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256" r:id="rId2"/>
    <p:sldId id="346" r:id="rId3"/>
    <p:sldId id="347" r:id="rId4"/>
    <p:sldId id="348" r:id="rId5"/>
    <p:sldId id="378" r:id="rId6"/>
    <p:sldId id="381" r:id="rId7"/>
    <p:sldId id="382" r:id="rId8"/>
    <p:sldId id="352" r:id="rId9"/>
    <p:sldId id="353" r:id="rId10"/>
    <p:sldId id="354" r:id="rId11"/>
    <p:sldId id="355" r:id="rId12"/>
    <p:sldId id="379" r:id="rId13"/>
    <p:sldId id="356" r:id="rId14"/>
    <p:sldId id="358" r:id="rId15"/>
    <p:sldId id="359" r:id="rId16"/>
    <p:sldId id="357" r:id="rId17"/>
    <p:sldId id="384" r:id="rId18"/>
    <p:sldId id="386" r:id="rId19"/>
    <p:sldId id="387" r:id="rId20"/>
    <p:sldId id="385" r:id="rId21"/>
    <p:sldId id="388" r:id="rId22"/>
    <p:sldId id="360" r:id="rId23"/>
    <p:sldId id="362" r:id="rId24"/>
    <p:sldId id="364" r:id="rId25"/>
    <p:sldId id="377" r:id="rId26"/>
    <p:sldId id="366" r:id="rId27"/>
    <p:sldId id="367" r:id="rId28"/>
    <p:sldId id="368" r:id="rId29"/>
    <p:sldId id="369" r:id="rId30"/>
    <p:sldId id="370" r:id="rId31"/>
    <p:sldId id="371" r:id="rId32"/>
    <p:sldId id="372" r:id="rId33"/>
    <p:sldId id="373" r:id="rId34"/>
    <p:sldId id="374" r:id="rId35"/>
    <p:sldId id="375" r:id="rId36"/>
    <p:sldId id="376" r:id="rId37"/>
    <p:sldId id="361" r:id="rId38"/>
    <p:sldId id="260" r:id="rId39"/>
    <p:sldId id="261" r:id="rId40"/>
    <p:sldId id="336" r:id="rId41"/>
    <p:sldId id="380" r:id="rId42"/>
    <p:sldId id="383" r:id="rId43"/>
    <p:sldId id="287" r:id="rId44"/>
    <p:sldId id="288" r:id="rId45"/>
    <p:sldId id="289" r:id="rId46"/>
    <p:sldId id="319" r:id="rId47"/>
    <p:sldId id="341" r:id="rId48"/>
    <p:sldId id="342" r:id="rId49"/>
    <p:sldId id="323" r:id="rId50"/>
    <p:sldId id="324" r:id="rId51"/>
    <p:sldId id="291" r:id="rId52"/>
    <p:sldId id="349" r:id="rId53"/>
  </p:sldIdLst>
  <p:sldSz cx="9144000" cy="6858000" type="screen4x3"/>
  <p:notesSz cx="6934200" cy="90805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8" autoAdjust="0"/>
    <p:restoredTop sz="90929"/>
  </p:normalViewPr>
  <p:slideViewPr>
    <p:cSldViewPr>
      <p:cViewPr varScale="1">
        <p:scale>
          <a:sx n="103" d="100"/>
          <a:sy n="103"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d92e35b7bb7e79c" providerId="LiveId" clId="{6EB0B8C2-EDAC-41BA-AF72-DE411431E1B6}"/>
    <pc:docChg chg="modSld">
      <pc:chgData name="" userId="fd92e35b7bb7e79c" providerId="LiveId" clId="{6EB0B8C2-EDAC-41BA-AF72-DE411431E1B6}" dt="2023-01-11T12:26:42.777" v="15" actId="1036"/>
      <pc:docMkLst>
        <pc:docMk/>
      </pc:docMkLst>
      <pc:sldChg chg="addSp modSp">
        <pc:chgData name="" userId="fd92e35b7bb7e79c" providerId="LiveId" clId="{6EB0B8C2-EDAC-41BA-AF72-DE411431E1B6}" dt="2023-01-11T12:26:42.777" v="15" actId="1036"/>
        <pc:sldMkLst>
          <pc:docMk/>
          <pc:sldMk cId="0" sldId="348"/>
        </pc:sldMkLst>
        <pc:spChg chg="add mod">
          <ac:chgData name="" userId="fd92e35b7bb7e79c" providerId="LiveId" clId="{6EB0B8C2-EDAC-41BA-AF72-DE411431E1B6}" dt="2023-01-11T12:26:42.777" v="15" actId="1036"/>
          <ac:spMkLst>
            <pc:docMk/>
            <pc:sldMk cId="0" sldId="348"/>
            <ac:spMk id="2" creationId="{7839A4A6-EAFD-4901-A9EE-E4EB9713BC5B}"/>
          </ac:spMkLst>
        </pc:spChg>
        <pc:spChg chg="mod">
          <ac:chgData name="" userId="fd92e35b7bb7e79c" providerId="LiveId" clId="{6EB0B8C2-EDAC-41BA-AF72-DE411431E1B6}" dt="2023-01-11T12:26:02.452" v="0" actId="20577"/>
          <ac:spMkLst>
            <pc:docMk/>
            <pc:sldMk cId="0" sldId="348"/>
            <ac:spMk id="4" creationId="{00000000-0000-0000-0000-000000000000}"/>
          </ac:spMkLst>
        </pc:spChg>
      </pc:sldChg>
    </pc:docChg>
  </pc:docChgLst>
  <pc:docChgLst>
    <pc:chgData userId="fd92e35b7bb7e79c" providerId="LiveId" clId="{217AFEA6-6E14-4D4D-8010-23489D704AD1}"/>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86" tIns="45742" rIns="91486" bIns="45742" numCol="1" anchor="t" anchorCtr="0" compatLnSpc="1">
            <a:prstTxWarp prst="textNoShape">
              <a:avLst/>
            </a:prstTxWarp>
          </a:bodyPr>
          <a:lstStyle>
            <a:lvl1pPr>
              <a:defRPr sz="1200"/>
            </a:lvl1pPr>
          </a:lstStyle>
          <a:p>
            <a:pPr>
              <a:defRPr/>
            </a:pPr>
            <a:endParaRPr lang="en-US" altLang="en-US"/>
          </a:p>
        </p:txBody>
      </p:sp>
      <p:sp>
        <p:nvSpPr>
          <p:cNvPr id="55299" name="Rectangle 3"/>
          <p:cNvSpPr>
            <a:spLocks noGrp="1" noChangeArrowheads="1"/>
          </p:cNvSpPr>
          <p:nvPr>
            <p:ph type="dt" sz="quarter" idx="1"/>
          </p:nvPr>
        </p:nvSpPr>
        <p:spPr bwMode="auto">
          <a:xfrm>
            <a:off x="3929063" y="0"/>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86" tIns="45742" rIns="91486" bIns="45742" numCol="1" anchor="t" anchorCtr="0" compatLnSpc="1">
            <a:prstTxWarp prst="textNoShape">
              <a:avLst/>
            </a:prstTxWarp>
          </a:bodyPr>
          <a:lstStyle>
            <a:lvl1pPr algn="r">
              <a:defRPr sz="1200"/>
            </a:lvl1pPr>
          </a:lstStyle>
          <a:p>
            <a:pPr>
              <a:defRPr/>
            </a:pPr>
            <a:endParaRPr lang="en-US" altLang="en-US"/>
          </a:p>
        </p:txBody>
      </p:sp>
      <p:sp>
        <p:nvSpPr>
          <p:cNvPr id="55300" name="Rectangle 4"/>
          <p:cNvSpPr>
            <a:spLocks noGrp="1" noChangeArrowheads="1"/>
          </p:cNvSpPr>
          <p:nvPr>
            <p:ph type="ftr" sz="quarter" idx="2"/>
          </p:nvPr>
        </p:nvSpPr>
        <p:spPr bwMode="auto">
          <a:xfrm>
            <a:off x="0" y="8626475"/>
            <a:ext cx="30051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86" tIns="45742" rIns="91486" bIns="45742" numCol="1" anchor="b" anchorCtr="0" compatLnSpc="1">
            <a:prstTxWarp prst="textNoShape">
              <a:avLst/>
            </a:prstTxWarp>
          </a:bodyPr>
          <a:lstStyle>
            <a:lvl1pPr>
              <a:defRPr sz="1200"/>
            </a:lvl1pPr>
          </a:lstStyle>
          <a:p>
            <a:pPr>
              <a:defRPr/>
            </a:pPr>
            <a:endParaRPr lang="en-US" altLang="en-US"/>
          </a:p>
        </p:txBody>
      </p:sp>
      <p:sp>
        <p:nvSpPr>
          <p:cNvPr id="55301" name="Rectangle 5"/>
          <p:cNvSpPr>
            <a:spLocks noGrp="1" noChangeArrowheads="1"/>
          </p:cNvSpPr>
          <p:nvPr>
            <p:ph type="sldNum" sz="quarter" idx="3"/>
          </p:nvPr>
        </p:nvSpPr>
        <p:spPr bwMode="auto">
          <a:xfrm>
            <a:off x="3929063" y="8626475"/>
            <a:ext cx="30051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86" tIns="45742" rIns="91486" bIns="45742" numCol="1" anchor="b" anchorCtr="0" compatLnSpc="1">
            <a:prstTxWarp prst="textNoShape">
              <a:avLst/>
            </a:prstTxWarp>
          </a:bodyPr>
          <a:lstStyle>
            <a:lvl1pPr algn="r">
              <a:defRPr sz="1200"/>
            </a:lvl1pPr>
          </a:lstStyle>
          <a:p>
            <a:pPr>
              <a:defRPr/>
            </a:pPr>
            <a:fld id="{E0A4A8B7-7251-4772-BC91-6F00C8111A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55613"/>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927475" y="0"/>
            <a:ext cx="3005138" cy="455613"/>
          </a:xfrm>
          <a:prstGeom prst="rect">
            <a:avLst/>
          </a:prstGeom>
        </p:spPr>
        <p:txBody>
          <a:bodyPr vert="horz" lIns="91440" tIns="45720" rIns="91440" bIns="45720" rtlCol="0"/>
          <a:lstStyle>
            <a:lvl1pPr algn="r">
              <a:defRPr sz="1200"/>
            </a:lvl1pPr>
          </a:lstStyle>
          <a:p>
            <a:pPr>
              <a:defRPr/>
            </a:pPr>
            <a:fld id="{03E0B274-AD48-40E7-A8E1-EADD6C165C35}" type="datetimeFigureOut">
              <a:rPr lang="en-IN"/>
              <a:pPr>
                <a:defRPr/>
              </a:pPr>
              <a:t>11-01-2023</a:t>
            </a:fld>
            <a:endParaRPr lang="en-IN"/>
          </a:p>
        </p:txBody>
      </p:sp>
      <p:sp>
        <p:nvSpPr>
          <p:cNvPr id="4" name="Slide Image Placeholder 3"/>
          <p:cNvSpPr>
            <a:spLocks noGrp="1" noRot="1" noChangeAspect="1"/>
          </p:cNvSpPr>
          <p:nvPr>
            <p:ph type="sldImg" idx="2"/>
          </p:nvPr>
        </p:nvSpPr>
        <p:spPr>
          <a:xfrm>
            <a:off x="1423988" y="1135063"/>
            <a:ext cx="4086225" cy="3065462"/>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93738" y="4370388"/>
            <a:ext cx="5546725" cy="35750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24888"/>
            <a:ext cx="3005138" cy="455612"/>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927475" y="8624888"/>
            <a:ext cx="3005138" cy="455612"/>
          </a:xfrm>
          <a:prstGeom prst="rect">
            <a:avLst/>
          </a:prstGeom>
        </p:spPr>
        <p:txBody>
          <a:bodyPr vert="horz" lIns="91440" tIns="45720" rIns="91440" bIns="45720" rtlCol="0" anchor="b"/>
          <a:lstStyle>
            <a:lvl1pPr algn="r">
              <a:defRPr sz="1200"/>
            </a:lvl1pPr>
          </a:lstStyle>
          <a:p>
            <a:pPr>
              <a:defRPr/>
            </a:pPr>
            <a:fld id="{F1A0ADD9-20ED-4C8D-9458-991EF88F875F}"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a:defRPr/>
            </a:pPr>
            <a:fld id="{F1A0ADD9-20ED-4C8D-9458-991EF88F875F}" type="slidenum">
              <a:rPr lang="en-IN" smtClean="0"/>
              <a:pPr>
                <a:defRPr/>
              </a:pPr>
              <a:t>20</a:t>
            </a:fld>
            <a:endParaRPr lang="en-IN"/>
          </a:p>
        </p:txBody>
      </p:sp>
    </p:spTree>
    <p:extLst>
      <p:ext uri="{BB962C8B-B14F-4D97-AF65-F5344CB8AC3E}">
        <p14:creationId xmlns:p14="http://schemas.microsoft.com/office/powerpoint/2010/main" val="365713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A0ADD9-20ED-4C8D-9458-991EF88F875F}" type="slidenum">
              <a:rPr lang="en-IN" smtClean="0"/>
              <a:pPr>
                <a:defRPr/>
              </a:pPr>
              <a:t>21</a:t>
            </a:fld>
            <a:endParaRPr lang="en-IN"/>
          </a:p>
        </p:txBody>
      </p:sp>
    </p:spTree>
    <p:extLst>
      <p:ext uri="{BB962C8B-B14F-4D97-AF65-F5344CB8AC3E}">
        <p14:creationId xmlns:p14="http://schemas.microsoft.com/office/powerpoint/2010/main" val="169445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3444832-D24D-4E90-A5EC-7A7054A781BB}" type="slidenum">
              <a:rPr lang="en-US" altLang="en-US"/>
              <a:pPr>
                <a:defRPr/>
              </a:pPr>
              <a:t>‹#›</a:t>
            </a:fld>
            <a:endParaRPr lang="en-US" altLang="en-US"/>
          </a:p>
        </p:txBody>
      </p:sp>
    </p:spTree>
    <p:extLst>
      <p:ext uri="{BB962C8B-B14F-4D97-AF65-F5344CB8AC3E}">
        <p14:creationId xmlns:p14="http://schemas.microsoft.com/office/powerpoint/2010/main" val="229504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9639C7F-B42B-4AE9-8FF5-C633B742D8E9}" type="slidenum">
              <a:rPr lang="en-US" altLang="en-US"/>
              <a:pPr>
                <a:defRPr/>
              </a:pPr>
              <a:t>‹#›</a:t>
            </a:fld>
            <a:endParaRPr lang="en-US" altLang="en-US"/>
          </a:p>
        </p:txBody>
      </p:sp>
    </p:spTree>
    <p:extLst>
      <p:ext uri="{BB962C8B-B14F-4D97-AF65-F5344CB8AC3E}">
        <p14:creationId xmlns:p14="http://schemas.microsoft.com/office/powerpoint/2010/main" val="165720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A5C7E51-3BA7-4B86-8C39-A887B3833875}" type="slidenum">
              <a:rPr lang="en-US" altLang="en-US"/>
              <a:pPr>
                <a:defRPr/>
              </a:pPr>
              <a:t>‹#›</a:t>
            </a:fld>
            <a:endParaRPr lang="en-US" altLang="en-US"/>
          </a:p>
        </p:txBody>
      </p:sp>
    </p:spTree>
    <p:extLst>
      <p:ext uri="{BB962C8B-B14F-4D97-AF65-F5344CB8AC3E}">
        <p14:creationId xmlns:p14="http://schemas.microsoft.com/office/powerpoint/2010/main" val="1559082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85800" y="4114800"/>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9460E01-8690-4405-8B52-965C52A6DA83}" type="slidenum">
              <a:rPr lang="en-US" altLang="en-US"/>
              <a:pPr>
                <a:defRPr/>
              </a:pPr>
              <a:t>‹#›</a:t>
            </a:fld>
            <a:endParaRPr lang="en-US" altLang="en-US"/>
          </a:p>
        </p:txBody>
      </p:sp>
    </p:spTree>
    <p:extLst>
      <p:ext uri="{BB962C8B-B14F-4D97-AF65-F5344CB8AC3E}">
        <p14:creationId xmlns:p14="http://schemas.microsoft.com/office/powerpoint/2010/main" val="4202754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7B149A9-0668-4BEE-A60D-66626042DA1D}" type="slidenum">
              <a:rPr lang="en-US" altLang="en-US"/>
              <a:pPr>
                <a:defRPr/>
              </a:pPr>
              <a:t>‹#›</a:t>
            </a:fld>
            <a:endParaRPr lang="en-US" altLang="en-US"/>
          </a:p>
        </p:txBody>
      </p:sp>
    </p:spTree>
    <p:extLst>
      <p:ext uri="{BB962C8B-B14F-4D97-AF65-F5344CB8AC3E}">
        <p14:creationId xmlns:p14="http://schemas.microsoft.com/office/powerpoint/2010/main" val="2859571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85800" y="4114800"/>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656683-918F-4D36-87BD-B6AEF706E8EA}" type="slidenum">
              <a:rPr lang="en-US" altLang="en-US"/>
              <a:pPr>
                <a:defRPr/>
              </a:pPr>
              <a:t>‹#›</a:t>
            </a:fld>
            <a:endParaRPr lang="en-US" altLang="en-US"/>
          </a:p>
        </p:txBody>
      </p:sp>
    </p:spTree>
    <p:extLst>
      <p:ext uri="{BB962C8B-B14F-4D97-AF65-F5344CB8AC3E}">
        <p14:creationId xmlns:p14="http://schemas.microsoft.com/office/powerpoint/2010/main" val="1361252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Online Image Placeholder 2"/>
          <p:cNvSpPr>
            <a:spLocks noGrp="1"/>
          </p:cNvSpPr>
          <p:nvPr>
            <p:ph type="clipArt" sz="half" idx="1"/>
          </p:nvPr>
        </p:nvSpPr>
        <p:spPr>
          <a:xfrm>
            <a:off x="685800" y="1981200"/>
            <a:ext cx="3810000" cy="4114800"/>
          </a:xfrm>
        </p:spPr>
        <p:txBody>
          <a:bodyPr/>
          <a:lstStyle/>
          <a:p>
            <a:pPr lvl="0"/>
            <a:endParaRPr lang="en-IN"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3B6E3E-B41D-49B0-9C73-DF2A1922F09C}" type="slidenum">
              <a:rPr lang="en-US" altLang="en-US"/>
              <a:pPr>
                <a:defRPr/>
              </a:pPr>
              <a:t>‹#›</a:t>
            </a:fld>
            <a:endParaRPr lang="en-US" altLang="en-US"/>
          </a:p>
        </p:txBody>
      </p:sp>
    </p:spTree>
    <p:extLst>
      <p:ext uri="{BB962C8B-B14F-4D97-AF65-F5344CB8AC3E}">
        <p14:creationId xmlns:p14="http://schemas.microsoft.com/office/powerpoint/2010/main" val="308065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777-6BA9-413C-B3C8-82311340F02D}"/>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1EE22516-AE6E-44DA-9B21-3637A2C5A8FF}"/>
              </a:ext>
            </a:extLst>
          </p:cNvPr>
          <p:cNvSpPr>
            <a:spLocks noGrp="1"/>
          </p:cNvSpPr>
          <p:nvPr>
            <p:ph type="chart" idx="1"/>
          </p:nvPr>
        </p:nvSpPr>
        <p:spPr>
          <a:xfrm>
            <a:off x="685800" y="1981200"/>
            <a:ext cx="7772400" cy="4114800"/>
          </a:xfrm>
        </p:spPr>
        <p:txBody>
          <a:bodyPr/>
          <a:lstStyle/>
          <a:p>
            <a:endParaRPr lang="en-US"/>
          </a:p>
        </p:txBody>
      </p:sp>
      <p:sp>
        <p:nvSpPr>
          <p:cNvPr id="4" name="Date Placeholder 3">
            <a:extLst>
              <a:ext uri="{FF2B5EF4-FFF2-40B4-BE49-F238E27FC236}">
                <a16:creationId xmlns:a16="http://schemas.microsoft.com/office/drawing/2014/main" id="{50594743-8EAC-4DC2-A303-570A1245DE19}"/>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B300670-2B6B-46A2-8984-80EFAC9A3F1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8CC0719-DA4A-4CE1-9D65-C1A9128D3812}"/>
              </a:ext>
            </a:extLst>
          </p:cNvPr>
          <p:cNvSpPr>
            <a:spLocks noGrp="1"/>
          </p:cNvSpPr>
          <p:nvPr>
            <p:ph type="sldNum" sz="quarter" idx="12"/>
          </p:nvPr>
        </p:nvSpPr>
        <p:spPr>
          <a:xfrm>
            <a:off x="6553200" y="6248400"/>
            <a:ext cx="1905000" cy="457200"/>
          </a:xfrm>
        </p:spPr>
        <p:txBody>
          <a:bodyPr/>
          <a:lstStyle>
            <a:lvl1pPr>
              <a:defRPr/>
            </a:lvl1pPr>
          </a:lstStyle>
          <a:p>
            <a:fld id="{812F6525-F7E4-4C10-94CF-7D53FDE2DE74}" type="slidenum">
              <a:rPr lang="en-US" altLang="en-US"/>
              <a:pPr/>
              <a:t>‹#›</a:t>
            </a:fld>
            <a:endParaRPr lang="en-US" altLang="en-US"/>
          </a:p>
        </p:txBody>
      </p:sp>
    </p:spTree>
    <p:extLst>
      <p:ext uri="{BB962C8B-B14F-4D97-AF65-F5344CB8AC3E}">
        <p14:creationId xmlns:p14="http://schemas.microsoft.com/office/powerpoint/2010/main" val="56396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6F4C9EE-3D6C-46AC-B276-373C107B5831}" type="slidenum">
              <a:rPr lang="en-US" altLang="en-US"/>
              <a:pPr>
                <a:defRPr/>
              </a:pPr>
              <a:t>‹#›</a:t>
            </a:fld>
            <a:endParaRPr lang="en-US" altLang="en-US"/>
          </a:p>
        </p:txBody>
      </p:sp>
    </p:spTree>
    <p:extLst>
      <p:ext uri="{BB962C8B-B14F-4D97-AF65-F5344CB8AC3E}">
        <p14:creationId xmlns:p14="http://schemas.microsoft.com/office/powerpoint/2010/main" val="202934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F6D0661-CB3A-4D45-BC92-8A9DDC7CBBA6}" type="slidenum">
              <a:rPr lang="en-US" altLang="en-US"/>
              <a:pPr>
                <a:defRPr/>
              </a:pPr>
              <a:t>‹#›</a:t>
            </a:fld>
            <a:endParaRPr lang="en-US" altLang="en-US"/>
          </a:p>
        </p:txBody>
      </p:sp>
    </p:spTree>
    <p:extLst>
      <p:ext uri="{BB962C8B-B14F-4D97-AF65-F5344CB8AC3E}">
        <p14:creationId xmlns:p14="http://schemas.microsoft.com/office/powerpoint/2010/main" val="265913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9C519A4-C39D-4D56-BF63-5887C63A67CD}" type="slidenum">
              <a:rPr lang="en-US" altLang="en-US"/>
              <a:pPr>
                <a:defRPr/>
              </a:pPr>
              <a:t>‹#›</a:t>
            </a:fld>
            <a:endParaRPr lang="en-US" altLang="en-US"/>
          </a:p>
        </p:txBody>
      </p:sp>
    </p:spTree>
    <p:extLst>
      <p:ext uri="{BB962C8B-B14F-4D97-AF65-F5344CB8AC3E}">
        <p14:creationId xmlns:p14="http://schemas.microsoft.com/office/powerpoint/2010/main" val="82859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EF791B40-2CC2-4AAC-882E-94A0785C79F8}" type="slidenum">
              <a:rPr lang="en-US" altLang="en-US"/>
              <a:pPr>
                <a:defRPr/>
              </a:pPr>
              <a:t>‹#›</a:t>
            </a:fld>
            <a:endParaRPr lang="en-US" altLang="en-US"/>
          </a:p>
        </p:txBody>
      </p:sp>
    </p:spTree>
    <p:extLst>
      <p:ext uri="{BB962C8B-B14F-4D97-AF65-F5344CB8AC3E}">
        <p14:creationId xmlns:p14="http://schemas.microsoft.com/office/powerpoint/2010/main" val="207465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33E9837-704A-4742-88B5-4591454DC6F0}" type="slidenum">
              <a:rPr lang="en-US" altLang="en-US"/>
              <a:pPr>
                <a:defRPr/>
              </a:pPr>
              <a:t>‹#›</a:t>
            </a:fld>
            <a:endParaRPr lang="en-US" altLang="en-US"/>
          </a:p>
        </p:txBody>
      </p:sp>
    </p:spTree>
    <p:extLst>
      <p:ext uri="{BB962C8B-B14F-4D97-AF65-F5344CB8AC3E}">
        <p14:creationId xmlns:p14="http://schemas.microsoft.com/office/powerpoint/2010/main" val="91541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9C0B022-EC4A-45A7-A3ED-BE0617020970}" type="slidenum">
              <a:rPr lang="en-US" altLang="en-US"/>
              <a:pPr>
                <a:defRPr/>
              </a:pPr>
              <a:t>‹#›</a:t>
            </a:fld>
            <a:endParaRPr lang="en-US" altLang="en-US"/>
          </a:p>
        </p:txBody>
      </p:sp>
    </p:spTree>
    <p:extLst>
      <p:ext uri="{BB962C8B-B14F-4D97-AF65-F5344CB8AC3E}">
        <p14:creationId xmlns:p14="http://schemas.microsoft.com/office/powerpoint/2010/main" val="286754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8B0D8A4-64E3-4B6B-B13A-19B4CAC13D58}" type="slidenum">
              <a:rPr lang="en-US" altLang="en-US"/>
              <a:pPr>
                <a:defRPr/>
              </a:pPr>
              <a:t>‹#›</a:t>
            </a:fld>
            <a:endParaRPr lang="en-US" altLang="en-US"/>
          </a:p>
        </p:txBody>
      </p:sp>
    </p:spTree>
    <p:extLst>
      <p:ext uri="{BB962C8B-B14F-4D97-AF65-F5344CB8AC3E}">
        <p14:creationId xmlns:p14="http://schemas.microsoft.com/office/powerpoint/2010/main" val="62166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1F9C007-A530-41D0-A49C-45665E7E5CB3}" type="slidenum">
              <a:rPr lang="en-US" altLang="en-US"/>
              <a:pPr>
                <a:defRPr/>
              </a:pPr>
              <a:t>‹#›</a:t>
            </a:fld>
            <a:endParaRPr lang="en-US" altLang="en-US"/>
          </a:p>
        </p:txBody>
      </p:sp>
    </p:spTree>
    <p:extLst>
      <p:ext uri="{BB962C8B-B14F-4D97-AF65-F5344CB8AC3E}">
        <p14:creationId xmlns:p14="http://schemas.microsoft.com/office/powerpoint/2010/main" val="425061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FB38B358-990F-4897-A96C-8AE5006C2D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7.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19.bin"/><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6.xml"/><Relationship Id="rId1" Type="http://schemas.openxmlformats.org/officeDocument/2006/relationships/vmlDrawing" Target="../drawings/vmlDrawing16.v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6.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6.xml"/><Relationship Id="rId1" Type="http://schemas.openxmlformats.org/officeDocument/2006/relationships/vmlDrawing" Target="../drawings/vmlDrawing18.vml"/><Relationship Id="rId4" Type="http://schemas.openxmlformats.org/officeDocument/2006/relationships/image" Target="../media/image4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600200"/>
            <a:ext cx="7772400" cy="3200400"/>
          </a:xfrm>
        </p:spPr>
        <p:txBody>
          <a:bodyPr anchor="ctr"/>
          <a:lstStyle/>
          <a:p>
            <a:r>
              <a:rPr lang="en-US" altLang="en-US" sz="4400" dirty="0"/>
              <a:t>Review </a:t>
            </a:r>
            <a:br>
              <a:rPr lang="en-US" altLang="en-US" sz="4400" dirty="0"/>
            </a:br>
            <a:r>
              <a:rPr lang="en-US" altLang="en-US" sz="4400" dirty="0"/>
              <a:t>of </a:t>
            </a:r>
            <a:br>
              <a:rPr lang="en-US" altLang="en-US" sz="4400" dirty="0"/>
            </a:br>
            <a:r>
              <a:rPr lang="en-US" altLang="en-US" sz="4400" dirty="0"/>
              <a:t>Feedback Control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1066800"/>
            <a:ext cx="7772400" cy="5029200"/>
          </a:xfrm>
          <a:blipFill>
            <a:blip r:embed="rId2"/>
            <a:stretch>
              <a:fillRect l="-2039" t="-1697"/>
            </a:stretch>
          </a:blipFill>
          <a:extLst/>
        </p:spPr>
        <p:txBody>
          <a:bodyPr/>
          <a:lstStyle/>
          <a:p>
            <a:pPr>
              <a:defRPr/>
            </a:pPr>
            <a:r>
              <a:rPr lang="en-IN">
                <a:noFill/>
              </a:rPr>
              <a:t> </a:t>
            </a:r>
          </a:p>
        </p:txBody>
      </p:sp>
      <p:sp>
        <p:nvSpPr>
          <p:cNvPr id="13315"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5105400"/>
          </a:xfrm>
          <a:blipFill>
            <a:blip r:embed="rId2"/>
            <a:stretch>
              <a:fillRect l="-1255" t="-956"/>
            </a:stretch>
          </a:blipFill>
          <a:extLst/>
        </p:spPr>
        <p:txBody>
          <a:bodyPr/>
          <a:lstStyle/>
          <a:p>
            <a:pPr>
              <a:defRPr/>
            </a:pPr>
            <a:r>
              <a:rPr lang="en-IN">
                <a:noFill/>
              </a:rPr>
              <a:t> </a:t>
            </a:r>
          </a:p>
        </p:txBody>
      </p:sp>
      <p:sp>
        <p:nvSpPr>
          <p:cNvPr id="14339"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pic>
        <p:nvPicPr>
          <p:cNvPr id="1434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90600"/>
            <a:ext cx="397192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609600"/>
            <a:ext cx="7086600" cy="5314950"/>
          </a:xfrm>
        </p:spPr>
      </p:pic>
      <p:sp>
        <p:nvSpPr>
          <p:cNvPr id="6" name="Rectangle 5"/>
          <p:cNvSpPr/>
          <p:nvPr/>
        </p:nvSpPr>
        <p:spPr>
          <a:xfrm>
            <a:off x="3657600" y="2743200"/>
            <a:ext cx="4038600" cy="1631216"/>
          </a:xfrm>
          <a:prstGeom prst="rect">
            <a:avLst/>
          </a:prstGeom>
        </p:spPr>
        <p:txBody>
          <a:bodyPr wrap="square">
            <a:spAutoFit/>
          </a:bodyPr>
          <a:lstStyle/>
          <a:p>
            <a:r>
              <a:rPr lang="en-IN" sz="2000" dirty="0"/>
              <a:t>Method   K       Tau      Theta   </a:t>
            </a:r>
            <a:r>
              <a:rPr lang="en-IN" sz="2000" dirty="0" err="1"/>
              <a:t>Mape</a:t>
            </a:r>
            <a:endParaRPr lang="en-IN" sz="2000" dirty="0"/>
          </a:p>
          <a:p>
            <a:r>
              <a:rPr lang="en-IN" sz="2000" dirty="0"/>
              <a:t>Z-N         0.20   24.32    7.52    0.84</a:t>
            </a:r>
          </a:p>
          <a:p>
            <a:r>
              <a:rPr lang="en-IN" sz="2000" dirty="0"/>
              <a:t>Smith      0.20   15.00    9.00    0.16</a:t>
            </a:r>
          </a:p>
          <a:p>
            <a:r>
              <a:rPr lang="en-IN" sz="2000" dirty="0"/>
              <a:t>Sunder    0.20   12.73    10.65  0.11</a:t>
            </a:r>
          </a:p>
          <a:p>
            <a:r>
              <a:rPr lang="en-IN" sz="2000" dirty="0"/>
              <a:t>Nishi       0.20   12.69    10.59  0.11</a:t>
            </a:r>
          </a:p>
        </p:txBody>
      </p:sp>
    </p:spTree>
    <p:extLst>
      <p:ext uri="{BB962C8B-B14F-4D97-AF65-F5344CB8AC3E}">
        <p14:creationId xmlns:p14="http://schemas.microsoft.com/office/powerpoint/2010/main" val="317807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5105400"/>
          </a:xfrm>
          <a:blipFill>
            <a:blip r:embed="rId2"/>
            <a:stretch>
              <a:fillRect l="-1255" t="-956" r="-1961"/>
            </a:stretch>
          </a:blipFill>
          <a:extLst/>
        </p:spPr>
        <p:txBody>
          <a:bodyPr/>
          <a:lstStyle/>
          <a:p>
            <a:pPr>
              <a:defRPr/>
            </a:pPr>
            <a:r>
              <a:rPr lang="en-IN">
                <a:noFill/>
              </a:rPr>
              <a:t> </a:t>
            </a:r>
          </a:p>
        </p:txBody>
      </p:sp>
      <p:sp>
        <p:nvSpPr>
          <p:cNvPr id="15363"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5105400"/>
          </a:xfrm>
          <a:blipFill>
            <a:blip r:embed="rId2"/>
            <a:stretch>
              <a:fillRect l="-1255" t="-956"/>
            </a:stretch>
          </a:blipFill>
          <a:extLst/>
        </p:spPr>
        <p:txBody>
          <a:bodyPr/>
          <a:lstStyle/>
          <a:p>
            <a:pPr>
              <a:defRPr/>
            </a:pPr>
            <a:r>
              <a:rPr lang="en-IN">
                <a:noFill/>
              </a:rPr>
              <a:t> </a:t>
            </a:r>
          </a:p>
        </p:txBody>
      </p:sp>
      <p:sp>
        <p:nvSpPr>
          <p:cNvPr id="16387"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5105400"/>
          </a:xfrm>
          <a:blipFill>
            <a:blip r:embed="rId2"/>
            <a:stretch>
              <a:fillRect l="-1255" t="-956" r="-863" b="-2151"/>
            </a:stretch>
          </a:blipFill>
          <a:extLst/>
        </p:spPr>
        <p:txBody>
          <a:bodyPr/>
          <a:lstStyle/>
          <a:p>
            <a:pPr>
              <a:defRPr/>
            </a:pPr>
            <a:r>
              <a:rPr lang="en-IN">
                <a:noFill/>
              </a:rPr>
              <a:t> </a:t>
            </a:r>
          </a:p>
        </p:txBody>
      </p:sp>
      <p:sp>
        <p:nvSpPr>
          <p:cNvPr id="17411"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5105400"/>
          </a:xfrm>
          <a:blipFill>
            <a:blip r:embed="rId2"/>
            <a:stretch>
              <a:fillRect l="-1255"/>
            </a:stretch>
          </a:blipFill>
          <a:extLst/>
        </p:spPr>
        <p:txBody>
          <a:bodyPr/>
          <a:lstStyle/>
          <a:p>
            <a:pPr>
              <a:defRPr/>
            </a:pPr>
            <a:endParaRPr lang="en-IN" dirty="0">
              <a:noFill/>
            </a:endParaRPr>
          </a:p>
        </p:txBody>
      </p:sp>
      <p:sp>
        <p:nvSpPr>
          <p:cNvPr id="18435" name="Title 1"/>
          <p:cNvSpPr>
            <a:spLocks noGrp="1"/>
          </p:cNvSpPr>
          <p:nvPr>
            <p:ph type="title"/>
          </p:nvPr>
        </p:nvSpPr>
        <p:spPr>
          <a:xfrm>
            <a:off x="712381" y="304800"/>
            <a:ext cx="7772400" cy="685800"/>
          </a:xfrm>
        </p:spPr>
        <p:txBody>
          <a:bodyPr/>
          <a:lstStyle/>
          <a:p>
            <a:r>
              <a:rPr lang="en-US" altLang="en-US" sz="3200" dirty="0"/>
              <a:t>Transfer function from Process Data</a:t>
            </a:r>
            <a:endParaRPr lang="en-IN" altLang="en-US" sz="3200" dirty="0"/>
          </a:p>
        </p:txBody>
      </p:sp>
      <mc:AlternateContent xmlns:mc="http://schemas.openxmlformats.org/markup-compatibility/2006" xmlns:a14="http://schemas.microsoft.com/office/drawing/2010/main">
        <mc:Choice Requires="a14">
          <p:sp>
            <p:nvSpPr>
              <p:cNvPr id="2" name="TextBox 1"/>
              <p:cNvSpPr txBox="1"/>
              <p:nvPr/>
            </p:nvSpPr>
            <p:spPr>
              <a:xfrm>
                <a:off x="1752600" y="5105400"/>
                <a:ext cx="4369851" cy="461665"/>
              </a:xfrm>
              <a:prstGeom prst="rect">
                <a:avLst/>
              </a:prstGeom>
              <a:noFill/>
            </p:spPr>
            <p:txBody>
              <a:bodyPr wrap="none" rtlCol="0">
                <a:spAutoFit/>
              </a:bodyPr>
              <a:lstStyle/>
              <a:p>
                <a:r>
                  <a:rPr lang="en-US" b="1" dirty="0">
                    <a:solidFill>
                      <a:srgbClr val="FF0000"/>
                    </a:solidFill>
                  </a:rPr>
                  <a:t>Correction: </a:t>
                </a:r>
                <a14:m>
                  <m:oMath xmlns:m="http://schemas.openxmlformats.org/officeDocument/2006/math">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𝑮</m:t>
                        </m:r>
                      </m:e>
                      <m:sup>
                        <m:r>
                          <a:rPr lang="en-US" b="1" i="1" smtClean="0">
                            <a:solidFill>
                              <a:srgbClr val="FF0000"/>
                            </a:solidFill>
                            <a:latin typeface="Cambria Math" panose="02040503050406030204" pitchFamily="18" charset="0"/>
                          </a:rPr>
                          <m:t>′</m:t>
                        </m:r>
                      </m:sup>
                    </m:sSup>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rPr>
                          <m:t>𝟎</m:t>
                        </m:r>
                      </m:e>
                    </m:d>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𝑲</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𝝉</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𝜽</m:t>
                    </m:r>
                    <m:r>
                      <a:rPr lang="en-US" b="1" i="1" smtClean="0">
                        <a:solidFill>
                          <a:srgbClr val="FF0000"/>
                        </a:solidFill>
                        <a:latin typeface="Cambria Math" panose="02040503050406030204" pitchFamily="18" charset="0"/>
                      </a:rPr>
                      <m:t>)</m:t>
                    </m:r>
                  </m:oMath>
                </a14:m>
                <a:endParaRPr lang="en-IN" b="1"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52600" y="5105400"/>
                <a:ext cx="4369851" cy="461665"/>
              </a:xfrm>
              <a:prstGeom prst="rect">
                <a:avLst/>
              </a:prstGeom>
              <a:blipFill>
                <a:blip r:embed="rId3"/>
                <a:stretch>
                  <a:fillRect l="-2235" t="-10667" r="-279" b="-29333"/>
                </a:stretch>
              </a:blipFill>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8769-0A9B-453D-8C59-2EFE16741682}"/>
              </a:ext>
            </a:extLst>
          </p:cNvPr>
          <p:cNvSpPr>
            <a:spLocks noGrp="1"/>
          </p:cNvSpPr>
          <p:nvPr>
            <p:ph type="title"/>
          </p:nvPr>
        </p:nvSpPr>
        <p:spPr>
          <a:xfrm>
            <a:off x="685800" y="609600"/>
            <a:ext cx="7772400" cy="609600"/>
          </a:xfrm>
        </p:spPr>
        <p:txBody>
          <a:bodyPr/>
          <a:lstStyle/>
          <a:p>
            <a:r>
              <a:rPr lang="en-US" sz="3200" dirty="0"/>
              <a:t>SODT model from 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E03960-7863-480F-A46E-DF8788F8D88F}"/>
                  </a:ext>
                </a:extLst>
              </p:cNvPr>
              <p:cNvSpPr>
                <a:spLocks noGrp="1"/>
              </p:cNvSpPr>
              <p:nvPr>
                <p:ph idx="1"/>
              </p:nvPr>
            </p:nvSpPr>
            <p:spPr>
              <a:xfrm>
                <a:off x="685800" y="1295400"/>
                <a:ext cx="7772400" cy="4800600"/>
              </a:xfrm>
            </p:spPr>
            <p:txBody>
              <a:bodyPr/>
              <a:lstStyle/>
              <a:p>
                <a14:m>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𝐾</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𝑠</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𝜉𝜏</m:t>
                        </m:r>
                        <m:r>
                          <a:rPr lang="en-US" b="0" i="1" smtClean="0">
                            <a:latin typeface="Cambria Math" panose="02040503050406030204" pitchFamily="18" charset="0"/>
                          </a:rPr>
                          <m:t>𝑠</m:t>
                        </m:r>
                        <m:r>
                          <a:rPr lang="en-US" b="0" i="1" smtClean="0">
                            <a:latin typeface="Cambria Math" panose="02040503050406030204" pitchFamily="18" charset="0"/>
                          </a:rPr>
                          <m:t>+1</m:t>
                        </m:r>
                      </m:den>
                    </m:f>
                  </m:oMath>
                </a14:m>
                <a:r>
                  <a:rPr lang="en-US" dirty="0"/>
                  <a:t> with </a:t>
                </a: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&gt;0.707</m:t>
                    </m:r>
                  </m:oMath>
                </a14:m>
                <a:endParaRPr lang="en-US" dirty="0"/>
              </a:p>
              <a:p>
                <a:pPr marL="0" indent="0">
                  <a:buNone/>
                </a:pPr>
                <a:r>
                  <a:rPr lang="en-US" dirty="0"/>
                  <a:t>Method (Rangaiah &amp; Krishnaswamy)</a:t>
                </a:r>
              </a:p>
              <a:p>
                <a:pPr marL="514350" indent="-514350">
                  <a:buFont typeface="+mj-lt"/>
                  <a:buAutoNum type="arabicPeriod"/>
                </a:pPr>
                <a:r>
                  <a:rPr lang="en-US" dirty="0"/>
                  <a:t>Calculate the process steady-state gain from the magnitude of the step input and that of the corresponding response; </a:t>
                </a:r>
              </a:p>
              <a:p>
                <a:pPr marL="514350" indent="-514350">
                  <a:buFont typeface="+mj-lt"/>
                  <a:buAutoNum type="arabicPeriod"/>
                </a:pPr>
                <a:r>
                  <a:rPr lang="en-US" dirty="0"/>
                  <a:t>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3</m:t>
                        </m:r>
                      </m:sub>
                    </m:sSub>
                  </m:oMath>
                </a14:m>
                <a:r>
                  <a:rPr lang="en-US" dirty="0"/>
                  <a:t> from the response data corresponding to 14%, 55%, and 91% of the actual response; </a:t>
                </a:r>
              </a:p>
            </p:txBody>
          </p:sp>
        </mc:Choice>
        <mc:Fallback xmlns="">
          <p:sp>
            <p:nvSpPr>
              <p:cNvPr id="3" name="Content Placeholder 2">
                <a:extLst>
                  <a:ext uri="{FF2B5EF4-FFF2-40B4-BE49-F238E27FC236}">
                    <a16:creationId xmlns:a16="http://schemas.microsoft.com/office/drawing/2014/main" id="{8BE03960-7863-480F-A46E-DF8788F8D88F}"/>
                  </a:ext>
                </a:extLst>
              </p:cNvPr>
              <p:cNvSpPr>
                <a:spLocks noGrp="1" noRot="1" noChangeAspect="1" noMove="1" noResize="1" noEditPoints="1" noAdjustHandles="1" noChangeArrowheads="1" noChangeShapeType="1" noTextEdit="1"/>
              </p:cNvSpPr>
              <p:nvPr>
                <p:ph idx="1"/>
              </p:nvPr>
            </p:nvSpPr>
            <p:spPr>
              <a:xfrm>
                <a:off x="685800" y="1295400"/>
                <a:ext cx="7772400" cy="4800600"/>
              </a:xfrm>
              <a:blipFill>
                <a:blip r:embed="rId2"/>
                <a:stretch>
                  <a:fillRect l="-2039" b="-889"/>
                </a:stretch>
              </a:blipFill>
            </p:spPr>
            <p:txBody>
              <a:bodyPr/>
              <a:lstStyle/>
              <a:p>
                <a:r>
                  <a:rPr lang="en-US">
                    <a:noFill/>
                  </a:rPr>
                  <a:t> </a:t>
                </a:r>
              </a:p>
            </p:txBody>
          </p:sp>
        </mc:Fallback>
      </mc:AlternateContent>
    </p:spTree>
    <p:extLst>
      <p:ext uri="{BB962C8B-B14F-4D97-AF65-F5344CB8AC3E}">
        <p14:creationId xmlns:p14="http://schemas.microsoft.com/office/powerpoint/2010/main" val="263386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8769-0A9B-453D-8C59-2EFE16741682}"/>
              </a:ext>
            </a:extLst>
          </p:cNvPr>
          <p:cNvSpPr>
            <a:spLocks noGrp="1"/>
          </p:cNvSpPr>
          <p:nvPr>
            <p:ph type="title"/>
          </p:nvPr>
        </p:nvSpPr>
        <p:spPr>
          <a:xfrm>
            <a:off x="685800" y="609600"/>
            <a:ext cx="7772400" cy="609600"/>
          </a:xfrm>
        </p:spPr>
        <p:txBody>
          <a:bodyPr/>
          <a:lstStyle/>
          <a:p>
            <a:r>
              <a:rPr lang="en-US" sz="3200" dirty="0"/>
              <a:t>SODT model from 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E03960-7863-480F-A46E-DF8788F8D88F}"/>
                  </a:ext>
                </a:extLst>
              </p:cNvPr>
              <p:cNvSpPr>
                <a:spLocks noGrp="1"/>
              </p:cNvSpPr>
              <p:nvPr>
                <p:ph idx="1"/>
              </p:nvPr>
            </p:nvSpPr>
            <p:spPr>
              <a:xfrm>
                <a:off x="685800" y="1295400"/>
                <a:ext cx="7772400" cy="4800600"/>
              </a:xfrm>
            </p:spPr>
            <p:txBody>
              <a:bodyPr/>
              <a:lstStyle/>
              <a:p>
                <a:pPr marL="514350" indent="-514350">
                  <a:buFont typeface="+mj-lt"/>
                  <a:buAutoNum type="arabicPeriod" startAt="3"/>
                </a:pPr>
                <a:r>
                  <a:rPr lang="en-US" sz="2800" dirty="0"/>
                  <a:t>Calculate </a:t>
                </a:r>
                <a14:m>
                  <m:oMath xmlns:m="http://schemas.openxmlformats.org/officeDocument/2006/math">
                    <m:r>
                      <a:rPr lang="en-US" sz="2800" b="0" i="1" smtClean="0">
                        <a:latin typeface="Cambria Math" panose="02040503050406030204" pitchFamily="18" charset="0"/>
                      </a:rPr>
                      <m:t>𝛼</m:t>
                    </m:r>
                    <m:r>
                      <a:rPr lang="en-US" sz="2800" b="0" i="1" smtClean="0">
                        <a:latin typeface="Cambria Math" panose="02040503050406030204" pitchFamily="18" charset="0"/>
                      </a:rPr>
                      <m:t>, </m:t>
                    </m:r>
                    <m:r>
                      <a:rPr lang="en-US" sz="2800" b="0" i="1" smtClean="0">
                        <a:latin typeface="Cambria Math" panose="02040503050406030204" pitchFamily="18" charset="0"/>
                      </a:rPr>
                      <m:t>𝛽</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𝜉</m:t>
                    </m:r>
                  </m:oMath>
                </a14:m>
                <a:r>
                  <a:rPr lang="en-US" sz="2800" dirty="0"/>
                  <a:t> using the following equations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𝛼</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2</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1</m:t>
                              </m:r>
                            </m:sub>
                          </m:sSub>
                        </m:den>
                      </m:f>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𝛽</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ln</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𝛼</m:t>
                                  </m:r>
                                </m:num>
                                <m:den>
                                  <m:r>
                                    <a:rPr lang="en-US" sz="2800" b="0" i="1" smtClean="0">
                                      <a:latin typeface="Cambria Math" panose="02040503050406030204" pitchFamily="18" charset="0"/>
                                    </a:rPr>
                                    <m:t>2.485−</m:t>
                                  </m:r>
                                  <m:r>
                                    <a:rPr lang="en-US" sz="2800" b="0" i="1" smtClean="0">
                                      <a:latin typeface="Cambria Math" panose="02040503050406030204" pitchFamily="18" charset="0"/>
                                    </a:rPr>
                                    <m:t>𝛼</m:t>
                                  </m:r>
                                </m:den>
                              </m:f>
                            </m:e>
                          </m:d>
                        </m:e>
                      </m:func>
                    </m:oMath>
                  </m:oMathPara>
                </a14:m>
                <a:endParaRPr lang="en-US" sz="2800" dirty="0"/>
              </a:p>
              <a:p>
                <a:pPr marL="514350" indent="-514350">
                  <a:buFont typeface="+mj-lt"/>
                  <a:buAutoNum type="arabicPeriod" startAt="3"/>
                </a:pPr>
                <a:endParaRPr lang="en-US" dirty="0"/>
              </a:p>
              <a:p>
                <a:pPr marL="0" indent="0">
                  <a:buNone/>
                </a:pPr>
                <a14:m>
                  <m:oMathPara xmlns:m="http://schemas.openxmlformats.org/officeDocument/2006/math">
                    <m:oMathParaPr>
                      <m:jc m:val="left"/>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=0.50906+0.51743</m:t>
                      </m:r>
                      <m:r>
                        <a:rPr lang="en-US" sz="2400" b="0" i="1" smtClean="0">
                          <a:latin typeface="Cambria Math" panose="02040503050406030204" pitchFamily="18" charset="0"/>
                        </a:rPr>
                        <m:t>𝛽</m:t>
                      </m:r>
                      <m:r>
                        <a:rPr lang="en-US" sz="2400" b="0" i="1" smtClean="0">
                          <a:latin typeface="Cambria Math" panose="02040503050406030204" pitchFamily="18" charset="0"/>
                        </a:rPr>
                        <m:t>−0.076284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+0.041363</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3</m:t>
                          </m:r>
                        </m:sup>
                      </m:sSup>
                    </m:oMath>
                  </m:oMathPara>
                </a14:m>
                <a:endParaRPr lang="en-US" sz="2400" b="0" i="1" dirty="0">
                  <a:latin typeface="Cambria Math" panose="02040503050406030204" pitchFamily="18" charset="0"/>
                </a:endParaRPr>
              </a:p>
              <a:p>
                <a:pPr marL="0" indent="0">
                  <a:buNone/>
                </a:pPr>
                <a:r>
                  <a:rPr lang="en-US" sz="2400" dirty="0"/>
                  <a:t>         </a:t>
                </a:r>
                <a14:m>
                  <m:oMath xmlns:m="http://schemas.openxmlformats.org/officeDocument/2006/math">
                    <m:r>
                      <a:rPr lang="en-US" sz="2400" b="0" i="1" smtClean="0">
                        <a:latin typeface="Cambria Math" panose="02040503050406030204" pitchFamily="18" charset="0"/>
                      </a:rPr>
                      <m:t>−0.0049224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4</m:t>
                        </m:r>
                      </m:sup>
                    </m:sSup>
                    <m:r>
                      <a:rPr lang="en-US" sz="2400" b="0" i="1" smtClean="0">
                        <a:latin typeface="Cambria Math" panose="02040503050406030204" pitchFamily="18" charset="0"/>
                      </a:rPr>
                      <m:t>+0.00021234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5</m:t>
                        </m:r>
                      </m:sup>
                    </m:sSup>
                  </m:oMath>
                </a14:m>
                <a:endParaRPr lang="en-US" sz="2400" dirty="0"/>
              </a:p>
              <a:p>
                <a:pPr marL="0" indent="0">
                  <a:buNone/>
                </a:pPr>
                <a:r>
                  <a:rPr lang="en-US" dirty="0"/>
                  <a:t> </a:t>
                </a:r>
                <a:r>
                  <a:rPr lang="en-US" sz="2800" dirty="0"/>
                  <a:t>for </a:t>
                </a:r>
                <a14:m>
                  <m:oMath xmlns:m="http://schemas.openxmlformats.org/officeDocument/2006/math">
                    <m:r>
                      <a:rPr lang="en-US" sz="2800" b="0" i="1" smtClean="0">
                        <a:latin typeface="Cambria Math" panose="02040503050406030204" pitchFamily="18" charset="0"/>
                      </a:rPr>
                      <m:t>1.2323&lt;</m:t>
                    </m:r>
                    <m:r>
                      <a:rPr lang="en-US" sz="2800" b="0" i="1" smtClean="0">
                        <a:latin typeface="Cambria Math" panose="02040503050406030204" pitchFamily="18" charset="0"/>
                      </a:rPr>
                      <m:t>𝛼</m:t>
                    </m:r>
                    <m:r>
                      <a:rPr lang="en-US" sz="2800" b="0" i="1" smtClean="0">
                        <a:latin typeface="Cambria Math" panose="02040503050406030204" pitchFamily="18" charset="0"/>
                      </a:rPr>
                      <m:t>&lt;2.485</m:t>
                    </m:r>
                  </m:oMath>
                </a14:m>
                <a:endParaRPr lang="en-US" sz="2800" dirty="0"/>
              </a:p>
            </p:txBody>
          </p:sp>
        </mc:Choice>
        <mc:Fallback xmlns="">
          <p:sp>
            <p:nvSpPr>
              <p:cNvPr id="3" name="Content Placeholder 2">
                <a:extLst>
                  <a:ext uri="{FF2B5EF4-FFF2-40B4-BE49-F238E27FC236}">
                    <a16:creationId xmlns:a16="http://schemas.microsoft.com/office/drawing/2014/main" id="{8BE03960-7863-480F-A46E-DF8788F8D88F}"/>
                  </a:ext>
                </a:extLst>
              </p:cNvPr>
              <p:cNvSpPr>
                <a:spLocks noGrp="1" noRot="1" noChangeAspect="1" noMove="1" noResize="1" noEditPoints="1" noAdjustHandles="1" noChangeArrowheads="1" noChangeShapeType="1" noTextEdit="1"/>
              </p:cNvSpPr>
              <p:nvPr>
                <p:ph idx="1"/>
              </p:nvPr>
            </p:nvSpPr>
            <p:spPr>
              <a:xfrm>
                <a:off x="685800" y="1295400"/>
                <a:ext cx="7772400" cy="4800600"/>
              </a:xfrm>
              <a:blipFill>
                <a:blip r:embed="rId2"/>
                <a:stretch>
                  <a:fillRect l="-1412" t="-1398"/>
                </a:stretch>
              </a:blipFill>
            </p:spPr>
            <p:txBody>
              <a:bodyPr/>
              <a:lstStyle/>
              <a:p>
                <a:r>
                  <a:rPr lang="en-US">
                    <a:noFill/>
                  </a:rPr>
                  <a:t> </a:t>
                </a:r>
              </a:p>
            </p:txBody>
          </p:sp>
        </mc:Fallback>
      </mc:AlternateContent>
    </p:spTree>
    <p:extLst>
      <p:ext uri="{BB962C8B-B14F-4D97-AF65-F5344CB8AC3E}">
        <p14:creationId xmlns:p14="http://schemas.microsoft.com/office/powerpoint/2010/main" val="512354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8769-0A9B-453D-8C59-2EFE16741682}"/>
              </a:ext>
            </a:extLst>
          </p:cNvPr>
          <p:cNvSpPr>
            <a:spLocks noGrp="1"/>
          </p:cNvSpPr>
          <p:nvPr>
            <p:ph type="title"/>
          </p:nvPr>
        </p:nvSpPr>
        <p:spPr>
          <a:xfrm>
            <a:off x="685800" y="609600"/>
            <a:ext cx="7772400" cy="609600"/>
          </a:xfrm>
        </p:spPr>
        <p:txBody>
          <a:bodyPr/>
          <a:lstStyle/>
          <a:p>
            <a:r>
              <a:rPr lang="en-US" sz="3200" dirty="0"/>
              <a:t>SODT model from step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E03960-7863-480F-A46E-DF8788F8D88F}"/>
                  </a:ext>
                </a:extLst>
              </p:cNvPr>
              <p:cNvSpPr>
                <a:spLocks noGrp="1"/>
              </p:cNvSpPr>
              <p:nvPr>
                <p:ph idx="1"/>
              </p:nvPr>
            </p:nvSpPr>
            <p:spPr>
              <a:xfrm>
                <a:off x="685800" y="1295400"/>
                <a:ext cx="7772400" cy="4800600"/>
              </a:xfrm>
            </p:spPr>
            <p:txBody>
              <a:bodyPr/>
              <a:lstStyle/>
              <a:p>
                <a:pPr marL="514350" indent="-514350">
                  <a:buFont typeface="+mj-lt"/>
                  <a:buAutoNum type="arabicPeriod" startAt="4"/>
                </a:pPr>
                <a:r>
                  <a:rPr lang="en-US" sz="2800" dirty="0"/>
                  <a:t>Calculate </a:t>
                </a:r>
                <a14:m>
                  <m:oMath xmlns:m="http://schemas.openxmlformats.org/officeDocument/2006/math">
                    <m:r>
                      <a:rPr lang="en-US" sz="2800" b="0" i="1" smtClean="0">
                        <a:latin typeface="Cambria Math" panose="02040503050406030204" pitchFamily="18" charset="0"/>
                      </a:rPr>
                      <m:t>𝜏</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𝜃</m:t>
                    </m:r>
                  </m:oMath>
                </a14:m>
                <a:r>
                  <a:rPr lang="en-US" sz="2800" dirty="0"/>
                  <a:t> using the following equations</a:t>
                </a: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num>
                        <m:den>
                          <m:r>
                            <a:rPr lang="en-US" sz="2400" b="0" i="1" smtClean="0">
                              <a:latin typeface="Cambria Math" panose="02040503050406030204" pitchFamily="18" charset="0"/>
                            </a:rPr>
                            <m:t>𝜏</m:t>
                          </m:r>
                        </m:den>
                      </m:f>
                      <m:r>
                        <a:rPr lang="en-US" sz="2400" b="0" i="1" smtClean="0">
                          <a:latin typeface="Cambria Math" panose="02040503050406030204" pitchFamily="18" charset="0"/>
                        </a:rPr>
                        <m:t>=0.85818−0.62907</m:t>
                      </m:r>
                      <m:r>
                        <a:rPr lang="en-US" sz="2400" b="0" i="1" smtClean="0">
                          <a:latin typeface="Cambria Math" panose="02040503050406030204" pitchFamily="18" charset="0"/>
                        </a:rPr>
                        <m:t>𝜉</m:t>
                      </m:r>
                      <m:r>
                        <a:rPr lang="en-US" sz="2400" b="0" i="1" smtClean="0">
                          <a:latin typeface="Cambria Math" panose="02040503050406030204" pitchFamily="18" charset="0"/>
                        </a:rPr>
                        <m:t>+1.2897</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𝜉</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−0.36859</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𝜉</m:t>
                          </m:r>
                        </m:e>
                        <m:sup>
                          <m:r>
                            <a:rPr lang="en-US" sz="2400" b="0" i="1" smtClean="0">
                              <a:latin typeface="Cambria Math" panose="02040503050406030204" pitchFamily="18" charset="0"/>
                            </a:rPr>
                            <m:t>3</m:t>
                          </m:r>
                        </m:sup>
                      </m:sSup>
                    </m:oMath>
                  </m:oMathPara>
                </a14:m>
                <a:endParaRPr lang="en-US" sz="2400" b="0" i="1" dirty="0">
                  <a:latin typeface="Cambria Math" panose="02040503050406030204" pitchFamily="18" charset="0"/>
                </a:endParaRPr>
              </a:p>
              <a:p>
                <a:pPr marL="0" indent="0">
                  <a:buNone/>
                </a:pP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+ 0.038891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4</m:t>
                        </m:r>
                      </m:sup>
                    </m:sSup>
                  </m:oMath>
                </a14:m>
                <a:endParaRPr lang="en-US" sz="2400" b="0" i="1" dirty="0">
                  <a:latin typeface="Cambria Math" panose="02040503050406030204" pitchFamily="18" charset="0"/>
                </a:endParaRP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𝜃</m:t>
                          </m:r>
                        </m:num>
                        <m:den>
                          <m:r>
                            <a:rPr lang="en-US" sz="2400" i="1">
                              <a:latin typeface="Cambria Math" panose="02040503050406030204" pitchFamily="18" charset="0"/>
                            </a:rPr>
                            <m:t>𝜏</m:t>
                          </m:r>
                        </m:den>
                      </m:f>
                      <m:r>
                        <a:rPr lang="en-US" sz="2400" i="1">
                          <a:latin typeface="Cambria Math" panose="02040503050406030204" pitchFamily="18" charset="0"/>
                        </a:rPr>
                        <m:t>=</m:t>
                      </m:r>
                      <m:r>
                        <a:rPr lang="en-US" sz="2400" b="0" i="1" smtClean="0">
                          <a:latin typeface="Cambria Math" panose="02040503050406030204" pitchFamily="18" charset="0"/>
                        </a:rPr>
                        <m:t>1.392</m:t>
                      </m:r>
                      <m:r>
                        <a:rPr lang="en-US" sz="2400" i="1">
                          <a:latin typeface="Cambria Math" panose="02040503050406030204" pitchFamily="18" charset="0"/>
                        </a:rPr>
                        <m:t>−0.</m:t>
                      </m:r>
                      <m:r>
                        <a:rPr lang="en-US" sz="2400" b="0" i="1" smtClean="0">
                          <a:latin typeface="Cambria Math" panose="02040503050406030204" pitchFamily="18" charset="0"/>
                        </a:rPr>
                        <m:t>52536 </m:t>
                      </m:r>
                      <m:r>
                        <a:rPr lang="en-US" sz="2400" i="1">
                          <a:latin typeface="Cambria Math" panose="02040503050406030204" pitchFamily="18" charset="0"/>
                        </a:rPr>
                        <m:t>𝜉</m:t>
                      </m:r>
                      <m:r>
                        <a:rPr lang="en-US" sz="2400" i="1">
                          <a:latin typeface="Cambria Math" panose="02040503050406030204" pitchFamily="18" charset="0"/>
                        </a:rPr>
                        <m:t>+1.2991 </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2</m:t>
                          </m:r>
                        </m:sup>
                      </m:sSup>
                      <m:r>
                        <a:rPr lang="en-US" sz="2400" i="1">
                          <a:latin typeface="Cambria Math" panose="02040503050406030204" pitchFamily="18" charset="0"/>
                        </a:rPr>
                        <m:t>−0.36</m:t>
                      </m:r>
                      <m:r>
                        <a:rPr lang="en-US" sz="2400" b="0" i="1" smtClean="0">
                          <a:latin typeface="Cambria Math" panose="02040503050406030204" pitchFamily="18" charset="0"/>
                        </a:rPr>
                        <m:t>014 </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3</m:t>
                          </m:r>
                        </m:sup>
                      </m:sSup>
                    </m:oMath>
                  </m:oMathPara>
                </a14:m>
                <a:endParaRPr lang="en-US" sz="2400" i="1" dirty="0">
                  <a:latin typeface="Cambria Math" panose="02040503050406030204" pitchFamily="18" charset="0"/>
                </a:endParaRPr>
              </a:p>
              <a:p>
                <a:pPr marL="0" indent="0">
                  <a:buNone/>
                </a:pPr>
                <a:r>
                  <a:rPr lang="en-US" sz="2400" i="1" dirty="0">
                    <a:latin typeface="Cambria Math" panose="02040503050406030204" pitchFamily="18" charset="0"/>
                  </a:rPr>
                  <a:t>                </a:t>
                </a:r>
                <a14:m>
                  <m:oMath xmlns:m="http://schemas.openxmlformats.org/officeDocument/2006/math">
                    <m:r>
                      <a:rPr lang="en-US" sz="2400" i="1">
                        <a:latin typeface="Cambria Math" panose="02040503050406030204" pitchFamily="18" charset="0"/>
                      </a:rPr>
                      <m:t>+ 0.03</m:t>
                    </m:r>
                    <m:r>
                      <a:rPr lang="en-US" sz="2400" b="0" i="1" smtClean="0">
                        <a:latin typeface="Cambria Math" panose="02040503050406030204" pitchFamily="18" charset="0"/>
                      </a:rPr>
                      <m:t>7605 </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4</m:t>
                        </m:r>
                      </m:sup>
                    </m:sSup>
                  </m:oMath>
                </a14:m>
                <a:endParaRPr lang="en-US" sz="2400" i="1" dirty="0">
                  <a:latin typeface="Cambria Math" panose="02040503050406030204" pitchFamily="18" charset="0"/>
                </a:endParaRPr>
              </a:p>
              <a:p>
                <a:pPr marL="0" indent="0">
                  <a:buNone/>
                </a:pPr>
                <a:endParaRPr lang="en-US" sz="2400"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8BE03960-7863-480F-A46E-DF8788F8D88F}"/>
                  </a:ext>
                </a:extLst>
              </p:cNvPr>
              <p:cNvSpPr>
                <a:spLocks noGrp="1" noRot="1" noChangeAspect="1" noMove="1" noResize="1" noEditPoints="1" noAdjustHandles="1" noChangeArrowheads="1" noChangeShapeType="1" noTextEdit="1"/>
              </p:cNvSpPr>
              <p:nvPr>
                <p:ph idx="1"/>
              </p:nvPr>
            </p:nvSpPr>
            <p:spPr>
              <a:xfrm>
                <a:off x="685800" y="1295400"/>
                <a:ext cx="7772400" cy="4800600"/>
              </a:xfrm>
              <a:blipFill>
                <a:blip r:embed="rId2"/>
                <a:stretch>
                  <a:fillRect l="-1412" t="-1398"/>
                </a:stretch>
              </a:blipFill>
            </p:spPr>
            <p:txBody>
              <a:bodyPr/>
              <a:lstStyle/>
              <a:p>
                <a:r>
                  <a:rPr lang="en-US">
                    <a:noFill/>
                  </a:rPr>
                  <a:t> </a:t>
                </a:r>
              </a:p>
            </p:txBody>
          </p:sp>
        </mc:Fallback>
      </mc:AlternateContent>
    </p:spTree>
    <p:extLst>
      <p:ext uri="{BB962C8B-B14F-4D97-AF65-F5344CB8AC3E}">
        <p14:creationId xmlns:p14="http://schemas.microsoft.com/office/powerpoint/2010/main" val="215435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330200"/>
            <a:ext cx="7772400" cy="609600"/>
          </a:xfrm>
        </p:spPr>
        <p:txBody>
          <a:bodyPr/>
          <a:lstStyle/>
          <a:p>
            <a:r>
              <a:rPr lang="en-US" altLang="en-US"/>
              <a:t>Reactor Control</a:t>
            </a:r>
            <a:endParaRPr lang="en-IN" altLang="en-US"/>
          </a:p>
        </p:txBody>
      </p:sp>
      <p:pic>
        <p:nvPicPr>
          <p:cNvPr id="512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900" y="960438"/>
            <a:ext cx="7383463"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4" name="Straight Connector 7"/>
          <p:cNvCxnSpPr>
            <a:cxnSpLocks noChangeShapeType="1"/>
          </p:cNvCxnSpPr>
          <p:nvPr/>
        </p:nvCxnSpPr>
        <p:spPr bwMode="auto">
          <a:xfrm flipH="1">
            <a:off x="5167313" y="3048000"/>
            <a:ext cx="14287" cy="142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5" name="Straight Connector 15"/>
          <p:cNvCxnSpPr>
            <a:cxnSpLocks noChangeShapeType="1"/>
          </p:cNvCxnSpPr>
          <p:nvPr/>
        </p:nvCxnSpPr>
        <p:spPr bwMode="auto">
          <a:xfrm>
            <a:off x="5029200" y="2708275"/>
            <a:ext cx="2286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6" name="TextBox 16"/>
          <p:cNvSpPr txBox="1">
            <a:spLocks noChangeArrowheads="1"/>
          </p:cNvSpPr>
          <p:nvPr/>
        </p:nvSpPr>
        <p:spPr bwMode="auto">
          <a:xfrm>
            <a:off x="5410200" y="222885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A</a:t>
            </a:r>
            <a:r>
              <a:rPr lang="en-US" altLang="en-US" sz="2400">
                <a:sym typeface="Wingdings" panose="05000000000000000000" pitchFamily="2" charset="2"/>
              </a:rPr>
              <a:t> B</a:t>
            </a:r>
            <a:endParaRPr lang="en-IN" altLang="en-US" sz="2400"/>
          </a:p>
        </p:txBody>
      </p:sp>
      <p:sp>
        <p:nvSpPr>
          <p:cNvPr id="5127" name="TextBox 17"/>
          <p:cNvSpPr txBox="1">
            <a:spLocks noChangeArrowheads="1"/>
          </p:cNvSpPr>
          <p:nvPr/>
        </p:nvSpPr>
        <p:spPr bwMode="auto">
          <a:xfrm>
            <a:off x="990600" y="990600"/>
            <a:ext cx="941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F, C</a:t>
            </a:r>
            <a:r>
              <a:rPr lang="en-US" altLang="en-US" sz="2400" baseline="-25000"/>
              <a:t>A0</a:t>
            </a:r>
            <a:endParaRPr lang="en-IN" altLang="en-US" sz="2400"/>
          </a:p>
        </p:txBody>
      </p:sp>
      <p:sp>
        <p:nvSpPr>
          <p:cNvPr id="5128" name="TextBox 19"/>
          <p:cNvSpPr txBox="1">
            <a:spLocks noChangeArrowheads="1"/>
          </p:cNvSpPr>
          <p:nvPr/>
        </p:nvSpPr>
        <p:spPr bwMode="auto">
          <a:xfrm>
            <a:off x="7091363" y="327660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F, C</a:t>
            </a:r>
            <a:r>
              <a:rPr lang="en-US" altLang="en-US" sz="2400" baseline="-25000"/>
              <a:t>A</a:t>
            </a:r>
            <a:endParaRPr lang="en-IN" altLang="en-US" sz="2400"/>
          </a:p>
        </p:txBody>
      </p:sp>
      <p:sp>
        <p:nvSpPr>
          <p:cNvPr id="24" name="TextBox 23"/>
          <p:cNvSpPr txBox="1"/>
          <p:nvPr/>
        </p:nvSpPr>
        <p:spPr>
          <a:xfrm>
            <a:off x="690563" y="3036888"/>
            <a:ext cx="7086600" cy="3416300"/>
          </a:xfrm>
          <a:prstGeom prst="rect">
            <a:avLst/>
          </a:prstGeom>
          <a:noFill/>
        </p:spPr>
        <p:txBody>
          <a:bodyPr>
            <a:spAutoFit/>
          </a:bodyPr>
          <a:lstStyle/>
          <a:p>
            <a:pPr>
              <a:defRPr/>
            </a:pPr>
            <a:r>
              <a:rPr lang="en-US" dirty="0"/>
              <a:t>Steps for designing control system</a:t>
            </a:r>
          </a:p>
          <a:p>
            <a:pPr marL="457200" indent="-457200">
              <a:buFontTx/>
              <a:buAutoNum type="arabicPeriod"/>
              <a:defRPr/>
            </a:pPr>
            <a:r>
              <a:rPr lang="en-US" dirty="0"/>
              <a:t>Select Control architecture</a:t>
            </a:r>
          </a:p>
          <a:p>
            <a:pPr marL="914400" lvl="1" indent="-457200">
              <a:buFont typeface="Arial" panose="020B0604020202020204" pitchFamily="34" charset="0"/>
              <a:buChar char="•"/>
              <a:defRPr/>
            </a:pPr>
            <a:r>
              <a:rPr lang="en-US" dirty="0"/>
              <a:t>Feedback (initial)</a:t>
            </a:r>
          </a:p>
          <a:p>
            <a:pPr marL="457200" indent="-457200">
              <a:buFont typeface="+mj-lt"/>
              <a:buAutoNum type="arabicPeriod"/>
              <a:defRPr/>
            </a:pPr>
            <a:r>
              <a:rPr lang="en-US" dirty="0"/>
              <a:t>Find Transfer function model for the process</a:t>
            </a:r>
          </a:p>
          <a:p>
            <a:pPr marL="914400" lvl="1" indent="-457200">
              <a:buFont typeface="+mj-lt"/>
              <a:buAutoNum type="arabicPeriod"/>
              <a:defRPr/>
            </a:pPr>
            <a:r>
              <a:rPr lang="en-US" dirty="0"/>
              <a:t>Using model equation</a:t>
            </a:r>
          </a:p>
          <a:p>
            <a:pPr marL="914400" lvl="1" indent="-457200">
              <a:buFont typeface="+mj-lt"/>
              <a:buAutoNum type="arabicPeriod"/>
              <a:defRPr/>
            </a:pPr>
            <a:r>
              <a:rPr lang="en-US" dirty="0"/>
              <a:t>Using Process Data</a:t>
            </a:r>
          </a:p>
          <a:p>
            <a:pPr marL="457200" indent="-457200">
              <a:buFont typeface="+mj-lt"/>
              <a:buAutoNum type="arabicPeriod"/>
              <a:defRPr/>
            </a:pPr>
            <a:r>
              <a:rPr lang="en-US" dirty="0"/>
              <a:t>Selecting Controller algorithm</a:t>
            </a:r>
          </a:p>
          <a:p>
            <a:pPr marL="914400" lvl="1" indent="-457200">
              <a:buFont typeface="+mj-lt"/>
              <a:buAutoNum type="arabicPeriod"/>
              <a:defRPr/>
            </a:pPr>
            <a:r>
              <a:rPr lang="en-US" dirty="0"/>
              <a:t>PID controller</a:t>
            </a:r>
          </a:p>
          <a:p>
            <a:pPr marL="914400" lvl="1" indent="-457200">
              <a:buFont typeface="+mj-lt"/>
              <a:buAutoNum type="arabicPeriod"/>
              <a:defRPr/>
            </a:pPr>
            <a:r>
              <a:rPr lang="en-US" dirty="0"/>
              <a:t>Other types</a:t>
            </a:r>
            <a:endParaRPr lang="en-IN" dirty="0"/>
          </a:p>
        </p:txBody>
      </p:sp>
      <p:cxnSp>
        <p:nvCxnSpPr>
          <p:cNvPr id="5130" name="Straight Connector 25"/>
          <p:cNvCxnSpPr>
            <a:cxnSpLocks noChangeShapeType="1"/>
          </p:cNvCxnSpPr>
          <p:nvPr/>
        </p:nvCxnSpPr>
        <p:spPr bwMode="auto">
          <a:xfrm>
            <a:off x="4384675" y="2716213"/>
            <a:ext cx="2286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5FBE-FC04-45C5-AC72-063FC5BFE46C}"/>
              </a:ext>
            </a:extLst>
          </p:cNvPr>
          <p:cNvSpPr>
            <a:spLocks noGrp="1"/>
          </p:cNvSpPr>
          <p:nvPr>
            <p:ph type="title"/>
          </p:nvPr>
        </p:nvSpPr>
        <p:spPr>
          <a:xfrm>
            <a:off x="685800" y="304800"/>
            <a:ext cx="7772400" cy="609600"/>
          </a:xfrm>
        </p:spPr>
        <p:txBody>
          <a:bodyPr/>
          <a:lstStyle/>
          <a:p>
            <a:r>
              <a:rPr lang="en-US" dirty="0"/>
              <a:t>Non-linear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D718D4-4924-45CB-8F78-8E63FEB7A19B}"/>
                  </a:ext>
                </a:extLst>
              </p:cNvPr>
              <p:cNvSpPr>
                <a:spLocks noGrp="1"/>
              </p:cNvSpPr>
              <p:nvPr>
                <p:ph idx="1"/>
              </p:nvPr>
            </p:nvSpPr>
            <p:spPr>
              <a:xfrm>
                <a:off x="685800" y="914400"/>
                <a:ext cx="7772400" cy="5181600"/>
              </a:xfrm>
            </p:spPr>
            <p:txBody>
              <a:bodyPr/>
              <a:lstStyle/>
              <a:p>
                <a:pPr marL="0" indent="0">
                  <a:buNone/>
                </a:pPr>
                <a:r>
                  <a:rPr lang="en-US" sz="2400" dirty="0"/>
                  <a:t>This method can be used for any form of linear or non-linear models.</a:t>
                </a:r>
              </a:p>
              <a:p>
                <a:pPr marL="0" indent="0">
                  <a:buNone/>
                </a:pPr>
                <a:r>
                  <a:rPr lang="en-US" sz="2400" dirty="0"/>
                  <a:t>For example, process having transfer function of one zero 2 pole system </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num>
                        <m:den>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den>
                      </m:f>
                      <m:r>
                        <a:rPr lang="en-US" sz="2400" b="0" i="1" smtClean="0">
                          <a:latin typeface="Cambria Math" panose="02040503050406030204" pitchFamily="18" charset="0"/>
                        </a:rPr>
                        <m:t>=</m:t>
                      </m:r>
                      <m:r>
                        <a:rPr lang="en-US" sz="2400" b="0" i="1" smtClean="0">
                          <a:latin typeface="Cambria Math" panose="02040503050406030204" pitchFamily="18" charset="0"/>
                        </a:rPr>
                        <m:t>𝐺</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𝑠</m:t>
                              </m:r>
                              <m:r>
                                <a:rPr lang="en-US" sz="2400" b="0" i="1" smtClean="0">
                                  <a:latin typeface="Cambria Math" panose="02040503050406030204" pitchFamily="18" charset="0"/>
                                </a:rPr>
                                <m:t>+1</m:t>
                              </m:r>
                            </m:e>
                          </m:d>
                        </m:num>
                        <m:den>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𝑠</m:t>
                              </m:r>
                              <m:r>
                                <a:rPr lang="en-US" sz="2400" b="0" i="1" smtClean="0">
                                  <a:latin typeface="Cambria Math" panose="02040503050406030204" pitchFamily="18" charset="0"/>
                                </a:rPr>
                                <m:t>+1</m:t>
                              </m:r>
                            </m:e>
                          </m:d>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𝑠</m:t>
                              </m:r>
                              <m:r>
                                <a:rPr lang="en-US" sz="2400" b="0" i="1" smtClean="0">
                                  <a:latin typeface="Cambria Math" panose="02040503050406030204" pitchFamily="18" charset="0"/>
                                </a:rPr>
                                <m:t>+1</m:t>
                              </m:r>
                            </m:e>
                          </m:d>
                        </m:den>
                      </m:f>
                    </m:oMath>
                  </m:oMathPara>
                </a14:m>
                <a:endParaRPr lang="en-US" sz="2400" dirty="0"/>
              </a:p>
              <a:p>
                <a:pPr marL="0" indent="0">
                  <a:buNone/>
                </a:pPr>
                <a:endParaRPr lang="en-US" sz="2400" dirty="0"/>
              </a:p>
              <a:p>
                <a:pPr marL="0" indent="0">
                  <a:buNone/>
                </a:pPr>
                <a:r>
                  <a:rPr lang="en-US" sz="2400" dirty="0"/>
                  <a:t>For Step input of magnitude M in u gives,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𝐾𝑀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2</m:t>
                                  </m:r>
                                </m:sub>
                              </m:sSub>
                            </m:den>
                          </m:f>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𝑡</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1</m:t>
                                      </m:r>
                                    </m:sub>
                                  </m:sSub>
                                </m:den>
                              </m:f>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i="1">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b="0" i="1" smtClean="0">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b="0" i="1" smtClean="0">
                                      <a:latin typeface="Cambria Math" panose="02040503050406030204" pitchFamily="18" charset="0"/>
                                    </a:rPr>
                                    <m:t>1</m:t>
                                  </m:r>
                                </m:sub>
                              </m:sSub>
                            </m:den>
                          </m:f>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𝑡</m:t>
                                  </m:r>
                                </m:num>
                                <m:den>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b="0" i="1" smtClean="0">
                                          <a:latin typeface="Cambria Math" panose="02040503050406030204" pitchFamily="18" charset="0"/>
                                        </a:rPr>
                                        <m:t>2</m:t>
                                      </m:r>
                                    </m:sub>
                                  </m:sSub>
                                </m:den>
                              </m:f>
                            </m:sup>
                          </m:sSup>
                        </m:e>
                      </m:d>
                    </m:oMath>
                  </m:oMathPara>
                </a14:m>
                <a:endParaRPr lang="en-US" sz="2400" dirty="0"/>
              </a:p>
              <a:p>
                <a:pPr marL="0" indent="0">
                  <a:buNone/>
                </a:pPr>
                <a:r>
                  <a:rPr lang="en-US" sz="2400" dirty="0"/>
                  <a:t>The above equation can be regressed to get the model parameters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3</m:t>
                        </m:r>
                      </m:sub>
                    </m:sSub>
                  </m:oMath>
                </a14:m>
                <a:endParaRPr lang="en-US" sz="2400" dirty="0"/>
              </a:p>
            </p:txBody>
          </p:sp>
        </mc:Choice>
        <mc:Fallback xmlns="">
          <p:sp>
            <p:nvSpPr>
              <p:cNvPr id="3" name="Content Placeholder 2">
                <a:extLst>
                  <a:ext uri="{FF2B5EF4-FFF2-40B4-BE49-F238E27FC236}">
                    <a16:creationId xmlns:a16="http://schemas.microsoft.com/office/drawing/2014/main" id="{03D718D4-4924-45CB-8F78-8E63FEB7A19B}"/>
                  </a:ext>
                </a:extLst>
              </p:cNvPr>
              <p:cNvSpPr>
                <a:spLocks noGrp="1" noRot="1" noChangeAspect="1" noMove="1" noResize="1" noEditPoints="1" noAdjustHandles="1" noChangeArrowheads="1" noChangeShapeType="1" noTextEdit="1"/>
              </p:cNvSpPr>
              <p:nvPr>
                <p:ph idx="1"/>
              </p:nvPr>
            </p:nvSpPr>
            <p:spPr>
              <a:xfrm>
                <a:off x="685800" y="914400"/>
                <a:ext cx="7772400" cy="5181600"/>
              </a:xfrm>
              <a:blipFill>
                <a:blip r:embed="rId3"/>
                <a:stretch>
                  <a:fillRect l="-1255" t="-941"/>
                </a:stretch>
              </a:blipFill>
            </p:spPr>
            <p:txBody>
              <a:bodyPr/>
              <a:lstStyle/>
              <a:p>
                <a:r>
                  <a:rPr lang="en-US">
                    <a:noFill/>
                  </a:rPr>
                  <a:t> </a:t>
                </a:r>
              </a:p>
            </p:txBody>
          </p:sp>
        </mc:Fallback>
      </mc:AlternateContent>
    </p:spTree>
    <p:extLst>
      <p:ext uri="{BB962C8B-B14F-4D97-AF65-F5344CB8AC3E}">
        <p14:creationId xmlns:p14="http://schemas.microsoft.com/office/powerpoint/2010/main" val="127822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9A19-F2F6-4840-AB1F-7FE00C1EFD03}"/>
              </a:ext>
            </a:extLst>
          </p:cNvPr>
          <p:cNvSpPr>
            <a:spLocks noGrp="1"/>
          </p:cNvSpPr>
          <p:nvPr>
            <p:ph type="title"/>
          </p:nvPr>
        </p:nvSpPr>
        <p:spPr>
          <a:xfrm>
            <a:off x="685800" y="326065"/>
            <a:ext cx="7772400" cy="762000"/>
          </a:xfrm>
        </p:spPr>
        <p:txBody>
          <a:bodyPr/>
          <a:lstStyle/>
          <a:p>
            <a:r>
              <a:rPr lang="en-US" dirty="0" err="1"/>
              <a:t>Matlab</a:t>
            </a:r>
            <a:r>
              <a:rPr lang="en-US" dirty="0"/>
              <a:t> Implementation</a:t>
            </a:r>
          </a:p>
        </p:txBody>
      </p:sp>
      <p:sp>
        <p:nvSpPr>
          <p:cNvPr id="3" name="Content Placeholder 2">
            <a:extLst>
              <a:ext uri="{FF2B5EF4-FFF2-40B4-BE49-F238E27FC236}">
                <a16:creationId xmlns:a16="http://schemas.microsoft.com/office/drawing/2014/main" id="{4E07F82D-A840-47C7-B29D-3F332ADF5F57}"/>
              </a:ext>
            </a:extLst>
          </p:cNvPr>
          <p:cNvSpPr>
            <a:spLocks noGrp="1"/>
          </p:cNvSpPr>
          <p:nvPr>
            <p:ph idx="1"/>
          </p:nvPr>
        </p:nvSpPr>
        <p:spPr>
          <a:xfrm>
            <a:off x="685800" y="1088065"/>
            <a:ext cx="7772400" cy="609600"/>
          </a:xfrm>
        </p:spPr>
        <p:txBody>
          <a:bodyPr/>
          <a:lstStyle/>
          <a:p>
            <a:pPr marL="0" indent="0">
              <a:buNone/>
            </a:pPr>
            <a:r>
              <a:rPr lang="en-US" sz="2800" dirty="0"/>
              <a:t>Step response data: </a:t>
            </a:r>
          </a:p>
          <a:p>
            <a:pPr marL="0" indent="0">
              <a:buNone/>
            </a:pPr>
            <a:endParaRPr lang="en-US" sz="2800" dirty="0"/>
          </a:p>
        </p:txBody>
      </p:sp>
      <p:graphicFrame>
        <p:nvGraphicFramePr>
          <p:cNvPr id="5" name="Table 4">
            <a:extLst>
              <a:ext uri="{FF2B5EF4-FFF2-40B4-BE49-F238E27FC236}">
                <a16:creationId xmlns:a16="http://schemas.microsoft.com/office/drawing/2014/main" id="{C0FF60AC-AD2E-4E7C-BCA8-8E874692A0C5}"/>
              </a:ext>
            </a:extLst>
          </p:cNvPr>
          <p:cNvGraphicFramePr>
            <a:graphicFrameLocks noGrp="1"/>
          </p:cNvGraphicFramePr>
          <p:nvPr>
            <p:extLst>
              <p:ext uri="{D42A27DB-BD31-4B8C-83A1-F6EECF244321}">
                <p14:modId xmlns:p14="http://schemas.microsoft.com/office/powerpoint/2010/main" val="3105255808"/>
              </p:ext>
            </p:extLst>
          </p:nvPr>
        </p:nvGraphicFramePr>
        <p:xfrm>
          <a:off x="549349" y="1697665"/>
          <a:ext cx="8077200" cy="1149025"/>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455328300"/>
                    </a:ext>
                  </a:extLst>
                </a:gridCol>
                <a:gridCol w="457200">
                  <a:extLst>
                    <a:ext uri="{9D8B030D-6E8A-4147-A177-3AD203B41FA5}">
                      <a16:colId xmlns:a16="http://schemas.microsoft.com/office/drawing/2014/main" val="325957406"/>
                    </a:ext>
                  </a:extLst>
                </a:gridCol>
                <a:gridCol w="762000">
                  <a:extLst>
                    <a:ext uri="{9D8B030D-6E8A-4147-A177-3AD203B41FA5}">
                      <a16:colId xmlns:a16="http://schemas.microsoft.com/office/drawing/2014/main" val="2502205996"/>
                    </a:ext>
                  </a:extLst>
                </a:gridCol>
                <a:gridCol w="762000">
                  <a:extLst>
                    <a:ext uri="{9D8B030D-6E8A-4147-A177-3AD203B41FA5}">
                      <a16:colId xmlns:a16="http://schemas.microsoft.com/office/drawing/2014/main" val="3534828377"/>
                    </a:ext>
                  </a:extLst>
                </a:gridCol>
                <a:gridCol w="609600">
                  <a:extLst>
                    <a:ext uri="{9D8B030D-6E8A-4147-A177-3AD203B41FA5}">
                      <a16:colId xmlns:a16="http://schemas.microsoft.com/office/drawing/2014/main" val="3518063190"/>
                    </a:ext>
                  </a:extLst>
                </a:gridCol>
                <a:gridCol w="762000">
                  <a:extLst>
                    <a:ext uri="{9D8B030D-6E8A-4147-A177-3AD203B41FA5}">
                      <a16:colId xmlns:a16="http://schemas.microsoft.com/office/drawing/2014/main" val="1523788625"/>
                    </a:ext>
                  </a:extLst>
                </a:gridCol>
                <a:gridCol w="533400">
                  <a:extLst>
                    <a:ext uri="{9D8B030D-6E8A-4147-A177-3AD203B41FA5}">
                      <a16:colId xmlns:a16="http://schemas.microsoft.com/office/drawing/2014/main" val="384211904"/>
                    </a:ext>
                  </a:extLst>
                </a:gridCol>
                <a:gridCol w="762000">
                  <a:extLst>
                    <a:ext uri="{9D8B030D-6E8A-4147-A177-3AD203B41FA5}">
                      <a16:colId xmlns:a16="http://schemas.microsoft.com/office/drawing/2014/main" val="1420086032"/>
                    </a:ext>
                  </a:extLst>
                </a:gridCol>
                <a:gridCol w="762000">
                  <a:extLst>
                    <a:ext uri="{9D8B030D-6E8A-4147-A177-3AD203B41FA5}">
                      <a16:colId xmlns:a16="http://schemas.microsoft.com/office/drawing/2014/main" val="416454"/>
                    </a:ext>
                  </a:extLst>
                </a:gridCol>
                <a:gridCol w="762000">
                  <a:extLst>
                    <a:ext uri="{9D8B030D-6E8A-4147-A177-3AD203B41FA5}">
                      <a16:colId xmlns:a16="http://schemas.microsoft.com/office/drawing/2014/main" val="1182305251"/>
                    </a:ext>
                  </a:extLst>
                </a:gridCol>
                <a:gridCol w="762000">
                  <a:extLst>
                    <a:ext uri="{9D8B030D-6E8A-4147-A177-3AD203B41FA5}">
                      <a16:colId xmlns:a16="http://schemas.microsoft.com/office/drawing/2014/main" val="3120770535"/>
                    </a:ext>
                  </a:extLst>
                </a:gridCol>
                <a:gridCol w="762000">
                  <a:extLst>
                    <a:ext uri="{9D8B030D-6E8A-4147-A177-3AD203B41FA5}">
                      <a16:colId xmlns:a16="http://schemas.microsoft.com/office/drawing/2014/main" val="545254927"/>
                    </a:ext>
                  </a:extLst>
                </a:gridCol>
              </a:tblGrid>
              <a:tr h="360218">
                <a:tc>
                  <a:txBody>
                    <a:bodyPr/>
                    <a:lstStyle/>
                    <a:p>
                      <a:r>
                        <a:rPr lang="en-US" dirty="0"/>
                        <a:t>t</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910920948"/>
                  </a:ext>
                </a:extLst>
              </a:tr>
              <a:tr h="360218">
                <a:tc>
                  <a:txBody>
                    <a:bodyPr/>
                    <a:lstStyle/>
                    <a:p>
                      <a:r>
                        <a:rPr lang="en-US" dirty="0"/>
                        <a:t>u</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37372065"/>
                  </a:ext>
                </a:extLst>
              </a:tr>
              <a:tr h="417505">
                <a:tc>
                  <a:txBody>
                    <a:bodyPr/>
                    <a:lstStyle/>
                    <a:p>
                      <a:r>
                        <a:rPr lang="en-US" dirty="0"/>
                        <a:t>y</a:t>
                      </a:r>
                    </a:p>
                  </a:txBody>
                  <a:tcPr/>
                </a:tc>
                <a:tc>
                  <a:txBody>
                    <a:bodyPr/>
                    <a:lstStyle/>
                    <a:p>
                      <a:r>
                        <a:rPr lang="en-US" dirty="0"/>
                        <a:t>0</a:t>
                      </a:r>
                    </a:p>
                  </a:txBody>
                  <a:tcPr/>
                </a:tc>
                <a:tc>
                  <a:txBody>
                    <a:bodyPr/>
                    <a:lstStyle/>
                    <a:p>
                      <a:r>
                        <a:rPr lang="en-US" dirty="0"/>
                        <a:t>0.058</a:t>
                      </a:r>
                    </a:p>
                  </a:txBody>
                  <a:tcPr/>
                </a:tc>
                <a:tc>
                  <a:txBody>
                    <a:bodyPr/>
                    <a:lstStyle/>
                    <a:p>
                      <a:r>
                        <a:rPr lang="en-US" dirty="0"/>
                        <a:t>0.217</a:t>
                      </a:r>
                    </a:p>
                  </a:txBody>
                  <a:tcPr/>
                </a:tc>
                <a:tc>
                  <a:txBody>
                    <a:bodyPr/>
                    <a:lstStyle/>
                    <a:p>
                      <a:r>
                        <a:rPr lang="en-US" dirty="0"/>
                        <a:t>0.36</a:t>
                      </a:r>
                    </a:p>
                  </a:txBody>
                  <a:tcPr/>
                </a:tc>
                <a:tc>
                  <a:txBody>
                    <a:bodyPr/>
                    <a:lstStyle/>
                    <a:p>
                      <a:r>
                        <a:rPr lang="en-US" dirty="0"/>
                        <a:t>0.488</a:t>
                      </a:r>
                    </a:p>
                  </a:txBody>
                  <a:tcPr/>
                </a:tc>
                <a:tc>
                  <a:txBody>
                    <a:bodyPr/>
                    <a:lstStyle/>
                    <a:p>
                      <a:r>
                        <a:rPr lang="en-US" dirty="0"/>
                        <a:t>0.6</a:t>
                      </a:r>
                    </a:p>
                  </a:txBody>
                  <a:tcPr/>
                </a:tc>
                <a:tc>
                  <a:txBody>
                    <a:bodyPr/>
                    <a:lstStyle/>
                    <a:p>
                      <a:r>
                        <a:rPr lang="en-US" dirty="0"/>
                        <a:t>0.692</a:t>
                      </a:r>
                    </a:p>
                  </a:txBody>
                  <a:tcPr/>
                </a:tc>
                <a:tc>
                  <a:txBody>
                    <a:bodyPr/>
                    <a:lstStyle/>
                    <a:p>
                      <a:r>
                        <a:rPr lang="en-US" dirty="0"/>
                        <a:t>0.772</a:t>
                      </a:r>
                    </a:p>
                  </a:txBody>
                  <a:tcPr/>
                </a:tc>
                <a:tc>
                  <a:txBody>
                    <a:bodyPr/>
                    <a:lstStyle/>
                    <a:p>
                      <a:r>
                        <a:rPr lang="en-US" dirty="0"/>
                        <a:t>0.833</a:t>
                      </a:r>
                    </a:p>
                  </a:txBody>
                  <a:tcPr/>
                </a:tc>
                <a:tc>
                  <a:txBody>
                    <a:bodyPr/>
                    <a:lstStyle/>
                    <a:p>
                      <a:r>
                        <a:rPr lang="en-US" dirty="0"/>
                        <a:t>0.888</a:t>
                      </a:r>
                    </a:p>
                  </a:txBody>
                  <a:tcPr/>
                </a:tc>
                <a:tc>
                  <a:txBody>
                    <a:bodyPr/>
                    <a:lstStyle/>
                    <a:p>
                      <a:r>
                        <a:rPr lang="en-US" dirty="0"/>
                        <a:t>0.925</a:t>
                      </a:r>
                    </a:p>
                  </a:txBody>
                  <a:tcPr/>
                </a:tc>
                <a:extLst>
                  <a:ext uri="{0D108BD9-81ED-4DB2-BD59-A6C34878D82A}">
                    <a16:rowId xmlns:a16="http://schemas.microsoft.com/office/drawing/2014/main" val="2951790466"/>
                  </a:ext>
                </a:extLst>
              </a:tr>
            </a:tbl>
          </a:graphicData>
        </a:graphic>
      </p:graphicFrame>
      <p:sp>
        <p:nvSpPr>
          <p:cNvPr id="6" name="TextBox 5">
            <a:extLst>
              <a:ext uri="{FF2B5EF4-FFF2-40B4-BE49-F238E27FC236}">
                <a16:creationId xmlns:a16="http://schemas.microsoft.com/office/drawing/2014/main" id="{69FB9B34-97D9-43B8-ACBA-8CC56A294D16}"/>
              </a:ext>
            </a:extLst>
          </p:cNvPr>
          <p:cNvSpPr txBox="1"/>
          <p:nvPr/>
        </p:nvSpPr>
        <p:spPr>
          <a:xfrm>
            <a:off x="533400" y="2992505"/>
            <a:ext cx="8077200" cy="3539430"/>
          </a:xfrm>
          <a:prstGeom prst="rect">
            <a:avLst/>
          </a:prstGeom>
          <a:noFill/>
        </p:spPr>
        <p:txBody>
          <a:bodyPr wrap="square" rtlCol="0">
            <a:spAutoFit/>
          </a:bodyPr>
          <a:lstStyle/>
          <a:p>
            <a:pPr eaLnBrk="1" fontAlgn="t" hangingPunct="1"/>
            <a:r>
              <a:rPr lang="en-US" dirty="0"/>
              <a:t>Use command</a:t>
            </a:r>
          </a:p>
          <a:p>
            <a:pPr eaLnBrk="1" fontAlgn="t" hangingPunct="1"/>
            <a:r>
              <a:rPr lang="en-US" dirty="0"/>
              <a:t>    mdl = </a:t>
            </a:r>
            <a:r>
              <a:rPr lang="en-US" dirty="0" err="1"/>
              <a:t>procest</a:t>
            </a:r>
            <a:r>
              <a:rPr lang="en-US" dirty="0"/>
              <a:t>(data, Type)</a:t>
            </a:r>
          </a:p>
          <a:p>
            <a:pPr eaLnBrk="1" fontAlgn="t" hangingPunct="1"/>
            <a:r>
              <a:rPr lang="en-US" dirty="0"/>
              <a:t>Where, data should stored in </a:t>
            </a:r>
            <a:r>
              <a:rPr lang="en-US" dirty="0" err="1"/>
              <a:t>iddata</a:t>
            </a:r>
            <a:r>
              <a:rPr lang="en-US" dirty="0"/>
              <a:t> format. </a:t>
            </a:r>
          </a:p>
          <a:p>
            <a:pPr eaLnBrk="1" fontAlgn="t" hangingPunct="1"/>
            <a:r>
              <a:rPr lang="en-US" dirty="0"/>
              <a:t>Type =‘P2DUZ’ [ 2 poles, delay, U underdamped, Z zero]</a:t>
            </a:r>
          </a:p>
          <a:p>
            <a:pPr eaLnBrk="1" fontAlgn="t" hangingPunct="1"/>
            <a:endParaRPr lang="en-US" dirty="0"/>
          </a:p>
          <a:p>
            <a:pPr eaLnBrk="1" fontAlgn="t" hangingPunct="1"/>
            <a:r>
              <a:rPr lang="en-US" sz="2000" dirty="0"/>
              <a:t>&gt;&gt; u=[0;0;0;u];  y=[0;0;0;y]; % for step changes</a:t>
            </a:r>
          </a:p>
          <a:p>
            <a:pPr eaLnBrk="1" fontAlgn="t" hangingPunct="1"/>
            <a:r>
              <a:rPr lang="en-US" sz="2000" dirty="0"/>
              <a:t>&gt;&gt; z = </a:t>
            </a:r>
            <a:r>
              <a:rPr lang="en-US" sz="2000" dirty="0" err="1"/>
              <a:t>iddata</a:t>
            </a:r>
            <a:r>
              <a:rPr lang="en-US" sz="2000" dirty="0"/>
              <a:t>(y, u, 1);  % y and u should be column vectors</a:t>
            </a:r>
          </a:p>
          <a:p>
            <a:pPr eaLnBrk="1" fontAlgn="t" hangingPunct="1"/>
            <a:r>
              <a:rPr lang="en-US" sz="2000" dirty="0"/>
              <a:t>&gt;&gt; mdl= </a:t>
            </a:r>
            <a:r>
              <a:rPr lang="en-US" sz="2000" dirty="0" err="1"/>
              <a:t>procest</a:t>
            </a:r>
            <a:r>
              <a:rPr lang="en-US" sz="2000" dirty="0"/>
              <a:t>(z,’P2DUZ’);</a:t>
            </a:r>
          </a:p>
          <a:p>
            <a:pPr eaLnBrk="1" fontAlgn="t" hangingPunct="1"/>
            <a:r>
              <a:rPr lang="en-US" sz="2000" dirty="0"/>
              <a:t> </a:t>
            </a:r>
          </a:p>
          <a:p>
            <a:pPr eaLnBrk="1" fontAlgn="t" hangingPunct="1"/>
            <a:r>
              <a:rPr lang="en-US" dirty="0"/>
              <a:t> ‘</a:t>
            </a:r>
            <a:r>
              <a:rPr lang="en-US" dirty="0" err="1"/>
              <a:t>procest</a:t>
            </a:r>
            <a:r>
              <a:rPr lang="en-US" dirty="0"/>
              <a:t>’ can work for step as well as arbitrary input changes.</a:t>
            </a:r>
          </a:p>
        </p:txBody>
      </p:sp>
    </p:spTree>
    <p:extLst>
      <p:ext uri="{BB962C8B-B14F-4D97-AF65-F5344CB8AC3E}">
        <p14:creationId xmlns:p14="http://schemas.microsoft.com/office/powerpoint/2010/main" val="55132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457200"/>
            <a:ext cx="7772400" cy="533400"/>
          </a:xfrm>
        </p:spPr>
        <p:txBody>
          <a:bodyPr/>
          <a:lstStyle/>
          <a:p>
            <a:r>
              <a:rPr lang="en-US" altLang="en-US" sz="3200" dirty="0"/>
              <a:t>PID Controller</a:t>
            </a:r>
          </a:p>
        </p:txBody>
      </p:sp>
      <p:sp>
        <p:nvSpPr>
          <p:cNvPr id="19459" name="Rectangle 3"/>
          <p:cNvSpPr>
            <a:spLocks noGrp="1" noChangeArrowheads="1"/>
          </p:cNvSpPr>
          <p:nvPr>
            <p:ph type="body" idx="1"/>
          </p:nvPr>
        </p:nvSpPr>
        <p:spPr>
          <a:xfrm>
            <a:off x="685800" y="1143000"/>
            <a:ext cx="7772400" cy="5334000"/>
          </a:xfrm>
        </p:spPr>
        <p:txBody>
          <a:bodyPr/>
          <a:lstStyle/>
          <a:p>
            <a:pPr>
              <a:buFont typeface="Monotype Sorts" charset="2"/>
              <a:buNone/>
            </a:pPr>
            <a:r>
              <a:rPr lang="en-US" altLang="en-US" sz="2800" dirty="0"/>
              <a:t>The acronym </a:t>
            </a:r>
            <a:r>
              <a:rPr lang="en-US" altLang="en-US" sz="2800" i="1" dirty="0"/>
              <a:t>PID</a:t>
            </a:r>
            <a:r>
              <a:rPr lang="en-US" altLang="en-US" sz="2800" dirty="0"/>
              <a:t> stands for:</a:t>
            </a:r>
          </a:p>
          <a:p>
            <a:pPr lvl="2"/>
            <a:r>
              <a:rPr lang="en-US" altLang="en-US" dirty="0"/>
              <a:t>P	- Proportional</a:t>
            </a:r>
          </a:p>
          <a:p>
            <a:pPr lvl="2"/>
            <a:r>
              <a:rPr lang="en-US" altLang="en-US" dirty="0"/>
              <a:t>I	- Integral</a:t>
            </a:r>
          </a:p>
          <a:p>
            <a:pPr lvl="2"/>
            <a:r>
              <a:rPr lang="en-US" altLang="en-US" dirty="0"/>
              <a:t>D	- Derivative</a:t>
            </a:r>
          </a:p>
          <a:p>
            <a:pPr>
              <a:buFont typeface="Monotype Sorts" charset="2"/>
              <a:buNone/>
            </a:pPr>
            <a:r>
              <a:rPr lang="en-US" altLang="en-US" sz="2800" dirty="0"/>
              <a:t>PID Controllers: </a:t>
            </a:r>
          </a:p>
          <a:p>
            <a:pPr lvl="2"/>
            <a:r>
              <a:rPr lang="en-US" altLang="en-US" dirty="0"/>
              <a:t>greater than 90% of all control implementations</a:t>
            </a:r>
          </a:p>
          <a:p>
            <a:pPr lvl="2"/>
            <a:r>
              <a:rPr lang="en-US" altLang="en-US" dirty="0"/>
              <a:t>dates back to the 1930s</a:t>
            </a:r>
          </a:p>
          <a:p>
            <a:pPr lvl="2"/>
            <a:r>
              <a:rPr lang="en-US" altLang="en-US" dirty="0"/>
              <a:t>very well studied and understood</a:t>
            </a:r>
          </a:p>
          <a:p>
            <a:pPr lvl="2"/>
            <a:r>
              <a:rPr lang="en-US" altLang="en-US" dirty="0"/>
              <a:t>optimal structure for first and second order processes (given some assumptions)</a:t>
            </a:r>
          </a:p>
          <a:p>
            <a:pPr lvl="2"/>
            <a:r>
              <a:rPr lang="en-US" altLang="en-US" dirty="0"/>
              <a:t>always first choice when designing a control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647700" y="457200"/>
            <a:ext cx="7772400" cy="609600"/>
          </a:xfrm>
        </p:spPr>
        <p:txBody>
          <a:bodyPr/>
          <a:lstStyle/>
          <a:p>
            <a:r>
              <a:rPr lang="en-US" altLang="en-US" sz="3200" dirty="0"/>
              <a:t>PID Control Algorithm</a:t>
            </a:r>
          </a:p>
        </p:txBody>
      </p:sp>
      <p:graphicFrame>
        <p:nvGraphicFramePr>
          <p:cNvPr id="20483" name="Object 6"/>
          <p:cNvGraphicFramePr>
            <a:graphicFrameLocks noGrp="1" noChangeAspect="1"/>
          </p:cNvGraphicFramePr>
          <p:nvPr>
            <p:ph idx="1"/>
            <p:extLst>
              <p:ext uri="{D42A27DB-BD31-4B8C-83A1-F6EECF244321}">
                <p14:modId xmlns:p14="http://schemas.microsoft.com/office/powerpoint/2010/main" val="3626351434"/>
              </p:ext>
            </p:extLst>
          </p:nvPr>
        </p:nvGraphicFramePr>
        <p:xfrm>
          <a:off x="990600" y="1182461"/>
          <a:ext cx="7086600" cy="1258888"/>
        </p:xfrm>
        <a:graphic>
          <a:graphicData uri="http://schemas.openxmlformats.org/presentationml/2006/ole">
            <mc:AlternateContent xmlns:mc="http://schemas.openxmlformats.org/markup-compatibility/2006">
              <mc:Choice xmlns:v="urn:schemas-microsoft-com:vml" Requires="v">
                <p:oleObj spid="_x0000_s1026" name="Equation" r:id="rId3" imgW="2717640" imgH="482400" progId="Equation.DSMT4">
                  <p:embed/>
                </p:oleObj>
              </mc:Choice>
              <mc:Fallback>
                <p:oleObj name="Equation" r:id="rId3" imgW="2717640" imgH="482400" progId="Equation.DSMT4">
                  <p:embed/>
                  <p:pic>
                    <p:nvPicPr>
                      <p:cNvPr id="20483" name="Object 6"/>
                      <p:cNvPicPr>
                        <a:picLocks noChangeAspect="1" noChangeArrowheads="1"/>
                      </p:cNvPicPr>
                      <p:nvPr/>
                    </p:nvPicPr>
                    <p:blipFill>
                      <a:blip r:embed="rId4"/>
                      <a:srcRect/>
                      <a:stretch>
                        <a:fillRect/>
                      </a:stretch>
                    </p:blipFill>
                    <p:spPr bwMode="auto">
                      <a:xfrm>
                        <a:off x="990600" y="1182461"/>
                        <a:ext cx="7086600" cy="1258888"/>
                      </a:xfrm>
                      <a:prstGeom prst="rect">
                        <a:avLst/>
                      </a:prstGeom>
                      <a:noFill/>
                      <a:ln>
                        <a:noFill/>
                      </a:ln>
                      <a:effectLst/>
                      <a:extLst/>
                    </p:spPr>
                  </p:pic>
                </p:oleObj>
              </mc:Fallback>
            </mc:AlternateContent>
          </a:graphicData>
        </a:graphic>
      </p:graphicFrame>
      <p:sp>
        <p:nvSpPr>
          <p:cNvPr id="2" name="Rectangle 1"/>
          <p:cNvSpPr/>
          <p:nvPr/>
        </p:nvSpPr>
        <p:spPr>
          <a:xfrm>
            <a:off x="726469" y="2557011"/>
            <a:ext cx="7720173" cy="3785652"/>
          </a:xfrm>
          <a:prstGeom prst="rect">
            <a:avLst/>
          </a:prstGeom>
        </p:spPr>
        <p:txBody>
          <a:bodyPr wrap="square">
            <a:spAutoFit/>
          </a:bodyPr>
          <a:lstStyle/>
          <a:p>
            <a:r>
              <a:rPr lang="en-US" altLang="en-US" i="1" dirty="0"/>
              <a:t>e</a:t>
            </a:r>
            <a:r>
              <a:rPr lang="en-US" altLang="en-US" dirty="0"/>
              <a:t>(</a:t>
            </a:r>
            <a:r>
              <a:rPr lang="en-US" altLang="en-US" i="1" dirty="0"/>
              <a:t>t</a:t>
            </a:r>
            <a:r>
              <a:rPr lang="en-US" altLang="en-US" dirty="0"/>
              <a:t>)-  the error from </a:t>
            </a:r>
            <a:r>
              <a:rPr lang="en-US" altLang="en-US" dirty="0" err="1"/>
              <a:t>setpoint</a:t>
            </a:r>
            <a:r>
              <a:rPr lang="en-US" altLang="en-US" dirty="0"/>
              <a:t> [</a:t>
            </a:r>
            <a:r>
              <a:rPr lang="en-US" altLang="en-US" i="1" dirty="0"/>
              <a:t>e</a:t>
            </a:r>
            <a:r>
              <a:rPr lang="en-US" altLang="en-US" dirty="0"/>
              <a:t>(</a:t>
            </a:r>
            <a:r>
              <a:rPr lang="en-US" altLang="en-US" i="1" dirty="0"/>
              <a:t>t</a:t>
            </a:r>
            <a:r>
              <a:rPr lang="en-US" altLang="en-US" dirty="0"/>
              <a:t>) = </a:t>
            </a:r>
            <a:r>
              <a:rPr lang="en-US" altLang="en-US" i="1" dirty="0" err="1"/>
              <a:t>y</a:t>
            </a:r>
            <a:r>
              <a:rPr lang="en-US" altLang="en-US" i="1" baseline="-25000" dirty="0" err="1"/>
              <a:t>sp</a:t>
            </a:r>
            <a:r>
              <a:rPr lang="en-US" altLang="en-US" dirty="0"/>
              <a:t> - </a:t>
            </a:r>
            <a:r>
              <a:rPr lang="en-US" altLang="en-US" i="1" dirty="0" err="1"/>
              <a:t>y</a:t>
            </a:r>
            <a:r>
              <a:rPr lang="en-US" altLang="en-US" i="1" baseline="-25000" dirty="0" err="1"/>
              <a:t>s</a:t>
            </a:r>
            <a:r>
              <a:rPr lang="en-US" altLang="en-US" dirty="0"/>
              <a:t>].</a:t>
            </a:r>
          </a:p>
          <a:p>
            <a:endParaRPr lang="en-US" altLang="en-US" dirty="0"/>
          </a:p>
          <a:p>
            <a:r>
              <a:rPr lang="en-US" altLang="en-US" i="1" dirty="0"/>
              <a:t>K</a:t>
            </a:r>
            <a:r>
              <a:rPr lang="en-US" altLang="en-US" i="1" baseline="-25000" dirty="0"/>
              <a:t>c</a:t>
            </a:r>
            <a:r>
              <a:rPr lang="en-US" altLang="en-US" dirty="0"/>
              <a:t>- the controller gain is a tuning parameter and largely determines the controller aggressiveness.</a:t>
            </a:r>
          </a:p>
          <a:p>
            <a:endParaRPr lang="en-US" altLang="en-US" dirty="0"/>
          </a:p>
          <a:p>
            <a:r>
              <a:rPr lang="en-US" altLang="en-US" dirty="0"/>
              <a:t> </a:t>
            </a:r>
            <a:r>
              <a:rPr lang="en-US" altLang="en-US" dirty="0" err="1">
                <a:latin typeface="Symbol" panose="05050102010706020507" pitchFamily="18" charset="2"/>
              </a:rPr>
              <a:t>t</a:t>
            </a:r>
            <a:r>
              <a:rPr lang="en-US" altLang="en-US" baseline="-25000" dirty="0" err="1"/>
              <a:t>I</a:t>
            </a:r>
            <a:r>
              <a:rPr lang="en-US" altLang="en-US" dirty="0"/>
              <a:t>- the reset time is a tuning parameter and determines the amount of integral action.</a:t>
            </a:r>
          </a:p>
          <a:p>
            <a:endParaRPr lang="en-US" altLang="en-US" dirty="0"/>
          </a:p>
          <a:p>
            <a:r>
              <a:rPr lang="en-US" altLang="en-US" dirty="0"/>
              <a:t> </a:t>
            </a:r>
            <a:r>
              <a:rPr lang="en-US" altLang="en-US" dirty="0" err="1">
                <a:latin typeface="Symbol" panose="05050102010706020507" pitchFamily="18" charset="2"/>
              </a:rPr>
              <a:t>t</a:t>
            </a:r>
            <a:r>
              <a:rPr lang="en-US" altLang="en-US" baseline="-25000" dirty="0" err="1"/>
              <a:t>D</a:t>
            </a:r>
            <a:r>
              <a:rPr lang="en-US" altLang="en-US" dirty="0"/>
              <a:t>- the derivative time is a tuning parameter and determines the amount of derivative 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09600"/>
            <a:ext cx="7772400" cy="533400"/>
          </a:xfrm>
        </p:spPr>
        <p:txBody>
          <a:bodyPr/>
          <a:lstStyle/>
          <a:p>
            <a:r>
              <a:rPr lang="en-US" altLang="en-US" sz="3200" dirty="0"/>
              <a:t>Transfer Function for a PID Controller</a:t>
            </a:r>
          </a:p>
        </p:txBody>
      </p:sp>
      <mc:AlternateContent xmlns:mc="http://schemas.openxmlformats.org/markup-compatibility/2006" xmlns:a14="http://schemas.microsoft.com/office/drawing/2010/main">
        <mc:Choice Requires="a14">
          <p:sp>
            <p:nvSpPr>
              <p:cNvPr id="2" name="TextBox 1"/>
              <p:cNvSpPr txBox="1"/>
              <p:nvPr/>
            </p:nvSpPr>
            <p:spPr>
              <a:xfrm>
                <a:off x="1143000" y="1524000"/>
                <a:ext cx="7086600" cy="3988079"/>
              </a:xfrm>
              <a:prstGeom prst="rect">
                <a:avLst/>
              </a:prstGeom>
              <a:noFill/>
            </p:spPr>
            <p:txBody>
              <a:bodyPr wrap="square" rtlCol="0">
                <a:spAutoFit/>
              </a:bodyPr>
              <a:lstStyle/>
              <a:p>
                <a:r>
                  <a:rPr lang="en-US" dirty="0"/>
                  <a:t>Ideal PID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𝑐</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𝑐</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𝐼</m:t>
                                </m:r>
                              </m:sub>
                            </m:sSub>
                            <m:r>
                              <a:rPr lang="en-US" b="0" i="1" smtClean="0">
                                <a:latin typeface="Cambria Math" panose="02040503050406030204" pitchFamily="18" charset="0"/>
                              </a:rPr>
                              <m:t>𝑠</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𝐷</m:t>
                            </m:r>
                          </m:sub>
                        </m:sSub>
                        <m:r>
                          <a:rPr lang="en-US" b="0" i="1" smtClean="0">
                            <a:latin typeface="Cambria Math" panose="02040503050406030204" pitchFamily="18" charset="0"/>
                          </a:rPr>
                          <m:t>𝑠</m:t>
                        </m:r>
                      </m:e>
                    </m:d>
                  </m:oMath>
                </a14:m>
                <a:endParaRPr lang="en-US" dirty="0"/>
              </a:p>
              <a:p>
                <a:endParaRPr lang="en-US" dirty="0"/>
              </a:p>
              <a:p>
                <a:r>
                  <a:rPr lang="en-US" dirty="0"/>
                  <a:t>Real PID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𝑠</m:t>
                            </m:r>
                          </m:e>
                        </m:d>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𝑐</m:t>
                        </m:r>
                      </m:sub>
                    </m:sSub>
                    <m:d>
                      <m:dPr>
                        <m:ctrlPr>
                          <a:rPr lang="en-US"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𝐼</m:t>
                                </m:r>
                              </m:sub>
                            </m:sSub>
                            <m:r>
                              <a:rPr lang="en-US" b="0" i="1" smtClean="0">
                                <a:latin typeface="Cambria Math" panose="02040503050406030204" pitchFamily="18" charset="0"/>
                              </a:rPr>
                              <m:t>𝑠</m:t>
                            </m:r>
                          </m:den>
                        </m:f>
                      </m:e>
                    </m:d>
                    <m:d>
                      <m:dPr>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𝐷</m:t>
                                </m:r>
                              </m:sub>
                            </m:sSub>
                            <m:r>
                              <a:rPr lang="en-US" b="0" i="1" smtClean="0">
                                <a:latin typeface="Cambria Math" panose="02040503050406030204" pitchFamily="18" charset="0"/>
                              </a:rPr>
                              <m:t>𝑠</m:t>
                            </m:r>
                          </m:num>
                          <m:den>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𝐷</m:t>
                                </m:r>
                              </m:sub>
                            </m:sSub>
                            <m:r>
                              <a:rPr lang="en-US" b="0" i="1" smtClean="0">
                                <a:latin typeface="Cambria Math" panose="02040503050406030204" pitchFamily="18" charset="0"/>
                              </a:rPr>
                              <m:t>𝑠</m:t>
                            </m:r>
                            <m:r>
                              <a:rPr lang="en-US" b="0" i="1" smtClean="0">
                                <a:latin typeface="Cambria Math" panose="02040503050406030204" pitchFamily="18" charset="0"/>
                              </a:rPr>
                              <m:t>+1</m:t>
                            </m:r>
                          </m:den>
                        </m:f>
                      </m:e>
                    </m:d>
                  </m:oMath>
                </a14:m>
                <a:endParaRPr lang="en-US" dirty="0"/>
              </a:p>
              <a:p>
                <a:endParaRPr lang="en-US" dirty="0"/>
              </a:p>
              <a:p>
                <a:r>
                  <a:rPr lang="en-US" dirty="0"/>
                  <a:t>Derivative Kick: </a:t>
                </a:r>
              </a:p>
              <a:p>
                <a:r>
                  <a:rPr lang="en-US" dirty="0"/>
                  <a:t>To avoid sudden jump of output due to </a:t>
                </a:r>
                <a:r>
                  <a:rPr lang="en-US" dirty="0" err="1"/>
                  <a:t>setpoint</a:t>
                </a:r>
                <a:r>
                  <a:rPr lang="en-US" dirty="0"/>
                  <a:t> change, sensor output is used in place of error term, </a:t>
                </a:r>
                <a:r>
                  <a:rPr lang="en-US" dirty="0" err="1"/>
                  <a:t>i.e</a:t>
                </a:r>
                <a:r>
                  <a:rPr lang="en-US" dirty="0"/>
                  <a:t>,</a:t>
                </a: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143000" y="1524000"/>
                <a:ext cx="7086600" cy="3988079"/>
              </a:xfrm>
              <a:prstGeom prst="rect">
                <a:avLst/>
              </a:prstGeom>
              <a:blipFill>
                <a:blip r:embed="rId3"/>
                <a:stretch>
                  <a:fillRect l="-1377" r="-602"/>
                </a:stretch>
              </a:blipFill>
            </p:spPr>
            <p:txBody>
              <a:bodyPr/>
              <a:lstStyle/>
              <a:p>
                <a:r>
                  <a:rPr lang="en-IN">
                    <a:noFill/>
                  </a:rPr>
                  <a:t> </a:t>
                </a:r>
              </a:p>
            </p:txBody>
          </p:sp>
        </mc:Fallback>
      </mc:AlternateContent>
      <p:graphicFrame>
        <p:nvGraphicFramePr>
          <p:cNvPr id="6" name="Object 6"/>
          <p:cNvGraphicFramePr>
            <a:graphicFrameLocks noGrp="1" noChangeAspect="1"/>
          </p:cNvGraphicFramePr>
          <p:nvPr>
            <p:ph idx="1"/>
            <p:extLst>
              <p:ext uri="{D42A27DB-BD31-4B8C-83A1-F6EECF244321}">
                <p14:modId xmlns:p14="http://schemas.microsoft.com/office/powerpoint/2010/main" val="3837299392"/>
              </p:ext>
            </p:extLst>
          </p:nvPr>
        </p:nvGraphicFramePr>
        <p:xfrm>
          <a:off x="1790700" y="4800600"/>
          <a:ext cx="5791200" cy="1005417"/>
        </p:xfrm>
        <a:graphic>
          <a:graphicData uri="http://schemas.openxmlformats.org/presentationml/2006/ole">
            <mc:AlternateContent xmlns:mc="http://schemas.openxmlformats.org/markup-compatibility/2006">
              <mc:Choice xmlns:v="urn:schemas-microsoft-com:vml" Requires="v">
                <p:oleObj spid="_x0000_s2050" name="Equation" r:id="rId4" imgW="2781000" imgH="482400" progId="Equation.DSMT4">
                  <p:embed/>
                </p:oleObj>
              </mc:Choice>
              <mc:Fallback>
                <p:oleObj name="Equation" r:id="rId4" imgW="2781000" imgH="482400" progId="Equation.DSMT4">
                  <p:embed/>
                  <p:pic>
                    <p:nvPicPr>
                      <p:cNvPr id="6" name="Object 6"/>
                      <p:cNvPicPr>
                        <a:picLocks noChangeAspect="1" noChangeArrowheads="1"/>
                      </p:cNvPicPr>
                      <p:nvPr/>
                    </p:nvPicPr>
                    <p:blipFill>
                      <a:blip r:embed="rId5"/>
                      <a:srcRect/>
                      <a:stretch>
                        <a:fillRect/>
                      </a:stretch>
                    </p:blipFill>
                    <p:spPr bwMode="auto">
                      <a:xfrm>
                        <a:off x="1790700" y="4800600"/>
                        <a:ext cx="5791200" cy="1005417"/>
                      </a:xfrm>
                      <a:prstGeom prst="rect">
                        <a:avLst/>
                      </a:prstGeom>
                      <a:noFill/>
                      <a:ln>
                        <a:noFill/>
                      </a:ln>
                      <a:effectLs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1143000"/>
          </a:xfrm>
        </p:spPr>
        <p:txBody>
          <a:bodyPr/>
          <a:lstStyle/>
          <a:p>
            <a:r>
              <a:rPr lang="en-US" altLang="en-US"/>
              <a:t>Digital Equivalent of PID Controller</a:t>
            </a:r>
          </a:p>
        </p:txBody>
      </p:sp>
      <p:sp>
        <p:nvSpPr>
          <p:cNvPr id="23555" name="Rectangle 4"/>
          <p:cNvSpPr>
            <a:spLocks noGrp="1" noChangeArrowheads="1"/>
          </p:cNvSpPr>
          <p:nvPr>
            <p:ph type="body" sz="half" idx="2"/>
          </p:nvPr>
        </p:nvSpPr>
        <p:spPr/>
        <p:txBody>
          <a:bodyPr/>
          <a:lstStyle/>
          <a:p>
            <a:endParaRPr lang="en-US" altLang="en-US" sz="2800"/>
          </a:p>
          <a:p>
            <a:r>
              <a:rPr lang="en-US" altLang="en-US" sz="2800"/>
              <a:t>The trapezoidal approximation of the integral.</a:t>
            </a:r>
          </a:p>
          <a:p>
            <a:endParaRPr lang="en-US" altLang="en-US" sz="2800"/>
          </a:p>
          <a:p>
            <a:r>
              <a:rPr lang="en-US" altLang="en-US" sz="2800"/>
              <a:t>Backward difference approximation of the first derivative</a:t>
            </a:r>
          </a:p>
        </p:txBody>
      </p:sp>
      <p:graphicFrame>
        <p:nvGraphicFramePr>
          <p:cNvPr id="23556" name="Object 6"/>
          <p:cNvGraphicFramePr>
            <a:graphicFrameLocks noGrp="1" noChangeAspect="1"/>
          </p:cNvGraphicFramePr>
          <p:nvPr>
            <p:ph type="clipArt" sz="half" idx="1"/>
          </p:nvPr>
        </p:nvGraphicFramePr>
        <p:xfrm>
          <a:off x="457200" y="2209800"/>
          <a:ext cx="4114800" cy="1171575"/>
        </p:xfrm>
        <a:graphic>
          <a:graphicData uri="http://schemas.openxmlformats.org/presentationml/2006/ole">
            <mc:AlternateContent xmlns:mc="http://schemas.openxmlformats.org/markup-compatibility/2006">
              <mc:Choice xmlns:v="urn:schemas-microsoft-com:vml" Requires="v">
                <p:oleObj spid="_x0000_s3074" name="Equation" r:id="rId3" imgW="1511300" imgH="431800" progId="Equation.3">
                  <p:embed/>
                </p:oleObj>
              </mc:Choice>
              <mc:Fallback>
                <p:oleObj name="Equation" r:id="rId3" imgW="1511300" imgH="431800" progId="Equation.3">
                  <p:embed/>
                  <p:pic>
                    <p:nvPicPr>
                      <p:cNvPr id="2355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41148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7"/>
          <p:cNvGraphicFramePr>
            <a:graphicFrameLocks noChangeAspect="1"/>
          </p:cNvGraphicFramePr>
          <p:nvPr/>
        </p:nvGraphicFramePr>
        <p:xfrm>
          <a:off x="457200" y="4191000"/>
          <a:ext cx="4140200" cy="1031875"/>
        </p:xfrm>
        <a:graphic>
          <a:graphicData uri="http://schemas.openxmlformats.org/presentationml/2006/ole">
            <mc:AlternateContent xmlns:mc="http://schemas.openxmlformats.org/markup-compatibility/2006">
              <mc:Choice xmlns:v="urn:schemas-microsoft-com:vml" Requires="v">
                <p:oleObj spid="_x0000_s3075" name="Equation" r:id="rId5" imgW="1574800" imgH="393700" progId="Equation.3">
                  <p:embed/>
                </p:oleObj>
              </mc:Choice>
              <mc:Fallback>
                <p:oleObj name="Equation" r:id="rId5" imgW="1574800" imgH="393700" progId="Equation.3">
                  <p:embed/>
                  <p:pic>
                    <p:nvPicPr>
                      <p:cNvPr id="2355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191000"/>
                        <a:ext cx="41402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Digital Version of PID Control Algorithm</a:t>
            </a:r>
          </a:p>
        </p:txBody>
      </p:sp>
      <p:graphicFrame>
        <p:nvGraphicFramePr>
          <p:cNvPr id="24579" name="Object 3"/>
          <p:cNvGraphicFramePr>
            <a:graphicFrameLocks noGrp="1" noChangeAspect="1"/>
          </p:cNvGraphicFramePr>
          <p:nvPr>
            <p:ph idx="1"/>
          </p:nvPr>
        </p:nvGraphicFramePr>
        <p:xfrm>
          <a:off x="152400" y="2438400"/>
          <a:ext cx="8686800" cy="2928938"/>
        </p:xfrm>
        <a:graphic>
          <a:graphicData uri="http://schemas.openxmlformats.org/presentationml/2006/ole">
            <mc:AlternateContent xmlns:mc="http://schemas.openxmlformats.org/markup-compatibility/2006">
              <mc:Choice xmlns:v="urn:schemas-microsoft-com:vml" Requires="v">
                <p:oleObj spid="_x0000_s4098" name="Equation" r:id="rId3" imgW="3314700" imgH="1117600" progId="Equation.3">
                  <p:embed/>
                </p:oleObj>
              </mc:Choice>
              <mc:Fallback>
                <p:oleObj name="Equation" r:id="rId3" imgW="3314700" imgH="1117600" progId="Equation.3">
                  <p:embed/>
                  <p:pic>
                    <p:nvPicPr>
                      <p:cNvPr id="245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38400"/>
                        <a:ext cx="8686800" cy="2928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400">
                <a:solidFill>
                  <a:schemeClr val="tx2"/>
                </a:solidFill>
              </a:rPr>
              <a:t>Derivation of the Velocity Form of the PID Control Algorithm</a:t>
            </a:r>
          </a:p>
        </p:txBody>
      </p:sp>
      <p:graphicFrame>
        <p:nvGraphicFramePr>
          <p:cNvPr id="25603" name="Object 3"/>
          <p:cNvGraphicFramePr>
            <a:graphicFrameLocks noChangeAspect="1"/>
          </p:cNvGraphicFramePr>
          <p:nvPr/>
        </p:nvGraphicFramePr>
        <p:xfrm>
          <a:off x="914400" y="2362200"/>
          <a:ext cx="7772400" cy="1747838"/>
        </p:xfrm>
        <a:graphic>
          <a:graphicData uri="http://schemas.openxmlformats.org/presentationml/2006/ole">
            <mc:AlternateContent xmlns:mc="http://schemas.openxmlformats.org/markup-compatibility/2006">
              <mc:Choice xmlns:v="urn:schemas-microsoft-com:vml" Requires="v">
                <p:oleObj spid="_x0000_s5122" name="Equation" r:id="rId3" imgW="3314700" imgH="927100" progId="Equation.3">
                  <p:embed/>
                </p:oleObj>
              </mc:Choice>
              <mc:Fallback>
                <p:oleObj name="Equation" r:id="rId3" imgW="3314700" imgH="927100" progId="Equation.3">
                  <p:embed/>
                  <p:pic>
                    <p:nvPicPr>
                      <p:cNvPr id="25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7772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4"/>
          <p:cNvGraphicFramePr>
            <a:graphicFrameLocks noChangeAspect="1"/>
          </p:cNvGraphicFramePr>
          <p:nvPr/>
        </p:nvGraphicFramePr>
        <p:xfrm>
          <a:off x="228600" y="3581400"/>
          <a:ext cx="8686800" cy="1792288"/>
        </p:xfrm>
        <a:graphic>
          <a:graphicData uri="http://schemas.openxmlformats.org/presentationml/2006/ole">
            <mc:AlternateContent xmlns:mc="http://schemas.openxmlformats.org/markup-compatibility/2006">
              <mc:Choice xmlns:v="urn:schemas-microsoft-com:vml" Requires="v">
                <p:oleObj spid="_x0000_s5123" name="Equation" r:id="rId5" imgW="4229100" imgH="927100" progId="Equation.3">
                  <p:embed/>
                </p:oleObj>
              </mc:Choice>
              <mc:Fallback>
                <p:oleObj name="Equation" r:id="rId5" imgW="4229100" imgH="927100" progId="Equation.3">
                  <p:embed/>
                  <p:pic>
                    <p:nvPicPr>
                      <p:cNvPr id="256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581400"/>
                        <a:ext cx="8686800"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5"/>
          <p:cNvGraphicFramePr>
            <a:graphicFrameLocks noChangeAspect="1"/>
          </p:cNvGraphicFramePr>
          <p:nvPr/>
        </p:nvGraphicFramePr>
        <p:xfrm>
          <a:off x="249238" y="4894263"/>
          <a:ext cx="8894762" cy="1963737"/>
        </p:xfrm>
        <a:graphic>
          <a:graphicData uri="http://schemas.openxmlformats.org/presentationml/2006/ole">
            <mc:AlternateContent xmlns:mc="http://schemas.openxmlformats.org/markup-compatibility/2006">
              <mc:Choice xmlns:v="urn:schemas-microsoft-com:vml" Requires="v">
                <p:oleObj spid="_x0000_s5124" name="Equation" r:id="rId7" imgW="4330700" imgH="1016000" progId="Equation.3">
                  <p:embed/>
                </p:oleObj>
              </mc:Choice>
              <mc:Fallback>
                <p:oleObj name="Equation" r:id="rId7" imgW="4330700" imgH="1016000" progId="Equation.3">
                  <p:embed/>
                  <p:pic>
                    <p:nvPicPr>
                      <p:cNvPr id="2560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238" y="4894263"/>
                        <a:ext cx="8894762"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125" name="Equation" r:id="rId9" imgW="114151" imgH="215619" progId="Equation.3">
                  <p:embed/>
                </p:oleObj>
              </mc:Choice>
              <mc:Fallback>
                <p:oleObj name="Equation" r:id="rId9" imgW="114151" imgH="215619" progId="Equation.3">
                  <p:embed/>
                  <p:pic>
                    <p:nvPicPr>
                      <p:cNvPr id="2560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772400" cy="1143000"/>
          </a:xfrm>
        </p:spPr>
        <p:txBody>
          <a:bodyPr/>
          <a:lstStyle/>
          <a:p>
            <a:r>
              <a:rPr lang="en-US" altLang="en-US"/>
              <a:t>Velocity Form of PID Controller</a:t>
            </a:r>
          </a:p>
        </p:txBody>
      </p:sp>
      <p:sp>
        <p:nvSpPr>
          <p:cNvPr id="26627" name="Rectangle 4"/>
          <p:cNvSpPr>
            <a:spLocks noGrp="1" noChangeArrowheads="1"/>
          </p:cNvSpPr>
          <p:nvPr>
            <p:ph type="body" sz="half" idx="2"/>
          </p:nvPr>
        </p:nvSpPr>
        <p:spPr>
          <a:xfrm>
            <a:off x="609600" y="4724400"/>
            <a:ext cx="7772400" cy="1981200"/>
          </a:xfrm>
        </p:spPr>
        <p:txBody>
          <a:bodyPr/>
          <a:lstStyle/>
          <a:p>
            <a:r>
              <a:rPr lang="en-US" altLang="en-US" sz="2800"/>
              <a:t>Note the difference in proportional, integral, and derivative terms from the position form.</a:t>
            </a:r>
          </a:p>
          <a:p>
            <a:r>
              <a:rPr lang="en-US" altLang="en-US" sz="2800"/>
              <a:t>Velocity form is the form implemented on DCSs.</a:t>
            </a:r>
          </a:p>
        </p:txBody>
      </p:sp>
      <p:graphicFrame>
        <p:nvGraphicFramePr>
          <p:cNvPr id="26628" name="Object 5"/>
          <p:cNvGraphicFramePr>
            <a:graphicFrameLocks noGrp="1" noChangeAspect="1"/>
          </p:cNvGraphicFramePr>
          <p:nvPr>
            <p:ph sz="half" idx="1"/>
          </p:nvPr>
        </p:nvGraphicFramePr>
        <p:xfrm>
          <a:off x="381000" y="1981200"/>
          <a:ext cx="8534400" cy="1995488"/>
        </p:xfrm>
        <a:graphic>
          <a:graphicData uri="http://schemas.openxmlformats.org/presentationml/2006/ole">
            <mc:AlternateContent xmlns:mc="http://schemas.openxmlformats.org/markup-compatibility/2006">
              <mc:Choice xmlns:v="urn:schemas-microsoft-com:vml" Requires="v">
                <p:oleObj spid="_x0000_s6146" name="Equation" r:id="rId3" imgW="4864100" imgH="927100" progId="Equation.DSMT4">
                  <p:embed/>
                </p:oleObj>
              </mc:Choice>
              <mc:Fallback>
                <p:oleObj name="Equation" r:id="rId3" imgW="4864100" imgH="927100" progId="Equation.DSMT4">
                  <p:embed/>
                  <p:pic>
                    <p:nvPicPr>
                      <p:cNvPr id="2662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534400" cy="199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1143000"/>
          </a:xfrm>
        </p:spPr>
        <p:txBody>
          <a:bodyPr/>
          <a:lstStyle/>
          <a:p>
            <a:r>
              <a:rPr lang="en-US" altLang="en-US"/>
              <a:t>Correction for Derivative Kick</a:t>
            </a:r>
          </a:p>
        </p:txBody>
      </p:sp>
      <p:sp>
        <p:nvSpPr>
          <p:cNvPr id="27651" name="Rectangle 3"/>
          <p:cNvSpPr>
            <a:spLocks noGrp="1" noChangeArrowheads="1"/>
          </p:cNvSpPr>
          <p:nvPr>
            <p:ph type="body" sz="half" idx="1"/>
          </p:nvPr>
        </p:nvSpPr>
        <p:spPr>
          <a:xfrm>
            <a:off x="533400" y="1447800"/>
            <a:ext cx="8077200" cy="3352800"/>
          </a:xfrm>
        </p:spPr>
        <p:txBody>
          <a:bodyPr/>
          <a:lstStyle/>
          <a:p>
            <a:pPr>
              <a:lnSpc>
                <a:spcPct val="90000"/>
              </a:lnSpc>
            </a:pPr>
            <a:r>
              <a:rPr lang="en-US" altLang="en-US" sz="2800"/>
              <a:t>Derivative kick occurs when a setpoint change is applied that causes a spike in the derivative of the error from setpoint.</a:t>
            </a:r>
          </a:p>
          <a:p>
            <a:pPr>
              <a:lnSpc>
                <a:spcPct val="90000"/>
              </a:lnSpc>
            </a:pPr>
            <a:r>
              <a:rPr lang="en-US" altLang="en-US" sz="2800"/>
              <a:t>Derivative kick can be eliminated by replacing the approximation of the derivative based on the error from setpoint with the negative of the approximation of the derivative based on the measured value of the controlled variable, i.e.,</a:t>
            </a:r>
          </a:p>
        </p:txBody>
      </p:sp>
      <p:graphicFrame>
        <p:nvGraphicFramePr>
          <p:cNvPr id="27652" name="Object 5"/>
          <p:cNvGraphicFramePr>
            <a:graphicFrameLocks noGrp="1" noChangeAspect="1"/>
          </p:cNvGraphicFramePr>
          <p:nvPr>
            <p:ph sz="half" idx="2"/>
          </p:nvPr>
        </p:nvGraphicFramePr>
        <p:xfrm>
          <a:off x="1676400" y="5334000"/>
          <a:ext cx="5538788" cy="928688"/>
        </p:xfrm>
        <a:graphic>
          <a:graphicData uri="http://schemas.openxmlformats.org/presentationml/2006/ole">
            <mc:AlternateContent xmlns:mc="http://schemas.openxmlformats.org/markup-compatibility/2006">
              <mc:Choice xmlns:v="urn:schemas-microsoft-com:vml" Requires="v">
                <p:oleObj spid="_x0000_s7170" name="Equation" r:id="rId3" imgW="2336800" imgH="393700" progId="Equation.3">
                  <p:embed/>
                </p:oleObj>
              </mc:Choice>
              <mc:Fallback>
                <p:oleObj name="Equation" r:id="rId3" imgW="2336800" imgH="393700" progId="Equation.3">
                  <p:embed/>
                  <p:pic>
                    <p:nvPicPr>
                      <p:cNvPr id="276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334000"/>
                        <a:ext cx="5538788"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609600"/>
            <a:ext cx="7772400" cy="457200"/>
          </a:xfrm>
        </p:spPr>
        <p:txBody>
          <a:bodyPr/>
          <a:lstStyle/>
          <a:p>
            <a:r>
              <a:rPr lang="en-IN" altLang="en-US"/>
              <a:t>General Feedback Control Loop</a:t>
            </a:r>
          </a:p>
        </p:txBody>
      </p:sp>
      <p:sp>
        <p:nvSpPr>
          <p:cNvPr id="9219" name="TextBox 4"/>
          <p:cNvSpPr txBox="1">
            <a:spLocks noChangeArrowheads="1"/>
          </p:cNvSpPr>
          <p:nvPr/>
        </p:nvSpPr>
        <p:spPr bwMode="auto">
          <a:xfrm>
            <a:off x="6324600" y="3429000"/>
            <a:ext cx="914400" cy="461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IN" altLang="en-US" dirty="0"/>
              <a:t>G</a:t>
            </a:r>
            <a:r>
              <a:rPr lang="en-IN" altLang="en-US" baseline="-25000" dirty="0"/>
              <a:t>P</a:t>
            </a:r>
            <a:r>
              <a:rPr lang="en-IN" altLang="en-US" dirty="0"/>
              <a:t>(s)</a:t>
            </a:r>
          </a:p>
        </p:txBody>
      </p:sp>
      <p:sp>
        <p:nvSpPr>
          <p:cNvPr id="6148" name="Flowchart: Summing Junction 5"/>
          <p:cNvSpPr>
            <a:spLocks noChangeArrowheads="1"/>
          </p:cNvSpPr>
          <p:nvPr/>
        </p:nvSpPr>
        <p:spPr bwMode="auto">
          <a:xfrm>
            <a:off x="7620000" y="3455988"/>
            <a:ext cx="381000" cy="381000"/>
          </a:xfrm>
          <a:prstGeom prst="flowChartSummingJunction">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cxnSp>
        <p:nvCxnSpPr>
          <p:cNvPr id="9221" name="Straight Connector 7"/>
          <p:cNvCxnSpPr>
            <a:cxnSpLocks noChangeShapeType="1"/>
            <a:endCxn id="6148" idx="2"/>
          </p:cNvCxnSpPr>
          <p:nvPr/>
        </p:nvCxnSpPr>
        <p:spPr bwMode="auto">
          <a:xfrm flipV="1">
            <a:off x="7239000" y="3646488"/>
            <a:ext cx="381000" cy="127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9222" name="Flowchart: Summing Junction 10"/>
          <p:cNvSpPr>
            <a:spLocks noChangeArrowheads="1"/>
          </p:cNvSpPr>
          <p:nvPr/>
        </p:nvSpPr>
        <p:spPr bwMode="auto">
          <a:xfrm>
            <a:off x="2392363" y="3524250"/>
            <a:ext cx="381000" cy="381000"/>
          </a:xfrm>
          <a:prstGeom prst="flowChartSummingJunction">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cxnSp>
        <p:nvCxnSpPr>
          <p:cNvPr id="9224" name="Straight Arrow Connector 13"/>
          <p:cNvCxnSpPr>
            <a:cxnSpLocks noChangeShapeType="1"/>
            <a:stCxn id="6148" idx="6"/>
          </p:cNvCxnSpPr>
          <p:nvPr/>
        </p:nvCxnSpPr>
        <p:spPr bwMode="auto">
          <a:xfrm>
            <a:off x="8001000" y="3646488"/>
            <a:ext cx="53340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5" name="Straight Arrow Connector 15"/>
          <p:cNvCxnSpPr>
            <a:cxnSpLocks noChangeShapeType="1"/>
          </p:cNvCxnSpPr>
          <p:nvPr/>
        </p:nvCxnSpPr>
        <p:spPr bwMode="auto">
          <a:xfrm>
            <a:off x="8267700" y="3646488"/>
            <a:ext cx="0" cy="1382712"/>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7" name="Straight Arrow Connector 18"/>
          <p:cNvCxnSpPr>
            <a:cxnSpLocks noChangeShapeType="1"/>
            <a:endCxn id="8" idx="3"/>
          </p:cNvCxnSpPr>
          <p:nvPr/>
        </p:nvCxnSpPr>
        <p:spPr bwMode="auto">
          <a:xfrm flipH="1">
            <a:off x="5984875" y="5029200"/>
            <a:ext cx="2282825"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8" name="Straight Arrow Connector 20"/>
          <p:cNvCxnSpPr>
            <a:cxnSpLocks noChangeShapeType="1"/>
          </p:cNvCxnSpPr>
          <p:nvPr/>
        </p:nvCxnSpPr>
        <p:spPr bwMode="auto">
          <a:xfrm flipH="1">
            <a:off x="2582863" y="5029200"/>
            <a:ext cx="254000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9" name="Straight Arrow Connector 23"/>
          <p:cNvCxnSpPr>
            <a:cxnSpLocks noChangeShapeType="1"/>
          </p:cNvCxnSpPr>
          <p:nvPr/>
        </p:nvCxnSpPr>
        <p:spPr bwMode="auto">
          <a:xfrm flipV="1">
            <a:off x="2582863" y="3905250"/>
            <a:ext cx="0" cy="112395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1" name="Straight Arrow Connector 48"/>
          <p:cNvCxnSpPr>
            <a:cxnSpLocks noChangeShapeType="1"/>
          </p:cNvCxnSpPr>
          <p:nvPr/>
        </p:nvCxnSpPr>
        <p:spPr bwMode="auto">
          <a:xfrm flipV="1">
            <a:off x="801688" y="3741738"/>
            <a:ext cx="685800" cy="1905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2" name="Straight Arrow Connector 50"/>
          <p:cNvCxnSpPr>
            <a:cxnSpLocks noChangeShapeType="1"/>
            <a:stCxn id="9222" idx="6"/>
          </p:cNvCxnSpPr>
          <p:nvPr/>
        </p:nvCxnSpPr>
        <p:spPr bwMode="auto">
          <a:xfrm>
            <a:off x="2773363" y="3714750"/>
            <a:ext cx="503237"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3" name="Straight Arrow Connector 52"/>
          <p:cNvCxnSpPr>
            <a:cxnSpLocks noChangeShapeType="1"/>
          </p:cNvCxnSpPr>
          <p:nvPr/>
        </p:nvCxnSpPr>
        <p:spPr bwMode="auto">
          <a:xfrm flipV="1">
            <a:off x="4170363" y="3713163"/>
            <a:ext cx="663575"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4" name="Straight Arrow Connector 56"/>
          <p:cNvCxnSpPr>
            <a:cxnSpLocks noChangeShapeType="1"/>
            <a:stCxn id="9235" idx="3"/>
          </p:cNvCxnSpPr>
          <p:nvPr/>
        </p:nvCxnSpPr>
        <p:spPr bwMode="auto">
          <a:xfrm>
            <a:off x="5821363" y="3687763"/>
            <a:ext cx="530225" cy="11112"/>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9235" name="TextBox 65"/>
          <p:cNvSpPr txBox="1">
            <a:spLocks noChangeArrowheads="1"/>
          </p:cNvSpPr>
          <p:nvPr/>
        </p:nvSpPr>
        <p:spPr bwMode="auto">
          <a:xfrm>
            <a:off x="4830763" y="3455988"/>
            <a:ext cx="990600"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IN" altLang="en-US" dirty="0"/>
              <a:t>G</a:t>
            </a:r>
            <a:r>
              <a:rPr lang="en-IN" altLang="en-US" baseline="-25000" dirty="0"/>
              <a:t>a</a:t>
            </a:r>
            <a:r>
              <a:rPr lang="en-IN" altLang="en-US" dirty="0"/>
              <a:t>(s)</a:t>
            </a:r>
          </a:p>
        </p:txBody>
      </p:sp>
      <p:sp>
        <p:nvSpPr>
          <p:cNvPr id="9236" name="TextBox 66"/>
          <p:cNvSpPr txBox="1">
            <a:spLocks noChangeArrowheads="1"/>
          </p:cNvSpPr>
          <p:nvPr/>
        </p:nvSpPr>
        <p:spPr bwMode="auto">
          <a:xfrm>
            <a:off x="3279775" y="3459163"/>
            <a:ext cx="869950" cy="50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IN" altLang="en-US" dirty="0"/>
              <a:t>G</a:t>
            </a:r>
            <a:r>
              <a:rPr lang="en-IN" altLang="en-US" baseline="-25000" dirty="0"/>
              <a:t>C</a:t>
            </a:r>
            <a:r>
              <a:rPr lang="en-IN" altLang="en-US" dirty="0"/>
              <a:t>(s)</a:t>
            </a:r>
          </a:p>
        </p:txBody>
      </p:sp>
      <p:sp>
        <p:nvSpPr>
          <p:cNvPr id="3" name="TextBox 2"/>
          <p:cNvSpPr txBox="1"/>
          <p:nvPr/>
        </p:nvSpPr>
        <p:spPr>
          <a:xfrm>
            <a:off x="1487488" y="3524250"/>
            <a:ext cx="520700" cy="461963"/>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IN" dirty="0"/>
              <a:t>K</a:t>
            </a:r>
            <a:r>
              <a:rPr lang="en-IN" baseline="-25000" dirty="0"/>
              <a:t>S</a:t>
            </a:r>
            <a:endParaRPr lang="en-IN" dirty="0"/>
          </a:p>
        </p:txBody>
      </p:sp>
      <p:cxnSp>
        <p:nvCxnSpPr>
          <p:cNvPr id="6" name="Straight Arrow Connector 5"/>
          <p:cNvCxnSpPr>
            <a:stCxn id="3" idx="3"/>
          </p:cNvCxnSpPr>
          <p:nvPr/>
        </p:nvCxnSpPr>
        <p:spPr bwMode="auto">
          <a:xfrm flipV="1">
            <a:off x="2008188" y="3751263"/>
            <a:ext cx="377825" cy="3175"/>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138738" y="4799013"/>
            <a:ext cx="846137" cy="460375"/>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IN" dirty="0"/>
              <a:t>G</a:t>
            </a:r>
            <a:r>
              <a:rPr lang="en-IN" baseline="-25000" dirty="0"/>
              <a:t>S</a:t>
            </a:r>
            <a:r>
              <a:rPr lang="en-IN" dirty="0"/>
              <a:t>(s)</a:t>
            </a:r>
          </a:p>
        </p:txBody>
      </p:sp>
      <p:sp>
        <p:nvSpPr>
          <p:cNvPr id="10" name="TextBox 9"/>
          <p:cNvSpPr txBox="1"/>
          <p:nvPr/>
        </p:nvSpPr>
        <p:spPr>
          <a:xfrm>
            <a:off x="7392988" y="2425700"/>
            <a:ext cx="835025" cy="461963"/>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IN" dirty="0" err="1"/>
              <a:t>G</a:t>
            </a:r>
            <a:r>
              <a:rPr lang="en-IN" baseline="-25000" dirty="0" err="1"/>
              <a:t>d</a:t>
            </a:r>
            <a:r>
              <a:rPr lang="en-IN" dirty="0"/>
              <a:t>(s)</a:t>
            </a:r>
          </a:p>
        </p:txBody>
      </p:sp>
      <p:cxnSp>
        <p:nvCxnSpPr>
          <p:cNvPr id="14" name="Straight Arrow Connector 13"/>
          <p:cNvCxnSpPr>
            <a:stCxn id="10" idx="2"/>
            <a:endCxn id="6148" idx="0"/>
          </p:cNvCxnSpPr>
          <p:nvPr/>
        </p:nvCxnSpPr>
        <p:spPr bwMode="auto">
          <a:xfrm>
            <a:off x="7810500" y="2887663"/>
            <a:ext cx="0" cy="568325"/>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6" name="Straight Arrow Connector 15"/>
          <p:cNvCxnSpPr>
            <a:endCxn id="10" idx="0"/>
          </p:cNvCxnSpPr>
          <p:nvPr/>
        </p:nvCxnSpPr>
        <p:spPr bwMode="auto">
          <a:xfrm>
            <a:off x="7810500" y="1905000"/>
            <a:ext cx="0" cy="52070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6168" name="TextBox 16"/>
          <p:cNvSpPr txBox="1">
            <a:spLocks noChangeArrowheads="1"/>
          </p:cNvSpPr>
          <p:nvPr/>
        </p:nvSpPr>
        <p:spPr bwMode="auto">
          <a:xfrm>
            <a:off x="7529513" y="159385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d(s)</a:t>
            </a:r>
          </a:p>
        </p:txBody>
      </p:sp>
      <p:sp>
        <p:nvSpPr>
          <p:cNvPr id="18" name="TextBox 17"/>
          <p:cNvSpPr txBox="1">
            <a:spLocks noChangeArrowheads="1"/>
          </p:cNvSpPr>
          <p:nvPr/>
        </p:nvSpPr>
        <p:spPr bwMode="auto">
          <a:xfrm>
            <a:off x="650875" y="3321050"/>
            <a:ext cx="627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y</a:t>
            </a:r>
            <a:r>
              <a:rPr lang="en-IN" altLang="en-US" sz="1600" baseline="-25000"/>
              <a:t>sp</a:t>
            </a:r>
            <a:r>
              <a:rPr lang="en-IN" altLang="en-US" sz="1600"/>
              <a:t>(s)</a:t>
            </a:r>
          </a:p>
        </p:txBody>
      </p:sp>
      <p:sp>
        <p:nvSpPr>
          <p:cNvPr id="19" name="TextBox 18"/>
          <p:cNvSpPr txBox="1">
            <a:spLocks noChangeArrowheads="1"/>
          </p:cNvSpPr>
          <p:nvPr/>
        </p:nvSpPr>
        <p:spPr bwMode="auto">
          <a:xfrm>
            <a:off x="2336800" y="3587750"/>
            <a:ext cx="2587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100"/>
              <a:t>+</a:t>
            </a:r>
          </a:p>
        </p:txBody>
      </p:sp>
      <p:sp>
        <p:nvSpPr>
          <p:cNvPr id="20" name="TextBox 19"/>
          <p:cNvSpPr txBox="1">
            <a:spLocks noChangeArrowheads="1"/>
          </p:cNvSpPr>
          <p:nvPr/>
        </p:nvSpPr>
        <p:spPr bwMode="auto">
          <a:xfrm>
            <a:off x="2463800" y="3562350"/>
            <a:ext cx="265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2400"/>
              <a:t>-</a:t>
            </a:r>
          </a:p>
        </p:txBody>
      </p:sp>
      <p:sp>
        <p:nvSpPr>
          <p:cNvPr id="6172" name="TextBox 20"/>
          <p:cNvSpPr txBox="1">
            <a:spLocks noChangeArrowheads="1"/>
          </p:cNvSpPr>
          <p:nvPr/>
        </p:nvSpPr>
        <p:spPr bwMode="auto">
          <a:xfrm>
            <a:off x="7664450" y="3360738"/>
            <a:ext cx="300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a:t>
            </a:r>
          </a:p>
        </p:txBody>
      </p:sp>
      <p:sp>
        <p:nvSpPr>
          <p:cNvPr id="6173" name="TextBox 21"/>
          <p:cNvSpPr txBox="1">
            <a:spLocks noChangeArrowheads="1"/>
          </p:cNvSpPr>
          <p:nvPr/>
        </p:nvSpPr>
        <p:spPr bwMode="auto">
          <a:xfrm>
            <a:off x="7558088" y="3489325"/>
            <a:ext cx="30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a:t>
            </a:r>
          </a:p>
        </p:txBody>
      </p:sp>
      <p:sp>
        <p:nvSpPr>
          <p:cNvPr id="6174" name="TextBox 23"/>
          <p:cNvSpPr txBox="1">
            <a:spLocks noChangeArrowheads="1"/>
          </p:cNvSpPr>
          <p:nvPr/>
        </p:nvSpPr>
        <p:spPr bwMode="auto">
          <a:xfrm>
            <a:off x="5791200" y="337502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u(s)</a:t>
            </a:r>
          </a:p>
        </p:txBody>
      </p:sp>
      <p:sp>
        <p:nvSpPr>
          <p:cNvPr id="6175" name="TextBox 24"/>
          <p:cNvSpPr txBox="1">
            <a:spLocks noChangeArrowheads="1"/>
          </p:cNvSpPr>
          <p:nvPr/>
        </p:nvSpPr>
        <p:spPr bwMode="auto">
          <a:xfrm>
            <a:off x="8104188" y="330200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y(s)</a:t>
            </a:r>
          </a:p>
        </p:txBody>
      </p:sp>
      <p:sp>
        <p:nvSpPr>
          <p:cNvPr id="26" name="TextBox 25"/>
          <p:cNvSpPr txBox="1">
            <a:spLocks noChangeArrowheads="1"/>
          </p:cNvSpPr>
          <p:nvPr/>
        </p:nvSpPr>
        <p:spPr bwMode="auto">
          <a:xfrm>
            <a:off x="4217988" y="3376613"/>
            <a:ext cx="4937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c(s)</a:t>
            </a:r>
          </a:p>
        </p:txBody>
      </p:sp>
      <p:sp>
        <p:nvSpPr>
          <p:cNvPr id="27" name="TextBox 26"/>
          <p:cNvSpPr txBox="1">
            <a:spLocks noChangeArrowheads="1"/>
          </p:cNvSpPr>
          <p:nvPr/>
        </p:nvSpPr>
        <p:spPr bwMode="auto">
          <a:xfrm>
            <a:off x="2760663" y="3381375"/>
            <a:ext cx="493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e(s)</a:t>
            </a:r>
          </a:p>
        </p:txBody>
      </p:sp>
      <p:sp>
        <p:nvSpPr>
          <p:cNvPr id="29" name="TextBox 28"/>
          <p:cNvSpPr txBox="1">
            <a:spLocks noChangeArrowheads="1"/>
          </p:cNvSpPr>
          <p:nvPr/>
        </p:nvSpPr>
        <p:spPr bwMode="auto">
          <a:xfrm>
            <a:off x="3276600" y="4629150"/>
            <a:ext cx="581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y</a:t>
            </a:r>
            <a:r>
              <a:rPr lang="en-IN" altLang="en-US" sz="1600" baseline="-25000"/>
              <a:t>S</a:t>
            </a:r>
            <a:r>
              <a:rPr lang="en-IN" altLang="en-US" sz="1600"/>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3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22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9235" grpId="0" animBg="1"/>
      <p:bldP spid="9236" grpId="0" animBg="1"/>
      <p:bldP spid="3" grpId="0" animBg="1"/>
      <p:bldP spid="8" grpId="0" animBg="1"/>
      <p:bldP spid="18" grpId="0"/>
      <p:bldP spid="19" grpId="0"/>
      <p:bldP spid="20" grpId="0"/>
      <p:bldP spid="26" grpId="0"/>
      <p:bldP spid="27"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r>
              <a:rPr lang="en-US" altLang="en-US"/>
              <a:t>Correction for Aggressive Setpoint Tracking</a:t>
            </a:r>
          </a:p>
        </p:txBody>
      </p:sp>
      <p:sp>
        <p:nvSpPr>
          <p:cNvPr id="28675" name="Rectangle 3"/>
          <p:cNvSpPr>
            <a:spLocks noGrp="1" noChangeArrowheads="1"/>
          </p:cNvSpPr>
          <p:nvPr>
            <p:ph type="body" sz="half" idx="1"/>
          </p:nvPr>
        </p:nvSpPr>
        <p:spPr>
          <a:xfrm>
            <a:off x="685800" y="1981200"/>
            <a:ext cx="7772400" cy="3124200"/>
          </a:xfrm>
        </p:spPr>
        <p:txBody>
          <a:bodyPr/>
          <a:lstStyle/>
          <a:p>
            <a:r>
              <a:rPr lang="en-US" altLang="en-US" sz="2800"/>
              <a:t>For certain process, tuning the controller for good disturbance rejection performance results in excessively aggressive action for setpoint changes.</a:t>
            </a:r>
          </a:p>
          <a:p>
            <a:r>
              <a:rPr lang="en-US" altLang="en-US" sz="2800"/>
              <a:t>This problem can be corrected by removing the setpoint from the proportional term.  Then setpoint tracking is accomplished by integral action only.</a:t>
            </a:r>
          </a:p>
        </p:txBody>
      </p:sp>
      <p:graphicFrame>
        <p:nvGraphicFramePr>
          <p:cNvPr id="28676" name="Object 4"/>
          <p:cNvGraphicFramePr>
            <a:graphicFrameLocks noGrp="1" noChangeAspect="1"/>
          </p:cNvGraphicFramePr>
          <p:nvPr>
            <p:ph sz="half" idx="2"/>
          </p:nvPr>
        </p:nvGraphicFramePr>
        <p:xfrm>
          <a:off x="512763" y="5430838"/>
          <a:ext cx="8118475" cy="493712"/>
        </p:xfrm>
        <a:graphic>
          <a:graphicData uri="http://schemas.openxmlformats.org/presentationml/2006/ole">
            <mc:AlternateContent xmlns:mc="http://schemas.openxmlformats.org/markup-compatibility/2006">
              <mc:Choice xmlns:v="urn:schemas-microsoft-com:vml" Requires="v">
                <p:oleObj spid="_x0000_s8194" name="Equation" r:id="rId3" imgW="3759200" imgH="228600" progId="Equation.3">
                  <p:embed/>
                </p:oleObj>
              </mc:Choice>
              <mc:Fallback>
                <p:oleObj name="Equation" r:id="rId3" imgW="3759200" imgH="228600" progId="Equation.3">
                  <p:embed/>
                  <p:pic>
                    <p:nvPicPr>
                      <p:cNvPr id="28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5430838"/>
                        <a:ext cx="8118475"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81000"/>
            <a:ext cx="7772400" cy="1143000"/>
          </a:xfrm>
        </p:spPr>
        <p:txBody>
          <a:bodyPr/>
          <a:lstStyle/>
          <a:p>
            <a:r>
              <a:rPr lang="en-US" altLang="en-US"/>
              <a:t>The Three Versions of the PID Algorithm Offered on DCS’s</a:t>
            </a:r>
          </a:p>
        </p:txBody>
      </p:sp>
      <p:sp>
        <p:nvSpPr>
          <p:cNvPr id="29699" name="Rectangle 3"/>
          <p:cNvSpPr>
            <a:spLocks noGrp="1" noChangeArrowheads="1"/>
          </p:cNvSpPr>
          <p:nvPr>
            <p:ph type="body" sz="half" idx="1"/>
          </p:nvPr>
        </p:nvSpPr>
        <p:spPr/>
        <p:txBody>
          <a:bodyPr/>
          <a:lstStyle/>
          <a:p>
            <a:r>
              <a:rPr lang="en-US" altLang="en-US"/>
              <a:t>(1) The original form in which the proportional, integral, and derivative terms are based on the error from setpoint</a:t>
            </a:r>
            <a:endParaRPr lang="en-US" altLang="en-US" sz="2800"/>
          </a:p>
        </p:txBody>
      </p:sp>
      <p:graphicFrame>
        <p:nvGraphicFramePr>
          <p:cNvPr id="29700" name="Object 5"/>
          <p:cNvGraphicFramePr>
            <a:graphicFrameLocks noGrp="1" noChangeAspect="1"/>
          </p:cNvGraphicFramePr>
          <p:nvPr>
            <p:ph sz="half" idx="2"/>
          </p:nvPr>
        </p:nvGraphicFramePr>
        <p:xfrm>
          <a:off x="152400" y="4460875"/>
          <a:ext cx="8686800" cy="1439863"/>
        </p:xfrm>
        <a:graphic>
          <a:graphicData uri="http://schemas.openxmlformats.org/presentationml/2006/ole">
            <mc:AlternateContent xmlns:mc="http://schemas.openxmlformats.org/markup-compatibility/2006">
              <mc:Choice xmlns:v="urn:schemas-microsoft-com:vml" Requires="v">
                <p:oleObj spid="_x0000_s9218" name="Equation" r:id="rId3" imgW="4292600" imgH="711200" progId="Equation.3">
                  <p:embed/>
                </p:oleObj>
              </mc:Choice>
              <mc:Fallback>
                <p:oleObj name="Equation" r:id="rId3" imgW="4292600" imgH="711200" progId="Equation.3">
                  <p:embed/>
                  <p:pic>
                    <p:nvPicPr>
                      <p:cNvPr id="297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460875"/>
                        <a:ext cx="86868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400">
                <a:solidFill>
                  <a:schemeClr val="tx2"/>
                </a:solidFill>
              </a:rPr>
              <a:t>The Three Versions of the PID Algorithm Offered on DCSs</a:t>
            </a:r>
          </a:p>
        </p:txBody>
      </p:sp>
      <p:sp>
        <p:nvSpPr>
          <p:cNvPr id="30723" name="Rectangle 3"/>
          <p:cNvSpPr>
            <a:spLocks noChangeArrowheads="1"/>
          </p:cNvSpPr>
          <p:nvPr/>
        </p:nvSpPr>
        <p:spPr bwMode="auto">
          <a:xfrm>
            <a:off x="685800" y="1981200"/>
            <a:ext cx="777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(2) The form in which the proportional and  integral terms are based on the error from setpoint while the derivative-on-measurement is used for the derivative term.</a:t>
            </a:r>
            <a:endParaRPr lang="en-US" altLang="en-US" sz="2800"/>
          </a:p>
        </p:txBody>
      </p:sp>
      <p:graphicFrame>
        <p:nvGraphicFramePr>
          <p:cNvPr id="30724" name="Object 4"/>
          <p:cNvGraphicFramePr>
            <a:graphicFrameLocks noChangeAspect="1"/>
          </p:cNvGraphicFramePr>
          <p:nvPr/>
        </p:nvGraphicFramePr>
        <p:xfrm>
          <a:off x="228600" y="4460875"/>
          <a:ext cx="8610600" cy="1350963"/>
        </p:xfrm>
        <a:graphic>
          <a:graphicData uri="http://schemas.openxmlformats.org/presentationml/2006/ole">
            <mc:AlternateContent xmlns:mc="http://schemas.openxmlformats.org/markup-compatibility/2006">
              <mc:Choice xmlns:v="urn:schemas-microsoft-com:vml" Requires="v">
                <p:oleObj spid="_x0000_s10242" name="Equation" r:id="rId3" imgW="4533900" imgH="711200" progId="Equation.3">
                  <p:embed/>
                </p:oleObj>
              </mc:Choice>
              <mc:Fallback>
                <p:oleObj name="Equation" r:id="rId3" imgW="4533900" imgH="711200" progId="Equation.3">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60875"/>
                        <a:ext cx="86106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400">
                <a:solidFill>
                  <a:schemeClr val="tx2"/>
                </a:solidFill>
              </a:rPr>
              <a:t>The Three Versions of the PID Algorithm Offered on DCS’s</a:t>
            </a:r>
          </a:p>
        </p:txBody>
      </p:sp>
      <p:sp>
        <p:nvSpPr>
          <p:cNvPr id="31747" name="Rectangle 3"/>
          <p:cNvSpPr>
            <a:spLocks noChangeArrowheads="1"/>
          </p:cNvSpPr>
          <p:nvPr/>
        </p:nvSpPr>
        <p:spPr bwMode="auto">
          <a:xfrm>
            <a:off x="685800" y="1981200"/>
            <a:ext cx="777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(3) The form in which the proportional and derivative terms are based on the process measurement and the integral is based on the error from setpoint.</a:t>
            </a:r>
            <a:endParaRPr lang="en-US" altLang="en-US" sz="2800"/>
          </a:p>
        </p:txBody>
      </p:sp>
      <p:graphicFrame>
        <p:nvGraphicFramePr>
          <p:cNvPr id="31748" name="Object 4"/>
          <p:cNvGraphicFramePr>
            <a:graphicFrameLocks noChangeAspect="1"/>
          </p:cNvGraphicFramePr>
          <p:nvPr/>
        </p:nvGraphicFramePr>
        <p:xfrm>
          <a:off x="228600" y="4460875"/>
          <a:ext cx="8686800" cy="1309688"/>
        </p:xfrm>
        <a:graphic>
          <a:graphicData uri="http://schemas.openxmlformats.org/presentationml/2006/ole">
            <mc:AlternateContent xmlns:mc="http://schemas.openxmlformats.org/markup-compatibility/2006">
              <mc:Choice xmlns:v="urn:schemas-microsoft-com:vml" Requires="v">
                <p:oleObj spid="_x0000_s11266" name="Equation" r:id="rId3" imgW="4711700" imgH="711200" progId="Equation.3">
                  <p:embed/>
                </p:oleObj>
              </mc:Choice>
              <mc:Fallback>
                <p:oleObj name="Equation" r:id="rId3" imgW="4711700" imgH="711200" progId="Equation.3">
                  <p:embed/>
                  <p:pic>
                    <p:nvPicPr>
                      <p:cNvPr id="31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60875"/>
                        <a:ext cx="86868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81000"/>
            <a:ext cx="7772400" cy="1143000"/>
          </a:xfrm>
        </p:spPr>
        <p:txBody>
          <a:bodyPr/>
          <a:lstStyle/>
          <a:p>
            <a:r>
              <a:rPr lang="en-US" altLang="en-US"/>
              <a:t>Guidelines for Selecting Direct and Reverse Acting PID’s</a:t>
            </a:r>
          </a:p>
        </p:txBody>
      </p:sp>
      <p:sp>
        <p:nvSpPr>
          <p:cNvPr id="32771" name="Rectangle 3"/>
          <p:cNvSpPr>
            <a:spLocks noGrp="1" noChangeArrowheads="1"/>
          </p:cNvSpPr>
          <p:nvPr>
            <p:ph type="body" idx="1"/>
          </p:nvPr>
        </p:nvSpPr>
        <p:spPr>
          <a:xfrm>
            <a:off x="533400" y="2133600"/>
            <a:ext cx="7924800" cy="4114800"/>
          </a:xfrm>
        </p:spPr>
        <p:txBody>
          <a:bodyPr/>
          <a:lstStyle/>
          <a:p>
            <a:pPr>
              <a:lnSpc>
                <a:spcPct val="90000"/>
              </a:lnSpc>
            </a:pPr>
            <a:r>
              <a:rPr lang="en-US" altLang="en-US" sz="2800"/>
              <a:t>Consider a direct acting final control element to be positive and reverse to be negative.</a:t>
            </a:r>
          </a:p>
          <a:p>
            <a:pPr>
              <a:lnSpc>
                <a:spcPct val="90000"/>
              </a:lnSpc>
            </a:pPr>
            <a:r>
              <a:rPr lang="en-US" altLang="en-US" sz="2800"/>
              <a:t>If the sign of the product of the final control element and the process gain is positive, use the reverse acting PID algorithm.</a:t>
            </a:r>
          </a:p>
          <a:p>
            <a:pPr>
              <a:lnSpc>
                <a:spcPct val="90000"/>
              </a:lnSpc>
            </a:pPr>
            <a:r>
              <a:rPr lang="en-US" altLang="en-US" sz="2800"/>
              <a:t>If the sign of the product is negative, use the direct acting PID algorithm</a:t>
            </a:r>
          </a:p>
          <a:p>
            <a:pPr>
              <a:lnSpc>
                <a:spcPct val="90000"/>
              </a:lnSpc>
            </a:pPr>
            <a:r>
              <a:rPr lang="en-US" altLang="en-US" sz="2800"/>
              <a:t>If control signal goes to a control valve with a valve positioner, the actuator is considered direct acting.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400">
                <a:solidFill>
                  <a:schemeClr val="tx2"/>
                </a:solidFill>
              </a:rPr>
              <a:t>Level Control Example</a:t>
            </a:r>
          </a:p>
        </p:txBody>
      </p:sp>
      <p:sp>
        <p:nvSpPr>
          <p:cNvPr id="33795" name="Rectangle 4"/>
          <p:cNvSpPr>
            <a:spLocks noChangeArrowheads="1"/>
          </p:cNvSpPr>
          <p:nvPr/>
        </p:nvSpPr>
        <p:spPr bwMode="auto">
          <a:xfrm>
            <a:off x="4800600" y="1600200"/>
            <a:ext cx="403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800"/>
              <a:t>Process gain is positive because when flow in is increased, the level increases.</a:t>
            </a:r>
          </a:p>
          <a:p>
            <a:r>
              <a:rPr lang="en-US" altLang="en-US" sz="2800"/>
              <a:t>If the final control element is direct acting, use reverse acting PID.</a:t>
            </a:r>
          </a:p>
          <a:p>
            <a:r>
              <a:rPr lang="en-US" altLang="en-US" sz="2800"/>
              <a:t>For reverse acting final control element, use direct acting PID.</a:t>
            </a:r>
          </a:p>
          <a:p>
            <a:endParaRPr lang="en-US" altLang="en-US" sz="2800"/>
          </a:p>
        </p:txBody>
      </p:sp>
      <p:graphicFrame>
        <p:nvGraphicFramePr>
          <p:cNvPr id="33796" name="Object 5"/>
          <p:cNvGraphicFramePr>
            <a:graphicFrameLocks noChangeAspect="1"/>
          </p:cNvGraphicFramePr>
          <p:nvPr/>
        </p:nvGraphicFramePr>
        <p:xfrm>
          <a:off x="228600" y="2362200"/>
          <a:ext cx="4359275" cy="2297113"/>
        </p:xfrm>
        <a:graphic>
          <a:graphicData uri="http://schemas.openxmlformats.org/presentationml/2006/ole">
            <mc:AlternateContent xmlns:mc="http://schemas.openxmlformats.org/markup-compatibility/2006">
              <mc:Choice xmlns:v="urn:schemas-microsoft-com:vml" Requires="v">
                <p:oleObj spid="_x0000_s12290" name="VISIO" r:id="rId3" imgW="3520440" imgH="1854200" progId="Visio.Drawing.4">
                  <p:embed/>
                </p:oleObj>
              </mc:Choice>
              <mc:Fallback>
                <p:oleObj name="VISIO" r:id="rId3" imgW="3520440" imgH="1854200" progId="Visio.Drawing.4">
                  <p:embed/>
                  <p:pic>
                    <p:nvPicPr>
                      <p:cNvPr id="3379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62200"/>
                        <a:ext cx="4359275" cy="229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04800"/>
            <a:ext cx="7772400" cy="1143000"/>
          </a:xfrm>
        </p:spPr>
        <p:txBody>
          <a:bodyPr/>
          <a:lstStyle/>
          <a:p>
            <a:r>
              <a:rPr lang="en-US" altLang="en-US"/>
              <a:t>Level Control Example</a:t>
            </a:r>
          </a:p>
        </p:txBody>
      </p:sp>
      <p:graphicFrame>
        <p:nvGraphicFramePr>
          <p:cNvPr id="34819" name="Object 3"/>
          <p:cNvGraphicFramePr>
            <a:graphicFrameLocks noGrp="1" noChangeAspect="1"/>
          </p:cNvGraphicFramePr>
          <p:nvPr>
            <p:ph type="clipArt" sz="half" idx="1"/>
          </p:nvPr>
        </p:nvGraphicFramePr>
        <p:xfrm>
          <a:off x="0" y="2286000"/>
          <a:ext cx="4724400" cy="2019300"/>
        </p:xfrm>
        <a:graphic>
          <a:graphicData uri="http://schemas.openxmlformats.org/presentationml/2006/ole">
            <mc:AlternateContent xmlns:mc="http://schemas.openxmlformats.org/markup-compatibility/2006">
              <mc:Choice xmlns:v="urn:schemas-microsoft-com:vml" Requires="v">
                <p:oleObj spid="_x0000_s13314" name="VISIO" r:id="rId3" imgW="4005580" imgH="1711960" progId="Visio.Drawing.4">
                  <p:embed/>
                </p:oleObj>
              </mc:Choice>
              <mc:Fallback>
                <p:oleObj name="VISIO" r:id="rId3" imgW="4005580" imgH="1711960" progId="Visio.Drawing.4">
                  <p:embed/>
                  <p:pic>
                    <p:nvPicPr>
                      <p:cNvPr id="348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0"/>
                        <a:ext cx="47244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4820" name="Rectangle 4"/>
          <p:cNvSpPr>
            <a:spLocks noGrp="1" noChangeArrowheads="1"/>
          </p:cNvSpPr>
          <p:nvPr>
            <p:ph type="body" sz="half" idx="2"/>
          </p:nvPr>
        </p:nvSpPr>
        <p:spPr>
          <a:xfrm>
            <a:off x="4800600" y="1600200"/>
            <a:ext cx="4038600" cy="4114800"/>
          </a:xfrm>
        </p:spPr>
        <p:txBody>
          <a:bodyPr/>
          <a:lstStyle/>
          <a:p>
            <a:pPr>
              <a:lnSpc>
                <a:spcPct val="90000"/>
              </a:lnSpc>
            </a:pPr>
            <a:r>
              <a:rPr lang="en-US" altLang="en-US" sz="2800"/>
              <a:t>Process gain is negative because when flow out is increased, the level decreases.</a:t>
            </a:r>
          </a:p>
          <a:p>
            <a:pPr>
              <a:lnSpc>
                <a:spcPct val="90000"/>
              </a:lnSpc>
            </a:pPr>
            <a:r>
              <a:rPr lang="en-US" altLang="en-US" sz="2800"/>
              <a:t>If the final control element is direct acting, use direct acting PID.</a:t>
            </a:r>
          </a:p>
          <a:p>
            <a:pPr>
              <a:lnSpc>
                <a:spcPct val="90000"/>
              </a:lnSpc>
            </a:pPr>
            <a:r>
              <a:rPr lang="en-US" altLang="en-US" sz="2800"/>
              <a:t>For reverse acting final control element, use reverse acting PID.</a:t>
            </a:r>
          </a:p>
          <a:p>
            <a:pPr>
              <a:lnSpc>
                <a:spcPct val="90000"/>
              </a:lnSpc>
            </a:pPr>
            <a:endParaRPr lang="en-US"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85800" y="609600"/>
            <a:ext cx="7772400" cy="457200"/>
          </a:xfrm>
        </p:spPr>
        <p:txBody>
          <a:bodyPr/>
          <a:lstStyle/>
          <a:p>
            <a:r>
              <a:rPr lang="en-IN" altLang="en-US"/>
              <a:t>General Feedback Control Loop</a:t>
            </a:r>
          </a:p>
        </p:txBody>
      </p:sp>
      <p:sp>
        <p:nvSpPr>
          <p:cNvPr id="9219" name="TextBox 4"/>
          <p:cNvSpPr txBox="1">
            <a:spLocks noChangeArrowheads="1"/>
          </p:cNvSpPr>
          <p:nvPr/>
        </p:nvSpPr>
        <p:spPr bwMode="auto">
          <a:xfrm>
            <a:off x="6324600" y="3429000"/>
            <a:ext cx="914400" cy="461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IN" altLang="en-US" dirty="0"/>
              <a:t>G</a:t>
            </a:r>
            <a:r>
              <a:rPr lang="en-IN" altLang="en-US" baseline="-25000" dirty="0"/>
              <a:t>P</a:t>
            </a:r>
            <a:r>
              <a:rPr lang="en-IN" altLang="en-US" dirty="0"/>
              <a:t>(s)</a:t>
            </a:r>
          </a:p>
        </p:txBody>
      </p:sp>
      <p:sp>
        <p:nvSpPr>
          <p:cNvPr id="35844" name="Flowchart: Summing Junction 5"/>
          <p:cNvSpPr>
            <a:spLocks noChangeArrowheads="1"/>
          </p:cNvSpPr>
          <p:nvPr/>
        </p:nvSpPr>
        <p:spPr bwMode="auto">
          <a:xfrm>
            <a:off x="7620000" y="3455988"/>
            <a:ext cx="381000" cy="381000"/>
          </a:xfrm>
          <a:prstGeom prst="flowChartSummingJunction">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cxnSp>
        <p:nvCxnSpPr>
          <p:cNvPr id="9221" name="Straight Connector 7"/>
          <p:cNvCxnSpPr>
            <a:cxnSpLocks noChangeShapeType="1"/>
            <a:endCxn id="35844" idx="2"/>
          </p:cNvCxnSpPr>
          <p:nvPr/>
        </p:nvCxnSpPr>
        <p:spPr bwMode="auto">
          <a:xfrm flipV="1">
            <a:off x="7239000" y="3646488"/>
            <a:ext cx="381000" cy="127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35846" name="Flowchart: Summing Junction 10"/>
          <p:cNvSpPr>
            <a:spLocks noChangeArrowheads="1"/>
          </p:cNvSpPr>
          <p:nvPr/>
        </p:nvSpPr>
        <p:spPr bwMode="auto">
          <a:xfrm>
            <a:off x="2392363" y="3524250"/>
            <a:ext cx="381000" cy="381000"/>
          </a:xfrm>
          <a:prstGeom prst="flowChartSummingJunction">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p>
        </p:txBody>
      </p:sp>
      <p:cxnSp>
        <p:nvCxnSpPr>
          <p:cNvPr id="9224" name="Straight Arrow Connector 13"/>
          <p:cNvCxnSpPr>
            <a:cxnSpLocks noChangeShapeType="1"/>
            <a:stCxn id="35844" idx="6"/>
          </p:cNvCxnSpPr>
          <p:nvPr/>
        </p:nvCxnSpPr>
        <p:spPr bwMode="auto">
          <a:xfrm>
            <a:off x="8001000" y="3646488"/>
            <a:ext cx="53340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5" name="Straight Arrow Connector 15"/>
          <p:cNvCxnSpPr>
            <a:cxnSpLocks noChangeShapeType="1"/>
          </p:cNvCxnSpPr>
          <p:nvPr/>
        </p:nvCxnSpPr>
        <p:spPr bwMode="auto">
          <a:xfrm>
            <a:off x="8267700" y="3646488"/>
            <a:ext cx="0" cy="1382712"/>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7" name="Straight Arrow Connector 18"/>
          <p:cNvCxnSpPr>
            <a:cxnSpLocks noChangeShapeType="1"/>
            <a:endCxn id="8" idx="3"/>
          </p:cNvCxnSpPr>
          <p:nvPr/>
        </p:nvCxnSpPr>
        <p:spPr bwMode="auto">
          <a:xfrm flipH="1">
            <a:off x="5984875" y="5029200"/>
            <a:ext cx="2282825"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8" name="Straight Arrow Connector 20"/>
          <p:cNvCxnSpPr>
            <a:cxnSpLocks noChangeShapeType="1"/>
          </p:cNvCxnSpPr>
          <p:nvPr/>
        </p:nvCxnSpPr>
        <p:spPr bwMode="auto">
          <a:xfrm flipH="1">
            <a:off x="2582863" y="5029200"/>
            <a:ext cx="2540000"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29" name="Straight Arrow Connector 23"/>
          <p:cNvCxnSpPr>
            <a:cxnSpLocks noChangeShapeType="1"/>
          </p:cNvCxnSpPr>
          <p:nvPr/>
        </p:nvCxnSpPr>
        <p:spPr bwMode="auto">
          <a:xfrm flipV="1">
            <a:off x="2582863" y="3905250"/>
            <a:ext cx="0" cy="112395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1" name="Straight Arrow Connector 48"/>
          <p:cNvCxnSpPr>
            <a:cxnSpLocks noChangeShapeType="1"/>
          </p:cNvCxnSpPr>
          <p:nvPr/>
        </p:nvCxnSpPr>
        <p:spPr bwMode="auto">
          <a:xfrm flipV="1">
            <a:off x="801688" y="3741738"/>
            <a:ext cx="685800" cy="1905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2" name="Straight Arrow Connector 50"/>
          <p:cNvCxnSpPr>
            <a:cxnSpLocks noChangeShapeType="1"/>
            <a:stCxn id="35846" idx="6"/>
          </p:cNvCxnSpPr>
          <p:nvPr/>
        </p:nvCxnSpPr>
        <p:spPr bwMode="auto">
          <a:xfrm>
            <a:off x="2773363" y="3714750"/>
            <a:ext cx="503237"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3" name="Straight Arrow Connector 52"/>
          <p:cNvCxnSpPr>
            <a:cxnSpLocks noChangeShapeType="1"/>
          </p:cNvCxnSpPr>
          <p:nvPr/>
        </p:nvCxnSpPr>
        <p:spPr bwMode="auto">
          <a:xfrm flipV="1">
            <a:off x="4170363" y="3713163"/>
            <a:ext cx="663575"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9234" name="Straight Arrow Connector 56"/>
          <p:cNvCxnSpPr>
            <a:cxnSpLocks noChangeShapeType="1"/>
            <a:stCxn id="9235" idx="3"/>
          </p:cNvCxnSpPr>
          <p:nvPr/>
        </p:nvCxnSpPr>
        <p:spPr bwMode="auto">
          <a:xfrm>
            <a:off x="5821363" y="3687763"/>
            <a:ext cx="530225" cy="11112"/>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sp>
        <p:nvSpPr>
          <p:cNvPr id="9235" name="TextBox 65"/>
          <p:cNvSpPr txBox="1">
            <a:spLocks noChangeArrowheads="1"/>
          </p:cNvSpPr>
          <p:nvPr/>
        </p:nvSpPr>
        <p:spPr bwMode="auto">
          <a:xfrm>
            <a:off x="4830763" y="3455988"/>
            <a:ext cx="990600"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IN" altLang="en-US" dirty="0"/>
              <a:t>G</a:t>
            </a:r>
            <a:r>
              <a:rPr lang="en-IN" altLang="en-US" baseline="-25000" dirty="0"/>
              <a:t>a</a:t>
            </a:r>
            <a:r>
              <a:rPr lang="en-IN" altLang="en-US" dirty="0"/>
              <a:t>(s)</a:t>
            </a:r>
          </a:p>
        </p:txBody>
      </p:sp>
      <p:sp>
        <p:nvSpPr>
          <p:cNvPr id="9236" name="TextBox 66"/>
          <p:cNvSpPr txBox="1">
            <a:spLocks noChangeArrowheads="1"/>
          </p:cNvSpPr>
          <p:nvPr/>
        </p:nvSpPr>
        <p:spPr bwMode="auto">
          <a:xfrm>
            <a:off x="3279775" y="3459163"/>
            <a:ext cx="869950" cy="50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IN" altLang="en-US" dirty="0"/>
              <a:t>G</a:t>
            </a:r>
            <a:r>
              <a:rPr lang="en-IN" altLang="en-US" baseline="-25000" dirty="0"/>
              <a:t>C</a:t>
            </a:r>
            <a:r>
              <a:rPr lang="en-IN" altLang="en-US" dirty="0"/>
              <a:t>(s)</a:t>
            </a:r>
          </a:p>
        </p:txBody>
      </p:sp>
      <p:sp>
        <p:nvSpPr>
          <p:cNvPr id="3" name="TextBox 2"/>
          <p:cNvSpPr txBox="1"/>
          <p:nvPr/>
        </p:nvSpPr>
        <p:spPr>
          <a:xfrm>
            <a:off x="1487488" y="3524250"/>
            <a:ext cx="520700" cy="461963"/>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IN" dirty="0"/>
              <a:t>K</a:t>
            </a:r>
            <a:r>
              <a:rPr lang="en-IN" baseline="-25000" dirty="0"/>
              <a:t>S</a:t>
            </a:r>
            <a:endParaRPr lang="en-IN" dirty="0"/>
          </a:p>
        </p:txBody>
      </p:sp>
      <p:cxnSp>
        <p:nvCxnSpPr>
          <p:cNvPr id="6" name="Straight Arrow Connector 5"/>
          <p:cNvCxnSpPr>
            <a:stCxn id="3" idx="3"/>
          </p:cNvCxnSpPr>
          <p:nvPr/>
        </p:nvCxnSpPr>
        <p:spPr bwMode="auto">
          <a:xfrm flipV="1">
            <a:off x="2008188" y="3751263"/>
            <a:ext cx="377825" cy="3175"/>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138738" y="4799013"/>
            <a:ext cx="846137" cy="460375"/>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IN" dirty="0"/>
              <a:t>G</a:t>
            </a:r>
            <a:r>
              <a:rPr lang="en-IN" baseline="-25000" dirty="0"/>
              <a:t>S</a:t>
            </a:r>
            <a:r>
              <a:rPr lang="en-IN" dirty="0"/>
              <a:t>(s)</a:t>
            </a:r>
          </a:p>
        </p:txBody>
      </p:sp>
      <p:sp>
        <p:nvSpPr>
          <p:cNvPr id="10" name="TextBox 9"/>
          <p:cNvSpPr txBox="1"/>
          <p:nvPr/>
        </p:nvSpPr>
        <p:spPr>
          <a:xfrm>
            <a:off x="7392988" y="2425700"/>
            <a:ext cx="835025" cy="461963"/>
          </a:xfrm>
          <a:prstGeom prst="rect">
            <a:avLst/>
          </a:prstGeom>
          <a:ln/>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en-IN" dirty="0" err="1"/>
              <a:t>G</a:t>
            </a:r>
            <a:r>
              <a:rPr lang="en-IN" baseline="-25000" dirty="0" err="1"/>
              <a:t>d</a:t>
            </a:r>
            <a:r>
              <a:rPr lang="en-IN" dirty="0"/>
              <a:t>(s)</a:t>
            </a:r>
          </a:p>
        </p:txBody>
      </p:sp>
      <p:cxnSp>
        <p:nvCxnSpPr>
          <p:cNvPr id="14" name="Straight Arrow Connector 13"/>
          <p:cNvCxnSpPr>
            <a:stCxn id="10" idx="2"/>
            <a:endCxn id="35844" idx="0"/>
          </p:cNvCxnSpPr>
          <p:nvPr/>
        </p:nvCxnSpPr>
        <p:spPr bwMode="auto">
          <a:xfrm>
            <a:off x="7810500" y="2887663"/>
            <a:ext cx="0" cy="568325"/>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6" name="Straight Arrow Connector 15"/>
          <p:cNvCxnSpPr>
            <a:endCxn id="10" idx="0"/>
          </p:cNvCxnSpPr>
          <p:nvPr/>
        </p:nvCxnSpPr>
        <p:spPr bwMode="auto">
          <a:xfrm>
            <a:off x="7810500" y="1905000"/>
            <a:ext cx="0" cy="52070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sp>
        <p:nvSpPr>
          <p:cNvPr id="35864" name="TextBox 16"/>
          <p:cNvSpPr txBox="1">
            <a:spLocks noChangeArrowheads="1"/>
          </p:cNvSpPr>
          <p:nvPr/>
        </p:nvSpPr>
        <p:spPr bwMode="auto">
          <a:xfrm>
            <a:off x="7529513" y="159385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d(s)</a:t>
            </a:r>
          </a:p>
        </p:txBody>
      </p:sp>
      <p:sp>
        <p:nvSpPr>
          <p:cNvPr id="35865" name="TextBox 17"/>
          <p:cNvSpPr txBox="1">
            <a:spLocks noChangeArrowheads="1"/>
          </p:cNvSpPr>
          <p:nvPr/>
        </p:nvSpPr>
        <p:spPr bwMode="auto">
          <a:xfrm>
            <a:off x="650875" y="3321050"/>
            <a:ext cx="627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y</a:t>
            </a:r>
            <a:r>
              <a:rPr lang="en-IN" altLang="en-US" sz="1600" baseline="-25000"/>
              <a:t>sp</a:t>
            </a:r>
            <a:r>
              <a:rPr lang="en-IN" altLang="en-US" sz="1600"/>
              <a:t>(s)</a:t>
            </a:r>
          </a:p>
        </p:txBody>
      </p:sp>
      <p:sp>
        <p:nvSpPr>
          <p:cNvPr id="35866" name="TextBox 18"/>
          <p:cNvSpPr txBox="1">
            <a:spLocks noChangeArrowheads="1"/>
          </p:cNvSpPr>
          <p:nvPr/>
        </p:nvSpPr>
        <p:spPr bwMode="auto">
          <a:xfrm>
            <a:off x="2336800" y="3587750"/>
            <a:ext cx="2587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100"/>
              <a:t>+</a:t>
            </a:r>
          </a:p>
        </p:txBody>
      </p:sp>
      <p:sp>
        <p:nvSpPr>
          <p:cNvPr id="35867" name="TextBox 19"/>
          <p:cNvSpPr txBox="1">
            <a:spLocks noChangeArrowheads="1"/>
          </p:cNvSpPr>
          <p:nvPr/>
        </p:nvSpPr>
        <p:spPr bwMode="auto">
          <a:xfrm>
            <a:off x="2463800" y="3562350"/>
            <a:ext cx="265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2400"/>
              <a:t>-</a:t>
            </a:r>
          </a:p>
        </p:txBody>
      </p:sp>
      <p:sp>
        <p:nvSpPr>
          <p:cNvPr id="35868" name="TextBox 20"/>
          <p:cNvSpPr txBox="1">
            <a:spLocks noChangeArrowheads="1"/>
          </p:cNvSpPr>
          <p:nvPr/>
        </p:nvSpPr>
        <p:spPr bwMode="auto">
          <a:xfrm>
            <a:off x="7664450" y="3360738"/>
            <a:ext cx="3000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a:t>
            </a:r>
          </a:p>
        </p:txBody>
      </p:sp>
      <p:sp>
        <p:nvSpPr>
          <p:cNvPr id="35869" name="TextBox 21"/>
          <p:cNvSpPr txBox="1">
            <a:spLocks noChangeArrowheads="1"/>
          </p:cNvSpPr>
          <p:nvPr/>
        </p:nvSpPr>
        <p:spPr bwMode="auto">
          <a:xfrm>
            <a:off x="7558088" y="3489325"/>
            <a:ext cx="300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a:t>
            </a:r>
          </a:p>
        </p:txBody>
      </p:sp>
      <p:sp>
        <p:nvSpPr>
          <p:cNvPr id="35870" name="TextBox 23"/>
          <p:cNvSpPr txBox="1">
            <a:spLocks noChangeArrowheads="1"/>
          </p:cNvSpPr>
          <p:nvPr/>
        </p:nvSpPr>
        <p:spPr bwMode="auto">
          <a:xfrm>
            <a:off x="5791200" y="337502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u(s)</a:t>
            </a:r>
          </a:p>
        </p:txBody>
      </p:sp>
      <p:sp>
        <p:nvSpPr>
          <p:cNvPr id="35871" name="TextBox 24"/>
          <p:cNvSpPr txBox="1">
            <a:spLocks noChangeArrowheads="1"/>
          </p:cNvSpPr>
          <p:nvPr/>
        </p:nvSpPr>
        <p:spPr bwMode="auto">
          <a:xfrm>
            <a:off x="8104188" y="330200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y(s)</a:t>
            </a:r>
          </a:p>
        </p:txBody>
      </p:sp>
      <p:sp>
        <p:nvSpPr>
          <p:cNvPr id="35872" name="TextBox 25"/>
          <p:cNvSpPr txBox="1">
            <a:spLocks noChangeArrowheads="1"/>
          </p:cNvSpPr>
          <p:nvPr/>
        </p:nvSpPr>
        <p:spPr bwMode="auto">
          <a:xfrm>
            <a:off x="4217988" y="3376613"/>
            <a:ext cx="4937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c(s)</a:t>
            </a:r>
          </a:p>
        </p:txBody>
      </p:sp>
      <p:sp>
        <p:nvSpPr>
          <p:cNvPr id="35873" name="TextBox 26"/>
          <p:cNvSpPr txBox="1">
            <a:spLocks noChangeArrowheads="1"/>
          </p:cNvSpPr>
          <p:nvPr/>
        </p:nvSpPr>
        <p:spPr bwMode="auto">
          <a:xfrm>
            <a:off x="2760663" y="3381375"/>
            <a:ext cx="4937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e(s)</a:t>
            </a:r>
          </a:p>
        </p:txBody>
      </p:sp>
      <p:sp>
        <p:nvSpPr>
          <p:cNvPr id="35874" name="TextBox 28"/>
          <p:cNvSpPr txBox="1">
            <a:spLocks noChangeArrowheads="1"/>
          </p:cNvSpPr>
          <p:nvPr/>
        </p:nvSpPr>
        <p:spPr bwMode="auto">
          <a:xfrm>
            <a:off x="3276600" y="4629150"/>
            <a:ext cx="581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IN" altLang="en-US" sz="1600"/>
              <a:t>y</a:t>
            </a:r>
            <a:r>
              <a:rPr lang="en-IN" altLang="en-US" sz="1600" baseline="-25000"/>
              <a:t>S</a:t>
            </a:r>
            <a:r>
              <a:rPr lang="en-IN" altLang="en-US" sz="1600"/>
              <a: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228600"/>
            <a:ext cx="7772400" cy="1143000"/>
          </a:xfrm>
        </p:spPr>
        <p:txBody>
          <a:bodyPr/>
          <a:lstStyle/>
          <a:p>
            <a:r>
              <a:rPr lang="en-US" altLang="en-US"/>
              <a:t>Closed Loop Transfer Functions</a:t>
            </a:r>
          </a:p>
        </p:txBody>
      </p:sp>
      <p:sp>
        <p:nvSpPr>
          <p:cNvPr id="36867" name="Rectangle 3"/>
          <p:cNvSpPr>
            <a:spLocks noGrp="1" noChangeArrowheads="1"/>
          </p:cNvSpPr>
          <p:nvPr>
            <p:ph type="body" sz="half" idx="1"/>
          </p:nvPr>
        </p:nvSpPr>
        <p:spPr>
          <a:xfrm>
            <a:off x="685800" y="1524000"/>
            <a:ext cx="7772400" cy="1447800"/>
          </a:xfrm>
        </p:spPr>
        <p:txBody>
          <a:bodyPr/>
          <a:lstStyle/>
          <a:p>
            <a:r>
              <a:rPr lang="en-US" altLang="en-US" sz="2800"/>
              <a:t>From the general feedback control loop and using the properties of transfer functions, the following expressions can be derived:</a:t>
            </a:r>
          </a:p>
        </p:txBody>
      </p:sp>
      <p:graphicFrame>
        <p:nvGraphicFramePr>
          <p:cNvPr id="36868" name="Object 4"/>
          <p:cNvGraphicFramePr>
            <a:graphicFrameLocks noGrp="1" noChangeAspect="1"/>
          </p:cNvGraphicFramePr>
          <p:nvPr>
            <p:ph sz="half" idx="2"/>
          </p:nvPr>
        </p:nvGraphicFramePr>
        <p:xfrm>
          <a:off x="1447800" y="3279775"/>
          <a:ext cx="6553200" cy="1296988"/>
        </p:xfrm>
        <a:graphic>
          <a:graphicData uri="http://schemas.openxmlformats.org/presentationml/2006/ole">
            <mc:AlternateContent xmlns:mc="http://schemas.openxmlformats.org/markup-compatibility/2006">
              <mc:Choice xmlns:v="urn:schemas-microsoft-com:vml" Requires="v">
                <p:oleObj spid="_x0000_s14338" name="Equation" r:id="rId3" imgW="2374560" imgH="469800" progId="Equation.3">
                  <p:embed/>
                </p:oleObj>
              </mc:Choice>
              <mc:Fallback>
                <p:oleObj name="Equation" r:id="rId3" imgW="2374560" imgH="469800" progId="Equation.3">
                  <p:embed/>
                  <p:pic>
                    <p:nvPicPr>
                      <p:cNvPr id="36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79775"/>
                        <a:ext cx="6553200" cy="129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869" name="Object 5"/>
          <p:cNvGraphicFramePr>
            <a:graphicFrameLocks noChangeAspect="1"/>
          </p:cNvGraphicFramePr>
          <p:nvPr/>
        </p:nvGraphicFramePr>
        <p:xfrm>
          <a:off x="1557338" y="5029200"/>
          <a:ext cx="6259512" cy="1212850"/>
        </p:xfrm>
        <a:graphic>
          <a:graphicData uri="http://schemas.openxmlformats.org/presentationml/2006/ole">
            <mc:AlternateContent xmlns:mc="http://schemas.openxmlformats.org/markup-compatibility/2006">
              <mc:Choice xmlns:v="urn:schemas-microsoft-com:vml" Requires="v">
                <p:oleObj spid="_x0000_s14339" name="Equation" r:id="rId5" imgW="2286000" imgH="444240" progId="Equation.3">
                  <p:embed/>
                </p:oleObj>
              </mc:Choice>
              <mc:Fallback>
                <p:oleObj name="Equation" r:id="rId5" imgW="2286000" imgH="444240" progId="Equation.3">
                  <p:embed/>
                  <p:pic>
                    <p:nvPicPr>
                      <p:cNvPr id="368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338" y="5029200"/>
                        <a:ext cx="6259512"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304800"/>
            <a:ext cx="7772400" cy="838200"/>
          </a:xfrm>
        </p:spPr>
        <p:txBody>
          <a:bodyPr/>
          <a:lstStyle/>
          <a:p>
            <a:r>
              <a:rPr lang="en-US" altLang="en-US"/>
              <a:t>Characteristic Equation</a:t>
            </a:r>
          </a:p>
        </p:txBody>
      </p:sp>
      <p:sp>
        <p:nvSpPr>
          <p:cNvPr id="37891" name="Rectangle 3"/>
          <p:cNvSpPr>
            <a:spLocks noGrp="1" noChangeArrowheads="1"/>
          </p:cNvSpPr>
          <p:nvPr>
            <p:ph type="body" sz="half" idx="1"/>
          </p:nvPr>
        </p:nvSpPr>
        <p:spPr>
          <a:xfrm>
            <a:off x="533400" y="1600200"/>
            <a:ext cx="7772400" cy="3581400"/>
          </a:xfrm>
        </p:spPr>
        <p:txBody>
          <a:bodyPr/>
          <a:lstStyle/>
          <a:p>
            <a:r>
              <a:rPr lang="en-US" altLang="en-US" sz="2800"/>
              <a:t>Since setpoint tracking and disturbance rejection have the same denominator for their closed loop transfer functions, this indicates that both setpoint tracking and disturbance rejection have the same general dynamic behavior.</a:t>
            </a:r>
          </a:p>
          <a:p>
            <a:r>
              <a:rPr lang="en-US" altLang="en-US" sz="2800"/>
              <a:t>The roots of the denominator determine the dynamic characteristics of the closed loop process. </a:t>
            </a:r>
          </a:p>
          <a:p>
            <a:r>
              <a:rPr lang="en-US" altLang="en-US" sz="2800"/>
              <a:t>The </a:t>
            </a:r>
            <a:r>
              <a:rPr lang="en-US" altLang="en-US" sz="2800" b="1"/>
              <a:t>characteristic equation</a:t>
            </a:r>
            <a:r>
              <a:rPr lang="en-US" altLang="en-US" sz="2800"/>
              <a:t> is given by:</a:t>
            </a:r>
          </a:p>
        </p:txBody>
      </p:sp>
      <p:graphicFrame>
        <p:nvGraphicFramePr>
          <p:cNvPr id="37892" name="Object 4"/>
          <p:cNvGraphicFramePr>
            <a:graphicFrameLocks noGrp="1" noChangeAspect="1"/>
          </p:cNvGraphicFramePr>
          <p:nvPr>
            <p:ph sz="half" idx="2"/>
          </p:nvPr>
        </p:nvGraphicFramePr>
        <p:xfrm>
          <a:off x="1752600" y="5562600"/>
          <a:ext cx="5791200" cy="679450"/>
        </p:xfrm>
        <a:graphic>
          <a:graphicData uri="http://schemas.openxmlformats.org/presentationml/2006/ole">
            <mc:AlternateContent xmlns:mc="http://schemas.openxmlformats.org/markup-compatibility/2006">
              <mc:Choice xmlns:v="urn:schemas-microsoft-com:vml" Requires="v">
                <p:oleObj spid="_x0000_s15362" name="Equation" r:id="rId3" imgW="2044700" imgH="241300" progId="Equation.3">
                  <p:embed/>
                </p:oleObj>
              </mc:Choice>
              <mc:Fallback>
                <p:oleObj name="Equation" r:id="rId3" imgW="2044700" imgH="241300" progId="Equation.3">
                  <p:embed/>
                  <p:pic>
                    <p:nvPicPr>
                      <p:cNvPr id="37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562600"/>
                        <a:ext cx="5791200" cy="6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609600"/>
            <a:ext cx="7772400" cy="533400"/>
          </a:xfrm>
        </p:spPr>
        <p:txBody>
          <a:bodyPr/>
          <a:lstStyle/>
          <a:p>
            <a:r>
              <a:rPr lang="en-US" altLang="en-US" sz="3600" dirty="0"/>
              <a:t>Transfer Function Model (Theory)</a:t>
            </a:r>
            <a:endParaRPr lang="en-IN" altLang="en-US" sz="3600" dirty="0"/>
          </a:p>
        </p:txBody>
      </p:sp>
      <p:sp>
        <p:nvSpPr>
          <p:cNvPr id="4" name="Content Placeholder 3"/>
          <p:cNvSpPr txBox="1">
            <a:spLocks noGrp="1" noRot="1" noChangeAspect="1" noMove="1" noResize="1" noEditPoints="1" noAdjustHandles="1" noChangeArrowheads="1" noChangeShapeType="1" noTextEdit="1"/>
          </p:cNvSpPr>
          <p:nvPr>
            <p:ph idx="1"/>
          </p:nvPr>
        </p:nvSpPr>
        <p:spPr>
          <a:xfrm>
            <a:off x="694362" y="1317509"/>
            <a:ext cx="7543800" cy="4801827"/>
          </a:xfrm>
          <a:blipFill>
            <a:blip r:embed="rId2"/>
            <a:stretch>
              <a:fillRect l="-2102" t="-1777" b="-1904"/>
            </a:stretch>
          </a:blipFill>
          <a:extLst/>
        </p:spPr>
        <p:txBody>
          <a:bodyPr/>
          <a:lstStyle/>
          <a:p>
            <a:pPr>
              <a:defRPr/>
            </a:pPr>
            <a:r>
              <a:rPr lang="en-IN" dirty="0">
                <a:noFill/>
              </a:rPr>
              <a:t> s</a:t>
            </a:r>
          </a:p>
        </p:txBody>
      </p:sp>
      <p:sp>
        <p:nvSpPr>
          <p:cNvPr id="2" name="TextBox 1">
            <a:extLst>
              <a:ext uri="{FF2B5EF4-FFF2-40B4-BE49-F238E27FC236}">
                <a16:creationId xmlns:a16="http://schemas.microsoft.com/office/drawing/2014/main" id="{7839A4A6-EAFD-4901-A9EE-E4EB9713BC5B}"/>
              </a:ext>
            </a:extLst>
          </p:cNvPr>
          <p:cNvSpPr txBox="1"/>
          <p:nvPr/>
        </p:nvSpPr>
        <p:spPr>
          <a:xfrm>
            <a:off x="3456993" y="4391607"/>
            <a:ext cx="274434" cy="369332"/>
          </a:xfrm>
          <a:prstGeom prst="rect">
            <a:avLst/>
          </a:prstGeom>
          <a:noFill/>
        </p:spPr>
        <p:txBody>
          <a:bodyPr wrap="none" rtlCol="0">
            <a:spAutoFit/>
          </a:bodyPr>
          <a:lstStyle/>
          <a:p>
            <a:r>
              <a:rPr lang="en-IN" sz="1800" i="1" dirty="0"/>
              <a: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Feedback Control Analysis</a:t>
            </a:r>
          </a:p>
        </p:txBody>
      </p:sp>
      <p:sp>
        <p:nvSpPr>
          <p:cNvPr id="38915" name="Rectangle 3"/>
          <p:cNvSpPr>
            <a:spLocks noGrp="1" noChangeArrowheads="1"/>
          </p:cNvSpPr>
          <p:nvPr>
            <p:ph type="body" idx="1"/>
          </p:nvPr>
        </p:nvSpPr>
        <p:spPr>
          <a:xfrm>
            <a:off x="685800" y="2209800"/>
            <a:ext cx="7772400" cy="3886200"/>
          </a:xfrm>
        </p:spPr>
        <p:txBody>
          <a:bodyPr/>
          <a:lstStyle/>
          <a:p>
            <a:r>
              <a:rPr lang="en-US" altLang="en-US"/>
              <a:t>The loop gain (</a:t>
            </a:r>
            <a:r>
              <a:rPr lang="en-US" altLang="en-US" i="1"/>
              <a:t>K</a:t>
            </a:r>
            <a:r>
              <a:rPr lang="en-US" altLang="en-US" i="1" baseline="-25000"/>
              <a:t>c</a:t>
            </a:r>
            <a:r>
              <a:rPr lang="en-US" altLang="en-US" i="1"/>
              <a:t>K</a:t>
            </a:r>
            <a:r>
              <a:rPr lang="en-US" altLang="en-US" i="1" baseline="-25000"/>
              <a:t>a</a:t>
            </a:r>
            <a:r>
              <a:rPr lang="en-US" altLang="en-US" i="1"/>
              <a:t>K</a:t>
            </a:r>
            <a:r>
              <a:rPr lang="en-US" altLang="en-US" i="1" baseline="-25000"/>
              <a:t>p</a:t>
            </a:r>
            <a:r>
              <a:rPr lang="en-US" altLang="en-US" i="1"/>
              <a:t>K</a:t>
            </a:r>
            <a:r>
              <a:rPr lang="en-US" altLang="en-US" i="1" baseline="-25000"/>
              <a:t>s</a:t>
            </a:r>
            <a:r>
              <a:rPr lang="en-US" altLang="en-US"/>
              <a:t>) should be positive for stable feedback control.</a:t>
            </a:r>
          </a:p>
          <a:p>
            <a:r>
              <a:rPr lang="en-US" altLang="en-US"/>
              <a:t>An open-loop unstable process can be made stable by applying the proper level of feedback control.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7746" y="2967335"/>
            <a:ext cx="344850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61686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07D5-0AD0-45F5-9363-7EE117508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3FA226-789C-4D81-BB9F-CEB2CFEA15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3633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C7E13FE-236C-460E-BABC-A8818161F18F}"/>
              </a:ext>
            </a:extLst>
          </p:cNvPr>
          <p:cNvSpPr>
            <a:spLocks noGrp="1" noChangeArrowheads="1"/>
          </p:cNvSpPr>
          <p:nvPr>
            <p:ph type="title"/>
          </p:nvPr>
        </p:nvSpPr>
        <p:spPr>
          <a:xfrm>
            <a:off x="685800" y="0"/>
            <a:ext cx="7772400" cy="1143000"/>
          </a:xfrm>
        </p:spPr>
        <p:txBody>
          <a:bodyPr/>
          <a:lstStyle/>
          <a:p>
            <a:r>
              <a:rPr lang="en-US" altLang="en-US"/>
              <a:t>Typical Globe Control Valve</a:t>
            </a:r>
          </a:p>
        </p:txBody>
      </p:sp>
      <p:pic>
        <p:nvPicPr>
          <p:cNvPr id="33795" name="Picture 3">
            <a:extLst>
              <a:ext uri="{FF2B5EF4-FFF2-40B4-BE49-F238E27FC236}">
                <a16:creationId xmlns:a16="http://schemas.microsoft.com/office/drawing/2014/main" id="{D97C5463-CFA5-4D9A-BA8B-12C7E0C15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60730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E1E2F92-7C2C-4A62-BA5E-1FDADDBDDC08}"/>
              </a:ext>
            </a:extLst>
          </p:cNvPr>
          <p:cNvSpPr>
            <a:spLocks noGrp="1" noChangeArrowheads="1"/>
          </p:cNvSpPr>
          <p:nvPr>
            <p:ph type="title"/>
          </p:nvPr>
        </p:nvSpPr>
        <p:spPr>
          <a:xfrm>
            <a:off x="762000" y="-228600"/>
            <a:ext cx="7772400" cy="1143000"/>
          </a:xfrm>
        </p:spPr>
        <p:txBody>
          <a:bodyPr/>
          <a:lstStyle/>
          <a:p>
            <a:r>
              <a:rPr lang="en-US" altLang="en-US"/>
              <a:t>Cross-section of a Globe Valve</a:t>
            </a:r>
          </a:p>
        </p:txBody>
      </p:sp>
      <p:pic>
        <p:nvPicPr>
          <p:cNvPr id="34820" name="Picture 4">
            <a:extLst>
              <a:ext uri="{FF2B5EF4-FFF2-40B4-BE49-F238E27FC236}">
                <a16:creationId xmlns:a16="http://schemas.microsoft.com/office/drawing/2014/main" id="{76A5540B-D038-48F6-B745-3709D99DA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09600"/>
            <a:ext cx="5857875"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A89288A-ACFC-45A7-8AB9-ADE1E651B96B}"/>
              </a:ext>
            </a:extLst>
          </p:cNvPr>
          <p:cNvSpPr>
            <a:spLocks noGrp="1" noChangeArrowheads="1"/>
          </p:cNvSpPr>
          <p:nvPr>
            <p:ph type="title"/>
          </p:nvPr>
        </p:nvSpPr>
        <p:spPr/>
        <p:txBody>
          <a:bodyPr/>
          <a:lstStyle/>
          <a:p>
            <a:r>
              <a:rPr lang="en-US" altLang="en-US"/>
              <a:t>Types of Globe Valves</a:t>
            </a:r>
          </a:p>
        </p:txBody>
      </p:sp>
      <p:sp>
        <p:nvSpPr>
          <p:cNvPr id="35843" name="Rectangle 3">
            <a:extLst>
              <a:ext uri="{FF2B5EF4-FFF2-40B4-BE49-F238E27FC236}">
                <a16:creationId xmlns:a16="http://schemas.microsoft.com/office/drawing/2014/main" id="{49043C46-3246-4368-8622-8E7A046F1D90}"/>
              </a:ext>
            </a:extLst>
          </p:cNvPr>
          <p:cNvSpPr>
            <a:spLocks noGrp="1" noChangeArrowheads="1"/>
          </p:cNvSpPr>
          <p:nvPr>
            <p:ph type="body" idx="1"/>
          </p:nvPr>
        </p:nvSpPr>
        <p:spPr/>
        <p:txBody>
          <a:bodyPr/>
          <a:lstStyle/>
          <a:p>
            <a:r>
              <a:rPr lang="en-US" altLang="en-US"/>
              <a:t>Quick Opening- used for safety by-pass applications where quick opening is desired</a:t>
            </a:r>
          </a:p>
          <a:p>
            <a:r>
              <a:rPr lang="en-US" altLang="en-US"/>
              <a:t>Equal Percentage- used for about 90% of control valve applications since it results in the most linear installed characteristics</a:t>
            </a:r>
          </a:p>
          <a:p>
            <a:r>
              <a:rPr lang="en-US" altLang="en-US"/>
              <a:t>Linear- used when a relatively constant pressure drop is maintained across the valve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742EF30-CDB9-4220-98C8-6DCCCA7FDE6D}"/>
              </a:ext>
            </a:extLst>
          </p:cNvPr>
          <p:cNvSpPr>
            <a:spLocks noGrp="1" noChangeArrowheads="1"/>
          </p:cNvSpPr>
          <p:nvPr>
            <p:ph type="title"/>
          </p:nvPr>
        </p:nvSpPr>
        <p:spPr>
          <a:xfrm>
            <a:off x="685800" y="253322"/>
            <a:ext cx="7772400" cy="737278"/>
          </a:xfrm>
        </p:spPr>
        <p:txBody>
          <a:bodyPr/>
          <a:lstStyle/>
          <a:p>
            <a:r>
              <a:rPr lang="en-US" altLang="en-US" dirty="0"/>
              <a:t>Inherent Valve Characteristics</a:t>
            </a:r>
          </a:p>
        </p:txBody>
      </p:sp>
      <p:graphicFrame>
        <p:nvGraphicFramePr>
          <p:cNvPr id="69635" name="Object 3">
            <a:extLst>
              <a:ext uri="{FF2B5EF4-FFF2-40B4-BE49-F238E27FC236}">
                <a16:creationId xmlns:a16="http://schemas.microsoft.com/office/drawing/2014/main" id="{4F0395EB-D2BB-45DC-ACF4-84B2C02C825B}"/>
              </a:ext>
            </a:extLst>
          </p:cNvPr>
          <p:cNvGraphicFramePr>
            <a:graphicFrameLocks noGrp="1" noChangeAspect="1"/>
          </p:cNvGraphicFramePr>
          <p:nvPr>
            <p:ph type="chart" idx="1"/>
          </p:nvPr>
        </p:nvGraphicFramePr>
        <p:xfrm>
          <a:off x="-1104900" y="1828800"/>
          <a:ext cx="10248900" cy="4257675"/>
        </p:xfrm>
        <a:graphic>
          <a:graphicData uri="http://schemas.openxmlformats.org/presentationml/2006/ole">
            <mc:AlternateContent xmlns:mc="http://schemas.openxmlformats.org/markup-compatibility/2006">
              <mc:Choice xmlns:v="urn:schemas-microsoft-com:vml" Requires="v">
                <p:oleObj spid="_x0000_s16386" name="Worksheet" r:id="rId3" imgW="5477188" imgH="2276721" progId="Excel.Sheet.8">
                  <p:embed/>
                </p:oleObj>
              </mc:Choice>
              <mc:Fallback>
                <p:oleObj name="Worksheet" r:id="rId3" imgW="5477188" imgH="2276721" progId="Excel.Sheet.8">
                  <p:embed/>
                  <p:pic>
                    <p:nvPicPr>
                      <p:cNvPr id="69635" name="Object 3">
                        <a:extLst>
                          <a:ext uri="{FF2B5EF4-FFF2-40B4-BE49-F238E27FC236}">
                            <a16:creationId xmlns:a16="http://schemas.microsoft.com/office/drawing/2014/main" id="{4F0395EB-D2BB-45DC-ACF4-84B2C02C8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828800"/>
                        <a:ext cx="10248900" cy="425767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B5C514-DFC6-446C-9EEA-E05400E7B965}"/>
                  </a:ext>
                </a:extLst>
              </p:cNvPr>
              <p:cNvSpPr txBox="1"/>
              <p:nvPr/>
            </p:nvSpPr>
            <p:spPr>
              <a:xfrm>
                <a:off x="6834012" y="1828800"/>
                <a:ext cx="2286203" cy="3789755"/>
              </a:xfrm>
              <a:prstGeom prst="rect">
                <a:avLst/>
              </a:prstGeom>
              <a:noFill/>
            </p:spPr>
            <p:txBody>
              <a:bodyPr wrap="none" rtlCol="0">
                <a:spAutoFit/>
              </a:bodyPr>
              <a:lstStyle/>
              <a:p>
                <a:r>
                  <a:rPr lang="en-US" u="none" dirty="0"/>
                  <a:t>Linear:</a:t>
                </a:r>
              </a:p>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d>
                        <m:dPr>
                          <m:ctrlPr>
                            <a:rPr lang="en-US" b="0" i="1" u="none" smtClean="0">
                              <a:latin typeface="Cambria Math" panose="02040503050406030204" pitchFamily="18" charset="0"/>
                            </a:rPr>
                          </m:ctrlPr>
                        </m:dPr>
                        <m:e>
                          <m:r>
                            <a:rPr lang="en-US" b="0" i="1" u="none" smtClean="0">
                              <a:latin typeface="Cambria Math" panose="02040503050406030204" pitchFamily="18" charset="0"/>
                            </a:rPr>
                            <m:t>𝑥</m:t>
                          </m:r>
                        </m:e>
                      </m:d>
                      <m:r>
                        <a:rPr lang="en-US" b="0" i="1" u="none" smtClean="0">
                          <a:latin typeface="Cambria Math" panose="02040503050406030204" pitchFamily="18" charset="0"/>
                        </a:rPr>
                        <m:t>=</m:t>
                      </m:r>
                      <m:r>
                        <a:rPr lang="en-US" b="0" i="1" u="none" smtClean="0">
                          <a:latin typeface="Cambria Math" panose="02040503050406030204" pitchFamily="18" charset="0"/>
                        </a:rPr>
                        <m:t>𝑥</m:t>
                      </m:r>
                    </m:oMath>
                  </m:oMathPara>
                </a14:m>
                <a:endParaRPr lang="en-US" u="none" dirty="0"/>
              </a:p>
              <a:p>
                <a:endParaRPr lang="en-US" u="none" dirty="0"/>
              </a:p>
              <a:p>
                <a:r>
                  <a:rPr lang="en-US" u="none" dirty="0"/>
                  <a:t>Quick opening</a:t>
                </a:r>
              </a:p>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d>
                        <m:dPr>
                          <m:ctrlPr>
                            <a:rPr lang="en-US" b="0" i="1" u="none" smtClean="0">
                              <a:latin typeface="Cambria Math" panose="02040503050406030204" pitchFamily="18" charset="0"/>
                            </a:rPr>
                          </m:ctrlPr>
                        </m:dPr>
                        <m:e>
                          <m:r>
                            <a:rPr lang="en-US" b="0" i="1" u="none" smtClean="0">
                              <a:latin typeface="Cambria Math" panose="02040503050406030204" pitchFamily="18" charset="0"/>
                            </a:rPr>
                            <m:t>𝑥</m:t>
                          </m:r>
                        </m:e>
                      </m:d>
                      <m:r>
                        <a:rPr lang="en-US" b="0" i="1" u="none" smtClean="0">
                          <a:latin typeface="Cambria Math" panose="02040503050406030204" pitchFamily="18" charset="0"/>
                        </a:rPr>
                        <m:t>=</m:t>
                      </m:r>
                      <m:rad>
                        <m:radPr>
                          <m:degHide m:val="on"/>
                          <m:ctrlPr>
                            <a:rPr lang="en-US" b="0" i="1" u="none" smtClean="0">
                              <a:latin typeface="Cambria Math" panose="02040503050406030204" pitchFamily="18" charset="0"/>
                            </a:rPr>
                          </m:ctrlPr>
                        </m:radPr>
                        <m:deg/>
                        <m:e>
                          <m:r>
                            <a:rPr lang="en-US" b="0" i="1" u="none" smtClean="0">
                              <a:latin typeface="Cambria Math" panose="02040503050406030204" pitchFamily="18" charset="0"/>
                            </a:rPr>
                            <m:t>𝑥</m:t>
                          </m:r>
                        </m:e>
                      </m:rad>
                    </m:oMath>
                  </m:oMathPara>
                </a14:m>
                <a:endParaRPr lang="en-US" u="none" dirty="0"/>
              </a:p>
              <a:p>
                <a:endParaRPr lang="en-US" u="none" dirty="0"/>
              </a:p>
              <a:p>
                <a:r>
                  <a:rPr lang="en-US" u="none" dirty="0"/>
                  <a:t>Equal %</a:t>
                </a:r>
              </a:p>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d>
                        <m:dPr>
                          <m:ctrlPr>
                            <a:rPr lang="en-US" b="0" i="1" u="none" smtClean="0">
                              <a:latin typeface="Cambria Math" panose="02040503050406030204" pitchFamily="18" charset="0"/>
                            </a:rPr>
                          </m:ctrlPr>
                        </m:dPr>
                        <m:e>
                          <m:r>
                            <a:rPr lang="en-US" b="0" i="1" u="none" smtClean="0">
                              <a:latin typeface="Cambria Math" panose="02040503050406030204" pitchFamily="18" charset="0"/>
                            </a:rPr>
                            <m:t>𝑥</m:t>
                          </m:r>
                        </m:e>
                      </m:d>
                      <m:r>
                        <a:rPr lang="en-US" b="0" i="1" u="none" smtClean="0">
                          <a:latin typeface="Cambria Math" panose="02040503050406030204" pitchFamily="18" charset="0"/>
                        </a:rPr>
                        <m:t>=</m:t>
                      </m:r>
                      <m:sSup>
                        <m:sSupPr>
                          <m:ctrlPr>
                            <a:rPr lang="en-US" b="0" i="1" u="none" smtClean="0">
                              <a:latin typeface="Cambria Math" panose="02040503050406030204" pitchFamily="18" charset="0"/>
                            </a:rPr>
                          </m:ctrlPr>
                        </m:sSupPr>
                        <m:e>
                          <m:r>
                            <a:rPr lang="en-US" b="0" i="1" u="none" smtClean="0">
                              <a:latin typeface="Cambria Math" panose="02040503050406030204" pitchFamily="18" charset="0"/>
                            </a:rPr>
                            <m:t>𝑅</m:t>
                          </m:r>
                        </m:e>
                        <m:sup>
                          <m:r>
                            <a:rPr lang="en-US" b="0" i="1" u="none" smtClean="0">
                              <a:latin typeface="Cambria Math" panose="02040503050406030204" pitchFamily="18" charset="0"/>
                            </a:rPr>
                            <m:t>𝑥</m:t>
                          </m:r>
                          <m:r>
                            <a:rPr lang="en-US" b="0" i="1" u="none" smtClean="0">
                              <a:latin typeface="Cambria Math" panose="02040503050406030204" pitchFamily="18" charset="0"/>
                            </a:rPr>
                            <m:t>−1</m:t>
                          </m:r>
                        </m:sup>
                      </m:sSup>
                    </m:oMath>
                  </m:oMathPara>
                </a14:m>
                <a:endParaRPr lang="en-US" b="0" u="none" dirty="0"/>
              </a:p>
              <a:p>
                <a:endParaRPr lang="en-US" u="none" dirty="0"/>
              </a:p>
              <a:p>
                <a:r>
                  <a:rPr lang="en-US" u="none" dirty="0"/>
                  <a:t>R varies 20 to 50</a:t>
                </a:r>
              </a:p>
            </p:txBody>
          </p:sp>
        </mc:Choice>
        <mc:Fallback xmlns="">
          <p:sp>
            <p:nvSpPr>
              <p:cNvPr id="6" name="TextBox 5">
                <a:extLst>
                  <a:ext uri="{FF2B5EF4-FFF2-40B4-BE49-F238E27FC236}">
                    <a16:creationId xmlns:a16="http://schemas.microsoft.com/office/drawing/2014/main" id="{82B5C514-DFC6-446C-9EEA-E05400E7B965}"/>
                  </a:ext>
                </a:extLst>
              </p:cNvPr>
              <p:cNvSpPr txBox="1">
                <a:spLocks noRot="1" noChangeAspect="1" noMove="1" noResize="1" noEditPoints="1" noAdjustHandles="1" noChangeArrowheads="1" noChangeShapeType="1" noTextEdit="1"/>
              </p:cNvSpPr>
              <p:nvPr/>
            </p:nvSpPr>
            <p:spPr>
              <a:xfrm>
                <a:off x="6834012" y="1828800"/>
                <a:ext cx="2286203" cy="3789755"/>
              </a:xfrm>
              <a:prstGeom prst="rect">
                <a:avLst/>
              </a:prstGeom>
              <a:blipFill>
                <a:blip r:embed="rId5"/>
                <a:stretch>
                  <a:fillRect l="-4000" t="-1286" r="-3200" b="-2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15715E-4377-47BA-82B5-1E1DB45E4569}"/>
                  </a:ext>
                </a:extLst>
              </p:cNvPr>
              <p:cNvSpPr txBox="1"/>
              <p:nvPr/>
            </p:nvSpPr>
            <p:spPr>
              <a:xfrm>
                <a:off x="1676400" y="987758"/>
                <a:ext cx="3855736" cy="843885"/>
              </a:xfrm>
              <a:prstGeom prst="rect">
                <a:avLst/>
              </a:prstGeom>
              <a:noFill/>
            </p:spPr>
            <p:txBody>
              <a:bodyPr wrap="none" rtlCol="0">
                <a:spAutoFit/>
              </a:bodyPr>
              <a:lstStyle/>
              <a:p>
                <a:r>
                  <a:rPr lang="en-US" dirty="0"/>
                  <a:t>Valve Eqn.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𝑉</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𝑝</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𝑔</m:t>
                            </m:r>
                          </m:den>
                        </m:f>
                      </m:e>
                    </m:rad>
                  </m:oMath>
                </a14:m>
                <a:endParaRPr lang="en-US" dirty="0"/>
              </a:p>
            </p:txBody>
          </p:sp>
        </mc:Choice>
        <mc:Fallback xmlns="">
          <p:sp>
            <p:nvSpPr>
              <p:cNvPr id="2" name="TextBox 1">
                <a:extLst>
                  <a:ext uri="{FF2B5EF4-FFF2-40B4-BE49-F238E27FC236}">
                    <a16:creationId xmlns:a16="http://schemas.microsoft.com/office/drawing/2014/main" id="{6515715E-4377-47BA-82B5-1E1DB45E4569}"/>
                  </a:ext>
                </a:extLst>
              </p:cNvPr>
              <p:cNvSpPr txBox="1">
                <a:spLocks noRot="1" noChangeAspect="1" noMove="1" noResize="1" noEditPoints="1" noAdjustHandles="1" noChangeArrowheads="1" noChangeShapeType="1" noTextEdit="1"/>
              </p:cNvSpPr>
              <p:nvPr/>
            </p:nvSpPr>
            <p:spPr>
              <a:xfrm>
                <a:off x="1676400" y="987758"/>
                <a:ext cx="3855736" cy="843885"/>
              </a:xfrm>
              <a:prstGeom prst="rect">
                <a:avLst/>
              </a:prstGeom>
              <a:blipFill>
                <a:blip r:embed="rId6"/>
                <a:stretch>
                  <a:fillRect l="-2370"/>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F941692-BA52-4F80-A586-63AA60ED6926}"/>
              </a:ext>
            </a:extLst>
          </p:cNvPr>
          <p:cNvSpPr>
            <a:spLocks noGrp="1" noChangeArrowheads="1"/>
          </p:cNvSpPr>
          <p:nvPr>
            <p:ph type="title"/>
          </p:nvPr>
        </p:nvSpPr>
        <p:spPr/>
        <p:txBody>
          <a:bodyPr/>
          <a:lstStyle/>
          <a:p>
            <a:r>
              <a:rPr lang="en-US" altLang="en-US"/>
              <a:t>Pressure Drop vs. Flow Rate</a:t>
            </a:r>
          </a:p>
        </p:txBody>
      </p:sp>
      <p:graphicFrame>
        <p:nvGraphicFramePr>
          <p:cNvPr id="97283" name="Object 3">
            <a:extLst>
              <a:ext uri="{FF2B5EF4-FFF2-40B4-BE49-F238E27FC236}">
                <a16:creationId xmlns:a16="http://schemas.microsoft.com/office/drawing/2014/main" id="{9AD3774E-6BB4-4F74-A1CA-6C60BBA8A6E5}"/>
              </a:ext>
            </a:extLst>
          </p:cNvPr>
          <p:cNvGraphicFramePr>
            <a:graphicFrameLocks noGrp="1" noChangeAspect="1"/>
          </p:cNvGraphicFramePr>
          <p:nvPr>
            <p:ph type="chart" idx="1"/>
          </p:nvPr>
        </p:nvGraphicFramePr>
        <p:xfrm>
          <a:off x="381000" y="1930400"/>
          <a:ext cx="8534400" cy="4716463"/>
        </p:xfrm>
        <a:graphic>
          <a:graphicData uri="http://schemas.openxmlformats.org/presentationml/2006/ole">
            <mc:AlternateContent xmlns:mc="http://schemas.openxmlformats.org/markup-compatibility/2006">
              <mc:Choice xmlns:v="urn:schemas-microsoft-com:vml" Requires="v">
                <p:oleObj spid="_x0000_s17410" name="Worksheet" r:id="rId3" imgW="4105543" imgH="2276721" progId="Excel.Sheet.8">
                  <p:embed/>
                </p:oleObj>
              </mc:Choice>
              <mc:Fallback>
                <p:oleObj name="Worksheet" r:id="rId3" imgW="4105543" imgH="2276721" progId="Excel.Sheet.8">
                  <p:embed/>
                  <p:pic>
                    <p:nvPicPr>
                      <p:cNvPr id="97283" name="Object 3">
                        <a:extLst>
                          <a:ext uri="{FF2B5EF4-FFF2-40B4-BE49-F238E27FC236}">
                            <a16:creationId xmlns:a16="http://schemas.microsoft.com/office/drawing/2014/main" id="{9AD3774E-6BB4-4F74-A1CA-6C60BBA8A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30400"/>
                        <a:ext cx="8534400" cy="4716463"/>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FF4C703-8805-414B-BF21-F26986BC271F}"/>
              </a:ext>
            </a:extLst>
          </p:cNvPr>
          <p:cNvSpPr>
            <a:spLocks noGrp="1" noChangeArrowheads="1"/>
          </p:cNvSpPr>
          <p:nvPr>
            <p:ph type="title"/>
          </p:nvPr>
        </p:nvSpPr>
        <p:spPr>
          <a:xfrm>
            <a:off x="685800" y="457200"/>
            <a:ext cx="7772400" cy="1143000"/>
          </a:xfrm>
        </p:spPr>
        <p:txBody>
          <a:bodyPr/>
          <a:lstStyle/>
          <a:p>
            <a:r>
              <a:rPr lang="en-US" altLang="en-US"/>
              <a:t>Installed Flow Characteristic</a:t>
            </a:r>
          </a:p>
        </p:txBody>
      </p:sp>
      <p:graphicFrame>
        <p:nvGraphicFramePr>
          <p:cNvPr id="98307" name="Object 3">
            <a:extLst>
              <a:ext uri="{FF2B5EF4-FFF2-40B4-BE49-F238E27FC236}">
                <a16:creationId xmlns:a16="http://schemas.microsoft.com/office/drawing/2014/main" id="{015739CD-7DCB-45ED-9340-C4C5516886C9}"/>
              </a:ext>
            </a:extLst>
          </p:cNvPr>
          <p:cNvGraphicFramePr>
            <a:graphicFrameLocks noGrp="1" noChangeAspect="1"/>
          </p:cNvGraphicFramePr>
          <p:nvPr>
            <p:ph type="chart" idx="1"/>
          </p:nvPr>
        </p:nvGraphicFramePr>
        <p:xfrm>
          <a:off x="304800" y="1981200"/>
          <a:ext cx="8534400" cy="4733925"/>
        </p:xfrm>
        <a:graphic>
          <a:graphicData uri="http://schemas.openxmlformats.org/presentationml/2006/ole">
            <mc:AlternateContent xmlns:mc="http://schemas.openxmlformats.org/markup-compatibility/2006">
              <mc:Choice xmlns:v="urn:schemas-microsoft-com:vml" Requires="v">
                <p:oleObj spid="_x0000_s18434" name="Worksheet" r:id="rId3" imgW="4105543" imgH="2276721" progId="Excel.Sheet.8">
                  <p:embed/>
                </p:oleObj>
              </mc:Choice>
              <mc:Fallback>
                <p:oleObj name="Worksheet" r:id="rId3" imgW="4105543" imgH="2276721" progId="Excel.Sheet.8">
                  <p:embed/>
                  <p:pic>
                    <p:nvPicPr>
                      <p:cNvPr id="98307" name="Object 3">
                        <a:extLst>
                          <a:ext uri="{FF2B5EF4-FFF2-40B4-BE49-F238E27FC236}">
                            <a16:creationId xmlns:a16="http://schemas.microsoft.com/office/drawing/2014/main" id="{015739CD-7DCB-45ED-9340-C4C551688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4733925"/>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6A092E2-4290-489E-966D-4AF1A8C57CAD}"/>
              </a:ext>
            </a:extLst>
          </p:cNvPr>
          <p:cNvSpPr>
            <a:spLocks noGrp="1" noChangeArrowheads="1"/>
          </p:cNvSpPr>
          <p:nvPr>
            <p:ph type="title"/>
          </p:nvPr>
        </p:nvSpPr>
        <p:spPr>
          <a:xfrm>
            <a:off x="685800" y="152400"/>
            <a:ext cx="7772400" cy="1143000"/>
          </a:xfrm>
        </p:spPr>
        <p:txBody>
          <a:bodyPr/>
          <a:lstStyle/>
          <a:p>
            <a:r>
              <a:rPr lang="en-US" altLang="en-US"/>
              <a:t>Control Valve Design Procedure</a:t>
            </a:r>
          </a:p>
        </p:txBody>
      </p:sp>
      <p:sp>
        <p:nvSpPr>
          <p:cNvPr id="73731" name="Rectangle 3">
            <a:extLst>
              <a:ext uri="{FF2B5EF4-FFF2-40B4-BE49-F238E27FC236}">
                <a16:creationId xmlns:a16="http://schemas.microsoft.com/office/drawing/2014/main" id="{6854590A-2DD0-44F1-B47A-3CB1F286CF96}"/>
              </a:ext>
            </a:extLst>
          </p:cNvPr>
          <p:cNvSpPr>
            <a:spLocks noGrp="1" noChangeArrowheads="1"/>
          </p:cNvSpPr>
          <p:nvPr>
            <p:ph type="body" idx="1"/>
          </p:nvPr>
        </p:nvSpPr>
        <p:spPr>
          <a:xfrm>
            <a:off x="685800" y="1295400"/>
            <a:ext cx="7772400" cy="4648200"/>
          </a:xfrm>
        </p:spPr>
        <p:txBody>
          <a:bodyPr/>
          <a:lstStyle/>
          <a:p>
            <a:pPr>
              <a:lnSpc>
                <a:spcPct val="90000"/>
              </a:lnSpc>
            </a:pPr>
            <a:r>
              <a:rPr lang="en-US" altLang="en-US" sz="2800" dirty="0"/>
              <a:t>Evaluate </a:t>
            </a:r>
            <a:r>
              <a:rPr lang="en-US" altLang="en-US" sz="2800" dirty="0" err="1"/>
              <a:t>C</a:t>
            </a:r>
            <a:r>
              <a:rPr lang="en-US" altLang="en-US" sz="2800" baseline="-25000" dirty="0" err="1"/>
              <a:t>v</a:t>
            </a:r>
            <a:r>
              <a:rPr lang="en-US" altLang="en-US" sz="2800" dirty="0"/>
              <a:t> at the maximum and minimum flow rate using the flow equation for a valve.</a:t>
            </a:r>
          </a:p>
          <a:p>
            <a:pPr>
              <a:lnSpc>
                <a:spcPct val="90000"/>
              </a:lnSpc>
            </a:pPr>
            <a:r>
              <a:rPr lang="en-US" altLang="en-US" sz="2800" dirty="0"/>
              <a:t>Determine which valves can effectively provide the max and min flow rate remembering that, in general, the valve position should be greater than about 15% open for the minimum flow rate and less than 85% open for the maximum flow rate.</a:t>
            </a:r>
          </a:p>
          <a:p>
            <a:pPr>
              <a:lnSpc>
                <a:spcPct val="90000"/>
              </a:lnSpc>
            </a:pPr>
            <a:r>
              <a:rPr lang="en-US" altLang="en-US" sz="2800" dirty="0"/>
              <a:t>Choose the smallest valve that meets the above criterion for the minimum capital investment or choose the largest valve to allow for future throughput expansion.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7772400" cy="5181600"/>
              </a:xfrm>
            </p:spPr>
            <p:txBody>
              <a:bodyPr/>
              <a:lstStyle/>
              <a:p>
                <a:pPr marL="0" indent="0">
                  <a:buNone/>
                </a:pPr>
                <a:r>
                  <a:rPr lang="en-US" dirty="0">
                    <a:hlinkClick r:id="rId2" action="ppaction://hlinksldjump"/>
                  </a:rPr>
                  <a:t>Control Valve</a:t>
                </a:r>
                <a:r>
                  <a:rPr lang="en-US" dirty="0"/>
                  <a:t> :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m:t>
                            </m:r>
                          </m:sub>
                        </m:sSub>
                        <m:r>
                          <a:rPr lang="en-US" b="0" i="1" smtClean="0">
                            <a:latin typeface="Cambria Math" panose="02040503050406030204" pitchFamily="18" charset="0"/>
                          </a:rPr>
                          <m:t>𝑠</m:t>
                        </m:r>
                        <m:r>
                          <a:rPr lang="en-US" b="0" i="1" smtClean="0">
                            <a:latin typeface="Cambria Math" panose="02040503050406030204" pitchFamily="18" charset="0"/>
                          </a:rPr>
                          <m:t>+1</m:t>
                        </m:r>
                      </m:den>
                    </m:f>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Normally first order (specified by vendor)</a:t>
                </a:r>
              </a:p>
              <a:p>
                <a:pPr lvl="1"/>
                <a:r>
                  <a:rPr lang="en-US" dirty="0"/>
                  <a:t>Time Constant specified by vendor</a:t>
                </a:r>
              </a:p>
              <a:p>
                <a:pPr lvl="1"/>
                <a:r>
                  <a:rPr lang="en-US" dirty="0"/>
                  <a:t>Gain (calculated from installed characteristics)</a:t>
                </a:r>
              </a:p>
              <a:p>
                <a:pPr marL="0" indent="0">
                  <a:buNone/>
                </a:pPr>
                <a:r>
                  <a:rPr lang="en-US" b="0" dirty="0"/>
                  <a:t>Sensor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𝑠</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𝑠</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𝑠</m:t>
                            </m:r>
                          </m:sub>
                        </m:sSub>
                        <m:r>
                          <a:rPr lang="en-US" b="0" i="1" smtClean="0">
                            <a:latin typeface="Cambria Math" panose="02040503050406030204" pitchFamily="18" charset="0"/>
                          </a:rPr>
                          <m:t>𝑠</m:t>
                        </m:r>
                        <m:r>
                          <a:rPr lang="en-US" b="0" i="1" smtClean="0">
                            <a:latin typeface="Cambria Math" panose="02040503050406030204" pitchFamily="18" charset="0"/>
                          </a:rPr>
                          <m:t>+1</m:t>
                        </m:r>
                      </m:den>
                    </m:f>
                  </m:oMath>
                </a14:m>
                <a:endParaRPr lang="en-US" b="0" dirty="0"/>
              </a:p>
              <a:p>
                <a:pPr lvl="1"/>
                <a:r>
                  <a:rPr lang="en-US" dirty="0"/>
                  <a:t>Gain calculated from range setting</a:t>
                </a:r>
              </a:p>
              <a:p>
                <a:pPr lvl="1"/>
                <a:r>
                  <a:rPr lang="en-US" b="0" dirty="0"/>
                  <a:t>Time constant &amp; measurement delay specified by vendor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7772400" cy="5181600"/>
              </a:xfrm>
              <a:blipFill>
                <a:blip r:embed="rId3"/>
                <a:stretch>
                  <a:fillRect l="-2039"/>
                </a:stretch>
              </a:blipFill>
            </p:spPr>
            <p:txBody>
              <a:bodyPr/>
              <a:lstStyle/>
              <a:p>
                <a:r>
                  <a:rPr lang="en-IN">
                    <a:noFill/>
                  </a:rPr>
                  <a:t> </a:t>
                </a:r>
              </a:p>
            </p:txBody>
          </p:sp>
        </mc:Fallback>
      </mc:AlternateContent>
      <p:sp>
        <p:nvSpPr>
          <p:cNvPr id="5" name="Title 1"/>
          <p:cNvSpPr>
            <a:spLocks noGrp="1"/>
          </p:cNvSpPr>
          <p:nvPr>
            <p:ph type="title"/>
          </p:nvPr>
        </p:nvSpPr>
        <p:spPr>
          <a:xfrm>
            <a:off x="685800" y="381000"/>
            <a:ext cx="7772400" cy="533400"/>
          </a:xfrm>
        </p:spPr>
        <p:txBody>
          <a:bodyPr/>
          <a:lstStyle/>
          <a:p>
            <a:r>
              <a:rPr lang="en-US" altLang="en-US" sz="3600" dirty="0"/>
              <a:t>Transfer Function Model (Theory)</a:t>
            </a:r>
            <a:endParaRPr lang="en-IN" altLang="en-US" sz="3600" dirty="0"/>
          </a:p>
        </p:txBody>
      </p:sp>
    </p:spTree>
    <p:extLst>
      <p:ext uri="{BB962C8B-B14F-4D97-AF65-F5344CB8AC3E}">
        <p14:creationId xmlns:p14="http://schemas.microsoft.com/office/powerpoint/2010/main" val="15842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4CF7A7A-0A8F-4EA0-B1E9-A7723A5F9CDA}"/>
              </a:ext>
            </a:extLst>
          </p:cNvPr>
          <p:cNvSpPr>
            <a:spLocks noGrp="1" noChangeArrowheads="1"/>
          </p:cNvSpPr>
          <p:nvPr>
            <p:ph type="title"/>
          </p:nvPr>
        </p:nvSpPr>
        <p:spPr/>
        <p:txBody>
          <a:bodyPr/>
          <a:lstStyle/>
          <a:p>
            <a:r>
              <a:rPr lang="en-US" altLang="en-US"/>
              <a:t>Additional Information Required to Size a Control Valve</a:t>
            </a:r>
          </a:p>
        </p:txBody>
      </p:sp>
      <p:sp>
        <p:nvSpPr>
          <p:cNvPr id="74755" name="Rectangle 3">
            <a:extLst>
              <a:ext uri="{FF2B5EF4-FFF2-40B4-BE49-F238E27FC236}">
                <a16:creationId xmlns:a16="http://schemas.microsoft.com/office/drawing/2014/main" id="{B7CF5443-8C7B-40E5-B6EE-E8F09D5F262D}"/>
              </a:ext>
            </a:extLst>
          </p:cNvPr>
          <p:cNvSpPr>
            <a:spLocks noGrp="1" noChangeArrowheads="1"/>
          </p:cNvSpPr>
          <p:nvPr>
            <p:ph type="body" idx="1"/>
          </p:nvPr>
        </p:nvSpPr>
        <p:spPr>
          <a:xfrm>
            <a:off x="685800" y="2362200"/>
            <a:ext cx="7772400" cy="4114800"/>
          </a:xfrm>
        </p:spPr>
        <p:txBody>
          <a:bodyPr/>
          <a:lstStyle/>
          <a:p>
            <a:r>
              <a:rPr lang="en-US" altLang="en-US"/>
              <a:t>C</a:t>
            </a:r>
            <a:r>
              <a:rPr lang="en-US" altLang="en-US" baseline="-25000"/>
              <a:t>V</a:t>
            </a:r>
            <a:r>
              <a:rPr lang="en-US" altLang="en-US"/>
              <a:t> versus % open for different valve sizes.</a:t>
            </a:r>
          </a:p>
          <a:p>
            <a:r>
              <a:rPr lang="en-US" altLang="en-US"/>
              <a:t>Available pressure drop across the valve versus flow rate for each valve.  Note that the effect of flow on the upstream and downstream pressure must be known.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48AB0D3-1C9F-4631-B6E9-08323078754A}"/>
              </a:ext>
            </a:extLst>
          </p:cNvPr>
          <p:cNvSpPr>
            <a:spLocks noGrp="1" noChangeArrowheads="1"/>
          </p:cNvSpPr>
          <p:nvPr>
            <p:ph type="title"/>
          </p:nvPr>
        </p:nvSpPr>
        <p:spPr>
          <a:xfrm>
            <a:off x="685800" y="304800"/>
            <a:ext cx="7772400" cy="1143000"/>
          </a:xfrm>
        </p:spPr>
        <p:txBody>
          <a:bodyPr/>
          <a:lstStyle/>
          <a:p>
            <a:r>
              <a:rPr lang="en-US" altLang="en-US"/>
              <a:t>Valve Deadband</a:t>
            </a:r>
          </a:p>
        </p:txBody>
      </p:sp>
      <p:sp>
        <p:nvSpPr>
          <p:cNvPr id="37891" name="Rectangle 3">
            <a:extLst>
              <a:ext uri="{FF2B5EF4-FFF2-40B4-BE49-F238E27FC236}">
                <a16:creationId xmlns:a16="http://schemas.microsoft.com/office/drawing/2014/main" id="{1CD1F1D0-4A49-4D38-BDED-131421F3C2FA}"/>
              </a:ext>
            </a:extLst>
          </p:cNvPr>
          <p:cNvSpPr>
            <a:spLocks noGrp="1" noChangeArrowheads="1"/>
          </p:cNvSpPr>
          <p:nvPr>
            <p:ph type="body" idx="1"/>
          </p:nvPr>
        </p:nvSpPr>
        <p:spPr>
          <a:xfrm>
            <a:off x="609600" y="1600200"/>
            <a:ext cx="7772400" cy="4114800"/>
          </a:xfrm>
        </p:spPr>
        <p:txBody>
          <a:bodyPr/>
          <a:lstStyle/>
          <a:p>
            <a:r>
              <a:rPr lang="en-US" altLang="en-US"/>
              <a:t>It is the maximum change in instrument air pressure to a valve that does not cause a change in the flow rate through the valve.</a:t>
            </a:r>
          </a:p>
          <a:p>
            <a:r>
              <a:rPr lang="en-US" altLang="en-US"/>
              <a:t>Deadband determines the degree of precision that a control valve or flow controller can provide.</a:t>
            </a:r>
          </a:p>
          <a:p>
            <a:r>
              <a:rPr lang="en-US" altLang="en-US"/>
              <a:t>Deadband is primarily affected by the friction between the valve stem and the packing.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D1034E9-64DC-4D06-910D-0389C8DBD8A2}"/>
              </a:ext>
            </a:extLst>
          </p:cNvPr>
          <p:cNvSpPr>
            <a:spLocks noGrp="1" noChangeArrowheads="1"/>
          </p:cNvSpPr>
          <p:nvPr>
            <p:ph type="title"/>
          </p:nvPr>
        </p:nvSpPr>
        <p:spPr/>
        <p:txBody>
          <a:bodyPr/>
          <a:lstStyle/>
          <a:p>
            <a:r>
              <a:rPr lang="en-US" altLang="en-US"/>
              <a:t>Valve Actuator Selection</a:t>
            </a:r>
          </a:p>
        </p:txBody>
      </p:sp>
      <p:sp>
        <p:nvSpPr>
          <p:cNvPr id="105475" name="Rectangle 3">
            <a:extLst>
              <a:ext uri="{FF2B5EF4-FFF2-40B4-BE49-F238E27FC236}">
                <a16:creationId xmlns:a16="http://schemas.microsoft.com/office/drawing/2014/main" id="{03D258D9-491B-4BE7-AD4D-F52F4FDD697C}"/>
              </a:ext>
            </a:extLst>
          </p:cNvPr>
          <p:cNvSpPr>
            <a:spLocks noGrp="1" noChangeArrowheads="1"/>
          </p:cNvSpPr>
          <p:nvPr>
            <p:ph type="body" idx="1"/>
          </p:nvPr>
        </p:nvSpPr>
        <p:spPr/>
        <p:txBody>
          <a:bodyPr/>
          <a:lstStyle/>
          <a:p>
            <a:r>
              <a:rPr lang="en-US" altLang="en-US" dirty="0"/>
              <a:t>Choose an air-to-open for applications for which it is desired to have the valve fail closed.</a:t>
            </a:r>
          </a:p>
          <a:p>
            <a:r>
              <a:rPr lang="en-US" altLang="en-US" dirty="0"/>
              <a:t>Choose an air-to-close for applications for which it is desired to have the valve fail open.</a:t>
            </a:r>
          </a:p>
        </p:txBody>
      </p:sp>
      <p:sp>
        <p:nvSpPr>
          <p:cNvPr id="2" name="Rectangle 1">
            <a:extLst>
              <a:ext uri="{FF2B5EF4-FFF2-40B4-BE49-F238E27FC236}">
                <a16:creationId xmlns:a16="http://schemas.microsoft.com/office/drawing/2014/main" id="{0B1D273F-B8AE-4296-BA2F-DB0A89249F08}"/>
              </a:ext>
            </a:extLst>
          </p:cNvPr>
          <p:cNvSpPr/>
          <p:nvPr/>
        </p:nvSpPr>
        <p:spPr>
          <a:xfrm>
            <a:off x="7620000" y="5728724"/>
            <a:ext cx="920444" cy="523220"/>
          </a:xfrm>
          <a:prstGeom prst="rect">
            <a:avLst/>
          </a:prstGeom>
          <a:noFill/>
        </p:spPr>
        <p:txBody>
          <a:bodyPr wrap="none" lIns="91440" tIns="45720" rIns="91440" bIns="45720">
            <a:spAutoFit/>
          </a:bodyPr>
          <a:lstStyle/>
          <a:p>
            <a:pPr algn="ctr"/>
            <a:r>
              <a:rPr lang="en-US" sz="2800" dirty="0">
                <a:ln w="0"/>
                <a:solidFill>
                  <a:srgbClr val="FF0000"/>
                </a:solidFill>
                <a:effectLst>
                  <a:outerShdw blurRad="38100" dist="19050" dir="2700000" algn="tl" rotWithShape="0">
                    <a:schemeClr val="dk1">
                      <a:alpha val="40000"/>
                    </a:schemeClr>
                  </a:outerShdw>
                </a:effectLst>
                <a:hlinkClick r:id="rId2" action="ppaction://hlinksldjump"/>
              </a:rPr>
              <a:t>Back</a:t>
            </a:r>
            <a:endParaRPr lang="en-US" sz="2800" b="0" cap="none" spc="0" dirty="0">
              <a:ln w="0"/>
              <a:solidFill>
                <a:srgbClr val="FF0000"/>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5105400"/>
              </a:xfrm>
            </p:spPr>
            <p:txBody>
              <a:bodyPr/>
              <a:lstStyle/>
              <a:p>
                <a:r>
                  <a:rPr lang="en-US" sz="2800" dirty="0"/>
                  <a:t>Obtain Process data using specified signal</a:t>
                </a:r>
              </a:p>
              <a:p>
                <a:pPr lvl="1"/>
                <a:r>
                  <a:rPr lang="en-US" dirty="0"/>
                  <a:t>Step function</a:t>
                </a:r>
              </a:p>
              <a:p>
                <a:pPr lvl="1"/>
                <a:r>
                  <a:rPr lang="en-US" dirty="0"/>
                  <a:t>Pulse function</a:t>
                </a:r>
              </a:p>
              <a:p>
                <a:pPr lvl="1"/>
                <a:r>
                  <a:rPr lang="en-US" dirty="0"/>
                  <a:t>Sinusoidal function (rarely used)</a:t>
                </a:r>
              </a:p>
              <a:p>
                <a:pPr lvl="1"/>
                <a:r>
                  <a:rPr lang="en-US" dirty="0"/>
                  <a:t>Pseudo Random Binary Sequence (PRBS)</a:t>
                </a:r>
              </a:p>
              <a:p>
                <a:r>
                  <a:rPr lang="en-US" sz="2800" dirty="0"/>
                  <a:t>Process data includes the actuator and sensor response</a:t>
                </a:r>
              </a:p>
              <a:p>
                <a:r>
                  <a:rPr lang="en-US" sz="2800" dirty="0"/>
                  <a:t>Evaluate Transfer function model from Process data: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𝑠</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𝑝</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𝑐</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𝑑</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oMath>
                </a14:m>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5105400"/>
              </a:xfrm>
              <a:blipFill>
                <a:blip r:embed="rId2"/>
                <a:stretch>
                  <a:fillRect l="-1412" t="-1314"/>
                </a:stretch>
              </a:blipFill>
            </p:spPr>
            <p:txBody>
              <a:bodyPr/>
              <a:lstStyle/>
              <a:p>
                <a:r>
                  <a:rPr lang="en-IN">
                    <a:noFill/>
                  </a:rPr>
                  <a:t> </a:t>
                </a:r>
              </a:p>
            </p:txBody>
          </p:sp>
        </mc:Fallback>
      </mc:AlternateContent>
      <p:sp>
        <p:nvSpPr>
          <p:cNvPr id="4" name="Title 1"/>
          <p:cNvSpPr>
            <a:spLocks noGrp="1"/>
          </p:cNvSpPr>
          <p:nvPr>
            <p:ph type="title"/>
          </p:nvPr>
        </p:nvSpPr>
        <p:spPr>
          <a:xfrm>
            <a:off x="685800" y="381000"/>
            <a:ext cx="7772400" cy="533400"/>
          </a:xfrm>
        </p:spPr>
        <p:txBody>
          <a:bodyPr/>
          <a:lstStyle/>
          <a:p>
            <a:r>
              <a:rPr lang="en-US" altLang="en-US" sz="3600" dirty="0"/>
              <a:t>Transfer Function Model (Empirical)</a:t>
            </a:r>
            <a:endParaRPr lang="en-IN" altLang="en-US" sz="3600" dirty="0"/>
          </a:p>
        </p:txBody>
      </p:sp>
    </p:spTree>
    <p:extLst>
      <p:ext uri="{BB962C8B-B14F-4D97-AF65-F5344CB8AC3E}">
        <p14:creationId xmlns:p14="http://schemas.microsoft.com/office/powerpoint/2010/main" val="149433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7772400" cy="5029200"/>
              </a:xfrm>
            </p:spPr>
            <p:txBody>
              <a:bodyPr/>
              <a:lstStyle/>
              <a:p>
                <a:r>
                  <a:rPr lang="en-US" sz="2800" dirty="0"/>
                  <a:t>Normally, chemical process transfer functions are approximated by First Order with Dead Time (FODT) model, </a:t>
                </a:r>
                <a14:m>
                  <m:oMath xmlns:m="http://schemas.openxmlformats.org/officeDocument/2006/math">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𝐾</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𝜃</m:t>
                            </m:r>
                            <m:r>
                              <a:rPr lang="en-US" sz="2800" b="0" i="1" smtClean="0">
                                <a:latin typeface="Cambria Math" panose="02040503050406030204" pitchFamily="18" charset="0"/>
                              </a:rPr>
                              <m:t>𝑠</m:t>
                            </m:r>
                          </m:sup>
                        </m:sSup>
                      </m:num>
                      <m:den>
                        <m:r>
                          <a:rPr lang="en-US" sz="2800" b="0" i="1" smtClean="0">
                            <a:latin typeface="Cambria Math" panose="02040503050406030204" pitchFamily="18" charset="0"/>
                          </a:rPr>
                          <m:t>𝜏</m:t>
                        </m:r>
                        <m:r>
                          <a:rPr lang="en-US" sz="2800" b="0" i="1" smtClean="0">
                            <a:latin typeface="Cambria Math" panose="02040503050406030204" pitchFamily="18" charset="0"/>
                          </a:rPr>
                          <m:t>𝑠</m:t>
                        </m:r>
                        <m:r>
                          <a:rPr lang="en-US" sz="2800" b="0" i="1" smtClean="0">
                            <a:latin typeface="Cambria Math" panose="02040503050406030204" pitchFamily="18" charset="0"/>
                          </a:rPr>
                          <m:t>+1</m:t>
                        </m:r>
                      </m:den>
                    </m:f>
                  </m:oMath>
                </a14:m>
                <a:endParaRPr lang="en-IN" sz="2800" dirty="0"/>
              </a:p>
              <a:p>
                <a:endParaRPr lang="en-US" sz="2800" dirty="0"/>
              </a:p>
              <a:p>
                <a:r>
                  <a:rPr lang="en-US" sz="2800" dirty="0"/>
                  <a:t>Four classical methods (using step response data)</a:t>
                </a:r>
              </a:p>
              <a:p>
                <a:pPr lvl="1"/>
                <a:r>
                  <a:rPr lang="en-US" sz="2400" dirty="0"/>
                  <a:t>Ziegler-Nichols method</a:t>
                </a:r>
              </a:p>
              <a:p>
                <a:pPr lvl="1"/>
                <a:r>
                  <a:rPr lang="en-US" sz="2400" dirty="0"/>
                  <a:t>Smith’s method</a:t>
                </a:r>
              </a:p>
              <a:p>
                <a:pPr lvl="1"/>
                <a:r>
                  <a:rPr lang="en-US" sz="2400" dirty="0" err="1"/>
                  <a:t>Sundaresan</a:t>
                </a:r>
                <a:r>
                  <a:rPr lang="en-US" sz="2400" dirty="0"/>
                  <a:t> and </a:t>
                </a:r>
                <a:r>
                  <a:rPr lang="en-US" sz="2400" dirty="0" err="1"/>
                  <a:t>Krishnaswamy</a:t>
                </a:r>
                <a:r>
                  <a:rPr lang="en-US" sz="2400" dirty="0"/>
                  <a:t> method</a:t>
                </a:r>
              </a:p>
              <a:p>
                <a:pPr lvl="1"/>
                <a:r>
                  <a:rPr lang="en-US" sz="2400" dirty="0"/>
                  <a:t>Nishikawa’s method</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7772400" cy="5029200"/>
              </a:xfrm>
              <a:blipFill>
                <a:blip r:embed="rId2"/>
                <a:stretch>
                  <a:fillRect l="-1412" t="-1212" r="-314"/>
                </a:stretch>
              </a:blipFill>
            </p:spPr>
            <p:txBody>
              <a:bodyPr/>
              <a:lstStyle/>
              <a:p>
                <a:r>
                  <a:rPr lang="en-IN">
                    <a:noFill/>
                  </a:rPr>
                  <a:t> </a:t>
                </a:r>
              </a:p>
            </p:txBody>
          </p:sp>
        </mc:Fallback>
      </mc:AlternateContent>
      <p:sp>
        <p:nvSpPr>
          <p:cNvPr id="4" name="Title 1"/>
          <p:cNvSpPr>
            <a:spLocks noGrp="1"/>
          </p:cNvSpPr>
          <p:nvPr>
            <p:ph type="title"/>
          </p:nvPr>
        </p:nvSpPr>
        <p:spPr>
          <a:xfrm>
            <a:off x="685800" y="381000"/>
            <a:ext cx="7772400" cy="533400"/>
          </a:xfrm>
        </p:spPr>
        <p:txBody>
          <a:bodyPr/>
          <a:lstStyle/>
          <a:p>
            <a:r>
              <a:rPr lang="en-US" altLang="en-US" sz="3600" dirty="0"/>
              <a:t>Transfer Function from Process Data</a:t>
            </a:r>
            <a:endParaRPr lang="en-IN" altLang="en-US" sz="3600" dirty="0"/>
          </a:p>
        </p:txBody>
      </p:sp>
    </p:spTree>
    <p:extLst>
      <p:ext uri="{BB962C8B-B14F-4D97-AF65-F5344CB8AC3E}">
        <p14:creationId xmlns:p14="http://schemas.microsoft.com/office/powerpoint/2010/main" val="253420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685800" y="990600"/>
            <a:ext cx="7772400" cy="5105400"/>
          </a:xfrm>
        </p:spPr>
        <p:txBody>
          <a:bodyPr/>
          <a:lstStyle/>
          <a:p>
            <a:pPr marL="0" indent="0">
              <a:buFontTx/>
              <a:buNone/>
            </a:pPr>
            <a:r>
              <a:rPr lang="en-IN" altLang="en-US" sz="2400" b="1" dirty="0"/>
              <a:t>Ziegler-Nichols method </a:t>
            </a:r>
            <a:r>
              <a:rPr lang="en-IN" altLang="en-US" sz="2400" dirty="0"/>
              <a:t>(1942) </a:t>
            </a:r>
            <a:r>
              <a:rPr lang="en-US" altLang="en-US" sz="2400" dirty="0"/>
              <a:t>consists of applying a tangent line to the curve at an inflection point, to determine the system’s gain, time, and delay constants, as shown in Figure.</a:t>
            </a:r>
            <a:endParaRPr lang="en-IN" altLang="en-US" sz="2400" dirty="0"/>
          </a:p>
          <a:p>
            <a:pPr marL="0" indent="0">
              <a:buFontTx/>
              <a:buNone/>
            </a:pPr>
            <a:r>
              <a:rPr lang="en-US" altLang="en-US" sz="2400" dirty="0"/>
              <a:t>The inflection point is </a:t>
            </a:r>
          </a:p>
          <a:p>
            <a:pPr marL="0" indent="0">
              <a:buFontTx/>
              <a:buNone/>
            </a:pPr>
            <a:r>
              <a:rPr lang="en-US" altLang="en-US" sz="2400" dirty="0"/>
              <a:t>defined where the curve </a:t>
            </a:r>
          </a:p>
          <a:p>
            <a:pPr marL="0" indent="0">
              <a:buFontTx/>
              <a:buNone/>
            </a:pPr>
            <a:r>
              <a:rPr lang="en-US" altLang="en-US" sz="2400" dirty="0"/>
              <a:t>changes direction and the </a:t>
            </a:r>
          </a:p>
          <a:p>
            <a:pPr marL="0" indent="0">
              <a:buFontTx/>
              <a:buNone/>
            </a:pPr>
            <a:r>
              <a:rPr lang="en-US" altLang="en-US" sz="2400" dirty="0"/>
              <a:t>derivative is equal to zero.</a:t>
            </a:r>
          </a:p>
          <a:p>
            <a:pPr marL="0" indent="0">
              <a:buFontTx/>
              <a:buNone/>
            </a:pPr>
            <a:endParaRPr lang="en-US" altLang="en-US" sz="2400" dirty="0"/>
          </a:p>
          <a:p>
            <a:pPr marL="0" indent="0">
              <a:buFontTx/>
              <a:buNone/>
            </a:pPr>
            <a:r>
              <a:rPr lang="en-US" altLang="en-US" sz="2400" dirty="0"/>
              <a:t>Drawback:</a:t>
            </a:r>
          </a:p>
          <a:p>
            <a:pPr marL="0" indent="0">
              <a:buFontTx/>
              <a:buNone/>
            </a:pPr>
            <a:r>
              <a:rPr lang="en-US" altLang="en-US" sz="2400" dirty="0"/>
              <a:t>Difficult to find inflection </a:t>
            </a:r>
          </a:p>
          <a:p>
            <a:pPr marL="0" indent="0">
              <a:buFontTx/>
              <a:buNone/>
            </a:pPr>
            <a:r>
              <a:rPr lang="en-US" altLang="en-US" sz="2400" dirty="0"/>
              <a:t>Point and to draw tangent.</a:t>
            </a:r>
          </a:p>
          <a:p>
            <a:pPr marL="0" indent="0">
              <a:buFontTx/>
              <a:buNone/>
            </a:pPr>
            <a:endParaRPr lang="en-US" altLang="en-US" sz="2400" dirty="0"/>
          </a:p>
          <a:p>
            <a:pPr marL="0" indent="0">
              <a:buFontTx/>
              <a:buNone/>
            </a:pPr>
            <a:endParaRPr lang="en-IN" altLang="en-US" dirty="0"/>
          </a:p>
        </p:txBody>
      </p:sp>
      <p:sp>
        <p:nvSpPr>
          <p:cNvPr id="11267"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pic>
        <p:nvPicPr>
          <p:cNvPr id="112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286000"/>
            <a:ext cx="40100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85800" y="1066800"/>
            <a:ext cx="7772400" cy="5029200"/>
          </a:xfrm>
          <a:blipFill>
            <a:blip r:embed="rId2"/>
            <a:stretch>
              <a:fillRect l="-1255" t="-970"/>
            </a:stretch>
          </a:blipFill>
          <a:extLst/>
        </p:spPr>
        <p:txBody>
          <a:bodyPr/>
          <a:lstStyle/>
          <a:p>
            <a:pPr>
              <a:defRPr/>
            </a:pPr>
            <a:r>
              <a:rPr lang="en-IN">
                <a:noFill/>
              </a:rPr>
              <a:t> </a:t>
            </a:r>
          </a:p>
        </p:txBody>
      </p:sp>
      <p:sp>
        <p:nvSpPr>
          <p:cNvPr id="12291" name="Title 1"/>
          <p:cNvSpPr>
            <a:spLocks noGrp="1"/>
          </p:cNvSpPr>
          <p:nvPr>
            <p:ph type="title"/>
          </p:nvPr>
        </p:nvSpPr>
        <p:spPr>
          <a:xfrm>
            <a:off x="685800" y="304800"/>
            <a:ext cx="7772400" cy="685800"/>
          </a:xfrm>
        </p:spPr>
        <p:txBody>
          <a:bodyPr/>
          <a:lstStyle/>
          <a:p>
            <a:r>
              <a:rPr lang="en-US" altLang="en-US" sz="3200"/>
              <a:t>Transfer function from Process Data</a:t>
            </a:r>
            <a:endParaRPr lang="en-IN" altLang="en-US" sz="3200"/>
          </a:p>
        </p:txBody>
      </p:sp>
      <p:pic>
        <p:nvPicPr>
          <p:cNvPr id="1229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90600"/>
            <a:ext cx="38671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Files\MSOffice\Templates\Blank Presentation.pot</Template>
  <TotalTime>9501</TotalTime>
  <Words>1952</Words>
  <Application>Microsoft Office PowerPoint</Application>
  <PresentationFormat>On-screen Show (4:3)</PresentationFormat>
  <Paragraphs>293</Paragraphs>
  <Slides>52</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3" baseType="lpstr">
      <vt:lpstr>Arial</vt:lpstr>
      <vt:lpstr>Calibri</vt:lpstr>
      <vt:lpstr>Cambria Math</vt:lpstr>
      <vt:lpstr>Monotype Sorts</vt:lpstr>
      <vt:lpstr>Symbol</vt:lpstr>
      <vt:lpstr>Times New Roman</vt:lpstr>
      <vt:lpstr>Wingdings</vt:lpstr>
      <vt:lpstr>Blank Presentation</vt:lpstr>
      <vt:lpstr>Equation</vt:lpstr>
      <vt:lpstr>VISIO</vt:lpstr>
      <vt:lpstr>Worksheet</vt:lpstr>
      <vt:lpstr>Review  of  Feedback Control System</vt:lpstr>
      <vt:lpstr>Reactor Control</vt:lpstr>
      <vt:lpstr>General Feedback Control Loop</vt:lpstr>
      <vt:lpstr>Transfer Function Model (Theory)</vt:lpstr>
      <vt:lpstr>Transfer Function Model (Theory)</vt:lpstr>
      <vt:lpstr>Transfer Function Model (Empirical)</vt:lpstr>
      <vt:lpstr>Transfer Function from Process Data</vt:lpstr>
      <vt:lpstr>Transfer function from Process Data</vt:lpstr>
      <vt:lpstr>Transfer function from Process Data</vt:lpstr>
      <vt:lpstr>Transfer function from Process Data</vt:lpstr>
      <vt:lpstr>Transfer function from Process Data</vt:lpstr>
      <vt:lpstr>PowerPoint Presentation</vt:lpstr>
      <vt:lpstr>Transfer function from Process Data</vt:lpstr>
      <vt:lpstr>Transfer function from Process Data</vt:lpstr>
      <vt:lpstr>Transfer function from Process Data</vt:lpstr>
      <vt:lpstr>Transfer function from Process Data</vt:lpstr>
      <vt:lpstr>SODT model from step response</vt:lpstr>
      <vt:lpstr>SODT model from step response</vt:lpstr>
      <vt:lpstr>SODT model from step response</vt:lpstr>
      <vt:lpstr>Non-linear Regression</vt:lpstr>
      <vt:lpstr>Matlab Implementation</vt:lpstr>
      <vt:lpstr>PID Controller</vt:lpstr>
      <vt:lpstr>PID Control Algorithm</vt:lpstr>
      <vt:lpstr>Transfer Function for a PID Controller</vt:lpstr>
      <vt:lpstr>Digital Equivalent of PID Controller</vt:lpstr>
      <vt:lpstr>Digital Version of PID Control Algorithm</vt:lpstr>
      <vt:lpstr>PowerPoint Presentation</vt:lpstr>
      <vt:lpstr>Velocity Form of PID Controller</vt:lpstr>
      <vt:lpstr>Correction for Derivative Kick</vt:lpstr>
      <vt:lpstr>Correction for Aggressive Setpoint Tracking</vt:lpstr>
      <vt:lpstr>The Three Versions of the PID Algorithm Offered on DCS’s</vt:lpstr>
      <vt:lpstr>PowerPoint Presentation</vt:lpstr>
      <vt:lpstr>PowerPoint Presentation</vt:lpstr>
      <vt:lpstr>Guidelines for Selecting Direct and Reverse Acting PID’s</vt:lpstr>
      <vt:lpstr>PowerPoint Presentation</vt:lpstr>
      <vt:lpstr>Level Control Example</vt:lpstr>
      <vt:lpstr>General Feedback Control Loop</vt:lpstr>
      <vt:lpstr>Closed Loop Transfer Functions</vt:lpstr>
      <vt:lpstr>Characteristic Equation</vt:lpstr>
      <vt:lpstr>Feedback Control Analysis</vt:lpstr>
      <vt:lpstr>PowerPoint Presentation</vt:lpstr>
      <vt:lpstr>PowerPoint Presentation</vt:lpstr>
      <vt:lpstr>Typical Globe Control Valve</vt:lpstr>
      <vt:lpstr>Cross-section of a Globe Valve</vt:lpstr>
      <vt:lpstr>Types of Globe Valves</vt:lpstr>
      <vt:lpstr>Inherent Valve Characteristics</vt:lpstr>
      <vt:lpstr>Pressure Drop vs. Flow Rate</vt:lpstr>
      <vt:lpstr>Installed Flow Characteristic</vt:lpstr>
      <vt:lpstr>Control Valve Design Procedure</vt:lpstr>
      <vt:lpstr>Additional Information Required to Size a Control Valve</vt:lpstr>
      <vt:lpstr>Valve Deadband</vt:lpstr>
      <vt:lpstr>Valve Actuator Selection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J. B. Riggs</dc:creator>
  <cp:lastModifiedBy>Admin</cp:lastModifiedBy>
  <cp:revision>149</cp:revision>
  <cp:lastPrinted>2000-08-22T20:46:19Z</cp:lastPrinted>
  <dcterms:created xsi:type="dcterms:W3CDTF">1999-07-28T23:37:31Z</dcterms:created>
  <dcterms:modified xsi:type="dcterms:W3CDTF">2023-01-11T13:22:50Z</dcterms:modified>
</cp:coreProperties>
</file>