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4" r:id="rId3"/>
    <p:sldId id="294" r:id="rId4"/>
    <p:sldId id="291" r:id="rId5"/>
    <p:sldId id="292" r:id="rId6"/>
    <p:sldId id="293" r:id="rId7"/>
    <p:sldId id="259" r:id="rId8"/>
    <p:sldId id="257" r:id="rId9"/>
    <p:sldId id="269" r:id="rId10"/>
    <p:sldId id="261" r:id="rId11"/>
    <p:sldId id="270" r:id="rId12"/>
    <p:sldId id="262" r:id="rId13"/>
    <p:sldId id="271" r:id="rId14"/>
    <p:sldId id="263" r:id="rId15"/>
    <p:sldId id="265" r:id="rId16"/>
    <p:sldId id="268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95" r:id="rId25"/>
    <p:sldId id="264" r:id="rId26"/>
    <p:sldId id="296" r:id="rId27"/>
    <p:sldId id="266" r:id="rId28"/>
    <p:sldId id="297" r:id="rId29"/>
    <p:sldId id="274" r:id="rId30"/>
    <p:sldId id="298" r:id="rId31"/>
    <p:sldId id="299" r:id="rId32"/>
    <p:sldId id="300" r:id="rId33"/>
    <p:sldId id="281" r:id="rId34"/>
    <p:sldId id="301" r:id="rId35"/>
    <p:sldId id="30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92e35b7bb7e79c" providerId="LiveId" clId="{ADFBCC24-1A9D-418C-AB53-C0D167753603}"/>
    <pc:docChg chg="custSel addSld modSld">
      <pc:chgData name="" userId="fd92e35b7bb7e79c" providerId="LiveId" clId="{ADFBCC24-1A9D-418C-AB53-C0D167753603}" dt="2023-01-18T11:38:21.471" v="82" actId="1076"/>
      <pc:docMkLst>
        <pc:docMk/>
      </pc:docMkLst>
      <pc:sldChg chg="addSp modSp">
        <pc:chgData name="" userId="fd92e35b7bb7e79c" providerId="LiveId" clId="{ADFBCC24-1A9D-418C-AB53-C0D167753603}" dt="2023-01-18T11:38:21.471" v="82" actId="1076"/>
        <pc:sldMkLst>
          <pc:docMk/>
          <pc:sldMk cId="328272464" sldId="259"/>
        </pc:sldMkLst>
        <pc:spChg chg="add mod">
          <ac:chgData name="" userId="fd92e35b7bb7e79c" providerId="LiveId" clId="{ADFBCC24-1A9D-418C-AB53-C0D167753603}" dt="2023-01-18T11:38:21.471" v="82" actId="1076"/>
          <ac:spMkLst>
            <pc:docMk/>
            <pc:sldMk cId="328272464" sldId="259"/>
            <ac:spMk id="4" creationId="{55835337-9081-428B-81AE-0D551AA8B221}"/>
          </ac:spMkLst>
        </pc:spChg>
        <pc:grpChg chg="mod">
          <ac:chgData name="" userId="fd92e35b7bb7e79c" providerId="LiveId" clId="{ADFBCC24-1A9D-418C-AB53-C0D167753603}" dt="2023-01-18T11:37:54.704" v="78" actId="1076"/>
          <ac:grpSpMkLst>
            <pc:docMk/>
            <pc:sldMk cId="328272464" sldId="259"/>
            <ac:grpSpMk id="2" creationId="{00000000-0000-0000-0000-000000000000}"/>
          </ac:grpSpMkLst>
        </pc:grpChg>
        <pc:graphicFrameChg chg="mod">
          <ac:chgData name="" userId="fd92e35b7bb7e79c" providerId="LiveId" clId="{ADFBCC24-1A9D-418C-AB53-C0D167753603}" dt="2023-01-18T11:38:00.023" v="79" actId="1076"/>
          <ac:graphicFrameMkLst>
            <pc:docMk/>
            <pc:sldMk cId="328272464" sldId="259"/>
            <ac:graphicFrameMk id="36" creationId="{00000000-0000-0000-0000-000000000000}"/>
          </ac:graphicFrameMkLst>
        </pc:graphicFrameChg>
      </pc:sldChg>
      <pc:sldChg chg="modSp add">
        <pc:chgData name="" userId="fd92e35b7bb7e79c" providerId="LiveId" clId="{ADFBCC24-1A9D-418C-AB53-C0D167753603}" dt="2023-01-18T11:21:23.840" v="2" actId="27636"/>
        <pc:sldMkLst>
          <pc:docMk/>
          <pc:sldMk cId="737785226" sldId="264"/>
        </pc:sldMkLst>
        <pc:spChg chg="mod">
          <ac:chgData name="" userId="fd92e35b7bb7e79c" providerId="LiveId" clId="{ADFBCC24-1A9D-418C-AB53-C0D167753603}" dt="2023-01-18T11:21:23.840" v="2" actId="27636"/>
          <ac:spMkLst>
            <pc:docMk/>
            <pc:sldMk cId="737785226" sldId="264"/>
            <ac:spMk id="2" creationId="{00000000-0000-0000-0000-000000000000}"/>
          </ac:spMkLst>
        </pc:spChg>
      </pc:sldChg>
      <pc:sldChg chg="add">
        <pc:chgData name="" userId="fd92e35b7bb7e79c" providerId="LiveId" clId="{ADFBCC24-1A9D-418C-AB53-C0D167753603}" dt="2023-01-18T11:21:23.748" v="0"/>
        <pc:sldMkLst>
          <pc:docMk/>
          <pc:sldMk cId="613977343" sldId="266"/>
        </pc:sldMkLst>
      </pc:sldChg>
      <pc:sldChg chg="modSp add">
        <pc:chgData name="" userId="fd92e35b7bb7e79c" providerId="LiveId" clId="{ADFBCC24-1A9D-418C-AB53-C0D167753603}" dt="2023-01-18T11:22:11.867" v="6" actId="27636"/>
        <pc:sldMkLst>
          <pc:docMk/>
          <pc:sldMk cId="2349867003" sldId="274"/>
        </pc:sldMkLst>
        <pc:spChg chg="mod">
          <ac:chgData name="" userId="fd92e35b7bb7e79c" providerId="LiveId" clId="{ADFBCC24-1A9D-418C-AB53-C0D167753603}" dt="2023-01-18T11:22:11.867" v="6" actId="27636"/>
          <ac:spMkLst>
            <pc:docMk/>
            <pc:sldMk cId="2349867003" sldId="274"/>
            <ac:spMk id="324610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96" v="11" actId="27636"/>
        <pc:sldMkLst>
          <pc:docMk/>
          <pc:sldMk cId="2233399524" sldId="281"/>
        </pc:sldMkLst>
        <pc:spChg chg="mod">
          <ac:chgData name="" userId="fd92e35b7bb7e79c" providerId="LiveId" clId="{ADFBCC24-1A9D-418C-AB53-C0D167753603}" dt="2023-01-18T11:22:11.896" v="11" actId="27636"/>
          <ac:spMkLst>
            <pc:docMk/>
            <pc:sldMk cId="2233399524" sldId="281"/>
            <ac:spMk id="2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1:23.810" v="1" actId="27636"/>
        <pc:sldMkLst>
          <pc:docMk/>
          <pc:sldMk cId="3071019197" sldId="295"/>
        </pc:sldMkLst>
        <pc:spChg chg="mod">
          <ac:chgData name="" userId="fd92e35b7bb7e79c" providerId="LiveId" clId="{ADFBCC24-1A9D-418C-AB53-C0D167753603}" dt="2023-01-18T11:21:23.810" v="1" actId="27636"/>
          <ac:spMkLst>
            <pc:docMk/>
            <pc:sldMk cId="3071019197" sldId="295"/>
            <ac:spMk id="2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1:23.861" v="3" actId="27636"/>
        <pc:sldMkLst>
          <pc:docMk/>
          <pc:sldMk cId="1661204678" sldId="296"/>
        </pc:sldMkLst>
        <pc:spChg chg="mod">
          <ac:chgData name="" userId="fd92e35b7bb7e79c" providerId="LiveId" clId="{ADFBCC24-1A9D-418C-AB53-C0D167753603}" dt="2023-01-18T11:21:23.861" v="3" actId="27636"/>
          <ac:spMkLst>
            <pc:docMk/>
            <pc:sldMk cId="1661204678" sldId="296"/>
            <ac:spMk id="2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52" v="5" actId="27636"/>
        <pc:sldMkLst>
          <pc:docMk/>
          <pc:sldMk cId="2386952941" sldId="297"/>
        </pc:sldMkLst>
        <pc:spChg chg="mod">
          <ac:chgData name="" userId="fd92e35b7bb7e79c" providerId="LiveId" clId="{ADFBCC24-1A9D-418C-AB53-C0D167753603}" dt="2023-01-18T11:22:11.852" v="5" actId="27636"/>
          <ac:spMkLst>
            <pc:docMk/>
            <pc:sldMk cId="2386952941" sldId="297"/>
            <ac:spMk id="323586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75" v="8" actId="27636"/>
        <pc:sldMkLst>
          <pc:docMk/>
          <pc:sldMk cId="4076097686" sldId="298"/>
        </pc:sldMkLst>
        <pc:spChg chg="mod">
          <ac:chgData name="" userId="fd92e35b7bb7e79c" providerId="LiveId" clId="{ADFBCC24-1A9D-418C-AB53-C0D167753603}" dt="2023-01-18T11:22:11.875" v="8" actId="27636"/>
          <ac:spMkLst>
            <pc:docMk/>
            <pc:sldMk cId="4076097686" sldId="298"/>
            <ac:spMk id="325634" creationId="{00000000-0000-0000-0000-000000000000}"/>
          </ac:spMkLst>
        </pc:spChg>
        <pc:spChg chg="mod">
          <ac:chgData name="" userId="fd92e35b7bb7e79c" providerId="LiveId" clId="{ADFBCC24-1A9D-418C-AB53-C0D167753603}" dt="2023-01-18T11:22:11.874" v="7" actId="27636"/>
          <ac:spMkLst>
            <pc:docMk/>
            <pc:sldMk cId="4076097686" sldId="298"/>
            <ac:spMk id="325635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81" v="9" actId="27636"/>
        <pc:sldMkLst>
          <pc:docMk/>
          <pc:sldMk cId="1941339276" sldId="299"/>
        </pc:sldMkLst>
        <pc:spChg chg="mod">
          <ac:chgData name="" userId="fd92e35b7bb7e79c" providerId="LiveId" clId="{ADFBCC24-1A9D-418C-AB53-C0D167753603}" dt="2023-01-18T11:22:11.881" v="9" actId="27636"/>
          <ac:spMkLst>
            <pc:docMk/>
            <pc:sldMk cId="1941339276" sldId="299"/>
            <ac:spMk id="326658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90" v="10" actId="27636"/>
        <pc:sldMkLst>
          <pc:docMk/>
          <pc:sldMk cId="2886594150" sldId="300"/>
        </pc:sldMkLst>
        <pc:spChg chg="mod">
          <ac:chgData name="" userId="fd92e35b7bb7e79c" providerId="LiveId" clId="{ADFBCC24-1A9D-418C-AB53-C0D167753603}" dt="2023-01-18T11:22:11.890" v="10" actId="27636"/>
          <ac:spMkLst>
            <pc:docMk/>
            <pc:sldMk cId="2886594150" sldId="300"/>
            <ac:spMk id="2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899" v="12" actId="27636"/>
        <pc:sldMkLst>
          <pc:docMk/>
          <pc:sldMk cId="2844557699" sldId="301"/>
        </pc:sldMkLst>
        <pc:spChg chg="mod">
          <ac:chgData name="" userId="fd92e35b7bb7e79c" providerId="LiveId" clId="{ADFBCC24-1A9D-418C-AB53-C0D167753603}" dt="2023-01-18T11:22:11.899" v="12" actId="27636"/>
          <ac:spMkLst>
            <pc:docMk/>
            <pc:sldMk cId="2844557699" sldId="301"/>
            <ac:spMk id="328706" creationId="{00000000-0000-0000-0000-000000000000}"/>
          </ac:spMkLst>
        </pc:spChg>
      </pc:sldChg>
      <pc:sldChg chg="modSp add">
        <pc:chgData name="" userId="fd92e35b7bb7e79c" providerId="LiveId" clId="{ADFBCC24-1A9D-418C-AB53-C0D167753603}" dt="2023-01-18T11:22:11.905" v="13" actId="27636"/>
        <pc:sldMkLst>
          <pc:docMk/>
          <pc:sldMk cId="500838917" sldId="302"/>
        </pc:sldMkLst>
        <pc:spChg chg="mod">
          <ac:chgData name="" userId="fd92e35b7bb7e79c" providerId="LiveId" clId="{ADFBCC24-1A9D-418C-AB53-C0D167753603}" dt="2023-01-18T11:22:11.905" v="13" actId="27636"/>
          <ac:spMkLst>
            <pc:docMk/>
            <pc:sldMk cId="500838917" sldId="302"/>
            <ac:spMk id="32973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7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5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6E3E-B41D-49B0-9C73-DF2A1922F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51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2329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7455"/>
            <a:ext cx="7886700" cy="5299508"/>
          </a:xfrm>
        </p:spPr>
        <p:txBody>
          <a:bodyPr/>
          <a:lstStyle>
            <a:lvl1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0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4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9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6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CD3A-4313-47BF-8DCA-93CB46AAAFCE}" type="datetimeFigureOut">
              <a:rPr lang="en-IN" smtClean="0"/>
              <a:t>18-01-2023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9E13-1E92-42DA-8D35-3E917E2A8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3200400"/>
          </a:xfrm>
        </p:spPr>
        <p:txBody>
          <a:bodyPr anchor="ctr"/>
          <a:lstStyle/>
          <a:p>
            <a:r>
              <a:rPr lang="en-US" altLang="en-US" sz="4400" dirty="0"/>
              <a:t>Review </a:t>
            </a:r>
            <a:br>
              <a:rPr lang="en-US" altLang="en-US" sz="4400" dirty="0"/>
            </a:br>
            <a:r>
              <a:rPr lang="en-US" altLang="en-US" sz="4400" dirty="0"/>
              <a:t>of </a:t>
            </a:r>
            <a:br>
              <a:rPr lang="en-US" altLang="en-US" sz="4400" dirty="0"/>
            </a:br>
            <a:r>
              <a:rPr lang="en-US" altLang="en-US" sz="4400" dirty="0"/>
              <a:t>Feedback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557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Controller actions on feedback dynamics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Process G(s)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 </a:t>
                </a:r>
                <a:r>
                  <a:rPr lang="en-IN" sz="2400" dirty="0"/>
                  <a:t>Controller : PI (I varying)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Matlab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figure; hold on; kc=2;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dirty="0" err="1"/>
                  <a:t>Ti</a:t>
                </a:r>
                <a:r>
                  <a:rPr lang="en-US" sz="2000" dirty="0"/>
                  <a:t>=[2:1:5],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gc</a:t>
                </a:r>
                <a:r>
                  <a:rPr lang="en-US" sz="2000" dirty="0"/>
                  <a:t>=</a:t>
                </a:r>
                <a:r>
                  <a:rPr lang="en-US" sz="2000" dirty="0" err="1"/>
                  <a:t>tf</a:t>
                </a:r>
                <a:r>
                  <a:rPr lang="en-US" sz="2000" dirty="0"/>
                  <a:t>(kc*[1,1/</a:t>
                </a:r>
                <a:r>
                  <a:rPr lang="en-US" sz="2000" dirty="0" err="1"/>
                  <a:t>Ti</a:t>
                </a:r>
                <a:r>
                  <a:rPr lang="en-US" sz="2000" dirty="0"/>
                  <a:t>],[1,0]);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gcl</a:t>
                </a:r>
                <a:r>
                  <a:rPr lang="en-US" sz="2000" dirty="0"/>
                  <a:t>=feedback(</a:t>
                </a:r>
                <a:r>
                  <a:rPr lang="en-US" sz="2000" dirty="0" err="1"/>
                  <a:t>gc</a:t>
                </a:r>
                <a:r>
                  <a:rPr lang="en-US" sz="2000" dirty="0"/>
                  <a:t>*g,1);</a:t>
                </a:r>
              </a:p>
              <a:p>
                <a:pPr marL="0" indent="0">
                  <a:buNone/>
                </a:pPr>
                <a:r>
                  <a:rPr lang="en-US" sz="2000" dirty="0"/>
                  <a:t>step(</a:t>
                </a:r>
                <a:r>
                  <a:rPr lang="en-US" sz="2000" dirty="0" err="1"/>
                  <a:t>gcl</a:t>
                </a:r>
                <a:r>
                  <a:rPr lang="en-US" sz="2000" dirty="0"/>
                  <a:t>);    </a:t>
                </a:r>
              </a:p>
              <a:p>
                <a:pPr marL="0" indent="0">
                  <a:buNone/>
                </a:pPr>
                <a:r>
                  <a:rPr lang="en-US" sz="2000" dirty="0"/>
                  <a:t>end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03" y="1611454"/>
            <a:ext cx="5375948" cy="40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Proporional</a:t>
            </a:r>
            <a:r>
              <a:rPr lang="en-US" dirty="0"/>
              <a:t> - Integral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/>
              <a:t>Important points:</a:t>
            </a:r>
          </a:p>
          <a:p>
            <a:pPr lvl="1"/>
            <a:r>
              <a:rPr lang="en-US" altLang="en-US" dirty="0"/>
              <a:t>integral action increases order of the system in closed-loop</a:t>
            </a:r>
          </a:p>
          <a:p>
            <a:pPr lvl="1"/>
            <a:r>
              <a:rPr lang="en-US" altLang="en-US" dirty="0"/>
              <a:t>integral action eliminates offset</a:t>
            </a:r>
          </a:p>
          <a:p>
            <a:pPr lvl="1"/>
            <a:r>
              <a:rPr lang="en-US" altLang="en-US" dirty="0"/>
              <a:t>integral action</a:t>
            </a:r>
          </a:p>
          <a:p>
            <a:pPr lvl="2"/>
            <a:r>
              <a:rPr lang="en-US" altLang="en-US" dirty="0"/>
              <a:t>should be small compared to proportional action</a:t>
            </a:r>
          </a:p>
          <a:p>
            <a:pPr lvl="2"/>
            <a:r>
              <a:rPr lang="en-US" altLang="en-US" dirty="0"/>
              <a:t>tuned to slowly eliminate offset</a:t>
            </a:r>
          </a:p>
          <a:p>
            <a:pPr lvl="2"/>
            <a:r>
              <a:rPr lang="en-US" altLang="en-US" dirty="0"/>
              <a:t>can increase or cause oscillation</a:t>
            </a:r>
          </a:p>
          <a:p>
            <a:pPr lvl="2"/>
            <a:r>
              <a:rPr lang="en-US" altLang="en-US" dirty="0"/>
              <a:t>can be de-stabilizing</a:t>
            </a:r>
          </a:p>
          <a:p>
            <a:pPr lvl="1"/>
            <a:r>
              <a:rPr lang="en-US" altLang="en-US" dirty="0"/>
              <a:t>PI controller has two tuning parameters that can independently affect</a:t>
            </a:r>
          </a:p>
          <a:p>
            <a:pPr lvl="2"/>
            <a:r>
              <a:rPr lang="en-US" altLang="en-US" dirty="0"/>
              <a:t>speed of response</a:t>
            </a:r>
          </a:p>
          <a:p>
            <a:pPr lvl="2"/>
            <a:r>
              <a:rPr lang="en-US" altLang="en-US" dirty="0"/>
              <a:t>Nature of response (oscillation)</a:t>
            </a:r>
          </a:p>
          <a:p>
            <a:pPr lvl="1"/>
            <a:r>
              <a:rPr lang="en-US" altLang="en-US" dirty="0"/>
              <a:t>PI is the most widely used controller in industry</a:t>
            </a:r>
          </a:p>
          <a:p>
            <a:pPr lvl="2"/>
            <a:r>
              <a:rPr lang="en-US" altLang="en-US" dirty="0"/>
              <a:t>optimal structure for first order processes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38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Controller actions on feedback dynamics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Process G(s)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    Controller : PD,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Matlab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figure; hold on; kc=2;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Td=[0:0.2:0.8],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gc</a:t>
                </a:r>
                <a:r>
                  <a:rPr lang="en-US" sz="2000" dirty="0"/>
                  <a:t>=</a:t>
                </a:r>
                <a:r>
                  <a:rPr lang="en-US" sz="2000" dirty="0" err="1"/>
                  <a:t>tf</a:t>
                </a:r>
                <a:r>
                  <a:rPr lang="en-US" sz="2000" dirty="0"/>
                  <a:t>(kc*[Td,1],[1]);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gcl</a:t>
                </a:r>
                <a:r>
                  <a:rPr lang="en-US" sz="2000" dirty="0"/>
                  <a:t>=feedback(</a:t>
                </a:r>
                <a:r>
                  <a:rPr lang="en-US" sz="2000" dirty="0" err="1"/>
                  <a:t>gc</a:t>
                </a:r>
                <a:r>
                  <a:rPr lang="en-US" sz="2000" dirty="0"/>
                  <a:t>*g,1);</a:t>
                </a:r>
              </a:p>
              <a:p>
                <a:pPr marL="0" indent="0">
                  <a:buNone/>
                </a:pPr>
                <a:r>
                  <a:rPr lang="en-US" sz="2000" dirty="0"/>
                  <a:t>step(</a:t>
                </a:r>
                <a:r>
                  <a:rPr lang="en-US" sz="2000" dirty="0" err="1"/>
                  <a:t>gcl</a:t>
                </a:r>
                <a:r>
                  <a:rPr lang="en-US" sz="2000" dirty="0"/>
                  <a:t>); end 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32" y="1657060"/>
            <a:ext cx="5376718" cy="4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7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Derivative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/>
              <a:t>Important Points:</a:t>
            </a:r>
          </a:p>
          <a:p>
            <a:pPr lvl="1"/>
            <a:r>
              <a:rPr lang="en-US" altLang="en-US" dirty="0"/>
              <a:t>derivative action does not increase the order of the system</a:t>
            </a:r>
          </a:p>
          <a:p>
            <a:pPr lvl="1"/>
            <a:r>
              <a:rPr lang="en-US" altLang="en-US" dirty="0"/>
              <a:t>Used to compensate for trends in output</a:t>
            </a:r>
          </a:p>
          <a:p>
            <a:pPr lvl="2"/>
            <a:r>
              <a:rPr lang="en-US" altLang="en-US" dirty="0"/>
              <a:t>measure of speed of error signal change</a:t>
            </a:r>
          </a:p>
          <a:p>
            <a:pPr lvl="2"/>
            <a:r>
              <a:rPr lang="en-US" altLang="en-US" dirty="0"/>
              <a:t>provides predictive or anticipatory action</a:t>
            </a:r>
          </a:p>
          <a:p>
            <a:pPr lvl="1"/>
            <a:r>
              <a:rPr lang="en-US" altLang="en-US" dirty="0"/>
              <a:t>adding derivative action affects the period of oscillation of the process</a:t>
            </a:r>
          </a:p>
          <a:p>
            <a:pPr lvl="2"/>
            <a:r>
              <a:rPr lang="en-US" altLang="en-US" dirty="0"/>
              <a:t>good for disturbance rejection</a:t>
            </a:r>
          </a:p>
          <a:p>
            <a:pPr lvl="2"/>
            <a:r>
              <a:rPr lang="en-US" altLang="en-US" dirty="0"/>
              <a:t>poor for tracking</a:t>
            </a:r>
          </a:p>
          <a:p>
            <a:pPr lvl="1"/>
            <a:r>
              <a:rPr lang="en-US" altLang="en-US" dirty="0"/>
              <a:t>derivative action</a:t>
            </a:r>
          </a:p>
          <a:p>
            <a:pPr lvl="2"/>
            <a:r>
              <a:rPr lang="en-US" altLang="en-US" dirty="0"/>
              <a:t>should be small compared to integral action</a:t>
            </a:r>
          </a:p>
          <a:p>
            <a:pPr lvl="2"/>
            <a:r>
              <a:rPr lang="en-US" altLang="en-US" dirty="0"/>
              <a:t>has a stabilizing influence</a:t>
            </a:r>
          </a:p>
          <a:p>
            <a:pPr lvl="2"/>
            <a:r>
              <a:rPr lang="en-US" altLang="en-US" dirty="0"/>
              <a:t>difficult to use for noisy signals</a:t>
            </a:r>
          </a:p>
          <a:p>
            <a:pPr lvl="2"/>
            <a:r>
              <a:rPr lang="en-US" altLang="en-US" dirty="0"/>
              <a:t>usually modified in practical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0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PID control (</a:t>
            </a:r>
            <a:r>
              <a:rPr lang="en-US" dirty="0" err="1"/>
              <a:t>Setpoint</a:t>
            </a:r>
            <a:r>
              <a:rPr lang="en-US" dirty="0"/>
              <a:t> Tracking or Servo Control)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3" y="1016433"/>
            <a:ext cx="7065433" cy="5299075"/>
          </a:xfrm>
        </p:spPr>
      </p:pic>
    </p:spTree>
    <p:extLst>
      <p:ext uri="{BB962C8B-B14F-4D97-AF65-F5344CB8AC3E}">
        <p14:creationId xmlns:p14="http://schemas.microsoft.com/office/powerpoint/2010/main" val="354773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Disturbance Rejection: Input dynamics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877888"/>
            <a:ext cx="7665604" cy="5749204"/>
          </a:xfrm>
        </p:spPr>
      </p:pic>
    </p:spTree>
    <p:extLst>
      <p:ext uri="{BB962C8B-B14F-4D97-AF65-F5344CB8AC3E}">
        <p14:creationId xmlns:p14="http://schemas.microsoft.com/office/powerpoint/2010/main" val="16252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Closed-loop Stability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/>
              <a:t>  Every control problem involves a consideration of closed-loop stability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General concepts: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BIBO Stability:</a:t>
            </a:r>
          </a:p>
          <a:p>
            <a:pPr>
              <a:buFont typeface="Monotype Sorts" charset="2"/>
              <a:buNone/>
            </a:pPr>
            <a:endParaRPr lang="en-US" altLang="en-US" i="1" dirty="0"/>
          </a:p>
          <a:p>
            <a:pPr lvl="1">
              <a:buFont typeface="Monotype Sorts" charset="2"/>
              <a:buNone/>
            </a:pPr>
            <a:r>
              <a:rPr lang="en-US" altLang="en-US" dirty="0"/>
              <a:t>“ An (unconstrained) linear system is said to be stable if the output response is bounded 	for all bounded inputs.  Otherwise it is unstable.”</a:t>
            </a:r>
          </a:p>
          <a:p>
            <a:pPr lvl="2">
              <a:buFont typeface="Monotype Sorts" charset="2"/>
              <a:buNone/>
            </a:pP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dirty="0"/>
              <a:t>Comments:</a:t>
            </a:r>
          </a:p>
          <a:p>
            <a:pPr lvl="2"/>
            <a:r>
              <a:rPr lang="en-US" altLang="en-US" dirty="0"/>
              <a:t>Stability is much easier to prove than instability</a:t>
            </a:r>
          </a:p>
          <a:p>
            <a:pPr lvl="2"/>
            <a:r>
              <a:rPr lang="en-US" altLang="en-US" dirty="0"/>
              <a:t>This is just one type of stability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76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Closed-loop Stability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/>
              <a:t>General Stability criterion: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dirty="0"/>
              <a:t>“ A closed-loop feedback control system is stable if and only if all roots of the characteristic polynomial (1+ G</a:t>
            </a:r>
            <a:r>
              <a:rPr lang="en-US" altLang="en-US" baseline="-25000" dirty="0"/>
              <a:t>OL</a:t>
            </a:r>
            <a:r>
              <a:rPr lang="en-US" altLang="en-US" dirty="0"/>
              <a:t>=0) are negative or have negative real parts.  Otherwise, the system is unstable.”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  <a:p>
            <a:pPr lvl="1"/>
            <a:r>
              <a:rPr lang="en-US" altLang="en-US" dirty="0"/>
              <a:t>Unstable region is the right half plane of the complex plane.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Valid for any </a:t>
            </a:r>
            <a:r>
              <a:rPr lang="en-US" altLang="en-US" i="1" dirty="0"/>
              <a:t>linear systems.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Underlying system is </a:t>
            </a:r>
            <a:r>
              <a:rPr lang="en-US" altLang="en-US" i="1" dirty="0"/>
              <a:t>almost always nonlinear</a:t>
            </a:r>
            <a:r>
              <a:rPr lang="en-US" altLang="en-US" dirty="0"/>
              <a:t> so stability holds only locally.  Moving away from the point of </a:t>
            </a:r>
            <a:r>
              <a:rPr lang="en-US" altLang="en-US" i="1" dirty="0"/>
              <a:t>linearization may cause instability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41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Stability Analysis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Problem reduces to finding roots of a polynomial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Traditional: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 Routh array:</a:t>
            </a:r>
          </a:p>
          <a:p>
            <a:pPr lvl="2"/>
            <a:r>
              <a:rPr lang="en-US" altLang="en-US" dirty="0"/>
              <a:t>Test for positivity of roots of a polynomial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 Direct substitution</a:t>
            </a:r>
          </a:p>
          <a:p>
            <a:pPr lvl="2"/>
            <a:r>
              <a:rPr lang="en-US" altLang="en-US" dirty="0"/>
              <a:t>Complex axis separates stable and unstable regions</a:t>
            </a:r>
          </a:p>
          <a:p>
            <a:pPr lvl="2"/>
            <a:r>
              <a:rPr lang="en-US" altLang="en-US" dirty="0"/>
              <a:t>Find controller gain that yields purely complex roots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3. Root locus diagram </a:t>
            </a:r>
          </a:p>
          <a:p>
            <a:pPr lvl="2"/>
            <a:r>
              <a:rPr lang="en-US" altLang="en-US" dirty="0"/>
              <a:t>Vary location of poles as controller gain is varied</a:t>
            </a:r>
          </a:p>
          <a:p>
            <a:pPr lvl="2"/>
            <a:r>
              <a:rPr lang="en-US" altLang="en-US" dirty="0"/>
              <a:t>Of limited use</a:t>
            </a:r>
          </a:p>
          <a:p>
            <a:pPr lvl="1"/>
            <a:r>
              <a:rPr lang="en-US" altLang="en-US" dirty="0"/>
              <a:t>Bode stability criteria</a:t>
            </a:r>
          </a:p>
          <a:p>
            <a:pPr lvl="1"/>
            <a:r>
              <a:rPr lang="en-US" altLang="en-US" dirty="0" err="1"/>
              <a:t>Niquist</a:t>
            </a:r>
            <a:r>
              <a:rPr lang="en-US" altLang="en-US" dirty="0"/>
              <a:t> Stability criteria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72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ffectLst/>
              </a:rPr>
              <a:t>Closed-loop stability</a:t>
            </a:r>
            <a:endParaRPr lang="en-US" altLang="en-US" b="1" i="1" dirty="0">
              <a:effectLst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Routh array for a polynomial equation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is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where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Elements of left column must be positive to have roots with negative real parts</a:t>
            </a:r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3019425" y="1371600"/>
          <a:ext cx="3105150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140000" imgH="482400" progId="Equation.COEE2">
                  <p:embed/>
                </p:oleObj>
              </mc:Choice>
              <mc:Fallback>
                <p:oleObj name="Equation" r:id="rId3" imgW="4140000" imgH="482400" progId="Equation.COEE2">
                  <p:embed/>
                  <p:pic>
                    <p:nvPicPr>
                      <p:cNvPr id="288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1371600"/>
                        <a:ext cx="3105150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67429"/>
              </p:ext>
            </p:extLst>
          </p:nvPr>
        </p:nvGraphicFramePr>
        <p:xfrm>
          <a:off x="3633788" y="2271428"/>
          <a:ext cx="18764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01640" imgH="2222280" progId="Equation.COEE2">
                  <p:embed/>
                </p:oleObj>
              </mc:Choice>
              <mc:Fallback>
                <p:oleObj name="Equation" r:id="rId5" imgW="2501640" imgH="2222280" progId="Equation.COEE2">
                  <p:embed/>
                  <p:pic>
                    <p:nvPicPr>
                      <p:cNvPr id="288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271428"/>
                        <a:ext cx="18764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4" name="Line 6"/>
          <p:cNvSpPr>
            <a:spLocks noChangeShapeType="1"/>
          </p:cNvSpPr>
          <p:nvPr/>
        </p:nvSpPr>
        <p:spPr bwMode="auto">
          <a:xfrm>
            <a:off x="3371850" y="2141691"/>
            <a:ext cx="0" cy="200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3371850" y="2150922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graphicFrame>
        <p:nvGraphicFramePr>
          <p:cNvPr id="288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11176"/>
              </p:ext>
            </p:extLst>
          </p:nvPr>
        </p:nvGraphicFramePr>
        <p:xfrm>
          <a:off x="2776538" y="2271719"/>
          <a:ext cx="36076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82400" imgH="2222280" progId="Equation.COEE2">
                  <p:embed/>
                </p:oleObj>
              </mc:Choice>
              <mc:Fallback>
                <p:oleObj name="Equation" r:id="rId7" imgW="482400" imgH="2222280" progId="Equation.COEE2">
                  <p:embed/>
                  <p:pic>
                    <p:nvPicPr>
                      <p:cNvPr id="288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2271719"/>
                        <a:ext cx="36076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358104"/>
              </p:ext>
            </p:extLst>
          </p:nvPr>
        </p:nvGraphicFramePr>
        <p:xfrm>
          <a:off x="2135282" y="4280680"/>
          <a:ext cx="4425786" cy="117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6324480" imgH="1676160" progId="Equation.COEE2">
                  <p:embed/>
                </p:oleObj>
              </mc:Choice>
              <mc:Fallback>
                <p:oleObj name="Equation" r:id="rId9" imgW="6324480" imgH="1676160" progId="Equation.COEE2">
                  <p:embed/>
                  <p:pic>
                    <p:nvPicPr>
                      <p:cNvPr id="288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282" y="4280680"/>
                        <a:ext cx="4425786" cy="1170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39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 sz="3200" dirty="0"/>
              <a:t>Transfer Function for a PID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6891" y="1330036"/>
                <a:ext cx="7086600" cy="4265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PID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PID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Derivative Kick: </a:t>
                </a:r>
              </a:p>
              <a:p>
                <a:r>
                  <a:rPr lang="en-US" sz="2400" dirty="0"/>
                  <a:t>To avoid sudden jump of output due to </a:t>
                </a:r>
                <a:r>
                  <a:rPr lang="en-US" sz="2400" dirty="0" err="1"/>
                  <a:t>setpoint</a:t>
                </a:r>
                <a:r>
                  <a:rPr lang="en-US" sz="2400" dirty="0"/>
                  <a:t> change, sensor output is used in place of error term,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,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891" y="1330036"/>
                <a:ext cx="7086600" cy="4265078"/>
              </a:xfrm>
              <a:prstGeom prst="rect">
                <a:avLst/>
              </a:prstGeom>
              <a:blipFill>
                <a:blip r:embed="rId3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54548"/>
              </p:ext>
            </p:extLst>
          </p:nvPr>
        </p:nvGraphicFramePr>
        <p:xfrm>
          <a:off x="1216891" y="5094041"/>
          <a:ext cx="6839059" cy="118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781000" imgH="482400" progId="Equation.DSMT4">
                  <p:embed/>
                </p:oleObj>
              </mc:Choice>
              <mc:Fallback>
                <p:oleObj name="Equation" r:id="rId4" imgW="2781000" imgH="482400" progId="Equation.DSMT4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91" y="5094041"/>
                        <a:ext cx="6839059" cy="118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50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Example: Routh Array</a:t>
            </a:r>
            <a:endParaRPr lang="en-US" altLang="en-US" b="1" i="1">
              <a:effectLst/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Characteristic polynomial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Polynomial Coefficients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Routh Array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 lvl="1"/>
            <a:r>
              <a:rPr lang="en-US" altLang="en-US" dirty="0">
                <a:effectLst/>
              </a:rPr>
              <a:t>Closed-loop system is unstable</a:t>
            </a:r>
          </a:p>
        </p:txBody>
      </p:sp>
      <p:graphicFrame>
        <p:nvGraphicFramePr>
          <p:cNvPr id="289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98271"/>
              </p:ext>
            </p:extLst>
          </p:nvPr>
        </p:nvGraphicFramePr>
        <p:xfrm>
          <a:off x="1530462" y="1278732"/>
          <a:ext cx="4746513" cy="32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546440" imgH="317160" progId="Equation.COEE2">
                  <p:embed/>
                </p:oleObj>
              </mc:Choice>
              <mc:Fallback>
                <p:oleObj name="Equation" r:id="rId3" imgW="4546440" imgH="317160" progId="Equation.COEE2">
                  <p:embed/>
                  <p:pic>
                    <p:nvPicPr>
                      <p:cNvPr id="289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462" y="1278732"/>
                        <a:ext cx="4746513" cy="32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9783"/>
              </p:ext>
            </p:extLst>
          </p:nvPr>
        </p:nvGraphicFramePr>
        <p:xfrm>
          <a:off x="3005431" y="3084947"/>
          <a:ext cx="3379891" cy="204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670200" imgH="2222280" progId="Equation.COEE2">
                  <p:embed/>
                </p:oleObj>
              </mc:Choice>
              <mc:Fallback>
                <p:oleObj name="Equation" r:id="rId5" imgW="3670200" imgH="2222280" progId="Equation.COEE2">
                  <p:embed/>
                  <p:pic>
                    <p:nvPicPr>
                      <p:cNvPr id="289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431" y="3084947"/>
                        <a:ext cx="3379891" cy="2046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Line 6"/>
          <p:cNvSpPr>
            <a:spLocks noChangeShapeType="1"/>
          </p:cNvSpPr>
          <p:nvPr/>
        </p:nvSpPr>
        <p:spPr bwMode="auto">
          <a:xfrm flipH="1">
            <a:off x="2798618" y="2920105"/>
            <a:ext cx="45932" cy="22114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 flipV="1">
            <a:off x="2844549" y="2920105"/>
            <a:ext cx="3432425" cy="19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21735"/>
              </p:ext>
            </p:extLst>
          </p:nvPr>
        </p:nvGraphicFramePr>
        <p:xfrm>
          <a:off x="1530462" y="2353866"/>
          <a:ext cx="5909739" cy="30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5574960" imgH="291960" progId="Equation.COEE2">
                  <p:embed/>
                </p:oleObj>
              </mc:Choice>
              <mc:Fallback>
                <p:oleObj name="Equation" r:id="rId7" imgW="5574960" imgH="291960" progId="Equation.COEE2">
                  <p:embed/>
                  <p:pic>
                    <p:nvPicPr>
                      <p:cNvPr id="289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462" y="2353866"/>
                        <a:ext cx="5909739" cy="307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9001" y="2939989"/>
            <a:ext cx="340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31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Direct Substitution</a:t>
            </a:r>
            <a:endParaRPr lang="en-US" altLang="en-US" b="1" i="1">
              <a:effectLst/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Technique to find gain value that de-stabilizes the system</a:t>
            </a:r>
            <a:r>
              <a:rPr lang="en-US" altLang="en-US" dirty="0">
                <a:effectLst/>
              </a:rPr>
              <a:t>.</a:t>
            </a:r>
          </a:p>
          <a:p>
            <a:r>
              <a:rPr lang="en-US" altLang="en-US" dirty="0"/>
              <a:t>Observation: 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ffectLst/>
              </a:rPr>
              <a:t> Process becomes unstable when poles appear on right half plane</a:t>
            </a:r>
          </a:p>
          <a:p>
            <a:pPr>
              <a:buFont typeface="Monotype Sorts" charset="2"/>
              <a:buNone/>
            </a:pPr>
            <a:r>
              <a:rPr lang="en-US" altLang="en-US" sz="1500" dirty="0"/>
              <a:t>	      	</a:t>
            </a:r>
            <a:r>
              <a:rPr lang="en-US" altLang="en-US" dirty="0"/>
              <a:t>Find value of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that yields purely complex poles</a:t>
            </a:r>
          </a:p>
          <a:p>
            <a:pPr>
              <a:buFont typeface="Monotype Sorts" charset="2"/>
              <a:buNone/>
            </a:pPr>
            <a:endParaRPr lang="en-US" altLang="en-US" sz="1500" dirty="0"/>
          </a:p>
          <a:p>
            <a:r>
              <a:rPr lang="en-US" altLang="en-US" sz="2200" dirty="0"/>
              <a:t>Strategy:</a:t>
            </a:r>
          </a:p>
          <a:p>
            <a:pPr lvl="1"/>
            <a:r>
              <a:rPr lang="en-US" altLang="en-US" sz="2200" dirty="0"/>
              <a:t>Start with characteristic polynomial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Write characteristic equation: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Substitute for complex pole (</a:t>
            </a:r>
            <a:r>
              <a:rPr lang="en-US" altLang="en-US" sz="2200" i="1" dirty="0"/>
              <a:t>s=</a:t>
            </a:r>
            <a:r>
              <a:rPr lang="en-US" altLang="en-US" sz="2200" i="1" dirty="0" err="1"/>
              <a:t>j</a:t>
            </a:r>
            <a:r>
              <a:rPr lang="en-US" altLang="en-US" sz="2200" i="1" dirty="0" err="1">
                <a:latin typeface="Symbol" panose="05050102010706020507" pitchFamily="18" charset="2"/>
              </a:rPr>
              <a:t>w</a:t>
            </a:r>
            <a:r>
              <a:rPr lang="en-US" altLang="en-US" sz="2200" i="1" dirty="0"/>
              <a:t>)</a:t>
            </a:r>
          </a:p>
          <a:p>
            <a:pPr lvl="1"/>
            <a:endParaRPr lang="en-US" altLang="en-US" sz="2200" i="1" dirty="0"/>
          </a:p>
          <a:p>
            <a:pPr lvl="1"/>
            <a:endParaRPr lang="en-US" altLang="en-US" sz="2200" i="1" dirty="0"/>
          </a:p>
          <a:p>
            <a:pPr lvl="1"/>
            <a:r>
              <a:rPr lang="en-US" altLang="en-US" sz="2200" dirty="0"/>
              <a:t>Solve for </a:t>
            </a:r>
            <a:r>
              <a:rPr lang="en-US" altLang="en-US" sz="2200" i="1" dirty="0"/>
              <a:t>K</a:t>
            </a:r>
            <a:r>
              <a:rPr lang="en-US" altLang="en-US" sz="2200" i="1" baseline="-25000" dirty="0"/>
              <a:t>c</a:t>
            </a:r>
            <a:r>
              <a:rPr lang="en-US" altLang="en-US" sz="2200" i="1" dirty="0"/>
              <a:t> </a:t>
            </a:r>
            <a:r>
              <a:rPr lang="en-US" altLang="en-US" sz="2200" dirty="0"/>
              <a:t>and </a:t>
            </a:r>
            <a:r>
              <a:rPr lang="en-US" altLang="en-US" sz="2200" i="1" dirty="0">
                <a:latin typeface="Symbol" panose="05050102010706020507" pitchFamily="18" charset="2"/>
              </a:rPr>
              <a:t>w</a:t>
            </a:r>
            <a:endParaRPr lang="en-US" altLang="en-US" sz="2200" i="1" dirty="0"/>
          </a:p>
          <a:p>
            <a:pPr lvl="1"/>
            <a:endParaRPr lang="en-US" altLang="en-US" sz="1350" dirty="0"/>
          </a:p>
          <a:p>
            <a:pPr lvl="1"/>
            <a:endParaRPr lang="en-US" altLang="en-US" sz="1350" dirty="0"/>
          </a:p>
        </p:txBody>
      </p:sp>
      <p:sp>
        <p:nvSpPr>
          <p:cNvPr id="290820" name="AutoShape 4"/>
          <p:cNvSpPr>
            <a:spLocks noChangeArrowheads="1"/>
          </p:cNvSpPr>
          <p:nvPr/>
        </p:nvSpPr>
        <p:spPr bwMode="auto">
          <a:xfrm>
            <a:off x="988868" y="2122055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350"/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132077"/>
              </p:ext>
            </p:extLst>
          </p:nvPr>
        </p:nvGraphicFramePr>
        <p:xfrm>
          <a:off x="3586451" y="5355071"/>
          <a:ext cx="2691233" cy="38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603160" imgH="368280" progId="Equation.COEE2">
                  <p:embed/>
                </p:oleObj>
              </mc:Choice>
              <mc:Fallback>
                <p:oleObj name="Equation" r:id="rId3" imgW="2603160" imgH="368280" progId="Equation.COEE2">
                  <p:embed/>
                  <p:pic>
                    <p:nvPicPr>
                      <p:cNvPr id="290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451" y="5355071"/>
                        <a:ext cx="2691233" cy="380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411390"/>
              </p:ext>
            </p:extLst>
          </p:nvPr>
        </p:nvGraphicFramePr>
        <p:xfrm>
          <a:off x="3007013" y="3294927"/>
          <a:ext cx="4145466" cy="81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260440" imgH="444240" progId="Equation.DSMT4">
                  <p:embed/>
                </p:oleObj>
              </mc:Choice>
              <mc:Fallback>
                <p:oleObj name="Equation" r:id="rId5" imgW="2260440" imgH="444240" progId="Equation.DSMT4">
                  <p:embed/>
                  <p:pic>
                    <p:nvPicPr>
                      <p:cNvPr id="290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013" y="3294927"/>
                        <a:ext cx="4145466" cy="815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61983"/>
              </p:ext>
            </p:extLst>
          </p:nvPr>
        </p:nvGraphicFramePr>
        <p:xfrm>
          <a:off x="3786187" y="4309340"/>
          <a:ext cx="2106613" cy="37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095200" imgH="368280" progId="Equation.COEE2">
                  <p:embed/>
                </p:oleObj>
              </mc:Choice>
              <mc:Fallback>
                <p:oleObj name="Equation" r:id="rId7" imgW="2095200" imgH="368280" progId="Equation.COEE2">
                  <p:embed/>
                  <p:pic>
                    <p:nvPicPr>
                      <p:cNvPr id="290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7" y="4309340"/>
                        <a:ext cx="2106613" cy="37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90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Example: Direct Substitution</a:t>
            </a:r>
            <a:endParaRPr lang="en-US" altLang="en-US" b="1" i="1">
              <a:effectLst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Characteristic equation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Substitution for </a:t>
            </a:r>
            <a:r>
              <a:rPr lang="en-US" altLang="en-US" sz="3200" i="1" dirty="0">
                <a:effectLst/>
              </a:rPr>
              <a:t>s=</a:t>
            </a:r>
            <a:r>
              <a:rPr lang="en-US" altLang="en-US" sz="3200" i="1" dirty="0" err="1">
                <a:effectLst/>
              </a:rPr>
              <a:t>j</a:t>
            </a:r>
            <a:r>
              <a:rPr lang="en-US" altLang="en-US" sz="3200" i="1" dirty="0" err="1">
                <a:effectLst/>
                <a:latin typeface="Symbol" panose="05050102010706020507" pitchFamily="18" charset="2"/>
              </a:rPr>
              <a:t>w</a:t>
            </a:r>
            <a:endParaRPr lang="en-US" altLang="en-US" sz="3200" i="1" dirty="0">
              <a:effectLst/>
              <a:latin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  <a:latin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  <a:latin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  <a:latin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3200" i="1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i="1" dirty="0">
                <a:effectLst/>
              </a:rPr>
              <a:t>Real Part</a:t>
            </a:r>
            <a:r>
              <a:rPr lang="en-US" altLang="en-US" i="1" dirty="0">
                <a:effectLst/>
              </a:rPr>
              <a:t>	</a:t>
            </a:r>
            <a:r>
              <a:rPr lang="en-US" altLang="en-US" i="1" dirty="0"/>
              <a:t>:</a:t>
            </a:r>
            <a:r>
              <a:rPr lang="en-US" altLang="en-US" i="1" dirty="0">
                <a:effectLst/>
              </a:rPr>
              <a:t>		</a:t>
            </a:r>
            <a:r>
              <a:rPr lang="en-US" altLang="en-US" i="1" dirty="0"/>
              <a:t>	</a:t>
            </a:r>
            <a:r>
              <a:rPr lang="en-US" altLang="en-US" sz="3300" i="1" dirty="0">
                <a:effectLst/>
              </a:rPr>
              <a:t>Complex Part:</a:t>
            </a: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 lvl="1"/>
            <a:endParaRPr lang="en-US" altLang="en-US" i="1" dirty="0">
              <a:effectLst/>
            </a:endParaRPr>
          </a:p>
          <a:p>
            <a:pPr lvl="1"/>
            <a:r>
              <a:rPr lang="en-US" altLang="en-US" sz="3300" i="1" dirty="0">
                <a:effectLst/>
              </a:rPr>
              <a:t>System is unstable if</a:t>
            </a: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78417"/>
              </p:ext>
            </p:extLst>
          </p:nvPr>
        </p:nvGraphicFramePr>
        <p:xfrm>
          <a:off x="2595563" y="1143235"/>
          <a:ext cx="3519487" cy="139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114800" imgH="1625400" progId="Equation.COEE2">
                  <p:embed/>
                </p:oleObj>
              </mc:Choice>
              <mc:Fallback>
                <p:oleObj name="Equation" r:id="rId3" imgW="4114800" imgH="1625400" progId="Equation.COEE2">
                  <p:embed/>
                  <p:pic>
                    <p:nvPicPr>
                      <p:cNvPr id="291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143235"/>
                        <a:ext cx="3519487" cy="1390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44842"/>
              </p:ext>
            </p:extLst>
          </p:nvPr>
        </p:nvGraphicFramePr>
        <p:xfrm>
          <a:off x="2028897" y="3032521"/>
          <a:ext cx="4267055" cy="74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5105160" imgH="888840" progId="Equation.COEE2">
                  <p:embed/>
                </p:oleObj>
              </mc:Choice>
              <mc:Fallback>
                <p:oleObj name="Equation" r:id="rId5" imgW="5105160" imgH="888840" progId="Equation.COEE2">
                  <p:embed/>
                  <p:pic>
                    <p:nvPicPr>
                      <p:cNvPr id="291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97" y="3032521"/>
                        <a:ext cx="4267055" cy="743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2414"/>
              </p:ext>
            </p:extLst>
          </p:nvPr>
        </p:nvGraphicFramePr>
        <p:xfrm>
          <a:off x="1735704" y="3995138"/>
          <a:ext cx="1940792" cy="33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349360" imgH="406080" progId="Equation.COEE2">
                  <p:embed/>
                </p:oleObj>
              </mc:Choice>
              <mc:Fallback>
                <p:oleObj name="Equation" r:id="rId7" imgW="2349360" imgH="406080" progId="Equation.COEE2">
                  <p:embed/>
                  <p:pic>
                    <p:nvPicPr>
                      <p:cNvPr id="291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704" y="3995138"/>
                        <a:ext cx="1940792" cy="33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03494"/>
              </p:ext>
            </p:extLst>
          </p:nvPr>
        </p:nvGraphicFramePr>
        <p:xfrm>
          <a:off x="5877582" y="3956375"/>
          <a:ext cx="1940646" cy="36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145960" imgH="406080" progId="Equation.COEE2">
                  <p:embed/>
                </p:oleObj>
              </mc:Choice>
              <mc:Fallback>
                <p:oleObj name="Equation" r:id="rId9" imgW="2145960" imgH="406080" progId="Equation.COEE2">
                  <p:embed/>
                  <p:pic>
                    <p:nvPicPr>
                      <p:cNvPr id="291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582" y="3956375"/>
                        <a:ext cx="1940646" cy="36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861381"/>
              </p:ext>
            </p:extLst>
          </p:nvPr>
        </p:nvGraphicFramePr>
        <p:xfrm>
          <a:off x="1511724" y="4503234"/>
          <a:ext cx="5114509" cy="121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5460840" imgH="1295280" progId="Equation.COEE2">
                  <p:embed/>
                </p:oleObj>
              </mc:Choice>
              <mc:Fallback>
                <p:oleObj name="Equation" r:id="rId11" imgW="5460840" imgH="1295280" progId="Equation.COEE2">
                  <p:embed/>
                  <p:pic>
                    <p:nvPicPr>
                      <p:cNvPr id="291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724" y="4503234"/>
                        <a:ext cx="5114509" cy="1213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46929"/>
              </p:ext>
            </p:extLst>
          </p:nvPr>
        </p:nvGraphicFramePr>
        <p:xfrm>
          <a:off x="3345008" y="5897277"/>
          <a:ext cx="514350" cy="227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685800" imgH="304560" progId="Equation.COEE2">
                  <p:embed/>
                </p:oleObj>
              </mc:Choice>
              <mc:Fallback>
                <p:oleObj name="Equation" r:id="rId13" imgW="685800" imgH="304560" progId="Equation.COEE2">
                  <p:embed/>
                  <p:pic>
                    <p:nvPicPr>
                      <p:cNvPr id="291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008" y="5897277"/>
                        <a:ext cx="514350" cy="227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06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Locus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Old method that consists in plotting roots of characteristic polynomial (closed loop poles) as controller gain is changed.</a:t>
            </a:r>
          </a:p>
          <a:p>
            <a:pPr marL="0" indent="0">
              <a:buNone/>
            </a:pPr>
            <a:r>
              <a:rPr lang="en-US" dirty="0" err="1"/>
              <a:t>Matlab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s=</a:t>
            </a:r>
            <a:r>
              <a:rPr lang="en-US" sz="2200" dirty="0" err="1"/>
              <a:t>tf</a:t>
            </a:r>
            <a:r>
              <a:rPr lang="en-US" sz="2200" dirty="0"/>
              <a:t>(‘s’); </a:t>
            </a:r>
          </a:p>
          <a:p>
            <a:pPr marL="0" indent="0">
              <a:buNone/>
            </a:pPr>
            <a:r>
              <a:rPr lang="en-US" sz="2200" dirty="0"/>
              <a:t>G1=1/(s+1);</a:t>
            </a:r>
          </a:p>
          <a:p>
            <a:pPr marL="0" indent="0">
              <a:buNone/>
            </a:pPr>
            <a:r>
              <a:rPr lang="en-US" sz="2200" dirty="0"/>
              <a:t>G2=1/(s+2);</a:t>
            </a:r>
          </a:p>
          <a:p>
            <a:pPr marL="0" indent="0">
              <a:buNone/>
            </a:pPr>
            <a:r>
              <a:rPr lang="en-US" sz="2200" dirty="0"/>
              <a:t>G3=1/(s+3);</a:t>
            </a:r>
          </a:p>
          <a:p>
            <a:pPr marL="0" indent="0">
              <a:buNone/>
            </a:pPr>
            <a:r>
              <a:rPr lang="en-US" sz="2200" dirty="0"/>
              <a:t>G=G1*G2*G3;</a:t>
            </a:r>
          </a:p>
          <a:p>
            <a:pPr marL="0" indent="0">
              <a:buNone/>
            </a:pPr>
            <a:r>
              <a:rPr lang="en-US" sz="2200" dirty="0" err="1"/>
              <a:t>rlocus</a:t>
            </a:r>
            <a:r>
              <a:rPr lang="en-US" sz="2200" dirty="0"/>
              <a:t>(G);</a:t>
            </a:r>
          </a:p>
          <a:p>
            <a:pPr marL="0" indent="0">
              <a:buNone/>
            </a:pPr>
            <a:r>
              <a:rPr lang="en-US" sz="2200" dirty="0" err="1"/>
              <a:t>rlocfind</a:t>
            </a:r>
            <a:r>
              <a:rPr lang="en-US" sz="2200" dirty="0"/>
              <a:t>(G);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57" y="1671780"/>
            <a:ext cx="6428512" cy="482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9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Frequency</a:t>
            </a:r>
            <a:r>
              <a:rPr lang="en-US" dirty="0"/>
              <a:t> </a:t>
            </a:r>
            <a:r>
              <a:rPr lang="en-US" b="1" dirty="0"/>
              <a:t>Response</a:t>
            </a:r>
            <a:endParaRPr lang="en-IN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666836" y="1297680"/>
            <a:ext cx="1274618" cy="775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89018" y="1704080"/>
            <a:ext cx="147781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941454" y="1667134"/>
            <a:ext cx="1422400" cy="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5381" y="1482468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72785" y="1283857"/>
                <a:ext cx="1455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85" y="1283857"/>
                <a:ext cx="14551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0400" y="1251500"/>
                <a:ext cx="2057743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00" y="1251500"/>
                <a:ext cx="2057743" cy="378630"/>
              </a:xfrm>
              <a:prstGeom prst="rect">
                <a:avLst/>
              </a:prstGeom>
              <a:blipFill>
                <a:blip r:embed="rId3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5" y="1999584"/>
            <a:ext cx="5652420" cy="42441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05381" y="499687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t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60290" y="2387511"/>
                <a:ext cx="295505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Amplitude Ratio (AR) = Â/A</a:t>
                </a:r>
              </a:p>
              <a:p>
                <a:r>
                  <a:rPr lang="en-US" dirty="0"/>
                  <a:t>Phase lag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-</a:t>
                </a:r>
                <a:r>
                  <a:rPr lang="en-US" dirty="0">
                    <a:sym typeface="Symbol" panose="05050102010706020507" pitchFamily="18" charset="2"/>
                  </a:rPr>
                  <a:t>t/P*180</a:t>
                </a:r>
                <a:endParaRPr lang="en-IN" dirty="0">
                  <a:sym typeface="Symbol" panose="05050102010706020507" pitchFamily="18" charset="2"/>
                </a:endParaRP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The process acts as a “filter” or “amplifier” that attenuates or amplifies the input at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The frequency response of a process G(s) at a specific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 a complex number and can be obtained by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𝜔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90" y="2387511"/>
                <a:ext cx="2955059" cy="3693319"/>
              </a:xfrm>
              <a:prstGeom prst="rect">
                <a:avLst/>
              </a:prstGeom>
              <a:blipFill>
                <a:blip r:embed="rId5"/>
                <a:stretch>
                  <a:fillRect l="-1649" t="-990" r="-2887" b="-1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83343" y="2660013"/>
            <a:ext cx="11988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00493" y="26370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01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Frequency</a:t>
            </a:r>
            <a:r>
              <a:rPr lang="en-US" dirty="0"/>
              <a:t> </a:t>
            </a:r>
            <a:r>
              <a:rPr lang="en-US" b="1" dirty="0"/>
              <a:t>Response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𝑝h𝑎𝑠𝑒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Two ways of representing the frequency response</a:t>
                </a:r>
              </a:p>
              <a:p>
                <a:pPr lvl="1"/>
                <a:r>
                  <a:rPr lang="en-US" dirty="0"/>
                  <a:t>Bode Plot </a:t>
                </a:r>
              </a:p>
              <a:p>
                <a:pPr lvl="2"/>
                <a:r>
                  <a:rPr lang="en-US" dirty="0"/>
                  <a:t>Log-Log plot of AR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/>
                  <a:t> and semi-log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 err="1"/>
                  <a:t>Nyquist</a:t>
                </a:r>
                <a:r>
                  <a:rPr lang="en-US" dirty="0"/>
                  <a:t> Plot</a:t>
                </a:r>
              </a:p>
              <a:p>
                <a:pPr lvl="2"/>
                <a:r>
                  <a:rPr lang="en-US" dirty="0"/>
                  <a:t>Plot of Re(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vs </a:t>
                </a:r>
                <a:r>
                  <a:rPr lang="en-US" dirty="0" err="1"/>
                  <a:t>Im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 for various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Frequency does not appear explicitly in this plot.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78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Bode</a:t>
            </a:r>
            <a:r>
              <a:rPr lang="en-US" dirty="0"/>
              <a:t> </a:t>
            </a:r>
            <a:r>
              <a:rPr lang="en-US" b="1" dirty="0"/>
              <a:t>Plot</a:t>
            </a:r>
            <a:endParaRPr lang="en-IN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1" y="672090"/>
            <a:ext cx="6855828" cy="51477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1709" y="2198255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Meeting </a:t>
            </a:r>
            <a:r>
              <a:rPr lang="en-US" dirty="0" err="1"/>
              <a:t>pt</a:t>
            </a:r>
            <a:r>
              <a:rPr lang="en-US" dirty="0"/>
              <a:t> of LFA and HFA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48582" y="1286019"/>
                <a:ext cx="2142837" cy="425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Steady state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Bandwidth,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defines the highest frequency at which the process displays no attenuation. It is calculated based on the frequency when amplitude reaches 0.707 K.</a:t>
                </a:r>
              </a:p>
              <a:p>
                <a:r>
                  <a:rPr lang="en-US" dirty="0"/>
                  <a:t> Roll-off is slope of decaying AR at high frequencies.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2" y="1286019"/>
                <a:ext cx="2142837" cy="4258795"/>
              </a:xfrm>
              <a:prstGeom prst="rect">
                <a:avLst/>
              </a:prstGeom>
              <a:blipFill>
                <a:blip r:embed="rId3"/>
                <a:stretch>
                  <a:fillRect l="-2273" t="-858" r="-852" b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2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017" y="965201"/>
            <a:ext cx="6929966" cy="519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32579" y="2955638"/>
                <a:ext cx="83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579" y="2955638"/>
                <a:ext cx="8389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3075709" y="3648364"/>
            <a:ext cx="203200" cy="50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3273" y="4054764"/>
                <a:ext cx="13288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Crossover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73" y="4054764"/>
                <a:ext cx="1328890" cy="369332"/>
              </a:xfrm>
              <a:prstGeom prst="rect">
                <a:avLst/>
              </a:prstGeom>
              <a:blipFill>
                <a:blip r:embed="rId4"/>
                <a:stretch>
                  <a:fillRect l="-412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3619709" y="3562494"/>
            <a:ext cx="2549236" cy="118773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320000">
                <a:off x="4989333" y="4381549"/>
                <a:ext cx="781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0000">
                <a:off x="4989333" y="4381549"/>
                <a:ext cx="781240" cy="369332"/>
              </a:xfrm>
              <a:prstGeom prst="rect">
                <a:avLst/>
              </a:prstGeom>
              <a:blipFill>
                <a:blip r:embed="rId5"/>
                <a:stretch>
                  <a:fillRect l="-9091" t="-6604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5400000">
            <a:off x="4114644" y="3640014"/>
            <a:ext cx="276259" cy="121219"/>
          </a:xfrm>
          <a:prstGeom prst="curvedConnector3">
            <a:avLst>
              <a:gd name="adj1" fmla="val 734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72315" y="3581568"/>
                <a:ext cx="76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315" y="3581568"/>
                <a:ext cx="76373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977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  <a:endParaRPr lang="en-US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5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en-US" sz="3400" dirty="0">
                    <a:effectLst/>
                  </a:rPr>
                  <a:t>Consider open-loop control system</a:t>
                </a: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endParaRPr lang="en-US" altLang="en-US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1. Introduce sinusoidal input in </a:t>
                </a:r>
                <a:r>
                  <a:rPr lang="en-US" altLang="en-US" sz="3300" dirty="0" err="1">
                    <a:effectLst/>
                  </a:rPr>
                  <a:t>setpoint</a:t>
                </a:r>
                <a:r>
                  <a:rPr lang="en-US" altLang="en-US" sz="3300" dirty="0">
                    <a:effectLst/>
                  </a:rPr>
                  <a:t> (</a:t>
                </a:r>
                <a:r>
                  <a:rPr lang="en-US" altLang="en-US" sz="3300" i="1" dirty="0">
                    <a:effectLst/>
                  </a:rPr>
                  <a:t>D(s)</a:t>
                </a:r>
                <a:r>
                  <a:rPr lang="en-US" altLang="en-US" sz="3300" dirty="0">
                    <a:effectLst/>
                  </a:rPr>
                  <a:t>=0) and observe sinusoidal output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2. Fix gain such </a:t>
                </a:r>
                <a:r>
                  <a:rPr lang="en-US" altLang="en-US" sz="3300" i="1" dirty="0">
                    <a:effectLst/>
                  </a:rPr>
                  <a:t>AR=1</a:t>
                </a:r>
                <a:r>
                  <a:rPr lang="en-US" altLang="en-US" sz="3300" dirty="0">
                    <a:effectLst/>
                  </a:rPr>
                  <a:t> and input frequency such that </a:t>
                </a:r>
                <a14:m>
                  <m:oMath xmlns:m="http://schemas.openxmlformats.org/officeDocument/2006/math">
                    <m:r>
                      <a:rPr lang="en-US" altLang="en-US" sz="3300" b="0" i="1" smtClean="0"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z="3300" dirty="0">
                    <a:effectLst/>
                  </a:rPr>
                  <a:t>=-180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en-US" sz="3300" dirty="0">
                    <a:effectLst/>
                  </a:rPr>
                  <a:t>3. At same time, connect close the loop and set </a:t>
                </a:r>
                <a:r>
                  <a:rPr lang="en-US" altLang="en-US" sz="3300" i="1" dirty="0"/>
                  <a:t>Y</a:t>
                </a:r>
                <a:r>
                  <a:rPr lang="en-US" altLang="en-US" sz="3300" i="1" baseline="-25000" dirty="0"/>
                  <a:t>SP</a:t>
                </a:r>
                <a:r>
                  <a:rPr lang="en-US" altLang="en-US" sz="3300" i="1" dirty="0">
                    <a:effectLst/>
                  </a:rPr>
                  <a:t>(s)=0</a:t>
                </a:r>
                <a:r>
                  <a:rPr lang="en-US" altLang="en-US" sz="3300" dirty="0">
                    <a:effectLst/>
                  </a:rPr>
                  <a:t> </a:t>
                </a:r>
              </a:p>
              <a:p>
                <a:pPr lvl="1">
                  <a:buFont typeface="Monotype Sorts" charset="2"/>
                  <a:buNone/>
                </a:pPr>
                <a:endParaRPr lang="en-US" altLang="en-US" sz="3100" dirty="0">
                  <a:effectLst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en-US" sz="3100" dirty="0">
                    <a:effectLst/>
                  </a:rPr>
                  <a:t>Q: What happens if AR &lt;1, 1 and &gt;1?</a:t>
                </a:r>
              </a:p>
            </p:txBody>
          </p:sp>
        </mc:Choice>
        <mc:Fallback xmlns="">
          <p:sp>
            <p:nvSpPr>
              <p:cNvPr id="323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27" t="-2347" b="-1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606" name="Text Box 22" descr="Green marble"/>
          <p:cNvSpPr txBox="1">
            <a:spLocks noChangeArrowheads="1"/>
          </p:cNvSpPr>
          <p:nvPr/>
        </p:nvSpPr>
        <p:spPr bwMode="auto">
          <a:xfrm>
            <a:off x="3436144" y="3762719"/>
            <a:ext cx="247619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500" i="1" dirty="0"/>
              <a:t>Open-loop Response to Y</a:t>
            </a:r>
            <a:r>
              <a:rPr lang="en-US" altLang="en-US" sz="1500" i="1" baseline="-25000" dirty="0"/>
              <a:t>SP</a:t>
            </a:r>
            <a:r>
              <a:rPr lang="en-US" altLang="en-US" sz="1500" i="1" dirty="0"/>
              <a:t>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3140" y="835472"/>
            <a:ext cx="6112446" cy="2978142"/>
            <a:chOff x="2312194" y="1411830"/>
            <a:chExt cx="4644863" cy="2321734"/>
          </a:xfrm>
        </p:grpSpPr>
        <p:sp>
          <p:nvSpPr>
            <p:cNvPr id="323588" name="Rectangle 4" descr="Green marble"/>
            <p:cNvSpPr>
              <a:spLocks noChangeArrowheads="1"/>
            </p:cNvSpPr>
            <p:nvPr/>
          </p:nvSpPr>
          <p:spPr bwMode="auto">
            <a:xfrm>
              <a:off x="5081588" y="2022873"/>
              <a:ext cx="506016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/>
                <a:t>G</a:t>
              </a:r>
              <a:r>
                <a:rPr lang="en-US" altLang="en-US" sz="1500" i="1" baseline="-25000"/>
                <a:t>p</a:t>
              </a:r>
              <a:endParaRPr lang="en-US" altLang="en-US" sz="1500" i="1"/>
            </a:p>
          </p:txBody>
        </p:sp>
        <p:sp>
          <p:nvSpPr>
            <p:cNvPr id="323589" name="Rectangle 5" descr="Green marble"/>
            <p:cNvSpPr>
              <a:spLocks noChangeArrowheads="1"/>
            </p:cNvSpPr>
            <p:nvPr/>
          </p:nvSpPr>
          <p:spPr bwMode="auto">
            <a:xfrm>
              <a:off x="3582592" y="2034779"/>
              <a:ext cx="506015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 dirty="0" err="1"/>
                <a:t>G</a:t>
              </a:r>
              <a:r>
                <a:rPr lang="en-US" altLang="en-US" sz="1500" i="1" baseline="-25000" dirty="0" err="1"/>
                <a:t>c</a:t>
              </a:r>
              <a:endParaRPr lang="en-US" altLang="en-US" sz="1500" i="1" dirty="0"/>
            </a:p>
          </p:txBody>
        </p:sp>
        <p:sp>
          <p:nvSpPr>
            <p:cNvPr id="323590" name="Rectangle 6" descr="Green marble"/>
            <p:cNvSpPr>
              <a:spLocks noChangeArrowheads="1"/>
            </p:cNvSpPr>
            <p:nvPr/>
          </p:nvSpPr>
          <p:spPr bwMode="auto">
            <a:xfrm>
              <a:off x="4312444" y="2918223"/>
              <a:ext cx="506016" cy="3738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500" i="1"/>
                <a:t>G</a:t>
              </a:r>
              <a:r>
                <a:rPr lang="en-US" altLang="en-US" sz="1500" i="1" baseline="-25000"/>
                <a:t>s</a:t>
              </a:r>
              <a:endParaRPr lang="en-US" altLang="en-US" sz="1500" i="1"/>
            </a:p>
          </p:txBody>
        </p:sp>
        <p:sp>
          <p:nvSpPr>
            <p:cNvPr id="323591" name="AutoShape 7" descr="Green marble"/>
            <p:cNvSpPr>
              <a:spLocks noChangeArrowheads="1"/>
            </p:cNvSpPr>
            <p:nvPr/>
          </p:nvSpPr>
          <p:spPr bwMode="auto">
            <a:xfrm>
              <a:off x="6037660" y="2122885"/>
              <a:ext cx="176213" cy="176213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cxnSp>
          <p:nvCxnSpPr>
            <p:cNvPr id="323592" name="AutoShape 8"/>
            <p:cNvCxnSpPr>
              <a:cxnSpLocks noChangeShapeType="1"/>
              <a:stCxn id="323588" idx="3"/>
              <a:endCxn id="323591" idx="2"/>
            </p:cNvCxnSpPr>
            <p:nvPr/>
          </p:nvCxnSpPr>
          <p:spPr bwMode="auto">
            <a:xfrm>
              <a:off x="5587604" y="2209800"/>
              <a:ext cx="450056" cy="119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>
              <a:off x="6121004" y="1749029"/>
              <a:ext cx="0" cy="3738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cxnSp>
          <p:nvCxnSpPr>
            <p:cNvPr id="323594" name="AutoShape 10"/>
            <p:cNvCxnSpPr>
              <a:cxnSpLocks noChangeShapeType="1"/>
              <a:stCxn id="323591" idx="6"/>
              <a:endCxn id="323590" idx="3"/>
            </p:cNvCxnSpPr>
            <p:nvPr/>
          </p:nvCxnSpPr>
          <p:spPr bwMode="auto">
            <a:xfrm flipH="1">
              <a:off x="4818460" y="2210991"/>
              <a:ext cx="1395413" cy="894159"/>
            </a:xfrm>
            <a:prstGeom prst="bentConnector3">
              <a:avLst>
                <a:gd name="adj1" fmla="val -1228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5" name="Line 11"/>
            <p:cNvSpPr>
              <a:spLocks noChangeShapeType="1"/>
            </p:cNvSpPr>
            <p:nvPr/>
          </p:nvSpPr>
          <p:spPr bwMode="auto">
            <a:xfrm flipH="1">
              <a:off x="4088606" y="3100388"/>
              <a:ext cx="2190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6" name="Line 12"/>
            <p:cNvSpPr>
              <a:spLocks noChangeShapeType="1"/>
            </p:cNvSpPr>
            <p:nvPr/>
          </p:nvSpPr>
          <p:spPr bwMode="auto">
            <a:xfrm>
              <a:off x="4088606" y="3100387"/>
              <a:ext cx="0" cy="538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7" name="Line 13"/>
            <p:cNvSpPr>
              <a:spLocks noChangeShapeType="1"/>
            </p:cNvSpPr>
            <p:nvPr/>
          </p:nvSpPr>
          <p:spPr bwMode="auto">
            <a:xfrm>
              <a:off x="6385323" y="2209800"/>
              <a:ext cx="439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8" name="AutoShape 14" descr="Green marble"/>
            <p:cNvSpPr>
              <a:spLocks noChangeArrowheads="1"/>
            </p:cNvSpPr>
            <p:nvPr/>
          </p:nvSpPr>
          <p:spPr bwMode="auto">
            <a:xfrm>
              <a:off x="2989660" y="2146697"/>
              <a:ext cx="164306" cy="152400"/>
            </a:xfrm>
            <a:prstGeom prst="flowChartSummingJunction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599" name="Line 15"/>
            <p:cNvSpPr>
              <a:spLocks noChangeShapeType="1"/>
            </p:cNvSpPr>
            <p:nvPr/>
          </p:nvSpPr>
          <p:spPr bwMode="auto">
            <a:xfrm>
              <a:off x="2527697" y="2209800"/>
              <a:ext cx="461963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600" name="Line 16"/>
            <p:cNvSpPr>
              <a:spLocks noChangeShapeType="1"/>
            </p:cNvSpPr>
            <p:nvPr/>
          </p:nvSpPr>
          <p:spPr bwMode="auto">
            <a:xfrm>
              <a:off x="3153966" y="2222897"/>
              <a:ext cx="428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350"/>
            </a:p>
          </p:txBody>
        </p:sp>
        <p:sp>
          <p:nvSpPr>
            <p:cNvPr id="323601" name="Text Box 17" descr="Green marble"/>
            <p:cNvSpPr txBox="1">
              <a:spLocks noChangeArrowheads="1"/>
            </p:cNvSpPr>
            <p:nvPr/>
          </p:nvSpPr>
          <p:spPr bwMode="auto">
            <a:xfrm>
              <a:off x="5862637" y="1411830"/>
              <a:ext cx="494046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/>
                <a:t>D(s)</a:t>
              </a:r>
            </a:p>
          </p:txBody>
        </p:sp>
        <p:sp>
          <p:nvSpPr>
            <p:cNvPr id="323602" name="Text Box 18" descr="Green marble"/>
            <p:cNvSpPr txBox="1">
              <a:spLocks noChangeArrowheads="1"/>
            </p:cNvSpPr>
            <p:nvPr/>
          </p:nvSpPr>
          <p:spPr bwMode="auto">
            <a:xfrm>
              <a:off x="6488659" y="1863306"/>
              <a:ext cx="468398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Y(s)</a:t>
              </a:r>
            </a:p>
          </p:txBody>
        </p:sp>
        <p:sp>
          <p:nvSpPr>
            <p:cNvPr id="323603" name="Text Box 19" descr="Green marble"/>
            <p:cNvSpPr txBox="1">
              <a:spLocks noChangeArrowheads="1"/>
            </p:cNvSpPr>
            <p:nvPr/>
          </p:nvSpPr>
          <p:spPr bwMode="auto">
            <a:xfrm>
              <a:off x="4089797" y="3481627"/>
              <a:ext cx="385512" cy="25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</a:t>
              </a:r>
              <a:r>
                <a:rPr lang="en-US" altLang="en-US" sz="1500" i="1" baseline="-25000" dirty="0"/>
                <a:t>s</a:t>
              </a:r>
              <a:r>
                <a:rPr lang="en-US" altLang="en-US" sz="1500" i="1" dirty="0"/>
                <a:t>(s)</a:t>
              </a:r>
            </a:p>
          </p:txBody>
        </p:sp>
        <p:sp>
          <p:nvSpPr>
            <p:cNvPr id="323604" name="Text Box 20" descr="Green marble"/>
            <p:cNvSpPr txBox="1">
              <a:spLocks noChangeArrowheads="1"/>
            </p:cNvSpPr>
            <p:nvPr/>
          </p:nvSpPr>
          <p:spPr bwMode="auto">
            <a:xfrm>
              <a:off x="2312194" y="1886189"/>
              <a:ext cx="448660" cy="25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Y</a:t>
              </a:r>
              <a:r>
                <a:rPr lang="en-US" altLang="en-US" sz="1500" i="1" baseline="-25000" dirty="0"/>
                <a:t>SP</a:t>
              </a:r>
              <a:r>
                <a:rPr lang="en-US" altLang="en-US" sz="1500" i="1" dirty="0"/>
                <a:t>(s)</a:t>
              </a:r>
            </a:p>
          </p:txBody>
        </p:sp>
        <p:sp>
          <p:nvSpPr>
            <p:cNvPr id="323605" name="Text Box 21" descr="Green marble"/>
            <p:cNvSpPr txBox="1">
              <a:spLocks noChangeArrowheads="1"/>
            </p:cNvSpPr>
            <p:nvPr/>
          </p:nvSpPr>
          <p:spPr bwMode="auto">
            <a:xfrm>
              <a:off x="4374439" y="1873196"/>
              <a:ext cx="498855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500" i="1" dirty="0"/>
                <a:t>U(s)</a:t>
              </a:r>
            </a:p>
          </p:txBody>
        </p:sp>
        <p:cxnSp>
          <p:nvCxnSpPr>
            <p:cNvPr id="323607" name="AutoShape 23"/>
            <p:cNvCxnSpPr>
              <a:cxnSpLocks noChangeShapeType="1"/>
              <a:stCxn id="323589" idx="3"/>
              <a:endCxn id="323588" idx="1"/>
            </p:cNvCxnSpPr>
            <p:nvPr/>
          </p:nvCxnSpPr>
          <p:spPr bwMode="auto">
            <a:xfrm flipV="1">
              <a:off x="4088607" y="2209801"/>
              <a:ext cx="992981" cy="1190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08" name="Text Box 24" descr="Green marble"/>
            <p:cNvSpPr txBox="1">
              <a:spLocks noChangeArrowheads="1"/>
            </p:cNvSpPr>
            <p:nvPr/>
          </p:nvSpPr>
          <p:spPr bwMode="auto">
            <a:xfrm>
              <a:off x="5778104" y="2227638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  <p:sp>
          <p:nvSpPr>
            <p:cNvPr id="323609" name="Text Box 25" descr="Green marble"/>
            <p:cNvSpPr txBox="1">
              <a:spLocks noChangeArrowheads="1"/>
            </p:cNvSpPr>
            <p:nvPr/>
          </p:nvSpPr>
          <p:spPr bwMode="auto">
            <a:xfrm>
              <a:off x="3117056" y="2187156"/>
              <a:ext cx="237566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-</a:t>
              </a:r>
            </a:p>
          </p:txBody>
        </p:sp>
        <p:sp>
          <p:nvSpPr>
            <p:cNvPr id="323610" name="Text Box 26" descr="Green marble"/>
            <p:cNvSpPr txBox="1">
              <a:spLocks noChangeArrowheads="1"/>
            </p:cNvSpPr>
            <p:nvPr/>
          </p:nvSpPr>
          <p:spPr bwMode="auto">
            <a:xfrm>
              <a:off x="6141244" y="1863306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  <p:cxnSp>
          <p:nvCxnSpPr>
            <p:cNvPr id="323611" name="AutoShape 27"/>
            <p:cNvCxnSpPr>
              <a:cxnSpLocks noChangeShapeType="1"/>
            </p:cNvCxnSpPr>
            <p:nvPr/>
          </p:nvCxnSpPr>
          <p:spPr bwMode="auto">
            <a:xfrm rot="5400000" flipH="1">
              <a:off x="3289102" y="2094905"/>
              <a:ext cx="801291" cy="1235869"/>
            </a:xfrm>
            <a:prstGeom prst="bentConnector3">
              <a:avLst>
                <a:gd name="adj1" fmla="val 1333"/>
              </a:avLst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12" name="Text Box 28" descr="Green marble"/>
            <p:cNvSpPr txBox="1">
              <a:spLocks noChangeArrowheads="1"/>
            </p:cNvSpPr>
            <p:nvPr/>
          </p:nvSpPr>
          <p:spPr bwMode="auto">
            <a:xfrm>
              <a:off x="2776538" y="1927600"/>
              <a:ext cx="271228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350" i="1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52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  <a:endParaRPr lang="en-US" altLang="en-US" b="1" dirty="0"/>
          </a:p>
        </p:txBody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i="1" dirty="0">
                <a:effectLst/>
              </a:rPr>
              <a:t>A closed-loop system is unstable if the frequency of the response of the open-loop 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 has an amplitude ratio greater than one at the critical frequency. Otherwise it is stable.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Strategy: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  </a:t>
            </a:r>
            <a:r>
              <a:rPr lang="en-US" altLang="en-US" dirty="0">
                <a:effectLst/>
              </a:rPr>
              <a:t>in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Calculate AR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4612" name="Object 1028"/>
          <p:cNvGraphicFramePr>
            <a:graphicFrameLocks noChangeAspect="1"/>
          </p:cNvGraphicFramePr>
          <p:nvPr>
            <p:extLst/>
          </p:nvPr>
        </p:nvGraphicFramePr>
        <p:xfrm>
          <a:off x="3638549" y="4220201"/>
          <a:ext cx="2087995" cy="3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489040" imgH="368280" progId="Equation.COEE2">
                  <p:embed/>
                </p:oleObj>
              </mc:Choice>
              <mc:Fallback>
                <p:oleObj name="Equation" r:id="rId3" imgW="2489040" imgH="368280" progId="Equation.COEE2">
                  <p:embed/>
                  <p:pic>
                    <p:nvPicPr>
                      <p:cNvPr id="32461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49" y="4220201"/>
                        <a:ext cx="2087995" cy="30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1029"/>
          <p:cNvGraphicFramePr>
            <a:graphicFrameLocks noChangeAspect="1"/>
          </p:cNvGraphicFramePr>
          <p:nvPr>
            <p:extLst/>
          </p:nvPr>
        </p:nvGraphicFramePr>
        <p:xfrm>
          <a:off x="3638549" y="5497945"/>
          <a:ext cx="173070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930320" imgH="368280" progId="Equation.COEE2">
                  <p:embed/>
                </p:oleObj>
              </mc:Choice>
              <mc:Fallback>
                <p:oleObj name="Equation" r:id="rId5" imgW="1930320" imgH="368280" progId="Equation.COEE2">
                  <p:embed/>
                  <p:pic>
                    <p:nvPicPr>
                      <p:cNvPr id="32461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49" y="5497945"/>
                        <a:ext cx="173070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86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3860-7B5E-40B3-AA2D-5F9630FC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Direct / Reverse acting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4A8A-029B-4E75-B65D-E70B9D8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will be the sign of the controller gain?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C731DD4-11D1-403F-B054-9C9F82AE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964583"/>
              </p:ext>
            </p:extLst>
          </p:nvPr>
        </p:nvGraphicFramePr>
        <p:xfrm>
          <a:off x="1811866" y="1921933"/>
          <a:ext cx="5639641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3520440" imgH="1854200" progId="Visio.Drawing.4">
                  <p:embed/>
                </p:oleObj>
              </mc:Choice>
              <mc:Fallback>
                <p:oleObj name="VISIO" r:id="rId3" imgW="3520440" imgH="1854200" progId="Visio.Drawing.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BC731DD4-11D1-403F-B054-9C9F82A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866" y="1921933"/>
                        <a:ext cx="5639641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18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Stability Criterion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To check for stability: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Compute open-loop transfer function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dirty="0">
                <a:effectLst/>
              </a:rPr>
              <a:t> in</a:t>
            </a:r>
            <a:r>
              <a:rPr lang="en-US" altLang="en-US" i="1" dirty="0">
                <a:effectLst/>
              </a:rPr>
              <a:t>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i="1" dirty="0">
                <a:effectLst/>
              </a:rPr>
              <a:t>=-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p</a:t>
            </a:r>
            <a:r>
              <a:rPr lang="en-US" altLang="en-US" i="1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i="1" dirty="0">
                <a:effectLst/>
              </a:rPr>
              <a:t>	</a:t>
            </a:r>
            <a:r>
              <a:rPr lang="en-US" altLang="en-US" dirty="0">
                <a:effectLst/>
              </a:rPr>
              <a:t>3. Evaluate </a:t>
            </a:r>
            <a:r>
              <a:rPr lang="en-US" altLang="en-US" i="1" dirty="0">
                <a:effectLst/>
              </a:rPr>
              <a:t>AR </a:t>
            </a:r>
            <a:r>
              <a:rPr lang="en-US" altLang="en-US" dirty="0">
                <a:effectLst/>
              </a:rPr>
              <a:t>at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4. If </a:t>
            </a:r>
            <a:r>
              <a:rPr lang="en-US" altLang="en-US" i="1" dirty="0">
                <a:effectLst/>
              </a:rPr>
              <a:t>AR</a:t>
            </a:r>
            <a:r>
              <a:rPr lang="en-US" altLang="en-US" dirty="0">
                <a:effectLst/>
              </a:rPr>
              <a:t>&gt;1 then process is unstable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Find ultimate gain: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Compute open-loop transfer function without controller gain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Solve for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r>
              <a:rPr lang="en-US" altLang="en-US" dirty="0">
                <a:effectLst/>
              </a:rPr>
              <a:t> in</a:t>
            </a:r>
            <a:r>
              <a:rPr lang="en-US" altLang="en-US" i="1" dirty="0">
                <a:effectLst/>
              </a:rPr>
              <a:t>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i="1" dirty="0">
                <a:effectLst/>
              </a:rPr>
              <a:t>=-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p</a:t>
            </a:r>
            <a:r>
              <a:rPr lang="en-US" altLang="en-US" i="1" dirty="0">
                <a:effectLst/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i="1" dirty="0">
                <a:effectLst/>
              </a:rPr>
              <a:t>	</a:t>
            </a:r>
            <a:r>
              <a:rPr lang="en-US" altLang="en-US" dirty="0">
                <a:effectLst/>
              </a:rPr>
              <a:t>3. Evaluate </a:t>
            </a:r>
            <a:r>
              <a:rPr lang="en-US" altLang="en-US" i="1" dirty="0">
                <a:effectLst/>
              </a:rPr>
              <a:t>AR </a:t>
            </a:r>
            <a:r>
              <a:rPr lang="en-US" altLang="en-US" dirty="0">
                <a:effectLst/>
              </a:rPr>
              <a:t>at </a:t>
            </a:r>
            <a:r>
              <a:rPr lang="en-US" altLang="en-US" i="1" dirty="0">
                <a:effectLst/>
                <a:latin typeface="Symbol" panose="05050102010706020507" pitchFamily="18" charset="2"/>
              </a:rPr>
              <a:t>w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4. Let </a:t>
            </a:r>
            <a:endParaRPr lang="en-US" altLang="en-US" i="1" dirty="0">
              <a:effectLst/>
            </a:endParaRP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>
            <p:extLst/>
          </p:nvPr>
        </p:nvGraphicFramePr>
        <p:xfrm>
          <a:off x="1785361" y="5635228"/>
          <a:ext cx="962025" cy="54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82680" imgH="723600" progId="Equation.COEE2">
                  <p:embed/>
                </p:oleObj>
              </mc:Choice>
              <mc:Fallback>
                <p:oleObj name="Equation" r:id="rId3" imgW="1282680" imgH="723600" progId="Equation.COEE2">
                  <p:embed/>
                  <p:pic>
                    <p:nvPicPr>
                      <p:cNvPr id="325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361" y="5635228"/>
                        <a:ext cx="962025" cy="541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97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effectLst/>
              </a:rPr>
              <a:t>Bode Criterion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Consider the transfer function and controller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Open-loop transfer function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Amplitude ratio and phase shift</a:t>
            </a: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</a:t>
            </a:r>
          </a:p>
          <a:p>
            <a:pPr>
              <a:buFont typeface="Monotype Sorts" charset="2"/>
              <a:buNone/>
            </a:pPr>
            <a:r>
              <a:rPr lang="en-US" altLang="en-US" sz="3200" dirty="0">
                <a:effectLst/>
              </a:rPr>
              <a:t>	- At </a:t>
            </a:r>
            <a:r>
              <a:rPr lang="en-US" altLang="en-US" sz="3200" dirty="0">
                <a:effectLst/>
                <a:latin typeface="Symbol" panose="05050102010706020507" pitchFamily="18" charset="2"/>
              </a:rPr>
              <a:t>f</a:t>
            </a:r>
            <a:r>
              <a:rPr lang="en-US" altLang="en-US" sz="3200" dirty="0">
                <a:effectLst/>
              </a:rPr>
              <a:t>=-</a:t>
            </a:r>
            <a:r>
              <a:rPr lang="en-US" altLang="en-US" sz="3200" dirty="0">
                <a:effectLst/>
                <a:latin typeface="Symbol" panose="05050102010706020507" pitchFamily="18" charset="2"/>
              </a:rPr>
              <a:t>p, </a:t>
            </a:r>
            <a:r>
              <a:rPr lang="en-US" altLang="en-US" sz="3200" dirty="0">
                <a:latin typeface="Symbol" panose="05050102010706020507" pitchFamily="18" charset="2"/>
              </a:rPr>
              <a:t>w</a:t>
            </a:r>
            <a:r>
              <a:rPr lang="en-US" altLang="en-US" sz="3200" dirty="0"/>
              <a:t>=1.4128, AR=6.746</a:t>
            </a:r>
            <a:endParaRPr lang="en-US" altLang="en-US" sz="3200" dirty="0">
              <a:effectLst/>
            </a:endParaRP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>
            <p:extLst/>
          </p:nvPr>
        </p:nvGraphicFramePr>
        <p:xfrm>
          <a:off x="2266950" y="1383545"/>
          <a:ext cx="2111086" cy="6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298600" imgH="749160" progId="Equation.COEE2">
                  <p:embed/>
                </p:oleObj>
              </mc:Choice>
              <mc:Fallback>
                <p:oleObj name="Equation" r:id="rId3" imgW="2298600" imgH="749160" progId="Equation.COEE2">
                  <p:embed/>
                  <p:pic>
                    <p:nvPicPr>
                      <p:cNvPr id="326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383545"/>
                        <a:ext cx="2111086" cy="6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>
            <p:extLst/>
          </p:nvPr>
        </p:nvGraphicFramePr>
        <p:xfrm>
          <a:off x="4882883" y="1444089"/>
          <a:ext cx="2207160" cy="679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145960" imgH="660240" progId="Equation.COEE2">
                  <p:embed/>
                </p:oleObj>
              </mc:Choice>
              <mc:Fallback>
                <p:oleObj name="Equation" r:id="rId5" imgW="2145960" imgH="660240" progId="Equation.COEE2">
                  <p:embed/>
                  <p:pic>
                    <p:nvPicPr>
                      <p:cNvPr id="326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883" y="1444089"/>
                        <a:ext cx="2207160" cy="679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2" name="Object 6"/>
          <p:cNvGraphicFramePr>
            <a:graphicFrameLocks noChangeAspect="1"/>
          </p:cNvGraphicFramePr>
          <p:nvPr>
            <p:extLst/>
          </p:nvPr>
        </p:nvGraphicFramePr>
        <p:xfrm>
          <a:off x="2868901" y="2737144"/>
          <a:ext cx="3713845" cy="71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873240" imgH="749160" progId="Equation.COEE2">
                  <p:embed/>
                </p:oleObj>
              </mc:Choice>
              <mc:Fallback>
                <p:oleObj name="Equation" r:id="rId7" imgW="3873240" imgH="749160" progId="Equation.COEE2">
                  <p:embed/>
                  <p:pic>
                    <p:nvPicPr>
                      <p:cNvPr id="326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901" y="2737144"/>
                        <a:ext cx="3713845" cy="718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3" name="Object 7"/>
          <p:cNvGraphicFramePr>
            <a:graphicFrameLocks noChangeAspect="1"/>
          </p:cNvGraphicFramePr>
          <p:nvPr>
            <p:extLst/>
          </p:nvPr>
        </p:nvGraphicFramePr>
        <p:xfrm>
          <a:off x="1789974" y="3995593"/>
          <a:ext cx="5176124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6095880" imgH="1701720" progId="Equation.COEE2">
                  <p:embed/>
                </p:oleObj>
              </mc:Choice>
              <mc:Fallback>
                <p:oleObj name="Equation" r:id="rId9" imgW="6095880" imgH="1701720" progId="Equation.COEE2">
                  <p:embed/>
                  <p:pic>
                    <p:nvPicPr>
                      <p:cNvPr id="326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974" y="3995593"/>
                        <a:ext cx="5176124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33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Bode Stability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Phase Crossover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frequency at which phase lag is 180</a:t>
                </a:r>
                <a:r>
                  <a:rPr lang="en-US" baseline="30000" dirty="0"/>
                  <a:t>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Gain Crossover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US" dirty="0"/>
                  <a:t>) is the frequency at which AR = 1</a:t>
                </a:r>
              </a:p>
              <a:p>
                <a:r>
                  <a:rPr lang="en-US" dirty="0"/>
                  <a:t>Gain Margin (GM) is the amount of gain required for the AR to reach 1 at phase crossover frequency.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GM=1/AR</a:t>
                </a:r>
                <a:r>
                  <a:rPr lang="en-US" baseline="-25000" dirty="0"/>
                  <a:t>C</a:t>
                </a:r>
                <a:r>
                  <a:rPr lang="en-US" dirty="0"/>
                  <a:t> , where AR</a:t>
                </a:r>
                <a:r>
                  <a:rPr lang="en-US" baseline="-25000" dirty="0"/>
                  <a:t>C</a:t>
                </a:r>
                <a:r>
                  <a:rPr lang="en-US" dirty="0"/>
                  <a:t> is the Amplitude ratio at gain crossover frequency.</a:t>
                </a:r>
              </a:p>
              <a:p>
                <a:r>
                  <a:rPr lang="en-US" dirty="0"/>
                  <a:t>Phase Margin (PM) is the amount of phase difference required for phase lag to reach 180</a:t>
                </a:r>
                <a:r>
                  <a:rPr lang="en-US" baseline="30000" dirty="0"/>
                  <a:t>0</a:t>
                </a:r>
                <a:r>
                  <a:rPr lang="en-US" dirty="0"/>
                  <a:t> at gain crossover frequency.    PM=180+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</m:sub>
                    </m:sSub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is phase lag at phase crossover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594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Gain Margin and Phase Margin</a:t>
            </a:r>
            <a:endParaRPr lang="en-IN" b="1" dirty="0"/>
          </a:p>
        </p:txBody>
      </p:sp>
      <p:pic>
        <p:nvPicPr>
          <p:cNvPr id="13314" name="Picture 2" descr="https://in.mathworks.com/help/control/ref/marg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5" y="979055"/>
            <a:ext cx="7144038" cy="535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92218" y="2604655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dB=20 log</a:t>
            </a:r>
            <a:r>
              <a:rPr lang="en-US" baseline="-25000" dirty="0"/>
              <a:t>10</a:t>
            </a:r>
            <a:r>
              <a:rPr lang="en-US" dirty="0"/>
              <a:t>AR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213600" y="1570182"/>
            <a:ext cx="1542473" cy="389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73455" y="1303502"/>
            <a:ext cx="205970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Wcg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 the frequency where the gain margin is measured, which is a -180° phase crossing frequency.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Wcp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is the frequency where the phase margin is measured, which is a 0-dB gain crossing frequency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99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effectLst/>
              </a:rPr>
              <a:t>Nyquist</a:t>
            </a:r>
            <a:r>
              <a:rPr lang="en-US" altLang="en-US" b="1" dirty="0">
                <a:effectLst/>
              </a:rPr>
              <a:t> Stability Criterion</a:t>
            </a:r>
            <a:endParaRPr lang="en-US" altLang="en-US" b="1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</a:t>
            </a:r>
            <a:r>
              <a:rPr lang="en-US" altLang="en-US" i="1" dirty="0">
                <a:effectLst/>
              </a:rPr>
              <a:t>If N is the number of times that the </a:t>
            </a:r>
            <a:r>
              <a:rPr lang="en-US" altLang="en-US" i="1" dirty="0" err="1">
                <a:effectLst/>
              </a:rPr>
              <a:t>Nyquist</a:t>
            </a:r>
            <a:r>
              <a:rPr lang="en-US" altLang="en-US" i="1" dirty="0">
                <a:effectLst/>
              </a:rPr>
              <a:t> plot encircles the point (-1,0) in the complex plane in the clockwise direction, and P is the number of open-loop poles of 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 that lie in the right-half plane, then Z=N+P is the number of unstable roots of the closed-loop characteristic equation.</a:t>
            </a:r>
          </a:p>
          <a:p>
            <a:pPr>
              <a:buFont typeface="Monotype Sorts" charset="2"/>
              <a:buNone/>
            </a:pPr>
            <a:endParaRPr lang="en-US" altLang="en-US" i="1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Strategy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1. Substitute </a:t>
            </a:r>
            <a:r>
              <a:rPr lang="en-US" altLang="en-US" i="1" dirty="0">
                <a:effectLst/>
              </a:rPr>
              <a:t>s=</a:t>
            </a:r>
            <a:r>
              <a:rPr lang="en-US" altLang="en-US" i="1" dirty="0" err="1">
                <a:effectLst/>
              </a:rPr>
              <a:t>j</a:t>
            </a:r>
            <a:r>
              <a:rPr lang="en-US" altLang="en-US" i="1" dirty="0" err="1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 </a:t>
            </a:r>
            <a:r>
              <a:rPr lang="en-US" altLang="en-US" dirty="0">
                <a:effectLst/>
              </a:rPr>
              <a:t> in </a:t>
            </a:r>
            <a:r>
              <a:rPr lang="en-US" altLang="en-US" i="1" dirty="0">
                <a:effectLst/>
              </a:rPr>
              <a:t>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(s)</a:t>
            </a: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2. Plot </a:t>
            </a:r>
            <a:r>
              <a:rPr lang="en-US" altLang="en-US" i="1" dirty="0">
                <a:effectLst/>
              </a:rPr>
              <a:t>G</a:t>
            </a:r>
            <a:r>
              <a:rPr lang="en-US" altLang="en-US" i="1" baseline="-25000" dirty="0">
                <a:effectLst/>
              </a:rPr>
              <a:t>OL</a:t>
            </a:r>
            <a:r>
              <a:rPr lang="en-US" altLang="en-US" i="1" dirty="0">
                <a:effectLst/>
              </a:rPr>
              <a:t>(</a:t>
            </a:r>
            <a:r>
              <a:rPr lang="en-US" altLang="en-US" i="1" dirty="0" err="1">
                <a:effectLst/>
              </a:rPr>
              <a:t>j</a:t>
            </a:r>
            <a:r>
              <a:rPr lang="en-US" altLang="en-US" i="1" dirty="0" err="1">
                <a:effectLst/>
                <a:latin typeface="Symbol" panose="05050102010706020507" pitchFamily="18" charset="2"/>
              </a:rPr>
              <a:t>w</a:t>
            </a:r>
            <a:r>
              <a:rPr lang="en-US" altLang="en-US" i="1" dirty="0">
                <a:effectLst/>
              </a:rPr>
              <a:t>) </a:t>
            </a:r>
            <a:r>
              <a:rPr lang="en-US" altLang="en-US" dirty="0">
                <a:effectLst/>
              </a:rPr>
              <a:t>in the complex plane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	3. Count encirclements of (-1,0) in the clockwise direction</a:t>
            </a:r>
          </a:p>
        </p:txBody>
      </p:sp>
    </p:spTree>
    <p:extLst>
      <p:ext uri="{BB962C8B-B14F-4D97-AF65-F5344CB8AC3E}">
        <p14:creationId xmlns:p14="http://schemas.microsoft.com/office/powerpoint/2010/main" val="2844557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 err="1">
                <a:effectLst/>
              </a:rPr>
              <a:t>Nyquist</a:t>
            </a:r>
            <a:r>
              <a:rPr lang="en-US" altLang="en-US" b="1" dirty="0">
                <a:effectLst/>
              </a:rPr>
              <a:t> Criterion</a:t>
            </a:r>
          </a:p>
        </p:txBody>
      </p:sp>
      <p:sp>
        <p:nvSpPr>
          <p:cNvPr id="329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Consider the transfer function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ffectLst/>
              </a:rPr>
              <a:t>and the P controller</a:t>
            </a:r>
          </a:p>
          <a:p>
            <a:pPr>
              <a:buFont typeface="Monotype Sorts" charset="2"/>
              <a:buNone/>
            </a:pPr>
            <a:endParaRPr lang="en-US" altLang="en-US" dirty="0">
              <a:effectLst/>
            </a:endParaRPr>
          </a:p>
        </p:txBody>
      </p:sp>
      <p:graphicFrame>
        <p:nvGraphicFramePr>
          <p:cNvPr id="329732" name="Object 1028"/>
          <p:cNvGraphicFramePr>
            <a:graphicFrameLocks noChangeAspect="1"/>
          </p:cNvGraphicFramePr>
          <p:nvPr>
            <p:extLst/>
          </p:nvPr>
        </p:nvGraphicFramePr>
        <p:xfrm>
          <a:off x="4953182" y="781105"/>
          <a:ext cx="2894611" cy="91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730240" imgH="863280" progId="Equation.COEE2">
                  <p:embed/>
                </p:oleObj>
              </mc:Choice>
              <mc:Fallback>
                <p:oleObj name="Equation" r:id="rId3" imgW="2730240" imgH="863280" progId="Equation.COEE2">
                  <p:embed/>
                  <p:pic>
                    <p:nvPicPr>
                      <p:cNvPr id="32973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182" y="781105"/>
                        <a:ext cx="2894611" cy="91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1029"/>
          <p:cNvGraphicFramePr>
            <a:graphicFrameLocks noChangeAspect="1"/>
          </p:cNvGraphicFramePr>
          <p:nvPr>
            <p:extLst/>
          </p:nvPr>
        </p:nvGraphicFramePr>
        <p:xfrm>
          <a:off x="3500582" y="1979702"/>
          <a:ext cx="1562197" cy="49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32973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582" y="1979702"/>
                        <a:ext cx="1562197" cy="493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9734" name="Picture 1030" descr="Green mar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7" y="2487101"/>
            <a:ext cx="4211782" cy="421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8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83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Guidelines for Selecting Direct and Reverse Acting PID’s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62545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Consider a direct acting final control element to be positive and reverse to be negative.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 sign of the product of the final control element and the process gain is positive, use the reverse acting PID algorithm.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 sign of the product is negative, use the direct acting PID algorithm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control signal goes to a control valve with a valve positioner, the actuator is considered direct acting.</a:t>
            </a:r>
          </a:p>
        </p:txBody>
      </p:sp>
    </p:spTree>
    <p:extLst>
      <p:ext uri="{BB962C8B-B14F-4D97-AF65-F5344CB8AC3E}">
        <p14:creationId xmlns:p14="http://schemas.microsoft.com/office/powerpoint/2010/main" val="114836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Level Control Example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800600" y="1600200"/>
            <a:ext cx="40386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Process gain is positive because when flow in is increased, the level increases.</a:t>
            </a:r>
          </a:p>
          <a:p>
            <a:r>
              <a:rPr lang="en-US" altLang="en-US" sz="2800" dirty="0"/>
              <a:t>If the final control element is direct acting, use reverse acting PID.</a:t>
            </a:r>
          </a:p>
          <a:p>
            <a:r>
              <a:rPr lang="en-US" altLang="en-US" sz="2800" dirty="0"/>
              <a:t>For reverse acting final control element, use direct acting PID.</a:t>
            </a:r>
          </a:p>
          <a:p>
            <a:endParaRPr lang="en-US" altLang="en-US" sz="2800" dirty="0"/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228600" y="2362200"/>
          <a:ext cx="4359275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3520440" imgH="1854200" progId="Visio.Drawing.4">
                  <p:embed/>
                </p:oleObj>
              </mc:Choice>
              <mc:Fallback>
                <p:oleObj name="VISIO" r:id="rId3" imgW="3520440" imgH="1854200" progId="Visio.Drawing.4">
                  <p:embed/>
                  <p:pic>
                    <p:nvPicPr>
                      <p:cNvPr id="337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4359275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9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Level Control Example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type="clipArt" sz="half" idx="1"/>
          </p:nvPr>
        </p:nvGraphicFramePr>
        <p:xfrm>
          <a:off x="0" y="2286000"/>
          <a:ext cx="4724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4005580" imgH="1711960" progId="Visio.Drawing.4">
                  <p:embed/>
                </p:oleObj>
              </mc:Choice>
              <mc:Fallback>
                <p:oleObj name="VISIO" r:id="rId3" imgW="4005580" imgH="1711960" progId="Visio.Drawing.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0"/>
                        <a:ext cx="47244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4038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Process gain is negative because when flow out is increased, the level decreases.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 final control element is direct acting, use direct acting PID.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reverse acting final control element, use reverse acting PID.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86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IN" altLang="en-US"/>
              <a:t>General Feedback Control 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295" y="346500"/>
            <a:ext cx="7892761" cy="3855605"/>
            <a:chOff x="650875" y="1593850"/>
            <a:chExt cx="7958138" cy="3665538"/>
          </a:xfrm>
        </p:grpSpPr>
        <p:sp>
          <p:nvSpPr>
            <p:cNvPr id="9219" name="TextBox 4"/>
            <p:cNvSpPr txBox="1">
              <a:spLocks noChangeArrowheads="1"/>
            </p:cNvSpPr>
            <p:nvPr/>
          </p:nvSpPr>
          <p:spPr bwMode="auto">
            <a:xfrm>
              <a:off x="6324600" y="3429000"/>
              <a:ext cx="914400" cy="4619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IN" altLang="en-US" dirty="0"/>
                <a:t>G</a:t>
              </a:r>
              <a:r>
                <a:rPr lang="en-IN" altLang="en-US" baseline="-25000" dirty="0"/>
                <a:t>P</a:t>
              </a:r>
              <a:r>
                <a:rPr lang="en-IN" altLang="en-US" dirty="0"/>
                <a:t>(s)</a:t>
              </a:r>
            </a:p>
          </p:txBody>
        </p:sp>
        <p:sp>
          <p:nvSpPr>
            <p:cNvPr id="6148" name="Flowchart: Summing Junction 5"/>
            <p:cNvSpPr>
              <a:spLocks noChangeArrowheads="1"/>
            </p:cNvSpPr>
            <p:nvPr/>
          </p:nvSpPr>
          <p:spPr bwMode="auto">
            <a:xfrm>
              <a:off x="7620000" y="3455988"/>
              <a:ext cx="381000" cy="381000"/>
            </a:xfrm>
            <a:prstGeom prst="flowChartSummingJunction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cxnSp>
          <p:nvCxnSpPr>
            <p:cNvPr id="9221" name="Straight Connector 7"/>
            <p:cNvCxnSpPr>
              <a:cxnSpLocks noChangeShapeType="1"/>
              <a:endCxn id="6148" idx="2"/>
            </p:cNvCxnSpPr>
            <p:nvPr/>
          </p:nvCxnSpPr>
          <p:spPr bwMode="auto">
            <a:xfrm flipV="1">
              <a:off x="7239000" y="3646488"/>
              <a:ext cx="381000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22" name="Flowchart: Summing Junction 10"/>
            <p:cNvSpPr>
              <a:spLocks noChangeArrowheads="1"/>
            </p:cNvSpPr>
            <p:nvPr/>
          </p:nvSpPr>
          <p:spPr bwMode="auto">
            <a:xfrm>
              <a:off x="2392363" y="3524250"/>
              <a:ext cx="381000" cy="381000"/>
            </a:xfrm>
            <a:prstGeom prst="flowChartSummingJunction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2400"/>
            </a:p>
          </p:txBody>
        </p:sp>
        <p:cxnSp>
          <p:nvCxnSpPr>
            <p:cNvPr id="9224" name="Straight Arrow Connector 13"/>
            <p:cNvCxnSpPr>
              <a:cxnSpLocks noChangeShapeType="1"/>
              <a:stCxn id="6148" idx="6"/>
            </p:cNvCxnSpPr>
            <p:nvPr/>
          </p:nvCxnSpPr>
          <p:spPr bwMode="auto">
            <a:xfrm>
              <a:off x="8001000" y="3646488"/>
              <a:ext cx="5334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25" name="Straight Arrow Connector 15"/>
            <p:cNvCxnSpPr>
              <a:cxnSpLocks noChangeShapeType="1"/>
            </p:cNvCxnSpPr>
            <p:nvPr/>
          </p:nvCxnSpPr>
          <p:spPr bwMode="auto">
            <a:xfrm>
              <a:off x="8267700" y="3646488"/>
              <a:ext cx="0" cy="13827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27" name="Straight Arrow Connector 18"/>
            <p:cNvCxnSpPr>
              <a:cxnSpLocks noChangeShapeType="1"/>
              <a:endCxn id="8" idx="3"/>
            </p:cNvCxnSpPr>
            <p:nvPr/>
          </p:nvCxnSpPr>
          <p:spPr bwMode="auto">
            <a:xfrm flipH="1">
              <a:off x="5984875" y="5029200"/>
              <a:ext cx="2282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28" name="Straight Arrow Connector 20"/>
            <p:cNvCxnSpPr>
              <a:cxnSpLocks noChangeShapeType="1"/>
            </p:cNvCxnSpPr>
            <p:nvPr/>
          </p:nvCxnSpPr>
          <p:spPr bwMode="auto">
            <a:xfrm flipH="1">
              <a:off x="2582863" y="5029200"/>
              <a:ext cx="2540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29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2582863" y="3905250"/>
              <a:ext cx="0" cy="11239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31" name="Straight Arrow Connector 48"/>
            <p:cNvCxnSpPr>
              <a:cxnSpLocks noChangeShapeType="1"/>
            </p:cNvCxnSpPr>
            <p:nvPr/>
          </p:nvCxnSpPr>
          <p:spPr bwMode="auto">
            <a:xfrm flipV="1">
              <a:off x="801688" y="3741738"/>
              <a:ext cx="685800" cy="1905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32" name="Straight Arrow Connector 50"/>
            <p:cNvCxnSpPr>
              <a:cxnSpLocks noChangeShapeType="1"/>
              <a:stCxn id="9222" idx="6"/>
            </p:cNvCxnSpPr>
            <p:nvPr/>
          </p:nvCxnSpPr>
          <p:spPr bwMode="auto">
            <a:xfrm>
              <a:off x="2773363" y="3714750"/>
              <a:ext cx="503237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3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4170363" y="3713163"/>
              <a:ext cx="66357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34" name="Straight Arrow Connector 56"/>
            <p:cNvCxnSpPr>
              <a:cxnSpLocks noChangeShapeType="1"/>
              <a:stCxn id="9235" idx="3"/>
            </p:cNvCxnSpPr>
            <p:nvPr/>
          </p:nvCxnSpPr>
          <p:spPr bwMode="auto">
            <a:xfrm>
              <a:off x="5821363" y="3687763"/>
              <a:ext cx="530225" cy="111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35" name="TextBox 65"/>
            <p:cNvSpPr txBox="1">
              <a:spLocks noChangeArrowheads="1"/>
            </p:cNvSpPr>
            <p:nvPr/>
          </p:nvSpPr>
          <p:spPr bwMode="auto">
            <a:xfrm>
              <a:off x="4830763" y="3455988"/>
              <a:ext cx="990600" cy="4619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IN" altLang="en-US" dirty="0"/>
                <a:t>G</a:t>
              </a:r>
              <a:r>
                <a:rPr lang="en-IN" altLang="en-US" baseline="-25000" dirty="0"/>
                <a:t>a</a:t>
              </a:r>
              <a:r>
                <a:rPr lang="en-IN" altLang="en-US" dirty="0"/>
                <a:t>(s)</a:t>
              </a:r>
            </a:p>
          </p:txBody>
        </p:sp>
        <p:sp>
          <p:nvSpPr>
            <p:cNvPr id="9236" name="TextBox 66"/>
            <p:cNvSpPr txBox="1">
              <a:spLocks noChangeArrowheads="1"/>
            </p:cNvSpPr>
            <p:nvPr/>
          </p:nvSpPr>
          <p:spPr bwMode="auto">
            <a:xfrm>
              <a:off x="3279775" y="3459163"/>
              <a:ext cx="869950" cy="50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IN" altLang="en-US" dirty="0"/>
                <a:t>G</a:t>
              </a:r>
              <a:r>
                <a:rPr lang="en-IN" altLang="en-US" baseline="-25000" dirty="0"/>
                <a:t>C</a:t>
              </a:r>
              <a:r>
                <a:rPr lang="en-IN" altLang="en-US" dirty="0"/>
                <a:t>(s)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487488" y="3524250"/>
              <a:ext cx="520700" cy="46196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dirty="0"/>
                <a:t>K</a:t>
              </a:r>
              <a:r>
                <a:rPr lang="en-IN" baseline="-25000" dirty="0"/>
                <a:t>S</a:t>
              </a:r>
              <a:endParaRPr lang="en-IN" dirty="0"/>
            </a:p>
          </p:txBody>
        </p:sp>
        <p:cxnSp>
          <p:nvCxnSpPr>
            <p:cNvPr id="6" name="Straight Arrow Connector 5"/>
            <p:cNvCxnSpPr>
              <a:stCxn id="3" idx="3"/>
            </p:cNvCxnSpPr>
            <p:nvPr/>
          </p:nvCxnSpPr>
          <p:spPr bwMode="auto">
            <a:xfrm flipV="1">
              <a:off x="2008188" y="3751263"/>
              <a:ext cx="377825" cy="317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38738" y="4799013"/>
              <a:ext cx="846137" cy="46037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dirty="0"/>
                <a:t>G</a:t>
              </a:r>
              <a:r>
                <a:rPr lang="en-IN" baseline="-25000" dirty="0"/>
                <a:t>S</a:t>
              </a:r>
              <a:r>
                <a:rPr lang="en-IN" dirty="0"/>
                <a:t>(s)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2988" y="2425700"/>
              <a:ext cx="835025" cy="4619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IN" dirty="0" err="1"/>
                <a:t>G</a:t>
              </a:r>
              <a:r>
                <a:rPr lang="en-IN" baseline="-25000" dirty="0" err="1"/>
                <a:t>d</a:t>
              </a:r>
              <a:r>
                <a:rPr lang="en-IN" dirty="0"/>
                <a:t>(s)</a:t>
              </a:r>
            </a:p>
          </p:txBody>
        </p:sp>
        <p:cxnSp>
          <p:nvCxnSpPr>
            <p:cNvPr id="14" name="Straight Arrow Connector 13"/>
            <p:cNvCxnSpPr>
              <a:stCxn id="10" idx="2"/>
              <a:endCxn id="6148" idx="0"/>
            </p:cNvCxnSpPr>
            <p:nvPr/>
          </p:nvCxnSpPr>
          <p:spPr bwMode="auto">
            <a:xfrm>
              <a:off x="7810500" y="2887663"/>
              <a:ext cx="0" cy="568325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0"/>
            </p:cNvCxnSpPr>
            <p:nvPr/>
          </p:nvCxnSpPr>
          <p:spPr bwMode="auto">
            <a:xfrm>
              <a:off x="7810500" y="1905000"/>
              <a:ext cx="0" cy="520700"/>
            </a:xfrm>
            <a:prstGeom prst="straightConnector1">
              <a:avLst/>
            </a:prstGeom>
            <a:ln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68" name="TextBox 16"/>
            <p:cNvSpPr txBox="1">
              <a:spLocks noChangeArrowheads="1"/>
            </p:cNvSpPr>
            <p:nvPr/>
          </p:nvSpPr>
          <p:spPr bwMode="auto">
            <a:xfrm>
              <a:off x="7529513" y="1593850"/>
              <a:ext cx="504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d(s)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50875" y="3321050"/>
              <a:ext cx="62706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y</a:t>
              </a:r>
              <a:r>
                <a:rPr lang="en-IN" altLang="en-US" sz="1600" baseline="-25000"/>
                <a:t>sp</a:t>
              </a:r>
              <a:r>
                <a:rPr lang="en-IN" altLang="en-US" sz="1600"/>
                <a:t>(s)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2336800" y="3587750"/>
              <a:ext cx="2587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100"/>
                <a:t>+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463800" y="3562350"/>
              <a:ext cx="2651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2400"/>
                <a:t>-</a:t>
              </a:r>
            </a:p>
          </p:txBody>
        </p:sp>
        <p:sp>
          <p:nvSpPr>
            <p:cNvPr id="6172" name="TextBox 20"/>
            <p:cNvSpPr txBox="1">
              <a:spLocks noChangeArrowheads="1"/>
            </p:cNvSpPr>
            <p:nvPr/>
          </p:nvSpPr>
          <p:spPr bwMode="auto">
            <a:xfrm>
              <a:off x="7664450" y="3360738"/>
              <a:ext cx="3000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+</a:t>
              </a:r>
            </a:p>
          </p:txBody>
        </p:sp>
        <p:sp>
          <p:nvSpPr>
            <p:cNvPr id="6173" name="TextBox 21"/>
            <p:cNvSpPr txBox="1">
              <a:spLocks noChangeArrowheads="1"/>
            </p:cNvSpPr>
            <p:nvPr/>
          </p:nvSpPr>
          <p:spPr bwMode="auto">
            <a:xfrm>
              <a:off x="7558088" y="3489325"/>
              <a:ext cx="3000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+</a:t>
              </a:r>
            </a:p>
          </p:txBody>
        </p:sp>
        <p:sp>
          <p:nvSpPr>
            <p:cNvPr id="6174" name="TextBox 23"/>
            <p:cNvSpPr txBox="1">
              <a:spLocks noChangeArrowheads="1"/>
            </p:cNvSpPr>
            <p:nvPr/>
          </p:nvSpPr>
          <p:spPr bwMode="auto">
            <a:xfrm>
              <a:off x="5791200" y="3375025"/>
              <a:ext cx="504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u(s)</a:t>
              </a:r>
            </a:p>
          </p:txBody>
        </p:sp>
        <p:sp>
          <p:nvSpPr>
            <p:cNvPr id="6175" name="TextBox 24"/>
            <p:cNvSpPr txBox="1">
              <a:spLocks noChangeArrowheads="1"/>
            </p:cNvSpPr>
            <p:nvPr/>
          </p:nvSpPr>
          <p:spPr bwMode="auto">
            <a:xfrm>
              <a:off x="8104188" y="3302000"/>
              <a:ext cx="504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y(s)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217988" y="3376613"/>
              <a:ext cx="4937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c(s)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60663" y="3381375"/>
              <a:ext cx="4937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e(s)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276600" y="4629150"/>
              <a:ext cx="5810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IN" altLang="en-US" sz="1600"/>
                <a:t>y</a:t>
              </a:r>
              <a:r>
                <a:rPr lang="en-IN" altLang="en-US" sz="1600" baseline="-25000"/>
                <a:t>S</a:t>
              </a:r>
              <a:r>
                <a:rPr lang="en-IN" altLang="en-US" sz="1600"/>
                <a:t>(s)</a:t>
              </a:r>
            </a:p>
          </p:txBody>
        </p:sp>
      </p:grpSp>
      <p:graphicFrame>
        <p:nvGraphicFramePr>
          <p:cNvPr id="3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030794"/>
              </p:ext>
            </p:extLst>
          </p:nvPr>
        </p:nvGraphicFramePr>
        <p:xfrm>
          <a:off x="1581246" y="4466567"/>
          <a:ext cx="6289498" cy="85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441600" imgH="469800" progId="Equation.3">
                  <p:embed/>
                </p:oleObj>
              </mc:Choice>
              <mc:Fallback>
                <p:oleObj name="Equation" r:id="rId3" imgW="3441600" imgH="469800" progId="Equation.3">
                  <p:embed/>
                  <p:pic>
                    <p:nvPicPr>
                      <p:cNvPr id="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246" y="4466567"/>
                        <a:ext cx="6289498" cy="85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35337-9081-428B-81AE-0D551AA8B221}"/>
                  </a:ext>
                </a:extLst>
              </p:cNvPr>
              <p:cNvSpPr txBox="1"/>
              <p:nvPr/>
            </p:nvSpPr>
            <p:spPr>
              <a:xfrm>
                <a:off x="540382" y="5635438"/>
                <a:ext cx="7845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Characteristic Polynomial :  1 + G</a:t>
                </a:r>
                <a:r>
                  <a:rPr lang="en-IN" sz="2400" baseline="-25000" dirty="0"/>
                  <a:t>OL</a:t>
                </a:r>
                <a:r>
                  <a:rPr lang="en-IN" sz="2400" dirty="0"/>
                  <a:t> = 0 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35337-9081-428B-81AE-0D551AA8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2" y="5635438"/>
                <a:ext cx="7845674" cy="461665"/>
              </a:xfrm>
              <a:prstGeom prst="rect">
                <a:avLst/>
              </a:prstGeom>
              <a:blipFill>
                <a:blip r:embed="rId5"/>
                <a:stretch>
                  <a:fillRect l="-1243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Controller actions on feedback dynamics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Process G(s)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/>
                  <a:t>    Controller : Proportional,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Matlab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s=</a:t>
                </a:r>
                <a:r>
                  <a:rPr lang="en-US" sz="2000" dirty="0" err="1"/>
                  <a:t>tf</a:t>
                </a:r>
                <a:r>
                  <a:rPr lang="en-US" sz="2000" dirty="0"/>
                  <a:t>(‘s’); g=1/(s+1)^3; </a:t>
                </a:r>
              </a:p>
              <a:p>
                <a:pPr marL="0" indent="0">
                  <a:buNone/>
                </a:pPr>
                <a:r>
                  <a:rPr lang="en-US" sz="2000" dirty="0"/>
                  <a:t>step(g); hold on</a:t>
                </a:r>
              </a:p>
              <a:p>
                <a:pPr marL="0" indent="0">
                  <a:buNone/>
                </a:pPr>
                <a:r>
                  <a:rPr lang="en-US" sz="2000" dirty="0"/>
                  <a:t>for kc=[0.5:0.5:2],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gcl</a:t>
                </a:r>
                <a:r>
                  <a:rPr lang="en-US" sz="2000" dirty="0"/>
                  <a:t>=feedback(kc*g,1); </a:t>
                </a:r>
              </a:p>
              <a:p>
                <a:pPr marL="0" indent="0">
                  <a:buNone/>
                </a:pPr>
                <a:r>
                  <a:rPr lang="en-US" sz="2000" dirty="0"/>
                  <a:t>step(</a:t>
                </a:r>
                <a:r>
                  <a:rPr lang="en-US" sz="2000" dirty="0" err="1"/>
                  <a:t>gcl</a:t>
                </a:r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end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61" y="1551709"/>
            <a:ext cx="5689599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6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r>
              <a:rPr lang="en-US" altLang="en-US" dirty="0"/>
              <a:t>Important points:</a:t>
            </a:r>
          </a:p>
          <a:p>
            <a:pPr lvl="1"/>
            <a:r>
              <a:rPr lang="en-US" altLang="en-US" dirty="0"/>
              <a:t>proportional feedback does not change the order of the system</a:t>
            </a:r>
          </a:p>
          <a:p>
            <a:pPr lvl="2"/>
            <a:r>
              <a:rPr lang="en-US" altLang="en-US" dirty="0"/>
              <a:t>started with a first order process</a:t>
            </a:r>
          </a:p>
          <a:p>
            <a:pPr lvl="2"/>
            <a:r>
              <a:rPr lang="en-US" altLang="en-US" dirty="0"/>
              <a:t>closed-loop process also first order</a:t>
            </a:r>
          </a:p>
          <a:p>
            <a:pPr lvl="2"/>
            <a:r>
              <a:rPr lang="en-US" altLang="en-US" dirty="0"/>
              <a:t>order of characteristic polynomial is invariant under proportional feedback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speed of response of closed-loop process is directly affected by controller gain</a:t>
            </a:r>
          </a:p>
          <a:p>
            <a:pPr lvl="2"/>
            <a:r>
              <a:rPr lang="en-US" altLang="en-US" dirty="0"/>
              <a:t>increasing controller gain reduces the closed-loop time constant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In general, proportional feedback</a:t>
            </a:r>
          </a:p>
          <a:p>
            <a:pPr lvl="2"/>
            <a:r>
              <a:rPr lang="en-US" altLang="en-US" dirty="0"/>
              <a:t>reduces (does not eliminate) offset</a:t>
            </a:r>
          </a:p>
          <a:p>
            <a:pPr lvl="2"/>
            <a:r>
              <a:rPr lang="en-US" altLang="en-US" dirty="0"/>
              <a:t>speeds up response</a:t>
            </a:r>
          </a:p>
          <a:p>
            <a:pPr lvl="2"/>
            <a:r>
              <a:rPr lang="en-US" altLang="en-US" dirty="0"/>
              <a:t>for oscillatory processes, makes closed-loop process more oscillatory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48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1976</Words>
  <Application>Microsoft Office PowerPoint</Application>
  <PresentationFormat>On-screen Show (4:3)</PresentationFormat>
  <Paragraphs>362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Menlo</vt:lpstr>
      <vt:lpstr>Monotype Sorts</vt:lpstr>
      <vt:lpstr>Symbol</vt:lpstr>
      <vt:lpstr>Times New Roman</vt:lpstr>
      <vt:lpstr>Office Theme</vt:lpstr>
      <vt:lpstr>Equation</vt:lpstr>
      <vt:lpstr>VISIO</vt:lpstr>
      <vt:lpstr>Review  of  Feedback Control System</vt:lpstr>
      <vt:lpstr>Transfer Function for a PID Controller</vt:lpstr>
      <vt:lpstr>Direct / Reverse acting controller</vt:lpstr>
      <vt:lpstr>Guidelines for Selecting Direct and Reverse Acting PID’s</vt:lpstr>
      <vt:lpstr>PowerPoint Presentation</vt:lpstr>
      <vt:lpstr>Level Control Example</vt:lpstr>
      <vt:lpstr>General Feedback Control Loop</vt:lpstr>
      <vt:lpstr>Controller actions on feedback dynamics</vt:lpstr>
      <vt:lpstr>Proportional Control</vt:lpstr>
      <vt:lpstr>Controller actions on feedback dynamics</vt:lpstr>
      <vt:lpstr>Proporional - Integral Control</vt:lpstr>
      <vt:lpstr>Controller actions on feedback dynamics</vt:lpstr>
      <vt:lpstr>Proportional Derivative </vt:lpstr>
      <vt:lpstr>PID control (Setpoint Tracking or Servo Control)</vt:lpstr>
      <vt:lpstr>Disturbance Rejection: Input dynamics </vt:lpstr>
      <vt:lpstr>Closed-loop Stability</vt:lpstr>
      <vt:lpstr>Closed-loop Stability</vt:lpstr>
      <vt:lpstr>Stability Analysis Methods</vt:lpstr>
      <vt:lpstr>Closed-loop stability</vt:lpstr>
      <vt:lpstr>Example: Routh Array</vt:lpstr>
      <vt:lpstr>Direct Substitution</vt:lpstr>
      <vt:lpstr>Example: Direct Substitution</vt:lpstr>
      <vt:lpstr>Root Locus Diagram</vt:lpstr>
      <vt:lpstr>Frequency Response</vt:lpstr>
      <vt:lpstr>Frequency Response</vt:lpstr>
      <vt:lpstr>Bode Plot</vt:lpstr>
      <vt:lpstr>PowerPoint Presentation</vt:lpstr>
      <vt:lpstr>Bode Stability Criterion</vt:lpstr>
      <vt:lpstr>Bode Stability Criterion</vt:lpstr>
      <vt:lpstr>Bode Stability Criterion</vt:lpstr>
      <vt:lpstr>Bode Criterion</vt:lpstr>
      <vt:lpstr>Bode Stability</vt:lpstr>
      <vt:lpstr>Gain Margin and Phase Margin</vt:lpstr>
      <vt:lpstr>Nyquist Stability Criterion</vt:lpstr>
      <vt:lpstr>Nyquist Criterion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Samanta</dc:creator>
  <cp:lastModifiedBy>Admin</cp:lastModifiedBy>
  <cp:revision>33</cp:revision>
  <dcterms:created xsi:type="dcterms:W3CDTF">2021-01-12T01:54:18Z</dcterms:created>
  <dcterms:modified xsi:type="dcterms:W3CDTF">2023-01-18T12:01:47Z</dcterms:modified>
</cp:coreProperties>
</file>