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311" r:id="rId2"/>
    <p:sldId id="301" r:id="rId3"/>
    <p:sldId id="302" r:id="rId4"/>
    <p:sldId id="303" r:id="rId5"/>
    <p:sldId id="266" r:id="rId6"/>
    <p:sldId id="304" r:id="rId7"/>
    <p:sldId id="274" r:id="rId8"/>
    <p:sldId id="305" r:id="rId9"/>
    <p:sldId id="306" r:id="rId10"/>
    <p:sldId id="307" r:id="rId11"/>
    <p:sldId id="308" r:id="rId12"/>
    <p:sldId id="309" r:id="rId13"/>
    <p:sldId id="310" r:id="rId14"/>
    <p:sldId id="256" r:id="rId15"/>
    <p:sldId id="258" r:id="rId16"/>
    <p:sldId id="259" r:id="rId17"/>
    <p:sldId id="270" r:id="rId18"/>
    <p:sldId id="260" r:id="rId19"/>
    <p:sldId id="276" r:id="rId20"/>
    <p:sldId id="268" r:id="rId21"/>
    <p:sldId id="269" r:id="rId22"/>
    <p:sldId id="296" r:id="rId23"/>
    <p:sldId id="295" r:id="rId24"/>
    <p:sldId id="297" r:id="rId25"/>
    <p:sldId id="298" r:id="rId26"/>
    <p:sldId id="300" r:id="rId27"/>
    <p:sldId id="299" r:id="rId28"/>
    <p:sldId id="277" r:id="rId29"/>
    <p:sldId id="278" r:id="rId30"/>
    <p:sldId id="279" r:id="rId31"/>
    <p:sldId id="280" r:id="rId32"/>
    <p:sldId id="281" r:id="rId33"/>
    <p:sldId id="293" r:id="rId34"/>
    <p:sldId id="282" r:id="rId35"/>
    <p:sldId id="283" r:id="rId36"/>
    <p:sldId id="285" r:id="rId37"/>
    <p:sldId id="287" r:id="rId38"/>
    <p:sldId id="286" r:id="rId39"/>
    <p:sldId id="288" r:id="rId40"/>
    <p:sldId id="289" r:id="rId41"/>
    <p:sldId id="290" r:id="rId42"/>
    <p:sldId id="291" r:id="rId43"/>
    <p:sldId id="292" r:id="rId44"/>
    <p:sldId id="294" r:id="rId45"/>
    <p:sldId id="261" r:id="rId46"/>
    <p:sldId id="262" r:id="rId47"/>
    <p:sldId id="263" r:id="rId48"/>
    <p:sldId id="264" r:id="rId49"/>
    <p:sldId id="26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D66FC-712C-48D4-97DB-A3D2D54E689D}" v="68" dt="2022-01-26T10:18:20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29.wmf"/><Relationship Id="rId1" Type="http://schemas.openxmlformats.org/officeDocument/2006/relationships/image" Target="../media/image34.wmf"/><Relationship Id="rId4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6.wmf"/><Relationship Id="rId1" Type="http://schemas.openxmlformats.org/officeDocument/2006/relationships/image" Target="../media/image37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36.wmf"/><Relationship Id="rId1" Type="http://schemas.openxmlformats.org/officeDocument/2006/relationships/image" Target="../media/image45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2.wmf"/><Relationship Id="rId7" Type="http://schemas.openxmlformats.org/officeDocument/2006/relationships/image" Target="../media/image55.wmf"/><Relationship Id="rId2" Type="http://schemas.openxmlformats.org/officeDocument/2006/relationships/image" Target="../media/image51.wmf"/><Relationship Id="rId1" Type="http://schemas.openxmlformats.org/officeDocument/2006/relationships/image" Target="../media/image36.wmf"/><Relationship Id="rId6" Type="http://schemas.openxmlformats.org/officeDocument/2006/relationships/image" Target="../media/image54.wmf"/><Relationship Id="rId5" Type="http://schemas.openxmlformats.org/officeDocument/2006/relationships/image" Target="../media/image46.wmf"/><Relationship Id="rId10" Type="http://schemas.openxmlformats.org/officeDocument/2006/relationships/image" Target="../media/image58.wmf"/><Relationship Id="rId4" Type="http://schemas.openxmlformats.org/officeDocument/2006/relationships/image" Target="../media/image53.wmf"/><Relationship Id="rId9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7.wmf"/><Relationship Id="rId1" Type="http://schemas.openxmlformats.org/officeDocument/2006/relationships/image" Target="../media/image59.wmf"/><Relationship Id="rId4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67.wmf"/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D86C2-A66F-47B2-B17B-D2E934CEC19A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35313-F2DC-4AC4-8525-7F0673AF1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636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EAA7FE-F0F0-4F07-B41A-4DB48BCDCA4F}" type="slidenum">
              <a:rPr lang="en-US" altLang="en-US" sz="1200">
                <a:latin typeface="Arial" panose="020B0604020202020204" pitchFamily="34" charset="0"/>
              </a:rPr>
              <a:pPr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902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D01F9A-D7BB-4343-AFF7-933EC08CF511}" type="slidenum">
              <a:rPr lang="en-MY" altLang="en-US">
                <a:latin typeface="Calibri" panose="020F0502020204030204" pitchFamily="34" charset="0"/>
              </a:rPr>
              <a:pPr eaLnBrk="1" hangingPunct="1"/>
              <a:t>43</a:t>
            </a:fld>
            <a:endParaRPr lang="en-MY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687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068B87-F3A8-41F9-A879-93F3D372FCEE}" type="slidenum">
              <a:rPr lang="en-US" altLang="en-US" sz="1200">
                <a:latin typeface="Arial" panose="020B0604020202020204" pitchFamily="34" charset="0"/>
              </a:rPr>
              <a:pPr/>
              <a:t>45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87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7A1747-18B3-42D1-8428-D645B78240E1}" type="slidenum">
              <a:rPr lang="en-US" altLang="en-US" sz="1200">
                <a:latin typeface="Arial" panose="020B0604020202020204" pitchFamily="34" charset="0"/>
              </a:rPr>
              <a:pPr/>
              <a:t>47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850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920910-9E29-4D09-B133-FEFDC9BCD7E9}" type="slidenum">
              <a:rPr lang="en-US" altLang="en-US" sz="1200">
                <a:latin typeface="Arial" panose="020B0604020202020204" pitchFamily="34" charset="0"/>
              </a:rPr>
              <a:pPr/>
              <a:t>48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088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8568FC-31F4-4F5E-9C94-47A39B1D6FA8}" type="slidenum">
              <a:rPr lang="en-US" altLang="en-US" sz="1200">
                <a:latin typeface="Arial" panose="020B0604020202020204" pitchFamily="34" charset="0"/>
              </a:rPr>
              <a:pPr/>
              <a:t>49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54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AF53A6-09C6-45FD-A09D-C063889E19F4}" type="slidenum">
              <a:rPr lang="en-US" altLang="en-US" sz="1200">
                <a:latin typeface="Arial" panose="020B0604020202020204" pitchFamily="34" charset="0"/>
              </a:rPr>
              <a:pPr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655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10B4A9-EB61-4040-A71A-4B0C7A1B716A}" type="slidenum">
              <a:rPr lang="en-US" altLang="en-US" sz="1200">
                <a:latin typeface="Arial" panose="020B0604020202020204" pitchFamily="34" charset="0"/>
              </a:rPr>
              <a:pPr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957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9325DF-9CD4-4EF3-AC34-5B59EEE90FAE}" type="slidenum">
              <a:rPr lang="en-US" altLang="en-US" sz="1200">
                <a:latin typeface="Arial" panose="020B0604020202020204" pitchFamily="34" charset="0"/>
              </a:rPr>
              <a:pPr/>
              <a:t>25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861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7D280B-2D4F-4227-A45B-A3C74F83001B}" type="slidenum">
              <a:rPr lang="en-MY" altLang="en-US">
                <a:latin typeface="Calibri" panose="020F0502020204030204" pitchFamily="34" charset="0"/>
              </a:rPr>
              <a:pPr eaLnBrk="1" hangingPunct="1"/>
              <a:t>37</a:t>
            </a:fld>
            <a:endParaRPr lang="en-MY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323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8498255-408A-4F3F-98A6-8636DE68DE4C}" type="slidenum">
              <a:rPr lang="en-MY" altLang="en-US">
                <a:latin typeface="Calibri" panose="020F0502020204030204" pitchFamily="34" charset="0"/>
              </a:rPr>
              <a:pPr eaLnBrk="1" hangingPunct="1"/>
              <a:t>39</a:t>
            </a:fld>
            <a:endParaRPr lang="en-MY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587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CEBA32-7940-4701-866A-F0AFAEC9AC8F}" type="slidenum">
              <a:rPr lang="en-MY" altLang="en-US">
                <a:latin typeface="Calibri" panose="020F0502020204030204" pitchFamily="34" charset="0"/>
              </a:rPr>
              <a:pPr eaLnBrk="1" hangingPunct="1"/>
              <a:t>40</a:t>
            </a:fld>
            <a:endParaRPr lang="en-MY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419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FF82A0-A102-42E4-ADB4-79FF4B57A7FE}" type="slidenum">
              <a:rPr lang="en-MY" altLang="en-US">
                <a:latin typeface="Calibri" panose="020F0502020204030204" pitchFamily="34" charset="0"/>
              </a:rPr>
              <a:pPr eaLnBrk="1" hangingPunct="1"/>
              <a:t>41</a:t>
            </a:fld>
            <a:endParaRPr lang="en-MY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28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Y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9BDDCC-C095-4E9D-B525-D01017A245CE}" type="slidenum">
              <a:rPr lang="en-MY" altLang="en-US">
                <a:latin typeface="Calibri" panose="020F0502020204030204" pitchFamily="34" charset="0"/>
              </a:rPr>
              <a:pPr eaLnBrk="1" hangingPunct="1"/>
              <a:t>42</a:t>
            </a:fld>
            <a:endParaRPr lang="en-MY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0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87A6-6F27-403F-8F51-78FF9E1AFF14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7B6E-1D32-4FD0-AF6B-6438E7BF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18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87A6-6F27-403F-8F51-78FF9E1AFF14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7B6E-1D32-4FD0-AF6B-6438E7BF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2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87A6-6F27-403F-8F51-78FF9E1AFF14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7B6E-1D32-4FD0-AF6B-6438E7BF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627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-30018"/>
            <a:ext cx="9144000" cy="182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B1C886-5B0F-461C-91F3-28DF84D53D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442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3058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47800" y="1371600"/>
            <a:ext cx="2590800" cy="4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371600"/>
            <a:ext cx="2590800" cy="4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A854E5-655A-41BA-BCEC-AE84DA1B35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17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538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0509"/>
            <a:ext cx="7886700" cy="5336454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87A6-6F27-403F-8F51-78FF9E1AFF14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7B6E-1D32-4FD0-AF6B-6438E7BF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6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87A6-6F27-403F-8F51-78FF9E1AFF14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7B6E-1D32-4FD0-AF6B-6438E7BF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0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1232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77455"/>
            <a:ext cx="3886200" cy="5299508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77455"/>
            <a:ext cx="3886200" cy="5299508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87A6-6F27-403F-8F51-78FF9E1AFF14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7B6E-1D32-4FD0-AF6B-6438E7BF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69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57698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682" y="988436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12348"/>
            <a:ext cx="3868340" cy="437731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59" y="993126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1868055"/>
            <a:ext cx="3887391" cy="43216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87A6-6F27-403F-8F51-78FF9E1AFF14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7B6E-1D32-4FD0-AF6B-6438E7BF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1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87A6-6F27-403F-8F51-78FF9E1AFF14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7B6E-1D32-4FD0-AF6B-6438E7BF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02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87A6-6F27-403F-8F51-78FF9E1AFF14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7B6E-1D32-4FD0-AF6B-6438E7BF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06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87A6-6F27-403F-8F51-78FF9E1AFF14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7B6E-1D32-4FD0-AF6B-6438E7BF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21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87A6-6F27-403F-8F51-78FF9E1AFF14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7B6E-1D32-4FD0-AF6B-6438E7BF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3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B87A6-6F27-403F-8F51-78FF9E1AFF14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77B6E-1D32-4FD0-AF6B-6438E7BF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71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oleObject" Target="../embeddings/oleObject8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25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5.pn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2.wmf"/><Relationship Id="rId4" Type="http://schemas.openxmlformats.org/officeDocument/2006/relationships/image" Target="../media/image26.png"/><Relationship Id="rId9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5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5.png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5.wmf"/><Relationship Id="rId4" Type="http://schemas.openxmlformats.org/officeDocument/2006/relationships/image" Target="../media/image33.png"/><Relationship Id="rId9" Type="http://schemas.openxmlformats.org/officeDocument/2006/relationships/oleObject" Target="../embeddings/oleObject2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1.bin"/><Relationship Id="rId3" Type="http://schemas.openxmlformats.org/officeDocument/2006/relationships/image" Target="../media/image25.png"/><Relationship Id="rId7" Type="http://schemas.openxmlformats.org/officeDocument/2006/relationships/image" Target="../media/image36.wmf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0.bin"/><Relationship Id="rId5" Type="http://schemas.openxmlformats.org/officeDocument/2006/relationships/image" Target="../media/image37.wmf"/><Relationship Id="rId10" Type="http://schemas.openxmlformats.org/officeDocument/2006/relationships/image" Target="../media/image38.wmf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4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3.wmf"/><Relationship Id="rId4" Type="http://schemas.openxmlformats.org/officeDocument/2006/relationships/image" Target="../media/image25.png"/><Relationship Id="rId9" Type="http://schemas.openxmlformats.org/officeDocument/2006/relationships/oleObject" Target="../embeddings/oleObject3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8.wmf"/><Relationship Id="rId3" Type="http://schemas.openxmlformats.org/officeDocument/2006/relationships/image" Target="../media/image25.png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7.wmf"/><Relationship Id="rId5" Type="http://schemas.openxmlformats.org/officeDocument/2006/relationships/image" Target="../media/image45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4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5.wmf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58.w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25.png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6.wmf"/><Relationship Id="rId22" Type="http://schemas.openxmlformats.org/officeDocument/2006/relationships/image" Target="../media/image5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1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9.wmf"/><Relationship Id="rId11" Type="http://schemas.openxmlformats.org/officeDocument/2006/relationships/image" Target="../media/image62.png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0.wmf"/><Relationship Id="rId4" Type="http://schemas.openxmlformats.org/officeDocument/2006/relationships/image" Target="../media/image25.png"/><Relationship Id="rId9" Type="http://schemas.openxmlformats.org/officeDocument/2006/relationships/oleObject" Target="../embeddings/oleObject55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4.png"/><Relationship Id="rId4" Type="http://schemas.openxmlformats.org/officeDocument/2006/relationships/image" Target="../media/image25.png"/><Relationship Id="rId9" Type="http://schemas.openxmlformats.org/officeDocument/2006/relationships/image" Target="../media/image6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3.wmf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2.bin"/><Relationship Id="rId5" Type="http://schemas.openxmlformats.org/officeDocument/2006/relationships/image" Target="../media/image64.png"/><Relationship Id="rId10" Type="http://schemas.openxmlformats.org/officeDocument/2006/relationships/image" Target="../media/image67.wmf"/><Relationship Id="rId4" Type="http://schemas.openxmlformats.org/officeDocument/2006/relationships/image" Target="../media/image25.png"/><Relationship Id="rId9" Type="http://schemas.openxmlformats.org/officeDocument/2006/relationships/oleObject" Target="../embeddings/oleObject61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63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74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7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oleObject" Target="../embeddings/oleObject77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8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3200400"/>
          </a:xfrm>
        </p:spPr>
        <p:txBody>
          <a:bodyPr anchor="ctr"/>
          <a:lstStyle/>
          <a:p>
            <a:r>
              <a:rPr lang="en-US" altLang="en-US" sz="4400" dirty="0"/>
              <a:t>Review </a:t>
            </a:r>
            <a:br>
              <a:rPr lang="en-US" altLang="en-US" sz="4400" dirty="0"/>
            </a:br>
            <a:r>
              <a:rPr lang="en-US" altLang="en-US" sz="4400" dirty="0"/>
              <a:t>of </a:t>
            </a:r>
            <a:br>
              <a:rPr lang="en-US" altLang="en-US" sz="4400" dirty="0"/>
            </a:br>
            <a:r>
              <a:rPr lang="en-US" altLang="en-US" sz="4400" dirty="0"/>
              <a:t>Feedback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7557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b="1" dirty="0"/>
              <a:t>Bode Stability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Phase Crossover frequency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the frequency at which phase lag is 180</a:t>
                </a:r>
                <a:r>
                  <a:rPr lang="en-US" baseline="30000" dirty="0"/>
                  <a:t>0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Gain Crossover frequency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𝑝𝑐</m:t>
                        </m:r>
                      </m:sub>
                    </m:sSub>
                  </m:oMath>
                </a14:m>
                <a:r>
                  <a:rPr lang="en-US" dirty="0"/>
                  <a:t>) is the frequency at which AR = 1</a:t>
                </a:r>
              </a:p>
              <a:p>
                <a:r>
                  <a:rPr lang="en-US" dirty="0"/>
                  <a:t>Gain Margin (GM) is the amount of gain required for the AR to reach 1 at phase crossover frequency.</a:t>
                </a:r>
              </a:p>
              <a:p>
                <a:pPr marL="457200" lvl="1" indent="0">
                  <a:buNone/>
                </a:pPr>
                <a:r>
                  <a:rPr lang="en-US" dirty="0"/>
                  <a:t>GM=1/AR</a:t>
                </a:r>
                <a:r>
                  <a:rPr lang="en-US" baseline="-25000" dirty="0"/>
                  <a:t>C</a:t>
                </a:r>
                <a:r>
                  <a:rPr lang="en-US" dirty="0"/>
                  <a:t> , where AR</a:t>
                </a:r>
                <a:r>
                  <a:rPr lang="en-US" baseline="-25000" dirty="0"/>
                  <a:t>C</a:t>
                </a:r>
                <a:r>
                  <a:rPr lang="en-US" dirty="0"/>
                  <a:t> is the Amplitude ratio at gain crossover frequency.</a:t>
                </a:r>
              </a:p>
              <a:p>
                <a:r>
                  <a:rPr lang="en-US" dirty="0"/>
                  <a:t>Phase Margin (PM) is the amount of phase difference required for phase lag to reach 180</a:t>
                </a:r>
                <a:r>
                  <a:rPr lang="en-US" baseline="30000" dirty="0"/>
                  <a:t>0</a:t>
                </a:r>
                <a:r>
                  <a:rPr lang="en-US" dirty="0"/>
                  <a:t> at gain crossover frequency.    PM=180+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𝑝𝑐</m:t>
                        </m:r>
                      </m:sub>
                    </m:sSub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 is phase lag at phase crossover frequency.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16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59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Gain Margin and Phase Margin</a:t>
            </a:r>
            <a:endParaRPr lang="en-IN" b="1" dirty="0"/>
          </a:p>
        </p:txBody>
      </p:sp>
      <p:pic>
        <p:nvPicPr>
          <p:cNvPr id="13314" name="Picture 2" descr="https://in.mathworks.com/help/control/ref/margi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45" y="979055"/>
            <a:ext cx="7144038" cy="535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92218" y="2604655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dB=20 log</a:t>
            </a:r>
            <a:r>
              <a:rPr lang="en-US" baseline="-25000" dirty="0"/>
              <a:t>10</a:t>
            </a:r>
            <a:r>
              <a:rPr lang="en-US" dirty="0"/>
              <a:t>AR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213600" y="1570182"/>
            <a:ext cx="1542473" cy="389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973455" y="1303502"/>
            <a:ext cx="2059709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Wcg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is the frequency where the gain margin is measured, which is a -180° phase crossing frequency.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Wcp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is the frequency where the phase margin is measured, which is a 0-dB gain crossing frequency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99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b="1" dirty="0" err="1">
                <a:effectLst/>
              </a:rPr>
              <a:t>Nyquist</a:t>
            </a:r>
            <a:r>
              <a:rPr lang="en-US" altLang="en-US" b="1" dirty="0">
                <a:effectLst/>
              </a:rPr>
              <a:t> Stability Criterion</a:t>
            </a:r>
            <a:endParaRPr lang="en-US" altLang="en-US" b="1" dirty="0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</a:t>
            </a:r>
            <a:r>
              <a:rPr lang="en-US" altLang="en-US" i="1" dirty="0">
                <a:effectLst/>
              </a:rPr>
              <a:t>If N is the number of times that the </a:t>
            </a:r>
            <a:r>
              <a:rPr lang="en-US" altLang="en-US" i="1" dirty="0" err="1">
                <a:effectLst/>
              </a:rPr>
              <a:t>Nyquist</a:t>
            </a:r>
            <a:r>
              <a:rPr lang="en-US" altLang="en-US" i="1" dirty="0">
                <a:effectLst/>
              </a:rPr>
              <a:t> plot encircles the point (-1,0) in the complex plane in the clockwise direction, and P is the number of open-loop poles of G</a:t>
            </a:r>
            <a:r>
              <a:rPr lang="en-US" altLang="en-US" i="1" baseline="-25000" dirty="0">
                <a:effectLst/>
              </a:rPr>
              <a:t>OL</a:t>
            </a:r>
            <a:r>
              <a:rPr lang="en-US" altLang="en-US" i="1" dirty="0">
                <a:effectLst/>
              </a:rPr>
              <a:t> that lie in the right-half plane, then Z=N+P is the number of unstable roots of the closed-loop characteristic equation.</a:t>
            </a:r>
          </a:p>
          <a:p>
            <a:pPr>
              <a:buFont typeface="Monotype Sorts" charset="2"/>
              <a:buNone/>
            </a:pPr>
            <a:endParaRPr lang="en-US" altLang="en-US" i="1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Strategy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1. Substitute </a:t>
            </a:r>
            <a:r>
              <a:rPr lang="en-US" altLang="en-US" i="1" dirty="0">
                <a:effectLst/>
              </a:rPr>
              <a:t>s=</a:t>
            </a:r>
            <a:r>
              <a:rPr lang="en-US" altLang="en-US" i="1" dirty="0" err="1">
                <a:effectLst/>
              </a:rPr>
              <a:t>j</a:t>
            </a:r>
            <a:r>
              <a:rPr lang="en-US" altLang="en-US" i="1" dirty="0" err="1">
                <a:effectLst/>
                <a:latin typeface="Symbol" panose="05050102010706020507" pitchFamily="18" charset="2"/>
              </a:rPr>
              <a:t>w</a:t>
            </a:r>
            <a:r>
              <a:rPr lang="en-US" altLang="en-US" i="1" dirty="0">
                <a:effectLst/>
              </a:rPr>
              <a:t> </a:t>
            </a:r>
            <a:r>
              <a:rPr lang="en-US" altLang="en-US" dirty="0">
                <a:effectLst/>
              </a:rPr>
              <a:t> in </a:t>
            </a:r>
            <a:r>
              <a:rPr lang="en-US" altLang="en-US" i="1" dirty="0">
                <a:effectLst/>
              </a:rPr>
              <a:t>G</a:t>
            </a:r>
            <a:r>
              <a:rPr lang="en-US" altLang="en-US" i="1" baseline="-25000" dirty="0">
                <a:effectLst/>
              </a:rPr>
              <a:t>OL</a:t>
            </a:r>
            <a:r>
              <a:rPr lang="en-US" altLang="en-US" i="1" dirty="0">
                <a:effectLst/>
              </a:rPr>
              <a:t>(s)</a:t>
            </a: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2. Plot </a:t>
            </a:r>
            <a:r>
              <a:rPr lang="en-US" altLang="en-US" i="1" dirty="0">
                <a:effectLst/>
              </a:rPr>
              <a:t>G</a:t>
            </a:r>
            <a:r>
              <a:rPr lang="en-US" altLang="en-US" i="1" baseline="-25000" dirty="0">
                <a:effectLst/>
              </a:rPr>
              <a:t>OL</a:t>
            </a:r>
            <a:r>
              <a:rPr lang="en-US" altLang="en-US" i="1" dirty="0">
                <a:effectLst/>
              </a:rPr>
              <a:t>(</a:t>
            </a:r>
            <a:r>
              <a:rPr lang="en-US" altLang="en-US" i="1" dirty="0" err="1">
                <a:effectLst/>
              </a:rPr>
              <a:t>j</a:t>
            </a:r>
            <a:r>
              <a:rPr lang="en-US" altLang="en-US" i="1" dirty="0" err="1">
                <a:effectLst/>
                <a:latin typeface="Symbol" panose="05050102010706020507" pitchFamily="18" charset="2"/>
              </a:rPr>
              <a:t>w</a:t>
            </a:r>
            <a:r>
              <a:rPr lang="en-US" altLang="en-US" i="1" dirty="0">
                <a:effectLst/>
              </a:rPr>
              <a:t>) </a:t>
            </a:r>
            <a:r>
              <a:rPr lang="en-US" altLang="en-US" dirty="0">
                <a:effectLst/>
              </a:rPr>
              <a:t>in the complex plane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3. Count encirclements of (-1,0) in the clockwise direction</a:t>
            </a:r>
          </a:p>
        </p:txBody>
      </p:sp>
    </p:spTree>
    <p:extLst>
      <p:ext uri="{BB962C8B-B14F-4D97-AF65-F5344CB8AC3E}">
        <p14:creationId xmlns:p14="http://schemas.microsoft.com/office/powerpoint/2010/main" val="284455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b="1" dirty="0" err="1">
                <a:effectLst/>
              </a:rPr>
              <a:t>Nyquist</a:t>
            </a:r>
            <a:r>
              <a:rPr lang="en-US" altLang="en-US" b="1" dirty="0">
                <a:effectLst/>
              </a:rPr>
              <a:t> Criterion</a:t>
            </a:r>
          </a:p>
        </p:txBody>
      </p:sp>
      <p:sp>
        <p:nvSpPr>
          <p:cNvPr id="3297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Consider the transfer function</a:t>
            </a: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and the P controller</a:t>
            </a: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</p:txBody>
      </p:sp>
      <p:graphicFrame>
        <p:nvGraphicFramePr>
          <p:cNvPr id="329732" name="Object 1028"/>
          <p:cNvGraphicFramePr>
            <a:graphicFrameLocks noChangeAspect="1"/>
          </p:cNvGraphicFramePr>
          <p:nvPr>
            <p:extLst/>
          </p:nvPr>
        </p:nvGraphicFramePr>
        <p:xfrm>
          <a:off x="4953182" y="781105"/>
          <a:ext cx="2894611" cy="913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3" imgW="2730240" imgH="863280" progId="Equation.COEE2">
                  <p:embed/>
                </p:oleObj>
              </mc:Choice>
              <mc:Fallback>
                <p:oleObj name="Equation" r:id="rId3" imgW="2730240" imgH="863280" progId="Equation.COEE2">
                  <p:embed/>
                  <p:pic>
                    <p:nvPicPr>
                      <p:cNvPr id="32973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182" y="781105"/>
                        <a:ext cx="2894611" cy="913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3" name="Object 1029"/>
          <p:cNvGraphicFramePr>
            <a:graphicFrameLocks noChangeAspect="1"/>
          </p:cNvGraphicFramePr>
          <p:nvPr>
            <p:extLst/>
          </p:nvPr>
        </p:nvGraphicFramePr>
        <p:xfrm>
          <a:off x="3500582" y="1979702"/>
          <a:ext cx="1562197" cy="493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5" imgW="723600" imgH="228600" progId="Equation.DSMT4">
                  <p:embed/>
                </p:oleObj>
              </mc:Choice>
              <mc:Fallback>
                <p:oleObj name="Equation" r:id="rId5" imgW="723600" imgH="228600" progId="Equation.DSMT4">
                  <p:embed/>
                  <p:pic>
                    <p:nvPicPr>
                      <p:cNvPr id="32973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582" y="1979702"/>
                        <a:ext cx="1562197" cy="493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9734" name="Picture 1030" descr="Green marb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37" y="2487101"/>
            <a:ext cx="4211782" cy="421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8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838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PID Controller Tuning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90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C39BEB-742B-4174-8FCC-1381276B447D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9219" name="Picture 2" descr="Fig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838200"/>
            <a:ext cx="7620000" cy="5194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220" name="Text Box 3"/>
              <p:cNvSpPr txBox="1">
                <a:spLocks noChangeArrowheads="1"/>
              </p:cNvSpPr>
              <p:nvPr/>
            </p:nvSpPr>
            <p:spPr bwMode="auto">
              <a:xfrm>
                <a:off x="914400" y="6010275"/>
                <a:ext cx="8229600" cy="701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 dirty="0"/>
                  <a:t>Unit-step disturbance responses </a:t>
                </a:r>
                <a:r>
                  <a:rPr lang="en-US" altLang="en-US" sz="2000"/>
                  <a:t>for the </a:t>
                </a:r>
                <a:r>
                  <a:rPr lang="en-US" altLang="en-US" sz="2000" dirty="0"/>
                  <a:t>candidate controllers (FOTD Model: K = 1,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=20, 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9220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6010275"/>
                <a:ext cx="8229600" cy="701675"/>
              </a:xfrm>
              <a:prstGeom prst="rect">
                <a:avLst/>
              </a:prstGeom>
              <a:blipFill>
                <a:blip r:embed="rId3"/>
                <a:stretch>
                  <a:fillRect l="-741" t="-5217" r="-889" b="-156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1981200" y="381000"/>
            <a:ext cx="7162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5050"/>
                </a:solidFill>
              </a:rPr>
              <a:t>Controller Tuning:  A Motivational Example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990600" y="762000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5153025" y="32004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428875" y="30480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004888" y="1862138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349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0B4FCD-E155-42DA-834D-C783182496A8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09600" y="175491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009900"/>
                </a:solidFill>
              </a:rPr>
              <a:t>Performance Criteria For Closed-Loop Systems</a:t>
            </a:r>
          </a:p>
        </p:txBody>
      </p:sp>
      <p:sp>
        <p:nvSpPr>
          <p:cNvPr id="10246" name="Text Box 25"/>
          <p:cNvSpPr txBox="1">
            <a:spLocks noChangeArrowheads="1"/>
          </p:cNvSpPr>
          <p:nvPr/>
        </p:nvSpPr>
        <p:spPr bwMode="auto">
          <a:xfrm>
            <a:off x="703118" y="1005897"/>
            <a:ext cx="75819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/>
              <a:t>The </a:t>
            </a:r>
            <a:r>
              <a:rPr lang="en-US" altLang="en-US" dirty="0"/>
              <a:t>closed-loop system must be stable.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/>
              <a:t>The </a:t>
            </a:r>
            <a:r>
              <a:rPr lang="en-US" altLang="en-US" dirty="0"/>
              <a:t>effects of disturbances are minimized, providing good </a:t>
            </a:r>
            <a:r>
              <a:rPr lang="en-US" altLang="en-US" i="1" dirty="0"/>
              <a:t>disturbance rejection</a:t>
            </a:r>
            <a:r>
              <a:rPr lang="en-US" altLang="en-US" dirty="0"/>
              <a:t>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dirty="0"/>
              <a:t>Rapid, smooth responses to set-point changes are obtained, that is, good </a:t>
            </a:r>
            <a:r>
              <a:rPr lang="en-US" altLang="en-US" i="1" dirty="0"/>
              <a:t>set-point tracking.</a:t>
            </a:r>
            <a:endParaRPr lang="en-US" altLang="en-US" dirty="0"/>
          </a:p>
          <a:p>
            <a:pPr>
              <a:spcBef>
                <a:spcPct val="50000"/>
              </a:spcBef>
              <a:buFontTx/>
              <a:buAutoNum type="arabicPeriod" startAt="4"/>
            </a:pPr>
            <a:r>
              <a:rPr lang="en-US" altLang="en-US" dirty="0"/>
              <a:t>Steady-state error (offset) is eliminated.</a:t>
            </a:r>
          </a:p>
          <a:p>
            <a:pPr>
              <a:spcBef>
                <a:spcPct val="50000"/>
              </a:spcBef>
              <a:buFontTx/>
              <a:buAutoNum type="arabicPeriod" startAt="4"/>
            </a:pPr>
            <a:r>
              <a:rPr lang="en-US" altLang="en-US" dirty="0"/>
              <a:t>Excessive control action is avoided.</a:t>
            </a:r>
          </a:p>
          <a:p>
            <a:pPr>
              <a:spcBef>
                <a:spcPct val="50000"/>
              </a:spcBef>
              <a:buFontTx/>
              <a:buAutoNum type="arabicPeriod" startAt="4"/>
            </a:pPr>
            <a:r>
              <a:rPr lang="en-US" altLang="en-US"/>
              <a:t>The </a:t>
            </a:r>
            <a:r>
              <a:rPr lang="en-US" altLang="en-US" dirty="0"/>
              <a:t>control system is robust, that is, insensitive to changes in process conditions and to inaccuracies </a:t>
            </a:r>
            <a:r>
              <a:rPr lang="en-US" altLang="en-US"/>
              <a:t>in the </a:t>
            </a:r>
            <a:r>
              <a:rPr lang="en-US" altLang="en-US" dirty="0"/>
              <a:t>process model.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8066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782"/>
            <a:ext cx="8305800" cy="614218"/>
          </a:xfrm>
        </p:spPr>
        <p:txBody>
          <a:bodyPr>
            <a:normAutofit/>
          </a:bodyPr>
          <a:lstStyle/>
          <a:p>
            <a:r>
              <a:rPr lang="en-US" sz="3200" dirty="0"/>
              <a:t>Measure of Control Performance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8073" y="988291"/>
                <a:ext cx="7887854" cy="4365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Overshoot.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Decay ratio.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Rising time or Response time.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Stabilization time or Settling time.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Integral Error 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Integral Absolute Error (IAE)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Integral Square Error (ISE)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Integral time absolute error (ITAE)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Phase Margin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Gain Margin</a:t>
                </a:r>
                <a:endParaRPr lang="en-IN" sz="24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3" y="988291"/>
                <a:ext cx="7887854" cy="4365619"/>
              </a:xfrm>
              <a:prstGeom prst="rect">
                <a:avLst/>
              </a:prstGeom>
              <a:blipFill>
                <a:blip r:embed="rId2"/>
                <a:stretch>
                  <a:fillRect l="-1005" t="-11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707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917B2B-3179-4F7D-BE82-45211E9BBC6C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2292" name="Text Box 8"/>
          <p:cNvSpPr txBox="1">
            <a:spLocks noChangeArrowheads="1"/>
          </p:cNvSpPr>
          <p:nvPr/>
        </p:nvSpPr>
        <p:spPr bwMode="auto">
          <a:xfrm>
            <a:off x="572654" y="1233055"/>
            <a:ext cx="80010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altLang="en-US" dirty="0"/>
              <a:t>Empirical Tuning correlations using FODT model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en-US" dirty="0"/>
              <a:t>Step response FODT model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en-US" dirty="0"/>
              <a:t>Continuous Cycling</a:t>
            </a:r>
          </a:p>
          <a:p>
            <a:pPr marL="457200" indent="-4572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altLang="en-US" dirty="0"/>
              <a:t>Direct Synthesis (DS) method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en-US" dirty="0"/>
              <a:t>Internal Model Control (IMC) method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en-US" dirty="0"/>
              <a:t>Optimization method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en-US" dirty="0"/>
              <a:t>Frequency response techniques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en-US" dirty="0"/>
              <a:t>On-line tuning after the control system is installed.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72654" y="295420"/>
            <a:ext cx="7086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PID controller settings can be determined by a number of alternative techniques:</a:t>
            </a:r>
          </a:p>
        </p:txBody>
      </p:sp>
    </p:spTree>
    <p:extLst>
      <p:ext uri="{BB962C8B-B14F-4D97-AF65-F5344CB8AC3E}">
        <p14:creationId xmlns:p14="http://schemas.microsoft.com/office/powerpoint/2010/main" val="203065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Empirical Tuning Correlations: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Controller 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/>
                  <a:t>For PID with derivative on output: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IN" sz="2200" dirty="0"/>
                  <a:t> ;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200" dirty="0"/>
                  <a:t> ;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200" dirty="0"/>
              </a:p>
              <a:p>
                <a:pPr marL="0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Response Model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Ziegler-Nichols relations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Cohen-Coon</a:t>
                </a:r>
              </a:p>
              <a:p>
                <a:r>
                  <a:rPr lang="en-US" sz="2400" dirty="0" err="1"/>
                  <a:t>Chien</a:t>
                </a:r>
                <a:r>
                  <a:rPr lang="en-US" sz="2400" dirty="0"/>
                  <a:t>–</a:t>
                </a:r>
                <a:r>
                  <a:rPr lang="en-US" sz="2400" dirty="0" err="1"/>
                  <a:t>Hrones</a:t>
                </a:r>
                <a:r>
                  <a:rPr lang="en-US" sz="2400" dirty="0"/>
                  <a:t>–</a:t>
                </a:r>
                <a:r>
                  <a:rPr lang="en-US" sz="2400" dirty="0" err="1"/>
                  <a:t>Reswick</a:t>
                </a:r>
                <a:r>
                  <a:rPr lang="en-US" sz="2400" dirty="0"/>
                  <a:t> (CHR)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6178706"/>
                  </p:ext>
                </p:extLst>
              </p:nvPr>
            </p:nvGraphicFramePr>
            <p:xfrm>
              <a:off x="4805983" y="3584447"/>
              <a:ext cx="3620524" cy="25925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6583">
                      <a:extLst>
                        <a:ext uri="{9D8B030D-6E8A-4147-A177-3AD203B41FA5}">
                          <a16:colId xmlns:a16="http://schemas.microsoft.com/office/drawing/2014/main" val="3163866809"/>
                        </a:ext>
                      </a:extLst>
                    </a:gridCol>
                    <a:gridCol w="732661">
                      <a:extLst>
                        <a:ext uri="{9D8B030D-6E8A-4147-A177-3AD203B41FA5}">
                          <a16:colId xmlns:a16="http://schemas.microsoft.com/office/drawing/2014/main" val="1962338274"/>
                        </a:ext>
                      </a:extLst>
                    </a:gridCol>
                    <a:gridCol w="946923">
                      <a:extLst>
                        <a:ext uri="{9D8B030D-6E8A-4147-A177-3AD203B41FA5}">
                          <a16:colId xmlns:a16="http://schemas.microsoft.com/office/drawing/2014/main" val="908660654"/>
                        </a:ext>
                      </a:extLst>
                    </a:gridCol>
                    <a:gridCol w="764357">
                      <a:extLst>
                        <a:ext uri="{9D8B030D-6E8A-4147-A177-3AD203B41FA5}">
                          <a16:colId xmlns:a16="http://schemas.microsoft.com/office/drawing/2014/main" val="2981362961"/>
                        </a:ext>
                      </a:extLst>
                    </a:gridCol>
                  </a:tblGrid>
                  <a:tr h="44788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Controller</a:t>
                          </a:r>
                          <a:r>
                            <a:rPr lang="en-US" baseline="0" dirty="0"/>
                            <a:t> Type</a:t>
                          </a:r>
                          <a:endParaRPr lang="en-IN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dirty="0"/>
                            <a:t>From Step response</a:t>
                          </a:r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800556"/>
                      </a:ext>
                    </a:extLst>
                  </a:tr>
                  <a:tr h="447880">
                    <a:tc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  <a:r>
                            <a:rPr lang="en-US" baseline="-25000" dirty="0"/>
                            <a:t>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268133"/>
                      </a:ext>
                    </a:extLst>
                  </a:tr>
                  <a:tr h="4520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955021"/>
                      </a:ext>
                    </a:extLst>
                  </a:tr>
                  <a:tr h="4520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PI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3.3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>
                              <a:sym typeface="Symbol" panose="05050102010706020507" pitchFamily="18" charset="2"/>
                            </a:rPr>
                            <a:t>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760085"/>
                      </a:ext>
                    </a:extLst>
                  </a:tr>
                  <a:tr h="4520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PID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 </a:t>
                          </a:r>
                          <a:r>
                            <a:rPr lang="en-US" dirty="0">
                              <a:sym typeface="Symbol" panose="05050102010706020507" pitchFamily="18" charset="2"/>
                            </a:rPr>
                            <a:t>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 </a:t>
                          </a:r>
                          <a:r>
                            <a:rPr lang="en-US" dirty="0">
                              <a:sym typeface="Symbol" panose="05050102010706020507" pitchFamily="18" charset="2"/>
                            </a:rPr>
                            <a:t>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7382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6178706"/>
                  </p:ext>
                </p:extLst>
              </p:nvPr>
            </p:nvGraphicFramePr>
            <p:xfrm>
              <a:off x="4805983" y="3584447"/>
              <a:ext cx="3620524" cy="25925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6583">
                      <a:extLst>
                        <a:ext uri="{9D8B030D-6E8A-4147-A177-3AD203B41FA5}">
                          <a16:colId xmlns:a16="http://schemas.microsoft.com/office/drawing/2014/main" val="3163866809"/>
                        </a:ext>
                      </a:extLst>
                    </a:gridCol>
                    <a:gridCol w="732661">
                      <a:extLst>
                        <a:ext uri="{9D8B030D-6E8A-4147-A177-3AD203B41FA5}">
                          <a16:colId xmlns:a16="http://schemas.microsoft.com/office/drawing/2014/main" val="1962338274"/>
                        </a:ext>
                      </a:extLst>
                    </a:gridCol>
                    <a:gridCol w="946923">
                      <a:extLst>
                        <a:ext uri="{9D8B030D-6E8A-4147-A177-3AD203B41FA5}">
                          <a16:colId xmlns:a16="http://schemas.microsoft.com/office/drawing/2014/main" val="908660654"/>
                        </a:ext>
                      </a:extLst>
                    </a:gridCol>
                    <a:gridCol w="764357">
                      <a:extLst>
                        <a:ext uri="{9D8B030D-6E8A-4147-A177-3AD203B41FA5}">
                          <a16:colId xmlns:a16="http://schemas.microsoft.com/office/drawing/2014/main" val="2981362961"/>
                        </a:ext>
                      </a:extLst>
                    </a:gridCol>
                  </a:tblGrid>
                  <a:tr h="447880">
                    <a:tc rowSpan="2"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Controller</a:t>
                          </a:r>
                          <a:r>
                            <a:rPr lang="en-US" baseline="0" dirty="0" smtClean="0"/>
                            <a:t> Type</a:t>
                          </a:r>
                          <a:endParaRPr lang="en-IN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dirty="0" smtClean="0"/>
                            <a:t>From Step response</a:t>
                          </a:r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800556"/>
                      </a:ext>
                    </a:extLst>
                  </a:tr>
                  <a:tr h="466520">
                    <a:tc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</a:t>
                          </a:r>
                          <a:r>
                            <a:rPr lang="en-US" baseline="-25000" dirty="0" smtClean="0"/>
                            <a:t>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3226" t="-101299" r="-83871" b="-361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3016" t="-101299" r="-3175" b="-361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0268133"/>
                      </a:ext>
                    </a:extLst>
                  </a:tr>
                  <a:tr h="55937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331" t="-168478" r="-235537" b="-2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955021"/>
                      </a:ext>
                    </a:extLst>
                  </a:tr>
                  <a:tr h="55937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PI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331" t="-268478" r="-235537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3.3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ym typeface="Symbol" panose="05050102010706020507" pitchFamily="18" charset="2"/>
                            </a:rPr>
                            <a:t>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760085"/>
                      </a:ext>
                    </a:extLst>
                  </a:tr>
                  <a:tr h="55937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PID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331" t="-368478" r="-235537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 </a:t>
                          </a:r>
                          <a:r>
                            <a:rPr lang="en-US" dirty="0" smtClean="0">
                              <a:sym typeface="Symbol" panose="05050102010706020507" pitchFamily="18" charset="2"/>
                            </a:rPr>
                            <a:t>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 </a:t>
                          </a:r>
                          <a:r>
                            <a:rPr lang="en-US" dirty="0" smtClean="0">
                              <a:sym typeface="Symbol" panose="05050102010706020507" pitchFamily="18" charset="2"/>
                            </a:rPr>
                            <a:t>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73820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048298" y="3799682"/>
            <a:ext cx="668843" cy="17380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23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Frequency</a:t>
            </a:r>
            <a:r>
              <a:rPr lang="en-US" dirty="0"/>
              <a:t> </a:t>
            </a:r>
            <a:r>
              <a:rPr lang="en-US" b="1" dirty="0"/>
              <a:t>Response</a:t>
            </a:r>
            <a:endParaRPr lang="en-IN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666836" y="1297680"/>
            <a:ext cx="1274618" cy="775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189018" y="1704080"/>
            <a:ext cx="147781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4941454" y="1667134"/>
            <a:ext cx="1422400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05381" y="1482468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72785" y="1283857"/>
                <a:ext cx="1455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785" y="1283857"/>
                <a:ext cx="145514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90400" y="1251500"/>
                <a:ext cx="2057743" cy="378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400" y="1251500"/>
                <a:ext cx="2057743" cy="378630"/>
              </a:xfrm>
              <a:prstGeom prst="rect">
                <a:avLst/>
              </a:prstGeom>
              <a:blipFill>
                <a:blip r:embed="rId3"/>
                <a:stretch>
                  <a:fillRect t="-1613" b="-145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05" y="1999584"/>
            <a:ext cx="5652420" cy="424413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805381" y="499687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ym typeface="Symbol" panose="05050102010706020507" pitchFamily="18" charset="2"/>
              </a:rPr>
              <a:t>t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560290" y="2387511"/>
                <a:ext cx="2955059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Amplitude Ratio (AR) = Â/A</a:t>
                </a:r>
              </a:p>
              <a:p>
                <a:r>
                  <a:rPr lang="en-US" dirty="0"/>
                  <a:t>Phase lag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-</a:t>
                </a:r>
                <a:r>
                  <a:rPr lang="en-US" dirty="0">
                    <a:sym typeface="Symbol" panose="05050102010706020507" pitchFamily="18" charset="2"/>
                  </a:rPr>
                  <a:t>t/P*360</a:t>
                </a:r>
                <a:endParaRPr lang="en-IN" dirty="0">
                  <a:sym typeface="Symbol" panose="05050102010706020507" pitchFamily="18" charset="2"/>
                </a:endParaRP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The process acts as a “filter” or “amplifier” that attenuates or amplifies the input at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𝜔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.</a:t>
                </a: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The frequency response of a process G(s) at a specific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𝜔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is a complex number and can be obtained by substituting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𝜔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 </a:t>
                </a: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0" y="2387511"/>
                <a:ext cx="2955059" cy="3693319"/>
              </a:xfrm>
              <a:prstGeom prst="rect">
                <a:avLst/>
              </a:prstGeom>
              <a:blipFill>
                <a:blip r:embed="rId5"/>
                <a:stretch>
                  <a:fillRect l="-1649" t="-990" r="-2887" b="-16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2983343" y="2660013"/>
            <a:ext cx="119886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00493" y="263707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01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836" y="240146"/>
            <a:ext cx="8305800" cy="5264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Cohen-Coon formula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8764" y="766617"/>
                <a:ext cx="8044872" cy="1247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Z-N type empirical tuning formula using process model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Designed to achieve ¼ decay ratio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4" y="766617"/>
                <a:ext cx="8044872" cy="1247073"/>
              </a:xfrm>
              <a:prstGeom prst="rect">
                <a:avLst/>
              </a:prstGeom>
              <a:blipFill>
                <a:blip r:embed="rId2"/>
                <a:stretch>
                  <a:fillRect l="-682" b="-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144305"/>
                  </p:ext>
                </p:extLst>
              </p:nvPr>
            </p:nvGraphicFramePr>
            <p:xfrm>
              <a:off x="942104" y="2201880"/>
              <a:ext cx="7176659" cy="37692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0243">
                      <a:extLst>
                        <a:ext uri="{9D8B030D-6E8A-4147-A177-3AD203B41FA5}">
                          <a16:colId xmlns:a16="http://schemas.microsoft.com/office/drawing/2014/main" val="3163866809"/>
                        </a:ext>
                      </a:extLst>
                    </a:gridCol>
                    <a:gridCol w="2242017">
                      <a:extLst>
                        <a:ext uri="{9D8B030D-6E8A-4147-A177-3AD203B41FA5}">
                          <a16:colId xmlns:a16="http://schemas.microsoft.com/office/drawing/2014/main" val="1962338274"/>
                        </a:ext>
                      </a:extLst>
                    </a:gridCol>
                    <a:gridCol w="1939279">
                      <a:extLst>
                        <a:ext uri="{9D8B030D-6E8A-4147-A177-3AD203B41FA5}">
                          <a16:colId xmlns:a16="http://schemas.microsoft.com/office/drawing/2014/main" val="908660654"/>
                        </a:ext>
                      </a:extLst>
                    </a:gridCol>
                    <a:gridCol w="1515120">
                      <a:extLst>
                        <a:ext uri="{9D8B030D-6E8A-4147-A177-3AD203B41FA5}">
                          <a16:colId xmlns:a16="http://schemas.microsoft.com/office/drawing/2014/main" val="2981362961"/>
                        </a:ext>
                      </a:extLst>
                    </a:gridCol>
                  </a:tblGrid>
                  <a:tr h="0">
                    <a:tc rowSpan="2">
                      <a:txBody>
                        <a:bodyPr/>
                        <a:lstStyle/>
                        <a:p>
                          <a:r>
                            <a:rPr lang="en-US" sz="2400" dirty="0"/>
                            <a:t>Controller</a:t>
                          </a:r>
                          <a:r>
                            <a:rPr lang="en-US" sz="2400" baseline="0" dirty="0"/>
                            <a:t> Type</a:t>
                          </a:r>
                          <a:endParaRPr lang="en-IN" sz="2400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Cohen-Coon</a:t>
                          </a:r>
                          <a:endParaRPr lang="en-IN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800556"/>
                      </a:ext>
                    </a:extLst>
                  </a:tr>
                  <a:tr h="554182">
                    <a:tc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  <a:r>
                            <a:rPr lang="en-US" baseline="-25000" dirty="0"/>
                            <a:t>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268133"/>
                      </a:ext>
                    </a:extLst>
                  </a:tr>
                  <a:tr h="5541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955021"/>
                      </a:ext>
                    </a:extLst>
                  </a:tr>
                  <a:tr h="5541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PI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0.9+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30+3(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9+20(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den>
                              </m:f>
                            </m:oMath>
                          </a14:m>
                          <a:r>
                            <a:rPr lang="en-IN" baseline="0" dirty="0"/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760085"/>
                      </a:ext>
                    </a:extLst>
                  </a:tr>
                  <a:tr h="5541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PID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+16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32+6(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13+8(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11+2(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7382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144305"/>
                  </p:ext>
                </p:extLst>
              </p:nvPr>
            </p:nvGraphicFramePr>
            <p:xfrm>
              <a:off x="942104" y="2201880"/>
              <a:ext cx="7176659" cy="37692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0243">
                      <a:extLst>
                        <a:ext uri="{9D8B030D-6E8A-4147-A177-3AD203B41FA5}">
                          <a16:colId xmlns:a16="http://schemas.microsoft.com/office/drawing/2014/main" val="3163866809"/>
                        </a:ext>
                      </a:extLst>
                    </a:gridCol>
                    <a:gridCol w="2242017">
                      <a:extLst>
                        <a:ext uri="{9D8B030D-6E8A-4147-A177-3AD203B41FA5}">
                          <a16:colId xmlns:a16="http://schemas.microsoft.com/office/drawing/2014/main" val="1962338274"/>
                        </a:ext>
                      </a:extLst>
                    </a:gridCol>
                    <a:gridCol w="1939279">
                      <a:extLst>
                        <a:ext uri="{9D8B030D-6E8A-4147-A177-3AD203B41FA5}">
                          <a16:colId xmlns:a16="http://schemas.microsoft.com/office/drawing/2014/main" val="908660654"/>
                        </a:ext>
                      </a:extLst>
                    </a:gridCol>
                    <a:gridCol w="1515120">
                      <a:extLst>
                        <a:ext uri="{9D8B030D-6E8A-4147-A177-3AD203B41FA5}">
                          <a16:colId xmlns:a16="http://schemas.microsoft.com/office/drawing/2014/main" val="2981362961"/>
                        </a:ext>
                      </a:extLst>
                    </a:gridCol>
                  </a:tblGrid>
                  <a:tr h="457200">
                    <a:tc rowSpan="2"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Controller</a:t>
                          </a:r>
                          <a:r>
                            <a:rPr lang="en-US" sz="2400" baseline="0" dirty="0" smtClean="0"/>
                            <a:t> Type</a:t>
                          </a:r>
                          <a:endParaRPr lang="en-IN" sz="2400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Cohen-Coon</a:t>
                          </a:r>
                          <a:endParaRPr lang="en-IN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80055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</a:t>
                          </a:r>
                          <a:r>
                            <a:rPr lang="en-US" baseline="-25000" dirty="0" smtClean="0"/>
                            <a:t>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2453" t="-79048" r="-7956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3494" t="-79048" r="-1606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0268133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304" t="-162069" r="-155163" b="-280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955021"/>
                      </a:ext>
                    </a:extLst>
                  </a:tr>
                  <a:tr h="98209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PI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304" t="-187654" r="-155163" b="-100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2453" t="-187654" r="-79560" b="-100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760085"/>
                      </a:ext>
                    </a:extLst>
                  </a:tr>
                  <a:tr h="98209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PID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304" t="-289441" r="-155163" b="-1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2453" t="-289441" r="-79560" b="-1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3494" t="-289441" r="-1606" b="-1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7382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9269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836" y="240146"/>
            <a:ext cx="8305800" cy="5264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/>
              <a:t>Chien</a:t>
            </a:r>
            <a:r>
              <a:rPr lang="en-US" sz="3200" dirty="0"/>
              <a:t>–</a:t>
            </a:r>
            <a:r>
              <a:rPr lang="en-US" sz="3200" dirty="0" err="1"/>
              <a:t>Hrones</a:t>
            </a:r>
            <a:r>
              <a:rPr lang="en-US" sz="3200" dirty="0"/>
              <a:t>–</a:t>
            </a:r>
            <a:r>
              <a:rPr lang="en-US" sz="3200" dirty="0" err="1"/>
              <a:t>Reswick</a:t>
            </a:r>
            <a:r>
              <a:rPr lang="en-US" sz="3200" dirty="0"/>
              <a:t> (CHR) tuning formula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8764" y="766617"/>
                <a:ext cx="8044872" cy="1862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Z-N type tuning formula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for known parameters FODT process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I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Emphasizes </a:t>
                </a:r>
                <a:r>
                  <a:rPr lang="en-US" sz="2000" dirty="0" err="1"/>
                  <a:t>setpoint</a:t>
                </a:r>
                <a:r>
                  <a:rPr lang="en-US" sz="2000" dirty="0"/>
                  <a:t> tracking or disturbance rejection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Accommodates speed of response and overshoot qualitatively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4" y="766617"/>
                <a:ext cx="8044872" cy="1862626"/>
              </a:xfrm>
              <a:prstGeom prst="rect">
                <a:avLst/>
              </a:prstGeom>
              <a:blipFill>
                <a:blip r:embed="rId2"/>
                <a:stretch>
                  <a:fillRect l="-682" t="-1967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752539"/>
                  </p:ext>
                </p:extLst>
              </p:nvPr>
            </p:nvGraphicFramePr>
            <p:xfrm>
              <a:off x="830116" y="2780147"/>
              <a:ext cx="7601531" cy="31145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7747">
                      <a:extLst>
                        <a:ext uri="{9D8B030D-6E8A-4147-A177-3AD203B41FA5}">
                          <a16:colId xmlns:a16="http://schemas.microsoft.com/office/drawing/2014/main" val="3163866809"/>
                        </a:ext>
                      </a:extLst>
                    </a:gridCol>
                    <a:gridCol w="932873">
                      <a:extLst>
                        <a:ext uri="{9D8B030D-6E8A-4147-A177-3AD203B41FA5}">
                          <a16:colId xmlns:a16="http://schemas.microsoft.com/office/drawing/2014/main" val="1962338274"/>
                        </a:ext>
                      </a:extLst>
                    </a:gridCol>
                    <a:gridCol w="1136073">
                      <a:extLst>
                        <a:ext uri="{9D8B030D-6E8A-4147-A177-3AD203B41FA5}">
                          <a16:colId xmlns:a16="http://schemas.microsoft.com/office/drawing/2014/main" val="908660654"/>
                        </a:ext>
                      </a:extLst>
                    </a:gridCol>
                    <a:gridCol w="917039">
                      <a:extLst>
                        <a:ext uri="{9D8B030D-6E8A-4147-A177-3AD203B41FA5}">
                          <a16:colId xmlns:a16="http://schemas.microsoft.com/office/drawing/2014/main" val="2981362961"/>
                        </a:ext>
                      </a:extLst>
                    </a:gridCol>
                    <a:gridCol w="1085933">
                      <a:extLst>
                        <a:ext uri="{9D8B030D-6E8A-4147-A177-3AD203B41FA5}">
                          <a16:colId xmlns:a16="http://schemas.microsoft.com/office/drawing/2014/main" val="2897085203"/>
                        </a:ext>
                      </a:extLst>
                    </a:gridCol>
                    <a:gridCol w="1085933">
                      <a:extLst>
                        <a:ext uri="{9D8B030D-6E8A-4147-A177-3AD203B41FA5}">
                          <a16:colId xmlns:a16="http://schemas.microsoft.com/office/drawing/2014/main" val="63054919"/>
                        </a:ext>
                      </a:extLst>
                    </a:gridCol>
                    <a:gridCol w="1085933">
                      <a:extLst>
                        <a:ext uri="{9D8B030D-6E8A-4147-A177-3AD203B41FA5}">
                          <a16:colId xmlns:a16="http://schemas.microsoft.com/office/drawing/2014/main" val="1765279133"/>
                        </a:ext>
                      </a:extLst>
                    </a:gridCol>
                  </a:tblGrid>
                  <a:tr h="554182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Controller</a:t>
                          </a:r>
                          <a:r>
                            <a:rPr lang="en-US" baseline="0" dirty="0"/>
                            <a:t> Type</a:t>
                          </a:r>
                          <a:endParaRPr lang="en-IN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dirty="0"/>
                            <a:t>0%</a:t>
                          </a:r>
                          <a:r>
                            <a:rPr lang="en-US" baseline="0" dirty="0"/>
                            <a:t> Overshoot    </a:t>
                          </a:r>
                          <a:r>
                            <a:rPr lang="en-US" baseline="0" dirty="0" err="1"/>
                            <a:t>Setpoint</a:t>
                          </a:r>
                          <a:endParaRPr lang="en-US" baseline="0" dirty="0"/>
                        </a:p>
                        <a:p>
                          <a:r>
                            <a:rPr lang="en-US" dirty="0"/>
                            <a:t>                            ( Disturbance)</a:t>
                          </a:r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dirty="0"/>
                            <a:t>20%</a:t>
                          </a:r>
                          <a:r>
                            <a:rPr lang="en-US" baseline="0" dirty="0"/>
                            <a:t> Overshoot  </a:t>
                          </a:r>
                          <a:r>
                            <a:rPr lang="en-US" baseline="0" dirty="0" err="1"/>
                            <a:t>Setpoint</a:t>
                          </a:r>
                          <a:endParaRPr lang="en-US" baseline="0" dirty="0"/>
                        </a:p>
                        <a:p>
                          <a:r>
                            <a:rPr lang="en-US" dirty="0"/>
                            <a:t>                            ( Disturbance)</a:t>
                          </a:r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800556"/>
                      </a:ext>
                    </a:extLst>
                  </a:tr>
                  <a:tr h="554182">
                    <a:tc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  <a:r>
                            <a:rPr lang="en-US" baseline="-25000" dirty="0"/>
                            <a:t>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  <a:r>
                            <a:rPr lang="en-US" baseline="-25000" dirty="0"/>
                            <a:t>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268133"/>
                      </a:ext>
                    </a:extLst>
                  </a:tr>
                  <a:tr h="5541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r>
                            <a:rPr lang="en-US" baseline="0" dirty="0"/>
                            <a:t> a</a:t>
                          </a:r>
                        </a:p>
                        <a:p>
                          <a:pPr algn="ctr"/>
                          <a:r>
                            <a:rPr lang="en-US" baseline="0" dirty="0"/>
                            <a:t>(0.3 a)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  <a:r>
                            <a:rPr lang="en-US" baseline="0" dirty="0"/>
                            <a:t> a</a:t>
                          </a:r>
                        </a:p>
                        <a:p>
                          <a:pPr algn="ctr"/>
                          <a:r>
                            <a:rPr lang="en-US" baseline="0" dirty="0"/>
                            <a:t>(0.7 a)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955021"/>
                      </a:ext>
                    </a:extLst>
                  </a:tr>
                  <a:tr h="5541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PI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0.35</a:t>
                          </a:r>
                          <a:r>
                            <a:rPr lang="en-US" baseline="0" dirty="0"/>
                            <a:t> a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/>
                            <a:t>(0.6 a)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>
                              <a:sym typeface="Symbol" panose="05050102010706020507" pitchFamily="18" charset="2"/>
                            </a:rPr>
                            <a:t>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sym typeface="Symbol" panose="05050102010706020507" pitchFamily="18" charset="2"/>
                            </a:rPr>
                            <a:t>(4 )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0.6</a:t>
                          </a:r>
                          <a:r>
                            <a:rPr lang="en-US" baseline="0" dirty="0"/>
                            <a:t> a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/>
                            <a:t>(0.7 a)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ym typeface="Symbol" panose="05050102010706020507" pitchFamily="18" charset="2"/>
                            </a:rPr>
                            <a:t>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(2.3 </a:t>
                          </a:r>
                          <a:r>
                            <a:rPr lang="en-US" dirty="0">
                              <a:sym typeface="Symbol" panose="05050102010706020507" pitchFamily="18" charset="2"/>
                            </a:rPr>
                            <a:t>)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760085"/>
                      </a:ext>
                    </a:extLst>
                  </a:tr>
                  <a:tr h="5541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PID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0.6</a:t>
                          </a:r>
                          <a:r>
                            <a:rPr lang="en-US" baseline="0" dirty="0"/>
                            <a:t> a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/>
                            <a:t>(0.95 a)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ym typeface="Symbol" panose="05050102010706020507" pitchFamily="18" charset="2"/>
                            </a:rPr>
                            <a:t></a:t>
                          </a:r>
                        </a:p>
                        <a:p>
                          <a:pPr algn="ctr"/>
                          <a:r>
                            <a:rPr lang="en-US" dirty="0">
                              <a:sym typeface="Symbol" panose="05050102010706020507" pitchFamily="18" charset="2"/>
                            </a:rPr>
                            <a:t>(2.4 )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 </a:t>
                          </a:r>
                          <a:r>
                            <a:rPr lang="en-US" dirty="0">
                              <a:sym typeface="Symbol" panose="05050102010706020507" pitchFamily="18" charset="2"/>
                            </a:rPr>
                            <a:t>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Symbol" panose="05050102010706020507" pitchFamily="18" charset="2"/>
                            </a:rPr>
                            <a:t>(</a:t>
                          </a:r>
                          <a:r>
                            <a:rPr lang="en-US" dirty="0"/>
                            <a:t>0.42 </a:t>
                          </a:r>
                          <a:r>
                            <a:rPr lang="en-US" dirty="0">
                              <a:sym typeface="Symbol" panose="05050102010706020507" pitchFamily="18" charset="2"/>
                            </a:rPr>
                            <a:t>)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0.95</a:t>
                          </a:r>
                          <a:r>
                            <a:rPr lang="en-US" baseline="0" dirty="0"/>
                            <a:t> a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/>
                            <a:t>(1.2 a)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ym typeface="Symbol" panose="05050102010706020507" pitchFamily="18" charset="2"/>
                            </a:rPr>
                            <a:t>1.4 </a:t>
                          </a:r>
                          <a:endParaRPr lang="en-IN" dirty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(2 </a:t>
                          </a:r>
                          <a:r>
                            <a:rPr lang="en-US" dirty="0">
                              <a:sym typeface="Symbol" panose="05050102010706020507" pitchFamily="18" charset="2"/>
                            </a:rPr>
                            <a:t>)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0.47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>
                              <a:sym typeface="Symbol" panose="05050102010706020507" pitchFamily="18" charset="2"/>
                            </a:rPr>
                            <a:t></a:t>
                          </a:r>
                          <a:endParaRPr lang="en-IN" dirty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(0.42 </a:t>
                          </a:r>
                          <a:r>
                            <a:rPr lang="en-US" dirty="0">
                              <a:sym typeface="Symbol" panose="05050102010706020507" pitchFamily="18" charset="2"/>
                            </a:rPr>
                            <a:t></a:t>
                          </a:r>
                          <a:r>
                            <a:rPr lang="en-IN" dirty="0">
                              <a:sym typeface="Symbol" panose="05050102010706020507" pitchFamily="18" charset="2"/>
                            </a:rPr>
                            <a:t>)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7382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752539"/>
                  </p:ext>
                </p:extLst>
              </p:nvPr>
            </p:nvGraphicFramePr>
            <p:xfrm>
              <a:off x="830116" y="2780147"/>
              <a:ext cx="7601531" cy="31145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7747">
                      <a:extLst>
                        <a:ext uri="{9D8B030D-6E8A-4147-A177-3AD203B41FA5}">
                          <a16:colId xmlns:a16="http://schemas.microsoft.com/office/drawing/2014/main" val="3163866809"/>
                        </a:ext>
                      </a:extLst>
                    </a:gridCol>
                    <a:gridCol w="932873">
                      <a:extLst>
                        <a:ext uri="{9D8B030D-6E8A-4147-A177-3AD203B41FA5}">
                          <a16:colId xmlns:a16="http://schemas.microsoft.com/office/drawing/2014/main" val="1962338274"/>
                        </a:ext>
                      </a:extLst>
                    </a:gridCol>
                    <a:gridCol w="1136073">
                      <a:extLst>
                        <a:ext uri="{9D8B030D-6E8A-4147-A177-3AD203B41FA5}">
                          <a16:colId xmlns:a16="http://schemas.microsoft.com/office/drawing/2014/main" val="908660654"/>
                        </a:ext>
                      </a:extLst>
                    </a:gridCol>
                    <a:gridCol w="917039">
                      <a:extLst>
                        <a:ext uri="{9D8B030D-6E8A-4147-A177-3AD203B41FA5}">
                          <a16:colId xmlns:a16="http://schemas.microsoft.com/office/drawing/2014/main" val="2981362961"/>
                        </a:ext>
                      </a:extLst>
                    </a:gridCol>
                    <a:gridCol w="1085933">
                      <a:extLst>
                        <a:ext uri="{9D8B030D-6E8A-4147-A177-3AD203B41FA5}">
                          <a16:colId xmlns:a16="http://schemas.microsoft.com/office/drawing/2014/main" val="2897085203"/>
                        </a:ext>
                      </a:extLst>
                    </a:gridCol>
                    <a:gridCol w="1085933">
                      <a:extLst>
                        <a:ext uri="{9D8B030D-6E8A-4147-A177-3AD203B41FA5}">
                          <a16:colId xmlns:a16="http://schemas.microsoft.com/office/drawing/2014/main" val="63054919"/>
                        </a:ext>
                      </a:extLst>
                    </a:gridCol>
                    <a:gridCol w="1085933">
                      <a:extLst>
                        <a:ext uri="{9D8B030D-6E8A-4147-A177-3AD203B41FA5}">
                          <a16:colId xmlns:a16="http://schemas.microsoft.com/office/drawing/2014/main" val="1765279133"/>
                        </a:ext>
                      </a:extLst>
                    </a:gridCol>
                  </a:tblGrid>
                  <a:tr h="640080">
                    <a:tc rowSpan="2"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Controller</a:t>
                          </a:r>
                          <a:r>
                            <a:rPr lang="en-US" baseline="0" dirty="0" smtClean="0"/>
                            <a:t> Type</a:t>
                          </a:r>
                          <a:endParaRPr lang="en-IN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dirty="0" smtClean="0"/>
                            <a:t>0%</a:t>
                          </a:r>
                          <a:r>
                            <a:rPr lang="en-US" baseline="0" dirty="0" smtClean="0"/>
                            <a:t> Overshoot    </a:t>
                          </a:r>
                          <a:r>
                            <a:rPr lang="en-US" baseline="0" dirty="0" err="1" smtClean="0"/>
                            <a:t>Setpoint</a:t>
                          </a:r>
                          <a:endParaRPr lang="en-US" baseline="0" dirty="0" smtClean="0"/>
                        </a:p>
                        <a:p>
                          <a:r>
                            <a:rPr lang="en-US" dirty="0" smtClean="0"/>
                            <a:t>                            ( Disturbance)</a:t>
                          </a:r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dirty="0" smtClean="0"/>
                            <a:t>20%</a:t>
                          </a:r>
                          <a:r>
                            <a:rPr lang="en-US" baseline="0" dirty="0" smtClean="0"/>
                            <a:t> Overshoot  </a:t>
                          </a:r>
                          <a:r>
                            <a:rPr lang="en-US" baseline="0" dirty="0" err="1" smtClean="0"/>
                            <a:t>Setpoint</a:t>
                          </a:r>
                          <a:endParaRPr lang="en-US" baseline="0" dirty="0" smtClean="0"/>
                        </a:p>
                        <a:p>
                          <a:r>
                            <a:rPr lang="en-US" dirty="0" smtClean="0"/>
                            <a:t>                            ( Disturbance)</a:t>
                          </a:r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800556"/>
                      </a:ext>
                    </a:extLst>
                  </a:tr>
                  <a:tr h="554182">
                    <a:tc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</a:t>
                          </a:r>
                          <a:r>
                            <a:rPr lang="en-US" baseline="-25000" dirty="0" smtClean="0"/>
                            <a:t>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04" t="-120879" r="-368449" b="-363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6000" t="-120879" r="-359333" b="-363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</a:t>
                          </a:r>
                          <a:r>
                            <a:rPr lang="en-US" baseline="-25000" dirty="0" smtClean="0"/>
                            <a:t>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8324" t="-120879" r="-101676" b="-363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685" t="-120879" r="-2247" b="-3637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026813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</a:t>
                          </a:r>
                          <a:r>
                            <a:rPr lang="en-US" baseline="0" dirty="0" smtClean="0"/>
                            <a:t> a</a:t>
                          </a:r>
                        </a:p>
                        <a:p>
                          <a:pPr algn="ctr"/>
                          <a:r>
                            <a:rPr lang="en-US" baseline="0" dirty="0" smtClean="0"/>
                            <a:t>(0.3 a)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</a:t>
                          </a:r>
                          <a:r>
                            <a:rPr lang="en-US" baseline="0" dirty="0" smtClean="0"/>
                            <a:t> a</a:t>
                          </a:r>
                        </a:p>
                        <a:p>
                          <a:pPr algn="ctr"/>
                          <a:r>
                            <a:rPr lang="en-US" baseline="0" dirty="0" smtClean="0"/>
                            <a:t>(0.7 a)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95502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PI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0.35</a:t>
                          </a:r>
                          <a:r>
                            <a:rPr lang="en-US" baseline="0" dirty="0" smtClean="0"/>
                            <a:t> a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/>
                            <a:t>(0.6 a)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1.2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ym typeface="Symbol" panose="05050102010706020507" pitchFamily="18" charset="2"/>
                            </a:rPr>
                            <a:t>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sym typeface="Symbol" panose="05050102010706020507" pitchFamily="18" charset="2"/>
                            </a:rPr>
                            <a:t>(4 )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0.6</a:t>
                          </a:r>
                          <a:r>
                            <a:rPr lang="en-US" baseline="0" dirty="0" smtClean="0"/>
                            <a:t> a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/>
                            <a:t>(0.7 a)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Symbol" panose="05050102010706020507" pitchFamily="18" charset="2"/>
                            </a:rPr>
                            <a:t>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(2.3 </a:t>
                          </a:r>
                          <a:r>
                            <a:rPr lang="en-US" dirty="0" smtClean="0">
                              <a:sym typeface="Symbol" panose="05050102010706020507" pitchFamily="18" charset="2"/>
                            </a:rPr>
                            <a:t>)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76008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PID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0.6</a:t>
                          </a:r>
                          <a:r>
                            <a:rPr lang="en-US" baseline="0" dirty="0" smtClean="0"/>
                            <a:t> a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/>
                            <a:t>(0.95 a)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Symbol" panose="05050102010706020507" pitchFamily="18" charset="2"/>
                            </a:rPr>
                            <a:t></a:t>
                          </a:r>
                        </a:p>
                        <a:p>
                          <a:pPr algn="ctr"/>
                          <a:r>
                            <a:rPr lang="en-US" dirty="0" smtClean="0">
                              <a:sym typeface="Symbol" panose="05050102010706020507" pitchFamily="18" charset="2"/>
                            </a:rPr>
                            <a:t>(2.4 )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 </a:t>
                          </a:r>
                          <a:r>
                            <a:rPr lang="en-US" dirty="0" smtClean="0">
                              <a:sym typeface="Symbol" panose="05050102010706020507" pitchFamily="18" charset="2"/>
                            </a:rPr>
                            <a:t>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Symbol" panose="05050102010706020507" pitchFamily="18" charset="2"/>
                            </a:rPr>
                            <a:t>(</a:t>
                          </a:r>
                          <a:r>
                            <a:rPr lang="en-US" dirty="0" smtClean="0"/>
                            <a:t>0.42 </a:t>
                          </a:r>
                          <a:r>
                            <a:rPr lang="en-US" dirty="0" smtClean="0">
                              <a:sym typeface="Symbol" panose="05050102010706020507" pitchFamily="18" charset="2"/>
                            </a:rPr>
                            <a:t>)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0.95</a:t>
                          </a:r>
                          <a:r>
                            <a:rPr lang="en-US" baseline="0" dirty="0" smtClean="0"/>
                            <a:t> a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/>
                            <a:t>(1.2 a)</a:t>
                          </a:r>
                          <a:endParaRPr lang="en-IN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ym typeface="Symbol" panose="05050102010706020507" pitchFamily="18" charset="2"/>
                            </a:rPr>
                            <a:t>1.4 </a:t>
                          </a:r>
                          <a:endParaRPr lang="en-IN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(2 </a:t>
                          </a:r>
                          <a:r>
                            <a:rPr lang="en-US" dirty="0" smtClean="0">
                              <a:sym typeface="Symbol" panose="05050102010706020507" pitchFamily="18" charset="2"/>
                            </a:rPr>
                            <a:t>)</a:t>
                          </a:r>
                          <a:endParaRPr lang="en-IN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0.47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ym typeface="Symbol" panose="05050102010706020507" pitchFamily="18" charset="2"/>
                            </a:rPr>
                            <a:t></a:t>
                          </a:r>
                          <a:endParaRPr lang="en-IN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(0.42 </a:t>
                          </a:r>
                          <a:r>
                            <a:rPr lang="en-US" dirty="0" smtClean="0">
                              <a:sym typeface="Symbol" panose="05050102010706020507" pitchFamily="18" charset="2"/>
                            </a:rPr>
                            <a:t></a:t>
                          </a:r>
                          <a:r>
                            <a:rPr lang="en-IN" dirty="0" smtClean="0">
                              <a:sym typeface="Symbol" panose="05050102010706020507" pitchFamily="18" charset="2"/>
                            </a:rPr>
                            <a:t>)</a:t>
                          </a:r>
                          <a:endParaRPr lang="en-IN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7382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0665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28625"/>
            <a:ext cx="8001000" cy="6000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03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28625"/>
            <a:ext cx="8001000" cy="6000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18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7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D264E6-0030-4240-91B0-BED375C74188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79875" name="Text Box 4"/>
          <p:cNvSpPr txBox="1">
            <a:spLocks noChangeArrowheads="1"/>
          </p:cNvSpPr>
          <p:nvPr/>
        </p:nvSpPr>
        <p:spPr bwMode="auto">
          <a:xfrm>
            <a:off x="838200" y="76200"/>
            <a:ext cx="830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>
                <a:solidFill>
                  <a:srgbClr val="009900"/>
                </a:solidFill>
              </a:rPr>
              <a:t>Continuous Cycling Method</a:t>
            </a:r>
          </a:p>
        </p:txBody>
      </p:sp>
      <p:sp>
        <p:nvSpPr>
          <p:cNvPr id="79876" name="Text Box 5"/>
          <p:cNvSpPr txBox="1">
            <a:spLocks noChangeArrowheads="1"/>
          </p:cNvSpPr>
          <p:nvPr/>
        </p:nvSpPr>
        <p:spPr bwMode="auto">
          <a:xfrm>
            <a:off x="838200" y="838200"/>
            <a:ext cx="8153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Ziegler and Nichols (1942) introduced the </a:t>
            </a:r>
            <a:r>
              <a:rPr lang="en-US" altLang="en-US" i="1" dirty="0"/>
              <a:t>continuous cycling method</a:t>
            </a:r>
            <a:r>
              <a:rPr lang="en-US" altLang="en-US" dirty="0"/>
              <a:t> for controller tuning. It is based on the following trial-and-error procedure:</a:t>
            </a:r>
          </a:p>
        </p:txBody>
      </p:sp>
      <p:sp>
        <p:nvSpPr>
          <p:cNvPr id="79877" name="Text Box 6"/>
          <p:cNvSpPr txBox="1">
            <a:spLocks noChangeArrowheads="1"/>
          </p:cNvSpPr>
          <p:nvPr/>
        </p:nvSpPr>
        <p:spPr bwMode="auto">
          <a:xfrm>
            <a:off x="838200" y="2038529"/>
            <a:ext cx="83058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Step 1. </a:t>
            </a:r>
            <a:r>
              <a:rPr lang="en-US" altLang="en-US" dirty="0"/>
              <a:t>After the process has reached steady state (at least approximately), eliminate the integral and derivative control action.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Step 2.</a:t>
            </a:r>
            <a:r>
              <a:rPr lang="en-US" altLang="en-US" dirty="0"/>
              <a:t> Set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c</a:t>
            </a:r>
            <a:r>
              <a:rPr lang="en-US" altLang="en-US" i="1" dirty="0"/>
              <a:t> </a:t>
            </a:r>
            <a:r>
              <a:rPr lang="en-US" altLang="en-US" dirty="0"/>
              <a:t>equal to a small value and place the controller in the automatic mode.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Step 3.</a:t>
            </a:r>
            <a:r>
              <a:rPr lang="en-US" altLang="en-US" dirty="0"/>
              <a:t> Introduce a small set-point step change so that the controlled variable moves away from the set point. Gradually increase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c</a:t>
            </a:r>
            <a:r>
              <a:rPr lang="en-US" altLang="en-US" dirty="0"/>
              <a:t> in small increments until continuous cycling occurs. 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940277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67500E-9A0A-4BDE-B61A-18AFAC97800E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690418" y="501072"/>
            <a:ext cx="83058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The term continuous cycling refers to a sustained oscillation with a constant amplitude. The numerical value of Kc that produces continuous cycling (for proportional-only control) is called the </a:t>
            </a:r>
            <a:r>
              <a:rPr lang="en-US" altLang="en-US" i="1" dirty="0"/>
              <a:t>ultimate gain</a:t>
            </a:r>
            <a:r>
              <a:rPr lang="en-US" altLang="en-US" dirty="0"/>
              <a:t>,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cu</a:t>
            </a:r>
            <a:r>
              <a:rPr lang="en-US" altLang="en-US" dirty="0"/>
              <a:t>. The period of the corresponding sustained oscillation is referred to as the </a:t>
            </a:r>
            <a:r>
              <a:rPr lang="en-US" altLang="en-US" i="1" dirty="0"/>
              <a:t>ultimate period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u</a:t>
            </a:r>
            <a:r>
              <a:rPr lang="en-US" altLang="en-US" dirty="0"/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Step 4.</a:t>
            </a:r>
            <a:r>
              <a:rPr lang="en-US" altLang="en-US" dirty="0"/>
              <a:t> Calculate the PID controller settings using the tuning relations in Table.</a:t>
            </a:r>
            <a:endParaRPr lang="en-US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979667"/>
                  </p:ext>
                </p:extLst>
              </p:nvPr>
            </p:nvGraphicFramePr>
            <p:xfrm>
              <a:off x="838200" y="3538980"/>
              <a:ext cx="7601531" cy="2770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7747">
                      <a:extLst>
                        <a:ext uri="{9D8B030D-6E8A-4147-A177-3AD203B41FA5}">
                          <a16:colId xmlns:a16="http://schemas.microsoft.com/office/drawing/2014/main" val="3163866809"/>
                        </a:ext>
                      </a:extLst>
                    </a:gridCol>
                    <a:gridCol w="932873">
                      <a:extLst>
                        <a:ext uri="{9D8B030D-6E8A-4147-A177-3AD203B41FA5}">
                          <a16:colId xmlns:a16="http://schemas.microsoft.com/office/drawing/2014/main" val="1962338274"/>
                        </a:ext>
                      </a:extLst>
                    </a:gridCol>
                    <a:gridCol w="1136073">
                      <a:extLst>
                        <a:ext uri="{9D8B030D-6E8A-4147-A177-3AD203B41FA5}">
                          <a16:colId xmlns:a16="http://schemas.microsoft.com/office/drawing/2014/main" val="908660654"/>
                        </a:ext>
                      </a:extLst>
                    </a:gridCol>
                    <a:gridCol w="917039">
                      <a:extLst>
                        <a:ext uri="{9D8B030D-6E8A-4147-A177-3AD203B41FA5}">
                          <a16:colId xmlns:a16="http://schemas.microsoft.com/office/drawing/2014/main" val="2981362961"/>
                        </a:ext>
                      </a:extLst>
                    </a:gridCol>
                    <a:gridCol w="1085933">
                      <a:extLst>
                        <a:ext uri="{9D8B030D-6E8A-4147-A177-3AD203B41FA5}">
                          <a16:colId xmlns:a16="http://schemas.microsoft.com/office/drawing/2014/main" val="2897085203"/>
                        </a:ext>
                      </a:extLst>
                    </a:gridCol>
                    <a:gridCol w="1085933">
                      <a:extLst>
                        <a:ext uri="{9D8B030D-6E8A-4147-A177-3AD203B41FA5}">
                          <a16:colId xmlns:a16="http://schemas.microsoft.com/office/drawing/2014/main" val="63054919"/>
                        </a:ext>
                      </a:extLst>
                    </a:gridCol>
                    <a:gridCol w="1085933">
                      <a:extLst>
                        <a:ext uri="{9D8B030D-6E8A-4147-A177-3AD203B41FA5}">
                          <a16:colId xmlns:a16="http://schemas.microsoft.com/office/drawing/2014/main" val="1765279133"/>
                        </a:ext>
                      </a:extLst>
                    </a:gridCol>
                  </a:tblGrid>
                  <a:tr h="554182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Controller</a:t>
                          </a:r>
                          <a:r>
                            <a:rPr lang="en-US" baseline="0" dirty="0"/>
                            <a:t> Type</a:t>
                          </a:r>
                          <a:endParaRPr lang="en-IN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dirty="0" err="1"/>
                            <a:t>Tyreus-Luyben</a:t>
                          </a:r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dirty="0"/>
                            <a:t>Ziegler-Nichols</a:t>
                          </a:r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800556"/>
                      </a:ext>
                    </a:extLst>
                  </a:tr>
                  <a:tr h="554182">
                    <a:tc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  <a:r>
                            <a:rPr lang="en-US" baseline="-25000" dirty="0"/>
                            <a:t>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  <a:r>
                            <a:rPr lang="en-US" baseline="-25000" dirty="0"/>
                            <a:t>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268133"/>
                      </a:ext>
                    </a:extLst>
                  </a:tr>
                  <a:tr h="5541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  <a:r>
                            <a:rPr lang="en-US" baseline="-25000" dirty="0"/>
                            <a:t>CU</a:t>
                          </a:r>
                          <a:r>
                            <a:rPr lang="en-US" baseline="0" dirty="0"/>
                            <a:t> /2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955021"/>
                      </a:ext>
                    </a:extLst>
                  </a:tr>
                  <a:tr h="5541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PI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</a:t>
                          </a:r>
                          <a:r>
                            <a:rPr lang="en-US" baseline="-25000" dirty="0"/>
                            <a:t>CU</a:t>
                          </a:r>
                          <a:r>
                            <a:rPr lang="en-US" baseline="0" dirty="0"/>
                            <a:t> /3.2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2.2 P</a:t>
                          </a:r>
                          <a:r>
                            <a:rPr lang="en-US" baseline="-25000" dirty="0"/>
                            <a:t>u</a:t>
                          </a:r>
                          <a:r>
                            <a:rPr lang="en-US" baseline="0" dirty="0"/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</a:t>
                          </a:r>
                          <a:r>
                            <a:rPr lang="en-US" baseline="-25000" dirty="0"/>
                            <a:t>CU</a:t>
                          </a:r>
                          <a:r>
                            <a:rPr lang="en-US" baseline="0" dirty="0"/>
                            <a:t> /2.2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</a:t>
                          </a:r>
                          <a:r>
                            <a:rPr lang="en-US" baseline="-25000" dirty="0"/>
                            <a:t>u</a:t>
                          </a:r>
                          <a:r>
                            <a:rPr lang="en-US" baseline="0" dirty="0"/>
                            <a:t> /1.2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760085"/>
                      </a:ext>
                    </a:extLst>
                  </a:tr>
                  <a:tr h="5541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PID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</a:t>
                          </a:r>
                          <a:r>
                            <a:rPr lang="en-US" baseline="-25000" dirty="0"/>
                            <a:t>CU</a:t>
                          </a:r>
                          <a:r>
                            <a:rPr lang="en-US" baseline="0" dirty="0"/>
                            <a:t> /2.2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2.2 P</a:t>
                          </a:r>
                          <a:r>
                            <a:rPr lang="en-US" baseline="-25000" dirty="0"/>
                            <a:t>u</a:t>
                          </a:r>
                          <a:r>
                            <a:rPr lang="en-US" baseline="0" dirty="0"/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</a:t>
                          </a:r>
                          <a:r>
                            <a:rPr lang="en-US" baseline="-25000" dirty="0"/>
                            <a:t>u</a:t>
                          </a:r>
                          <a:r>
                            <a:rPr lang="en-US" baseline="0" dirty="0"/>
                            <a:t> /6.3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</a:t>
                          </a:r>
                          <a:r>
                            <a:rPr lang="en-US" baseline="-25000" dirty="0"/>
                            <a:t>CU</a:t>
                          </a:r>
                          <a:r>
                            <a:rPr lang="en-US" baseline="0" dirty="0"/>
                            <a:t> /1.7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</a:t>
                          </a:r>
                          <a:r>
                            <a:rPr lang="en-US" baseline="-25000" dirty="0"/>
                            <a:t>u</a:t>
                          </a:r>
                          <a:r>
                            <a:rPr lang="en-US" baseline="0" dirty="0"/>
                            <a:t> /2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</a:t>
                          </a:r>
                          <a:r>
                            <a:rPr lang="en-US" baseline="-25000" dirty="0"/>
                            <a:t>u</a:t>
                          </a:r>
                          <a:r>
                            <a:rPr lang="en-US" baseline="0" dirty="0"/>
                            <a:t> /8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7382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979667"/>
                  </p:ext>
                </p:extLst>
              </p:nvPr>
            </p:nvGraphicFramePr>
            <p:xfrm>
              <a:off x="838200" y="3538980"/>
              <a:ext cx="7601531" cy="2770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7747">
                      <a:extLst>
                        <a:ext uri="{9D8B030D-6E8A-4147-A177-3AD203B41FA5}">
                          <a16:colId xmlns:a16="http://schemas.microsoft.com/office/drawing/2014/main" val="3163866809"/>
                        </a:ext>
                      </a:extLst>
                    </a:gridCol>
                    <a:gridCol w="932873">
                      <a:extLst>
                        <a:ext uri="{9D8B030D-6E8A-4147-A177-3AD203B41FA5}">
                          <a16:colId xmlns:a16="http://schemas.microsoft.com/office/drawing/2014/main" val="1962338274"/>
                        </a:ext>
                      </a:extLst>
                    </a:gridCol>
                    <a:gridCol w="1136073">
                      <a:extLst>
                        <a:ext uri="{9D8B030D-6E8A-4147-A177-3AD203B41FA5}">
                          <a16:colId xmlns:a16="http://schemas.microsoft.com/office/drawing/2014/main" val="908660654"/>
                        </a:ext>
                      </a:extLst>
                    </a:gridCol>
                    <a:gridCol w="917039">
                      <a:extLst>
                        <a:ext uri="{9D8B030D-6E8A-4147-A177-3AD203B41FA5}">
                          <a16:colId xmlns:a16="http://schemas.microsoft.com/office/drawing/2014/main" val="2981362961"/>
                        </a:ext>
                      </a:extLst>
                    </a:gridCol>
                    <a:gridCol w="1085933">
                      <a:extLst>
                        <a:ext uri="{9D8B030D-6E8A-4147-A177-3AD203B41FA5}">
                          <a16:colId xmlns:a16="http://schemas.microsoft.com/office/drawing/2014/main" val="2897085203"/>
                        </a:ext>
                      </a:extLst>
                    </a:gridCol>
                    <a:gridCol w="1085933">
                      <a:extLst>
                        <a:ext uri="{9D8B030D-6E8A-4147-A177-3AD203B41FA5}">
                          <a16:colId xmlns:a16="http://schemas.microsoft.com/office/drawing/2014/main" val="63054919"/>
                        </a:ext>
                      </a:extLst>
                    </a:gridCol>
                    <a:gridCol w="1085933">
                      <a:extLst>
                        <a:ext uri="{9D8B030D-6E8A-4147-A177-3AD203B41FA5}">
                          <a16:colId xmlns:a16="http://schemas.microsoft.com/office/drawing/2014/main" val="1765279133"/>
                        </a:ext>
                      </a:extLst>
                    </a:gridCol>
                  </a:tblGrid>
                  <a:tr h="554182">
                    <a:tc rowSpan="2"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Controller</a:t>
                          </a:r>
                          <a:r>
                            <a:rPr lang="en-US" baseline="0" dirty="0" smtClean="0"/>
                            <a:t> Type</a:t>
                          </a:r>
                          <a:endParaRPr lang="en-IN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Tyreus-Luyben</a:t>
                          </a:r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dirty="0" smtClean="0"/>
                            <a:t>Ziegler-Nichols</a:t>
                          </a:r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800556"/>
                      </a:ext>
                    </a:extLst>
                  </a:tr>
                  <a:tr h="554182">
                    <a:tc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</a:t>
                          </a:r>
                          <a:r>
                            <a:rPr lang="en-US" baseline="-25000" dirty="0" smtClean="0"/>
                            <a:t>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04" t="-105495" r="-368449" b="-3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6000" t="-105495" r="-359333" b="-3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</a:t>
                          </a:r>
                          <a:r>
                            <a:rPr lang="en-US" baseline="-25000" dirty="0" smtClean="0"/>
                            <a:t>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8324" t="-105495" r="-101676" b="-3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685" t="-105495" r="-2247" b="-3032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0268133"/>
                      </a:ext>
                    </a:extLst>
                  </a:tr>
                  <a:tr h="55418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</a:t>
                          </a:r>
                          <a:r>
                            <a:rPr lang="en-US" baseline="-25000" dirty="0" smtClean="0"/>
                            <a:t>CU</a:t>
                          </a:r>
                          <a:r>
                            <a:rPr lang="en-US" baseline="0" dirty="0" smtClean="0"/>
                            <a:t> /2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955021"/>
                      </a:ext>
                    </a:extLst>
                  </a:tr>
                  <a:tr h="55418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PI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K</a:t>
                          </a:r>
                          <a:r>
                            <a:rPr lang="en-US" baseline="-25000" dirty="0" smtClean="0"/>
                            <a:t>CU</a:t>
                          </a:r>
                          <a:r>
                            <a:rPr lang="en-US" baseline="0" dirty="0" smtClean="0"/>
                            <a:t> /3.2</a:t>
                          </a:r>
                          <a:endParaRPr lang="en-IN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2.2 P</a:t>
                          </a:r>
                          <a:r>
                            <a:rPr lang="en-US" baseline="-25000" dirty="0" smtClean="0"/>
                            <a:t>u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K</a:t>
                          </a:r>
                          <a:r>
                            <a:rPr lang="en-US" baseline="-25000" dirty="0" smtClean="0"/>
                            <a:t>CU</a:t>
                          </a:r>
                          <a:r>
                            <a:rPr lang="en-US" baseline="0" dirty="0" smtClean="0"/>
                            <a:t> /2.2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r>
                            <a:rPr lang="en-US" baseline="-25000" dirty="0" smtClean="0"/>
                            <a:t>u</a:t>
                          </a:r>
                          <a:r>
                            <a:rPr lang="en-US" baseline="0" dirty="0" smtClean="0"/>
                            <a:t> /1.2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760085"/>
                      </a:ext>
                    </a:extLst>
                  </a:tr>
                  <a:tr h="55418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PID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K</a:t>
                          </a:r>
                          <a:r>
                            <a:rPr lang="en-US" baseline="-25000" dirty="0" smtClean="0"/>
                            <a:t>CU</a:t>
                          </a:r>
                          <a:r>
                            <a:rPr lang="en-US" baseline="0" dirty="0" smtClean="0"/>
                            <a:t> /2.2</a:t>
                          </a:r>
                          <a:endParaRPr lang="en-IN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2.2 P</a:t>
                          </a:r>
                          <a:r>
                            <a:rPr lang="en-US" baseline="-25000" dirty="0" smtClean="0"/>
                            <a:t>u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</a:t>
                          </a:r>
                          <a:r>
                            <a:rPr lang="en-US" baseline="-25000" dirty="0" smtClean="0"/>
                            <a:t>u</a:t>
                          </a:r>
                          <a:r>
                            <a:rPr lang="en-US" baseline="0" dirty="0" smtClean="0"/>
                            <a:t> /6.3</a:t>
                          </a:r>
                          <a:endParaRPr lang="en-IN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K</a:t>
                          </a:r>
                          <a:r>
                            <a:rPr lang="en-US" baseline="-25000" dirty="0" smtClean="0"/>
                            <a:t>CU</a:t>
                          </a:r>
                          <a:r>
                            <a:rPr lang="en-US" baseline="0" dirty="0" smtClean="0"/>
                            <a:t> /1.7</a:t>
                          </a:r>
                          <a:endParaRPr lang="en-IN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</a:t>
                          </a:r>
                          <a:r>
                            <a:rPr lang="en-US" baseline="-25000" dirty="0" smtClean="0"/>
                            <a:t>u</a:t>
                          </a:r>
                          <a:r>
                            <a:rPr lang="en-US" baseline="0" dirty="0" smtClean="0"/>
                            <a:t> /2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</a:t>
                          </a:r>
                          <a:r>
                            <a:rPr lang="en-US" baseline="-25000" dirty="0" smtClean="0"/>
                            <a:t>u</a:t>
                          </a:r>
                          <a:r>
                            <a:rPr lang="en-US" baseline="0" dirty="0" smtClean="0"/>
                            <a:t> /8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7382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06656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89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840509"/>
                <a:ext cx="8108950" cy="533645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Process Transfer function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+1)(3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Characteristic Eqn. 1 + G</a:t>
                </a:r>
                <a:r>
                  <a:rPr lang="en-US" baseline="-25000" dirty="0"/>
                  <a:t>OL</a:t>
                </a:r>
                <a:r>
                  <a:rPr lang="en-US" dirty="0"/>
                  <a:t> = 1 + K</a:t>
                </a:r>
                <a:r>
                  <a:rPr lang="en-US" baseline="-25000" dirty="0"/>
                  <a:t>c</a:t>
                </a:r>
                <a:r>
                  <a:rPr lang="en-US" dirty="0"/>
                  <a:t> G = 0</a:t>
                </a:r>
              </a:p>
              <a:p>
                <a:pPr marL="0" indent="0">
                  <a:buNone/>
                </a:pPr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+1+5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Routh Array</a:t>
                </a:r>
              </a:p>
              <a:p>
                <a:pPr marL="0" indent="0">
                  <a:buNone/>
                </a:pPr>
                <a:r>
                  <a:rPr lang="en-US" dirty="0"/>
                  <a:t>	24	35	1+5K</a:t>
                </a:r>
                <a:r>
                  <a:rPr lang="en-US" baseline="-25000" dirty="0"/>
                  <a:t>c		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50	10</a:t>
                </a:r>
              </a:p>
              <a:p>
                <a:pPr marL="0" indent="0">
                  <a:buNone/>
                </a:pPr>
                <a:r>
                  <a:rPr lang="en-US" dirty="0"/>
                  <a:t>	30.2	 1+5K</a:t>
                </a:r>
                <a:r>
                  <a:rPr lang="en-US" baseline="-25000" dirty="0"/>
                  <a:t>c</a:t>
                </a:r>
                <a:r>
                  <a:rPr lang="en-US" dirty="0"/>
                  <a:t> 			       </a:t>
                </a:r>
                <a:r>
                  <a:rPr lang="en-US" sz="2400" dirty="0" err="1"/>
                  <a:t>K</a:t>
                </a:r>
                <a:r>
                  <a:rPr lang="en-US" sz="2400" baseline="-25000" dirty="0" err="1"/>
                  <a:t>Cu</a:t>
                </a:r>
                <a:r>
                  <a:rPr lang="en-US" sz="2400" dirty="0"/>
                  <a:t> = -0.2 or 1.008</a:t>
                </a:r>
                <a:endParaRPr lang="en-US" baseline="-25000" dirty="0"/>
              </a:p>
              <a:p>
                <a:pPr marL="0" indent="0">
                  <a:buNone/>
                </a:pPr>
                <a:r>
                  <a:rPr lang="en-US" baseline="-25000" dirty="0"/>
                  <a:t>	</a:t>
                </a:r>
                <a:r>
                  <a:rPr lang="en-US" dirty="0"/>
                  <a:t>10 -50(1+5K</a:t>
                </a:r>
                <a:r>
                  <a:rPr lang="en-US" baseline="-25000" dirty="0"/>
                  <a:t>c</a:t>
                </a:r>
                <a:r>
                  <a:rPr lang="en-US" dirty="0"/>
                  <a:t>)/30.2	0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=0.446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	 1+5K</a:t>
                </a:r>
                <a:r>
                  <a:rPr lang="en-US" baseline="-25000" dirty="0"/>
                  <a:t>c </a:t>
                </a:r>
                <a:r>
                  <a:rPr lang="en-US" dirty="0"/>
                  <a:t> 			       P</a:t>
                </a:r>
                <a:r>
                  <a:rPr lang="en-US" baseline="-25000" dirty="0"/>
                  <a:t>u</a:t>
                </a:r>
                <a:r>
                  <a:rPr lang="en-US" dirty="0"/>
                  <a:t> = 14.0879</a:t>
                </a:r>
                <a:endParaRPr lang="en-IN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840509"/>
                <a:ext cx="8108950" cy="5336454"/>
              </a:xfrm>
              <a:blipFill>
                <a:blip r:embed="rId2"/>
                <a:stretch>
                  <a:fillRect l="-1353" t="-1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4572000" y="4581236"/>
            <a:ext cx="914400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027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143125"/>
            <a:ext cx="7072313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object 5"/>
          <p:cNvSpPr>
            <a:spLocks noChangeArrowheads="1"/>
          </p:cNvSpPr>
          <p:nvPr/>
        </p:nvSpPr>
        <p:spPr bwMode="auto">
          <a:xfrm>
            <a:off x="7265988" y="63500"/>
            <a:ext cx="671512" cy="6746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0"/>
            </a:endParaRPr>
          </a:p>
        </p:txBody>
      </p:sp>
      <p:sp>
        <p:nvSpPr>
          <p:cNvPr id="1029" name="Title 1"/>
          <p:cNvSpPr txBox="1">
            <a:spLocks/>
          </p:cNvSpPr>
          <p:nvPr/>
        </p:nvSpPr>
        <p:spPr bwMode="auto">
          <a:xfrm>
            <a:off x="285750" y="9525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 sz="3000" i="1" dirty="0">
                <a:latin typeface="Gill Sans MT" panose="020B0502020104020203" pitchFamily="34" charset="0"/>
              </a:rPr>
              <a:t>Direct Synthesis (DS) method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285750" y="733425"/>
            <a:ext cx="8143875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 sz="2200" dirty="0">
                <a:latin typeface="Gill Sans MT" panose="020B0502020104020203" pitchFamily="34" charset="0"/>
              </a:rPr>
              <a:t>In the Direct Synthesis (DS) method, the controller design is based on a </a:t>
            </a:r>
            <a:r>
              <a:rPr lang="en-MY" altLang="en-US" sz="2200" b="1" dirty="0">
                <a:latin typeface="Gill Sans MT" panose="020B0502020104020203" pitchFamily="34" charset="0"/>
              </a:rPr>
              <a:t>process model </a:t>
            </a:r>
            <a:r>
              <a:rPr lang="en-MY" altLang="en-US" sz="2200" dirty="0">
                <a:latin typeface="Gill Sans MT" panose="020B0502020104020203" pitchFamily="34" charset="0"/>
              </a:rPr>
              <a:t>and a </a:t>
            </a:r>
            <a:r>
              <a:rPr lang="en-MY" altLang="en-US" sz="2200" b="1" dirty="0">
                <a:latin typeface="Gill Sans MT" panose="020B0502020104020203" pitchFamily="34" charset="0"/>
              </a:rPr>
              <a:t>desired closed-loop transfer function. </a:t>
            </a:r>
          </a:p>
          <a:p>
            <a:pPr eaLnBrk="1" hangingPunct="1"/>
            <a:endParaRPr lang="en-MY" altLang="en-US" sz="2200" dirty="0">
              <a:latin typeface="Gill Sans MT" panose="020B0502020104020203" pitchFamily="34" charset="0"/>
            </a:endParaRPr>
          </a:p>
          <a:p>
            <a:pPr eaLnBrk="1" hangingPunct="1"/>
            <a:r>
              <a:rPr lang="en-MY" altLang="en-US" sz="2200" dirty="0">
                <a:latin typeface="Gill Sans MT" panose="020B0502020104020203" pitchFamily="34" charset="0"/>
              </a:rPr>
              <a:t>Consider the block diagram of a feedback control system in Figure</a:t>
            </a:r>
          </a:p>
          <a:p>
            <a:pPr eaLnBrk="1" hangingPunct="1"/>
            <a:endParaRPr lang="en-MY" altLang="en-US" sz="22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r>
              <a:rPr lang="en-MY" altLang="en-US" sz="2400" dirty="0">
                <a:latin typeface="Gill Sans MT" panose="020B0502020104020203" pitchFamily="34" charset="0"/>
              </a:rPr>
              <a:t>The closed-loop transfer function for set-point changes is: </a:t>
            </a:r>
          </a:p>
          <a:p>
            <a:pPr eaLnBrk="1" hangingPunct="1"/>
            <a:endParaRPr lang="en-MY" altLang="en-US" sz="2200" dirty="0">
              <a:latin typeface="Gill Sans MT" panose="020B0502020104020203" pitchFamily="34" charset="0"/>
            </a:endParaRPr>
          </a:p>
          <a:p>
            <a:pPr eaLnBrk="1" hangingPunct="1"/>
            <a:r>
              <a:rPr lang="en-MY" altLang="en-US" sz="2200" dirty="0">
                <a:latin typeface="Gill Sans MT" panose="020B0502020104020203" pitchFamily="34" charset="0"/>
              </a:rPr>
              <a:t>				(1)</a:t>
            </a:r>
          </a:p>
          <a:p>
            <a:pPr eaLnBrk="1" hangingPunct="1"/>
            <a:endParaRPr lang="en-MY" altLang="en-US" sz="2200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286022"/>
              </p:ext>
            </p:extLst>
          </p:nvPr>
        </p:nvGraphicFramePr>
        <p:xfrm>
          <a:off x="857250" y="5399088"/>
          <a:ext cx="2786063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1269720" imgH="469800" progId="Equation.3">
                  <p:embed/>
                </p:oleObj>
              </mc:Choice>
              <mc:Fallback>
                <p:oleObj name="Equation" r:id="rId5" imgW="1269720" imgH="46980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399088"/>
                        <a:ext cx="2786063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5981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object 5"/>
          <p:cNvSpPr>
            <a:spLocks noChangeArrowheads="1"/>
          </p:cNvSpPr>
          <p:nvPr/>
        </p:nvSpPr>
        <p:spPr bwMode="auto">
          <a:xfrm>
            <a:off x="7265988" y="63500"/>
            <a:ext cx="671512" cy="6746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0"/>
            </a:endParaRPr>
          </a:p>
        </p:txBody>
      </p:sp>
      <p:sp>
        <p:nvSpPr>
          <p:cNvPr id="2054" name="Title 1"/>
          <p:cNvSpPr txBox="1">
            <a:spLocks/>
          </p:cNvSpPr>
          <p:nvPr/>
        </p:nvSpPr>
        <p:spPr bwMode="auto">
          <a:xfrm>
            <a:off x="285750" y="9525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 sz="3000" i="1" dirty="0">
                <a:latin typeface="Gill Sans MT" panose="020B0502020104020203" pitchFamily="34" charset="0"/>
              </a:rPr>
              <a:t>Direct Synthesis (DS) method</a:t>
            </a:r>
            <a:endParaRPr lang="en-MY" altLang="en-US" sz="2600" i="1" dirty="0">
              <a:latin typeface="Gill Sans MT" panose="020B0502020104020203" pitchFamily="34" charset="0"/>
            </a:endParaRP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285750" y="733425"/>
            <a:ext cx="8572500" cy="58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r>
              <a:rPr lang="en-MY" altLang="en-US" sz="2400" dirty="0">
                <a:latin typeface="Gill Sans MT" panose="020B0502020104020203" pitchFamily="34" charset="0"/>
              </a:rPr>
              <a:t>For simplicity, let                        and assume that </a:t>
            </a:r>
            <a:r>
              <a:rPr lang="en-MY" altLang="en-US" sz="2400" i="1" dirty="0">
                <a:latin typeface="Gill Sans MT" panose="020B0502020104020203" pitchFamily="34" charset="0"/>
              </a:rPr>
              <a:t>G</a:t>
            </a:r>
            <a:r>
              <a:rPr lang="en-MY" altLang="en-US" sz="2400" i="1" baseline="-25000" dirty="0">
                <a:latin typeface="Gill Sans MT" panose="020B0502020104020203" pitchFamily="34" charset="0"/>
              </a:rPr>
              <a:t>m</a:t>
            </a:r>
            <a:r>
              <a:rPr lang="en-MY" altLang="en-US" sz="2400" i="1" dirty="0">
                <a:latin typeface="Gill Sans MT" panose="020B0502020104020203" pitchFamily="34" charset="0"/>
              </a:rPr>
              <a:t> = K</a:t>
            </a:r>
            <a:r>
              <a:rPr lang="en-MY" altLang="en-US" sz="2400" i="1" baseline="-25000" dirty="0">
                <a:latin typeface="Gill Sans MT" panose="020B0502020104020203" pitchFamily="34" charset="0"/>
              </a:rPr>
              <a:t>m</a:t>
            </a:r>
            <a:r>
              <a:rPr lang="en-MY" altLang="en-US" sz="2400" i="1" dirty="0">
                <a:latin typeface="Gill Sans MT" panose="020B0502020104020203" pitchFamily="34" charset="0"/>
              </a:rPr>
              <a:t>. </a:t>
            </a:r>
          </a:p>
          <a:p>
            <a:pPr eaLnBrk="1" hangingPunct="1"/>
            <a:endParaRPr lang="en-MY" altLang="en-US" sz="22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r>
              <a:rPr lang="en-MY" altLang="en-US" sz="2400" dirty="0">
                <a:latin typeface="Gill Sans MT" panose="020B0502020104020203" pitchFamily="34" charset="0"/>
              </a:rPr>
              <a:t>Then Eq. 1 reduces to:</a:t>
            </a: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r>
              <a:rPr lang="en-MY" altLang="en-US" sz="2400" dirty="0">
                <a:latin typeface="Gill Sans MT" panose="020B0502020104020203" pitchFamily="34" charset="0"/>
              </a:rPr>
              <a:t>Rearranging and solving for </a:t>
            </a:r>
            <a:r>
              <a:rPr lang="en-MY" altLang="en-US" sz="2400" i="1" dirty="0" err="1">
                <a:latin typeface="Gill Sans MT" panose="020B0502020104020203" pitchFamily="34" charset="0"/>
              </a:rPr>
              <a:t>G</a:t>
            </a:r>
            <a:r>
              <a:rPr lang="en-MY" altLang="en-US" sz="2400" i="1" baseline="-25000" dirty="0" err="1">
                <a:latin typeface="Gill Sans MT" panose="020B0502020104020203" pitchFamily="34" charset="0"/>
              </a:rPr>
              <a:t>c</a:t>
            </a:r>
            <a:r>
              <a:rPr lang="en-MY" altLang="en-US" sz="2400" dirty="0">
                <a:latin typeface="Gill Sans MT" panose="020B0502020104020203" pitchFamily="34" charset="0"/>
              </a:rPr>
              <a:t> gives an expression for the feedback controller: </a:t>
            </a:r>
          </a:p>
          <a:p>
            <a:pPr eaLnBrk="1" hangingPunct="1"/>
            <a:r>
              <a:rPr lang="en-MY" altLang="en-US" sz="2400" dirty="0">
                <a:latin typeface="Gill Sans MT" panose="020B0502020104020203" pitchFamily="34" charset="0"/>
              </a:rPr>
              <a:t> </a:t>
            </a:r>
          </a:p>
          <a:p>
            <a:pPr eaLnBrk="1" hangingPunct="1"/>
            <a:endParaRPr lang="en-MY" altLang="en-US" sz="22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 dirty="0">
              <a:latin typeface="Gill Sans MT" panose="020B0502020104020203" pitchFamily="34" charset="0"/>
            </a:endParaRPr>
          </a:p>
          <a:p>
            <a:pPr eaLnBrk="1" hangingPunct="1"/>
            <a:r>
              <a:rPr lang="en-MY" altLang="en-US" sz="2400" dirty="0">
                <a:latin typeface="Gill Sans MT" panose="020B0502020104020203" pitchFamily="34" charset="0"/>
              </a:rPr>
              <a:t>Above equation cannot be used for controller design because the closed-loop transfer function </a:t>
            </a:r>
            <a:r>
              <a:rPr lang="en-MY" altLang="en-US" sz="2400" i="1" dirty="0">
                <a:latin typeface="Gill Sans MT" panose="020B0502020104020203" pitchFamily="34" charset="0"/>
              </a:rPr>
              <a:t>Y/</a:t>
            </a:r>
            <a:r>
              <a:rPr lang="en-MY" altLang="en-US" sz="2400" i="1" dirty="0" err="1">
                <a:latin typeface="Gill Sans MT" panose="020B0502020104020203" pitchFamily="34" charset="0"/>
              </a:rPr>
              <a:t>Y</a:t>
            </a:r>
            <a:r>
              <a:rPr lang="en-MY" altLang="en-US" sz="2400" i="1" baseline="-25000" dirty="0" err="1">
                <a:latin typeface="Gill Sans MT" panose="020B0502020104020203" pitchFamily="34" charset="0"/>
              </a:rPr>
              <a:t>sp</a:t>
            </a:r>
            <a:r>
              <a:rPr lang="en-MY" altLang="en-US" sz="2400" i="1" dirty="0">
                <a:latin typeface="Gill Sans MT" panose="020B0502020104020203" pitchFamily="34" charset="0"/>
              </a:rPr>
              <a:t> is not known.</a:t>
            </a:r>
          </a:p>
          <a:p>
            <a:pPr eaLnBrk="1" hangingPunct="1"/>
            <a:endParaRPr lang="en-MY" altLang="en-US" sz="22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690581"/>
              </p:ext>
            </p:extLst>
          </p:nvPr>
        </p:nvGraphicFramePr>
        <p:xfrm>
          <a:off x="3774354" y="2047874"/>
          <a:ext cx="18923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863280" imgH="444240" progId="Equation.3">
                  <p:embed/>
                </p:oleObj>
              </mc:Choice>
              <mc:Fallback>
                <p:oleObj name="Equation" r:id="rId4" imgW="863280" imgH="44424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4354" y="2047874"/>
                        <a:ext cx="18923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411849"/>
              </p:ext>
            </p:extLst>
          </p:nvPr>
        </p:nvGraphicFramePr>
        <p:xfrm>
          <a:off x="2544763" y="1025525"/>
          <a:ext cx="17843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6" imgW="812520" imgH="241200" progId="Equation.3">
                  <p:embed/>
                </p:oleObj>
              </mc:Choice>
              <mc:Fallback>
                <p:oleObj name="Equation" r:id="rId6" imgW="812520" imgH="241200" progId="Equation.3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1025525"/>
                        <a:ext cx="178435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380828"/>
              </p:ext>
            </p:extLst>
          </p:nvPr>
        </p:nvGraphicFramePr>
        <p:xfrm>
          <a:off x="3388518" y="3844348"/>
          <a:ext cx="236696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8" imgW="1079280" imgH="469800" progId="Equation.3">
                  <p:embed/>
                </p:oleObj>
              </mc:Choice>
              <mc:Fallback>
                <p:oleObj name="Equation" r:id="rId8" imgW="1079280" imgH="469800" progId="Equation.3">
                  <p:embed/>
                  <p:pic>
                    <p:nvPicPr>
                      <p:cNvPr id="205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8518" y="3844348"/>
                        <a:ext cx="2366963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123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Frequency</a:t>
            </a:r>
            <a:r>
              <a:rPr lang="en-US" dirty="0"/>
              <a:t> </a:t>
            </a:r>
            <a:r>
              <a:rPr lang="en-US" b="1" dirty="0"/>
              <a:t>Response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𝑝h𝑎𝑠𝑒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𝑑𝑖𝑓𝑓𝑒𝑟𝑒𝑛𝑐𝑒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𝑎𝑟𝑐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𝐼𝑚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endParaRPr lang="en-US" dirty="0"/>
              </a:p>
              <a:p>
                <a:r>
                  <a:rPr lang="en-US" dirty="0"/>
                  <a:t>Two ways of representing the frequency response</a:t>
                </a:r>
              </a:p>
              <a:p>
                <a:pPr lvl="1"/>
                <a:r>
                  <a:rPr lang="en-US" dirty="0"/>
                  <a:t>Bode Plot </a:t>
                </a:r>
              </a:p>
              <a:p>
                <a:pPr lvl="2"/>
                <a:r>
                  <a:rPr lang="en-US" dirty="0"/>
                  <a:t>Log-Log plot of AR vs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IN" dirty="0"/>
                  <a:t> and semi-log plot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vs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IN" dirty="0"/>
              </a:p>
              <a:p>
                <a:pPr lvl="1"/>
                <a:r>
                  <a:rPr lang="en-US" dirty="0" err="1"/>
                  <a:t>Nyquist</a:t>
                </a:r>
                <a:r>
                  <a:rPr lang="en-US" dirty="0"/>
                  <a:t> Plot</a:t>
                </a:r>
              </a:p>
              <a:p>
                <a:pPr lvl="2"/>
                <a:r>
                  <a:rPr lang="en-US" dirty="0"/>
                  <a:t>Plot of Re(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) vs </a:t>
                </a:r>
                <a:r>
                  <a:rPr lang="en-US" dirty="0" err="1"/>
                  <a:t>Im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)  for various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Frequency does not appear explicitly in this plot.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78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bject 5"/>
          <p:cNvSpPr>
            <a:spLocks noChangeArrowheads="1"/>
          </p:cNvSpPr>
          <p:nvPr/>
        </p:nvSpPr>
        <p:spPr bwMode="auto">
          <a:xfrm>
            <a:off x="7265988" y="63500"/>
            <a:ext cx="671512" cy="6746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0"/>
            </a:endParaRPr>
          </a:p>
        </p:txBody>
      </p:sp>
      <p:sp>
        <p:nvSpPr>
          <p:cNvPr id="3077" name="Title 1"/>
          <p:cNvSpPr txBox="1">
            <a:spLocks/>
          </p:cNvSpPr>
          <p:nvPr/>
        </p:nvSpPr>
        <p:spPr bwMode="auto">
          <a:xfrm>
            <a:off x="285750" y="9525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 sz="3000" i="1" dirty="0">
                <a:latin typeface="Gill Sans MT" panose="020B0502020104020203" pitchFamily="34" charset="0"/>
              </a:rPr>
              <a:t>Direct Synthesis (DS) method </a:t>
            </a:r>
            <a:r>
              <a:rPr lang="en-MY" altLang="en-US" sz="2400" i="1" dirty="0">
                <a:latin typeface="Gill Sans MT" panose="020B0502020104020203" pitchFamily="34" charset="0"/>
              </a:rPr>
              <a:t>[cont.]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8" name="Rectangle 5"/>
              <p:cNvSpPr>
                <a:spLocks noChangeArrowheads="1"/>
              </p:cNvSpPr>
              <p:nvPr/>
            </p:nvSpPr>
            <p:spPr bwMode="auto">
              <a:xfrm>
                <a:off x="359641" y="792163"/>
                <a:ext cx="8572500" cy="5241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MY" altLang="en-US" sz="2400" dirty="0">
                    <a:latin typeface="Gill Sans MT" panose="020B0502020104020203" pitchFamily="34" charset="0"/>
                  </a:rPr>
                  <a:t>Also, it is useful to distinguish between the actual process </a:t>
                </a:r>
                <a:r>
                  <a:rPr lang="en-MY" altLang="en-US" sz="2400" i="1" dirty="0">
                    <a:latin typeface="Gill Sans MT" panose="020B0502020104020203" pitchFamily="34" charset="0"/>
                  </a:rPr>
                  <a:t>G and the model,  that provides an approximation of the process </a:t>
                </a:r>
                <a:r>
                  <a:rPr lang="en-MY" altLang="en-US" sz="2400" i="1" dirty="0" err="1">
                    <a:latin typeface="Gill Sans MT" panose="020B0502020104020203" pitchFamily="34" charset="0"/>
                  </a:rPr>
                  <a:t>behavior</a:t>
                </a:r>
                <a:r>
                  <a:rPr lang="en-MY" altLang="en-US" sz="2400" i="1" dirty="0">
                    <a:latin typeface="Gill Sans MT" panose="020B0502020104020203" pitchFamily="34" charset="0"/>
                  </a:rPr>
                  <a:t>. </a:t>
                </a:r>
              </a:p>
              <a:p>
                <a:pPr eaLnBrk="1" hangingPunct="1"/>
                <a:endParaRPr lang="en-MY" altLang="en-US" sz="2400" dirty="0">
                  <a:latin typeface="Gill Sans MT" panose="020B0502020104020203" pitchFamily="34" charset="0"/>
                </a:endParaRPr>
              </a:p>
              <a:p>
                <a:pPr eaLnBrk="1" hangingPunct="1"/>
                <a:r>
                  <a:rPr lang="en-MY" altLang="en-US" sz="2400" dirty="0">
                    <a:latin typeface="Gill Sans MT" panose="020B0502020104020203" pitchFamily="34" charset="0"/>
                  </a:rPr>
                  <a:t>A practical design equation can be derived by replacing the unknown </a:t>
                </a:r>
                <a:r>
                  <a:rPr lang="en-MY" altLang="en-US" sz="2400" i="1" dirty="0">
                    <a:latin typeface="Gill Sans MT" panose="020B0502020104020203" pitchFamily="34" charset="0"/>
                  </a:rPr>
                  <a:t>G by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MY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MY" altLang="en-US" sz="2400" i="1" dirty="0">
                    <a:latin typeface="Gill Sans MT" panose="020B0502020104020203" pitchFamily="34" charset="0"/>
                  </a:rPr>
                  <a:t>, and Y/</a:t>
                </a:r>
                <a:r>
                  <a:rPr lang="en-MY" altLang="en-US" sz="2400" i="1" dirty="0" err="1">
                    <a:latin typeface="Gill Sans MT" panose="020B0502020104020203" pitchFamily="34" charset="0"/>
                  </a:rPr>
                  <a:t>Y</a:t>
                </a:r>
                <a:r>
                  <a:rPr lang="en-MY" altLang="en-US" sz="2400" i="1" baseline="-25000" dirty="0" err="1">
                    <a:latin typeface="Gill Sans MT" panose="020B0502020104020203" pitchFamily="34" charset="0"/>
                  </a:rPr>
                  <a:t>sp</a:t>
                </a:r>
                <a:r>
                  <a:rPr lang="en-MY" altLang="en-US" sz="2400" i="1" dirty="0">
                    <a:latin typeface="Gill Sans MT" panose="020B0502020104020203" pitchFamily="34" charset="0"/>
                  </a:rPr>
                  <a:t> by a desired closed-loop transfer function, (Y/</a:t>
                </a:r>
                <a:r>
                  <a:rPr lang="en-MY" altLang="en-US" sz="2400" i="1" dirty="0" err="1">
                    <a:latin typeface="Gill Sans MT" panose="020B0502020104020203" pitchFamily="34" charset="0"/>
                  </a:rPr>
                  <a:t>Y</a:t>
                </a:r>
                <a:r>
                  <a:rPr lang="en-MY" altLang="en-US" sz="2400" i="1" baseline="-25000" dirty="0" err="1">
                    <a:latin typeface="Gill Sans MT" panose="020B0502020104020203" pitchFamily="34" charset="0"/>
                  </a:rPr>
                  <a:t>sp</a:t>
                </a:r>
                <a:r>
                  <a:rPr lang="en-MY" altLang="en-US" sz="2400" i="1" dirty="0">
                    <a:latin typeface="Gill Sans MT" panose="020B0502020104020203" pitchFamily="34" charset="0"/>
                  </a:rPr>
                  <a:t>)</a:t>
                </a:r>
                <a:r>
                  <a:rPr lang="en-MY" altLang="en-US" sz="2400" i="1" baseline="-25000" dirty="0">
                    <a:latin typeface="Gill Sans MT" panose="020B0502020104020203" pitchFamily="34" charset="0"/>
                  </a:rPr>
                  <a:t>d</a:t>
                </a:r>
                <a:r>
                  <a:rPr lang="en-MY" altLang="en-US" sz="2400" i="1" dirty="0">
                    <a:latin typeface="Gill Sans MT" panose="020B0502020104020203" pitchFamily="34" charset="0"/>
                  </a:rPr>
                  <a:t>: </a:t>
                </a:r>
              </a:p>
              <a:p>
                <a:pPr eaLnBrk="1" hangingPunct="1"/>
                <a:endParaRPr lang="en-MY" altLang="en-US" sz="2400" dirty="0">
                  <a:latin typeface="Gill Sans MT" panose="020B0502020104020203" pitchFamily="34" charset="0"/>
                </a:endParaRPr>
              </a:p>
              <a:p>
                <a:pPr eaLnBrk="1" hangingPunct="1"/>
                <a:endParaRPr lang="en-MY" altLang="en-US" sz="2400" dirty="0">
                  <a:latin typeface="Gill Sans MT" panose="020B0502020104020203" pitchFamily="34" charset="0"/>
                </a:endParaRPr>
              </a:p>
              <a:p>
                <a:pPr eaLnBrk="1" hangingPunct="1"/>
                <a:endParaRPr lang="en-MY" altLang="en-US" sz="2400" dirty="0">
                  <a:latin typeface="Gill Sans MT" panose="020B0502020104020203" pitchFamily="34" charset="0"/>
                </a:endParaRPr>
              </a:p>
              <a:p>
                <a:pPr eaLnBrk="1" hangingPunct="1"/>
                <a:endParaRPr lang="en-MY" altLang="en-US" sz="2400" dirty="0">
                  <a:latin typeface="Gill Sans MT" panose="020B0502020104020203" pitchFamily="34" charset="0"/>
                </a:endParaRPr>
              </a:p>
              <a:p>
                <a:pPr eaLnBrk="1" hangingPunct="1"/>
                <a:r>
                  <a:rPr lang="en-MY" altLang="en-US" sz="2400" dirty="0">
                    <a:latin typeface="Gill Sans MT" panose="020B0502020104020203" pitchFamily="34" charset="0"/>
                  </a:rPr>
                  <a:t> Note that the controller transfer function contains the </a:t>
                </a:r>
                <a:r>
                  <a:rPr lang="en-MY" altLang="en-US" sz="2400" b="1" dirty="0">
                    <a:latin typeface="Gill Sans MT" panose="020B0502020104020203" pitchFamily="34" charset="0"/>
                  </a:rPr>
                  <a:t>inverse of the process model</a:t>
                </a:r>
                <a:r>
                  <a:rPr lang="en-MY" altLang="en-US" sz="2400" dirty="0">
                    <a:latin typeface="Gill Sans MT" panose="020B0502020104020203" pitchFamily="34" charset="0"/>
                  </a:rPr>
                  <a:t>.</a:t>
                </a:r>
              </a:p>
              <a:p>
                <a:pPr eaLnBrk="1" hangingPunct="1"/>
                <a:endParaRPr lang="en-MY" altLang="en-US" sz="2400" dirty="0">
                  <a:latin typeface="Gill Sans MT" panose="020B0502020104020203" pitchFamily="34" charset="0"/>
                </a:endParaRPr>
              </a:p>
              <a:p>
                <a:pPr eaLnBrk="1" hangingPunct="1"/>
                <a:endParaRPr lang="en-MY" altLang="en-US" sz="22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07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641" y="792163"/>
                <a:ext cx="8572500" cy="5241243"/>
              </a:xfrm>
              <a:prstGeom prst="rect">
                <a:avLst/>
              </a:prstGeom>
              <a:blipFill>
                <a:blip r:embed="rId4"/>
                <a:stretch>
                  <a:fillRect l="-1138" t="-930" r="-9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196188"/>
              </p:ext>
            </p:extLst>
          </p:nvPr>
        </p:nvGraphicFramePr>
        <p:xfrm>
          <a:off x="2537113" y="2976852"/>
          <a:ext cx="253523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5" imgW="1155600" imgH="495000" progId="Equation.3">
                  <p:embed/>
                </p:oleObj>
              </mc:Choice>
              <mc:Fallback>
                <p:oleObj name="Equation" r:id="rId5" imgW="1155600" imgH="495000" progId="Equation.3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113" y="2976852"/>
                        <a:ext cx="2535237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152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object 5"/>
          <p:cNvSpPr>
            <a:spLocks noChangeArrowheads="1"/>
          </p:cNvSpPr>
          <p:nvPr/>
        </p:nvSpPr>
        <p:spPr bwMode="auto">
          <a:xfrm>
            <a:off x="7265988" y="63500"/>
            <a:ext cx="671512" cy="6746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0"/>
            </a:endParaRPr>
          </a:p>
        </p:txBody>
      </p:sp>
      <p:sp>
        <p:nvSpPr>
          <p:cNvPr id="4101" name="Title 1"/>
          <p:cNvSpPr txBox="1">
            <a:spLocks/>
          </p:cNvSpPr>
          <p:nvPr/>
        </p:nvSpPr>
        <p:spPr bwMode="auto">
          <a:xfrm>
            <a:off x="285750" y="219075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 sz="3000" i="1" dirty="0">
                <a:latin typeface="Gill Sans MT" panose="020B0502020104020203" pitchFamily="34" charset="0"/>
              </a:rPr>
              <a:t> Direct Synthesis (DS) method </a:t>
            </a:r>
            <a:r>
              <a:rPr lang="en-MY" altLang="en-US" sz="2400" i="1" dirty="0">
                <a:latin typeface="Gill Sans MT" panose="020B0502020104020203" pitchFamily="34" charset="0"/>
              </a:rPr>
              <a:t>[cont.]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285750" y="1551563"/>
            <a:ext cx="8572500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 sz="2400" dirty="0">
                <a:latin typeface="Gill Sans MT" panose="020B0502020104020203" pitchFamily="34" charset="0"/>
              </a:rPr>
              <a:t>For processes without time delays, the following first-order model is a reasonable choice, </a:t>
            </a: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r>
              <a:rPr lang="en-MY" altLang="en-US" sz="2400" dirty="0">
                <a:latin typeface="Gill Sans MT" panose="020B0502020104020203" pitchFamily="34" charset="0"/>
              </a:rPr>
              <a:t>Where </a:t>
            </a:r>
            <a:r>
              <a:rPr lang="en-MY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MY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MY" altLang="en-US" sz="2400" dirty="0">
                <a:latin typeface="Gill Sans MT" panose="020B0502020104020203" pitchFamily="34" charset="0"/>
              </a:rPr>
              <a:t> is the desired closed loop time constant.</a:t>
            </a: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r>
              <a:rPr lang="en-MY" altLang="en-US" sz="2400" dirty="0">
                <a:latin typeface="Gill Sans MT" panose="020B0502020104020203" pitchFamily="34" charset="0"/>
              </a:rPr>
              <a:t>Because the steady-state gain is one, </a:t>
            </a:r>
            <a:r>
              <a:rPr lang="en-MY" altLang="en-US" sz="2400" b="1" i="1" dirty="0">
                <a:latin typeface="Gill Sans MT" panose="020B0502020104020203" pitchFamily="34" charset="0"/>
              </a:rPr>
              <a:t>no offset </a:t>
            </a:r>
            <a:r>
              <a:rPr lang="en-MY" altLang="en-US" sz="2400" i="1" dirty="0">
                <a:latin typeface="Gill Sans MT" panose="020B0502020104020203" pitchFamily="34" charset="0"/>
              </a:rPr>
              <a:t>o</a:t>
            </a:r>
            <a:r>
              <a:rPr lang="en-MY" altLang="en-US" sz="2400" dirty="0">
                <a:latin typeface="Gill Sans MT" panose="020B0502020104020203" pitchFamily="34" charset="0"/>
              </a:rPr>
              <a:t>ccurs for set-point changes. </a:t>
            </a:r>
          </a:p>
          <a:p>
            <a:pPr eaLnBrk="1" hangingPunct="1"/>
            <a:endParaRPr lang="en-MY" altLang="en-US" sz="2200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409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376814"/>
              </p:ext>
            </p:extLst>
          </p:nvPr>
        </p:nvGraphicFramePr>
        <p:xfrm>
          <a:off x="3570792" y="2340755"/>
          <a:ext cx="1659515" cy="860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4" imgW="1002960" imgH="520560" progId="Equation.3">
                  <p:embed/>
                </p:oleObj>
              </mc:Choice>
              <mc:Fallback>
                <p:oleObj name="Equation" r:id="rId4" imgW="1002960" imgH="520560" progId="Equation.3">
                  <p:embed/>
                  <p:pic>
                    <p:nvPicPr>
                      <p:cNvPr id="409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792" y="2340755"/>
                        <a:ext cx="1659515" cy="8608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4372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object 5"/>
          <p:cNvSpPr>
            <a:spLocks noChangeArrowheads="1"/>
          </p:cNvSpPr>
          <p:nvPr/>
        </p:nvSpPr>
        <p:spPr bwMode="auto">
          <a:xfrm>
            <a:off x="7265988" y="63500"/>
            <a:ext cx="671512" cy="6746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0"/>
            </a:endParaRPr>
          </a:p>
        </p:txBody>
      </p:sp>
      <p:sp>
        <p:nvSpPr>
          <p:cNvPr id="5130" name="Title 1"/>
          <p:cNvSpPr txBox="1">
            <a:spLocks/>
          </p:cNvSpPr>
          <p:nvPr/>
        </p:nvSpPr>
        <p:spPr bwMode="auto">
          <a:xfrm>
            <a:off x="285750" y="9525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 sz="3000" i="1" dirty="0">
                <a:latin typeface="Gill Sans MT" panose="020B0502020104020203" pitchFamily="34" charset="0"/>
              </a:rPr>
              <a:t>Direct Synthesis (DS) method </a:t>
            </a:r>
            <a:r>
              <a:rPr lang="en-MY" altLang="en-US" sz="2400" i="1" dirty="0">
                <a:latin typeface="Gill Sans MT" panose="020B0502020104020203" pitchFamily="34" charset="0"/>
              </a:rPr>
              <a:t>[cont.]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1" name="Rectangle 5"/>
              <p:cNvSpPr>
                <a:spLocks noChangeArrowheads="1"/>
              </p:cNvSpPr>
              <p:nvPr/>
            </p:nvSpPr>
            <p:spPr bwMode="auto">
              <a:xfrm>
                <a:off x="285750" y="714375"/>
                <a:ext cx="8572500" cy="57399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MY" altLang="en-US" sz="2400" dirty="0">
                    <a:latin typeface="Gill Sans MT" panose="020B0502020104020203" pitchFamily="34" charset="0"/>
                  </a:rPr>
                  <a:t>By substituting</a:t>
                </a:r>
              </a:p>
              <a:p>
                <a:pPr eaLnBrk="1" hangingPunct="1"/>
                <a:r>
                  <a:rPr lang="en-MY" altLang="en-US" sz="2400" dirty="0">
                    <a:latin typeface="Gill Sans MT" panose="020B0502020104020203" pitchFamily="34" charset="0"/>
                  </a:rPr>
                  <a:t>				into</a:t>
                </a:r>
              </a:p>
              <a:p>
                <a:pPr eaLnBrk="1" hangingPunct="1"/>
                <a:endParaRPr lang="en-MY" altLang="en-US" sz="2400" dirty="0">
                  <a:latin typeface="Gill Sans MT" panose="020B0502020104020203" pitchFamily="34" charset="0"/>
                </a:endParaRPr>
              </a:p>
              <a:p>
                <a:pPr eaLnBrk="1" hangingPunct="1"/>
                <a:endParaRPr lang="en-MY" altLang="en-US" sz="2400" dirty="0">
                  <a:latin typeface="Gill Sans MT" panose="020B0502020104020203" pitchFamily="34" charset="0"/>
                </a:endParaRPr>
              </a:p>
              <a:p>
                <a:pPr eaLnBrk="1" hangingPunct="1"/>
                <a:endParaRPr lang="en-MY" altLang="en-US" sz="2400" dirty="0">
                  <a:latin typeface="Gill Sans MT" panose="020B0502020104020203" pitchFamily="34" charset="0"/>
                </a:endParaRPr>
              </a:p>
              <a:p>
                <a:pPr eaLnBrk="1" hangingPunct="1"/>
                <a:r>
                  <a:rPr lang="en-MY" altLang="en-US" sz="2400" dirty="0">
                    <a:latin typeface="Gill Sans MT" panose="020B0502020104020203" pitchFamily="34" charset="0"/>
                  </a:rPr>
                  <a:t>Solving for </a:t>
                </a:r>
                <a:r>
                  <a:rPr lang="en-MY" altLang="en-US" sz="2400" i="1" dirty="0" err="1">
                    <a:latin typeface="Gill Sans MT" panose="020B0502020104020203" pitchFamily="34" charset="0"/>
                  </a:rPr>
                  <a:t>G</a:t>
                </a:r>
                <a:r>
                  <a:rPr lang="en-MY" altLang="en-US" sz="2400" i="1" baseline="-25000" dirty="0" err="1">
                    <a:latin typeface="Gill Sans MT" panose="020B0502020104020203" pitchFamily="34" charset="0"/>
                  </a:rPr>
                  <a:t>c</a:t>
                </a:r>
                <a:r>
                  <a:rPr lang="en-MY" altLang="en-US" sz="2400" i="1" baseline="-25000" dirty="0">
                    <a:latin typeface="Gill Sans MT" panose="020B0502020104020203" pitchFamily="34" charset="0"/>
                  </a:rPr>
                  <a:t> </a:t>
                </a:r>
                <a:r>
                  <a:rPr lang="en-MY" altLang="en-US" sz="2400" i="1" dirty="0">
                    <a:latin typeface="Gill Sans MT" panose="020B0502020104020203" pitchFamily="34" charset="0"/>
                  </a:rPr>
                  <a:t>, the controller design equation becomes: </a:t>
                </a:r>
              </a:p>
              <a:p>
                <a:pPr eaLnBrk="1" hangingPunct="1"/>
                <a:endParaRPr lang="en-MY" altLang="en-US" sz="2200" dirty="0">
                  <a:latin typeface="Gill Sans MT" panose="020B0502020104020203" pitchFamily="34" charset="0"/>
                </a:endParaRPr>
              </a:p>
              <a:p>
                <a:pPr eaLnBrk="1" hangingPunct="1"/>
                <a:endParaRPr lang="en-MY" altLang="en-US" sz="2200" dirty="0">
                  <a:latin typeface="Gill Sans MT" panose="020B0502020104020203" pitchFamily="34" charset="0"/>
                </a:endParaRPr>
              </a:p>
              <a:p>
                <a:pPr eaLnBrk="1" hangingPunct="1"/>
                <a:endParaRPr lang="en-MY" altLang="en-US" sz="2200" dirty="0">
                  <a:latin typeface="Gill Sans MT" panose="020B0502020104020203" pitchFamily="34" charset="0"/>
                </a:endParaRPr>
              </a:p>
              <a:p>
                <a:pPr eaLnBrk="1" hangingPunct="1"/>
                <a:r>
                  <a:rPr lang="en-MY" altLang="en-US" sz="2400" dirty="0">
                    <a:latin typeface="Gill Sans MT" panose="020B0502020104020203" pitchFamily="34" charset="0"/>
                  </a:rPr>
                  <a:t>The term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MY" altLang="en-US" sz="2400" dirty="0">
                    <a:latin typeface="Gill Sans MT" panose="020B0502020104020203" pitchFamily="34" charset="0"/>
                  </a:rPr>
                  <a:t>  provides integral control action and thus eliminates offset. </a:t>
                </a:r>
              </a:p>
              <a:p>
                <a:pPr eaLnBrk="1" hangingPunct="1"/>
                <a:endParaRPr lang="en-MY" altLang="en-US" sz="2400" dirty="0">
                  <a:latin typeface="Gill Sans MT" panose="020B0502020104020203" pitchFamily="34" charset="0"/>
                </a:endParaRPr>
              </a:p>
              <a:p>
                <a:pPr eaLnBrk="1" hangingPunct="1"/>
                <a:r>
                  <a:rPr lang="en-MY" altLang="en-US" sz="2400" dirty="0">
                    <a:latin typeface="Gill Sans MT" panose="020B0502020104020203" pitchFamily="34" charset="0"/>
                  </a:rPr>
                  <a:t>Design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MY" altLang="en-US" sz="2400" dirty="0">
                    <a:latin typeface="Gill Sans MT" panose="020B0502020104020203" pitchFamily="34" charset="0"/>
                  </a:rPr>
                  <a:t> provides a convenient controller tuning parameter that can be used to make the controller more aggressive (small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MY" altLang="en-US" sz="2400" dirty="0">
                    <a:latin typeface="Gill Sans MT" panose="020B0502020104020203" pitchFamily="34" charset="0"/>
                  </a:rPr>
                  <a:t>) or less aggressive (large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MY" altLang="en-US" sz="2400" dirty="0">
                    <a:latin typeface="Gill Sans MT" panose="020B0502020104020203" pitchFamily="34" charset="0"/>
                  </a:rPr>
                  <a:t>). </a:t>
                </a:r>
                <a:endParaRPr lang="en-MY" altLang="en-US" sz="24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13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750" y="714375"/>
                <a:ext cx="8572500" cy="5739905"/>
              </a:xfrm>
              <a:prstGeom prst="rect">
                <a:avLst/>
              </a:prstGeom>
              <a:blipFill>
                <a:blip r:embed="rId4"/>
                <a:stretch>
                  <a:fillRect l="-1138" t="-849" r="-1494" b="-14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429125" y="1285875"/>
          <a:ext cx="253523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5" imgW="1155600" imgH="495000" progId="Equation.3">
                  <p:embed/>
                </p:oleObj>
              </mc:Choice>
              <mc:Fallback>
                <p:oleObj name="Equation" r:id="rId5" imgW="1155600" imgH="495000" progId="Equation.3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1285875"/>
                        <a:ext cx="2535238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665074"/>
              </p:ext>
            </p:extLst>
          </p:nvPr>
        </p:nvGraphicFramePr>
        <p:xfrm>
          <a:off x="1000125" y="1214438"/>
          <a:ext cx="2200275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7" imgW="1002960" imgH="520560" progId="Equation.3">
                  <p:embed/>
                </p:oleObj>
              </mc:Choice>
              <mc:Fallback>
                <p:oleObj name="Equation" r:id="rId7" imgW="1002960" imgH="520560" progId="Equation.3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214438"/>
                        <a:ext cx="2200275" cy="1141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3357563" y="1500188"/>
            <a:ext cx="20716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429250" y="1143000"/>
            <a:ext cx="1357313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MY"/>
          </a:p>
        </p:txBody>
      </p:sp>
      <p:sp>
        <p:nvSpPr>
          <p:cNvPr id="18" name="Oval 17"/>
          <p:cNvSpPr/>
          <p:nvPr/>
        </p:nvSpPr>
        <p:spPr>
          <a:xfrm>
            <a:off x="2071688" y="1214438"/>
            <a:ext cx="1357312" cy="10715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MY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000125" y="3000375"/>
          <a:ext cx="15890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9" imgW="723600" imgH="431640" progId="Equation.3">
                  <p:embed/>
                </p:oleObj>
              </mc:Choice>
              <mc:Fallback>
                <p:oleObj name="Equation" r:id="rId9" imgW="723600" imgH="431640" progId="Equation.3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000375"/>
                        <a:ext cx="1589088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3286125" y="1500188"/>
            <a:ext cx="2571750" cy="785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6438" y="1785938"/>
            <a:ext cx="1143000" cy="642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4998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MY" altLang="en-US" i="1" dirty="0">
                <a:latin typeface="Gill Sans MT" panose="020B0502020104020203" pitchFamily="34" charset="0"/>
              </a:rPr>
            </a:br>
            <a:r>
              <a:rPr lang="en-MY" altLang="en-US" i="1" dirty="0">
                <a:latin typeface="Gill Sans MT" panose="020B0502020104020203" pitchFamily="34" charset="0"/>
              </a:rPr>
              <a:t>Direct Synthesis (DS) method </a:t>
            </a:r>
            <a:r>
              <a:rPr lang="en-MY" altLang="en-US" sz="2800" i="1" dirty="0">
                <a:latin typeface="Gill Sans MT" panose="020B0502020104020203" pitchFamily="34" charset="0"/>
              </a:rPr>
              <a:t>[cont.]</a:t>
            </a:r>
            <a:br>
              <a:rPr lang="en-MY" altLang="en-US" sz="2800" i="1" dirty="0">
                <a:latin typeface="Gill Sans MT" panose="020B0502020104020203" pitchFamily="34" charset="0"/>
              </a:rPr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Process Model,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Controller,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K	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IN" sz="3200" dirty="0"/>
                  <a:t>     </a:t>
                </a:r>
                <a:r>
                  <a:rPr lang="en-IN" sz="2800" dirty="0"/>
                  <a:t>I-Controller</a:t>
                </a:r>
              </a:p>
              <a:p>
                <a:endParaRPr lang="en-IN" sz="2000" dirty="0"/>
              </a:p>
              <a:p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IN" sz="3200" dirty="0"/>
                  <a:t>	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000" dirty="0"/>
                  <a:t>	    </a:t>
                </a:r>
                <a:r>
                  <a:rPr lang="en-IN" sz="2800" dirty="0"/>
                  <a:t>P-Controller</a:t>
                </a:r>
              </a:p>
              <a:p>
                <a:endParaRPr lang="en-IN" sz="2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IN" sz="2800" dirty="0"/>
                  <a:t>	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/>
                  <a:t>     PI</a:t>
                </a: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IN" sz="2800" dirty="0"/>
                  <a:t>		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14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3472872" y="1597890"/>
            <a:ext cx="1099128" cy="286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>
            <a:off x="3472872" y="2746733"/>
            <a:ext cx="1099128" cy="286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3311236" y="4025970"/>
            <a:ext cx="1099128" cy="286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3241963" y="5210675"/>
            <a:ext cx="1099128" cy="286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690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object 5"/>
          <p:cNvSpPr>
            <a:spLocks noChangeArrowheads="1"/>
          </p:cNvSpPr>
          <p:nvPr/>
        </p:nvSpPr>
        <p:spPr bwMode="auto">
          <a:xfrm>
            <a:off x="7265988" y="63500"/>
            <a:ext cx="671512" cy="6746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0"/>
            </a:endParaRPr>
          </a:p>
        </p:txBody>
      </p:sp>
      <p:sp>
        <p:nvSpPr>
          <p:cNvPr id="6150" name="Title 1"/>
          <p:cNvSpPr txBox="1">
            <a:spLocks/>
          </p:cNvSpPr>
          <p:nvPr/>
        </p:nvSpPr>
        <p:spPr bwMode="auto">
          <a:xfrm>
            <a:off x="285750" y="9525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 sz="3000" i="1" dirty="0">
                <a:latin typeface="Gill Sans MT" panose="020B0502020104020203" pitchFamily="34" charset="0"/>
              </a:rPr>
              <a:t>Direct Synthesis (DS) method </a:t>
            </a:r>
            <a:r>
              <a:rPr lang="en-MY" altLang="en-US" sz="2400" i="1" dirty="0">
                <a:latin typeface="Gill Sans MT" panose="020B0502020104020203" pitchFamily="34" charset="0"/>
              </a:rPr>
              <a:t>[cont.]</a:t>
            </a:r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285750" y="714375"/>
            <a:ext cx="8572500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 sz="2400" dirty="0">
                <a:latin typeface="Gill Sans MT" panose="020B0502020104020203" pitchFamily="34" charset="0"/>
              </a:rPr>
              <a:t>If the process transfer function contains a known time delay </a:t>
            </a:r>
            <a:r>
              <a:rPr lang="el-GR" altLang="en-US" sz="2400" dirty="0">
                <a:latin typeface="Century Schoolbook" panose="02040604050505020304" pitchFamily="18" charset="0"/>
              </a:rPr>
              <a:t>θ</a:t>
            </a:r>
            <a:r>
              <a:rPr lang="en-MY" altLang="en-US" sz="2400" dirty="0">
                <a:latin typeface="Gill Sans MT" panose="020B0502020104020203" pitchFamily="34" charset="0"/>
              </a:rPr>
              <a:t>, a reasonable choice for the desired closed-loop transfer function is: </a:t>
            </a: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r>
              <a:rPr lang="en-MY" altLang="en-US" sz="2400" dirty="0">
                <a:latin typeface="Gill Sans MT" panose="020B0502020104020203" pitchFamily="34" charset="0"/>
              </a:rPr>
              <a:t>The time-delay term in above is essential because it is physically impossible for the controlled variable to respond to a set-point change at </a:t>
            </a:r>
            <a:r>
              <a:rPr lang="en-MY" altLang="en-US" sz="2400" i="1" dirty="0">
                <a:latin typeface="Gill Sans MT" panose="020B0502020104020203" pitchFamily="34" charset="0"/>
              </a:rPr>
              <a:t>t = 0. </a:t>
            </a: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r>
              <a:rPr lang="en-MY" altLang="en-US" sz="2400" dirty="0">
                <a:latin typeface="Gill Sans MT" panose="020B0502020104020203" pitchFamily="34" charset="0"/>
              </a:rPr>
              <a:t>Combining reference trajectory with controller equation :</a:t>
            </a:r>
            <a:endParaRPr lang="en-MY" altLang="en-US" sz="22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 b="1" dirty="0">
              <a:latin typeface="Gill Sans MT" panose="020B0502020104020203" pitchFamily="34" charset="0"/>
            </a:endParaRPr>
          </a:p>
        </p:txBody>
      </p:sp>
      <p:graphicFrame>
        <p:nvGraphicFramePr>
          <p:cNvPr id="6146" name="Object 9"/>
          <p:cNvGraphicFramePr>
            <a:graphicFrameLocks noChangeAspect="1"/>
          </p:cNvGraphicFramePr>
          <p:nvPr/>
        </p:nvGraphicFramePr>
        <p:xfrm>
          <a:off x="1071563" y="1571625"/>
          <a:ext cx="22002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4" imgW="1002960" imgH="520560" progId="Equation.3">
                  <p:embed/>
                </p:oleObj>
              </mc:Choice>
              <mc:Fallback>
                <p:oleObj name="Equation" r:id="rId4" imgW="1002960" imgH="520560" progId="Equation.3">
                  <p:embed/>
                  <p:pic>
                    <p:nvPicPr>
                      <p:cNvPr id="614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571625"/>
                        <a:ext cx="2200275" cy="1141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0"/>
          <p:cNvGraphicFramePr>
            <a:graphicFrameLocks noChangeAspect="1"/>
          </p:cNvGraphicFramePr>
          <p:nvPr/>
        </p:nvGraphicFramePr>
        <p:xfrm>
          <a:off x="928688" y="5286375"/>
          <a:ext cx="22002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6" imgW="1002960" imgH="520560" progId="Equation.3">
                  <p:embed/>
                </p:oleObj>
              </mc:Choice>
              <mc:Fallback>
                <p:oleObj name="Equation" r:id="rId6" imgW="1002960" imgH="520560" progId="Equation.3">
                  <p:embed/>
                  <p:pic>
                    <p:nvPicPr>
                      <p:cNvPr id="614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286375"/>
                        <a:ext cx="2200275" cy="1141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1"/>
          <p:cNvGraphicFramePr>
            <a:graphicFrameLocks noChangeAspect="1"/>
          </p:cNvGraphicFramePr>
          <p:nvPr/>
        </p:nvGraphicFramePr>
        <p:xfrm>
          <a:off x="4643438" y="5286375"/>
          <a:ext cx="253523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8" imgW="1155600" imgH="495000" progId="Equation.3">
                  <p:embed/>
                </p:oleObj>
              </mc:Choice>
              <mc:Fallback>
                <p:oleObj name="Equation" r:id="rId8" imgW="1155600" imgH="495000" progId="Equation.3">
                  <p:embed/>
                  <p:pic>
                    <p:nvPicPr>
                      <p:cNvPr id="614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286375"/>
                        <a:ext cx="2535237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3286125" y="5359400"/>
            <a:ext cx="2214563" cy="284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72125" y="5214938"/>
            <a:ext cx="1357313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MY"/>
          </a:p>
        </p:txBody>
      </p:sp>
      <p:sp>
        <p:nvSpPr>
          <p:cNvPr id="23" name="Oval 22"/>
          <p:cNvSpPr/>
          <p:nvPr/>
        </p:nvSpPr>
        <p:spPr>
          <a:xfrm>
            <a:off x="2000250" y="5214938"/>
            <a:ext cx="1285875" cy="12144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MY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286125" y="5643563"/>
            <a:ext cx="2643188" cy="50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72188" y="5786438"/>
            <a:ext cx="11430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44347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object 5"/>
          <p:cNvSpPr>
            <a:spLocks noChangeArrowheads="1"/>
          </p:cNvSpPr>
          <p:nvPr/>
        </p:nvSpPr>
        <p:spPr bwMode="auto">
          <a:xfrm>
            <a:off x="7265988" y="63500"/>
            <a:ext cx="671512" cy="6746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0"/>
            </a:endParaRPr>
          </a:p>
        </p:txBody>
      </p:sp>
      <p:sp>
        <p:nvSpPr>
          <p:cNvPr id="7175" name="Title 1"/>
          <p:cNvSpPr txBox="1">
            <a:spLocks/>
          </p:cNvSpPr>
          <p:nvPr/>
        </p:nvSpPr>
        <p:spPr bwMode="auto">
          <a:xfrm>
            <a:off x="285750" y="190500"/>
            <a:ext cx="82296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 sz="3000" i="1" dirty="0">
                <a:latin typeface="Gill Sans MT" panose="020B0502020104020203" pitchFamily="34" charset="0"/>
              </a:rPr>
              <a:t>Direct Synthesis (DS) method </a:t>
            </a:r>
            <a:r>
              <a:rPr lang="en-MY" altLang="en-US" sz="2400" i="1" dirty="0">
                <a:latin typeface="Gill Sans MT" panose="020B0502020104020203" pitchFamily="34" charset="0"/>
              </a:rPr>
              <a:t>[cont.]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6" name="Rectangle 5"/>
              <p:cNvSpPr>
                <a:spLocks noChangeArrowheads="1"/>
              </p:cNvSpPr>
              <p:nvPr/>
            </p:nvSpPr>
            <p:spPr bwMode="auto">
              <a:xfrm>
                <a:off x="285750" y="714375"/>
                <a:ext cx="8572500" cy="5617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MY" altLang="en-US" sz="2400" dirty="0">
                  <a:latin typeface="Gill Sans MT" panose="020B0502020104020203" pitchFamily="34" charset="0"/>
                </a:endParaRPr>
              </a:p>
              <a:p>
                <a:pPr eaLnBrk="1" hangingPunct="1"/>
                <a:r>
                  <a:rPr lang="en-MY" altLang="en-US" sz="2400" dirty="0">
                    <a:latin typeface="Gill Sans MT" panose="020B0502020104020203" pitchFamily="34" charset="0"/>
                  </a:rPr>
                  <a:t>Combining reference trajectory with controller equation :</a:t>
                </a:r>
                <a:endParaRPr lang="en-MY" altLang="en-US" sz="2200" dirty="0">
                  <a:latin typeface="Gill Sans MT" panose="020B0502020104020203" pitchFamily="34" charset="0"/>
                </a:endParaRPr>
              </a:p>
              <a:p>
                <a:pPr eaLnBrk="1" hangingPunct="1"/>
                <a:endParaRPr lang="en-MY" altLang="en-US" sz="2400" i="1" dirty="0">
                  <a:latin typeface="Gill Sans MT" panose="020B0502020104020203" pitchFamily="34" charset="0"/>
                </a:endParaRPr>
              </a:p>
              <a:p>
                <a:pPr eaLnBrk="1" hangingPunct="1"/>
                <a:endParaRPr lang="en-MY" altLang="en-US" sz="2200" dirty="0">
                  <a:latin typeface="Gill Sans MT" panose="020B0502020104020203" pitchFamily="34" charset="0"/>
                </a:endParaRPr>
              </a:p>
              <a:p>
                <a:pPr eaLnBrk="1" hangingPunct="1"/>
                <a:endParaRPr lang="en-MY" altLang="en-US" sz="2400" dirty="0">
                  <a:latin typeface="Gill Sans MT" panose="020B0502020104020203" pitchFamily="34" charset="0"/>
                </a:endParaRPr>
              </a:p>
              <a:p>
                <a:pPr eaLnBrk="1" hangingPunct="1"/>
                <a:endParaRPr lang="en-MY" altLang="en-US" sz="2400" dirty="0">
                  <a:latin typeface="Gill Sans MT" panose="020B0502020104020203" pitchFamily="34" charset="0"/>
                </a:endParaRPr>
              </a:p>
              <a:p>
                <a:pPr eaLnBrk="1" hangingPunct="1"/>
                <a:r>
                  <a:rPr lang="en-MY" altLang="en-US" sz="2400" dirty="0">
                    <a:latin typeface="Gill Sans MT" panose="020B0502020104020203" pitchFamily="34" charset="0"/>
                  </a:rPr>
                  <a:t>Gives:</a:t>
                </a:r>
              </a:p>
              <a:p>
                <a:pPr eaLnBrk="1" hangingPunct="1"/>
                <a:endParaRPr lang="en-MY" altLang="en-US" sz="2400" dirty="0">
                  <a:latin typeface="Gill Sans MT" panose="020B0502020104020203" pitchFamily="34" charset="0"/>
                </a:endParaRPr>
              </a:p>
              <a:p>
                <a:pPr eaLnBrk="1" hangingPunct="1"/>
                <a:endParaRPr lang="en-MY" altLang="en-US" sz="2400" dirty="0">
                  <a:latin typeface="Gill Sans MT" panose="020B0502020104020203" pitchFamily="34" charset="0"/>
                </a:endParaRPr>
              </a:p>
              <a:p>
                <a:pPr eaLnBrk="1" hangingPunct="1"/>
                <a:r>
                  <a:rPr lang="en-MY" altLang="en-US" sz="2400" dirty="0">
                    <a:latin typeface="Gill Sans MT" panose="020B0502020104020203" pitchFamily="34" charset="0"/>
                  </a:rPr>
                  <a:t>Approximating the time-delay term with a truncated Taylor series expansion: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MY" altLang="en-US" sz="2400" dirty="0">
                    <a:latin typeface="Gill Sans MT" panose="020B0502020104020203" pitchFamily="34" charset="0"/>
                  </a:rPr>
                  <a:t> we get </a:t>
                </a:r>
              </a:p>
              <a:p>
                <a:pPr eaLnBrk="1" hangingPunct="1"/>
                <a:endParaRPr lang="en-MY" altLang="en-US" sz="2400" dirty="0">
                  <a:latin typeface="Gill Sans MT" panose="020B0502020104020203" pitchFamily="34" charset="0"/>
                </a:endParaRPr>
              </a:p>
              <a:p>
                <a:pPr eaLnBrk="1" hangingPunct="1"/>
                <a:endParaRPr lang="en-MY" altLang="en-US" sz="2400" dirty="0">
                  <a:latin typeface="Gill Sans MT" panose="020B0502020104020203" pitchFamily="34" charset="0"/>
                </a:endParaRPr>
              </a:p>
              <a:p>
                <a:pPr eaLnBrk="1" hangingPunct="1"/>
                <a:endParaRPr lang="en-MY" altLang="en-US" sz="2400" dirty="0">
                  <a:latin typeface="Gill Sans MT" panose="020B0502020104020203" pitchFamily="34" charset="0"/>
                </a:endParaRPr>
              </a:p>
              <a:p>
                <a:pPr eaLnBrk="1" hangingPunct="1"/>
                <a:r>
                  <a:rPr lang="en-MY" altLang="en-US" sz="2400" dirty="0">
                    <a:latin typeface="Gill Sans MT" panose="020B0502020104020203" pitchFamily="34" charset="0"/>
                  </a:rPr>
                  <a:t>Note that this controller also contains integral control action. </a:t>
                </a:r>
                <a:endParaRPr lang="en-MY" altLang="en-US" sz="22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717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750" y="714375"/>
                <a:ext cx="8572500" cy="5617756"/>
              </a:xfrm>
              <a:prstGeom prst="rect">
                <a:avLst/>
              </a:prstGeom>
              <a:blipFill>
                <a:blip r:embed="rId4"/>
                <a:stretch>
                  <a:fillRect l="-1138" b="-15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571500" y="1714500"/>
          <a:ext cx="22002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5" imgW="1002960" imgH="520560" progId="Equation.3">
                  <p:embed/>
                </p:oleObj>
              </mc:Choice>
              <mc:Fallback>
                <p:oleObj name="Equation" r:id="rId5" imgW="1002960" imgH="520560" progId="Equation.3">
                  <p:embed/>
                  <p:pic>
                    <p:nvPicPr>
                      <p:cNvPr id="71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714500"/>
                        <a:ext cx="2200275" cy="1141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4286250" y="1714500"/>
          <a:ext cx="253523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7" imgW="1155600" imgH="495000" progId="Equation.3">
                  <p:embed/>
                </p:oleObj>
              </mc:Choice>
              <mc:Fallback>
                <p:oleObj name="Equation" r:id="rId7" imgW="1155600" imgH="495000" progId="Equation.3">
                  <p:embed/>
                  <p:pic>
                    <p:nvPicPr>
                      <p:cNvPr id="71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1714500"/>
                        <a:ext cx="2535238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2928938" y="1787525"/>
            <a:ext cx="2214562" cy="284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14938" y="1643063"/>
            <a:ext cx="1357312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MY"/>
          </a:p>
        </p:txBody>
      </p:sp>
      <p:sp>
        <p:nvSpPr>
          <p:cNvPr id="23" name="Oval 22"/>
          <p:cNvSpPr/>
          <p:nvPr/>
        </p:nvSpPr>
        <p:spPr>
          <a:xfrm>
            <a:off x="1643063" y="1643063"/>
            <a:ext cx="1285875" cy="12144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MY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28938" y="2071688"/>
            <a:ext cx="2643187" cy="50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15000" y="2214563"/>
            <a:ext cx="11430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MY"/>
          </a:p>
        </p:txBody>
      </p:sp>
      <p:graphicFrame>
        <p:nvGraphicFramePr>
          <p:cNvPr id="717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372390"/>
              </p:ext>
            </p:extLst>
          </p:nvPr>
        </p:nvGraphicFramePr>
        <p:xfrm>
          <a:off x="2455863" y="2927350"/>
          <a:ext cx="275907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9" imgW="1257120" imgH="457200" progId="Equation.3">
                  <p:embed/>
                </p:oleObj>
              </mc:Choice>
              <mc:Fallback>
                <p:oleObj name="Equation" r:id="rId9" imgW="1257120" imgH="457200" progId="Equation.3">
                  <p:embed/>
                  <p:pic>
                    <p:nvPicPr>
                      <p:cNvPr id="717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2927350"/>
                        <a:ext cx="2759075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957949"/>
              </p:ext>
            </p:extLst>
          </p:nvPr>
        </p:nvGraphicFramePr>
        <p:xfrm>
          <a:off x="3475397" y="4775200"/>
          <a:ext cx="2210740" cy="95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11" imgW="1054080" imgH="457200" progId="Equation.3">
                  <p:embed/>
                </p:oleObj>
              </mc:Choice>
              <mc:Fallback>
                <p:oleObj name="Equation" r:id="rId11" imgW="1054080" imgH="457200" progId="Equation.3">
                  <p:embed/>
                  <p:pic>
                    <p:nvPicPr>
                      <p:cNvPr id="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397" y="4775200"/>
                        <a:ext cx="2210740" cy="9574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667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 autoUpdateAnimBg="0"/>
      <p:bldP spid="2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object 5"/>
          <p:cNvSpPr>
            <a:spLocks noChangeArrowheads="1"/>
          </p:cNvSpPr>
          <p:nvPr/>
        </p:nvSpPr>
        <p:spPr bwMode="auto">
          <a:xfrm>
            <a:off x="7265988" y="63500"/>
            <a:ext cx="671512" cy="6746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0"/>
            </a:endParaRPr>
          </a:p>
        </p:txBody>
      </p:sp>
      <p:sp>
        <p:nvSpPr>
          <p:cNvPr id="9225" name="Title 1"/>
          <p:cNvSpPr txBox="1">
            <a:spLocks/>
          </p:cNvSpPr>
          <p:nvPr/>
        </p:nvSpPr>
        <p:spPr bwMode="auto">
          <a:xfrm>
            <a:off x="330994" y="102394"/>
            <a:ext cx="82296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 sz="3000" i="1" dirty="0">
                <a:latin typeface="Gill Sans MT" panose="020B0502020104020203" pitchFamily="34" charset="0"/>
              </a:rPr>
              <a:t>Direct Synthesis (DS) method </a:t>
            </a:r>
            <a:r>
              <a:rPr lang="en-MY" altLang="en-US" sz="2400" i="1" dirty="0">
                <a:latin typeface="Gill Sans MT" panose="020B0502020104020203" pitchFamily="34" charset="0"/>
              </a:rPr>
              <a:t>[cont.]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57188" y="857250"/>
            <a:ext cx="8429625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 sz="2200" dirty="0">
                <a:latin typeface="Gill Sans MT" panose="020B0502020104020203" pitchFamily="34" charset="0"/>
              </a:rPr>
              <a:t>I. </a:t>
            </a:r>
            <a:r>
              <a:rPr lang="en-MY" altLang="en-US" sz="2200" b="1" dirty="0">
                <a:latin typeface="Gill Sans MT" panose="020B0502020104020203" pitchFamily="34" charset="0"/>
              </a:rPr>
              <a:t>First Order with Dead Time (FOTD) Process</a:t>
            </a:r>
          </a:p>
          <a:p>
            <a:pPr eaLnBrk="1" hangingPunct="1"/>
            <a:r>
              <a:rPr lang="en-MY" altLang="en-US" sz="2200" dirty="0">
                <a:latin typeface="Gill Sans MT" panose="020B0502020104020203" pitchFamily="34" charset="0"/>
              </a:rPr>
              <a:t>Consider the standard FOTD model,</a:t>
            </a:r>
          </a:p>
          <a:p>
            <a:pPr eaLnBrk="1" hangingPunct="1"/>
            <a:endParaRPr lang="en-MY" altLang="en-US" sz="22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 dirty="0">
              <a:latin typeface="Gill Sans MT" panose="020B0502020104020203" pitchFamily="34" charset="0"/>
            </a:endParaRPr>
          </a:p>
          <a:p>
            <a:pPr eaLnBrk="1" hangingPunct="1"/>
            <a:r>
              <a:rPr lang="en-MY" altLang="en-US" sz="2400" dirty="0">
                <a:latin typeface="Gill Sans MT" panose="020B0502020104020203" pitchFamily="34" charset="0"/>
              </a:rPr>
              <a:t>Substituting FOTD model into Controller equation and rearranging gives a PI controller;</a:t>
            </a: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r>
              <a:rPr lang="en-MY" altLang="en-US" sz="2400" dirty="0">
                <a:latin typeface="Gill Sans MT" panose="020B0502020104020203" pitchFamily="34" charset="0"/>
              </a:rPr>
              <a:t>with the following controller settings: </a:t>
            </a:r>
          </a:p>
          <a:p>
            <a:pPr eaLnBrk="1" hangingPunct="1"/>
            <a:r>
              <a:rPr lang="en-MY" altLang="en-US" sz="2200" dirty="0">
                <a:latin typeface="Gill Sans MT" panose="020B0502020104020203" pitchFamily="34" charset="0"/>
              </a:rPr>
              <a:t> </a:t>
            </a:r>
          </a:p>
          <a:p>
            <a:pPr eaLnBrk="1" hangingPunct="1"/>
            <a:endParaRPr lang="en-MY" altLang="en-US" sz="22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 dirty="0">
              <a:latin typeface="Gill Sans MT" panose="020B0502020104020203" pitchFamily="34" charset="0"/>
            </a:endParaRP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1489075" y="1643063"/>
          <a:ext cx="14763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4" imgW="672840" imgH="419040" progId="Equation.3">
                  <p:embed/>
                </p:oleObj>
              </mc:Choice>
              <mc:Fallback>
                <p:oleObj name="Equation" r:id="rId4" imgW="672840" imgH="419040" progId="Equation.3">
                  <p:embed/>
                  <p:pic>
                    <p:nvPicPr>
                      <p:cNvPr id="92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1643063"/>
                        <a:ext cx="1476375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2428875" y="3857625"/>
          <a:ext cx="231298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6" imgW="1054080" imgH="457200" progId="Equation.3">
                  <p:embed/>
                </p:oleObj>
              </mc:Choice>
              <mc:Fallback>
                <p:oleObj name="Equation" r:id="rId6" imgW="1054080" imgH="457200" progId="Equation.3">
                  <p:embed/>
                  <p:pic>
                    <p:nvPicPr>
                      <p:cNvPr id="921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857625"/>
                        <a:ext cx="2312988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7"/>
          <p:cNvGraphicFramePr>
            <a:graphicFrameLocks noChangeAspect="1"/>
          </p:cNvGraphicFramePr>
          <p:nvPr/>
        </p:nvGraphicFramePr>
        <p:xfrm>
          <a:off x="285750" y="3929063"/>
          <a:ext cx="14763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8" imgW="672840" imgH="419040" progId="Equation.3">
                  <p:embed/>
                </p:oleObj>
              </mc:Choice>
              <mc:Fallback>
                <p:oleObj name="Equation" r:id="rId8" imgW="672840" imgH="419040" progId="Equation.3">
                  <p:embed/>
                  <p:pic>
                    <p:nvPicPr>
                      <p:cNvPr id="922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929063"/>
                        <a:ext cx="1476375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1785938" y="4284663"/>
            <a:ext cx="1285875" cy="287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71813" y="4357688"/>
            <a:ext cx="571500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MY"/>
          </a:p>
        </p:txBody>
      </p:sp>
      <p:sp>
        <p:nvSpPr>
          <p:cNvPr id="19" name="Oval 18"/>
          <p:cNvSpPr/>
          <p:nvPr/>
        </p:nvSpPr>
        <p:spPr>
          <a:xfrm>
            <a:off x="857250" y="3786188"/>
            <a:ext cx="1000125" cy="12144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MY"/>
          </a:p>
        </p:txBody>
      </p:sp>
      <p:graphicFrame>
        <p:nvGraphicFramePr>
          <p:cNvPr id="9221" name="Object 8"/>
          <p:cNvGraphicFramePr>
            <a:graphicFrameLocks noChangeAspect="1"/>
          </p:cNvGraphicFramePr>
          <p:nvPr/>
        </p:nvGraphicFramePr>
        <p:xfrm>
          <a:off x="5786438" y="3857625"/>
          <a:ext cx="23685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9" imgW="1079280" imgH="482400" progId="Equation.3">
                  <p:embed/>
                </p:oleObj>
              </mc:Choice>
              <mc:Fallback>
                <p:oleObj name="Equation" r:id="rId9" imgW="1079280" imgH="482400" progId="Equation.3">
                  <p:embed/>
                  <p:pic>
                    <p:nvPicPr>
                      <p:cNvPr id="92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3857625"/>
                        <a:ext cx="2368550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ight Arrow 23"/>
          <p:cNvSpPr/>
          <p:nvPr/>
        </p:nvSpPr>
        <p:spPr>
          <a:xfrm>
            <a:off x="5000625" y="4143375"/>
            <a:ext cx="571500" cy="5715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MY"/>
          </a:p>
        </p:txBody>
      </p:sp>
      <p:graphicFrame>
        <p:nvGraphicFramePr>
          <p:cNvPr id="9222" name="Object 9"/>
          <p:cNvGraphicFramePr>
            <a:graphicFrameLocks noChangeAspect="1"/>
          </p:cNvGraphicFramePr>
          <p:nvPr/>
        </p:nvGraphicFramePr>
        <p:xfrm>
          <a:off x="1143000" y="5429250"/>
          <a:ext cx="200501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11" imgW="914400" imgH="431640" progId="Equation.3">
                  <p:embed/>
                </p:oleObj>
              </mc:Choice>
              <mc:Fallback>
                <p:oleObj name="Equation" r:id="rId11" imgW="914400" imgH="431640" progId="Equation.3">
                  <p:embed/>
                  <p:pic>
                    <p:nvPicPr>
                      <p:cNvPr id="922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29250"/>
                        <a:ext cx="2005013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10"/>
          <p:cNvGraphicFramePr>
            <a:graphicFrameLocks noChangeAspect="1"/>
          </p:cNvGraphicFramePr>
          <p:nvPr/>
        </p:nvGraphicFramePr>
        <p:xfrm>
          <a:off x="4000500" y="5643563"/>
          <a:ext cx="8905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13" imgW="406080" imgH="215640" progId="Equation.3">
                  <p:embed/>
                </p:oleObj>
              </mc:Choice>
              <mc:Fallback>
                <p:oleObj name="Equation" r:id="rId13" imgW="406080" imgH="215640" progId="Equation.3">
                  <p:embed/>
                  <p:pic>
                    <p:nvPicPr>
                      <p:cNvPr id="922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5643563"/>
                        <a:ext cx="89058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9207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object 5"/>
          <p:cNvSpPr>
            <a:spLocks noChangeArrowheads="1"/>
          </p:cNvSpPr>
          <p:nvPr/>
        </p:nvSpPr>
        <p:spPr bwMode="auto">
          <a:xfrm>
            <a:off x="7265988" y="63500"/>
            <a:ext cx="671512" cy="6746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0"/>
            </a:endParaRPr>
          </a:p>
        </p:txBody>
      </p:sp>
      <p:sp>
        <p:nvSpPr>
          <p:cNvPr id="11271" name="Title 1"/>
          <p:cNvSpPr txBox="1">
            <a:spLocks/>
          </p:cNvSpPr>
          <p:nvPr/>
        </p:nvSpPr>
        <p:spPr bwMode="auto">
          <a:xfrm>
            <a:off x="285750" y="-71438"/>
            <a:ext cx="8229600" cy="99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 sz="3000" i="1">
                <a:latin typeface="Gill Sans MT" panose="020B0502020104020203" pitchFamily="34" charset="0"/>
              </a:rPr>
              <a:t>Example 12.1</a:t>
            </a:r>
            <a:endParaRPr lang="en-MY" altLang="en-US" sz="2400" i="1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i="1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i="1">
              <a:latin typeface="Gill Sans MT" panose="020B0502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7188" y="857250"/>
            <a:ext cx="8429625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MY" sz="2400" dirty="0">
                <a:latin typeface="+mn-lt"/>
                <a:cs typeface="+mn-cs"/>
              </a:rPr>
              <a:t>Use the DS design method to calculate PID controller settings for the process: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MY" sz="24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MY" sz="24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MY" sz="24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MY" sz="2400" dirty="0">
                <a:latin typeface="+mn-lt"/>
                <a:cs typeface="+mn-cs"/>
              </a:rPr>
              <a:t>Consider three values of the desired closed-loop time constant: 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MY" sz="24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MY" sz="24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MY" sz="2400" dirty="0">
                <a:latin typeface="+mn-lt"/>
                <a:cs typeface="+mn-cs"/>
              </a:rPr>
              <a:t>Evaluate the controllers for unit step changes in both the set point and the disturbance, assuming that </a:t>
            </a:r>
            <a:r>
              <a:rPr lang="en-MY" sz="2400" i="1" dirty="0" err="1">
                <a:latin typeface="+mn-lt"/>
                <a:cs typeface="+mn-cs"/>
              </a:rPr>
              <a:t>G</a:t>
            </a:r>
            <a:r>
              <a:rPr lang="en-MY" sz="2400" i="1" baseline="-25000" dirty="0" err="1">
                <a:latin typeface="+mn-lt"/>
                <a:cs typeface="+mn-cs"/>
              </a:rPr>
              <a:t>d</a:t>
            </a:r>
            <a:r>
              <a:rPr lang="en-MY" sz="2400" i="1" dirty="0">
                <a:latin typeface="+mn-lt"/>
                <a:cs typeface="+mn-cs"/>
              </a:rPr>
              <a:t> = G.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MY" sz="24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MY" sz="2400" dirty="0">
                <a:latin typeface="+mn-lt"/>
                <a:cs typeface="+mn-cs"/>
              </a:rPr>
              <a:t>Repeat the evaluation for two cases: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MY" sz="2400" dirty="0">
                <a:latin typeface="+mn-lt"/>
                <a:cs typeface="+mn-cs"/>
              </a:rPr>
              <a:t>a.     The process model is perfect (    = </a:t>
            </a:r>
            <a:r>
              <a:rPr lang="en-MY" sz="2400" i="1" dirty="0">
                <a:latin typeface="+mn-lt"/>
                <a:cs typeface="+mn-cs"/>
              </a:rPr>
              <a:t>G).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lphaLcPeriod" startAt="2"/>
              <a:defRPr/>
            </a:pPr>
            <a:r>
              <a:rPr lang="en-MY" sz="2400" dirty="0">
                <a:latin typeface="+mn-lt"/>
                <a:cs typeface="+mn-cs"/>
              </a:rPr>
              <a:t>The model gain is incorrect,        = 0.9, instead of the actual    value, </a:t>
            </a:r>
            <a:r>
              <a:rPr lang="en-MY" sz="2400" i="1" dirty="0">
                <a:latin typeface="+mn-lt"/>
                <a:cs typeface="+mn-cs"/>
              </a:rPr>
              <a:t>K = 2. </a:t>
            </a:r>
            <a:endParaRPr lang="en-MY" sz="2200" dirty="0">
              <a:latin typeface="+mn-lt"/>
              <a:cs typeface="+mn-cs"/>
            </a:endParaRPr>
          </a:p>
        </p:txBody>
      </p:sp>
      <p:graphicFrame>
        <p:nvGraphicFramePr>
          <p:cNvPr id="11266" name="Object 6"/>
          <p:cNvGraphicFramePr>
            <a:graphicFrameLocks noChangeAspect="1"/>
          </p:cNvGraphicFramePr>
          <p:nvPr/>
        </p:nvGraphicFramePr>
        <p:xfrm>
          <a:off x="449263" y="3200400"/>
          <a:ext cx="19081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5" imgW="647640" imgH="228600" progId="Equation.3">
                  <p:embed/>
                </p:oleObj>
              </mc:Choice>
              <mc:Fallback>
                <p:oleObj name="Equation" r:id="rId5" imgW="647640" imgH="228600" progId="Equation.3">
                  <p:embed/>
                  <p:pic>
                    <p:nvPicPr>
                      <p:cNvPr id="112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3200400"/>
                        <a:ext cx="19081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8"/>
          <p:cNvGraphicFramePr>
            <a:graphicFrameLocks noChangeAspect="1"/>
          </p:cNvGraphicFramePr>
          <p:nvPr/>
        </p:nvGraphicFramePr>
        <p:xfrm>
          <a:off x="1357313" y="1571625"/>
          <a:ext cx="270033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7" imgW="1231560" imgH="444240" progId="Equation.3">
                  <p:embed/>
                </p:oleObj>
              </mc:Choice>
              <mc:Fallback>
                <p:oleObj name="Equation" r:id="rId7" imgW="1231560" imgH="444240" progId="Equation.3">
                  <p:embed/>
                  <p:pic>
                    <p:nvPicPr>
                      <p:cNvPr id="1126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571625"/>
                        <a:ext cx="2700337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9"/>
          <p:cNvGraphicFramePr>
            <a:graphicFrameLocks noChangeAspect="1"/>
          </p:cNvGraphicFramePr>
          <p:nvPr/>
        </p:nvGraphicFramePr>
        <p:xfrm>
          <a:off x="4714875" y="5168900"/>
          <a:ext cx="3619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9" imgW="164880" imgH="215640" progId="Equation.3">
                  <p:embed/>
                </p:oleObj>
              </mc:Choice>
              <mc:Fallback>
                <p:oleObj name="Equation" r:id="rId9" imgW="164880" imgH="215640" progId="Equation.3">
                  <p:embed/>
                  <p:pic>
                    <p:nvPicPr>
                      <p:cNvPr id="1126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5168900"/>
                        <a:ext cx="36195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0"/>
          <p:cNvGraphicFramePr>
            <a:graphicFrameLocks noChangeAspect="1"/>
          </p:cNvGraphicFramePr>
          <p:nvPr/>
        </p:nvGraphicFramePr>
        <p:xfrm>
          <a:off x="4495800" y="5554663"/>
          <a:ext cx="3619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11" imgW="164880" imgH="203040" progId="Equation.3">
                  <p:embed/>
                </p:oleObj>
              </mc:Choice>
              <mc:Fallback>
                <p:oleObj name="Equation" r:id="rId11" imgW="164880" imgH="203040" progId="Equation.3">
                  <p:embed/>
                  <p:pic>
                    <p:nvPicPr>
                      <p:cNvPr id="1126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554663"/>
                        <a:ext cx="36195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1865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object 5"/>
          <p:cNvSpPr>
            <a:spLocks noChangeArrowheads="1"/>
          </p:cNvSpPr>
          <p:nvPr/>
        </p:nvSpPr>
        <p:spPr bwMode="auto">
          <a:xfrm>
            <a:off x="7265988" y="63500"/>
            <a:ext cx="671512" cy="6746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0"/>
            </a:endParaRPr>
          </a:p>
        </p:txBody>
      </p:sp>
      <p:sp>
        <p:nvSpPr>
          <p:cNvPr id="10250" name="Title 1"/>
          <p:cNvSpPr txBox="1">
            <a:spLocks/>
          </p:cNvSpPr>
          <p:nvPr/>
        </p:nvSpPr>
        <p:spPr bwMode="auto">
          <a:xfrm>
            <a:off x="285750" y="-71438"/>
            <a:ext cx="8229600" cy="99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 sz="3000" i="1" dirty="0">
                <a:latin typeface="Gill Sans MT" panose="020B0502020104020203" pitchFamily="34" charset="0"/>
              </a:rPr>
              <a:t>Direct Synthesis (DS) method </a:t>
            </a:r>
            <a:r>
              <a:rPr lang="en-MY" altLang="en-US" sz="2400" i="1" dirty="0">
                <a:latin typeface="Gill Sans MT" panose="020B0502020104020203" pitchFamily="34" charset="0"/>
              </a:rPr>
              <a:t>[cont.]</a:t>
            </a:r>
          </a:p>
          <a:p>
            <a:pPr eaLnBrk="1" hangingPunct="1"/>
            <a:endParaRPr lang="en-MY" altLang="en-US" sz="2400" i="1" dirty="0">
              <a:latin typeface="Gill Sans MT" panose="020B0502020104020203" pitchFamily="34" charset="0"/>
            </a:endParaRPr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357188" y="857250"/>
            <a:ext cx="8429625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 sz="2000" b="1" dirty="0">
                <a:latin typeface="Gill Sans MT" panose="020B0502020104020203" pitchFamily="34" charset="0"/>
              </a:rPr>
              <a:t>2. Second-Order-plus-Time-Delay (SOTD) Model</a:t>
            </a:r>
            <a:endParaRPr lang="en-MY" altLang="en-US" sz="2200" dirty="0">
              <a:latin typeface="Gill Sans MT" panose="020B0502020104020203" pitchFamily="34" charset="0"/>
            </a:endParaRPr>
          </a:p>
          <a:p>
            <a:pPr eaLnBrk="1" hangingPunct="1"/>
            <a:r>
              <a:rPr lang="en-MY" altLang="en-US" sz="2200" dirty="0">
                <a:latin typeface="Gill Sans MT" panose="020B0502020104020203" pitchFamily="34" charset="0"/>
              </a:rPr>
              <a:t>Consider a second-order-plus-time-delay model,</a:t>
            </a:r>
          </a:p>
          <a:p>
            <a:pPr eaLnBrk="1" hangingPunct="1"/>
            <a:endParaRPr lang="en-MY" altLang="en-US" sz="22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 dirty="0">
              <a:latin typeface="Gill Sans MT" panose="020B0502020104020203" pitchFamily="34" charset="0"/>
            </a:endParaRPr>
          </a:p>
          <a:p>
            <a:pPr eaLnBrk="1" hangingPunct="1"/>
            <a:r>
              <a:rPr lang="en-MY" altLang="en-US" sz="2400" dirty="0">
                <a:latin typeface="Gill Sans MT" panose="020B0502020104020203" pitchFamily="34" charset="0"/>
              </a:rPr>
              <a:t>Substitution into </a:t>
            </a:r>
            <a:r>
              <a:rPr lang="en-MY" altLang="en-US" sz="2400" dirty="0" err="1">
                <a:latin typeface="Gill Sans MT" panose="020B0502020104020203" pitchFamily="34" charset="0"/>
              </a:rPr>
              <a:t>G</a:t>
            </a:r>
            <a:r>
              <a:rPr lang="en-MY" altLang="en-US" sz="2400" baseline="-25000" dirty="0" err="1">
                <a:latin typeface="Gill Sans MT" panose="020B0502020104020203" pitchFamily="34" charset="0"/>
              </a:rPr>
              <a:t>c</a:t>
            </a:r>
            <a:r>
              <a:rPr lang="en-MY" altLang="en-US" sz="2400" dirty="0">
                <a:latin typeface="Gill Sans MT" panose="020B0502020104020203" pitchFamily="34" charset="0"/>
              </a:rPr>
              <a:t> eqn. and rearranging gives a PID controller;</a:t>
            </a: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dirty="0">
              <a:latin typeface="Gill Sans MT" panose="020B0502020104020203" pitchFamily="34" charset="0"/>
            </a:endParaRPr>
          </a:p>
          <a:p>
            <a:pPr eaLnBrk="1" hangingPunct="1"/>
            <a:r>
              <a:rPr lang="en-MY" altLang="en-US" sz="2400" dirty="0">
                <a:latin typeface="Gill Sans MT" panose="020B0502020104020203" pitchFamily="34" charset="0"/>
              </a:rPr>
              <a:t>with the following controller settings: </a:t>
            </a:r>
          </a:p>
          <a:p>
            <a:pPr eaLnBrk="1" hangingPunct="1"/>
            <a:r>
              <a:rPr lang="en-MY" altLang="en-US" sz="2200" dirty="0">
                <a:latin typeface="Gill Sans MT" panose="020B0502020104020203" pitchFamily="34" charset="0"/>
              </a:rPr>
              <a:t> </a:t>
            </a:r>
          </a:p>
          <a:p>
            <a:pPr eaLnBrk="1" hangingPunct="1"/>
            <a:endParaRPr lang="en-MY" altLang="en-US" sz="2200" dirty="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 dirty="0">
              <a:latin typeface="Gill Sans MT" panose="020B0502020104020203" pitchFamily="34" charset="0"/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000125" y="1571625"/>
          <a:ext cx="27305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4" imgW="1244520" imgH="457200" progId="Equation.3">
                  <p:embed/>
                </p:oleObj>
              </mc:Choice>
              <mc:Fallback>
                <p:oleObj name="Equation" r:id="rId4" imgW="1244520" imgH="457200" progId="Equation.3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571625"/>
                        <a:ext cx="2730500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286125" y="3500438"/>
          <a:ext cx="2071688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6" imgW="1054080" imgH="457200" progId="Equation.3">
                  <p:embed/>
                </p:oleObj>
              </mc:Choice>
              <mc:Fallback>
                <p:oleObj name="Equation" r:id="rId6" imgW="1054080" imgH="457200" progId="Equation.3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3500438"/>
                        <a:ext cx="2071688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2928938" y="4143375"/>
            <a:ext cx="928687" cy="7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857625" y="3929063"/>
            <a:ext cx="428625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MY"/>
          </a:p>
        </p:txBody>
      </p:sp>
      <p:sp>
        <p:nvSpPr>
          <p:cNvPr id="19" name="Oval 18"/>
          <p:cNvSpPr/>
          <p:nvPr/>
        </p:nvSpPr>
        <p:spPr>
          <a:xfrm>
            <a:off x="857250" y="3429000"/>
            <a:ext cx="2071688" cy="10715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MY"/>
          </a:p>
        </p:txBody>
      </p:sp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6111875" y="3571875"/>
          <a:ext cx="281781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8" imgW="1422360" imgH="482400" progId="Equation.3">
                  <p:embed/>
                </p:oleObj>
              </mc:Choice>
              <mc:Fallback>
                <p:oleObj name="Equation" r:id="rId8" imgW="1422360" imgH="482400" progId="Equation.3">
                  <p:embed/>
                  <p:pic>
                    <p:nvPicPr>
                      <p:cNvPr id="1024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75" y="3571875"/>
                        <a:ext cx="2817813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ight Arrow 23"/>
          <p:cNvSpPr/>
          <p:nvPr/>
        </p:nvSpPr>
        <p:spPr>
          <a:xfrm>
            <a:off x="5357813" y="3786188"/>
            <a:ext cx="571500" cy="5715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MY"/>
          </a:p>
        </p:txBody>
      </p:sp>
      <p:graphicFrame>
        <p:nvGraphicFramePr>
          <p:cNvPr id="10245" name="Object 6"/>
          <p:cNvGraphicFramePr>
            <a:graphicFrameLocks noChangeAspect="1"/>
          </p:cNvGraphicFramePr>
          <p:nvPr/>
        </p:nvGraphicFramePr>
        <p:xfrm>
          <a:off x="785813" y="5286375"/>
          <a:ext cx="20605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10" imgW="939600" imgH="431640" progId="Equation.3">
                  <p:embed/>
                </p:oleObj>
              </mc:Choice>
              <mc:Fallback>
                <p:oleObj name="Equation" r:id="rId10" imgW="939600" imgH="431640" progId="Equation.3">
                  <p:embed/>
                  <p:pic>
                    <p:nvPicPr>
                      <p:cNvPr id="1024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286375"/>
                        <a:ext cx="206057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3143250" y="5500688"/>
          <a:ext cx="15303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12" imgW="698400" imgH="215640" progId="Equation.3">
                  <p:embed/>
                </p:oleObj>
              </mc:Choice>
              <mc:Fallback>
                <p:oleObj name="Equation" r:id="rId12" imgW="698400" imgH="215640" progId="Equation.3">
                  <p:embed/>
                  <p:pic>
                    <p:nvPicPr>
                      <p:cNvPr id="1024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5500688"/>
                        <a:ext cx="15303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8"/>
          <p:cNvGraphicFramePr>
            <a:graphicFrameLocks noChangeAspect="1"/>
          </p:cNvGraphicFramePr>
          <p:nvPr/>
        </p:nvGraphicFramePr>
        <p:xfrm>
          <a:off x="412750" y="3500438"/>
          <a:ext cx="244475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14" imgW="1244520" imgH="457200" progId="Equation.3">
                  <p:embed/>
                </p:oleObj>
              </mc:Choice>
              <mc:Fallback>
                <p:oleObj name="Equation" r:id="rId14" imgW="1244520" imgH="457200" progId="Equation.3">
                  <p:embed/>
                  <p:pic>
                    <p:nvPicPr>
                      <p:cNvPr id="1024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3500438"/>
                        <a:ext cx="2444750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9"/>
          <p:cNvGraphicFramePr>
            <a:graphicFrameLocks noChangeAspect="1"/>
          </p:cNvGraphicFramePr>
          <p:nvPr/>
        </p:nvGraphicFramePr>
        <p:xfrm>
          <a:off x="5143500" y="5286375"/>
          <a:ext cx="16700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16" imgW="761760" imgH="431640" progId="Equation.3">
                  <p:embed/>
                </p:oleObj>
              </mc:Choice>
              <mc:Fallback>
                <p:oleObj name="Equation" r:id="rId16" imgW="761760" imgH="431640" progId="Equation.3">
                  <p:embed/>
                  <p:pic>
                    <p:nvPicPr>
                      <p:cNvPr id="1024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5286375"/>
                        <a:ext cx="1670050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8767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object 5"/>
          <p:cNvSpPr>
            <a:spLocks noChangeArrowheads="1"/>
          </p:cNvSpPr>
          <p:nvPr/>
        </p:nvSpPr>
        <p:spPr bwMode="auto">
          <a:xfrm>
            <a:off x="7265988" y="63500"/>
            <a:ext cx="671512" cy="6746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0"/>
            </a:endParaRPr>
          </a:p>
        </p:txBody>
      </p:sp>
      <p:sp>
        <p:nvSpPr>
          <p:cNvPr id="12301" name="Title 1"/>
          <p:cNvSpPr txBox="1">
            <a:spLocks/>
          </p:cNvSpPr>
          <p:nvPr/>
        </p:nvSpPr>
        <p:spPr bwMode="auto">
          <a:xfrm>
            <a:off x="285750" y="-71438"/>
            <a:ext cx="8229600" cy="99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 sz="3000" i="1">
                <a:latin typeface="Gill Sans MT" panose="020B0502020104020203" pitchFamily="34" charset="0"/>
              </a:rPr>
              <a:t>Example 12.1- Solution</a:t>
            </a:r>
            <a:endParaRPr lang="en-MY" altLang="en-US" sz="2400" i="1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i="1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i="1">
              <a:latin typeface="Gill Sans MT" panose="020B0502020104020203" pitchFamily="34" charset="0"/>
            </a:endParaRPr>
          </a:p>
        </p:txBody>
      </p:sp>
      <p:sp>
        <p:nvSpPr>
          <p:cNvPr id="12302" name="Rectangle 10"/>
          <p:cNvSpPr>
            <a:spLocks noChangeArrowheads="1"/>
          </p:cNvSpPr>
          <p:nvPr/>
        </p:nvSpPr>
        <p:spPr bwMode="auto">
          <a:xfrm>
            <a:off x="357188" y="857250"/>
            <a:ext cx="84296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 sz="2400">
                <a:latin typeface="Gill Sans MT" panose="020B0502020104020203" pitchFamily="34" charset="0"/>
              </a:rPr>
              <a:t>Use the DS design method to calculate PID controller settings for the for two cases: </a:t>
            </a:r>
          </a:p>
          <a:p>
            <a:pPr eaLnBrk="1" hangingPunct="1"/>
            <a:endParaRPr lang="en-MY" altLang="en-US" sz="2400" i="1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>
              <a:latin typeface="Gill Sans MT" panose="020B0502020104020203" pitchFamily="34" charset="0"/>
            </a:endParaRPr>
          </a:p>
          <a:p>
            <a:pPr eaLnBrk="1" hangingPunct="1"/>
            <a:r>
              <a:rPr lang="en-MY" altLang="en-US" sz="2200">
                <a:latin typeface="Gill Sans MT" panose="020B0502020104020203" pitchFamily="34" charset="0"/>
              </a:rPr>
              <a:t> </a:t>
            </a:r>
          </a:p>
          <a:p>
            <a:pPr eaLnBrk="1" hangingPunct="1"/>
            <a:endParaRPr lang="en-MY" altLang="en-US" sz="220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>
              <a:latin typeface="Gill Sans MT" panose="020B0502020104020203" pitchFamily="34" charset="0"/>
            </a:endParaRPr>
          </a:p>
        </p:txBody>
      </p:sp>
      <p:graphicFrame>
        <p:nvGraphicFramePr>
          <p:cNvPr id="12290" name="Object 7"/>
          <p:cNvGraphicFramePr>
            <a:graphicFrameLocks noChangeAspect="1"/>
          </p:cNvGraphicFramePr>
          <p:nvPr/>
        </p:nvGraphicFramePr>
        <p:xfrm>
          <a:off x="1071563" y="2643188"/>
          <a:ext cx="2071687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5" imgW="1054080" imgH="457200" progId="Equation.3">
                  <p:embed/>
                </p:oleObj>
              </mc:Choice>
              <mc:Fallback>
                <p:oleObj name="Equation" r:id="rId5" imgW="1054080" imgH="457200" progId="Equation.3">
                  <p:embed/>
                  <p:pic>
                    <p:nvPicPr>
                      <p:cNvPr id="1229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643188"/>
                        <a:ext cx="2071687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8"/>
          <p:cNvGraphicFramePr>
            <a:graphicFrameLocks noChangeAspect="1"/>
          </p:cNvGraphicFramePr>
          <p:nvPr/>
        </p:nvGraphicFramePr>
        <p:xfrm>
          <a:off x="996950" y="1700213"/>
          <a:ext cx="24193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7" imgW="1231560" imgH="444240" progId="Equation.3">
                  <p:embed/>
                </p:oleObj>
              </mc:Choice>
              <mc:Fallback>
                <p:oleObj name="Equation" r:id="rId7" imgW="1231560" imgH="444240" progId="Equation.3">
                  <p:embed/>
                  <p:pic>
                    <p:nvPicPr>
                      <p:cNvPr id="1229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1700213"/>
                        <a:ext cx="2419350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9"/>
          <p:cNvGraphicFramePr>
            <a:graphicFrameLocks noChangeAspect="1"/>
          </p:cNvGraphicFramePr>
          <p:nvPr/>
        </p:nvGraphicFramePr>
        <p:xfrm>
          <a:off x="4643438" y="2130425"/>
          <a:ext cx="35941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9" imgW="1828800" imgH="457200" progId="Equation.3">
                  <p:embed/>
                </p:oleObj>
              </mc:Choice>
              <mc:Fallback>
                <p:oleObj name="Equation" r:id="rId9" imgW="1828800" imgH="457200" progId="Equation.3">
                  <p:embed/>
                  <p:pic>
                    <p:nvPicPr>
                      <p:cNvPr id="1229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130425"/>
                        <a:ext cx="359410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500438" y="2130425"/>
            <a:ext cx="1143000" cy="369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500438" y="2571750"/>
            <a:ext cx="11430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9500" y="2201863"/>
            <a:ext cx="428625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072188" y="2630488"/>
            <a:ext cx="428625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293" name="Object 10"/>
          <p:cNvGraphicFramePr>
            <a:graphicFrameLocks noChangeAspect="1"/>
          </p:cNvGraphicFramePr>
          <p:nvPr/>
        </p:nvGraphicFramePr>
        <p:xfrm>
          <a:off x="928688" y="4000500"/>
          <a:ext cx="25209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11" imgW="1282680" imgH="431640" progId="Equation.3">
                  <p:embed/>
                </p:oleObj>
              </mc:Choice>
              <mc:Fallback>
                <p:oleObj name="Equation" r:id="rId11" imgW="1282680" imgH="431640" progId="Equation.3">
                  <p:embed/>
                  <p:pic>
                    <p:nvPicPr>
                      <p:cNvPr id="1229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000500"/>
                        <a:ext cx="25209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1"/>
          <p:cNvGraphicFramePr>
            <a:graphicFrameLocks noChangeAspect="1"/>
          </p:cNvGraphicFramePr>
          <p:nvPr/>
        </p:nvGraphicFramePr>
        <p:xfrm>
          <a:off x="5000625" y="3995738"/>
          <a:ext cx="24288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13" imgW="1422360" imgH="482400" progId="Equation.3">
                  <p:embed/>
                </p:oleObj>
              </mc:Choice>
              <mc:Fallback>
                <p:oleObj name="Equation" r:id="rId13" imgW="1422360" imgH="482400" progId="Equation.3">
                  <p:embed/>
                  <p:pic>
                    <p:nvPicPr>
                      <p:cNvPr id="1229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3995738"/>
                        <a:ext cx="2428875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2"/>
          <p:cNvGraphicFramePr>
            <a:graphicFrameLocks noChangeAspect="1"/>
          </p:cNvGraphicFramePr>
          <p:nvPr/>
        </p:nvGraphicFramePr>
        <p:xfrm>
          <a:off x="5321300" y="4786313"/>
          <a:ext cx="23939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15" imgW="1409400" imgH="482400" progId="Equation.3">
                  <p:embed/>
                </p:oleObj>
              </mc:Choice>
              <mc:Fallback>
                <p:oleObj name="Equation" r:id="rId15" imgW="1409400" imgH="482400" progId="Equation.3">
                  <p:embed/>
                  <p:pic>
                    <p:nvPicPr>
                      <p:cNvPr id="1229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4786313"/>
                        <a:ext cx="23939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13"/>
          <p:cNvGraphicFramePr>
            <a:graphicFrameLocks noChangeAspect="1"/>
          </p:cNvGraphicFramePr>
          <p:nvPr/>
        </p:nvGraphicFramePr>
        <p:xfrm>
          <a:off x="1428750" y="4857750"/>
          <a:ext cx="17859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17" imgW="1002960" imgH="457200" progId="Equation.3">
                  <p:embed/>
                </p:oleObj>
              </mc:Choice>
              <mc:Fallback>
                <p:oleObj name="Equation" r:id="rId17" imgW="1002960" imgH="457200" progId="Equation.3">
                  <p:embed/>
                  <p:pic>
                    <p:nvPicPr>
                      <p:cNvPr id="1229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857750"/>
                        <a:ext cx="1785938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7" name="TextBox 28"/>
          <p:cNvSpPr txBox="1">
            <a:spLocks noChangeArrowheads="1"/>
          </p:cNvSpPr>
          <p:nvPr/>
        </p:nvSpPr>
        <p:spPr bwMode="auto">
          <a:xfrm>
            <a:off x="500063" y="3643313"/>
            <a:ext cx="61436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>
                <a:latin typeface="Gill Sans MT" panose="020B0502020104020203" pitchFamily="34" charset="0"/>
              </a:rPr>
              <a:t>Comparing with standard PID controller;</a:t>
            </a:r>
          </a:p>
          <a:p>
            <a:pPr eaLnBrk="1" hangingPunct="1"/>
            <a:endParaRPr lang="en-MY" altLang="en-US">
              <a:latin typeface="Gill Sans MT" panose="020B0502020104020203" pitchFamily="34" charset="0"/>
            </a:endParaRPr>
          </a:p>
          <a:p>
            <a:pPr eaLnBrk="1" hangingPunct="1"/>
            <a:endParaRPr lang="en-MY" altLang="en-US">
              <a:latin typeface="Gill Sans MT" panose="020B0502020104020203" pitchFamily="34" charset="0"/>
            </a:endParaRPr>
          </a:p>
          <a:p>
            <a:pPr eaLnBrk="1" hangingPunct="1"/>
            <a:endParaRPr lang="en-MY" altLang="en-US">
              <a:latin typeface="Gill Sans MT" panose="020B0502020104020203" pitchFamily="34" charset="0"/>
            </a:endParaRPr>
          </a:p>
          <a:p>
            <a:pPr eaLnBrk="1" hangingPunct="1"/>
            <a:endParaRPr lang="en-MY" altLang="en-US">
              <a:latin typeface="Gill Sans MT" panose="020B0502020104020203" pitchFamily="34" charset="0"/>
            </a:endParaRPr>
          </a:p>
          <a:p>
            <a:pPr eaLnBrk="1" hangingPunct="1"/>
            <a:endParaRPr lang="en-MY" altLang="en-US">
              <a:latin typeface="Gill Sans MT" panose="020B0502020104020203" pitchFamily="34" charset="0"/>
            </a:endParaRPr>
          </a:p>
          <a:p>
            <a:pPr eaLnBrk="1" hangingPunct="1"/>
            <a:endParaRPr lang="en-MY" altLang="en-US">
              <a:latin typeface="Gill Sans MT" panose="020B0502020104020203" pitchFamily="34" charset="0"/>
            </a:endParaRPr>
          </a:p>
          <a:p>
            <a:pPr eaLnBrk="1" hangingPunct="1"/>
            <a:r>
              <a:rPr lang="en-MY" altLang="en-US">
                <a:latin typeface="Gill Sans MT" panose="020B0502020104020203" pitchFamily="34" charset="0"/>
              </a:rPr>
              <a:t>Thus;</a:t>
            </a:r>
          </a:p>
        </p:txBody>
      </p:sp>
      <p:graphicFrame>
        <p:nvGraphicFramePr>
          <p:cNvPr id="12297" name="Object 14"/>
          <p:cNvGraphicFramePr>
            <a:graphicFrameLocks noChangeAspect="1"/>
          </p:cNvGraphicFramePr>
          <p:nvPr/>
        </p:nvGraphicFramePr>
        <p:xfrm>
          <a:off x="1000125" y="5929313"/>
          <a:ext cx="7858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19" imgW="457200" imgH="215640" progId="Equation.3">
                  <p:embed/>
                </p:oleObj>
              </mc:Choice>
              <mc:Fallback>
                <p:oleObj name="Equation" r:id="rId19" imgW="457200" imgH="215640" progId="Equation.3">
                  <p:embed/>
                  <p:pic>
                    <p:nvPicPr>
                      <p:cNvPr id="1229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929313"/>
                        <a:ext cx="78581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429000" y="5284788"/>
            <a:ext cx="1714500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9" name="TextBox 33"/>
          <p:cNvSpPr txBox="1">
            <a:spLocks noChangeArrowheads="1"/>
          </p:cNvSpPr>
          <p:nvPr/>
        </p:nvSpPr>
        <p:spPr bwMode="auto">
          <a:xfrm>
            <a:off x="3714750" y="4987925"/>
            <a:ext cx="164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>
                <a:latin typeface="Gill Sans MT" panose="020B0502020104020203" pitchFamily="34" charset="0"/>
              </a:rPr>
              <a:t>comparing</a:t>
            </a:r>
          </a:p>
        </p:txBody>
      </p:sp>
      <p:graphicFrame>
        <p:nvGraphicFramePr>
          <p:cNvPr id="12298" name="Object 15"/>
          <p:cNvGraphicFramePr>
            <a:graphicFrameLocks noChangeAspect="1"/>
          </p:cNvGraphicFramePr>
          <p:nvPr/>
        </p:nvGraphicFramePr>
        <p:xfrm>
          <a:off x="2314575" y="5915025"/>
          <a:ext cx="19002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21" imgW="1104840" imgH="215640" progId="Equation.3">
                  <p:embed/>
                </p:oleObj>
              </mc:Choice>
              <mc:Fallback>
                <p:oleObj name="Equation" r:id="rId21" imgW="1104840" imgH="215640" progId="Equation.3">
                  <p:embed/>
                  <p:pic>
                    <p:nvPicPr>
                      <p:cNvPr id="1229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5915025"/>
                        <a:ext cx="1900238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6"/>
          <p:cNvGraphicFramePr>
            <a:graphicFrameLocks noChangeAspect="1"/>
          </p:cNvGraphicFramePr>
          <p:nvPr/>
        </p:nvGraphicFramePr>
        <p:xfrm>
          <a:off x="4714875" y="5892800"/>
          <a:ext cx="19224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23" imgW="1117440" imgH="228600" progId="Equation.3">
                  <p:embed/>
                </p:oleObj>
              </mc:Choice>
              <mc:Fallback>
                <p:oleObj name="Equation" r:id="rId23" imgW="1117440" imgH="228600" progId="Equation.3">
                  <p:embed/>
                  <p:pic>
                    <p:nvPicPr>
                      <p:cNvPr id="1229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5892800"/>
                        <a:ext cx="192246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36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Bode</a:t>
            </a:r>
            <a:r>
              <a:rPr lang="en-US" dirty="0"/>
              <a:t> </a:t>
            </a:r>
            <a:r>
              <a:rPr lang="en-US" b="1" dirty="0"/>
              <a:t>Plot</a:t>
            </a:r>
            <a:endParaRPr lang="en-IN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1" y="672090"/>
            <a:ext cx="6855828" cy="51477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51709" y="2198255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Meeting </a:t>
            </a:r>
            <a:r>
              <a:rPr lang="en-US" dirty="0" err="1"/>
              <a:t>pt</a:t>
            </a:r>
            <a:r>
              <a:rPr lang="en-US" dirty="0"/>
              <a:t> of LFA and HFA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48582" y="1286019"/>
                <a:ext cx="2142837" cy="4258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Steady state gain: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endParaRPr lang="en-US" dirty="0"/>
              </a:p>
              <a:p>
                <a:r>
                  <a:rPr lang="en-US" dirty="0"/>
                  <a:t>Bandwidth,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, defines the highest frequency at which the process displays no attenuation. It is calculated based on the frequency when amplitude reaches 0.707 K.</a:t>
                </a:r>
              </a:p>
              <a:p>
                <a:r>
                  <a:rPr lang="en-US" dirty="0"/>
                  <a:t> Roll-off is slope of decaying AR at high frequencies.</a:t>
                </a:r>
                <a:endParaRPr lang="en-IN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582" y="1286019"/>
                <a:ext cx="2142837" cy="4258795"/>
              </a:xfrm>
              <a:prstGeom prst="rect">
                <a:avLst/>
              </a:prstGeom>
              <a:blipFill>
                <a:blip r:embed="rId3"/>
                <a:stretch>
                  <a:fillRect l="-2273" t="-858" r="-852" b="-12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20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object 5"/>
          <p:cNvSpPr>
            <a:spLocks noChangeArrowheads="1"/>
          </p:cNvSpPr>
          <p:nvPr/>
        </p:nvSpPr>
        <p:spPr bwMode="auto">
          <a:xfrm>
            <a:off x="7265988" y="63500"/>
            <a:ext cx="671512" cy="6746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0"/>
            </a:endParaRPr>
          </a:p>
        </p:txBody>
      </p:sp>
      <p:sp>
        <p:nvSpPr>
          <p:cNvPr id="13319" name="Title 1"/>
          <p:cNvSpPr txBox="1">
            <a:spLocks/>
          </p:cNvSpPr>
          <p:nvPr/>
        </p:nvSpPr>
        <p:spPr bwMode="auto">
          <a:xfrm>
            <a:off x="285750" y="-71438"/>
            <a:ext cx="8229600" cy="99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 sz="3000" i="1">
                <a:latin typeface="Gill Sans MT" panose="020B0502020104020203" pitchFamily="34" charset="0"/>
              </a:rPr>
              <a:t>Example 12.1- Solution</a:t>
            </a:r>
            <a:endParaRPr lang="en-MY" altLang="en-US" sz="2400" i="1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i="1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i="1">
              <a:latin typeface="Gill Sans MT" panose="020B0502020104020203" pitchFamily="34" charset="0"/>
            </a:endParaRPr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auto">
          <a:xfrm>
            <a:off x="357188" y="857250"/>
            <a:ext cx="8429625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 sz="2400">
                <a:latin typeface="Gill Sans MT" panose="020B0502020104020203" pitchFamily="34" charset="0"/>
              </a:rPr>
              <a:t>The controller settings are as follows:</a:t>
            </a:r>
          </a:p>
          <a:p>
            <a:pPr eaLnBrk="1" hangingPunct="1"/>
            <a:endParaRPr lang="en-MY" altLang="en-US" sz="2400" i="1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>
              <a:latin typeface="Gill Sans MT" panose="020B0502020104020203" pitchFamily="34" charset="0"/>
            </a:endParaRPr>
          </a:p>
          <a:p>
            <a:pPr eaLnBrk="1" hangingPunct="1"/>
            <a:r>
              <a:rPr lang="en-MY" altLang="en-US" sz="2200">
                <a:latin typeface="Gill Sans MT" panose="020B0502020104020203" pitchFamily="34" charset="0"/>
              </a:rPr>
              <a:t> </a:t>
            </a:r>
          </a:p>
          <a:p>
            <a:pPr eaLnBrk="1" hangingPunct="1"/>
            <a:endParaRPr lang="en-MY" altLang="en-US" sz="220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>
              <a:latin typeface="Gill Sans MT" panose="020B0502020104020203" pitchFamily="34" charset="0"/>
            </a:endParaRPr>
          </a:p>
        </p:txBody>
      </p:sp>
      <p:graphicFrame>
        <p:nvGraphicFramePr>
          <p:cNvPr id="13314" name="Object 9"/>
          <p:cNvGraphicFramePr>
            <a:graphicFrameLocks noChangeAspect="1"/>
          </p:cNvGraphicFramePr>
          <p:nvPr/>
        </p:nvGraphicFramePr>
        <p:xfrm>
          <a:off x="1042988" y="1443038"/>
          <a:ext cx="7858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5" imgW="457200" imgH="215640" progId="Equation.3">
                  <p:embed/>
                </p:oleObj>
              </mc:Choice>
              <mc:Fallback>
                <p:oleObj name="Equation" r:id="rId5" imgW="457200" imgH="215640" progId="Equation.3">
                  <p:embed/>
                  <p:pic>
                    <p:nvPicPr>
                      <p:cNvPr id="1331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43038"/>
                        <a:ext cx="7858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10"/>
          <p:cNvGraphicFramePr>
            <a:graphicFrameLocks noChangeAspect="1"/>
          </p:cNvGraphicFramePr>
          <p:nvPr/>
        </p:nvGraphicFramePr>
        <p:xfrm>
          <a:off x="2357438" y="1428750"/>
          <a:ext cx="19002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7" imgW="1104840" imgH="215640" progId="Equation.3">
                  <p:embed/>
                </p:oleObj>
              </mc:Choice>
              <mc:Fallback>
                <p:oleObj name="Equation" r:id="rId7" imgW="1104840" imgH="215640" progId="Equation.3">
                  <p:embed/>
                  <p:pic>
                    <p:nvPicPr>
                      <p:cNvPr id="1331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1428750"/>
                        <a:ext cx="1900237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11"/>
          <p:cNvGraphicFramePr>
            <a:graphicFrameLocks noChangeAspect="1"/>
          </p:cNvGraphicFramePr>
          <p:nvPr/>
        </p:nvGraphicFramePr>
        <p:xfrm>
          <a:off x="4757738" y="1406525"/>
          <a:ext cx="19224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9" imgW="1117440" imgH="228600" progId="Equation.3">
                  <p:embed/>
                </p:oleObj>
              </mc:Choice>
              <mc:Fallback>
                <p:oleObj name="Equation" r:id="rId9" imgW="1117440" imgH="228600" progId="Equation.3">
                  <p:embed/>
                  <p:pic>
                    <p:nvPicPr>
                      <p:cNvPr id="1331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738" y="1406525"/>
                        <a:ext cx="192246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1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452688"/>
            <a:ext cx="7081837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7" name="Object 13"/>
          <p:cNvGraphicFramePr>
            <a:graphicFrameLocks noChangeAspect="1"/>
          </p:cNvGraphicFramePr>
          <p:nvPr/>
        </p:nvGraphicFramePr>
        <p:xfrm>
          <a:off x="4759325" y="1928813"/>
          <a:ext cx="21193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12" imgW="1231560" imgH="228600" progId="Equation.3">
                  <p:embed/>
                </p:oleObj>
              </mc:Choice>
              <mc:Fallback>
                <p:oleObj name="Equation" r:id="rId12" imgW="1231560" imgH="228600" progId="Equation.3">
                  <p:embed/>
                  <p:pic>
                    <p:nvPicPr>
                      <p:cNvPr id="133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1928813"/>
                        <a:ext cx="21193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Box 23"/>
          <p:cNvSpPr txBox="1">
            <a:spLocks noChangeArrowheads="1"/>
          </p:cNvSpPr>
          <p:nvPr/>
        </p:nvSpPr>
        <p:spPr bwMode="auto">
          <a:xfrm>
            <a:off x="7072313" y="1357313"/>
            <a:ext cx="1285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>
                <a:latin typeface="Gill Sans MT" panose="020B0502020104020203" pitchFamily="34" charset="0"/>
              </a:rPr>
              <a:t>(a)For </a:t>
            </a:r>
            <a:r>
              <a:rPr lang="en-MY" altLang="en-US" i="1">
                <a:latin typeface="Gill Sans MT" panose="020B0502020104020203" pitchFamily="34" charset="0"/>
              </a:rPr>
              <a:t>K =</a:t>
            </a:r>
            <a:r>
              <a:rPr lang="en-MY" altLang="en-US">
                <a:latin typeface="Gill Sans MT" panose="020B0502020104020203" pitchFamily="34" charset="0"/>
              </a:rPr>
              <a:t>2 </a:t>
            </a:r>
          </a:p>
        </p:txBody>
      </p:sp>
      <p:sp>
        <p:nvSpPr>
          <p:cNvPr id="13323" name="TextBox 24"/>
          <p:cNvSpPr txBox="1">
            <a:spLocks noChangeArrowheads="1"/>
          </p:cNvSpPr>
          <p:nvPr/>
        </p:nvSpPr>
        <p:spPr bwMode="auto">
          <a:xfrm>
            <a:off x="7072313" y="1916113"/>
            <a:ext cx="1643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>
                <a:latin typeface="Gill Sans MT" panose="020B0502020104020203" pitchFamily="34" charset="0"/>
              </a:rPr>
              <a:t>(b)For </a:t>
            </a:r>
            <a:r>
              <a:rPr lang="en-MY" altLang="en-US" i="1">
                <a:latin typeface="Gill Sans MT" panose="020B0502020104020203" pitchFamily="34" charset="0"/>
              </a:rPr>
              <a:t>K =0.9</a:t>
            </a:r>
            <a:r>
              <a:rPr lang="en-MY" altLang="en-US"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13324" name="Rectangle 26"/>
          <p:cNvSpPr>
            <a:spLocks noChangeArrowheads="1"/>
          </p:cNvSpPr>
          <p:nvPr/>
        </p:nvSpPr>
        <p:spPr bwMode="auto">
          <a:xfrm>
            <a:off x="928688" y="5072063"/>
            <a:ext cx="75009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>
              <a:latin typeface="Gill Sans MT" panose="020B0502020104020203" pitchFamily="34" charset="0"/>
            </a:endParaRPr>
          </a:p>
          <a:p>
            <a:pPr eaLnBrk="1" hangingPunct="1"/>
            <a:endParaRPr lang="en-MY" altLang="en-US">
              <a:latin typeface="Gill Sans MT" panose="020B0502020104020203" pitchFamily="34" charset="0"/>
            </a:endParaRPr>
          </a:p>
          <a:p>
            <a:pPr eaLnBrk="1" hangingPunct="1"/>
            <a:r>
              <a:rPr lang="en-MY" altLang="en-US">
                <a:latin typeface="Gill Sans MT" panose="020B0502020104020203" pitchFamily="34" charset="0"/>
              </a:rPr>
              <a:t>The values of </a:t>
            </a:r>
            <a:r>
              <a:rPr lang="en-MY" altLang="en-US" i="1">
                <a:latin typeface="Gill Sans MT" panose="020B0502020104020203" pitchFamily="34" charset="0"/>
              </a:rPr>
              <a:t>K</a:t>
            </a:r>
            <a:r>
              <a:rPr lang="en-MY" altLang="en-US" i="1" baseline="-25000">
                <a:latin typeface="Gill Sans MT" panose="020B0502020104020203" pitchFamily="34" charset="0"/>
              </a:rPr>
              <a:t>c</a:t>
            </a:r>
            <a:r>
              <a:rPr lang="en-MY" altLang="en-US" i="1">
                <a:latin typeface="Gill Sans MT" panose="020B0502020104020203" pitchFamily="34" charset="0"/>
              </a:rPr>
              <a:t> decrease as </a:t>
            </a:r>
            <a:r>
              <a:rPr lang="el-GR" altLang="en-US" i="1">
                <a:latin typeface="Century Schoolbook" panose="02040604050505020304" pitchFamily="18" charset="0"/>
              </a:rPr>
              <a:t>τ</a:t>
            </a:r>
            <a:r>
              <a:rPr lang="en-MY" altLang="en-US" i="1" baseline="-25000">
                <a:latin typeface="Century Schoolbook" panose="02040604050505020304" pitchFamily="18" charset="0"/>
              </a:rPr>
              <a:t>c</a:t>
            </a:r>
            <a:r>
              <a:rPr lang="en-MY" altLang="en-US" i="1">
                <a:latin typeface="Gill Sans MT" panose="020B0502020104020203" pitchFamily="34" charset="0"/>
              </a:rPr>
              <a:t> increases, but the values of  </a:t>
            </a:r>
            <a:r>
              <a:rPr lang="el-GR" altLang="en-US" i="1">
                <a:latin typeface="Century Schoolbook" panose="02040604050505020304" pitchFamily="18" charset="0"/>
              </a:rPr>
              <a:t>τ</a:t>
            </a:r>
            <a:r>
              <a:rPr lang="en-MY" altLang="en-US" i="1" baseline="-25000">
                <a:latin typeface="Century Schoolbook" panose="02040604050505020304" pitchFamily="18" charset="0"/>
              </a:rPr>
              <a:t>I </a:t>
            </a:r>
            <a:r>
              <a:rPr lang="en-MY" altLang="en-US" i="1">
                <a:latin typeface="Century Schoolbook" panose="02040604050505020304" pitchFamily="18" charset="0"/>
              </a:rPr>
              <a:t>and </a:t>
            </a:r>
            <a:r>
              <a:rPr lang="el-GR" altLang="en-US" i="1">
                <a:latin typeface="Century Schoolbook" panose="02040604050505020304" pitchFamily="18" charset="0"/>
              </a:rPr>
              <a:t>τ</a:t>
            </a:r>
            <a:r>
              <a:rPr lang="en-MY" altLang="en-US" i="1" baseline="-25000">
                <a:latin typeface="Century Schoolbook" panose="02040604050505020304" pitchFamily="18" charset="0"/>
              </a:rPr>
              <a:t>D</a:t>
            </a:r>
            <a:r>
              <a:rPr lang="en-MY" altLang="en-US" i="1">
                <a:latin typeface="Gill Sans MT" panose="020B0502020104020203" pitchFamily="34" charset="0"/>
              </a:rPr>
              <a:t> and do not change </a:t>
            </a:r>
          </a:p>
        </p:txBody>
      </p:sp>
    </p:spTree>
    <p:extLst>
      <p:ext uri="{BB962C8B-B14F-4D97-AF65-F5344CB8AC3E}">
        <p14:creationId xmlns:p14="http://schemas.microsoft.com/office/powerpoint/2010/main" val="3237178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object 5"/>
          <p:cNvSpPr>
            <a:spLocks noChangeArrowheads="1"/>
          </p:cNvSpPr>
          <p:nvPr/>
        </p:nvSpPr>
        <p:spPr bwMode="auto">
          <a:xfrm>
            <a:off x="7265988" y="63500"/>
            <a:ext cx="671512" cy="6746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0"/>
            </a:endParaRPr>
          </a:p>
        </p:txBody>
      </p:sp>
      <p:sp>
        <p:nvSpPr>
          <p:cNvPr id="14341" name="Title 1"/>
          <p:cNvSpPr txBox="1">
            <a:spLocks/>
          </p:cNvSpPr>
          <p:nvPr/>
        </p:nvSpPr>
        <p:spPr bwMode="auto">
          <a:xfrm>
            <a:off x="285750" y="-71438"/>
            <a:ext cx="8229600" cy="99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 sz="3000" i="1">
                <a:latin typeface="Gill Sans MT" panose="020B0502020104020203" pitchFamily="34" charset="0"/>
              </a:rPr>
              <a:t>Example 12.1- Solution</a:t>
            </a:r>
            <a:endParaRPr lang="en-MY" altLang="en-US" sz="2400" i="1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i="1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i="1">
              <a:latin typeface="Gill Sans MT" panose="020B0502020104020203" pitchFamily="34" charset="0"/>
            </a:endParaRPr>
          </a:p>
        </p:txBody>
      </p:sp>
      <p:sp>
        <p:nvSpPr>
          <p:cNvPr id="14342" name="Rectangle 10"/>
          <p:cNvSpPr>
            <a:spLocks noChangeArrowheads="1"/>
          </p:cNvSpPr>
          <p:nvPr/>
        </p:nvSpPr>
        <p:spPr bwMode="auto">
          <a:xfrm>
            <a:off x="357188" y="857250"/>
            <a:ext cx="8429625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 sz="2400">
                <a:latin typeface="Gill Sans MT" panose="020B0502020104020203" pitchFamily="34" charset="0"/>
              </a:rPr>
              <a:t>Simulation results for (a)</a:t>
            </a:r>
          </a:p>
          <a:p>
            <a:pPr eaLnBrk="1" hangingPunct="1"/>
            <a:endParaRPr lang="en-MY" altLang="en-US" sz="2400" i="1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>
              <a:latin typeface="Gill Sans MT" panose="020B0502020104020203" pitchFamily="34" charset="0"/>
            </a:endParaRPr>
          </a:p>
          <a:p>
            <a:pPr eaLnBrk="1" hangingPunct="1"/>
            <a:r>
              <a:rPr lang="en-MY" altLang="en-US" sz="2200">
                <a:latin typeface="Gill Sans MT" panose="020B0502020104020203" pitchFamily="34" charset="0"/>
              </a:rPr>
              <a:t> </a:t>
            </a:r>
          </a:p>
          <a:p>
            <a:pPr eaLnBrk="1" hangingPunct="1"/>
            <a:endParaRPr lang="en-MY" altLang="en-US" sz="220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>
              <a:latin typeface="Gill Sans MT" panose="020B0502020104020203" pitchFamily="34" charset="0"/>
            </a:endParaRPr>
          </a:p>
        </p:txBody>
      </p:sp>
      <p:pic>
        <p:nvPicPr>
          <p:cNvPr id="143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643063"/>
            <a:ext cx="6215063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3500438" y="928688"/>
            <a:ext cx="1009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>
                <a:latin typeface="Gill Sans MT" panose="020B0502020104020203" pitchFamily="34" charset="0"/>
              </a:rPr>
              <a:t>(    = </a:t>
            </a:r>
            <a:r>
              <a:rPr lang="en-MY" altLang="en-US" i="1">
                <a:latin typeface="Gill Sans MT" panose="020B0502020104020203" pitchFamily="34" charset="0"/>
              </a:rPr>
              <a:t>G), </a:t>
            </a:r>
            <a:endParaRPr lang="en-MY" altLang="en-US">
              <a:latin typeface="Gill Sans MT" panose="020B0502020104020203" pitchFamily="34" charset="0"/>
            </a:endParaRP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3643313" y="857250"/>
          <a:ext cx="2857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6" imgW="164880" imgH="215640" progId="Equation.3">
                  <p:embed/>
                </p:oleObj>
              </mc:Choice>
              <mc:Fallback>
                <p:oleObj name="Equation" r:id="rId6" imgW="164880" imgH="215640" progId="Equation.3">
                  <p:embed/>
                  <p:pic>
                    <p:nvPicPr>
                      <p:cNvPr id="143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857250"/>
                        <a:ext cx="28575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4533900" y="857250"/>
          <a:ext cx="7524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8" imgW="393480" imgH="203040" progId="Equation.3">
                  <p:embed/>
                </p:oleObj>
              </mc:Choice>
              <mc:Fallback>
                <p:oleObj name="Equation" r:id="rId8" imgW="393480" imgH="203040" progId="Equation.3">
                  <p:embed/>
                  <p:pic>
                    <p:nvPicPr>
                      <p:cNvPr id="143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857250"/>
                        <a:ext cx="75247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6715125" y="2500313"/>
            <a:ext cx="221456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>
              <a:latin typeface="Gill Sans MT" panose="020B0502020104020203" pitchFamily="34" charset="0"/>
            </a:endParaRPr>
          </a:p>
          <a:p>
            <a:pPr eaLnBrk="1" hangingPunct="1"/>
            <a:endParaRPr lang="en-MY" altLang="en-US">
              <a:latin typeface="Gill Sans MT" panose="020B0502020104020203" pitchFamily="34" charset="0"/>
            </a:endParaRPr>
          </a:p>
          <a:p>
            <a:pPr eaLnBrk="1" hangingPunct="1"/>
            <a:r>
              <a:rPr lang="en-MY" altLang="en-US">
                <a:latin typeface="Gill Sans MT" panose="020B0502020104020203" pitchFamily="34" charset="0"/>
              </a:rPr>
              <a:t>As </a:t>
            </a:r>
            <a:r>
              <a:rPr lang="el-GR" altLang="en-US" i="1">
                <a:latin typeface="Century Schoolbook" panose="02040604050505020304" pitchFamily="18" charset="0"/>
              </a:rPr>
              <a:t>τ</a:t>
            </a:r>
            <a:r>
              <a:rPr lang="en-MY" altLang="en-US" i="1" baseline="-25000">
                <a:latin typeface="Century Schoolbook" panose="02040604050505020304" pitchFamily="18" charset="0"/>
              </a:rPr>
              <a:t>c</a:t>
            </a:r>
            <a:r>
              <a:rPr lang="en-MY" altLang="en-US" i="1">
                <a:latin typeface="Gill Sans MT" panose="020B0502020104020203" pitchFamily="34" charset="0"/>
              </a:rPr>
              <a:t> increases, the responses become more sluggish </a:t>
            </a:r>
          </a:p>
        </p:txBody>
      </p:sp>
      <p:sp>
        <p:nvSpPr>
          <p:cNvPr id="14346" name="TextBox 9"/>
          <p:cNvSpPr txBox="1">
            <a:spLocks noChangeArrowheads="1"/>
          </p:cNvSpPr>
          <p:nvPr/>
        </p:nvSpPr>
        <p:spPr bwMode="auto">
          <a:xfrm>
            <a:off x="2286000" y="2643188"/>
            <a:ext cx="1928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/>
              <a:t>Increasing</a:t>
            </a:r>
            <a:r>
              <a:rPr lang="en-MY" altLang="en-US">
                <a:latin typeface="Gill Sans MT" panose="020B0502020104020203" pitchFamily="34" charset="0"/>
              </a:rPr>
              <a:t> </a:t>
            </a:r>
            <a:r>
              <a:rPr lang="el-GR" altLang="en-US" i="1">
                <a:latin typeface="Century Schoolbook" panose="02040604050505020304" pitchFamily="18" charset="0"/>
              </a:rPr>
              <a:t>τ</a:t>
            </a:r>
            <a:r>
              <a:rPr lang="en-MY" altLang="en-US" i="1" baseline="-25000">
                <a:latin typeface="Century Schoolbook" panose="02040604050505020304" pitchFamily="18" charset="0"/>
              </a:rPr>
              <a:t>c</a:t>
            </a:r>
            <a:r>
              <a:rPr lang="en-MY" altLang="en-US"/>
              <a:t>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1858169" y="4071144"/>
            <a:ext cx="8572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V="1">
            <a:off x="5108575" y="2749551"/>
            <a:ext cx="1081087" cy="1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246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object 5"/>
          <p:cNvSpPr>
            <a:spLocks noChangeArrowheads="1"/>
          </p:cNvSpPr>
          <p:nvPr/>
        </p:nvSpPr>
        <p:spPr bwMode="auto">
          <a:xfrm>
            <a:off x="7265988" y="63500"/>
            <a:ext cx="671512" cy="6746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0"/>
            </a:endParaRPr>
          </a:p>
        </p:txBody>
      </p:sp>
      <p:sp>
        <p:nvSpPr>
          <p:cNvPr id="15364" name="Title 1"/>
          <p:cNvSpPr txBox="1">
            <a:spLocks/>
          </p:cNvSpPr>
          <p:nvPr/>
        </p:nvSpPr>
        <p:spPr bwMode="auto">
          <a:xfrm>
            <a:off x="285750" y="-71438"/>
            <a:ext cx="8229600" cy="99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 sz="3000" i="1">
                <a:latin typeface="Gill Sans MT" panose="020B0502020104020203" pitchFamily="34" charset="0"/>
              </a:rPr>
              <a:t>Example 12.1- Solution</a:t>
            </a:r>
            <a:endParaRPr lang="en-MY" altLang="en-US" sz="2400" i="1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i="1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i="1">
              <a:latin typeface="Gill Sans MT" panose="020B0502020104020203" pitchFamily="34" charset="0"/>
            </a:endParaRPr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357188" y="857250"/>
            <a:ext cx="8429625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 sz="2400">
                <a:latin typeface="Gill Sans MT" panose="020B0502020104020203" pitchFamily="34" charset="0"/>
              </a:rPr>
              <a:t>Simulation results for (b)</a:t>
            </a:r>
          </a:p>
          <a:p>
            <a:pPr eaLnBrk="1" hangingPunct="1"/>
            <a:endParaRPr lang="en-MY" altLang="en-US" sz="2400" i="1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>
              <a:latin typeface="Gill Sans MT" panose="020B0502020104020203" pitchFamily="34" charset="0"/>
            </a:endParaRPr>
          </a:p>
          <a:p>
            <a:pPr eaLnBrk="1" hangingPunct="1"/>
            <a:r>
              <a:rPr lang="en-MY" altLang="en-US" sz="2200">
                <a:latin typeface="Gill Sans MT" panose="020B0502020104020203" pitchFamily="34" charset="0"/>
              </a:rPr>
              <a:t> </a:t>
            </a:r>
          </a:p>
          <a:p>
            <a:pPr eaLnBrk="1" hangingPunct="1"/>
            <a:endParaRPr lang="en-MY" altLang="en-US" sz="220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>
              <a:latin typeface="Gill Sans MT" panose="020B0502020104020203" pitchFamily="34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500438" y="928688"/>
            <a:ext cx="1152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>
                <a:latin typeface="Gill Sans MT" panose="020B0502020104020203" pitchFamily="34" charset="0"/>
              </a:rPr>
              <a:t>(    = 0.9</a:t>
            </a:r>
            <a:r>
              <a:rPr lang="en-MY" altLang="en-US" i="1">
                <a:latin typeface="Gill Sans MT" panose="020B0502020104020203" pitchFamily="34" charset="0"/>
              </a:rPr>
              <a:t>). </a:t>
            </a:r>
            <a:endParaRPr lang="en-MY" altLang="en-US">
              <a:latin typeface="Gill Sans MT" panose="020B0502020104020203" pitchFamily="34" charset="0"/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643313" y="868363"/>
          <a:ext cx="2857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5" imgW="164880" imgH="203040" progId="Equation.3">
                  <p:embed/>
                </p:oleObj>
              </mc:Choice>
              <mc:Fallback>
                <p:oleObj name="Equation" r:id="rId5" imgW="164880" imgH="203040" progId="Equation.3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868363"/>
                        <a:ext cx="2857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500188"/>
            <a:ext cx="59340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Rectangle 11"/>
          <p:cNvSpPr>
            <a:spLocks noChangeArrowheads="1"/>
          </p:cNvSpPr>
          <p:nvPr/>
        </p:nvSpPr>
        <p:spPr bwMode="auto">
          <a:xfrm>
            <a:off x="6715125" y="2500313"/>
            <a:ext cx="221456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MY" altLang="en-US">
              <a:latin typeface="Gill Sans MT" panose="020B0502020104020203" pitchFamily="34" charset="0"/>
            </a:endParaRPr>
          </a:p>
          <a:p>
            <a:pPr eaLnBrk="1" hangingPunct="1"/>
            <a:endParaRPr lang="en-MY" altLang="en-US">
              <a:latin typeface="Gill Sans MT" panose="020B0502020104020203" pitchFamily="34" charset="0"/>
            </a:endParaRPr>
          </a:p>
          <a:p>
            <a:pPr eaLnBrk="1" hangingPunct="1"/>
            <a:r>
              <a:rPr lang="en-MY" altLang="en-US">
                <a:latin typeface="Gill Sans MT" panose="020B0502020104020203" pitchFamily="34" charset="0"/>
              </a:rPr>
              <a:t>As </a:t>
            </a:r>
            <a:r>
              <a:rPr lang="el-GR" altLang="en-US" i="1">
                <a:latin typeface="Century Schoolbook" panose="02040604050505020304" pitchFamily="18" charset="0"/>
              </a:rPr>
              <a:t>τ</a:t>
            </a:r>
            <a:r>
              <a:rPr lang="en-MY" altLang="en-US" i="1" baseline="-25000">
                <a:latin typeface="Century Schoolbook" panose="02040604050505020304" pitchFamily="18" charset="0"/>
              </a:rPr>
              <a:t>c</a:t>
            </a:r>
            <a:r>
              <a:rPr lang="en-MY" altLang="en-US" i="1">
                <a:latin typeface="Gill Sans MT" panose="020B0502020104020203" pitchFamily="34" charset="0"/>
              </a:rPr>
              <a:t> increases, the responses become more sluggish </a:t>
            </a:r>
          </a:p>
        </p:txBody>
      </p:sp>
      <p:sp>
        <p:nvSpPr>
          <p:cNvPr id="15369" name="TextBox 10"/>
          <p:cNvSpPr txBox="1">
            <a:spLocks noChangeArrowheads="1"/>
          </p:cNvSpPr>
          <p:nvPr/>
        </p:nvSpPr>
        <p:spPr bwMode="auto">
          <a:xfrm>
            <a:off x="2286000" y="2357438"/>
            <a:ext cx="1928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/>
              <a:t>Increasing</a:t>
            </a:r>
            <a:r>
              <a:rPr lang="en-MY" altLang="en-US">
                <a:latin typeface="Gill Sans MT" panose="020B0502020104020203" pitchFamily="34" charset="0"/>
              </a:rPr>
              <a:t> </a:t>
            </a:r>
            <a:r>
              <a:rPr lang="el-GR" altLang="en-US" i="1">
                <a:latin typeface="Century Schoolbook" panose="02040604050505020304" pitchFamily="18" charset="0"/>
              </a:rPr>
              <a:t>τ</a:t>
            </a:r>
            <a:r>
              <a:rPr lang="en-MY" altLang="en-US" i="1" baseline="-25000">
                <a:latin typeface="Century Schoolbook" panose="02040604050505020304" pitchFamily="18" charset="0"/>
              </a:rPr>
              <a:t>c</a:t>
            </a:r>
            <a:r>
              <a:rPr lang="en-MY" altLang="en-US"/>
              <a:t>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464719" y="2678907"/>
            <a:ext cx="1000125" cy="71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858169" y="2713832"/>
            <a:ext cx="7143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734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object 5"/>
          <p:cNvSpPr>
            <a:spLocks noChangeArrowheads="1"/>
          </p:cNvSpPr>
          <p:nvPr/>
        </p:nvSpPr>
        <p:spPr bwMode="auto">
          <a:xfrm>
            <a:off x="7265988" y="63500"/>
            <a:ext cx="671512" cy="6746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0"/>
            </a:endParaRPr>
          </a:p>
        </p:txBody>
      </p:sp>
      <p:sp>
        <p:nvSpPr>
          <p:cNvPr id="16390" name="Title 1"/>
          <p:cNvSpPr txBox="1">
            <a:spLocks/>
          </p:cNvSpPr>
          <p:nvPr/>
        </p:nvSpPr>
        <p:spPr bwMode="auto">
          <a:xfrm>
            <a:off x="285750" y="-71438"/>
            <a:ext cx="8229600" cy="99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 sz="3000" i="1">
                <a:latin typeface="Gill Sans MT" panose="020B0502020104020203" pitchFamily="34" charset="0"/>
              </a:rPr>
              <a:t>Example 12.1- Solution</a:t>
            </a:r>
            <a:endParaRPr lang="en-MY" altLang="en-US" sz="2400" i="1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i="1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 i="1">
              <a:latin typeface="Gill Sans MT" panose="020B0502020104020203" pitchFamily="34" charset="0"/>
            </a:endParaRPr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357188" y="857250"/>
            <a:ext cx="8429625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MY" altLang="en-US" sz="2400">
                <a:latin typeface="Gill Sans MT" panose="020B0502020104020203" pitchFamily="34" charset="0"/>
              </a:rPr>
              <a:t>Which one is better???WHY?</a:t>
            </a:r>
          </a:p>
          <a:p>
            <a:pPr eaLnBrk="1" hangingPunct="1"/>
            <a:endParaRPr lang="en-MY" altLang="en-US" sz="2400" i="1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400">
              <a:latin typeface="Gill Sans MT" panose="020B0502020104020203" pitchFamily="34" charset="0"/>
            </a:endParaRPr>
          </a:p>
          <a:p>
            <a:pPr eaLnBrk="1" hangingPunct="1"/>
            <a:r>
              <a:rPr lang="en-MY" altLang="en-US" sz="2200">
                <a:latin typeface="Gill Sans MT" panose="020B0502020104020203" pitchFamily="34" charset="0"/>
              </a:rPr>
              <a:t> </a:t>
            </a:r>
          </a:p>
          <a:p>
            <a:pPr eaLnBrk="1" hangingPunct="1"/>
            <a:endParaRPr lang="en-MY" altLang="en-US" sz="2200">
              <a:latin typeface="Gill Sans MT" panose="020B0502020104020203" pitchFamily="34" charset="0"/>
            </a:endParaRPr>
          </a:p>
          <a:p>
            <a:pPr eaLnBrk="1" hangingPunct="1"/>
            <a:endParaRPr lang="en-MY" altLang="en-US" sz="2200">
              <a:latin typeface="Gill Sans MT" panose="020B0502020104020203" pitchFamily="34" charset="0"/>
            </a:endParaRPr>
          </a:p>
        </p:txBody>
      </p:sp>
      <p:pic>
        <p:nvPicPr>
          <p:cNvPr id="1639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7375"/>
            <a:ext cx="4708525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1928813" y="1571625"/>
          <a:ext cx="7524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6" imgW="393480" imgH="203040" progId="Equation.3">
                  <p:embed/>
                </p:oleObj>
              </mc:Choice>
              <mc:Fallback>
                <p:oleObj name="Equation" r:id="rId6" imgW="393480" imgH="203040" progId="Equation.3">
                  <p:embed/>
                  <p:pic>
                    <p:nvPicPr>
                      <p:cNvPr id="1638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571625"/>
                        <a:ext cx="75247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1928813"/>
            <a:ext cx="44132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87" name="Object 4"/>
          <p:cNvGraphicFramePr>
            <a:graphicFrameLocks noChangeAspect="1"/>
          </p:cNvGraphicFramePr>
          <p:nvPr/>
        </p:nvGraphicFramePr>
        <p:xfrm>
          <a:off x="6294438" y="1489075"/>
          <a:ext cx="9731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9" imgW="507960" imgH="215640" progId="Equation.3">
                  <p:embed/>
                </p:oleObj>
              </mc:Choice>
              <mc:Fallback>
                <p:oleObj name="Equation" r:id="rId9" imgW="507960" imgH="215640" progId="Equation.3">
                  <p:embed/>
                  <p:pic>
                    <p:nvPicPr>
                      <p:cNvPr id="1638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38" y="1489075"/>
                        <a:ext cx="973137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928688" y="5429250"/>
          <a:ext cx="20605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11" imgW="939600" imgH="431640" progId="Equation.3">
                  <p:embed/>
                </p:oleObj>
              </mc:Choice>
              <mc:Fallback>
                <p:oleObj name="Equation" r:id="rId11" imgW="939600" imgH="431640" progId="Equation.3">
                  <p:embed/>
                  <p:pic>
                    <p:nvPicPr>
                      <p:cNvPr id="1638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429250"/>
                        <a:ext cx="206057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3912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9733" y="2967335"/>
            <a:ext cx="3224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3042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AF114C-51A8-4934-90FF-6BA76D336933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838200" y="0"/>
            <a:ext cx="815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600" b="1">
                <a:solidFill>
                  <a:srgbClr val="009900"/>
                </a:solidFill>
              </a:rPr>
              <a:t>Direct Synthesis </a:t>
            </a:r>
            <a:r>
              <a:rPr lang="en-US" altLang="en-US" sz="3600" b="1" dirty="0">
                <a:solidFill>
                  <a:srgbClr val="009900"/>
                </a:solidFill>
              </a:rPr>
              <a:t>Method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838200" y="609600"/>
            <a:ext cx="8077200" cy="522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35000"/>
              </a:spcBef>
              <a:buFontTx/>
              <a:buChar char="•"/>
            </a:pPr>
            <a:r>
              <a:rPr lang="en-US" altLang="en-US"/>
              <a:t>In the Direct Synthesis </a:t>
            </a:r>
            <a:r>
              <a:rPr lang="en-US" altLang="en-US" dirty="0"/>
              <a:t>(DS) method</a:t>
            </a:r>
            <a:r>
              <a:rPr lang="en-US" altLang="en-US"/>
              <a:t>, the </a:t>
            </a:r>
            <a:r>
              <a:rPr lang="en-US" altLang="en-US" dirty="0"/>
              <a:t>controller design is based on a process model and a desired closed-loop transfer function. </a:t>
            </a:r>
          </a:p>
          <a:p>
            <a:pPr eaLnBrk="1" hangingPunct="1">
              <a:spcBef>
                <a:spcPct val="35000"/>
              </a:spcBef>
              <a:buFontTx/>
              <a:buChar char="•"/>
            </a:pPr>
            <a:r>
              <a:rPr lang="en-US" altLang="en-US"/>
              <a:t>The </a:t>
            </a:r>
            <a:r>
              <a:rPr lang="en-US" altLang="en-US" dirty="0"/>
              <a:t>latter is usually specified for set-point changes, but responses to disturbances can also be utilized (Chen and </a:t>
            </a:r>
            <a:r>
              <a:rPr lang="en-US" altLang="en-US" dirty="0" err="1"/>
              <a:t>Seborg</a:t>
            </a:r>
            <a:r>
              <a:rPr lang="en-US" altLang="en-US" dirty="0"/>
              <a:t>, 2002). </a:t>
            </a:r>
          </a:p>
          <a:p>
            <a:pPr eaLnBrk="1" hangingPunct="1">
              <a:spcBef>
                <a:spcPct val="35000"/>
              </a:spcBef>
              <a:buFontTx/>
              <a:buChar char="•"/>
            </a:pPr>
            <a:r>
              <a:rPr lang="en-US" altLang="en-US"/>
              <a:t>Although these </a:t>
            </a:r>
            <a:r>
              <a:rPr lang="en-US" altLang="en-US" dirty="0"/>
              <a:t>feedback controllers do not always have a PID structure</a:t>
            </a:r>
            <a:r>
              <a:rPr lang="en-US" altLang="en-US"/>
              <a:t>, the </a:t>
            </a:r>
            <a:r>
              <a:rPr lang="en-US" altLang="en-US" dirty="0"/>
              <a:t>DS method does produce PI or PID controllers for common process models.</a:t>
            </a:r>
          </a:p>
          <a:p>
            <a:pPr eaLnBrk="1" hangingPunct="1">
              <a:spcBef>
                <a:spcPct val="35000"/>
              </a:spcBef>
              <a:buFontTx/>
              <a:buChar char="•"/>
            </a:pPr>
            <a:r>
              <a:rPr lang="en-US" altLang="en-US" dirty="0"/>
              <a:t>As a starting point </a:t>
            </a:r>
            <a:r>
              <a:rPr lang="en-US" altLang="en-US"/>
              <a:t>for the </a:t>
            </a:r>
            <a:r>
              <a:rPr lang="en-US" altLang="en-US" dirty="0"/>
              <a:t>analysis, </a:t>
            </a:r>
            <a:r>
              <a:rPr lang="en-US" altLang="en-US"/>
              <a:t>consider the </a:t>
            </a:r>
            <a:r>
              <a:rPr lang="en-US" altLang="en-US" dirty="0"/>
              <a:t>block diagram of a feedback control system in Figure 12.2</a:t>
            </a:r>
            <a:r>
              <a:rPr lang="en-US" altLang="en-US"/>
              <a:t>. The </a:t>
            </a:r>
            <a:r>
              <a:rPr lang="en-US" altLang="en-US" dirty="0"/>
              <a:t>closed-loop transfer function for set-point changes was derived in Section 11.2:</a:t>
            </a:r>
          </a:p>
        </p:txBody>
      </p:sp>
      <p:graphicFrame>
        <p:nvGraphicFramePr>
          <p:cNvPr id="14341" name="Object 6"/>
          <p:cNvGraphicFramePr>
            <a:graphicFrameLocks noChangeAspect="1"/>
          </p:cNvGraphicFramePr>
          <p:nvPr/>
        </p:nvGraphicFramePr>
        <p:xfrm>
          <a:off x="3073400" y="5686425"/>
          <a:ext cx="4927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4" imgW="4927600" imgH="901700" progId="Equation.DSMT4">
                  <p:embed/>
                </p:oleObj>
              </mc:Choice>
              <mc:Fallback>
                <p:oleObj name="Equation" r:id="rId4" imgW="4927600" imgH="901700" progId="Equation.DSMT4">
                  <p:embed/>
                  <p:pic>
                    <p:nvPicPr>
                      <p:cNvPr id="1434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5686425"/>
                        <a:ext cx="4927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80888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BFBD84-1C69-48F2-9BDA-EF9D21FFFD4B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000125" y="4343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Fig. 12.2.  Block diagram for a standard feedback control system. </a:t>
            </a:r>
          </a:p>
        </p:txBody>
      </p:sp>
      <p:pic>
        <p:nvPicPr>
          <p:cNvPr id="16388" name="Picture 3" descr="Fig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457200"/>
            <a:ext cx="8229600" cy="3368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295400" y="609600"/>
            <a:ext cx="449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7343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6E890C-8060-47A8-9581-C6E791CC817E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838200" y="76200"/>
            <a:ext cx="830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For simplicity, let                        and assume that </a:t>
            </a:r>
            <a:r>
              <a:rPr lang="en-US" altLang="en-US" i="1" dirty="0"/>
              <a:t>G</a:t>
            </a:r>
            <a:r>
              <a:rPr lang="en-US" altLang="en-US" i="1" baseline="-25000" dirty="0"/>
              <a:t>m</a:t>
            </a:r>
            <a:r>
              <a:rPr lang="en-US" altLang="en-US" dirty="0"/>
              <a:t> =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m</a:t>
            </a:r>
            <a:r>
              <a:rPr lang="en-US" altLang="en-US"/>
              <a:t>. Then </a:t>
            </a:r>
            <a:r>
              <a:rPr lang="en-US" altLang="en-US" dirty="0"/>
              <a:t>Eq. 12-1 reduces to</a:t>
            </a:r>
          </a:p>
        </p:txBody>
      </p:sp>
      <p:graphicFrame>
        <p:nvGraphicFramePr>
          <p:cNvPr id="17412" name="Object 6"/>
          <p:cNvGraphicFramePr>
            <a:graphicFrameLocks noChangeAspect="1"/>
          </p:cNvGraphicFramePr>
          <p:nvPr/>
        </p:nvGraphicFramePr>
        <p:xfrm>
          <a:off x="3200400" y="152400"/>
          <a:ext cx="163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4" imgW="1638300" imgH="457200" progId="Equation.DSMT4">
                  <p:embed/>
                </p:oleObj>
              </mc:Choice>
              <mc:Fallback>
                <p:oleObj name="Equation" r:id="rId4" imgW="1638300" imgH="457200" progId="Equation.DSMT4">
                  <p:embed/>
                  <p:pic>
                    <p:nvPicPr>
                      <p:cNvPr id="174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52400"/>
                        <a:ext cx="1638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7"/>
          <p:cNvGraphicFramePr>
            <a:graphicFrameLocks noChangeAspect="1"/>
          </p:cNvGraphicFramePr>
          <p:nvPr/>
        </p:nvGraphicFramePr>
        <p:xfrm>
          <a:off x="3454400" y="914400"/>
          <a:ext cx="4927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6" imgW="4927600" imgH="850900" progId="Equation.DSMT4">
                  <p:embed/>
                </p:oleObj>
              </mc:Choice>
              <mc:Fallback>
                <p:oleObj name="Equation" r:id="rId6" imgW="4927600" imgH="850900" progId="Equation.DSMT4">
                  <p:embed/>
                  <p:pic>
                    <p:nvPicPr>
                      <p:cNvPr id="1741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914400"/>
                        <a:ext cx="4927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838200" y="1828800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Rearranging and solving for </a:t>
            </a:r>
            <a:r>
              <a:rPr lang="en-US" altLang="en-US" i="1" dirty="0" err="1"/>
              <a:t>G</a:t>
            </a:r>
            <a:r>
              <a:rPr lang="en-US" altLang="en-US" i="1" baseline="-25000" dirty="0" err="1"/>
              <a:t>c</a:t>
            </a:r>
            <a:r>
              <a:rPr lang="en-US" altLang="en-US" dirty="0"/>
              <a:t> gives an expression </a:t>
            </a:r>
            <a:r>
              <a:rPr lang="en-US" altLang="en-US"/>
              <a:t>for the </a:t>
            </a:r>
            <a:r>
              <a:rPr lang="en-US" altLang="en-US" dirty="0"/>
              <a:t>feedback controller:</a:t>
            </a:r>
          </a:p>
        </p:txBody>
      </p:sp>
      <p:graphicFrame>
        <p:nvGraphicFramePr>
          <p:cNvPr id="17415" name="Object 9"/>
          <p:cNvGraphicFramePr>
            <a:graphicFrameLocks noChangeAspect="1"/>
          </p:cNvGraphicFramePr>
          <p:nvPr/>
        </p:nvGraphicFramePr>
        <p:xfrm>
          <a:off x="3352800" y="2590800"/>
          <a:ext cx="5067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8" imgW="5067300" imgH="990600" progId="Equation.DSMT4">
                  <p:embed/>
                </p:oleObj>
              </mc:Choice>
              <mc:Fallback>
                <p:oleObj name="Equation" r:id="rId8" imgW="5067300" imgH="990600" progId="Equation.DSMT4">
                  <p:embed/>
                  <p:pic>
                    <p:nvPicPr>
                      <p:cNvPr id="1741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590800"/>
                        <a:ext cx="5067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10"/>
          <p:cNvSpPr txBox="1">
            <a:spLocks noChangeArrowheads="1"/>
          </p:cNvSpPr>
          <p:nvPr/>
        </p:nvSpPr>
        <p:spPr bwMode="auto">
          <a:xfrm>
            <a:off x="838200" y="3587750"/>
            <a:ext cx="8229600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35000"/>
              </a:spcBef>
              <a:buFontTx/>
              <a:buChar char="•"/>
            </a:pPr>
            <a:r>
              <a:rPr lang="en-US" altLang="en-US" dirty="0"/>
              <a:t>Equation 12-3a cannot be used for controller design </a:t>
            </a:r>
            <a:r>
              <a:rPr lang="en-US" altLang="en-US"/>
              <a:t>because the </a:t>
            </a:r>
            <a:r>
              <a:rPr lang="en-US" altLang="en-US" dirty="0"/>
              <a:t>closed-loop transfer function </a:t>
            </a:r>
            <a:r>
              <a:rPr lang="en-US" altLang="en-US" i="1" dirty="0"/>
              <a:t>Y</a:t>
            </a:r>
            <a:r>
              <a:rPr lang="en-US" altLang="en-US" dirty="0"/>
              <a:t>/</a:t>
            </a:r>
            <a:r>
              <a:rPr lang="en-US" altLang="en-US" i="1" dirty="0" err="1"/>
              <a:t>Y</a:t>
            </a:r>
            <a:r>
              <a:rPr lang="en-US" altLang="en-US" i="1" baseline="-25000" dirty="0" err="1"/>
              <a:t>sp</a:t>
            </a:r>
            <a:r>
              <a:rPr lang="en-US" altLang="en-US" dirty="0"/>
              <a:t> is not known </a:t>
            </a:r>
            <a:r>
              <a:rPr lang="en-US" altLang="en-US" i="1" dirty="0"/>
              <a:t>a priori</a:t>
            </a:r>
            <a:r>
              <a:rPr lang="en-US" altLang="en-US" dirty="0"/>
              <a:t>. </a:t>
            </a:r>
          </a:p>
          <a:p>
            <a:pPr eaLnBrk="1" hangingPunct="1">
              <a:spcBef>
                <a:spcPct val="35000"/>
              </a:spcBef>
              <a:buFontTx/>
              <a:buChar char="•"/>
            </a:pPr>
            <a:r>
              <a:rPr lang="en-US" altLang="en-US" dirty="0"/>
              <a:t>Also, it is useful to distinguish </a:t>
            </a:r>
            <a:r>
              <a:rPr lang="en-US" altLang="en-US"/>
              <a:t>between the </a:t>
            </a:r>
            <a:r>
              <a:rPr lang="en-US" altLang="en-US" dirty="0"/>
              <a:t>actual process </a:t>
            </a:r>
            <a:r>
              <a:rPr lang="en-US" altLang="en-US" i="1" dirty="0"/>
              <a:t>G</a:t>
            </a:r>
            <a:r>
              <a:rPr lang="en-US" altLang="en-US" dirty="0"/>
              <a:t> </a:t>
            </a:r>
            <a:r>
              <a:rPr lang="en-US" altLang="en-US"/>
              <a:t>and the </a:t>
            </a:r>
            <a:r>
              <a:rPr lang="en-US" altLang="en-US" dirty="0"/>
              <a:t>model,    , that provides an approximation </a:t>
            </a:r>
            <a:r>
              <a:rPr lang="en-US" altLang="en-US"/>
              <a:t>of the </a:t>
            </a:r>
            <a:r>
              <a:rPr lang="en-US" altLang="en-US" dirty="0"/>
              <a:t>process behavior. </a:t>
            </a:r>
          </a:p>
          <a:p>
            <a:pPr eaLnBrk="1" hangingPunct="1">
              <a:spcBef>
                <a:spcPct val="35000"/>
              </a:spcBef>
              <a:buFontTx/>
              <a:buChar char="•"/>
            </a:pPr>
            <a:r>
              <a:rPr lang="en-US" altLang="en-US" dirty="0"/>
              <a:t>A practical design equation can be derived by </a:t>
            </a:r>
            <a:r>
              <a:rPr lang="en-US" altLang="en-US"/>
              <a:t>replacing the </a:t>
            </a:r>
            <a:r>
              <a:rPr lang="en-US" altLang="en-US" dirty="0"/>
              <a:t>unknown </a:t>
            </a:r>
            <a:r>
              <a:rPr lang="en-US" altLang="en-US" i="1" dirty="0"/>
              <a:t>G</a:t>
            </a:r>
            <a:r>
              <a:rPr lang="en-US" altLang="en-US" dirty="0"/>
              <a:t> by    , and </a:t>
            </a:r>
            <a:r>
              <a:rPr lang="en-US" altLang="en-US" i="1" dirty="0"/>
              <a:t>Y</a:t>
            </a:r>
            <a:r>
              <a:rPr lang="en-US" altLang="en-US" dirty="0"/>
              <a:t>/</a:t>
            </a:r>
            <a:r>
              <a:rPr lang="en-US" altLang="en-US" i="1" dirty="0" err="1"/>
              <a:t>Y</a:t>
            </a:r>
            <a:r>
              <a:rPr lang="en-US" altLang="en-US" i="1" baseline="-25000" dirty="0" err="1"/>
              <a:t>sp</a:t>
            </a:r>
            <a:r>
              <a:rPr lang="en-US" altLang="en-US" dirty="0"/>
              <a:t> by a </a:t>
            </a:r>
            <a:r>
              <a:rPr lang="en-US" altLang="en-US" i="1" dirty="0"/>
              <a:t>desired closed-loop transfer function, </a:t>
            </a:r>
            <a:r>
              <a:rPr lang="en-US" altLang="en-US" dirty="0"/>
              <a:t>(</a:t>
            </a:r>
            <a:r>
              <a:rPr lang="en-US" altLang="en-US" i="1" dirty="0"/>
              <a:t>Y</a:t>
            </a:r>
            <a:r>
              <a:rPr lang="en-US" altLang="en-US" dirty="0"/>
              <a:t>/</a:t>
            </a:r>
            <a:r>
              <a:rPr lang="en-US" altLang="en-US" i="1" dirty="0" err="1"/>
              <a:t>Y</a:t>
            </a:r>
            <a:r>
              <a:rPr lang="en-US" altLang="en-US" i="1" baseline="-25000" dirty="0" err="1"/>
              <a:t>sp</a:t>
            </a:r>
            <a:r>
              <a:rPr lang="en-US" altLang="en-US" dirty="0"/>
              <a:t>)</a:t>
            </a:r>
            <a:r>
              <a:rPr lang="en-US" altLang="en-US" i="1" baseline="-25000" dirty="0"/>
              <a:t>d</a:t>
            </a:r>
            <a:r>
              <a:rPr lang="en-US" altLang="en-US" i="1" dirty="0"/>
              <a:t>:</a:t>
            </a:r>
            <a:endParaRPr lang="en-US" altLang="en-US" dirty="0"/>
          </a:p>
        </p:txBody>
      </p:sp>
      <p:graphicFrame>
        <p:nvGraphicFramePr>
          <p:cNvPr id="17417" name="Object 11"/>
          <p:cNvGraphicFramePr>
            <a:graphicFrameLocks noChangeAspect="1"/>
          </p:cNvGraphicFramePr>
          <p:nvPr/>
        </p:nvGraphicFramePr>
        <p:xfrm>
          <a:off x="3009900" y="4826000"/>
          <a:ext cx="266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10" imgW="266469" imgH="355292" progId="Equation.DSMT4">
                  <p:embed/>
                </p:oleObj>
              </mc:Choice>
              <mc:Fallback>
                <p:oleObj name="Equation" r:id="rId10" imgW="266469" imgH="355292" progId="Equation.DSMT4">
                  <p:embed/>
                  <p:pic>
                    <p:nvPicPr>
                      <p:cNvPr id="1741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4826000"/>
                        <a:ext cx="2667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2"/>
          <p:cNvGraphicFramePr>
            <a:graphicFrameLocks noGrp="1" noChangeAspect="1"/>
          </p:cNvGraphicFramePr>
          <p:nvPr>
            <p:ph/>
          </p:nvPr>
        </p:nvGraphicFramePr>
        <p:xfrm>
          <a:off x="3048000" y="6045200"/>
          <a:ext cx="266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12" imgW="266469" imgH="355292" progId="Equation.DSMT4">
                  <p:embed/>
                </p:oleObj>
              </mc:Choice>
              <mc:Fallback>
                <p:oleObj name="Equation" r:id="rId12" imgW="266469" imgH="355292" progId="Equation.DSMT4">
                  <p:embed/>
                  <p:pic>
                    <p:nvPicPr>
                      <p:cNvPr id="1741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6045200"/>
                        <a:ext cx="2667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084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BD1692-412C-4544-9CFB-607858DCD75E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graphicFrame>
        <p:nvGraphicFramePr>
          <p:cNvPr id="19459" name="Object 11"/>
          <p:cNvGraphicFramePr>
            <a:graphicFrameLocks noChangeAspect="1"/>
          </p:cNvGraphicFramePr>
          <p:nvPr/>
        </p:nvGraphicFramePr>
        <p:xfrm>
          <a:off x="2844800" y="304800"/>
          <a:ext cx="50800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4" imgW="5080000" imgH="1168400" progId="Equation.DSMT4">
                  <p:embed/>
                </p:oleObj>
              </mc:Choice>
              <mc:Fallback>
                <p:oleObj name="Equation" r:id="rId4" imgW="5080000" imgH="1168400" progId="Equation.DSMT4">
                  <p:embed/>
                  <p:pic>
                    <p:nvPicPr>
                      <p:cNvPr id="194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304800"/>
                        <a:ext cx="50800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12"/>
          <p:cNvSpPr txBox="1">
            <a:spLocks noChangeArrowheads="1"/>
          </p:cNvSpPr>
          <p:nvPr/>
        </p:nvSpPr>
        <p:spPr bwMode="auto">
          <a:xfrm>
            <a:off x="838200" y="1524000"/>
            <a:ext cx="81534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/>
              <a:t>The </a:t>
            </a:r>
            <a:r>
              <a:rPr lang="en-US" altLang="en-US" dirty="0"/>
              <a:t>specification of (</a:t>
            </a:r>
            <a:r>
              <a:rPr lang="en-US" altLang="en-US" i="1" dirty="0"/>
              <a:t>Y</a:t>
            </a:r>
            <a:r>
              <a:rPr lang="en-US" altLang="en-US" dirty="0"/>
              <a:t>/</a:t>
            </a:r>
            <a:r>
              <a:rPr lang="en-US" altLang="en-US" i="1" dirty="0" err="1"/>
              <a:t>Y</a:t>
            </a:r>
            <a:r>
              <a:rPr lang="en-US" altLang="en-US" i="1" baseline="-25000" dirty="0" err="1"/>
              <a:t>sp</a:t>
            </a:r>
            <a:r>
              <a:rPr lang="en-US" altLang="en-US" dirty="0"/>
              <a:t>)</a:t>
            </a:r>
            <a:r>
              <a:rPr lang="en-US" altLang="en-US" i="1" baseline="-25000" dirty="0"/>
              <a:t>d</a:t>
            </a:r>
            <a:r>
              <a:rPr lang="en-US" altLang="en-US" dirty="0"/>
              <a:t> </a:t>
            </a:r>
            <a:r>
              <a:rPr lang="en-US" altLang="en-US"/>
              <a:t>is the </a:t>
            </a:r>
            <a:r>
              <a:rPr lang="en-US" altLang="en-US" dirty="0"/>
              <a:t>key design decision and will be considered later in this section.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Note </a:t>
            </a:r>
            <a:r>
              <a:rPr lang="en-US" altLang="en-US"/>
              <a:t>that the </a:t>
            </a:r>
            <a:r>
              <a:rPr lang="en-US" altLang="en-US" dirty="0"/>
              <a:t>controller transfer function in (12-3b) </a:t>
            </a:r>
            <a:r>
              <a:rPr lang="en-US" altLang="en-US"/>
              <a:t>contains the </a:t>
            </a:r>
            <a:r>
              <a:rPr lang="en-US" altLang="en-US" dirty="0"/>
              <a:t>inverse </a:t>
            </a:r>
            <a:r>
              <a:rPr lang="en-US" altLang="en-US"/>
              <a:t>of the </a:t>
            </a:r>
            <a:r>
              <a:rPr lang="en-US" altLang="en-US" dirty="0"/>
              <a:t>process model owing </a:t>
            </a:r>
            <a:r>
              <a:rPr lang="en-US" altLang="en-US"/>
              <a:t>to the          </a:t>
            </a:r>
            <a:r>
              <a:rPr lang="en-US" altLang="en-US" dirty="0"/>
              <a:t>term.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This feature is a distinguishing characteristic of model-based control.</a:t>
            </a:r>
          </a:p>
        </p:txBody>
      </p:sp>
      <p:graphicFrame>
        <p:nvGraphicFramePr>
          <p:cNvPr id="19461" name="Object 13"/>
          <p:cNvGraphicFramePr>
            <a:graphicFrameLocks noChangeAspect="1"/>
          </p:cNvGraphicFramePr>
          <p:nvPr/>
        </p:nvGraphicFramePr>
        <p:xfrm>
          <a:off x="6781800" y="2971800"/>
          <a:ext cx="533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6" imgW="533169" imgH="355446" progId="Equation.DSMT4">
                  <p:embed/>
                </p:oleObj>
              </mc:Choice>
              <mc:Fallback>
                <p:oleObj name="Equation" r:id="rId6" imgW="533169" imgH="355446" progId="Equation.DSMT4">
                  <p:embed/>
                  <p:pic>
                    <p:nvPicPr>
                      <p:cNvPr id="194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971800"/>
                        <a:ext cx="533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14"/>
          <p:cNvSpPr txBox="1">
            <a:spLocks noChangeArrowheads="1"/>
          </p:cNvSpPr>
          <p:nvPr/>
        </p:nvSpPr>
        <p:spPr bwMode="auto">
          <a:xfrm>
            <a:off x="838200" y="4481513"/>
            <a:ext cx="800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solidFill>
                  <a:srgbClr val="009900"/>
                </a:solidFill>
              </a:rPr>
              <a:t>Desired Closed-Loop Transfer Function</a:t>
            </a:r>
          </a:p>
        </p:txBody>
      </p:sp>
      <p:sp>
        <p:nvSpPr>
          <p:cNvPr id="19463" name="Text Box 18"/>
          <p:cNvSpPr txBox="1">
            <a:spLocks noChangeArrowheads="1"/>
          </p:cNvSpPr>
          <p:nvPr/>
        </p:nvSpPr>
        <p:spPr bwMode="auto">
          <a:xfrm>
            <a:off x="838200" y="4953000"/>
            <a:ext cx="830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For processes without time delays</a:t>
            </a:r>
            <a:r>
              <a:rPr lang="en-US" altLang="en-US"/>
              <a:t>, the </a:t>
            </a:r>
            <a:r>
              <a:rPr lang="en-US" altLang="en-US" dirty="0"/>
              <a:t>first-order model in </a:t>
            </a:r>
            <a:br>
              <a:rPr lang="en-US" altLang="en-US" dirty="0"/>
            </a:br>
            <a:r>
              <a:rPr lang="en-US" altLang="en-US" dirty="0"/>
              <a:t>Eq. 12-4 is a reasonable choice,</a:t>
            </a:r>
          </a:p>
        </p:txBody>
      </p:sp>
      <p:graphicFrame>
        <p:nvGraphicFramePr>
          <p:cNvPr id="19464" name="Object 19"/>
          <p:cNvGraphicFramePr>
            <a:graphicFrameLocks noChangeAspect="1"/>
          </p:cNvGraphicFramePr>
          <p:nvPr/>
        </p:nvGraphicFramePr>
        <p:xfrm>
          <a:off x="2997200" y="5791200"/>
          <a:ext cx="4927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8" imgW="4927600" imgH="1028700" progId="Equation.DSMT4">
                  <p:embed/>
                </p:oleObj>
              </mc:Choice>
              <mc:Fallback>
                <p:oleObj name="Equation" r:id="rId8" imgW="4927600" imgH="1028700" progId="Equation.DSMT4">
                  <p:embed/>
                  <p:pic>
                    <p:nvPicPr>
                      <p:cNvPr id="19464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5791200"/>
                        <a:ext cx="4927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84862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D90344-3A80-4362-8428-28F6C4B10346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21507" name="Text Box 6"/>
          <p:cNvSpPr txBox="1">
            <a:spLocks noChangeArrowheads="1"/>
          </p:cNvSpPr>
          <p:nvPr/>
        </p:nvSpPr>
        <p:spPr bwMode="auto">
          <a:xfrm>
            <a:off x="838200" y="152400"/>
            <a:ext cx="81534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The </a:t>
            </a:r>
            <a:r>
              <a:rPr lang="en-US" altLang="en-US" dirty="0"/>
              <a:t>model has a settling time of  ~ 4   , as shown in </a:t>
            </a:r>
            <a:br>
              <a:rPr lang="en-US" altLang="en-US" dirty="0"/>
            </a:br>
            <a:r>
              <a:rPr lang="en-US" altLang="en-US" dirty="0"/>
              <a:t>Section 5. 2.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Because the </a:t>
            </a:r>
            <a:r>
              <a:rPr lang="en-US" altLang="en-US" dirty="0"/>
              <a:t>steady-state gain is one, no offset occurs for set-point changes.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By substituting (12-4) into (12-3b) and solving for </a:t>
            </a:r>
            <a:r>
              <a:rPr lang="en-US" altLang="en-US" i="1" dirty="0" err="1"/>
              <a:t>G</a:t>
            </a:r>
            <a:r>
              <a:rPr lang="en-US" altLang="en-US" i="1" baseline="-25000" dirty="0" err="1"/>
              <a:t>c</a:t>
            </a:r>
            <a:r>
              <a:rPr lang="en-US" altLang="en-US"/>
              <a:t>, the </a:t>
            </a:r>
            <a:r>
              <a:rPr lang="en-US" altLang="en-US" dirty="0"/>
              <a:t>controller design equation becomes:</a:t>
            </a:r>
          </a:p>
        </p:txBody>
      </p:sp>
      <p:graphicFrame>
        <p:nvGraphicFramePr>
          <p:cNvPr id="21508" name="Object 7"/>
          <p:cNvGraphicFramePr>
            <a:graphicFrameLocks noChangeAspect="1"/>
          </p:cNvGraphicFramePr>
          <p:nvPr/>
        </p:nvGraphicFramePr>
        <p:xfrm>
          <a:off x="5588000" y="228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4" imgW="279279" imgH="380835" progId="Equation.DSMT4">
                  <p:embed/>
                </p:oleObj>
              </mc:Choice>
              <mc:Fallback>
                <p:oleObj name="Equation" r:id="rId4" imgW="279279" imgH="380835" progId="Equation.DSMT4">
                  <p:embed/>
                  <p:pic>
                    <p:nvPicPr>
                      <p:cNvPr id="2150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228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9"/>
          <p:cNvGraphicFramePr>
            <a:graphicFrameLocks noGrp="1" noChangeAspect="1"/>
          </p:cNvGraphicFramePr>
          <p:nvPr>
            <p:ph/>
          </p:nvPr>
        </p:nvGraphicFramePr>
        <p:xfrm>
          <a:off x="2687638" y="3195638"/>
          <a:ext cx="4927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Equation" r:id="rId6" imgW="4927600" imgH="812800" progId="Equation.DSMT4">
                  <p:embed/>
                </p:oleObj>
              </mc:Choice>
              <mc:Fallback>
                <p:oleObj name="Equation" r:id="rId6" imgW="4927600" imgH="812800" progId="Equation.DSMT4">
                  <p:embed/>
                  <p:pic>
                    <p:nvPicPr>
                      <p:cNvPr id="215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3195638"/>
                        <a:ext cx="49276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11"/>
          <p:cNvSpPr txBox="1">
            <a:spLocks noChangeArrowheads="1"/>
          </p:cNvSpPr>
          <p:nvPr/>
        </p:nvSpPr>
        <p:spPr bwMode="auto">
          <a:xfrm>
            <a:off x="838200" y="3646488"/>
            <a:ext cx="83058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 dirty="0"/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The            </a:t>
            </a:r>
            <a:r>
              <a:rPr lang="en-US" altLang="en-US" dirty="0"/>
              <a:t>term provides integral control action and thus eliminates offset.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Design parameter       provides a convenient controller tuning parameter that can be used to </a:t>
            </a:r>
            <a:r>
              <a:rPr lang="en-US" altLang="en-US"/>
              <a:t>make the </a:t>
            </a:r>
            <a:r>
              <a:rPr lang="en-US" altLang="en-US" dirty="0"/>
              <a:t>controller more aggressive (small     ) or less aggressive (large    ).</a:t>
            </a:r>
          </a:p>
        </p:txBody>
      </p:sp>
      <p:graphicFrame>
        <p:nvGraphicFramePr>
          <p:cNvPr id="21511" name="Object 12"/>
          <p:cNvGraphicFramePr>
            <a:graphicFrameLocks noChangeAspect="1"/>
          </p:cNvGraphicFramePr>
          <p:nvPr/>
        </p:nvGraphicFramePr>
        <p:xfrm>
          <a:off x="1711325" y="4265613"/>
          <a:ext cx="698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8" imgW="698500" imgH="381000" progId="Equation.DSMT4">
                  <p:embed/>
                </p:oleObj>
              </mc:Choice>
              <mc:Fallback>
                <p:oleObj name="Equation" r:id="rId8" imgW="698500" imgH="381000" progId="Equation.DSMT4">
                  <p:embed/>
                  <p:pic>
                    <p:nvPicPr>
                      <p:cNvPr id="215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4265613"/>
                        <a:ext cx="698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3"/>
          <p:cNvGraphicFramePr>
            <a:graphicFrameLocks noChangeAspect="1"/>
          </p:cNvGraphicFramePr>
          <p:nvPr/>
        </p:nvGraphicFramePr>
        <p:xfrm>
          <a:off x="3425825" y="5191125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10" imgW="279279" imgH="380835" progId="Equation.DSMT4">
                  <p:embed/>
                </p:oleObj>
              </mc:Choice>
              <mc:Fallback>
                <p:oleObj name="Equation" r:id="rId10" imgW="279279" imgH="380835" progId="Equation.DSMT4">
                  <p:embed/>
                  <p:pic>
                    <p:nvPicPr>
                      <p:cNvPr id="2151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5191125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14"/>
          <p:cNvGraphicFramePr>
            <a:graphicFrameLocks noChangeAspect="1"/>
          </p:cNvGraphicFramePr>
          <p:nvPr/>
        </p:nvGraphicFramePr>
        <p:xfrm>
          <a:off x="6810375" y="5919788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12" imgW="279279" imgH="380835" progId="Equation.DSMT4">
                  <p:embed/>
                </p:oleObj>
              </mc:Choice>
              <mc:Fallback>
                <p:oleObj name="Equation" r:id="rId12" imgW="279279" imgH="380835" progId="Equation.DSMT4">
                  <p:embed/>
                  <p:pic>
                    <p:nvPicPr>
                      <p:cNvPr id="2151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75" y="5919788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5"/>
          <p:cNvGraphicFramePr>
            <a:graphicFrameLocks noChangeAspect="1"/>
          </p:cNvGraphicFramePr>
          <p:nvPr/>
        </p:nvGraphicFramePr>
        <p:xfrm>
          <a:off x="3349625" y="5919788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13" imgW="279279" imgH="380835" progId="Equation.DSMT4">
                  <p:embed/>
                </p:oleObj>
              </mc:Choice>
              <mc:Fallback>
                <p:oleObj name="Equation" r:id="rId13" imgW="279279" imgH="380835" progId="Equation.DSMT4">
                  <p:embed/>
                  <p:pic>
                    <p:nvPicPr>
                      <p:cNvPr id="2151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5919788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931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017" y="965201"/>
            <a:ext cx="6929966" cy="5197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32579" y="2955638"/>
                <a:ext cx="838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579" y="2955638"/>
                <a:ext cx="8389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 flipV="1">
            <a:off x="3075709" y="3648364"/>
            <a:ext cx="203200" cy="508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63273" y="4054764"/>
                <a:ext cx="13288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Crossover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273" y="4054764"/>
                <a:ext cx="1328890" cy="369332"/>
              </a:xfrm>
              <a:prstGeom prst="rect">
                <a:avLst/>
              </a:prstGeom>
              <a:blipFill>
                <a:blip r:embed="rId4"/>
                <a:stretch>
                  <a:fillRect l="-412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3619709" y="3562494"/>
            <a:ext cx="2549236" cy="118773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1320000">
                <a:off x="4989333" y="4381549"/>
                <a:ext cx="781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20000">
                <a:off x="4989333" y="4381549"/>
                <a:ext cx="781240" cy="369332"/>
              </a:xfrm>
              <a:prstGeom prst="rect">
                <a:avLst/>
              </a:prstGeom>
              <a:blipFill>
                <a:blip r:embed="rId5"/>
                <a:stretch>
                  <a:fillRect l="-9091" t="-6604"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urved Connector 22"/>
          <p:cNvCxnSpPr/>
          <p:nvPr/>
        </p:nvCxnSpPr>
        <p:spPr>
          <a:xfrm rot="5400000">
            <a:off x="4114644" y="3640014"/>
            <a:ext cx="276259" cy="121219"/>
          </a:xfrm>
          <a:prstGeom prst="curvedConnector3">
            <a:avLst>
              <a:gd name="adj1" fmla="val 7340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272315" y="3581568"/>
                <a:ext cx="763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315" y="3581568"/>
                <a:ext cx="76373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97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effectLst/>
              </a:rPr>
              <a:t>Bode Stability Criterion</a:t>
            </a:r>
            <a:endParaRPr lang="en-US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358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buFont typeface="Monotype Sorts" charset="2"/>
                  <a:buNone/>
                </a:pPr>
                <a:r>
                  <a:rPr lang="en-US" altLang="en-US" sz="3400" dirty="0">
                    <a:effectLst/>
                  </a:rPr>
                  <a:t>Consider open-loop control system</a:t>
                </a:r>
              </a:p>
              <a:p>
                <a:pPr>
                  <a:buFont typeface="Monotype Sorts" charset="2"/>
                  <a:buNone/>
                </a:pPr>
                <a:endParaRPr lang="en-US" altLang="en-US" dirty="0">
                  <a:effectLst/>
                </a:endParaRPr>
              </a:p>
              <a:p>
                <a:pPr>
                  <a:buFont typeface="Monotype Sorts" charset="2"/>
                  <a:buNone/>
                </a:pPr>
                <a:endParaRPr lang="en-US" altLang="en-US" dirty="0">
                  <a:effectLst/>
                </a:endParaRPr>
              </a:p>
              <a:p>
                <a:pPr>
                  <a:buFont typeface="Monotype Sorts" charset="2"/>
                  <a:buNone/>
                </a:pPr>
                <a:endParaRPr lang="en-US" altLang="en-US" dirty="0">
                  <a:effectLst/>
                </a:endParaRPr>
              </a:p>
              <a:p>
                <a:pPr>
                  <a:buFont typeface="Monotype Sorts" charset="2"/>
                  <a:buNone/>
                </a:pPr>
                <a:endParaRPr lang="en-US" altLang="en-US" dirty="0">
                  <a:effectLst/>
                </a:endParaRPr>
              </a:p>
              <a:p>
                <a:pPr>
                  <a:buFont typeface="Monotype Sorts" charset="2"/>
                  <a:buNone/>
                </a:pPr>
                <a:endParaRPr lang="en-US" altLang="en-US" dirty="0">
                  <a:effectLst/>
                </a:endParaRPr>
              </a:p>
              <a:p>
                <a:pPr>
                  <a:buFont typeface="Monotype Sorts" charset="2"/>
                  <a:buNone/>
                </a:pPr>
                <a:endParaRPr lang="en-US" altLang="en-US" dirty="0">
                  <a:effectLst/>
                </a:endParaRPr>
              </a:p>
              <a:p>
                <a:pPr>
                  <a:buFont typeface="Monotype Sorts" charset="2"/>
                  <a:buNone/>
                </a:pPr>
                <a:endParaRPr lang="en-US" altLang="en-US" dirty="0">
                  <a:effectLst/>
                </a:endParaRPr>
              </a:p>
              <a:p>
                <a:pPr>
                  <a:buFont typeface="Monotype Sorts" charset="2"/>
                  <a:buNone/>
                </a:pPr>
                <a:endParaRPr lang="en-US" altLang="en-US" dirty="0">
                  <a:effectLst/>
                </a:endParaRPr>
              </a:p>
              <a:p>
                <a:pPr>
                  <a:buFont typeface="Monotype Sorts" charset="2"/>
                  <a:buNone/>
                </a:pPr>
                <a:endParaRPr lang="en-US" altLang="en-US" dirty="0">
                  <a:effectLst/>
                </a:endParaRPr>
              </a:p>
              <a:p>
                <a:pPr>
                  <a:buFont typeface="Monotype Sorts" charset="2"/>
                  <a:buNone/>
                </a:pPr>
                <a:endParaRPr lang="en-US" altLang="en-US" dirty="0">
                  <a:effectLst/>
                </a:endParaRPr>
              </a:p>
              <a:p>
                <a:pPr>
                  <a:buFont typeface="Monotype Sorts" charset="2"/>
                  <a:buNone/>
                </a:pPr>
                <a:r>
                  <a:rPr lang="en-US" altLang="en-US" sz="3300" dirty="0">
                    <a:effectLst/>
                  </a:rPr>
                  <a:t>1. Introduce sinusoidal input in </a:t>
                </a:r>
                <a:r>
                  <a:rPr lang="en-US" altLang="en-US" sz="3300" dirty="0" err="1">
                    <a:effectLst/>
                  </a:rPr>
                  <a:t>setpoint</a:t>
                </a:r>
                <a:r>
                  <a:rPr lang="en-US" altLang="en-US" sz="3300" dirty="0">
                    <a:effectLst/>
                  </a:rPr>
                  <a:t> (</a:t>
                </a:r>
                <a:r>
                  <a:rPr lang="en-US" altLang="en-US" sz="3300" i="1" dirty="0">
                    <a:effectLst/>
                  </a:rPr>
                  <a:t>D(s)</a:t>
                </a:r>
                <a:r>
                  <a:rPr lang="en-US" altLang="en-US" sz="3300" dirty="0">
                    <a:effectLst/>
                  </a:rPr>
                  <a:t>=0) and observe sinusoidal output</a:t>
                </a:r>
              </a:p>
              <a:p>
                <a:pPr>
                  <a:buFont typeface="Monotype Sorts" charset="2"/>
                  <a:buNone/>
                </a:pPr>
                <a:r>
                  <a:rPr lang="en-US" altLang="en-US" sz="3300" dirty="0">
                    <a:effectLst/>
                  </a:rPr>
                  <a:t>2. Fix gain such </a:t>
                </a:r>
                <a:r>
                  <a:rPr lang="en-US" altLang="en-US" sz="3300" i="1" dirty="0">
                    <a:effectLst/>
                  </a:rPr>
                  <a:t>AR=1</a:t>
                </a:r>
                <a:r>
                  <a:rPr lang="en-US" altLang="en-US" sz="3300" dirty="0">
                    <a:effectLst/>
                  </a:rPr>
                  <a:t> and input frequency such that </a:t>
                </a:r>
                <a14:m>
                  <m:oMath xmlns:m="http://schemas.openxmlformats.org/officeDocument/2006/math">
                    <m:r>
                      <a:rPr lang="en-US" altLang="en-US" sz="3300" b="0" i="1" smtClean="0">
                        <a:effectLst/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en-US" sz="3300" dirty="0">
                    <a:effectLst/>
                  </a:rPr>
                  <a:t>=-180</a:t>
                </a:r>
              </a:p>
              <a:p>
                <a:pPr>
                  <a:buFont typeface="Monotype Sorts" charset="2"/>
                  <a:buNone/>
                </a:pPr>
                <a:r>
                  <a:rPr lang="en-US" altLang="en-US" sz="3300" dirty="0">
                    <a:effectLst/>
                  </a:rPr>
                  <a:t>3. At same time, connect close the loop and set </a:t>
                </a:r>
                <a:r>
                  <a:rPr lang="en-US" altLang="en-US" sz="3300" i="1" dirty="0"/>
                  <a:t>Y</a:t>
                </a:r>
                <a:r>
                  <a:rPr lang="en-US" altLang="en-US" sz="3300" i="1" baseline="-25000" dirty="0"/>
                  <a:t>SP</a:t>
                </a:r>
                <a:r>
                  <a:rPr lang="en-US" altLang="en-US" sz="3300" i="1" dirty="0">
                    <a:effectLst/>
                  </a:rPr>
                  <a:t>(s)=0</a:t>
                </a:r>
                <a:r>
                  <a:rPr lang="en-US" altLang="en-US" sz="3300" dirty="0">
                    <a:effectLst/>
                  </a:rPr>
                  <a:t> </a:t>
                </a:r>
              </a:p>
              <a:p>
                <a:pPr lvl="1">
                  <a:buFont typeface="Monotype Sorts" charset="2"/>
                  <a:buNone/>
                </a:pPr>
                <a:endParaRPr lang="en-US" altLang="en-US" sz="3100" dirty="0">
                  <a:effectLst/>
                </a:endParaRPr>
              </a:p>
              <a:p>
                <a:pPr>
                  <a:buFont typeface="Monotype Sorts" charset="2"/>
                  <a:buNone/>
                </a:pPr>
                <a:r>
                  <a:rPr lang="en-US" altLang="en-US" sz="3100" dirty="0">
                    <a:effectLst/>
                  </a:rPr>
                  <a:t>Q: What happens if AR &lt;1, 1 and &gt;1?</a:t>
                </a:r>
              </a:p>
            </p:txBody>
          </p:sp>
        </mc:Choice>
        <mc:Fallback xmlns="">
          <p:sp>
            <p:nvSpPr>
              <p:cNvPr id="3235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27" t="-2347" b="-17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606" name="Text Box 22" descr="Green marble"/>
          <p:cNvSpPr txBox="1">
            <a:spLocks noChangeArrowheads="1"/>
          </p:cNvSpPr>
          <p:nvPr/>
        </p:nvSpPr>
        <p:spPr bwMode="auto">
          <a:xfrm>
            <a:off x="3436144" y="3762719"/>
            <a:ext cx="247619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500" i="1" dirty="0"/>
              <a:t>Open-loop Response to Y</a:t>
            </a:r>
            <a:r>
              <a:rPr lang="en-US" altLang="en-US" sz="1500" i="1" baseline="-25000" dirty="0"/>
              <a:t>SP</a:t>
            </a:r>
            <a:r>
              <a:rPr lang="en-US" altLang="en-US" sz="1500" i="1" dirty="0"/>
              <a:t>(s)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33140" y="835472"/>
            <a:ext cx="6112446" cy="2978142"/>
            <a:chOff x="2312194" y="1411830"/>
            <a:chExt cx="4644863" cy="2321734"/>
          </a:xfrm>
        </p:grpSpPr>
        <p:sp>
          <p:nvSpPr>
            <p:cNvPr id="323588" name="Rectangle 4" descr="Green marble"/>
            <p:cNvSpPr>
              <a:spLocks noChangeArrowheads="1"/>
            </p:cNvSpPr>
            <p:nvPr/>
          </p:nvSpPr>
          <p:spPr bwMode="auto">
            <a:xfrm>
              <a:off x="5081588" y="2022873"/>
              <a:ext cx="506016" cy="373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500" i="1"/>
                <a:t>G</a:t>
              </a:r>
              <a:r>
                <a:rPr lang="en-US" altLang="en-US" sz="1500" i="1" baseline="-25000"/>
                <a:t>p</a:t>
              </a:r>
              <a:endParaRPr lang="en-US" altLang="en-US" sz="1500" i="1"/>
            </a:p>
          </p:txBody>
        </p:sp>
        <p:sp>
          <p:nvSpPr>
            <p:cNvPr id="323589" name="Rectangle 5" descr="Green marble"/>
            <p:cNvSpPr>
              <a:spLocks noChangeArrowheads="1"/>
            </p:cNvSpPr>
            <p:nvPr/>
          </p:nvSpPr>
          <p:spPr bwMode="auto">
            <a:xfrm>
              <a:off x="3582592" y="2034779"/>
              <a:ext cx="506015" cy="373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500" i="1" dirty="0" err="1"/>
                <a:t>G</a:t>
              </a:r>
              <a:r>
                <a:rPr lang="en-US" altLang="en-US" sz="1500" i="1" baseline="-25000" dirty="0" err="1"/>
                <a:t>c</a:t>
              </a:r>
              <a:endParaRPr lang="en-US" altLang="en-US" sz="1500" i="1" dirty="0"/>
            </a:p>
          </p:txBody>
        </p:sp>
        <p:sp>
          <p:nvSpPr>
            <p:cNvPr id="323590" name="Rectangle 6" descr="Green marble"/>
            <p:cNvSpPr>
              <a:spLocks noChangeArrowheads="1"/>
            </p:cNvSpPr>
            <p:nvPr/>
          </p:nvSpPr>
          <p:spPr bwMode="auto">
            <a:xfrm>
              <a:off x="4312444" y="2918223"/>
              <a:ext cx="506016" cy="373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500" i="1"/>
                <a:t>G</a:t>
              </a:r>
              <a:r>
                <a:rPr lang="en-US" altLang="en-US" sz="1500" i="1" baseline="-25000"/>
                <a:t>s</a:t>
              </a:r>
              <a:endParaRPr lang="en-US" altLang="en-US" sz="1500" i="1"/>
            </a:p>
          </p:txBody>
        </p:sp>
        <p:sp>
          <p:nvSpPr>
            <p:cNvPr id="323591" name="AutoShape 7" descr="Green marble"/>
            <p:cNvSpPr>
              <a:spLocks noChangeArrowheads="1"/>
            </p:cNvSpPr>
            <p:nvPr/>
          </p:nvSpPr>
          <p:spPr bwMode="auto">
            <a:xfrm>
              <a:off x="6037660" y="2122885"/>
              <a:ext cx="176213" cy="176213"/>
            </a:xfrm>
            <a:prstGeom prst="flowChartSummingJunction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cxnSp>
          <p:nvCxnSpPr>
            <p:cNvPr id="323592" name="AutoShape 8"/>
            <p:cNvCxnSpPr>
              <a:cxnSpLocks noChangeShapeType="1"/>
              <a:stCxn id="323588" idx="3"/>
              <a:endCxn id="323591" idx="2"/>
            </p:cNvCxnSpPr>
            <p:nvPr/>
          </p:nvCxnSpPr>
          <p:spPr bwMode="auto">
            <a:xfrm>
              <a:off x="5587604" y="2209800"/>
              <a:ext cx="450056" cy="119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3593" name="Line 9"/>
            <p:cNvSpPr>
              <a:spLocks noChangeShapeType="1"/>
            </p:cNvSpPr>
            <p:nvPr/>
          </p:nvSpPr>
          <p:spPr bwMode="auto">
            <a:xfrm>
              <a:off x="6121004" y="1749029"/>
              <a:ext cx="0" cy="3738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cxnSp>
          <p:nvCxnSpPr>
            <p:cNvPr id="323594" name="AutoShape 10"/>
            <p:cNvCxnSpPr>
              <a:cxnSpLocks noChangeShapeType="1"/>
              <a:stCxn id="323591" idx="6"/>
              <a:endCxn id="323590" idx="3"/>
            </p:cNvCxnSpPr>
            <p:nvPr/>
          </p:nvCxnSpPr>
          <p:spPr bwMode="auto">
            <a:xfrm flipH="1">
              <a:off x="4818460" y="2210991"/>
              <a:ext cx="1395413" cy="894159"/>
            </a:xfrm>
            <a:prstGeom prst="bentConnector3">
              <a:avLst>
                <a:gd name="adj1" fmla="val -1228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3595" name="Line 11"/>
            <p:cNvSpPr>
              <a:spLocks noChangeShapeType="1"/>
            </p:cNvSpPr>
            <p:nvPr/>
          </p:nvSpPr>
          <p:spPr bwMode="auto">
            <a:xfrm flipH="1">
              <a:off x="4088606" y="3100388"/>
              <a:ext cx="2190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323596" name="Line 12"/>
            <p:cNvSpPr>
              <a:spLocks noChangeShapeType="1"/>
            </p:cNvSpPr>
            <p:nvPr/>
          </p:nvSpPr>
          <p:spPr bwMode="auto">
            <a:xfrm>
              <a:off x="4088606" y="3100387"/>
              <a:ext cx="0" cy="538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323597" name="Line 13"/>
            <p:cNvSpPr>
              <a:spLocks noChangeShapeType="1"/>
            </p:cNvSpPr>
            <p:nvPr/>
          </p:nvSpPr>
          <p:spPr bwMode="auto">
            <a:xfrm>
              <a:off x="6385323" y="2209800"/>
              <a:ext cx="439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323598" name="AutoShape 14" descr="Green marble"/>
            <p:cNvSpPr>
              <a:spLocks noChangeArrowheads="1"/>
            </p:cNvSpPr>
            <p:nvPr/>
          </p:nvSpPr>
          <p:spPr bwMode="auto">
            <a:xfrm>
              <a:off x="2989660" y="2146697"/>
              <a:ext cx="164306" cy="152400"/>
            </a:xfrm>
            <a:prstGeom prst="flowChartSummingJunction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323599" name="Line 15"/>
            <p:cNvSpPr>
              <a:spLocks noChangeShapeType="1"/>
            </p:cNvSpPr>
            <p:nvPr/>
          </p:nvSpPr>
          <p:spPr bwMode="auto">
            <a:xfrm>
              <a:off x="2527697" y="2209800"/>
              <a:ext cx="461963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323600" name="Line 16"/>
            <p:cNvSpPr>
              <a:spLocks noChangeShapeType="1"/>
            </p:cNvSpPr>
            <p:nvPr/>
          </p:nvSpPr>
          <p:spPr bwMode="auto">
            <a:xfrm>
              <a:off x="3153966" y="2222897"/>
              <a:ext cx="428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323601" name="Text Box 17" descr="Green marble"/>
            <p:cNvSpPr txBox="1">
              <a:spLocks noChangeArrowheads="1"/>
            </p:cNvSpPr>
            <p:nvPr/>
          </p:nvSpPr>
          <p:spPr bwMode="auto">
            <a:xfrm>
              <a:off x="5862637" y="1411830"/>
              <a:ext cx="494046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500" i="1"/>
                <a:t>D(s)</a:t>
              </a:r>
            </a:p>
          </p:txBody>
        </p:sp>
        <p:sp>
          <p:nvSpPr>
            <p:cNvPr id="323602" name="Text Box 18" descr="Green marble"/>
            <p:cNvSpPr txBox="1">
              <a:spLocks noChangeArrowheads="1"/>
            </p:cNvSpPr>
            <p:nvPr/>
          </p:nvSpPr>
          <p:spPr bwMode="auto">
            <a:xfrm>
              <a:off x="6488659" y="1863306"/>
              <a:ext cx="468398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500" i="1" dirty="0"/>
                <a:t>Y(s)</a:t>
              </a:r>
            </a:p>
          </p:txBody>
        </p:sp>
        <p:sp>
          <p:nvSpPr>
            <p:cNvPr id="323603" name="Text Box 19" descr="Green marble"/>
            <p:cNvSpPr txBox="1">
              <a:spLocks noChangeArrowheads="1"/>
            </p:cNvSpPr>
            <p:nvPr/>
          </p:nvSpPr>
          <p:spPr bwMode="auto">
            <a:xfrm>
              <a:off x="4089797" y="3481627"/>
              <a:ext cx="385512" cy="251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500" i="1" dirty="0"/>
                <a:t>Y</a:t>
              </a:r>
              <a:r>
                <a:rPr lang="en-US" altLang="en-US" sz="1500" i="1" baseline="-25000" dirty="0"/>
                <a:t>s</a:t>
              </a:r>
              <a:r>
                <a:rPr lang="en-US" altLang="en-US" sz="1500" i="1" dirty="0"/>
                <a:t>(s)</a:t>
              </a:r>
            </a:p>
          </p:txBody>
        </p:sp>
        <p:sp>
          <p:nvSpPr>
            <p:cNvPr id="323604" name="Text Box 20" descr="Green marble"/>
            <p:cNvSpPr txBox="1">
              <a:spLocks noChangeArrowheads="1"/>
            </p:cNvSpPr>
            <p:nvPr/>
          </p:nvSpPr>
          <p:spPr bwMode="auto">
            <a:xfrm>
              <a:off x="2312194" y="1886189"/>
              <a:ext cx="448660" cy="251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500" i="1" dirty="0"/>
                <a:t>Y</a:t>
              </a:r>
              <a:r>
                <a:rPr lang="en-US" altLang="en-US" sz="1500" i="1" baseline="-25000" dirty="0"/>
                <a:t>SP</a:t>
              </a:r>
              <a:r>
                <a:rPr lang="en-US" altLang="en-US" sz="1500" i="1" dirty="0"/>
                <a:t>(s)</a:t>
              </a:r>
            </a:p>
          </p:txBody>
        </p:sp>
        <p:sp>
          <p:nvSpPr>
            <p:cNvPr id="323605" name="Text Box 21" descr="Green marble"/>
            <p:cNvSpPr txBox="1">
              <a:spLocks noChangeArrowheads="1"/>
            </p:cNvSpPr>
            <p:nvPr/>
          </p:nvSpPr>
          <p:spPr bwMode="auto">
            <a:xfrm>
              <a:off x="4374439" y="1873196"/>
              <a:ext cx="498855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500" i="1" dirty="0"/>
                <a:t>U(s)</a:t>
              </a:r>
            </a:p>
          </p:txBody>
        </p:sp>
        <p:cxnSp>
          <p:nvCxnSpPr>
            <p:cNvPr id="323607" name="AutoShape 23"/>
            <p:cNvCxnSpPr>
              <a:cxnSpLocks noChangeShapeType="1"/>
              <a:stCxn id="323589" idx="3"/>
              <a:endCxn id="323588" idx="1"/>
            </p:cNvCxnSpPr>
            <p:nvPr/>
          </p:nvCxnSpPr>
          <p:spPr bwMode="auto">
            <a:xfrm flipV="1">
              <a:off x="4088607" y="2209801"/>
              <a:ext cx="992981" cy="1190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3608" name="Text Box 24" descr="Green marble"/>
            <p:cNvSpPr txBox="1">
              <a:spLocks noChangeArrowheads="1"/>
            </p:cNvSpPr>
            <p:nvPr/>
          </p:nvSpPr>
          <p:spPr bwMode="auto">
            <a:xfrm>
              <a:off x="5778104" y="2227638"/>
              <a:ext cx="271228" cy="300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350" i="1"/>
                <a:t>+</a:t>
              </a:r>
            </a:p>
          </p:txBody>
        </p:sp>
        <p:sp>
          <p:nvSpPr>
            <p:cNvPr id="323609" name="Text Box 25" descr="Green marble"/>
            <p:cNvSpPr txBox="1">
              <a:spLocks noChangeArrowheads="1"/>
            </p:cNvSpPr>
            <p:nvPr/>
          </p:nvSpPr>
          <p:spPr bwMode="auto">
            <a:xfrm>
              <a:off x="3117056" y="2187156"/>
              <a:ext cx="237566" cy="300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350" i="1"/>
                <a:t>-</a:t>
              </a:r>
            </a:p>
          </p:txBody>
        </p:sp>
        <p:sp>
          <p:nvSpPr>
            <p:cNvPr id="323610" name="Text Box 26" descr="Green marble"/>
            <p:cNvSpPr txBox="1">
              <a:spLocks noChangeArrowheads="1"/>
            </p:cNvSpPr>
            <p:nvPr/>
          </p:nvSpPr>
          <p:spPr bwMode="auto">
            <a:xfrm>
              <a:off x="6141244" y="1863306"/>
              <a:ext cx="271228" cy="300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350" i="1"/>
                <a:t>+</a:t>
              </a:r>
            </a:p>
          </p:txBody>
        </p:sp>
        <p:cxnSp>
          <p:nvCxnSpPr>
            <p:cNvPr id="323611" name="AutoShape 27"/>
            <p:cNvCxnSpPr>
              <a:cxnSpLocks noChangeShapeType="1"/>
            </p:cNvCxnSpPr>
            <p:nvPr/>
          </p:nvCxnSpPr>
          <p:spPr bwMode="auto">
            <a:xfrm rot="5400000" flipH="1">
              <a:off x="3289102" y="2094905"/>
              <a:ext cx="801291" cy="1235869"/>
            </a:xfrm>
            <a:prstGeom prst="bentConnector3">
              <a:avLst>
                <a:gd name="adj1" fmla="val 1333"/>
              </a:avLst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3612" name="Text Box 28" descr="Green marble"/>
            <p:cNvSpPr txBox="1">
              <a:spLocks noChangeArrowheads="1"/>
            </p:cNvSpPr>
            <p:nvPr/>
          </p:nvSpPr>
          <p:spPr bwMode="auto">
            <a:xfrm>
              <a:off x="2776538" y="1927600"/>
              <a:ext cx="271228" cy="300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350" i="1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695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effectLst/>
              </a:rPr>
              <a:t>Bode Stability Criterion</a:t>
            </a:r>
            <a:endParaRPr lang="en-US" altLang="en-US" b="1" dirty="0"/>
          </a:p>
        </p:txBody>
      </p:sp>
      <p:sp>
        <p:nvSpPr>
          <p:cNvPr id="3246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</a:t>
            </a:r>
            <a:r>
              <a:rPr lang="en-US" altLang="en-US" i="1" dirty="0">
                <a:effectLst/>
              </a:rPr>
              <a:t>A closed-loop system is unstable if the frequency of the response of the open-loop G</a:t>
            </a:r>
            <a:r>
              <a:rPr lang="en-US" altLang="en-US" i="1" baseline="-25000" dirty="0">
                <a:effectLst/>
              </a:rPr>
              <a:t>OL</a:t>
            </a:r>
            <a:r>
              <a:rPr lang="en-US" altLang="en-US" i="1" dirty="0">
                <a:effectLst/>
              </a:rPr>
              <a:t> has an amplitude ratio greater than one at the critical frequency. Otherwise it is stable.</a:t>
            </a: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Strategy: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1. Solve for </a:t>
            </a:r>
            <a:r>
              <a:rPr lang="en-US" altLang="en-US" i="1" dirty="0">
                <a:effectLst/>
                <a:latin typeface="Symbol" panose="05050102010706020507" pitchFamily="18" charset="2"/>
              </a:rPr>
              <a:t>w</a:t>
            </a:r>
            <a:r>
              <a:rPr lang="en-US" altLang="en-US" i="1" dirty="0">
                <a:effectLst/>
              </a:rPr>
              <a:t>  </a:t>
            </a:r>
            <a:r>
              <a:rPr lang="en-US" altLang="en-US" dirty="0">
                <a:effectLst/>
              </a:rPr>
              <a:t>in</a:t>
            </a: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2. Calculate AR</a:t>
            </a: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</p:txBody>
      </p:sp>
      <p:graphicFrame>
        <p:nvGraphicFramePr>
          <p:cNvPr id="324612" name="Object 1028"/>
          <p:cNvGraphicFramePr>
            <a:graphicFrameLocks noChangeAspect="1"/>
          </p:cNvGraphicFramePr>
          <p:nvPr>
            <p:extLst/>
          </p:nvPr>
        </p:nvGraphicFramePr>
        <p:xfrm>
          <a:off x="3638549" y="4220201"/>
          <a:ext cx="2087995" cy="30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3" imgW="2489040" imgH="368280" progId="Equation.COEE2">
                  <p:embed/>
                </p:oleObj>
              </mc:Choice>
              <mc:Fallback>
                <p:oleObj name="Equation" r:id="rId3" imgW="2489040" imgH="368280" progId="Equation.COEE2">
                  <p:embed/>
                  <p:pic>
                    <p:nvPicPr>
                      <p:cNvPr id="32461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49" y="4220201"/>
                        <a:ext cx="2087995" cy="30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3" name="Object 1029"/>
          <p:cNvGraphicFramePr>
            <a:graphicFrameLocks noChangeAspect="1"/>
          </p:cNvGraphicFramePr>
          <p:nvPr>
            <p:extLst/>
          </p:nvPr>
        </p:nvGraphicFramePr>
        <p:xfrm>
          <a:off x="3638549" y="5497945"/>
          <a:ext cx="173070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5" imgW="1930320" imgH="368280" progId="Equation.COEE2">
                  <p:embed/>
                </p:oleObj>
              </mc:Choice>
              <mc:Fallback>
                <p:oleObj name="Equation" r:id="rId5" imgW="1930320" imgH="368280" progId="Equation.COEE2">
                  <p:embed/>
                  <p:pic>
                    <p:nvPicPr>
                      <p:cNvPr id="32461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49" y="5497945"/>
                        <a:ext cx="173070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986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effectLst/>
              </a:rPr>
              <a:t>Bode Stability Criterion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To check for stability: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1. Compute open-loop transfer function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2. Solve for </a:t>
            </a:r>
            <a:r>
              <a:rPr lang="en-US" altLang="en-US" i="1" dirty="0">
                <a:effectLst/>
                <a:latin typeface="Symbol" panose="05050102010706020507" pitchFamily="18" charset="2"/>
              </a:rPr>
              <a:t>w</a:t>
            </a:r>
            <a:r>
              <a:rPr lang="en-US" altLang="en-US" dirty="0">
                <a:effectLst/>
              </a:rPr>
              <a:t> in</a:t>
            </a:r>
            <a:r>
              <a:rPr lang="en-US" altLang="en-US" i="1" dirty="0">
                <a:effectLst/>
              </a:rPr>
              <a:t> </a:t>
            </a:r>
            <a:r>
              <a:rPr lang="en-US" altLang="en-US" i="1" dirty="0">
                <a:effectLst/>
                <a:latin typeface="Symbol" panose="05050102010706020507" pitchFamily="18" charset="2"/>
              </a:rPr>
              <a:t>f</a:t>
            </a:r>
            <a:r>
              <a:rPr lang="en-US" altLang="en-US" i="1" dirty="0">
                <a:effectLst/>
              </a:rPr>
              <a:t>=-</a:t>
            </a:r>
            <a:r>
              <a:rPr lang="en-US" altLang="en-US" i="1" dirty="0">
                <a:effectLst/>
                <a:latin typeface="Symbol" panose="05050102010706020507" pitchFamily="18" charset="2"/>
              </a:rPr>
              <a:t>p</a:t>
            </a:r>
            <a:r>
              <a:rPr lang="en-US" altLang="en-US" i="1" dirty="0">
                <a:effectLst/>
              </a:rPr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i="1" dirty="0">
                <a:effectLst/>
              </a:rPr>
              <a:t>	</a:t>
            </a:r>
            <a:r>
              <a:rPr lang="en-US" altLang="en-US" dirty="0">
                <a:effectLst/>
              </a:rPr>
              <a:t>3. Evaluate </a:t>
            </a:r>
            <a:r>
              <a:rPr lang="en-US" altLang="en-US" i="1" dirty="0">
                <a:effectLst/>
              </a:rPr>
              <a:t>AR </a:t>
            </a:r>
            <a:r>
              <a:rPr lang="en-US" altLang="en-US" dirty="0">
                <a:effectLst/>
              </a:rPr>
              <a:t>at </a:t>
            </a:r>
            <a:r>
              <a:rPr lang="en-US" altLang="en-US" i="1" dirty="0">
                <a:effectLst/>
                <a:latin typeface="Symbol" panose="05050102010706020507" pitchFamily="18" charset="2"/>
              </a:rPr>
              <a:t>w</a:t>
            </a: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4. If </a:t>
            </a:r>
            <a:r>
              <a:rPr lang="en-US" altLang="en-US" i="1" dirty="0">
                <a:effectLst/>
              </a:rPr>
              <a:t>AR</a:t>
            </a:r>
            <a:r>
              <a:rPr lang="en-US" altLang="en-US" dirty="0">
                <a:effectLst/>
              </a:rPr>
              <a:t>&gt;1 then process is unstable</a:t>
            </a: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Find ultimate gain:</a:t>
            </a: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1. Compute open-loop transfer function without controller gain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2. Solve for </a:t>
            </a:r>
            <a:r>
              <a:rPr lang="en-US" altLang="en-US" i="1" dirty="0">
                <a:effectLst/>
                <a:latin typeface="Symbol" panose="05050102010706020507" pitchFamily="18" charset="2"/>
              </a:rPr>
              <a:t>w</a:t>
            </a:r>
            <a:r>
              <a:rPr lang="en-US" altLang="en-US" dirty="0">
                <a:effectLst/>
              </a:rPr>
              <a:t> in</a:t>
            </a:r>
            <a:r>
              <a:rPr lang="en-US" altLang="en-US" i="1" dirty="0">
                <a:effectLst/>
              </a:rPr>
              <a:t> </a:t>
            </a:r>
            <a:r>
              <a:rPr lang="en-US" altLang="en-US" i="1" dirty="0">
                <a:effectLst/>
                <a:latin typeface="Symbol" panose="05050102010706020507" pitchFamily="18" charset="2"/>
              </a:rPr>
              <a:t>f</a:t>
            </a:r>
            <a:r>
              <a:rPr lang="en-US" altLang="en-US" i="1" dirty="0">
                <a:effectLst/>
              </a:rPr>
              <a:t>=-</a:t>
            </a:r>
            <a:r>
              <a:rPr lang="en-US" altLang="en-US" i="1" dirty="0">
                <a:effectLst/>
                <a:latin typeface="Symbol" panose="05050102010706020507" pitchFamily="18" charset="2"/>
              </a:rPr>
              <a:t>p</a:t>
            </a:r>
            <a:r>
              <a:rPr lang="en-US" altLang="en-US" i="1" dirty="0">
                <a:effectLst/>
              </a:rPr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i="1" dirty="0">
                <a:effectLst/>
              </a:rPr>
              <a:t>	</a:t>
            </a:r>
            <a:r>
              <a:rPr lang="en-US" altLang="en-US" dirty="0">
                <a:effectLst/>
              </a:rPr>
              <a:t>3. Evaluate </a:t>
            </a:r>
            <a:r>
              <a:rPr lang="en-US" altLang="en-US" i="1" dirty="0">
                <a:effectLst/>
              </a:rPr>
              <a:t>AR </a:t>
            </a:r>
            <a:r>
              <a:rPr lang="en-US" altLang="en-US" dirty="0">
                <a:effectLst/>
              </a:rPr>
              <a:t>at </a:t>
            </a:r>
            <a:r>
              <a:rPr lang="en-US" altLang="en-US" i="1" dirty="0">
                <a:effectLst/>
                <a:latin typeface="Symbol" panose="05050102010706020507" pitchFamily="18" charset="2"/>
              </a:rPr>
              <a:t>w</a:t>
            </a: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4. Let </a:t>
            </a:r>
            <a:endParaRPr lang="en-US" altLang="en-US" i="1" dirty="0">
              <a:effectLst/>
            </a:endParaRPr>
          </a:p>
        </p:txBody>
      </p:sp>
      <p:graphicFrame>
        <p:nvGraphicFramePr>
          <p:cNvPr id="325636" name="Object 4"/>
          <p:cNvGraphicFramePr>
            <a:graphicFrameLocks noChangeAspect="1"/>
          </p:cNvGraphicFramePr>
          <p:nvPr>
            <p:extLst/>
          </p:nvPr>
        </p:nvGraphicFramePr>
        <p:xfrm>
          <a:off x="1785361" y="5635228"/>
          <a:ext cx="962025" cy="541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3" imgW="1282680" imgH="723600" progId="Equation.COEE2">
                  <p:embed/>
                </p:oleObj>
              </mc:Choice>
              <mc:Fallback>
                <p:oleObj name="Equation" r:id="rId3" imgW="1282680" imgH="723600" progId="Equation.COEE2">
                  <p:embed/>
                  <p:pic>
                    <p:nvPicPr>
                      <p:cNvPr id="3256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361" y="5635228"/>
                        <a:ext cx="962025" cy="541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609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effectLst/>
              </a:rPr>
              <a:t>Bode Criterion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Monotype Sorts" charset="2"/>
              <a:buNone/>
            </a:pPr>
            <a:r>
              <a:rPr lang="en-US" altLang="en-US" sz="3200" dirty="0">
                <a:effectLst/>
              </a:rPr>
              <a:t>Consider the transfer function and controller</a:t>
            </a:r>
          </a:p>
          <a:p>
            <a:pPr>
              <a:buFont typeface="Monotype Sorts" charset="2"/>
              <a:buNone/>
            </a:pPr>
            <a:endParaRPr lang="en-US" altLang="en-US" sz="3200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sz="3200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sz="3200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sz="3200" dirty="0">
                <a:effectLst/>
              </a:rPr>
              <a:t>	- Open-loop transfer function</a:t>
            </a:r>
          </a:p>
          <a:p>
            <a:pPr>
              <a:buFont typeface="Monotype Sorts" charset="2"/>
              <a:buNone/>
            </a:pPr>
            <a:endParaRPr lang="en-US" altLang="en-US" sz="3200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sz="3200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sz="3200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sz="3200" dirty="0">
                <a:effectLst/>
              </a:rPr>
              <a:t>	- Amplitude ratio and phase shift</a:t>
            </a:r>
          </a:p>
          <a:p>
            <a:pPr>
              <a:buFont typeface="Monotype Sorts" charset="2"/>
              <a:buNone/>
            </a:pPr>
            <a:endParaRPr lang="en-US" altLang="en-US" sz="3200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sz="3200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sz="3200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sz="3200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sz="3200" dirty="0">
                <a:effectLst/>
              </a:rPr>
              <a:t>	</a:t>
            </a:r>
          </a:p>
          <a:p>
            <a:pPr>
              <a:buFont typeface="Monotype Sorts" charset="2"/>
              <a:buNone/>
            </a:pPr>
            <a:r>
              <a:rPr lang="en-US" altLang="en-US" sz="3200" dirty="0">
                <a:effectLst/>
              </a:rPr>
              <a:t>	- At </a:t>
            </a:r>
            <a:r>
              <a:rPr lang="en-US" altLang="en-US" sz="3200" dirty="0">
                <a:effectLst/>
                <a:latin typeface="Symbol" panose="05050102010706020507" pitchFamily="18" charset="2"/>
              </a:rPr>
              <a:t>f</a:t>
            </a:r>
            <a:r>
              <a:rPr lang="en-US" altLang="en-US" sz="3200" dirty="0">
                <a:effectLst/>
              </a:rPr>
              <a:t>=-</a:t>
            </a:r>
            <a:r>
              <a:rPr lang="en-US" altLang="en-US" sz="3200" dirty="0">
                <a:effectLst/>
                <a:latin typeface="Symbol" panose="05050102010706020507" pitchFamily="18" charset="2"/>
              </a:rPr>
              <a:t>p, </a:t>
            </a:r>
            <a:r>
              <a:rPr lang="en-US" altLang="en-US" sz="3200" dirty="0">
                <a:latin typeface="Symbol" panose="05050102010706020507" pitchFamily="18" charset="2"/>
              </a:rPr>
              <a:t>w</a:t>
            </a:r>
            <a:r>
              <a:rPr lang="en-US" altLang="en-US" sz="3200" dirty="0"/>
              <a:t>=1.4128, AR=6.746</a:t>
            </a:r>
            <a:endParaRPr lang="en-US" altLang="en-US" sz="3200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</p:txBody>
      </p:sp>
      <p:graphicFrame>
        <p:nvGraphicFramePr>
          <p:cNvPr id="326660" name="Object 4"/>
          <p:cNvGraphicFramePr>
            <a:graphicFrameLocks noChangeAspect="1"/>
          </p:cNvGraphicFramePr>
          <p:nvPr>
            <p:extLst/>
          </p:nvPr>
        </p:nvGraphicFramePr>
        <p:xfrm>
          <a:off x="2266950" y="1383545"/>
          <a:ext cx="2111086" cy="688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3" imgW="2298600" imgH="749160" progId="Equation.COEE2">
                  <p:embed/>
                </p:oleObj>
              </mc:Choice>
              <mc:Fallback>
                <p:oleObj name="Equation" r:id="rId3" imgW="2298600" imgH="749160" progId="Equation.COEE2">
                  <p:embed/>
                  <p:pic>
                    <p:nvPicPr>
                      <p:cNvPr id="3266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1383545"/>
                        <a:ext cx="2111086" cy="688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1" name="Object 5"/>
          <p:cNvGraphicFramePr>
            <a:graphicFrameLocks noChangeAspect="1"/>
          </p:cNvGraphicFramePr>
          <p:nvPr>
            <p:extLst/>
          </p:nvPr>
        </p:nvGraphicFramePr>
        <p:xfrm>
          <a:off x="4882883" y="1444089"/>
          <a:ext cx="2207160" cy="679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5" imgW="2145960" imgH="660240" progId="Equation.COEE2">
                  <p:embed/>
                </p:oleObj>
              </mc:Choice>
              <mc:Fallback>
                <p:oleObj name="Equation" r:id="rId5" imgW="2145960" imgH="660240" progId="Equation.COEE2">
                  <p:embed/>
                  <p:pic>
                    <p:nvPicPr>
                      <p:cNvPr id="3266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2883" y="1444089"/>
                        <a:ext cx="2207160" cy="679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2" name="Object 6"/>
          <p:cNvGraphicFramePr>
            <a:graphicFrameLocks noChangeAspect="1"/>
          </p:cNvGraphicFramePr>
          <p:nvPr>
            <p:extLst/>
          </p:nvPr>
        </p:nvGraphicFramePr>
        <p:xfrm>
          <a:off x="2868901" y="2737144"/>
          <a:ext cx="3713845" cy="718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7" imgW="3873240" imgH="749160" progId="Equation.COEE2">
                  <p:embed/>
                </p:oleObj>
              </mc:Choice>
              <mc:Fallback>
                <p:oleObj name="Equation" r:id="rId7" imgW="3873240" imgH="749160" progId="Equation.COEE2">
                  <p:embed/>
                  <p:pic>
                    <p:nvPicPr>
                      <p:cNvPr id="3266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901" y="2737144"/>
                        <a:ext cx="3713845" cy="718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3" name="Object 7"/>
          <p:cNvGraphicFramePr>
            <a:graphicFrameLocks noChangeAspect="1"/>
          </p:cNvGraphicFramePr>
          <p:nvPr>
            <p:extLst/>
          </p:nvPr>
        </p:nvGraphicFramePr>
        <p:xfrm>
          <a:off x="1789974" y="3995593"/>
          <a:ext cx="5176124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9" imgW="6095880" imgH="1701720" progId="Equation.COEE2">
                  <p:embed/>
                </p:oleObj>
              </mc:Choice>
              <mc:Fallback>
                <p:oleObj name="Equation" r:id="rId9" imgW="6095880" imgH="1701720" progId="Equation.COEE2">
                  <p:embed/>
                  <p:pic>
                    <p:nvPicPr>
                      <p:cNvPr id="3266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974" y="3995593"/>
                        <a:ext cx="5176124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33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2566</TotalTime>
  <Words>2805</Words>
  <Application>Microsoft Office PowerPoint</Application>
  <PresentationFormat>On-screen Show (4:3)</PresentationFormat>
  <Paragraphs>536</Paragraphs>
  <Slides>49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Century Schoolbook</vt:lpstr>
      <vt:lpstr>Gill Sans MT</vt:lpstr>
      <vt:lpstr>Menlo</vt:lpstr>
      <vt:lpstr>Monotype Sorts</vt:lpstr>
      <vt:lpstr>Symbol</vt:lpstr>
      <vt:lpstr>Times New Roman</vt:lpstr>
      <vt:lpstr>Wingdings</vt:lpstr>
      <vt:lpstr>Office Theme</vt:lpstr>
      <vt:lpstr>Equation</vt:lpstr>
      <vt:lpstr>Review  of  Feedback Control System</vt:lpstr>
      <vt:lpstr>Frequency Response</vt:lpstr>
      <vt:lpstr>Frequency Response</vt:lpstr>
      <vt:lpstr>Bode Plot</vt:lpstr>
      <vt:lpstr>PowerPoint Presentation</vt:lpstr>
      <vt:lpstr>Bode Stability Criterion</vt:lpstr>
      <vt:lpstr>Bode Stability Criterion</vt:lpstr>
      <vt:lpstr>Bode Stability Criterion</vt:lpstr>
      <vt:lpstr>Bode Criterion</vt:lpstr>
      <vt:lpstr>Bode Stability</vt:lpstr>
      <vt:lpstr>Gain Margin and Phase Margin</vt:lpstr>
      <vt:lpstr>Nyquist Stability Criterion</vt:lpstr>
      <vt:lpstr>Nyquist Criterion</vt:lpstr>
      <vt:lpstr>PID Controller Tuning</vt:lpstr>
      <vt:lpstr>PowerPoint Presentation</vt:lpstr>
      <vt:lpstr>PowerPoint Presentation</vt:lpstr>
      <vt:lpstr>Measure of Control Performance</vt:lpstr>
      <vt:lpstr>PowerPoint Presentation</vt:lpstr>
      <vt:lpstr>Empirical Tuning Correlations:</vt:lpstr>
      <vt:lpstr>Cohen-Coon formula</vt:lpstr>
      <vt:lpstr>Chien–Hrones–Reswick (CHR) tuning formula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Direct Synthesis (DS) method [cont.]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Controller Tuning</dc:title>
  <dc:creator>Amar Samanta</dc:creator>
  <cp:lastModifiedBy>ANS Home</cp:lastModifiedBy>
  <cp:revision>63</cp:revision>
  <dcterms:created xsi:type="dcterms:W3CDTF">2021-01-18T11:09:40Z</dcterms:created>
  <dcterms:modified xsi:type="dcterms:W3CDTF">2023-01-25T03:37:03Z</dcterms:modified>
</cp:coreProperties>
</file>