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09E5-D015-4D38-B2EC-4C2748C990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82402-5144-43F1-950E-225EBAA3B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3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AEB76C-ED88-4A73-8AD5-ACC96B582394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2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9669E-4CCC-4F01-9F37-7DDA13F21472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89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DA744-2137-44C2-8FF9-E586F34AA4F5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5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681FCC-E88C-4271-8BC3-C34E3DFEA5FE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9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5D1C3F-6561-471E-BB60-9602B27BACBF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9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-30018"/>
            <a:ext cx="9144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B9BC3A-74B1-4FD5-AEB4-230CFA04E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262562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3893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531A-861E-4A6F-8C8A-B0DA77700632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9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108" y="914400"/>
                <a:ext cx="8340437" cy="55972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From the IMC and its equivalent Feedback block diagram, we can relate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a PID controller.</a:t>
                </a:r>
              </a:p>
              <a:p>
                <a:r>
                  <a:rPr lang="en-US" b="1" dirty="0"/>
                  <a:t>For a first order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b="0" dirty="0"/>
                  <a:t>IMC controller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Equivalent PID Controller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  is PI controller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IN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108" y="914400"/>
                <a:ext cx="8340437" cy="5597235"/>
              </a:xfrm>
              <a:blipFill>
                <a:blip r:embed="rId2"/>
                <a:stretch>
                  <a:fillRect l="-1096" t="-1634" r="-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3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401"/>
                <a:ext cx="8090477" cy="5262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Second Order Process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b="0" dirty="0"/>
                  <a:t> Here, we allow improper q(s) to get ideal PID controller.</a:t>
                </a:r>
              </a:p>
              <a:p>
                <a:r>
                  <a:rPr lang="en-US" dirty="0"/>
                  <a:t>Equivalent PID controller: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or,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401"/>
                <a:ext cx="8090477" cy="5262562"/>
              </a:xfrm>
              <a:blipFill>
                <a:blip r:embed="rId2"/>
                <a:stretch>
                  <a:fillRect l="-1356" t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FODT Process: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PID: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can be approximated by either first or 2</a:t>
                </a:r>
                <a:r>
                  <a:rPr lang="en-IN" baseline="30000" dirty="0"/>
                  <a:t>nd</a:t>
                </a:r>
                <a:r>
                  <a:rPr lang="en-IN" dirty="0"/>
                  <a:t> order Taylor series. </a:t>
                </a:r>
              </a:p>
              <a:p>
                <a:pPr marL="0" indent="0">
                  <a:buNone/>
                </a:pPr>
                <a:r>
                  <a:rPr lang="en-IN" dirty="0"/>
                  <a:t>For 1</a:t>
                </a:r>
                <a:r>
                  <a:rPr lang="en-IN" baseline="30000" dirty="0"/>
                  <a:t>st</a:t>
                </a:r>
                <a:r>
                  <a:rPr lang="en-IN" dirty="0"/>
                  <a:t>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38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2</a:t>
                </a:r>
                <a:r>
                  <a:rPr lang="en-US" baseline="30000" dirty="0"/>
                  <a:t>nd</a:t>
                </a:r>
                <a:r>
                  <a:rPr lang="en-US" dirty="0"/>
                  <a:t> order approximation: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PID controller: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3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28" y="2143308"/>
            <a:ext cx="7952887" cy="355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Process		Filter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blipFill>
                <a:blip r:embed="rId3"/>
                <a:stretch>
                  <a:fillRect l="-693" b="-7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65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Process		Filter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blipFill>
                <a:blip r:embed="rId2"/>
                <a:stretch>
                  <a:fillRect l="-693" b="-7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43307"/>
            <a:ext cx="8192077" cy="4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8" y="1349270"/>
            <a:ext cx="7833145" cy="218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9" y="3708298"/>
            <a:ext cx="6322652" cy="1967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0249" y="106724"/>
                <a:ext cx="7919793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Process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9" y="106724"/>
                <a:ext cx="7919793" cy="1071768"/>
              </a:xfrm>
              <a:prstGeom prst="rect">
                <a:avLst/>
              </a:prstGeom>
              <a:blipFill>
                <a:blip r:embed="rId4"/>
                <a:stretch>
                  <a:fillRect l="-693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9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for unstable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IMC controller transfer function, </a:t>
                </a:r>
                <a:r>
                  <a:rPr lang="en-US" i="1" dirty="0"/>
                  <a:t>q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), which includes a filter,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), to make </a:t>
                </a:r>
                <a:r>
                  <a:rPr lang="en-US" i="1" dirty="0"/>
                  <a:t>q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 </a:t>
                </a:r>
                <a:r>
                  <a:rPr lang="en-US" dirty="0" err="1"/>
                  <a:t>semiproper</a:t>
                </a:r>
                <a:r>
                  <a:rPr lang="en-US" dirty="0"/>
                  <a:t>. An additional requirement is that the value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 at </a:t>
                </a:r>
                <a:r>
                  <a:rPr lang="en-US" i="1" dirty="0"/>
                  <a:t>s </a:t>
                </a:r>
                <a:r>
                  <a:rPr lang="en-US" dirty="0"/>
                  <a:t>=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u</a:t>
                </a:r>
                <a:r>
                  <a:rPr lang="en-US" i="1" dirty="0"/>
                  <a:t> </a:t>
                </a:r>
                <a:r>
                  <a:rPr lang="en-US" dirty="0"/>
                  <a:t>(where </a:t>
                </a:r>
                <a:r>
                  <a:rPr lang="en-US" i="1" dirty="0" err="1"/>
                  <a:t>p</a:t>
                </a:r>
                <a:r>
                  <a:rPr lang="en-US" baseline="-25000" dirty="0" err="1"/>
                  <a:t>u</a:t>
                </a:r>
                <a:r>
                  <a:rPr lang="en-US" dirty="0"/>
                  <a:t> is an unstable pole) must be 1. </a:t>
                </a:r>
              </a:p>
              <a:p>
                <a:r>
                  <a:rPr lang="en-US" dirty="0" err="1"/>
                  <a:t>Morari</a:t>
                </a:r>
                <a:r>
                  <a:rPr lang="en-US" dirty="0"/>
                  <a:t> and </a:t>
                </a:r>
                <a:r>
                  <a:rPr lang="en-US" dirty="0" err="1"/>
                  <a:t>Zafiriou</a:t>
                </a:r>
                <a:r>
                  <a:rPr lang="en-US" dirty="0"/>
                  <a:t> (1989) recommend a filter transfer function that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found that satisfies the filter requirement  </a:t>
                </a:r>
                <a:r>
                  <a:rPr lang="en-US" i="1" dirty="0"/>
                  <a:t>f(s </a:t>
                </a:r>
                <a:r>
                  <a:rPr lang="en-US" dirty="0"/>
                  <a:t>=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u</a:t>
                </a:r>
                <a:r>
                  <a:rPr lang="en-US" dirty="0"/>
                  <a:t>) = 1.</a:t>
                </a:r>
              </a:p>
              <a:p>
                <a:r>
                  <a:rPr lang="en-US" dirty="0"/>
                  <a:t>Find the equivalent standard feedback controller using the transformation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738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3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consider an unstable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gives,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1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8" t="-31111" b="-4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choice of design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is a key decision in the IMC design methods.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In general, increasing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produces a more conservative controller because </a:t>
                </a:r>
                <a:r>
                  <a:rPr lang="en-US" altLang="en-US" i="1" dirty="0"/>
                  <a:t>K</a:t>
                </a:r>
                <a:r>
                  <a:rPr lang="en-US" altLang="en-US" i="1" baseline="-25000" dirty="0"/>
                  <a:t>c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decreases while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increases.</a:t>
                </a:r>
              </a:p>
              <a:p>
                <a:r>
                  <a:rPr lang="en-US" altLang="en-US" dirty="0"/>
                  <a:t>Several IMC guidelines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have been published for the FODT model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&gt;0.8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&gt;0.1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	- Rivera et. Al. (1986)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		- </a:t>
                </a:r>
                <a:r>
                  <a:rPr lang="en-US" altLang="en-US" dirty="0" err="1"/>
                  <a:t>Chien</a:t>
                </a:r>
                <a:r>
                  <a:rPr lang="en-US" altLang="en-US" dirty="0"/>
                  <a:t> and Fruehauf, (1990)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			- </a:t>
                </a:r>
                <a:r>
                  <a:rPr lang="en-US" altLang="en-US" dirty="0" err="1"/>
                  <a:t>Skogestad</a:t>
                </a:r>
                <a:r>
                  <a:rPr lang="en-US" altLang="en-US" dirty="0"/>
                  <a:t>, (2003)</a:t>
                </a:r>
              </a:p>
              <a:p>
                <a:pPr lvl="1"/>
                <a:endParaRPr lang="en-US" alt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88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523" y="914401"/>
                <a:ext cx="7886700" cy="5262562"/>
              </a:xfrm>
              <a:ln>
                <a:solidFill>
                  <a:srgbClr val="002060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</a:p>
              <a:p>
                <a:pPr marL="0" indent="0">
                  <a:buNone/>
                </a:pPr>
                <a:r>
                  <a:rPr lang="en-US" dirty="0"/>
                  <a:t>However, the inherent process dynamics does not allow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track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/>
                  <a:t> immediately. </a:t>
                </a: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used. 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actual practice,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estimated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So, open loop control law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523" y="914401"/>
                <a:ext cx="7886700" cy="5262562"/>
              </a:xfrm>
              <a:blipFill>
                <a:blip r:embed="rId2"/>
                <a:stretch>
                  <a:fillRect l="-1284" t="-1683" b="-72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143307" y="1288314"/>
            <a:ext cx="5097532" cy="553417"/>
            <a:chOff x="1231307" y="2950859"/>
            <a:chExt cx="5097532" cy="553417"/>
          </a:xfrm>
        </p:grpSpPr>
        <p:sp>
          <p:nvSpPr>
            <p:cNvPr id="4" name="Rounded Rectangle 3"/>
            <p:cNvSpPr/>
            <p:nvPr/>
          </p:nvSpPr>
          <p:spPr>
            <a:xfrm>
              <a:off x="2558473" y="2955636"/>
              <a:ext cx="914400" cy="54864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79636" y="2955636"/>
              <a:ext cx="914400" cy="54864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4" idx="1"/>
            </p:cNvCxnSpPr>
            <p:nvPr/>
          </p:nvCxnSpPr>
          <p:spPr>
            <a:xfrm>
              <a:off x="1731819" y="3229956"/>
              <a:ext cx="826654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472873" y="3229956"/>
              <a:ext cx="1006763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</p:cNvCxnSpPr>
            <p:nvPr/>
          </p:nvCxnSpPr>
          <p:spPr>
            <a:xfrm>
              <a:off x="5394036" y="3229956"/>
              <a:ext cx="563419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46219" y="2955635"/>
                  <a:ext cx="6400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219" y="2955635"/>
                  <a:ext cx="64008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663788" y="2950859"/>
                  <a:ext cx="640080" cy="548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788" y="2950859"/>
                  <a:ext cx="640080" cy="5486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31307" y="2959560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307" y="2959560"/>
                  <a:ext cx="546303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957455" y="297848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55" y="2978484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43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11"/>
          <p:cNvSpPr txBox="1">
            <a:spLocks noChangeArrowheads="1"/>
          </p:cNvSpPr>
          <p:nvPr/>
        </p:nvSpPr>
        <p:spPr bwMode="auto">
          <a:xfrm>
            <a:off x="838200" y="1524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009900"/>
                </a:solidFill>
              </a:rPr>
              <a:t>Tuning for Lag-Dominant Models</a:t>
            </a:r>
          </a:p>
        </p:txBody>
      </p:sp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838200" y="839788"/>
            <a:ext cx="8305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First- or second-order models with relatively small time delays        	        are referred to as </a:t>
            </a:r>
            <a:r>
              <a:rPr lang="en-US" altLang="en-US" i="1" dirty="0"/>
              <a:t>lag-dominant models</a:t>
            </a:r>
            <a:r>
              <a:rPr lang="en-US" altLang="en-US" dirty="0"/>
              <a:t>.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The IMC and DS methods provide satisfactory set-point responses, but very slow disturbance responses, because the value of      is very large.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Fortunately, this problem can be solved in three different ways.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/>
              <a:t>Method 1: Integrator Approximation</a:t>
            </a:r>
            <a:endParaRPr lang="en-US" altLang="en-US" dirty="0"/>
          </a:p>
        </p:txBody>
      </p:sp>
      <p:graphicFrame>
        <p:nvGraphicFramePr>
          <p:cNvPr id="53253" name="Object 13"/>
          <p:cNvGraphicFramePr>
            <a:graphicFrameLocks noChangeAspect="1"/>
          </p:cNvGraphicFramePr>
          <p:nvPr/>
        </p:nvGraphicFramePr>
        <p:xfrm>
          <a:off x="2279650" y="2576513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91973" imgH="380835" progId="Equation.DSMT4">
                  <p:embed/>
                </p:oleObj>
              </mc:Choice>
              <mc:Fallback>
                <p:oleObj name="Equation" r:id="rId4" imgW="291973" imgH="380835" progId="Equation.DSMT4">
                  <p:embed/>
                  <p:pic>
                    <p:nvPicPr>
                      <p:cNvPr id="53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76513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254" name="Object 14"/>
              <p:cNvSpPr txBox="1"/>
              <p:nvPr/>
            </p:nvSpPr>
            <p:spPr bwMode="auto">
              <a:xfrm>
                <a:off x="1136650" y="1230313"/>
                <a:ext cx="1206500" cy="431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≪1</m:t>
                          </m:r>
                        </m:e>
                      </m:d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5325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650" y="1230313"/>
                <a:ext cx="1206500" cy="431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55" name="Object 29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838200" y="4224338"/>
                <a:ext cx="7391400" cy="117739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Approximate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acc>
                        <m:accPr>
                          <m:chr m:val="̃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acc>
                        <m:accPr>
                          <m:chr m:val="̃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∗≜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25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838200" y="4224338"/>
                <a:ext cx="7391400" cy="1177396"/>
              </a:xfrm>
              <a:prstGeom prst="rect">
                <a:avLst/>
              </a:prstGeom>
              <a:blipFill>
                <a:blip r:embed="rId7"/>
                <a:stretch>
                  <a:fillRect b="-103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6" name="Text Box 31"/>
          <p:cNvSpPr txBox="1">
            <a:spLocks noChangeArrowheads="1"/>
          </p:cNvSpPr>
          <p:nvPr/>
        </p:nvSpPr>
        <p:spPr bwMode="auto">
          <a:xfrm>
            <a:off x="914400" y="5401734"/>
            <a:ext cx="77131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8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Then use the IMC tuning rules to specify the controller settings.</a:t>
            </a:r>
          </a:p>
        </p:txBody>
      </p:sp>
    </p:spTree>
    <p:extLst>
      <p:ext uri="{BB962C8B-B14F-4D97-AF65-F5344CB8AC3E}">
        <p14:creationId xmlns:p14="http://schemas.microsoft.com/office/powerpoint/2010/main" val="367062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838200" y="228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Method 2.  Limit the Value of </a:t>
            </a:r>
            <a:r>
              <a:rPr lang="en-US" altLang="en-US" b="1">
                <a:latin typeface="Symbol" panose="05050102010706020507" pitchFamily="18" charset="2"/>
              </a:rPr>
              <a:t>t</a:t>
            </a:r>
            <a:r>
              <a:rPr lang="en-US" altLang="en-US" b="1" baseline="-250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Text Box 7"/>
              <p:cNvSpPr txBox="1">
                <a:spLocks noChangeArrowheads="1"/>
              </p:cNvSpPr>
              <p:nvPr/>
            </p:nvSpPr>
            <p:spPr bwMode="auto">
              <a:xfrm>
                <a:off x="838200" y="723900"/>
                <a:ext cx="8305800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For lag-dominant models, the standard IMC controllers for first-order and second-order models provide sluggish disturbance responses because      is very large.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For example, controller </a:t>
                </a:r>
                <a:r>
                  <a:rPr lang="en-US" altLang="en-US" i="1" dirty="0" err="1"/>
                  <a:t>G</a:t>
                </a:r>
                <a:r>
                  <a:rPr lang="en-US" altLang="en-US" i="1" baseline="-25000" dirty="0" err="1"/>
                  <a:t>c</a:t>
                </a:r>
                <a:r>
                  <a:rPr lang="en-US" altLang="en-US" dirty="0"/>
                  <a:t> 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  for most of the cases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 is very large.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As a remedy, </a:t>
                </a:r>
                <a:r>
                  <a:rPr lang="en-US" altLang="en-US" dirty="0" err="1"/>
                  <a:t>Skogestad</a:t>
                </a:r>
                <a:r>
                  <a:rPr lang="en-US" altLang="en-US" dirty="0"/>
                  <a:t> (2003) has proposed limiting the value of     :</a:t>
                </a:r>
              </a:p>
            </p:txBody>
          </p:sp>
        </mc:Choice>
        <mc:Fallback xmlns="">
          <p:sp>
            <p:nvSpPr>
              <p:cNvPr id="5530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723900"/>
                <a:ext cx="8305800" cy="3046988"/>
              </a:xfrm>
              <a:prstGeom prst="rect">
                <a:avLst/>
              </a:prstGeom>
              <a:blipFill>
                <a:blip r:embed="rId4"/>
                <a:stretch>
                  <a:fillRect l="-1028" t="-1600" r="-367" b="-36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8105"/>
              </p:ext>
            </p:extLst>
          </p:nvPr>
        </p:nvGraphicFramePr>
        <p:xfrm>
          <a:off x="3594100" y="3798599"/>
          <a:ext cx="370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3708360" imgH="482400" progId="Equation.DSMT4">
                  <p:embed/>
                </p:oleObj>
              </mc:Choice>
              <mc:Fallback>
                <p:oleObj name="Equation" r:id="rId5" imgW="3708360" imgH="482400" progId="Equation.DSMT4">
                  <p:embed/>
                  <p:pic>
                    <p:nvPicPr>
                      <p:cNvPr id="553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798599"/>
                        <a:ext cx="370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0"/>
          <p:cNvGraphicFramePr>
            <a:graphicFrameLocks noGrp="1" noChangeAspect="1"/>
          </p:cNvGraphicFramePr>
          <p:nvPr>
            <p:ph/>
          </p:nvPr>
        </p:nvGraphicFramePr>
        <p:xfrm>
          <a:off x="3454400" y="1519238"/>
          <a:ext cx="279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291973" imgH="380835" progId="Equation.DSMT4">
                  <p:embed/>
                </p:oleObj>
              </mc:Choice>
              <mc:Fallback>
                <p:oleObj name="Equation" r:id="rId7" imgW="291973" imgH="380835" progId="Equation.DSMT4">
                  <p:embed/>
                  <p:pic>
                    <p:nvPicPr>
                      <p:cNvPr id="553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519238"/>
                        <a:ext cx="279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3"/>
          <p:cNvGraphicFramePr>
            <a:graphicFrameLocks noChangeAspect="1"/>
          </p:cNvGraphicFramePr>
          <p:nvPr/>
        </p:nvGraphicFramePr>
        <p:xfrm>
          <a:off x="1517650" y="335280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291973" imgH="380835" progId="Equation.DSMT4">
                  <p:embed/>
                </p:oleObj>
              </mc:Choice>
              <mc:Fallback>
                <p:oleObj name="Equation" r:id="rId9" imgW="291973" imgH="380835" progId="Equation.DSMT4">
                  <p:embed/>
                  <p:pic>
                    <p:nvPicPr>
                      <p:cNvPr id="553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352800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4"/>
          <p:cNvSpPr>
            <a:spLocks noChangeArrowheads="1"/>
          </p:cNvSpPr>
          <p:nvPr/>
        </p:nvSpPr>
        <p:spPr bwMode="auto">
          <a:xfrm>
            <a:off x="990600" y="4330700"/>
            <a:ext cx="771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000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    where</a:t>
            </a:r>
            <a:r>
              <a:rPr lang="en-US" altLang="en-US" dirty="0">
                <a:latin typeface="Symbol" panose="05050102010706020507" pitchFamily="18" charset="2"/>
              </a:rPr>
              <a:t> t</a:t>
            </a:r>
            <a:r>
              <a:rPr lang="en-US" altLang="en-US" baseline="-25000" dirty="0"/>
              <a:t>1</a:t>
            </a:r>
            <a:r>
              <a:rPr lang="en-US" altLang="en-US" dirty="0"/>
              <a:t> is the largest time constant (if there are two). </a:t>
            </a:r>
          </a:p>
        </p:txBody>
      </p:sp>
      <p:sp>
        <p:nvSpPr>
          <p:cNvPr id="55307" name="Rectangle 15"/>
          <p:cNvSpPr>
            <a:spLocks noChangeArrowheads="1"/>
          </p:cNvSpPr>
          <p:nvPr/>
        </p:nvSpPr>
        <p:spPr bwMode="auto">
          <a:xfrm>
            <a:off x="914400" y="4932363"/>
            <a:ext cx="7862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492250" indent="-1492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Method 3.  Design the Controller for Disturbances, Rather </a:t>
            </a:r>
          </a:p>
          <a:p>
            <a:pPr eaLnBrk="1" hangingPunct="1"/>
            <a:r>
              <a:rPr lang="en-US" altLang="en-US" b="1"/>
              <a:t>                    Set-point Changes</a:t>
            </a:r>
          </a:p>
        </p:txBody>
      </p:sp>
      <p:sp>
        <p:nvSpPr>
          <p:cNvPr id="55308" name="Rectangle 16"/>
          <p:cNvSpPr>
            <a:spLocks noChangeArrowheads="1"/>
          </p:cNvSpPr>
          <p:nvPr/>
        </p:nvSpPr>
        <p:spPr bwMode="auto">
          <a:xfrm>
            <a:off x="914400" y="5782399"/>
            <a:ext cx="76819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The desired CLTF is expressed in terms of (</a:t>
            </a:r>
            <a:r>
              <a:rPr lang="en-US" altLang="en-US" sz="2000" i="1" dirty="0"/>
              <a:t>Y/D</a:t>
            </a:r>
            <a:r>
              <a:rPr lang="en-US" altLang="en-US" sz="2000" dirty="0"/>
              <a:t>)</a:t>
            </a:r>
            <a:r>
              <a:rPr lang="en-US" altLang="en-US" sz="2000" baseline="-25000" dirty="0"/>
              <a:t>des</a:t>
            </a:r>
            <a:r>
              <a:rPr lang="en-US" altLang="en-US" sz="2000" dirty="0"/>
              <a:t>, rather than (</a:t>
            </a:r>
            <a:r>
              <a:rPr lang="en-US" altLang="en-US" sz="2000" i="1" dirty="0"/>
              <a:t>Y/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sp</a:t>
            </a:r>
            <a:r>
              <a:rPr lang="en-US" altLang="en-US" sz="2000" dirty="0"/>
              <a:t>)</a:t>
            </a:r>
            <a:r>
              <a:rPr lang="en-US" altLang="en-US" sz="2000" baseline="-25000" dirty="0"/>
              <a:t>des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i="1" dirty="0"/>
              <a:t>Reference</a:t>
            </a:r>
            <a:r>
              <a:rPr lang="en-US" altLang="en-US" sz="2000" dirty="0"/>
              <a:t>: Chen &amp; </a:t>
            </a:r>
            <a:r>
              <a:rPr lang="en-US" altLang="en-US" sz="2000" dirty="0" err="1"/>
              <a:t>Seborg</a:t>
            </a:r>
            <a:r>
              <a:rPr lang="en-US" altLang="en-US" sz="2000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111183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63C664-11DD-4574-B3FC-40B8E4BA1DC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7347" name="Text Box 16"/>
          <p:cNvSpPr txBox="1">
            <a:spLocks noChangeArrowheads="1"/>
          </p:cNvSpPr>
          <p:nvPr/>
        </p:nvSpPr>
        <p:spPr bwMode="auto">
          <a:xfrm>
            <a:off x="838200" y="228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</a:rPr>
              <a:t>Example </a:t>
            </a:r>
          </a:p>
        </p:txBody>
      </p:sp>
      <p:sp>
        <p:nvSpPr>
          <p:cNvPr id="57348" name="Text Box 17"/>
          <p:cNvSpPr txBox="1">
            <a:spLocks noChangeArrowheads="1"/>
          </p:cNvSpPr>
          <p:nvPr/>
        </p:nvSpPr>
        <p:spPr bwMode="auto">
          <a:xfrm>
            <a:off x="838200" y="9398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Consider a lag-dominant model with </a:t>
            </a:r>
          </a:p>
        </p:txBody>
      </p:sp>
      <p:graphicFrame>
        <p:nvGraphicFramePr>
          <p:cNvPr id="57349" name="Object 18"/>
          <p:cNvGraphicFramePr>
            <a:graphicFrameLocks noChangeAspect="1"/>
          </p:cNvGraphicFramePr>
          <p:nvPr/>
        </p:nvGraphicFramePr>
        <p:xfrm>
          <a:off x="5486400" y="1016000"/>
          <a:ext cx="134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46200" imgH="279400" progId="Equation.DSMT4">
                  <p:embed/>
                </p:oleObj>
              </mc:Choice>
              <mc:Fallback>
                <p:oleObj name="Equation" r:id="rId4" imgW="1346200" imgH="279400" progId="Equation.DSMT4">
                  <p:embed/>
                  <p:pic>
                    <p:nvPicPr>
                      <p:cNvPr id="573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16000"/>
                        <a:ext cx="1346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9"/>
          <p:cNvGraphicFramePr>
            <a:graphicFrameLocks noChangeAspect="1"/>
          </p:cNvGraphicFramePr>
          <p:nvPr/>
        </p:nvGraphicFramePr>
        <p:xfrm>
          <a:off x="3581400" y="1549400"/>
          <a:ext cx="236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362200" imgH="736600" progId="Equation.DSMT4">
                  <p:embed/>
                </p:oleObj>
              </mc:Choice>
              <mc:Fallback>
                <p:oleObj name="Equation" r:id="rId6" imgW="2362200" imgH="736600" progId="Equation.DSMT4">
                  <p:embed/>
                  <p:pic>
                    <p:nvPicPr>
                      <p:cNvPr id="573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49400"/>
                        <a:ext cx="236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20"/>
          <p:cNvSpPr txBox="1">
            <a:spLocks noChangeArrowheads="1"/>
          </p:cNvSpPr>
          <p:nvPr/>
        </p:nvSpPr>
        <p:spPr bwMode="auto">
          <a:xfrm>
            <a:off x="838200" y="23241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Design four PI controllers:</a:t>
            </a:r>
          </a:p>
        </p:txBody>
      </p:sp>
      <p:sp>
        <p:nvSpPr>
          <p:cNvPr id="57352" name="Text Box 21"/>
          <p:cNvSpPr txBox="1">
            <a:spLocks noChangeArrowheads="1"/>
          </p:cNvSpPr>
          <p:nvPr/>
        </p:nvSpPr>
        <p:spPr bwMode="auto">
          <a:xfrm>
            <a:off x="914400" y="40386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838200" y="2959100"/>
            <a:ext cx="77700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               based on the integrator approximation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             with </a:t>
            </a:r>
            <a:r>
              <a:rPr lang="en-US" altLang="en-US" dirty="0" err="1"/>
              <a:t>Skogestad’s</a:t>
            </a:r>
            <a:r>
              <a:rPr lang="en-US" altLang="en-US" dirty="0"/>
              <a:t> modification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Direct Synthesis method for disturbance rejection (Chen and </a:t>
            </a:r>
            <a:r>
              <a:rPr lang="en-US" altLang="en-US" dirty="0" err="1"/>
              <a:t>Seborg</a:t>
            </a:r>
            <a:r>
              <a:rPr lang="en-US" altLang="en-US" dirty="0"/>
              <a:t>, 2002): The controller settings are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c</a:t>
            </a:r>
            <a:r>
              <a:rPr lang="en-US" altLang="en-US" dirty="0"/>
              <a:t> = 0.551 and      </a:t>
            </a:r>
          </a:p>
        </p:txBody>
      </p:sp>
      <p:graphicFrame>
        <p:nvGraphicFramePr>
          <p:cNvPr id="57354" name="Object 24"/>
          <p:cNvGraphicFramePr>
            <a:graphicFrameLocks noChangeAspect="1"/>
          </p:cNvGraphicFramePr>
          <p:nvPr/>
        </p:nvGraphicFramePr>
        <p:xfrm>
          <a:off x="1955800" y="30353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939392" imgH="431613" progId="Equation.DSMT4">
                  <p:embed/>
                </p:oleObj>
              </mc:Choice>
              <mc:Fallback>
                <p:oleObj name="Equation" r:id="rId8" imgW="939392" imgH="431613" progId="Equation.DSMT4">
                  <p:embed/>
                  <p:pic>
                    <p:nvPicPr>
                      <p:cNvPr id="5735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0353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25"/>
          <p:cNvGraphicFramePr>
            <a:graphicFrameLocks noChangeAspect="1"/>
          </p:cNvGraphicFramePr>
          <p:nvPr/>
        </p:nvGraphicFramePr>
        <p:xfrm>
          <a:off x="1898650" y="356870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0" imgW="1002865" imgH="431613" progId="Equation.DSMT4">
                  <p:embed/>
                </p:oleObj>
              </mc:Choice>
              <mc:Fallback>
                <p:oleObj name="Equation" r:id="rId10" imgW="1002865" imgH="431613" progId="Equation.DSMT4">
                  <p:embed/>
                  <p:pic>
                    <p:nvPicPr>
                      <p:cNvPr id="5735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68700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26"/>
          <p:cNvGraphicFramePr>
            <a:graphicFrameLocks noChangeAspect="1"/>
          </p:cNvGraphicFramePr>
          <p:nvPr/>
        </p:nvGraphicFramePr>
        <p:xfrm>
          <a:off x="1876425" y="41148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2" imgW="939392" imgH="431613" progId="Equation.DSMT4">
                  <p:embed/>
                </p:oleObj>
              </mc:Choice>
              <mc:Fallback>
                <p:oleObj name="Equation" r:id="rId12" imgW="939392" imgH="431613" progId="Equation.DSMT4">
                  <p:embed/>
                  <p:pic>
                    <p:nvPicPr>
                      <p:cNvPr id="573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1148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48093"/>
              </p:ext>
            </p:extLst>
          </p:nvPr>
        </p:nvGraphicFramePr>
        <p:xfrm>
          <a:off x="1809172" y="5385956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4" imgW="1218671" imgH="380835" progId="Equation.DSMT4">
                  <p:embed/>
                </p:oleObj>
              </mc:Choice>
              <mc:Fallback>
                <p:oleObj name="Equation" r:id="rId14" imgW="1218671" imgH="380835" progId="Equation.DSMT4">
                  <p:embed/>
                  <p:pic>
                    <p:nvPicPr>
                      <p:cNvPr id="5735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72" y="5385956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77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1516D-04C3-4BD6-96E7-4B4E275342C9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9395" name="Text Box 14"/>
          <p:cNvSpPr txBox="1">
            <a:spLocks noChangeArrowheads="1"/>
          </p:cNvSpPr>
          <p:nvPr/>
        </p:nvSpPr>
        <p:spPr bwMode="auto">
          <a:xfrm>
            <a:off x="838200" y="1079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Evaluate the four controllers by comparing their performance for unit step changes in both set point and disturbance. Assume that the model is perfect and that </a:t>
            </a:r>
            <a:r>
              <a:rPr lang="en-US" altLang="en-US" i="1"/>
              <a:t>G</a:t>
            </a:r>
            <a:r>
              <a:rPr lang="en-US" altLang="en-US" i="1" baseline="-25000"/>
              <a:t>d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=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).</a:t>
            </a:r>
          </a:p>
        </p:txBody>
      </p:sp>
      <p:sp>
        <p:nvSpPr>
          <p:cNvPr id="59396" name="Text Box 15"/>
          <p:cNvSpPr txBox="1">
            <a:spLocks noChangeArrowheads="1"/>
          </p:cNvSpPr>
          <p:nvPr/>
        </p:nvSpPr>
        <p:spPr bwMode="auto">
          <a:xfrm>
            <a:off x="838200" y="1524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Solution</a:t>
            </a:r>
          </a:p>
        </p:txBody>
      </p:sp>
      <p:sp>
        <p:nvSpPr>
          <p:cNvPr id="59397" name="Text Box 16"/>
          <p:cNvSpPr txBox="1">
            <a:spLocks noChangeArrowheads="1"/>
          </p:cNvSpPr>
          <p:nvPr/>
        </p:nvSpPr>
        <p:spPr bwMode="auto">
          <a:xfrm>
            <a:off x="838200" y="205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PI controller settings are:</a:t>
            </a:r>
          </a:p>
        </p:txBody>
      </p:sp>
      <p:graphicFrame>
        <p:nvGraphicFramePr>
          <p:cNvPr id="90214" name="Group 102"/>
          <p:cNvGraphicFramePr>
            <a:graphicFrameLocks noGrp="1"/>
          </p:cNvGraphicFramePr>
          <p:nvPr>
            <p:ph/>
          </p:nvPr>
        </p:nvGraphicFramePr>
        <p:xfrm>
          <a:off x="838200" y="2895600"/>
          <a:ext cx="8153400" cy="2408236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39575591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439114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9184175"/>
                    </a:ext>
                  </a:extLst>
                </a:gridCol>
              </a:tblGrid>
              <a:tr h="579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Controller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749640"/>
                  </a:ext>
                </a:extLst>
              </a:tr>
              <a:tr h="457260">
                <a:tc>
                  <a:txBody>
                    <a:bodyPr/>
                    <a:lstStyle>
                      <a:lvl1pPr marL="457200" indent="-457200"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 marL="114935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64465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210185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55905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30162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4734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9306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3878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Both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IMC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80529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(b) Integrator approximation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0.556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93512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(c) Skogestad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36213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(d) DS-d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0.551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4.91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543834"/>
                  </a:ext>
                </a:extLst>
              </a:tr>
            </a:tbl>
          </a:graphicData>
        </a:graphic>
      </p:graphicFrame>
      <p:graphicFrame>
        <p:nvGraphicFramePr>
          <p:cNvPr id="59417" name="Object 54"/>
          <p:cNvGraphicFramePr>
            <a:graphicFrameLocks noChangeAspect="1"/>
          </p:cNvGraphicFramePr>
          <p:nvPr/>
        </p:nvGraphicFramePr>
        <p:xfrm>
          <a:off x="7467600" y="2971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79279" imgH="380835" progId="Equation.DSMT4">
                  <p:embed/>
                </p:oleObj>
              </mc:Choice>
              <mc:Fallback>
                <p:oleObj name="Equation" r:id="rId4" imgW="279279" imgH="380835" progId="Equation.DSMT4">
                  <p:embed/>
                  <p:pic>
                    <p:nvPicPr>
                      <p:cNvPr id="5941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71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9C4C8-57FD-4510-B855-D49348AAEC6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1443" name="Text Box 42"/>
          <p:cNvSpPr txBox="1">
            <a:spLocks noChangeArrowheads="1"/>
          </p:cNvSpPr>
          <p:nvPr/>
        </p:nvSpPr>
        <p:spPr bwMode="auto">
          <a:xfrm>
            <a:off x="5310909" y="1574800"/>
            <a:ext cx="36806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Comparison of set-point responses (top) and disturbance responses (bottom). The responses for the Chen and </a:t>
            </a:r>
            <a:r>
              <a:rPr lang="en-US" altLang="en-US" dirty="0" err="1"/>
              <a:t>Seborg</a:t>
            </a:r>
            <a:r>
              <a:rPr lang="en-US" altLang="en-US" dirty="0"/>
              <a:t> and integrator approximation methods are essentially identical.</a:t>
            </a:r>
          </a:p>
        </p:txBody>
      </p:sp>
      <p:pic>
        <p:nvPicPr>
          <p:cNvPr id="61444" name="Picture 47" descr="Fig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236" y="290513"/>
            <a:ext cx="4414838" cy="624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042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 times, or time delays, are found in many processes in industry. </a:t>
            </a:r>
          </a:p>
          <a:p>
            <a:r>
              <a:rPr lang="en-US" dirty="0"/>
              <a:t>Dead times are mainly caused by the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accumulation of time lags in a number of dynamic systems connected in series (e.g. distillation column) </a:t>
            </a:r>
          </a:p>
          <a:p>
            <a:pPr lvl="1"/>
            <a:r>
              <a:rPr lang="en-US" dirty="0"/>
              <a:t>Transportation lag (long pipelines)</a:t>
            </a:r>
          </a:p>
          <a:p>
            <a:pPr lvl="1"/>
            <a:r>
              <a:rPr lang="en-US" dirty="0"/>
              <a:t>Slow measuring device: GC </a:t>
            </a:r>
          </a:p>
          <a:p>
            <a:pPr lvl="1"/>
            <a:r>
              <a:rPr lang="en-US" dirty="0"/>
              <a:t>Sampling delays introduced by computer control</a:t>
            </a:r>
          </a:p>
          <a:p>
            <a:r>
              <a:rPr lang="en-US" dirty="0"/>
              <a:t>For processes exhibiting dead time, every action executed in the manipulated variable of the process will only affect the controlled variable after the process dead time. </a:t>
            </a:r>
          </a:p>
        </p:txBody>
      </p:sp>
    </p:spTree>
    <p:extLst>
      <p:ext uri="{BB962C8B-B14F-4D97-AF65-F5344CB8AC3E}">
        <p14:creationId xmlns:p14="http://schemas.microsoft.com/office/powerpoint/2010/main" val="24267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Time Delay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Processes with large dead time are difficult to control by pure feedback control (PID) alone because</a:t>
            </a:r>
          </a:p>
          <a:p>
            <a:pPr lvl="1"/>
            <a:r>
              <a:rPr lang="en-US" dirty="0"/>
              <a:t>Effect of disturbances is not seen by controller for a while  </a:t>
            </a:r>
          </a:p>
          <a:p>
            <a:pPr lvl="1"/>
            <a:r>
              <a:rPr lang="en-US" dirty="0"/>
              <a:t>Effect of control action is not seen at the output for a while. This causes controller to take additional compensation unnecessary.  </a:t>
            </a:r>
          </a:p>
          <a:p>
            <a:pPr lvl="1"/>
            <a:r>
              <a:rPr lang="en-US" dirty="0"/>
              <a:t>This results in unnecessary oscillation and loss of feedback loop controllability.</a:t>
            </a:r>
          </a:p>
          <a:p>
            <a:r>
              <a:rPr lang="en-US" dirty="0"/>
              <a:t>Dead times produce a decrease in the system phase and also give rise to a non-rational transfer function of the system, making them more difficult </a:t>
            </a:r>
            <a:r>
              <a:rPr lang="en-IN" dirty="0"/>
              <a:t>to analyse and control.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 Ratio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8291"/>
                <a:ext cx="7886700" cy="1223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Controllability Ratio (CR)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err="1"/>
                  <a:t>deadtime</a:t>
                </a:r>
                <a:r>
                  <a:rPr lang="en-IN" dirty="0"/>
                  <a:t> or </a:t>
                </a:r>
                <a:r>
                  <a:rPr lang="en-IN" dirty="0" err="1"/>
                  <a:t>timedelay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/>
                  <a:t> is dominant time constant of the process.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8291"/>
                <a:ext cx="7886700" cy="1223279"/>
              </a:xfrm>
              <a:blipFill>
                <a:blip r:embed="rId2"/>
                <a:stretch>
                  <a:fillRect l="-1005" t="-2985" b="-1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5" y="2259787"/>
            <a:ext cx="4550535" cy="3416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494" y="5724787"/>
            <a:ext cx="8125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=1 represents pure delay processes. As CR increases, the stability of the control loop decreases. PID controller has to be tuned with lower gain (Z-N tuning) resulting sluggish response.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176" y="2289199"/>
            <a:ext cx="4472189" cy="33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Controllability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Robustness of the controller decreases.</a:t>
            </a:r>
          </a:p>
          <a:p>
            <a:r>
              <a:rPr lang="en-US" dirty="0"/>
              <a:t>Both Gain Margin and Phase Margin reduced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3" y="2333809"/>
            <a:ext cx="4432401" cy="3328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27" y="2333809"/>
            <a:ext cx="4432401" cy="33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3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</a:t>
            </a:r>
            <a:r>
              <a:rPr lang="en-US" dirty="0" err="1"/>
              <a:t>Deadtime</a:t>
            </a:r>
            <a:r>
              <a:rPr lang="en-US" dirty="0"/>
              <a:t> on output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49" y="1016724"/>
            <a:ext cx="7430270" cy="5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f(s)</a:t>
                </a:r>
                <a:r>
                  <a:rPr lang="en-US" dirty="0"/>
                  <a:t> is called filter and should be chosen such a way that </a:t>
                </a:r>
              </a:p>
              <a:p>
                <a:pPr lvl="1"/>
                <a:r>
                  <a:rPr lang="en-US" i="1" dirty="0"/>
                  <a:t>q(s) should not become improper.</a:t>
                </a:r>
              </a:p>
              <a:p>
                <a:pPr lvl="1"/>
                <a:r>
                  <a:rPr lang="en-US" i="1" dirty="0"/>
                  <a:t>Process dynamic characteristics are not violated.</a:t>
                </a:r>
              </a:p>
              <a:p>
                <a:pPr marL="0" indent="0">
                  <a:buNone/>
                </a:pPr>
                <a:r>
                  <a:rPr lang="en-US" dirty="0"/>
                  <a:t>Since,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required for the open loop control law, it should also be noted that it may not be always possible to get inverse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So, factorize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invertible part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non-invertible part.</a:t>
                </a:r>
              </a:p>
              <a:p>
                <a:pPr marL="0" indent="0">
                  <a:buNone/>
                </a:pPr>
                <a:r>
                  <a:rPr lang="en-US" dirty="0"/>
                  <a:t>So, finally, open loop control law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Open loop control is always stable if the process is stable.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Disturbance to the system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How to handle?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738" r="-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based 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8764" y="3577597"/>
                <a:ext cx="8146472" cy="269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real implementation of this solution is not possible in practice mainly because the sensor cannot be installed in the desired position and/or the process dead time is not caused by mass transportation</a:t>
                </a:r>
                <a:r>
                  <a:rPr lang="en-US" sz="2400" dirty="0">
                    <a:latin typeface="Palatino-Roman"/>
                  </a:rPr>
                  <a:t>.</a:t>
                </a:r>
                <a:r>
                  <a:rPr lang="en-IN" sz="2400" dirty="0"/>
                  <a:t> </a:t>
                </a:r>
              </a:p>
              <a:p>
                <a:r>
                  <a:rPr lang="en-IN" sz="2400" dirty="0"/>
                  <a:t>A simple solution can be the use of process model without </a:t>
                </a:r>
                <a:r>
                  <a:rPr lang="en-IN" sz="2400" dirty="0" err="1"/>
                  <a:t>deadtime</a:t>
                </a:r>
                <a:r>
                  <a:rPr lang="en-IN" sz="2400" dirty="0"/>
                  <a:t> element. If process P(s) = G(s)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400" dirty="0"/>
                  <a:t> is approximated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used to send output signal. </a:t>
                </a:r>
                <a:endParaRPr lang="en-IN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3577597"/>
                <a:ext cx="8146472" cy="2698944"/>
              </a:xfrm>
              <a:prstGeom prst="rect">
                <a:avLst/>
              </a:prstGeom>
              <a:blipFill>
                <a:blip r:embed="rId2"/>
                <a:stretch>
                  <a:fillRect l="-1198" t="-1806" r="-1347" b="-4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021195" y="1943919"/>
            <a:ext cx="6782859" cy="1363775"/>
            <a:chOff x="914246" y="1259352"/>
            <a:chExt cx="6782859" cy="1363775"/>
          </a:xfrm>
        </p:grpSpPr>
        <p:sp>
          <p:nvSpPr>
            <p:cNvPr id="52" name="Rounded Rectangle 51"/>
            <p:cNvSpPr/>
            <p:nvPr/>
          </p:nvSpPr>
          <p:spPr>
            <a:xfrm>
              <a:off x="4710545" y="1454727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064165" y="1454727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040582" y="1454726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0373" y="14917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05532" y="1519443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G(s)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172379" y="1482435"/>
                  <a:ext cx="687752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379" y="1482435"/>
                  <a:ext cx="687752" cy="381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lowchart: Summing Junction 57"/>
            <p:cNvSpPr/>
            <p:nvPr/>
          </p:nvSpPr>
          <p:spPr>
            <a:xfrm>
              <a:off x="1930400" y="1519380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9683" y="1530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26364" y="164545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61" name="Straight Arrow Connector 60"/>
            <p:cNvCxnSpPr>
              <a:stCxn id="58" idx="6"/>
              <a:endCxn id="53" idx="1"/>
            </p:cNvCxnSpPr>
            <p:nvPr/>
          </p:nvCxnSpPr>
          <p:spPr>
            <a:xfrm flipV="1">
              <a:off x="2369131" y="1704109"/>
              <a:ext cx="695034" cy="11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3" idx="3"/>
              <a:endCxn id="52" idx="1"/>
            </p:cNvCxnSpPr>
            <p:nvPr/>
          </p:nvCxnSpPr>
          <p:spPr>
            <a:xfrm>
              <a:off x="4015511" y="1704109"/>
              <a:ext cx="6950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54" idx="1"/>
            </p:cNvCxnSpPr>
            <p:nvPr/>
          </p:nvCxnSpPr>
          <p:spPr>
            <a:xfrm flipV="1">
              <a:off x="5661891" y="1704108"/>
              <a:ext cx="3786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3"/>
            </p:cNvCxnSpPr>
            <p:nvPr/>
          </p:nvCxnSpPr>
          <p:spPr>
            <a:xfrm>
              <a:off x="6991928" y="1704108"/>
              <a:ext cx="6557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851236" y="1704108"/>
              <a:ext cx="0" cy="919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149765" y="2604656"/>
              <a:ext cx="3692236" cy="184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71416" y="1715652"/>
              <a:ext cx="833683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914246" y="1259352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46" y="1259352"/>
                  <a:ext cx="546303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325721" y="130706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721" y="1307068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V="1">
              <a:off x="2149765" y="1888775"/>
              <a:ext cx="0" cy="73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628650" y="978081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Ideal solution is to send the </a:t>
            </a:r>
            <a:r>
              <a:rPr lang="en-US" sz="2400" dirty="0" err="1"/>
              <a:t>undelayed</a:t>
            </a:r>
            <a:r>
              <a:rPr lang="en-US" sz="2400" dirty="0"/>
              <a:t> output signal to the controller as shown in the figure. </a:t>
            </a:r>
          </a:p>
        </p:txBody>
      </p:sp>
    </p:spTree>
    <p:extLst>
      <p:ext uri="{BB962C8B-B14F-4D97-AF65-F5344CB8AC3E}">
        <p14:creationId xmlns:p14="http://schemas.microsoft.com/office/powerpoint/2010/main" val="24491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based solution</a:t>
            </a:r>
            <a:endParaRPr lang="en-IN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02979" y="1194697"/>
            <a:ext cx="5965333" cy="1576211"/>
            <a:chOff x="1030688" y="1425606"/>
            <a:chExt cx="5965333" cy="1576211"/>
          </a:xfrm>
        </p:grpSpPr>
        <p:sp>
          <p:nvSpPr>
            <p:cNvPr id="5" name="Rounded Rectangle 4"/>
            <p:cNvSpPr/>
            <p:nvPr/>
          </p:nvSpPr>
          <p:spPr>
            <a:xfrm>
              <a:off x="3180607" y="2503053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0607" y="1620981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62073" y="1590032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6815" y="165798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4373" y="25677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m</a:t>
              </a:r>
              <a:r>
                <a:rPr lang="en-US" dirty="0"/>
                <a:t>(s)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5334" y="16458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11" name="Flowchart: Summing Junction 10"/>
            <p:cNvSpPr/>
            <p:nvPr/>
          </p:nvSpPr>
          <p:spPr>
            <a:xfrm>
              <a:off x="2046842" y="1685634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6125" y="16972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2806" y="18117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11" idx="6"/>
              <a:endCxn id="6" idx="1"/>
            </p:cNvCxnSpPr>
            <p:nvPr/>
          </p:nvCxnSpPr>
          <p:spPr>
            <a:xfrm flipV="1">
              <a:off x="2485573" y="1870363"/>
              <a:ext cx="695034" cy="11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7" idx="1"/>
            </p:cNvCxnSpPr>
            <p:nvPr/>
          </p:nvCxnSpPr>
          <p:spPr>
            <a:xfrm>
              <a:off x="4331691" y="1839414"/>
              <a:ext cx="930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97091" y="1839414"/>
              <a:ext cx="3786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236345" y="1839414"/>
              <a:ext cx="6557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479470" y="1839414"/>
              <a:ext cx="0" cy="919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1"/>
            </p:cNvCxnSpPr>
            <p:nvPr/>
          </p:nvCxnSpPr>
          <p:spPr>
            <a:xfrm flipH="1">
              <a:off x="2223408" y="2752435"/>
              <a:ext cx="957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87858" y="1881906"/>
              <a:ext cx="833683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30688" y="1425606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688" y="1425606"/>
                  <a:ext cx="546303" cy="390748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24637" y="143631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637" y="1436314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266207" y="2055029"/>
              <a:ext cx="0" cy="73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5" idx="3"/>
            </p:cNvCxnSpPr>
            <p:nvPr/>
          </p:nvCxnSpPr>
          <p:spPr>
            <a:xfrm flipH="1">
              <a:off x="4131953" y="2752435"/>
              <a:ext cx="343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369427" y="2347354"/>
                  <a:ext cx="821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427" y="2347354"/>
                  <a:ext cx="82118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/>
          <p:cNvSpPr/>
          <p:nvPr/>
        </p:nvSpPr>
        <p:spPr>
          <a:xfrm>
            <a:off x="1736436" y="1205405"/>
            <a:ext cx="2955637" cy="17871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54668" y="2558411"/>
                <a:ext cx="2636043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68" y="2558411"/>
                <a:ext cx="2636043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flipH="1">
                <a:off x="793322" y="3373578"/>
                <a:ext cx="7797502" cy="312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is an open-loop predictor control system.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Control loop equation 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US" sz="2400" dirty="0"/>
                  <a:t>Limitation: Effect of disturbance and Process/Model mismatch is not taken care of in this design</a:t>
                </a:r>
                <a:endParaRPr lang="en-IN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322" y="3373578"/>
                <a:ext cx="7797502" cy="3129190"/>
              </a:xfrm>
              <a:prstGeom prst="rect">
                <a:avLst/>
              </a:prstGeom>
              <a:blipFill>
                <a:blip r:embed="rId6"/>
                <a:stretch>
                  <a:fillRect l="-1173" t="-1556" b="-33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1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Predictor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6845641" y="98829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d(s)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748722" y="388896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-Roman"/>
              </a:rPr>
              <a:t>With this structure, if there are no modelling errors or disturbances, the error between the current process output and the model output (</a:t>
            </a:r>
            <a:r>
              <a:rPr lang="en-US" sz="2000" dirty="0">
                <a:latin typeface="CMMI10"/>
              </a:rPr>
              <a:t>e</a:t>
            </a:r>
            <a:r>
              <a:rPr lang="en-US" sz="2000" b="0" i="0" u="none" strike="noStrike" baseline="-25000" dirty="0">
                <a:latin typeface="CMMI7"/>
              </a:rPr>
              <a:t>p</a:t>
            </a:r>
            <a:r>
              <a:rPr lang="en-US" sz="2000" dirty="0">
                <a:latin typeface="CMR10"/>
              </a:rPr>
              <a:t>(</a:t>
            </a:r>
            <a:r>
              <a:rPr lang="en-US" sz="2000" dirty="0">
                <a:latin typeface="CMMI10"/>
              </a:rPr>
              <a:t>t</a:t>
            </a:r>
            <a:r>
              <a:rPr lang="en-US" sz="2000" dirty="0">
                <a:latin typeface="CMR10"/>
              </a:rPr>
              <a:t>)</a:t>
            </a:r>
            <a:r>
              <a:rPr lang="en-US" sz="2000" dirty="0">
                <a:latin typeface="Palatino-Roman"/>
              </a:rPr>
              <a:t>) will be null and the controller can be tuned as if the plant had no dead time. </a:t>
            </a:r>
          </a:p>
          <a:p>
            <a:r>
              <a:rPr lang="en-US" sz="2000" dirty="0">
                <a:latin typeface="Palatino-Roman"/>
              </a:rPr>
              <a:t>Thus, in the nominal case this structure gives the same performance </a:t>
            </a:r>
            <a:r>
              <a:rPr lang="en-IN" sz="2000" dirty="0">
                <a:latin typeface="Palatino-Roman"/>
              </a:rPr>
              <a:t>as the ideal solution </a:t>
            </a:r>
            <a:r>
              <a:rPr lang="en-IN" sz="2000" dirty="0" err="1">
                <a:latin typeface="Palatino-Roman"/>
              </a:rPr>
              <a:t>i.e</a:t>
            </a:r>
            <a:r>
              <a:rPr lang="en-IN" sz="2000" dirty="0">
                <a:latin typeface="Palatino-Roman"/>
              </a:rPr>
              <a:t>, open loop predictor. </a:t>
            </a:r>
          </a:p>
          <a:p>
            <a:r>
              <a:rPr lang="en-US" sz="2000" dirty="0">
                <a:latin typeface="Palatino-Roman"/>
              </a:rPr>
              <a:t>This structure was developed by Smith (1950) and is called Smith Predictor. </a:t>
            </a:r>
            <a:endParaRPr lang="en-IN" sz="2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002979" y="1100571"/>
            <a:ext cx="7034456" cy="2350821"/>
            <a:chOff x="1002979" y="1100571"/>
            <a:chExt cx="7034456" cy="2350821"/>
          </a:xfrm>
        </p:grpSpPr>
        <p:sp>
          <p:nvSpPr>
            <p:cNvPr id="5" name="Rounded Rectangle 4"/>
            <p:cNvSpPr/>
            <p:nvPr/>
          </p:nvSpPr>
          <p:spPr>
            <a:xfrm>
              <a:off x="4821532" y="2212858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52898" y="1390072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34364" y="1359123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9106" y="142707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5223" y="227757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m</a:t>
              </a:r>
              <a:r>
                <a:rPr lang="en-US" dirty="0"/>
                <a:t>(s)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7625" y="141496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11" name="Flowchart: Summing Junction 10"/>
            <p:cNvSpPr/>
            <p:nvPr/>
          </p:nvSpPr>
          <p:spPr>
            <a:xfrm>
              <a:off x="2019133" y="1454725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8416" y="14663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5097" y="158079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11" idx="6"/>
              <a:endCxn id="6" idx="1"/>
            </p:cNvCxnSpPr>
            <p:nvPr/>
          </p:nvCxnSpPr>
          <p:spPr>
            <a:xfrm flipV="1">
              <a:off x="2457864" y="1639454"/>
              <a:ext cx="695034" cy="11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7" idx="1"/>
            </p:cNvCxnSpPr>
            <p:nvPr/>
          </p:nvCxnSpPr>
          <p:spPr>
            <a:xfrm>
              <a:off x="4303982" y="1608505"/>
              <a:ext cx="930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69382" y="1608505"/>
              <a:ext cx="3786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976517" y="1608505"/>
              <a:ext cx="1060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451761" y="1608505"/>
              <a:ext cx="0" cy="919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244997" y="3282827"/>
              <a:ext cx="1463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0149" y="1650997"/>
              <a:ext cx="833683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02979" y="1194697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979" y="1194697"/>
                  <a:ext cx="546303" cy="390748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666051" y="117445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051" y="1174457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238498" y="1824120"/>
              <a:ext cx="0" cy="1417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48073" y="2471475"/>
              <a:ext cx="343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21304" y="2680133"/>
                  <a:ext cx="821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304" y="2680133"/>
                  <a:ext cx="82118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ounded Rectangle 25"/>
            <p:cNvSpPr/>
            <p:nvPr/>
          </p:nvSpPr>
          <p:spPr>
            <a:xfrm>
              <a:off x="6312118" y="2209737"/>
              <a:ext cx="822960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349060" y="2265455"/>
                  <a:ext cx="825354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060" y="2265455"/>
                  <a:ext cx="825354" cy="3814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5" idx="3"/>
              <a:endCxn id="26" idx="1"/>
            </p:cNvCxnSpPr>
            <p:nvPr/>
          </p:nvCxnSpPr>
          <p:spPr>
            <a:xfrm flipV="1">
              <a:off x="5772878" y="2459119"/>
              <a:ext cx="539240" cy="3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Summing Junction 30"/>
            <p:cNvSpPr/>
            <p:nvPr/>
          </p:nvSpPr>
          <p:spPr>
            <a:xfrm>
              <a:off x="5823132" y="3058847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Summing Junction 31"/>
            <p:cNvSpPr/>
            <p:nvPr/>
          </p:nvSpPr>
          <p:spPr>
            <a:xfrm>
              <a:off x="7454952" y="2256428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135078" y="2471475"/>
              <a:ext cx="320040" cy="3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0"/>
            </p:cNvCxnSpPr>
            <p:nvPr/>
          </p:nvCxnSpPr>
          <p:spPr>
            <a:xfrm>
              <a:off x="7674317" y="1608505"/>
              <a:ext cx="1" cy="647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4"/>
            </p:cNvCxnSpPr>
            <p:nvPr/>
          </p:nvCxnSpPr>
          <p:spPr>
            <a:xfrm flipH="1">
              <a:off x="7674317" y="2648972"/>
              <a:ext cx="1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1" idx="0"/>
            </p:cNvCxnSpPr>
            <p:nvPr/>
          </p:nvCxnSpPr>
          <p:spPr>
            <a:xfrm>
              <a:off x="6042498" y="2478101"/>
              <a:ext cx="0" cy="580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2"/>
            </p:cNvCxnSpPr>
            <p:nvPr/>
          </p:nvCxnSpPr>
          <p:spPr>
            <a:xfrm flipH="1" flipV="1">
              <a:off x="2238498" y="3241440"/>
              <a:ext cx="3584634" cy="1368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525249" y="21528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99062" y="2259689"/>
              <a:ext cx="42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08553" y="2959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3615" y="3082060"/>
              <a:ext cx="17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51" name="Flowchart: Summing Junction 50"/>
            <p:cNvSpPr/>
            <p:nvPr/>
          </p:nvSpPr>
          <p:spPr>
            <a:xfrm>
              <a:off x="6690193" y="1442490"/>
              <a:ext cx="310896" cy="31304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Arrow Connector 52"/>
            <p:cNvCxnSpPr>
              <a:stCxn id="7" idx="3"/>
              <a:endCxn id="51" idx="2"/>
            </p:cNvCxnSpPr>
            <p:nvPr/>
          </p:nvCxnSpPr>
          <p:spPr>
            <a:xfrm flipV="1">
              <a:off x="6185710" y="1599014"/>
              <a:ext cx="504483" cy="94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845641" y="110057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001089" y="289515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p</a:t>
              </a:r>
              <a:r>
                <a:rPr lang="en-US" dirty="0"/>
                <a:t>(s)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2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Predictor : Feedback Structure</a:t>
            </a:r>
            <a:endParaRPr lang="en-IN" dirty="0"/>
          </a:p>
        </p:txBody>
      </p:sp>
      <p:grpSp>
        <p:nvGrpSpPr>
          <p:cNvPr id="99" name="Group 98"/>
          <p:cNvGrpSpPr/>
          <p:nvPr/>
        </p:nvGrpSpPr>
        <p:grpSpPr>
          <a:xfrm>
            <a:off x="520083" y="988291"/>
            <a:ext cx="7847686" cy="2453161"/>
            <a:chOff x="520083" y="988291"/>
            <a:chExt cx="7847686" cy="2453161"/>
          </a:xfrm>
        </p:grpSpPr>
        <p:sp>
          <p:nvSpPr>
            <p:cNvPr id="56" name="TextBox 55"/>
            <p:cNvSpPr txBox="1"/>
            <p:nvPr/>
          </p:nvSpPr>
          <p:spPr>
            <a:xfrm>
              <a:off x="6845641" y="98829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d(s)</a:t>
              </a:r>
              <a:endParaRPr lang="en-IN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305298" y="1542472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86764" y="1511523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11506" y="157947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20025" y="156736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63" name="Flowchart: Summing Junction 62"/>
            <p:cNvSpPr/>
            <p:nvPr/>
          </p:nvSpPr>
          <p:spPr>
            <a:xfrm>
              <a:off x="1527621" y="1588745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1987" y="16094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1196" y="17053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1954819" y="1794217"/>
              <a:ext cx="1338946" cy="6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221781" y="1760905"/>
              <a:ext cx="118872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7128917" y="1760905"/>
              <a:ext cx="1060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010596" y="1751414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3938" y="1803397"/>
              <a:ext cx="833683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520083" y="1252971"/>
                  <a:ext cx="72423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a14:m>
                  <a:r>
                    <a:rPr lang="en-IN" dirty="0"/>
                    <a:t>(s)</a:t>
                  </a: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3" y="1252971"/>
                  <a:ext cx="724237" cy="390748"/>
                </a:xfrm>
                <a:prstGeom prst="rect">
                  <a:avLst/>
                </a:prstGeom>
                <a:blipFill>
                  <a:blip r:embed="rId2"/>
                  <a:stretch>
                    <a:fillRect t="-7813" r="-7563" b="-203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818451" y="1326857"/>
                  <a:ext cx="54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IN" dirty="0"/>
                    <a:t>(s)</a:t>
                  </a: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451" y="1326857"/>
                  <a:ext cx="54931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H="1" flipV="1">
              <a:off x="1774848" y="2708230"/>
              <a:ext cx="0" cy="733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2509008" y="2298678"/>
              <a:ext cx="1947373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509008" y="2334627"/>
                  <a:ext cx="2027286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008" y="2334627"/>
                  <a:ext cx="2027286" cy="38145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Flowchart: Summing Junction 80"/>
            <p:cNvSpPr/>
            <p:nvPr/>
          </p:nvSpPr>
          <p:spPr>
            <a:xfrm>
              <a:off x="1572175" y="2342472"/>
              <a:ext cx="365760" cy="365760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7826717" y="1760905"/>
              <a:ext cx="1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759202" y="3410964"/>
              <a:ext cx="6080760" cy="1368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619170" y="2446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10552" y="2333517"/>
              <a:ext cx="17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92" name="Flowchart: Summing Junction 91"/>
            <p:cNvSpPr/>
            <p:nvPr/>
          </p:nvSpPr>
          <p:spPr>
            <a:xfrm>
              <a:off x="6842593" y="1594890"/>
              <a:ext cx="310896" cy="31304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Arrow Connector 92"/>
            <p:cNvCxnSpPr>
              <a:stCxn id="54" idx="3"/>
              <a:endCxn id="92" idx="2"/>
            </p:cNvCxnSpPr>
            <p:nvPr/>
          </p:nvCxnSpPr>
          <p:spPr>
            <a:xfrm flipV="1">
              <a:off x="6338110" y="1751414"/>
              <a:ext cx="504483" cy="94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998041" y="125297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456381" y="2574208"/>
              <a:ext cx="5486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81" idx="6"/>
            </p:cNvCxnSpPr>
            <p:nvPr/>
          </p:nvCxnSpPr>
          <p:spPr>
            <a:xfrm flipH="1" flipV="1">
              <a:off x="1937935" y="2525352"/>
              <a:ext cx="584760" cy="7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1" idx="0"/>
              <a:endCxn id="63" idx="4"/>
            </p:cNvCxnSpPr>
            <p:nvPr/>
          </p:nvCxnSpPr>
          <p:spPr>
            <a:xfrm flipH="1" flipV="1">
              <a:off x="1746987" y="1981290"/>
              <a:ext cx="8068" cy="3611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Down Arrow 135"/>
          <p:cNvSpPr/>
          <p:nvPr/>
        </p:nvSpPr>
        <p:spPr>
          <a:xfrm>
            <a:off x="4799582" y="3497872"/>
            <a:ext cx="320946" cy="665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0" name="Group 139"/>
          <p:cNvGrpSpPr/>
          <p:nvPr/>
        </p:nvGrpSpPr>
        <p:grpSpPr>
          <a:xfrm>
            <a:off x="612451" y="3864929"/>
            <a:ext cx="7847686" cy="2445966"/>
            <a:chOff x="612451" y="3864929"/>
            <a:chExt cx="7847686" cy="2445966"/>
          </a:xfrm>
        </p:grpSpPr>
        <p:sp>
          <p:nvSpPr>
            <p:cNvPr id="101" name="TextBox 100"/>
            <p:cNvSpPr txBox="1"/>
            <p:nvPr/>
          </p:nvSpPr>
          <p:spPr>
            <a:xfrm>
              <a:off x="6938009" y="386492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d(s)</a:t>
              </a:r>
              <a:endParaRPr lang="en-IN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525440" y="4421417"/>
              <a:ext cx="951346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856917" y="4388161"/>
              <a:ext cx="749698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03874" y="4456117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2938" y="44511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106" name="Flowchart: Summing Junction 105"/>
            <p:cNvSpPr/>
            <p:nvPr/>
          </p:nvSpPr>
          <p:spPr>
            <a:xfrm>
              <a:off x="1619989" y="4465383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64355" y="44861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3564" y="458199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765268" y="4662839"/>
              <a:ext cx="822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487004" y="4661939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295173" y="4637543"/>
              <a:ext cx="1060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5520025" y="4679778"/>
              <a:ext cx="0" cy="77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86306" y="4680035"/>
              <a:ext cx="833683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612451" y="4129609"/>
                  <a:ext cx="72423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a14:m>
                  <a:r>
                    <a:rPr lang="en-IN" dirty="0"/>
                    <a:t>(s)</a:t>
                  </a: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51" y="4129609"/>
                  <a:ext cx="724237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154" r="-7563" b="-1846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910819" y="4203495"/>
                  <a:ext cx="54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IN" dirty="0"/>
                    <a:t>(s)</a:t>
                  </a: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819" y="4203495"/>
                  <a:ext cx="54931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H="1" flipV="1">
              <a:off x="1859298" y="4844056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/>
            <p:cNvSpPr/>
            <p:nvPr/>
          </p:nvSpPr>
          <p:spPr>
            <a:xfrm>
              <a:off x="3017979" y="5171152"/>
              <a:ext cx="1947373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2971120" y="5219675"/>
                  <a:ext cx="2027286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20" y="5219675"/>
                  <a:ext cx="2027286" cy="381451"/>
                </a:xfrm>
                <a:prstGeom prst="rect">
                  <a:avLst/>
                </a:prstGeom>
                <a:blipFill>
                  <a:blip r:embed="rId7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Flowchart: Summing Junction 118"/>
            <p:cNvSpPr/>
            <p:nvPr/>
          </p:nvSpPr>
          <p:spPr>
            <a:xfrm>
              <a:off x="2423411" y="4478296"/>
              <a:ext cx="365760" cy="365760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7919085" y="4637543"/>
              <a:ext cx="1" cy="1673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 flipV="1">
              <a:off x="1851570" y="6287602"/>
              <a:ext cx="6059249" cy="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485794" y="456569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54379" y="4480324"/>
              <a:ext cx="17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24" name="Flowchart: Summing Junction 123"/>
            <p:cNvSpPr/>
            <p:nvPr/>
          </p:nvSpPr>
          <p:spPr>
            <a:xfrm>
              <a:off x="6934961" y="4471528"/>
              <a:ext cx="365760" cy="365760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5" name="Straight Arrow Connector 124"/>
            <p:cNvCxnSpPr>
              <a:stCxn id="103" idx="3"/>
              <a:endCxn id="124" idx="2"/>
            </p:cNvCxnSpPr>
            <p:nvPr/>
          </p:nvCxnSpPr>
          <p:spPr>
            <a:xfrm>
              <a:off x="6606615" y="4637543"/>
              <a:ext cx="328346" cy="16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7090409" y="41296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4971385" y="5424698"/>
              <a:ext cx="5486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 flipV="1">
              <a:off x="2615315" y="5406673"/>
              <a:ext cx="402664" cy="3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2615315" y="4801687"/>
              <a:ext cx="0" cy="604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6" idx="6"/>
              <a:endCxn id="123" idx="1"/>
            </p:cNvCxnSpPr>
            <p:nvPr/>
          </p:nvCxnSpPr>
          <p:spPr>
            <a:xfrm>
              <a:off x="2058719" y="4661656"/>
              <a:ext cx="365760" cy="3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970282" y="43626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65379" y="4467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2244436" y="4234261"/>
            <a:ext cx="3472873" cy="159388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9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Smith Compensator: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Feedback Equation: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Characteristic Equation: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  <a:p>
                <a:r>
                  <a:rPr lang="en-US" sz="2400" dirty="0"/>
                  <a:t>No mismatch in Process/Model: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3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compensator in IMC-PID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8291"/>
                <a:ext cx="8053532" cy="5188672"/>
              </a:xfrm>
            </p:spPr>
            <p:txBody>
              <a:bodyPr/>
              <a:lstStyle/>
              <a:p>
                <a:r>
                  <a:rPr lang="en-US" dirty="0"/>
                  <a:t>Consider, FODT process model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IMC- Controller 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IMC-PID Controller: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8291"/>
                <a:ext cx="8053532" cy="5188672"/>
              </a:xfrm>
              <a:blipFill>
                <a:blip r:embed="rId2"/>
                <a:stretch>
                  <a:fillRect l="-1363" t="-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200727" y="5015345"/>
            <a:ext cx="6631709" cy="65578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Implementation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:r>
                  <a:rPr lang="en-US" dirty="0"/>
                  <a:t>		Feedback control of Process: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s=</a:t>
                </a:r>
                <a:r>
                  <a:rPr lang="en-US" dirty="0" err="1"/>
                  <a:t>tf</a:t>
                </a:r>
                <a:r>
                  <a:rPr lang="en-US" dirty="0"/>
                  <a:t>(‘s’);</a:t>
                </a:r>
              </a:p>
              <a:p>
                <a:pPr marL="0" indent="0">
                  <a:buNone/>
                </a:pPr>
                <a:r>
                  <a:rPr lang="en-US" dirty="0"/>
                  <a:t>P=6/(43*s+1)*</a:t>
                </a:r>
                <a:r>
                  <a:rPr lang="en-US" dirty="0" err="1"/>
                  <a:t>exp</a:t>
                </a:r>
                <a:r>
                  <a:rPr lang="en-US" dirty="0"/>
                  <a:t>(-100*s);</a:t>
                </a:r>
              </a:p>
              <a:p>
                <a:pPr marL="0" indent="0">
                  <a:buNone/>
                </a:pPr>
                <a:r>
                  <a:rPr lang="en-US" dirty="0" err="1"/>
                  <a:t>P.InputName</a:t>
                </a:r>
                <a:r>
                  <a:rPr lang="en-US" dirty="0"/>
                  <a:t>=‘u’;</a:t>
                </a:r>
              </a:p>
              <a:p>
                <a:pPr marL="0" indent="0">
                  <a:buNone/>
                </a:pPr>
                <a:r>
                  <a:rPr lang="en-US" dirty="0" err="1"/>
                  <a:t>P.OutputName</a:t>
                </a:r>
                <a:r>
                  <a:rPr lang="en-US" dirty="0"/>
                  <a:t>=‘y0’;</a:t>
                </a:r>
              </a:p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C,info</a:t>
                </a:r>
                <a:r>
                  <a:rPr lang="en-US" dirty="0"/>
                  <a:t>]=</a:t>
                </a:r>
                <a:r>
                  <a:rPr lang="en-US" dirty="0" err="1"/>
                  <a:t>pidtune</a:t>
                </a:r>
                <a:r>
                  <a:rPr lang="en-US" dirty="0"/>
                  <a:t>(</a:t>
                </a:r>
                <a:r>
                  <a:rPr lang="en-US" dirty="0" err="1"/>
                  <a:t>P,pidstd</a:t>
                </a:r>
                <a:r>
                  <a:rPr lang="en-US" dirty="0"/>
                  <a:t>(1,1));</a:t>
                </a:r>
              </a:p>
              <a:p>
                <a:pPr marL="0" indent="0">
                  <a:buNone/>
                </a:pPr>
                <a:r>
                  <a:rPr lang="en-US" dirty="0"/>
                  <a:t>Info</a:t>
                </a:r>
              </a:p>
              <a:p>
                <a:pPr marL="0" indent="0">
                  <a:buNone/>
                </a:pPr>
                <a:r>
                  <a:rPr lang="en-US" dirty="0" err="1"/>
                  <a:t>Pcl</a:t>
                </a:r>
                <a:r>
                  <a:rPr lang="en-US" dirty="0"/>
                  <a:t>=feedback([P*C,1],1,1,1);</a:t>
                </a:r>
              </a:p>
              <a:p>
                <a:pPr marL="0" indent="0">
                  <a:buNone/>
                </a:pPr>
                <a:r>
                  <a:rPr lang="en-US" dirty="0" err="1"/>
                  <a:t>Pcl.InputName</a:t>
                </a:r>
                <a:r>
                  <a:rPr lang="en-US" dirty="0"/>
                  <a:t>={‘</a:t>
                </a:r>
                <a:r>
                  <a:rPr lang="en-US" dirty="0" err="1"/>
                  <a:t>ysp</a:t>
                </a:r>
                <a:r>
                  <a:rPr lang="en-US" dirty="0"/>
                  <a:t>’, ‘d’};</a:t>
                </a:r>
              </a:p>
              <a:p>
                <a:pPr marL="0" indent="0">
                  <a:buNone/>
                </a:pPr>
                <a:r>
                  <a:rPr lang="en-US" dirty="0"/>
                  <a:t>step(</a:t>
                </a:r>
                <a:r>
                  <a:rPr lang="en-US" dirty="0" err="1"/>
                  <a:t>Pcl</a:t>
                </a:r>
                <a:r>
                  <a:rPr lang="en-US" dirty="0"/>
                  <a:t>), grid on;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Bandwidth : 0.0059 rad/s</a:t>
                </a:r>
              </a:p>
              <a:p>
                <a:pPr marL="0" indent="0">
                  <a:buNone/>
                </a:pPr>
                <a:r>
                  <a:rPr lang="en-US" dirty="0"/>
                  <a:t>Phase Margin : 60 degree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987405"/>
            <a:ext cx="5169958" cy="3970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2253673"/>
            <a:ext cx="3084368" cy="29279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8291"/>
            <a:ext cx="7886700" cy="5440218"/>
          </a:xfrm>
        </p:spPr>
        <p:txBody>
          <a:bodyPr numCol="1">
            <a:normAutofit fontScale="55000" lnSpcReduction="20000"/>
          </a:bodyPr>
          <a:lstStyle/>
          <a:p>
            <a:pPr marL="0" indent="0">
              <a:buNone/>
            </a:pPr>
            <a:r>
              <a:rPr lang="en-IN" sz="2900" dirty="0"/>
              <a:t>% Prediction model</a:t>
            </a:r>
          </a:p>
          <a:p>
            <a:pPr marL="0" indent="0">
              <a:buNone/>
            </a:pPr>
            <a:r>
              <a:rPr lang="en-IN" sz="2900" dirty="0" err="1"/>
              <a:t>Gp</a:t>
            </a:r>
            <a:r>
              <a:rPr lang="en-IN" sz="2900" dirty="0"/>
              <a:t> = 6/(45*s+1); </a:t>
            </a:r>
            <a:r>
              <a:rPr lang="en-IN" sz="2900" dirty="0" err="1"/>
              <a:t>Gp.InputName</a:t>
            </a:r>
            <a:r>
              <a:rPr lang="en-IN" sz="2900" dirty="0"/>
              <a:t> = 'u'; </a:t>
            </a:r>
            <a:r>
              <a:rPr lang="en-IN" sz="2900" dirty="0" err="1"/>
              <a:t>Gp.OutputName</a:t>
            </a:r>
            <a:r>
              <a:rPr lang="en-IN" sz="2900" dirty="0"/>
              <a:t> = '</a:t>
            </a:r>
            <a:r>
              <a:rPr lang="en-IN" sz="2900" dirty="0" err="1"/>
              <a:t>yp</a:t>
            </a:r>
            <a:r>
              <a:rPr lang="en-IN" sz="2900" dirty="0"/>
              <a:t>';</a:t>
            </a:r>
          </a:p>
          <a:p>
            <a:pPr marL="0" indent="0">
              <a:buNone/>
            </a:pPr>
            <a:r>
              <a:rPr lang="en-IN" sz="2900" dirty="0"/>
              <a:t> </a:t>
            </a:r>
            <a:r>
              <a:rPr lang="en-IN" sz="2900" dirty="0" err="1"/>
              <a:t>Dp</a:t>
            </a:r>
            <a:r>
              <a:rPr lang="en-IN" sz="2900" dirty="0"/>
              <a:t> = </a:t>
            </a:r>
            <a:r>
              <a:rPr lang="en-IN" sz="2900" dirty="0" err="1"/>
              <a:t>exp</a:t>
            </a:r>
            <a:r>
              <a:rPr lang="en-IN" sz="2900" dirty="0"/>
              <a:t>(-100*s); </a:t>
            </a:r>
            <a:r>
              <a:rPr lang="en-IN" sz="2900" dirty="0" err="1"/>
              <a:t>Dp.InputName</a:t>
            </a:r>
            <a:r>
              <a:rPr lang="en-IN" sz="2900" dirty="0"/>
              <a:t> = '</a:t>
            </a:r>
            <a:r>
              <a:rPr lang="en-IN" sz="2900" dirty="0" err="1"/>
              <a:t>yp</a:t>
            </a:r>
            <a:r>
              <a:rPr lang="en-IN" sz="2900" dirty="0"/>
              <a:t>'; </a:t>
            </a:r>
            <a:r>
              <a:rPr lang="en-IN" sz="2900" dirty="0" err="1"/>
              <a:t>Dp.OutputName</a:t>
            </a:r>
            <a:r>
              <a:rPr lang="en-IN" sz="2900" dirty="0"/>
              <a:t> = 'y1';</a:t>
            </a:r>
          </a:p>
          <a:p>
            <a:pPr marL="0" indent="0">
              <a:buNone/>
            </a:pPr>
            <a:r>
              <a:rPr lang="en-IN" sz="2900" dirty="0"/>
              <a:t> </a:t>
            </a:r>
            <a:r>
              <a:rPr lang="en-US" sz="2900" dirty="0"/>
              <a:t>% Develop Process with Smith Predictor</a:t>
            </a:r>
          </a:p>
          <a:p>
            <a:pPr marL="0" indent="0">
              <a:buNone/>
            </a:pPr>
            <a:r>
              <a:rPr lang="en-IN" sz="2900" dirty="0"/>
              <a:t> </a:t>
            </a:r>
            <a:r>
              <a:rPr lang="es-ES" sz="2900" dirty="0"/>
              <a:t>S1 = </a:t>
            </a:r>
            <a:r>
              <a:rPr lang="es-ES" sz="2900" dirty="0" err="1"/>
              <a:t>sumblk</a:t>
            </a:r>
            <a:r>
              <a:rPr lang="es-ES" sz="2900" dirty="0"/>
              <a:t>('</a:t>
            </a:r>
            <a:r>
              <a:rPr lang="es-ES" sz="2900" dirty="0" err="1"/>
              <a:t>dy</a:t>
            </a:r>
            <a:r>
              <a:rPr lang="es-ES" sz="2900" dirty="0"/>
              <a:t> = y0 - y1'); </a:t>
            </a:r>
            <a:r>
              <a:rPr lang="en-US" sz="2900" dirty="0"/>
              <a:t>S2 = </a:t>
            </a:r>
            <a:r>
              <a:rPr lang="en-US" sz="2900" dirty="0" err="1"/>
              <a:t>sumblk</a:t>
            </a:r>
            <a:r>
              <a:rPr lang="en-US" sz="2900" dirty="0"/>
              <a:t>('</a:t>
            </a:r>
            <a:r>
              <a:rPr lang="en-US" sz="2900" dirty="0" err="1"/>
              <a:t>ym</a:t>
            </a:r>
            <a:r>
              <a:rPr lang="en-US" sz="2900" dirty="0"/>
              <a:t> = </a:t>
            </a:r>
            <a:r>
              <a:rPr lang="en-US" sz="2900" dirty="0" err="1"/>
              <a:t>yp</a:t>
            </a:r>
            <a:r>
              <a:rPr lang="en-US" sz="2900" dirty="0"/>
              <a:t> + </a:t>
            </a:r>
            <a:r>
              <a:rPr lang="en-US" sz="2900" dirty="0" err="1"/>
              <a:t>dy</a:t>
            </a:r>
            <a:r>
              <a:rPr lang="en-US" sz="2900" dirty="0"/>
              <a:t>'); </a:t>
            </a:r>
          </a:p>
          <a:p>
            <a:pPr marL="0" indent="0">
              <a:buNone/>
            </a:pPr>
            <a:r>
              <a:rPr lang="en-IN" sz="2900" dirty="0"/>
              <a:t>Plant = connect(P,Gp,Dp,S1,S2,'u','ym');</a:t>
            </a:r>
          </a:p>
          <a:p>
            <a:pPr marL="0" indent="0">
              <a:buNone/>
            </a:pPr>
            <a:r>
              <a:rPr lang="en-IN" sz="2900" dirty="0"/>
              <a:t> </a:t>
            </a:r>
            <a:r>
              <a:rPr lang="en-US" sz="2900" dirty="0"/>
              <a:t>% Design PI controller with 60 degrees phase margin</a:t>
            </a:r>
          </a:p>
          <a:p>
            <a:pPr marL="0" indent="0">
              <a:buNone/>
            </a:pPr>
            <a:r>
              <a:rPr lang="en-IN" sz="2900" dirty="0"/>
              <a:t>[</a:t>
            </a:r>
            <a:r>
              <a:rPr lang="en-IN" sz="2900" dirty="0" err="1"/>
              <a:t>C,info</a:t>
            </a:r>
            <a:r>
              <a:rPr lang="en-IN" sz="2900" dirty="0"/>
              <a:t>] = </a:t>
            </a:r>
            <a:r>
              <a:rPr lang="en-IN" sz="2900" dirty="0" err="1"/>
              <a:t>pidtune</a:t>
            </a:r>
            <a:r>
              <a:rPr lang="en-IN" sz="2900" dirty="0"/>
              <a:t>(</a:t>
            </a:r>
            <a:r>
              <a:rPr lang="en-IN" sz="2900" dirty="0" err="1"/>
              <a:t>Plant,pidstd</a:t>
            </a:r>
            <a:r>
              <a:rPr lang="en-IN" sz="2900" dirty="0"/>
              <a:t>(1,1)); </a:t>
            </a:r>
            <a:r>
              <a:rPr lang="en-IN" sz="2900" dirty="0" err="1"/>
              <a:t>C.InputName</a:t>
            </a:r>
            <a:r>
              <a:rPr lang="en-IN" sz="2900" dirty="0"/>
              <a:t> = 'e';</a:t>
            </a:r>
            <a:r>
              <a:rPr lang="en-IN" sz="2900" dirty="0" err="1"/>
              <a:t>C.OutputName</a:t>
            </a:r>
            <a:r>
              <a:rPr lang="en-IN" sz="2900" dirty="0"/>
              <a:t> = 'u';</a:t>
            </a:r>
          </a:p>
          <a:p>
            <a:pPr marL="0" indent="0">
              <a:buNone/>
            </a:pPr>
            <a:r>
              <a:rPr lang="en-US" sz="2900" dirty="0"/>
              <a:t>% Assemble closed-loop model from [</a:t>
            </a:r>
            <a:r>
              <a:rPr lang="en-US" sz="2900" dirty="0" err="1"/>
              <a:t>y_sp,d</a:t>
            </a:r>
            <a:r>
              <a:rPr lang="en-US" sz="2900" dirty="0"/>
              <a:t>] to y</a:t>
            </a:r>
          </a:p>
          <a:p>
            <a:pPr marL="0" indent="0">
              <a:buNone/>
            </a:pPr>
            <a:r>
              <a:rPr lang="en-IN" sz="2900" dirty="0"/>
              <a:t>Sum1 = </a:t>
            </a:r>
            <a:r>
              <a:rPr lang="en-IN" sz="2900" dirty="0" err="1"/>
              <a:t>sumblk</a:t>
            </a:r>
            <a:r>
              <a:rPr lang="en-IN" sz="2900" dirty="0"/>
              <a:t>('e = </a:t>
            </a:r>
            <a:r>
              <a:rPr lang="en-IN" sz="2900" dirty="0" err="1"/>
              <a:t>ysp</a:t>
            </a:r>
            <a:r>
              <a:rPr lang="en-IN" sz="2900" dirty="0"/>
              <a:t> - </a:t>
            </a:r>
            <a:r>
              <a:rPr lang="en-IN" sz="2900" dirty="0" err="1"/>
              <a:t>yp</a:t>
            </a:r>
            <a:r>
              <a:rPr lang="en-IN" sz="2900" dirty="0"/>
              <a:t> - </a:t>
            </a:r>
            <a:r>
              <a:rPr lang="en-IN" sz="2900" dirty="0" err="1"/>
              <a:t>dy</a:t>
            </a:r>
            <a:r>
              <a:rPr lang="en-IN" sz="2900" dirty="0"/>
              <a:t>'); </a:t>
            </a:r>
            <a:r>
              <a:rPr lang="es-ES" sz="2900" dirty="0"/>
              <a:t>Sum2 = </a:t>
            </a:r>
            <a:r>
              <a:rPr lang="es-ES" sz="2900" dirty="0" err="1"/>
              <a:t>sumblk</a:t>
            </a:r>
            <a:r>
              <a:rPr lang="es-ES" sz="2900" dirty="0"/>
              <a:t>('y = y0 + d'); Sum3 = </a:t>
            </a:r>
            <a:r>
              <a:rPr lang="es-ES" sz="2900" dirty="0" err="1"/>
              <a:t>sumblk</a:t>
            </a:r>
            <a:r>
              <a:rPr lang="es-ES" sz="2900" dirty="0"/>
              <a:t>('</a:t>
            </a:r>
            <a:r>
              <a:rPr lang="es-ES" sz="2900" dirty="0" err="1"/>
              <a:t>dy</a:t>
            </a:r>
            <a:r>
              <a:rPr lang="es-ES" sz="2900" dirty="0"/>
              <a:t> = y - y1');</a:t>
            </a:r>
          </a:p>
          <a:p>
            <a:pPr marL="0" indent="0">
              <a:buNone/>
            </a:pPr>
            <a:r>
              <a:rPr lang="en-IN" sz="2900" dirty="0"/>
              <a:t>T = connect(P,Gp,Dp,C,Sum1,Sum2,Sum3,{'</a:t>
            </a:r>
            <a:r>
              <a:rPr lang="en-IN" sz="2900" dirty="0" err="1"/>
              <a:t>ysp</a:t>
            </a:r>
            <a:r>
              <a:rPr lang="en-IN" sz="2900" dirty="0"/>
              <a:t>','d'},'y');</a:t>
            </a:r>
          </a:p>
          <a:p>
            <a:pPr marL="0" indent="0">
              <a:buNone/>
            </a:pPr>
            <a:r>
              <a:rPr lang="en-US" sz="2900" dirty="0"/>
              <a:t>% Design PI controller with 85 degrees phase margin</a:t>
            </a:r>
          </a:p>
          <a:p>
            <a:pPr marL="0" indent="0">
              <a:buNone/>
            </a:pPr>
            <a:r>
              <a:rPr lang="en-IN" sz="2900" dirty="0"/>
              <a:t>Opt = </a:t>
            </a:r>
            <a:r>
              <a:rPr lang="en-IN" sz="2900" dirty="0" err="1"/>
              <a:t>pidtuneOptions</a:t>
            </a:r>
            <a:r>
              <a:rPr lang="en-IN" sz="2900" dirty="0"/>
              <a:t>('PhaseMargin',85);</a:t>
            </a:r>
          </a:p>
          <a:p>
            <a:pPr marL="0" indent="0">
              <a:buNone/>
            </a:pPr>
            <a:r>
              <a:rPr lang="en-IN" sz="2900" dirty="0"/>
              <a:t>[C1,info] = </a:t>
            </a:r>
            <a:r>
              <a:rPr lang="en-IN" sz="2900" dirty="0" err="1"/>
              <a:t>pidtune</a:t>
            </a:r>
            <a:r>
              <a:rPr lang="en-IN" sz="2900" dirty="0"/>
              <a:t>(</a:t>
            </a:r>
            <a:r>
              <a:rPr lang="en-IN" sz="2900" dirty="0" err="1"/>
              <a:t>Plant,pidstd</a:t>
            </a:r>
            <a:r>
              <a:rPr lang="en-IN" sz="2900" dirty="0"/>
              <a:t>(1,1),Opt);</a:t>
            </a:r>
          </a:p>
          <a:p>
            <a:pPr marL="0" indent="0">
              <a:buNone/>
            </a:pPr>
            <a:r>
              <a:rPr lang="en-IN" sz="2900" dirty="0"/>
              <a:t>C1.InputName = 'e'; C1.OutputName = 'u';</a:t>
            </a:r>
          </a:p>
          <a:p>
            <a:pPr marL="0" indent="0">
              <a:buNone/>
            </a:pPr>
            <a:r>
              <a:rPr lang="en-IN" sz="2900" dirty="0"/>
              <a:t>T1 = connect(P,Gp,Dp,C1,Sum1,Sum2,Sum3,{'</a:t>
            </a:r>
            <a:r>
              <a:rPr lang="en-IN" sz="2900" dirty="0" err="1"/>
              <a:t>ysp</a:t>
            </a:r>
            <a:r>
              <a:rPr lang="en-IN" sz="2900" dirty="0"/>
              <a:t>','d'},'y');</a:t>
            </a:r>
          </a:p>
          <a:p>
            <a:pPr marL="0" indent="0">
              <a:buNone/>
            </a:pPr>
            <a:r>
              <a:rPr lang="en-US" sz="2900" dirty="0"/>
              <a:t>% Use STEP to compare the Smith Predictor (blue) with the PI controller (red):</a:t>
            </a:r>
          </a:p>
          <a:p>
            <a:pPr marL="0" indent="0">
              <a:buNone/>
            </a:pPr>
            <a:r>
              <a:rPr lang="de-DE" sz="2900" dirty="0"/>
              <a:t>step(T1,'b',T,'b--',gcl,'r--'), </a:t>
            </a:r>
            <a:r>
              <a:rPr lang="en-IN" sz="2900" dirty="0"/>
              <a:t>grid on</a:t>
            </a:r>
          </a:p>
          <a:p>
            <a:pPr marL="0" indent="0">
              <a:buNone/>
            </a:pPr>
            <a:endParaRPr lang="en-IN" sz="2900" dirty="0"/>
          </a:p>
          <a:p>
            <a:endParaRPr lang="en-IN" sz="12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41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85" y="988291"/>
            <a:ext cx="7282488" cy="54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27" y="873421"/>
            <a:ext cx="7886700" cy="5449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loop control law discussed earlier can not take care of disturbances to the process.  </a:t>
            </a:r>
          </a:p>
          <a:p>
            <a:r>
              <a:rPr lang="en-US" dirty="0"/>
              <a:t>How to take care of disturbance?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Disturbance, d is estimated internally using a process model</a:t>
            </a:r>
          </a:p>
          <a:p>
            <a:r>
              <a:rPr lang="en-US" dirty="0"/>
              <a:t>The above is called Internal Model Control structure.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926617" y="2604654"/>
            <a:ext cx="914400" cy="5486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846691" y="2604655"/>
            <a:ext cx="914400" cy="54864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099963" y="2878974"/>
            <a:ext cx="82665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841017" y="2878974"/>
            <a:ext cx="1005674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761091" y="2878975"/>
            <a:ext cx="56341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3274" y="2604654"/>
                <a:ext cx="64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74" y="2604654"/>
                <a:ext cx="64008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0354" y="2599878"/>
                <a:ext cx="640080" cy="54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54" y="2599878"/>
                <a:ext cx="64008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8650" y="2483450"/>
                <a:ext cx="5463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83450"/>
                <a:ext cx="546303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6508" y="24862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08" y="2486285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6325186" y="2644915"/>
            <a:ext cx="443344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26661" y="2053643"/>
            <a:ext cx="0" cy="59127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>
            <a:off x="6768530" y="2855617"/>
            <a:ext cx="91612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3414" y="17184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4853003" y="3707398"/>
            <a:ext cx="914400" cy="54864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7155" y="3702621"/>
                <a:ext cx="64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5" y="3702621"/>
                <a:ext cx="6400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4246390" y="2874198"/>
            <a:ext cx="12901" cy="11075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>
            <a:off x="4247066" y="3981717"/>
            <a:ext cx="605937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93529" y="2843833"/>
            <a:ext cx="7513" cy="9146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2" idx="2"/>
          </p:cNvCxnSpPr>
          <p:nvPr/>
        </p:nvCxnSpPr>
        <p:spPr>
          <a:xfrm flipV="1">
            <a:off x="5767980" y="3953584"/>
            <a:ext cx="971670" cy="7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64637" y="2650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415211" y="25453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842268" y="36268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694642" y="37459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993529" y="4142627"/>
            <a:ext cx="3627" cy="72413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/>
          <p:cNvSpPr/>
          <p:nvPr/>
        </p:nvSpPr>
        <p:spPr>
          <a:xfrm>
            <a:off x="1644116" y="2699252"/>
            <a:ext cx="443344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883871" y="4866465"/>
            <a:ext cx="5117171" cy="406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883871" y="3120656"/>
            <a:ext cx="5117" cy="18118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03564" y="2909954"/>
            <a:ext cx="84048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99556" y="4421966"/>
                <a:ext cx="153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56" y="4421966"/>
                <a:ext cx="153016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967423" y="3598148"/>
                <a:ext cx="516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23" y="3598148"/>
                <a:ext cx="51668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3972694" y="25145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579327" y="2717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739886" y="28458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098874" y="2404504"/>
                <a:ext cx="5463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4" y="2404504"/>
                <a:ext cx="546303" cy="390748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117600" y="2198921"/>
            <a:ext cx="2855094" cy="18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972694" y="2213828"/>
            <a:ext cx="0" cy="12087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970862" y="3383003"/>
            <a:ext cx="3405051" cy="250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366681" y="3382707"/>
            <a:ext cx="0" cy="1761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58517" y="5135418"/>
            <a:ext cx="6330564" cy="1103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095429" y="2207489"/>
            <a:ext cx="20339" cy="303828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Summing Junction 91"/>
          <p:cNvSpPr/>
          <p:nvPr/>
        </p:nvSpPr>
        <p:spPr>
          <a:xfrm>
            <a:off x="6739650" y="3742882"/>
            <a:ext cx="507758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/>
      <p:bldP spid="42" grpId="0"/>
      <p:bldP spid="43" grpId="0"/>
      <p:bldP spid="48" grpId="0" animBg="1"/>
      <p:bldP spid="60" grpId="0"/>
      <p:bldP spid="61" grpId="0"/>
      <p:bldP spid="63" grpId="0"/>
      <p:bldP spid="64" grpId="0"/>
      <p:bldP spid="65" grpId="0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IMC Equation: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dirty="0"/>
                  <a:t>The ideal IMC control law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ensures both servo and regulatory control in spite of process/model mismatch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presence of disturbance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actual practice, design of IMC control law is same as earlier used for open loop control.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17" b="-2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Design Procedure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Factor the process model into invertible and non-invertible component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Form the idealized IMC controller which is the inverse of the invertible component of the process model.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Add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to make the controller </a:t>
                </a:r>
                <a:r>
                  <a:rPr lang="en-US" dirty="0" err="1"/>
                  <a:t>atleast</a:t>
                </a:r>
                <a:r>
                  <a:rPr lang="en-US" dirty="0"/>
                  <a:t> semi-proper</a:t>
                </a:r>
              </a:p>
              <a:p>
                <a:pPr marL="0" indent="0">
                  <a:buNone/>
                </a:pPr>
                <a:r>
                  <a:rPr lang="en-US" dirty="0"/>
                  <a:t>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to vary the speed of response of the control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FODT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the 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Assuming no process/model mismatch,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the IMC design steps:</a:t>
                </a:r>
              </a:p>
              <a:p>
                <a:pPr marL="0" indent="0">
                  <a:buNone/>
                </a:pPr>
                <a:r>
                  <a:rPr lang="en-US" sz="2400" dirty="0"/>
                  <a:t>1. Factorize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to invertible and non-invertible parts.</a:t>
                </a:r>
              </a:p>
              <a:p>
                <a:pPr marL="0" indent="0">
                  <a:buNone/>
                </a:pPr>
                <a:r>
                  <a:rPr lang="en-US" sz="2400" dirty="0"/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Idealized IMC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IMC: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So, the controlled response will be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5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SO with RHP zero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Assuming no process/model mismatch,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IMC design steps:</a:t>
                </a:r>
              </a:p>
              <a:p>
                <a:pPr marL="0" indent="0">
                  <a:buNone/>
                </a:pPr>
                <a:r>
                  <a:rPr lang="en-US" dirty="0"/>
                  <a:t>1. Factorize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invertible and non-invertible parts.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2. Idealized IMC: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3. IMC: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the controlled response will be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27" y="873421"/>
            <a:ext cx="7886700" cy="54494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96372" y="608598"/>
            <a:ext cx="6001862" cy="2597046"/>
            <a:chOff x="962197" y="799452"/>
            <a:chExt cx="6001862" cy="2597046"/>
          </a:xfrm>
        </p:grpSpPr>
        <p:sp>
          <p:nvSpPr>
            <p:cNvPr id="5" name="Rounded Rectangle 4"/>
            <p:cNvSpPr/>
            <p:nvPr/>
          </p:nvSpPr>
          <p:spPr>
            <a:xfrm>
              <a:off x="2920320" y="1569123"/>
              <a:ext cx="768557" cy="43069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34151" y="1569124"/>
              <a:ext cx="768557" cy="430693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225513" y="1784470"/>
              <a:ext cx="69480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3688877" y="1784470"/>
              <a:ext cx="845274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5302708" y="1784471"/>
              <a:ext cx="47355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02130" y="1532881"/>
                  <a:ext cx="537990" cy="362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30" y="1532881"/>
                  <a:ext cx="537990" cy="362416"/>
                </a:xfrm>
                <a:prstGeom prst="rect">
                  <a:avLst/>
                </a:prstGeom>
                <a:blipFill>
                  <a:blip r:embed="rId2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60563" y="1501710"/>
                  <a:ext cx="537990" cy="430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563" y="1501710"/>
                  <a:ext cx="537990" cy="430693"/>
                </a:xfrm>
                <a:prstGeom prst="rect">
                  <a:avLst/>
                </a:prstGeom>
                <a:blipFill>
                  <a:blip r:embed="rId3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2197" y="1353717"/>
                  <a:ext cx="459170" cy="30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97" y="1353717"/>
                  <a:ext cx="459170" cy="306745"/>
                </a:xfrm>
                <a:prstGeom prst="rect">
                  <a:avLst/>
                </a:prstGeom>
                <a:blipFill>
                  <a:blip r:embed="rId4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651909" y="1365376"/>
                  <a:ext cx="312150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09" y="1365376"/>
                  <a:ext cx="312150" cy="289933"/>
                </a:xfrm>
                <a:prstGeom prst="rect">
                  <a:avLst/>
                </a:prstGeom>
                <a:blipFill>
                  <a:blip r:embed="rId5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lowchart: Summing Junction 13"/>
            <p:cNvSpPr/>
            <p:nvPr/>
          </p:nvSpPr>
          <p:spPr>
            <a:xfrm>
              <a:off x="5776832" y="1600729"/>
              <a:ext cx="37263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46173" y="1136568"/>
              <a:ext cx="0" cy="46416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6"/>
            </p:cNvCxnSpPr>
            <p:nvPr/>
          </p:nvCxnSpPr>
          <p:spPr>
            <a:xfrm>
              <a:off x="6149465" y="1766134"/>
              <a:ext cx="770007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81598" y="799452"/>
              <a:ext cx="25761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39456" y="2434800"/>
              <a:ext cx="768557" cy="430693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49057" y="2366672"/>
                  <a:ext cx="537990" cy="362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057" y="2366672"/>
                  <a:ext cx="537990" cy="362416"/>
                </a:xfrm>
                <a:prstGeom prst="rect">
                  <a:avLst/>
                </a:prstGeom>
                <a:blipFill>
                  <a:blip r:embed="rId6"/>
                  <a:stretch>
                    <a:fillRect l="-3371" b="-406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029595" y="1780721"/>
              <a:ext cx="10843" cy="86942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0" idx="1"/>
            </p:cNvCxnSpPr>
            <p:nvPr/>
          </p:nvCxnSpPr>
          <p:spPr>
            <a:xfrm>
              <a:off x="4030163" y="2650146"/>
              <a:ext cx="509293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338578" y="1756884"/>
              <a:ext cx="6315" cy="71798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92" idx="2"/>
            </p:cNvCxnSpPr>
            <p:nvPr/>
          </p:nvCxnSpPr>
          <p:spPr>
            <a:xfrm flipV="1">
              <a:off x="5308498" y="2628061"/>
              <a:ext cx="816693" cy="616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07985" y="1586943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4117" y="1459511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9772" y="2345730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7362" y="2428142"/>
              <a:ext cx="214495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6338578" y="2776463"/>
              <a:ext cx="3049" cy="56846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/>
            <p:cNvSpPr/>
            <p:nvPr/>
          </p:nvSpPr>
          <p:spPr>
            <a:xfrm>
              <a:off x="1842372" y="1643385"/>
              <a:ext cx="37263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2043887" y="3344691"/>
              <a:ext cx="4301005" cy="3189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043887" y="1974195"/>
              <a:ext cx="4301" cy="1422303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35884" y="1808790"/>
              <a:ext cx="70642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861811" y="2977280"/>
                  <a:ext cx="1286108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11" y="2977280"/>
                  <a:ext cx="1286108" cy="289933"/>
                </a:xfrm>
                <a:prstGeom prst="rect">
                  <a:avLst/>
                </a:prstGeom>
                <a:blipFill>
                  <a:blip r:embed="rId7"/>
                  <a:stretch>
                    <a:fillRect r="-9953" b="-354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476131" y="2257947"/>
                  <a:ext cx="434272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131" y="2257947"/>
                  <a:ext cx="434272" cy="289933"/>
                </a:xfrm>
                <a:prstGeom prst="rect">
                  <a:avLst/>
                </a:prstGeom>
                <a:blipFill>
                  <a:blip r:embed="rId8"/>
                  <a:stretch>
                    <a:fillRect b="-354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/>
            <p:cNvSpPr txBox="1"/>
            <p:nvPr/>
          </p:nvSpPr>
          <p:spPr>
            <a:xfrm>
              <a:off x="3837039" y="1427124"/>
              <a:ext cx="25761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9918" y="1621167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14026" y="1721932"/>
              <a:ext cx="214495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sp>
          <p:nvSpPr>
            <p:cNvPr id="92" name="Flowchart: Summing Junction 91"/>
            <p:cNvSpPr/>
            <p:nvPr/>
          </p:nvSpPr>
          <p:spPr>
            <a:xfrm>
              <a:off x="6125191" y="2462655"/>
              <a:ext cx="42677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60140" y="4263479"/>
            <a:ext cx="768557" cy="4306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5573971" y="4263480"/>
            <a:ext cx="768557" cy="430693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/>
          <p:cNvCxnSpPr>
            <a:stCxn id="99" idx="6"/>
            <a:endCxn id="49" idx="1"/>
          </p:cNvCxnSpPr>
          <p:nvPr/>
        </p:nvCxnSpPr>
        <p:spPr>
          <a:xfrm flipV="1">
            <a:off x="3296877" y="4478826"/>
            <a:ext cx="663263" cy="215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51" idx="1"/>
          </p:cNvCxnSpPr>
          <p:nvPr/>
        </p:nvCxnSpPr>
        <p:spPr>
          <a:xfrm>
            <a:off x="4728697" y="4478826"/>
            <a:ext cx="845274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6342528" y="4478827"/>
            <a:ext cx="47355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32975" y="4263479"/>
                <a:ext cx="537990" cy="36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75" y="4263479"/>
                <a:ext cx="537990" cy="362416"/>
              </a:xfrm>
              <a:prstGeom prst="rect">
                <a:avLst/>
              </a:prstGeom>
              <a:blipFill>
                <a:blip r:embed="rId9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728340" y="4259730"/>
                <a:ext cx="537990" cy="43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340" y="4259730"/>
                <a:ext cx="537990" cy="430693"/>
              </a:xfrm>
              <a:prstGeom prst="rect">
                <a:avLst/>
              </a:prstGeom>
              <a:blipFill>
                <a:blip r:embed="rId10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7202" y="4168332"/>
                <a:ext cx="459170" cy="306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02" y="4168332"/>
                <a:ext cx="459170" cy="306745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1888" y="4170557"/>
                <a:ext cx="312150" cy="28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88" y="4170557"/>
                <a:ext cx="312150" cy="289933"/>
              </a:xfrm>
              <a:prstGeom prst="rect">
                <a:avLst/>
              </a:prstGeom>
              <a:blipFill>
                <a:blip r:embed="rId12"/>
                <a:stretch>
                  <a:fillRect b="-35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Summing Junction 66"/>
          <p:cNvSpPr/>
          <p:nvPr/>
        </p:nvSpPr>
        <p:spPr>
          <a:xfrm>
            <a:off x="6816652" y="4295085"/>
            <a:ext cx="37263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985993" y="3830924"/>
            <a:ext cx="0" cy="4641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6"/>
          </p:cNvCxnSpPr>
          <p:nvPr/>
        </p:nvCxnSpPr>
        <p:spPr>
          <a:xfrm>
            <a:off x="7189285" y="4460490"/>
            <a:ext cx="77000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57189" y="3567777"/>
            <a:ext cx="25761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3935199" y="5129156"/>
            <a:ext cx="768557" cy="430693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062281" y="5051518"/>
                <a:ext cx="537990" cy="36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81" y="5051518"/>
                <a:ext cx="537990" cy="362416"/>
              </a:xfrm>
              <a:prstGeom prst="rect">
                <a:avLst/>
              </a:prstGeom>
              <a:blipFill>
                <a:blip r:embed="rId13"/>
                <a:stretch>
                  <a:fillRect l="-3371" b="-40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5069415" y="4475077"/>
            <a:ext cx="10843" cy="8694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3" idx="1"/>
          </p:cNvCxnSpPr>
          <p:nvPr/>
        </p:nvCxnSpPr>
        <p:spPr>
          <a:xfrm flipV="1">
            <a:off x="3083490" y="5344503"/>
            <a:ext cx="851709" cy="11372"/>
          </a:xfrm>
          <a:prstGeom prst="straightConnector1">
            <a:avLst/>
          </a:prstGeom>
          <a:ln w="1905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378398" y="4451240"/>
            <a:ext cx="1524" cy="1019579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99" idx="2"/>
          </p:cNvCxnSpPr>
          <p:nvPr/>
        </p:nvCxnSpPr>
        <p:spPr>
          <a:xfrm flipV="1">
            <a:off x="2053408" y="4500380"/>
            <a:ext cx="816693" cy="61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65761" y="4299720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892319" y="4216961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00272" y="4282676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2924419" y="4404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378398" y="5470819"/>
            <a:ext cx="3049" cy="5684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Summing Junction 87"/>
          <p:cNvSpPr/>
          <p:nvPr/>
        </p:nvSpPr>
        <p:spPr>
          <a:xfrm>
            <a:off x="1718419" y="4337741"/>
            <a:ext cx="37263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914026" y="6039047"/>
            <a:ext cx="5470687" cy="139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901457" y="4668551"/>
            <a:ext cx="4301" cy="142230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02687" y="4503146"/>
            <a:ext cx="706428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355829" y="4947134"/>
                <a:ext cx="434272" cy="28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829" y="4947134"/>
                <a:ext cx="434272" cy="289933"/>
              </a:xfrm>
              <a:prstGeom prst="rect">
                <a:avLst/>
              </a:prstGeom>
              <a:blipFill>
                <a:blip r:embed="rId14"/>
                <a:stretch>
                  <a:fillRect b="-36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5098781" y="4146252"/>
            <a:ext cx="25761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1636256" y="4315297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1771203" y="4397439"/>
            <a:ext cx="214495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99" name="Flowchart: Summing Junction 98"/>
          <p:cNvSpPr/>
          <p:nvPr/>
        </p:nvSpPr>
        <p:spPr>
          <a:xfrm>
            <a:off x="2870104" y="4334976"/>
            <a:ext cx="42677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83490" y="4665787"/>
            <a:ext cx="10691" cy="67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3" idx="3"/>
          </p:cNvCxnSpPr>
          <p:nvPr/>
        </p:nvCxnSpPr>
        <p:spPr>
          <a:xfrm flipH="1">
            <a:off x="4703756" y="5333325"/>
            <a:ext cx="365659" cy="11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2916" y="3830924"/>
            <a:ext cx="0" cy="1924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572916" y="5725390"/>
            <a:ext cx="2903215" cy="29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588830" y="3791712"/>
            <a:ext cx="2903215" cy="29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76131" y="3801264"/>
            <a:ext cx="0" cy="1924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70101" y="3839434"/>
                <a:ext cx="1836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PID Controller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01" y="3839434"/>
                <a:ext cx="1836913" cy="369332"/>
              </a:xfrm>
              <a:prstGeom prst="rect">
                <a:avLst/>
              </a:prstGeom>
              <a:blipFill>
                <a:blip r:embed="rId15"/>
                <a:stretch>
                  <a:fillRect l="-299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Down Arrow 107"/>
          <p:cNvSpPr/>
          <p:nvPr/>
        </p:nvSpPr>
        <p:spPr>
          <a:xfrm>
            <a:off x="1355901" y="2865493"/>
            <a:ext cx="280355" cy="1087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2907091" y="2674639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IMC structure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2949" y="6138612"/>
            <a:ext cx="21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2942</Words>
  <Application>Microsoft Office PowerPoint</Application>
  <PresentationFormat>On-screen Show (4:3)</PresentationFormat>
  <Paragraphs>405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CMMI10</vt:lpstr>
      <vt:lpstr>CMMI7</vt:lpstr>
      <vt:lpstr>CMR10</vt:lpstr>
      <vt:lpstr>Palatino-Roman</vt:lpstr>
      <vt:lpstr>Symbol</vt:lpstr>
      <vt:lpstr>Times New Roman</vt:lpstr>
      <vt:lpstr>Wingdings</vt:lpstr>
      <vt:lpstr>Office Theme</vt:lpstr>
      <vt:lpstr>Equation</vt:lpstr>
      <vt:lpstr>Internal Model Control</vt:lpstr>
      <vt:lpstr>Open loop Control</vt:lpstr>
      <vt:lpstr>Open loop control</vt:lpstr>
      <vt:lpstr>Internal Model Control</vt:lpstr>
      <vt:lpstr>Internal Model Control</vt:lpstr>
      <vt:lpstr>IMC Design Procedure</vt:lpstr>
      <vt:lpstr>Example-1: FODT Process</vt:lpstr>
      <vt:lpstr>Example-2: SO with RHP zero </vt:lpstr>
      <vt:lpstr>IMC based PID Controller</vt:lpstr>
      <vt:lpstr>IMC based PID Controller design</vt:lpstr>
      <vt:lpstr>IMC based PID Controller Design</vt:lpstr>
      <vt:lpstr>IMC based PID Controller Design</vt:lpstr>
      <vt:lpstr>IMC based PID Controller Design</vt:lpstr>
      <vt:lpstr>IMC based PID Controller Design</vt:lpstr>
      <vt:lpstr>IMC based PID Controller Design</vt:lpstr>
      <vt:lpstr>PowerPoint Presentation</vt:lpstr>
      <vt:lpstr>IMC based PID for unstable process</vt:lpstr>
      <vt:lpstr>Example</vt:lpstr>
      <vt:lpstr>Selection of 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Delay Processes</vt:lpstr>
      <vt:lpstr>Effect of Time Delay </vt:lpstr>
      <vt:lpstr>Controllability Ratio</vt:lpstr>
      <vt:lpstr>Effect of Controllability Ratio</vt:lpstr>
      <vt:lpstr>Effect of Deadtime on output response</vt:lpstr>
      <vt:lpstr>Predictor based solution</vt:lpstr>
      <vt:lpstr>Predictor based solution</vt:lpstr>
      <vt:lpstr>Smith Predictor</vt:lpstr>
      <vt:lpstr>Smith Predictor : Feedback Structure</vt:lpstr>
      <vt:lpstr>Characteristic Equation</vt:lpstr>
      <vt:lpstr>Smith compensator in IMC-PID </vt:lpstr>
      <vt:lpstr>Matlab Implementation</vt:lpstr>
      <vt:lpstr>Matlab Implementation</vt:lpstr>
      <vt:lpstr>Matlab Implementation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Samanta</dc:creator>
  <cp:lastModifiedBy>Admin</cp:lastModifiedBy>
  <cp:revision>70</cp:revision>
  <cp:lastPrinted>2023-02-03T12:04:21Z</cp:lastPrinted>
  <dcterms:created xsi:type="dcterms:W3CDTF">2021-01-22T15:56:23Z</dcterms:created>
  <dcterms:modified xsi:type="dcterms:W3CDTF">2023-02-07T12:48:53Z</dcterms:modified>
</cp:coreProperties>
</file>