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92e35b7bb7e79c" providerId="LiveId" clId="{C0907BB2-689A-41B4-BEE8-A79CCFDD50D3}"/>
  </pc:docChgLst>
  <pc:docChgLst>
    <pc:chgData userId="fd92e35b7bb7e79c" providerId="LiveId" clId="{2C0CDEF7-D6C6-47E9-AB8D-C5C9B84D7ED6}"/>
    <pc:docChg chg="custSel modSld">
      <pc:chgData name="" userId="fd92e35b7bb7e79c" providerId="LiveId" clId="{2C0CDEF7-D6C6-47E9-AB8D-C5C9B84D7ED6}" dt="2023-02-01T13:26:31.468" v="7" actId="27636"/>
      <pc:docMkLst>
        <pc:docMk/>
      </pc:docMkLst>
      <pc:sldChg chg="addSp delSp modSp">
        <pc:chgData name="" userId="fd92e35b7bb7e79c" providerId="LiveId" clId="{2C0CDEF7-D6C6-47E9-AB8D-C5C9B84D7ED6}" dt="2023-02-01T13:26:31.468" v="7" actId="27636"/>
        <pc:sldMkLst>
          <pc:docMk/>
          <pc:sldMk cId="3670625139" sldId="275"/>
        </pc:sldMkLst>
        <pc:spChg chg="add">
          <ac:chgData name="" userId="fd92e35b7bb7e79c" providerId="LiveId" clId="{2C0CDEF7-D6C6-47E9-AB8D-C5C9B84D7ED6}" dt="2023-02-01T13:26:14.205" v="1"/>
          <ac:spMkLst>
            <pc:docMk/>
            <pc:sldMk cId="3670625139" sldId="275"/>
            <ac:spMk id="53254" creationId="{00000000-0000-0000-0000-000000000000}"/>
          </ac:spMkLst>
        </pc:spChg>
        <pc:spChg chg="add mod">
          <ac:chgData name="" userId="fd92e35b7bb7e79c" providerId="LiveId" clId="{2C0CDEF7-D6C6-47E9-AB8D-C5C9B84D7ED6}" dt="2023-02-01T13:26:31.468" v="7" actId="27636"/>
          <ac:spMkLst>
            <pc:docMk/>
            <pc:sldMk cId="3670625139" sldId="275"/>
            <ac:spMk id="53255" creationId="{00000000-0000-0000-0000-000000000000}"/>
          </ac:spMkLst>
        </pc:spChg>
        <pc:graphicFrameChg chg="del mod replId">
          <ac:chgData name="" userId="fd92e35b7bb7e79c" providerId="LiveId" clId="{2C0CDEF7-D6C6-47E9-AB8D-C5C9B84D7ED6}" dt="2023-02-01T13:26:14.205" v="1"/>
          <ac:graphicFrameMkLst>
            <pc:docMk/>
            <pc:sldMk cId="3670625139" sldId="275"/>
            <ac:graphicFrameMk id="2" creationId="{00000000-0000-0000-0000-000000000000}"/>
          </ac:graphicFrameMkLst>
        </pc:graphicFrameChg>
        <pc:graphicFrameChg chg="del mod replId">
          <ac:chgData name="" userId="fd92e35b7bb7e79c" providerId="LiveId" clId="{2C0CDEF7-D6C6-47E9-AB8D-C5C9B84D7ED6}" dt="2023-02-01T13:26:22.530" v="4"/>
          <ac:graphicFrameMkLst>
            <pc:docMk/>
            <pc:sldMk cId="3670625139" sldId="275"/>
            <ac:graphicFrameMk id="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09E5-D015-4D38-B2EC-4C2748C990A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82402-5144-43F1-950E-225EBAA3B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3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AEB76C-ED88-4A73-8AD5-ACC96B582394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2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9669E-4CCC-4F01-9F37-7DDA13F21472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89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DA744-2137-44C2-8FF9-E586F34AA4F5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5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681FCC-E88C-4271-8BC3-C34E3DFEA5FE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9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5D1C3F-6561-471E-BB60-9602B27BACBF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5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9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-30018"/>
            <a:ext cx="9144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B9BC3A-74B1-4FD5-AEB4-230CFA04E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0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5262562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3893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531A-861E-4A6F-8C8A-B0DA7770063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84CB-C348-41AF-9FC9-0AA4FB9FA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 Model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9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4108" y="914400"/>
                <a:ext cx="8340437" cy="55972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From the IMC and its equivalent Feedback block diagram, we can relate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a PID controller.</a:t>
                </a:r>
              </a:p>
              <a:p>
                <a:r>
                  <a:rPr lang="en-US" b="1" dirty="0"/>
                  <a:t>For a first order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b="0" dirty="0"/>
                  <a:t>IMC controller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IN" dirty="0"/>
                  <a:t> 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Equivalent PID Controller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  is PI controller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IN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108" y="914400"/>
                <a:ext cx="8340437" cy="5597235"/>
              </a:xfrm>
              <a:blipFill>
                <a:blip r:embed="rId2"/>
                <a:stretch>
                  <a:fillRect l="-1096" t="-1634" r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401"/>
                <a:ext cx="8090477" cy="5262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Second Order Process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  <a:r>
                  <a:rPr lang="en-IN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Here, we allow improper q(s) to get ideal PID controller.</a:t>
                </a:r>
              </a:p>
              <a:p>
                <a:r>
                  <a:rPr lang="en-US" dirty="0"/>
                  <a:t>Equivalent PID controller: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or,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401"/>
                <a:ext cx="8090477" cy="5262562"/>
              </a:xfrm>
              <a:blipFill>
                <a:blip r:embed="rId2"/>
                <a:stretch>
                  <a:fillRect l="-1356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9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FODT Process: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IN" dirty="0"/>
                  <a:t>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PID: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 can be approximated by either first or 2</a:t>
                </a:r>
                <a:r>
                  <a:rPr lang="en-IN" baseline="30000" dirty="0"/>
                  <a:t>nd</a:t>
                </a:r>
                <a:r>
                  <a:rPr lang="en-IN" dirty="0"/>
                  <a:t> order Taylor series. </a:t>
                </a:r>
              </a:p>
              <a:p>
                <a:pPr marL="0" indent="0">
                  <a:buNone/>
                </a:pPr>
                <a:r>
                  <a:rPr lang="en-IN" dirty="0"/>
                  <a:t>For 1</a:t>
                </a:r>
                <a:r>
                  <a:rPr lang="en-IN" baseline="30000" dirty="0"/>
                  <a:t>st</a:t>
                </a:r>
                <a:r>
                  <a:rPr lang="en-IN" dirty="0"/>
                  <a:t> 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3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2</a:t>
                </a:r>
                <a:r>
                  <a:rPr lang="en-US" baseline="30000" dirty="0"/>
                  <a:t>nd</a:t>
                </a:r>
                <a:r>
                  <a:rPr lang="en-US" dirty="0"/>
                  <a:t> order approximation: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+1)(1+0.5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+1)(1+0.5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PID controller: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+1)(1+0.5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22" y="1866309"/>
            <a:ext cx="7952887" cy="355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8722" y="1071540"/>
                <a:ext cx="7919793" cy="79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Process		Filter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2" y="1071540"/>
                <a:ext cx="7919793" cy="794769"/>
              </a:xfrm>
              <a:prstGeom prst="rect">
                <a:avLst/>
              </a:prstGeom>
              <a:blipFill>
                <a:blip r:embed="rId3"/>
                <a:stretch>
                  <a:fillRect l="-693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65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8722" y="1071540"/>
                <a:ext cx="7919793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Process		Filter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2" y="1071540"/>
                <a:ext cx="7919793" cy="1071768"/>
              </a:xfrm>
              <a:prstGeom prst="rect">
                <a:avLst/>
              </a:prstGeom>
              <a:blipFill>
                <a:blip r:embed="rId2"/>
                <a:stretch>
                  <a:fillRect l="-693" b="-7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43307"/>
            <a:ext cx="8192077" cy="4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8" y="1349270"/>
            <a:ext cx="7833145" cy="218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9" y="3708298"/>
            <a:ext cx="6322652" cy="1967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0249" y="106724"/>
                <a:ext cx="7919793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Process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	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9" y="106724"/>
                <a:ext cx="7919793" cy="1071768"/>
              </a:xfrm>
              <a:prstGeom prst="rect">
                <a:avLst/>
              </a:prstGeom>
              <a:blipFill>
                <a:blip r:embed="rId4"/>
                <a:stretch>
                  <a:fillRect l="-693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9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for unstable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IMC controller transfer function, </a:t>
                </a:r>
                <a:r>
                  <a:rPr lang="en-US" i="1" dirty="0"/>
                  <a:t>q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), which includes a filter,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), to make </a:t>
                </a:r>
                <a:r>
                  <a:rPr lang="en-US" i="1" dirty="0"/>
                  <a:t>q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 </a:t>
                </a:r>
                <a:r>
                  <a:rPr lang="en-US" dirty="0" err="1"/>
                  <a:t>semiproper</a:t>
                </a:r>
                <a:r>
                  <a:rPr lang="en-US" dirty="0"/>
                  <a:t>. An additional requirement is that the value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 at </a:t>
                </a:r>
                <a:r>
                  <a:rPr lang="en-US" i="1" dirty="0"/>
                  <a:t>s </a:t>
                </a:r>
                <a:r>
                  <a:rPr lang="en-US" dirty="0"/>
                  <a:t>=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u</a:t>
                </a:r>
                <a:r>
                  <a:rPr lang="en-US" i="1" dirty="0"/>
                  <a:t> </a:t>
                </a:r>
                <a:r>
                  <a:rPr lang="en-US" dirty="0"/>
                  <a:t>(where </a:t>
                </a:r>
                <a:r>
                  <a:rPr lang="en-US" i="1" dirty="0" err="1"/>
                  <a:t>p</a:t>
                </a:r>
                <a:r>
                  <a:rPr lang="en-US" baseline="-25000" dirty="0" err="1"/>
                  <a:t>u</a:t>
                </a:r>
                <a:r>
                  <a:rPr lang="en-US" dirty="0"/>
                  <a:t> is an unstable pole) must be 1. </a:t>
                </a:r>
              </a:p>
              <a:p>
                <a:r>
                  <a:rPr lang="en-US" dirty="0" err="1"/>
                  <a:t>Morari</a:t>
                </a:r>
                <a:r>
                  <a:rPr lang="en-US" dirty="0"/>
                  <a:t> and </a:t>
                </a:r>
                <a:r>
                  <a:rPr lang="en-US" dirty="0" err="1"/>
                  <a:t>Zafiriou</a:t>
                </a:r>
                <a:r>
                  <a:rPr lang="en-US" dirty="0"/>
                  <a:t> (1989) recommend a filter transfer function that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found that satisfies the filter requirement  </a:t>
                </a:r>
                <a:r>
                  <a:rPr lang="en-US" i="1" dirty="0"/>
                  <a:t>f(s </a:t>
                </a:r>
                <a:r>
                  <a:rPr lang="en-US" dirty="0"/>
                  <a:t>=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u</a:t>
                </a:r>
                <a:r>
                  <a:rPr lang="en-US" dirty="0"/>
                  <a:t>) = 1.</a:t>
                </a:r>
              </a:p>
              <a:p>
                <a:r>
                  <a:rPr lang="en-US" dirty="0"/>
                  <a:t>Find the equivalent standard feedback controller using the transformation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738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consider an unstable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IMC controller: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gives,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8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8" t="-31111" b="-4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 choice of design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is a key decision in the IMC design methods.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In general, increasing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produces a more conservative controller because </a:t>
                </a:r>
                <a:r>
                  <a:rPr lang="en-US" altLang="en-US" i="1" dirty="0"/>
                  <a:t>K</a:t>
                </a:r>
                <a:r>
                  <a:rPr lang="en-US" altLang="en-US" i="1" baseline="-25000" dirty="0"/>
                  <a:t>c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decreases while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increases.</a:t>
                </a:r>
              </a:p>
              <a:p>
                <a:r>
                  <a:rPr lang="en-US" altLang="en-US" dirty="0"/>
                  <a:t>Several IMC guidelines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dirty="0"/>
                  <a:t> have been published for the FODT model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&gt;0.8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&gt;0.1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/>
                  <a:t>	- Rivera et. Al. (1986)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		- </a:t>
                </a:r>
                <a:r>
                  <a:rPr lang="en-US" altLang="en-US" dirty="0" err="1"/>
                  <a:t>Chien</a:t>
                </a:r>
                <a:r>
                  <a:rPr lang="en-US" altLang="en-US" dirty="0"/>
                  <a:t> and Fruehauf, (1990)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			- </a:t>
                </a:r>
                <a:r>
                  <a:rPr lang="en-US" altLang="en-US" dirty="0" err="1"/>
                  <a:t>Skogestad</a:t>
                </a:r>
                <a:r>
                  <a:rPr lang="en-US" altLang="en-US" dirty="0"/>
                  <a:t>, (2003)</a:t>
                </a:r>
              </a:p>
              <a:p>
                <a:pPr lvl="1"/>
                <a:endParaRPr lang="en-US" alt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8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1076"/>
                <a:ext cx="7886700" cy="5262562"/>
              </a:xfrm>
              <a:ln>
                <a:solidFill>
                  <a:srgbClr val="002060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</a:p>
              <a:p>
                <a:pPr marL="0" indent="0">
                  <a:buNone/>
                </a:pPr>
                <a:r>
                  <a:rPr lang="en-US" dirty="0"/>
                  <a:t>However, the inherent process dynamics does not allow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track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/>
                  <a:t> immediately. </a:t>
                </a: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used. 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actual practice,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estimated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So, open loop control law should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1076"/>
                <a:ext cx="7886700" cy="5262562"/>
              </a:xfrm>
              <a:blipFill>
                <a:blip r:embed="rId2"/>
                <a:stretch>
                  <a:fillRect l="-1312" t="-1618" b="-57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143307" y="1288314"/>
            <a:ext cx="5097532" cy="553417"/>
            <a:chOff x="1231307" y="2950859"/>
            <a:chExt cx="5097532" cy="553417"/>
          </a:xfrm>
        </p:grpSpPr>
        <p:sp>
          <p:nvSpPr>
            <p:cNvPr id="4" name="Rounded Rectangle 3"/>
            <p:cNvSpPr/>
            <p:nvPr/>
          </p:nvSpPr>
          <p:spPr>
            <a:xfrm>
              <a:off x="2558473" y="2955636"/>
              <a:ext cx="914400" cy="54864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79636" y="2955636"/>
              <a:ext cx="914400" cy="54864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4" idx="1"/>
            </p:cNvCxnSpPr>
            <p:nvPr/>
          </p:nvCxnSpPr>
          <p:spPr>
            <a:xfrm>
              <a:off x="1731819" y="3229956"/>
              <a:ext cx="826654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472873" y="3229956"/>
              <a:ext cx="1006763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</p:cNvCxnSpPr>
            <p:nvPr/>
          </p:nvCxnSpPr>
          <p:spPr>
            <a:xfrm>
              <a:off x="5394036" y="3229956"/>
              <a:ext cx="563419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46219" y="2955635"/>
                  <a:ext cx="6400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219" y="2955635"/>
                  <a:ext cx="64008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663788" y="2950859"/>
                  <a:ext cx="640080" cy="548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788" y="2950859"/>
                  <a:ext cx="640080" cy="5486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31307" y="2959560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307" y="2959560"/>
                  <a:ext cx="546303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957455" y="297848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55" y="2978484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43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11"/>
          <p:cNvSpPr txBox="1">
            <a:spLocks noChangeArrowheads="1"/>
          </p:cNvSpPr>
          <p:nvPr/>
        </p:nvSpPr>
        <p:spPr bwMode="auto">
          <a:xfrm>
            <a:off x="838200" y="1524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009900"/>
                </a:solidFill>
              </a:rPr>
              <a:t>Tuning for Lag-Dominant Models</a:t>
            </a:r>
          </a:p>
        </p:txBody>
      </p:sp>
      <p:sp>
        <p:nvSpPr>
          <p:cNvPr id="53252" name="Text Box 12"/>
          <p:cNvSpPr txBox="1">
            <a:spLocks noChangeArrowheads="1"/>
          </p:cNvSpPr>
          <p:nvPr/>
        </p:nvSpPr>
        <p:spPr bwMode="auto">
          <a:xfrm>
            <a:off x="838200" y="839788"/>
            <a:ext cx="83058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US" altLang="en-US" dirty="0"/>
              <a:t>First- or second-order models with relatively small time delays        	        are referred to as </a:t>
            </a:r>
            <a:r>
              <a:rPr lang="en-US" altLang="en-US" i="1" dirty="0"/>
              <a:t>lag-dominant models</a:t>
            </a:r>
            <a:r>
              <a:rPr lang="en-US" altLang="en-US" dirty="0"/>
              <a:t>. 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US" altLang="en-US" dirty="0"/>
              <a:t>The IMC and DS methods provide satisfactory set-point responses, but very slow disturbance responses, because the value of      is very large. 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US" altLang="en-US" dirty="0"/>
              <a:t>Fortunately, this problem can be solved in three different ways.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/>
              <a:t>Method 1: Integrator Approximation</a:t>
            </a:r>
            <a:endParaRPr lang="en-US" altLang="en-US" dirty="0"/>
          </a:p>
        </p:txBody>
      </p:sp>
      <p:graphicFrame>
        <p:nvGraphicFramePr>
          <p:cNvPr id="53253" name="Object 13"/>
          <p:cNvGraphicFramePr>
            <a:graphicFrameLocks noChangeAspect="1"/>
          </p:cNvGraphicFramePr>
          <p:nvPr/>
        </p:nvGraphicFramePr>
        <p:xfrm>
          <a:off x="2279650" y="2576513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91973" imgH="380835" progId="Equation.DSMT4">
                  <p:embed/>
                </p:oleObj>
              </mc:Choice>
              <mc:Fallback>
                <p:oleObj name="Equation" r:id="rId4" imgW="291973" imgH="380835" progId="Equation.DSMT4">
                  <p:embed/>
                  <p:pic>
                    <p:nvPicPr>
                      <p:cNvPr id="53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576513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254" name="Object 14"/>
              <p:cNvSpPr txBox="1"/>
              <p:nvPr/>
            </p:nvSpPr>
            <p:spPr bwMode="auto">
              <a:xfrm>
                <a:off x="1136650" y="1230313"/>
                <a:ext cx="1206500" cy="431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≪1</m:t>
                          </m:r>
                        </m:e>
                      </m:d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5325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650" y="1230313"/>
                <a:ext cx="1206500" cy="431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55" name="Object 29"/>
              <p:cNvSpPr txBox="1"/>
              <p:nvPr>
                <p:ph/>
              </p:nvPr>
            </p:nvSpPr>
            <p:spPr bwMode="auto">
              <a:xfrm>
                <a:off x="1441451" y="4230688"/>
                <a:ext cx="6553199" cy="15605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Approximate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acc>
                        <m:accPr>
                          <m:chr m:val="̃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acc>
                        <m:accPr>
                          <m:chr m:val="̃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325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1441451" y="4230688"/>
                <a:ext cx="6553199" cy="1560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6" name="Text Box 31"/>
          <p:cNvSpPr txBox="1">
            <a:spLocks noChangeArrowheads="1"/>
          </p:cNvSpPr>
          <p:nvPr/>
        </p:nvSpPr>
        <p:spPr bwMode="auto">
          <a:xfrm>
            <a:off x="1371600" y="5791200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Then use the IMC tuning rules to specify the controller settings.</a:t>
            </a:r>
          </a:p>
        </p:txBody>
      </p:sp>
    </p:spTree>
    <p:extLst>
      <p:ext uri="{BB962C8B-B14F-4D97-AF65-F5344CB8AC3E}">
        <p14:creationId xmlns:p14="http://schemas.microsoft.com/office/powerpoint/2010/main" val="367062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838200" y="2286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Method 2.  Limit the Value of </a:t>
            </a:r>
            <a:r>
              <a:rPr lang="en-US" altLang="en-US" b="1">
                <a:latin typeface="Symbol" panose="05050102010706020507" pitchFamily="18" charset="2"/>
              </a:rPr>
              <a:t>t</a:t>
            </a:r>
            <a:r>
              <a:rPr lang="en-US" altLang="en-US" b="1" baseline="-250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Text Box 7"/>
              <p:cNvSpPr txBox="1">
                <a:spLocks noChangeArrowheads="1"/>
              </p:cNvSpPr>
              <p:nvPr/>
            </p:nvSpPr>
            <p:spPr bwMode="auto">
              <a:xfrm>
                <a:off x="838200" y="723900"/>
                <a:ext cx="8305800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For lag-dominant models, the standard IMC controllers for first-order and second-order models provide sluggish disturbance responses because      is very large.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For example, controller </a:t>
                </a:r>
                <a:r>
                  <a:rPr lang="en-US" altLang="en-US" i="1" dirty="0" err="1"/>
                  <a:t>G</a:t>
                </a:r>
                <a:r>
                  <a:rPr lang="en-US" altLang="en-US" i="1" baseline="-25000" dirty="0" err="1"/>
                  <a:t>c</a:t>
                </a:r>
                <a:r>
                  <a:rPr lang="en-US" altLang="en-US" dirty="0"/>
                  <a:t> 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/>
                  <a:t>  for most of the cases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/>
                  <a:t> is very large.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As a remedy, </a:t>
                </a:r>
                <a:r>
                  <a:rPr lang="en-US" altLang="en-US" dirty="0" err="1"/>
                  <a:t>Skogestad</a:t>
                </a:r>
                <a:r>
                  <a:rPr lang="en-US" altLang="en-US" dirty="0"/>
                  <a:t> (2003) has proposed limiting the value of     :</a:t>
                </a:r>
              </a:p>
            </p:txBody>
          </p:sp>
        </mc:Choice>
        <mc:Fallback xmlns="">
          <p:sp>
            <p:nvSpPr>
              <p:cNvPr id="5530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723900"/>
                <a:ext cx="8305800" cy="3046988"/>
              </a:xfrm>
              <a:prstGeom prst="rect">
                <a:avLst/>
              </a:prstGeom>
              <a:blipFill>
                <a:blip r:embed="rId4"/>
                <a:stretch>
                  <a:fillRect l="-1028" t="-1600" r="-367" b="-36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8105"/>
              </p:ext>
            </p:extLst>
          </p:nvPr>
        </p:nvGraphicFramePr>
        <p:xfrm>
          <a:off x="3594100" y="3798599"/>
          <a:ext cx="370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708360" imgH="482400" progId="Equation.DSMT4">
                  <p:embed/>
                </p:oleObj>
              </mc:Choice>
              <mc:Fallback>
                <p:oleObj name="Equation" r:id="rId5" imgW="3708360" imgH="482400" progId="Equation.DSMT4">
                  <p:embed/>
                  <p:pic>
                    <p:nvPicPr>
                      <p:cNvPr id="553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798599"/>
                        <a:ext cx="370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0"/>
          <p:cNvGraphicFramePr>
            <a:graphicFrameLocks noGrp="1" noChangeAspect="1"/>
          </p:cNvGraphicFramePr>
          <p:nvPr>
            <p:ph/>
          </p:nvPr>
        </p:nvGraphicFramePr>
        <p:xfrm>
          <a:off x="3454400" y="1519238"/>
          <a:ext cx="279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91973" imgH="380835" progId="Equation.DSMT4">
                  <p:embed/>
                </p:oleObj>
              </mc:Choice>
              <mc:Fallback>
                <p:oleObj name="Equation" r:id="rId7" imgW="291973" imgH="380835" progId="Equation.DSMT4">
                  <p:embed/>
                  <p:pic>
                    <p:nvPicPr>
                      <p:cNvPr id="553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519238"/>
                        <a:ext cx="279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3"/>
          <p:cNvGraphicFramePr>
            <a:graphicFrameLocks noChangeAspect="1"/>
          </p:cNvGraphicFramePr>
          <p:nvPr/>
        </p:nvGraphicFramePr>
        <p:xfrm>
          <a:off x="1517650" y="3352800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291973" imgH="380835" progId="Equation.DSMT4">
                  <p:embed/>
                </p:oleObj>
              </mc:Choice>
              <mc:Fallback>
                <p:oleObj name="Equation" r:id="rId9" imgW="291973" imgH="380835" progId="Equation.DSMT4">
                  <p:embed/>
                  <p:pic>
                    <p:nvPicPr>
                      <p:cNvPr id="553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352800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14"/>
          <p:cNvSpPr>
            <a:spLocks noChangeArrowheads="1"/>
          </p:cNvSpPr>
          <p:nvPr/>
        </p:nvSpPr>
        <p:spPr bwMode="auto">
          <a:xfrm>
            <a:off x="990600" y="4330700"/>
            <a:ext cx="771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000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    where</a:t>
            </a:r>
            <a:r>
              <a:rPr lang="en-US" altLang="en-US" dirty="0">
                <a:latin typeface="Symbol" panose="05050102010706020507" pitchFamily="18" charset="2"/>
              </a:rPr>
              <a:t> t</a:t>
            </a:r>
            <a:r>
              <a:rPr lang="en-US" altLang="en-US" baseline="-25000" dirty="0"/>
              <a:t>1</a:t>
            </a:r>
            <a:r>
              <a:rPr lang="en-US" altLang="en-US" dirty="0"/>
              <a:t> is the largest time constant (if there are two). </a:t>
            </a:r>
          </a:p>
        </p:txBody>
      </p:sp>
      <p:sp>
        <p:nvSpPr>
          <p:cNvPr id="55307" name="Rectangle 15"/>
          <p:cNvSpPr>
            <a:spLocks noChangeArrowheads="1"/>
          </p:cNvSpPr>
          <p:nvPr/>
        </p:nvSpPr>
        <p:spPr bwMode="auto">
          <a:xfrm>
            <a:off x="914400" y="4932363"/>
            <a:ext cx="7862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492250" indent="-1492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Method 3.  Design the Controller for Disturbances, Rather </a:t>
            </a:r>
          </a:p>
          <a:p>
            <a:pPr eaLnBrk="1" hangingPunct="1"/>
            <a:r>
              <a:rPr lang="en-US" altLang="en-US" b="1"/>
              <a:t>                    Set-point Changes</a:t>
            </a:r>
          </a:p>
        </p:txBody>
      </p:sp>
      <p:sp>
        <p:nvSpPr>
          <p:cNvPr id="55308" name="Rectangle 16"/>
          <p:cNvSpPr>
            <a:spLocks noChangeArrowheads="1"/>
          </p:cNvSpPr>
          <p:nvPr/>
        </p:nvSpPr>
        <p:spPr bwMode="auto">
          <a:xfrm>
            <a:off x="914400" y="5782399"/>
            <a:ext cx="76819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The desired CLTF is expressed in terms of (</a:t>
            </a:r>
            <a:r>
              <a:rPr lang="en-US" altLang="en-US" sz="2000" i="1" dirty="0"/>
              <a:t>Y/D</a:t>
            </a:r>
            <a:r>
              <a:rPr lang="en-US" altLang="en-US" sz="2000" dirty="0"/>
              <a:t>)</a:t>
            </a:r>
            <a:r>
              <a:rPr lang="en-US" altLang="en-US" sz="2000" baseline="-25000" dirty="0"/>
              <a:t>des</a:t>
            </a:r>
            <a:r>
              <a:rPr lang="en-US" altLang="en-US" sz="2000" dirty="0"/>
              <a:t>, rather than (</a:t>
            </a:r>
            <a:r>
              <a:rPr lang="en-US" altLang="en-US" sz="2000" i="1" dirty="0"/>
              <a:t>Y/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sp</a:t>
            </a:r>
            <a:r>
              <a:rPr lang="en-US" altLang="en-US" sz="2000" dirty="0"/>
              <a:t>)</a:t>
            </a:r>
            <a:r>
              <a:rPr lang="en-US" altLang="en-US" sz="2000" baseline="-25000" dirty="0"/>
              <a:t>des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i="1" dirty="0"/>
              <a:t>Reference</a:t>
            </a:r>
            <a:r>
              <a:rPr lang="en-US" altLang="en-US" sz="2000" dirty="0"/>
              <a:t>: Chen &amp; </a:t>
            </a:r>
            <a:r>
              <a:rPr lang="en-US" altLang="en-US" sz="2000" dirty="0" err="1"/>
              <a:t>Seborg</a:t>
            </a:r>
            <a:r>
              <a:rPr lang="en-US" altLang="en-US" sz="2000" dirty="0"/>
              <a:t> (2002)</a:t>
            </a:r>
          </a:p>
        </p:txBody>
      </p:sp>
    </p:spTree>
    <p:extLst>
      <p:ext uri="{BB962C8B-B14F-4D97-AF65-F5344CB8AC3E}">
        <p14:creationId xmlns:p14="http://schemas.microsoft.com/office/powerpoint/2010/main" val="111183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63C664-11DD-4574-B3FC-40B8E4BA1DC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7347" name="Text Box 16"/>
          <p:cNvSpPr txBox="1">
            <a:spLocks noChangeArrowheads="1"/>
          </p:cNvSpPr>
          <p:nvPr/>
        </p:nvSpPr>
        <p:spPr bwMode="auto">
          <a:xfrm>
            <a:off x="838200" y="228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A50021"/>
                </a:solidFill>
              </a:rPr>
              <a:t>Example </a:t>
            </a:r>
          </a:p>
        </p:txBody>
      </p:sp>
      <p:sp>
        <p:nvSpPr>
          <p:cNvPr id="57348" name="Text Box 17"/>
          <p:cNvSpPr txBox="1">
            <a:spLocks noChangeArrowheads="1"/>
          </p:cNvSpPr>
          <p:nvPr/>
        </p:nvSpPr>
        <p:spPr bwMode="auto">
          <a:xfrm>
            <a:off x="838200" y="9398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Consider a lag-dominant model with </a:t>
            </a:r>
          </a:p>
        </p:txBody>
      </p:sp>
      <p:graphicFrame>
        <p:nvGraphicFramePr>
          <p:cNvPr id="57349" name="Object 18"/>
          <p:cNvGraphicFramePr>
            <a:graphicFrameLocks noChangeAspect="1"/>
          </p:cNvGraphicFramePr>
          <p:nvPr/>
        </p:nvGraphicFramePr>
        <p:xfrm>
          <a:off x="5486400" y="1016000"/>
          <a:ext cx="1346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346200" imgH="279400" progId="Equation.DSMT4">
                  <p:embed/>
                </p:oleObj>
              </mc:Choice>
              <mc:Fallback>
                <p:oleObj name="Equation" r:id="rId4" imgW="1346200" imgH="279400" progId="Equation.DSMT4">
                  <p:embed/>
                  <p:pic>
                    <p:nvPicPr>
                      <p:cNvPr id="573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16000"/>
                        <a:ext cx="1346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9"/>
          <p:cNvGraphicFramePr>
            <a:graphicFrameLocks noChangeAspect="1"/>
          </p:cNvGraphicFramePr>
          <p:nvPr/>
        </p:nvGraphicFramePr>
        <p:xfrm>
          <a:off x="3581400" y="1549400"/>
          <a:ext cx="236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362200" imgH="736600" progId="Equation.DSMT4">
                  <p:embed/>
                </p:oleObj>
              </mc:Choice>
              <mc:Fallback>
                <p:oleObj name="Equation" r:id="rId6" imgW="2362200" imgH="736600" progId="Equation.DSMT4">
                  <p:embed/>
                  <p:pic>
                    <p:nvPicPr>
                      <p:cNvPr id="573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49400"/>
                        <a:ext cx="236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20"/>
          <p:cNvSpPr txBox="1">
            <a:spLocks noChangeArrowheads="1"/>
          </p:cNvSpPr>
          <p:nvPr/>
        </p:nvSpPr>
        <p:spPr bwMode="auto">
          <a:xfrm>
            <a:off x="838200" y="23241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Design four PI controllers:</a:t>
            </a:r>
          </a:p>
        </p:txBody>
      </p:sp>
      <p:sp>
        <p:nvSpPr>
          <p:cNvPr id="57352" name="Text Box 21"/>
          <p:cNvSpPr txBox="1">
            <a:spLocks noChangeArrowheads="1"/>
          </p:cNvSpPr>
          <p:nvPr/>
        </p:nvSpPr>
        <p:spPr bwMode="auto">
          <a:xfrm>
            <a:off x="914400" y="40386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838200" y="2959100"/>
            <a:ext cx="77700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IMC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IMC               based on the integrator approximation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IMC             with </a:t>
            </a:r>
            <a:r>
              <a:rPr lang="en-US" altLang="en-US" dirty="0" err="1"/>
              <a:t>Skogestad’s</a:t>
            </a:r>
            <a:r>
              <a:rPr lang="en-US" altLang="en-US" dirty="0"/>
              <a:t> modification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dirty="0"/>
              <a:t>Direct Synthesis method for disturbance rejection (Chen and </a:t>
            </a:r>
            <a:r>
              <a:rPr lang="en-US" altLang="en-US" dirty="0" err="1"/>
              <a:t>Seborg</a:t>
            </a:r>
            <a:r>
              <a:rPr lang="en-US" altLang="en-US" dirty="0"/>
              <a:t>, 2002): The controller settings are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c</a:t>
            </a:r>
            <a:r>
              <a:rPr lang="en-US" altLang="en-US" dirty="0"/>
              <a:t> = 0.551 and      </a:t>
            </a:r>
          </a:p>
        </p:txBody>
      </p:sp>
      <p:graphicFrame>
        <p:nvGraphicFramePr>
          <p:cNvPr id="57354" name="Object 24"/>
          <p:cNvGraphicFramePr>
            <a:graphicFrameLocks noChangeAspect="1"/>
          </p:cNvGraphicFramePr>
          <p:nvPr/>
        </p:nvGraphicFramePr>
        <p:xfrm>
          <a:off x="1955800" y="30353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939392" imgH="431613" progId="Equation.DSMT4">
                  <p:embed/>
                </p:oleObj>
              </mc:Choice>
              <mc:Fallback>
                <p:oleObj name="Equation" r:id="rId8" imgW="939392" imgH="431613" progId="Equation.DSMT4">
                  <p:embed/>
                  <p:pic>
                    <p:nvPicPr>
                      <p:cNvPr id="5735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0353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25"/>
          <p:cNvGraphicFramePr>
            <a:graphicFrameLocks noChangeAspect="1"/>
          </p:cNvGraphicFramePr>
          <p:nvPr/>
        </p:nvGraphicFramePr>
        <p:xfrm>
          <a:off x="1898650" y="3568700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002865" imgH="431613" progId="Equation.DSMT4">
                  <p:embed/>
                </p:oleObj>
              </mc:Choice>
              <mc:Fallback>
                <p:oleObj name="Equation" r:id="rId10" imgW="1002865" imgH="431613" progId="Equation.DSMT4">
                  <p:embed/>
                  <p:pic>
                    <p:nvPicPr>
                      <p:cNvPr id="5735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568700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26"/>
          <p:cNvGraphicFramePr>
            <a:graphicFrameLocks noChangeAspect="1"/>
          </p:cNvGraphicFramePr>
          <p:nvPr/>
        </p:nvGraphicFramePr>
        <p:xfrm>
          <a:off x="1876425" y="41148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2" imgW="939392" imgH="431613" progId="Equation.DSMT4">
                  <p:embed/>
                </p:oleObj>
              </mc:Choice>
              <mc:Fallback>
                <p:oleObj name="Equation" r:id="rId12" imgW="939392" imgH="431613" progId="Equation.DSMT4">
                  <p:embed/>
                  <p:pic>
                    <p:nvPicPr>
                      <p:cNvPr id="573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1148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48093"/>
              </p:ext>
            </p:extLst>
          </p:nvPr>
        </p:nvGraphicFramePr>
        <p:xfrm>
          <a:off x="1809172" y="5385956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4" imgW="1218671" imgH="380835" progId="Equation.DSMT4">
                  <p:embed/>
                </p:oleObj>
              </mc:Choice>
              <mc:Fallback>
                <p:oleObj name="Equation" r:id="rId14" imgW="1218671" imgH="380835" progId="Equation.DSMT4">
                  <p:embed/>
                  <p:pic>
                    <p:nvPicPr>
                      <p:cNvPr id="5735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72" y="5385956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77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1516D-04C3-4BD6-96E7-4B4E275342C9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9395" name="Text Box 14"/>
          <p:cNvSpPr txBox="1">
            <a:spLocks noChangeArrowheads="1"/>
          </p:cNvSpPr>
          <p:nvPr/>
        </p:nvSpPr>
        <p:spPr bwMode="auto">
          <a:xfrm>
            <a:off x="838200" y="10795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Evaluate the four controllers by comparing their performance for unit step changes in both set point and disturbance. Assume that the model is perfect and that </a:t>
            </a:r>
            <a:r>
              <a:rPr lang="en-US" altLang="en-US" i="1"/>
              <a:t>G</a:t>
            </a:r>
            <a:r>
              <a:rPr lang="en-US" altLang="en-US" i="1" baseline="-25000"/>
              <a:t>d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=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).</a:t>
            </a:r>
          </a:p>
        </p:txBody>
      </p:sp>
      <p:sp>
        <p:nvSpPr>
          <p:cNvPr id="59396" name="Text Box 15"/>
          <p:cNvSpPr txBox="1">
            <a:spLocks noChangeArrowheads="1"/>
          </p:cNvSpPr>
          <p:nvPr/>
        </p:nvSpPr>
        <p:spPr bwMode="auto">
          <a:xfrm>
            <a:off x="838200" y="1524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Solution</a:t>
            </a:r>
          </a:p>
        </p:txBody>
      </p:sp>
      <p:sp>
        <p:nvSpPr>
          <p:cNvPr id="59397" name="Text Box 16"/>
          <p:cNvSpPr txBox="1">
            <a:spLocks noChangeArrowheads="1"/>
          </p:cNvSpPr>
          <p:nvPr/>
        </p:nvSpPr>
        <p:spPr bwMode="auto">
          <a:xfrm>
            <a:off x="838200" y="2057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PI controller settings are:</a:t>
            </a:r>
          </a:p>
        </p:txBody>
      </p:sp>
      <p:graphicFrame>
        <p:nvGraphicFramePr>
          <p:cNvPr id="90214" name="Group 102"/>
          <p:cNvGraphicFramePr>
            <a:graphicFrameLocks noGrp="1"/>
          </p:cNvGraphicFramePr>
          <p:nvPr>
            <p:ph/>
          </p:nvPr>
        </p:nvGraphicFramePr>
        <p:xfrm>
          <a:off x="838200" y="2895600"/>
          <a:ext cx="8153400" cy="2408236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39575591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439114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9184175"/>
                    </a:ext>
                  </a:extLst>
                </a:gridCol>
              </a:tblGrid>
              <a:tr h="579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Controller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749640"/>
                  </a:ext>
                </a:extLst>
              </a:tr>
              <a:tr h="457260">
                <a:tc>
                  <a:txBody>
                    <a:bodyPr/>
                    <a:lstStyle>
                      <a:lvl1pPr marL="457200" indent="-457200"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 marL="114935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64465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210185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55905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30162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4734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9306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3878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Both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IMC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80529"/>
                  </a:ext>
                </a:extLst>
              </a:tr>
              <a:tr h="45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(b) Integrator approximation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0.556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93512"/>
                  </a:ext>
                </a:extLst>
              </a:tr>
              <a:tr h="45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(c) Skogestad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536213"/>
                  </a:ext>
                </a:extLst>
              </a:tr>
              <a:tr h="45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(d) DS-d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0.551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 b="1">
                          <a:solidFill>
                            <a:srgbClr val="0099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4.91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543834"/>
                  </a:ext>
                </a:extLst>
              </a:tr>
            </a:tbl>
          </a:graphicData>
        </a:graphic>
      </p:graphicFrame>
      <p:graphicFrame>
        <p:nvGraphicFramePr>
          <p:cNvPr id="59417" name="Object 54"/>
          <p:cNvGraphicFramePr>
            <a:graphicFrameLocks noChangeAspect="1"/>
          </p:cNvGraphicFramePr>
          <p:nvPr/>
        </p:nvGraphicFramePr>
        <p:xfrm>
          <a:off x="7467600" y="2971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79279" imgH="380835" progId="Equation.DSMT4">
                  <p:embed/>
                </p:oleObj>
              </mc:Choice>
              <mc:Fallback>
                <p:oleObj name="Equation" r:id="rId4" imgW="279279" imgH="380835" progId="Equation.DSMT4">
                  <p:embed/>
                  <p:pic>
                    <p:nvPicPr>
                      <p:cNvPr id="5941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971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2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B9C4C8-57FD-4510-B855-D49348AAEC6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1443" name="Text Box 42"/>
          <p:cNvSpPr txBox="1">
            <a:spLocks noChangeArrowheads="1"/>
          </p:cNvSpPr>
          <p:nvPr/>
        </p:nvSpPr>
        <p:spPr bwMode="auto">
          <a:xfrm>
            <a:off x="5310909" y="1574800"/>
            <a:ext cx="36806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Comparison of set-point responses (top) and disturbance responses (bottom). The responses for the Chen and </a:t>
            </a:r>
            <a:r>
              <a:rPr lang="en-US" altLang="en-US" dirty="0" err="1"/>
              <a:t>Seborg</a:t>
            </a:r>
            <a:r>
              <a:rPr lang="en-US" altLang="en-US" dirty="0"/>
              <a:t> and integrator approximation methods are essentially identical.</a:t>
            </a:r>
          </a:p>
        </p:txBody>
      </p:sp>
      <p:pic>
        <p:nvPicPr>
          <p:cNvPr id="61444" name="Picture 47" descr="Fig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236" y="290513"/>
            <a:ext cx="4414838" cy="624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04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f(s)</a:t>
                </a:r>
                <a:r>
                  <a:rPr lang="en-US" dirty="0"/>
                  <a:t> is called filter and should be chosen such a way that </a:t>
                </a:r>
              </a:p>
              <a:p>
                <a:pPr lvl="1"/>
                <a:r>
                  <a:rPr lang="en-US" i="1" dirty="0"/>
                  <a:t>q(s) should not become improper.</a:t>
                </a:r>
              </a:p>
              <a:p>
                <a:pPr lvl="1"/>
                <a:r>
                  <a:rPr lang="en-US" i="1" dirty="0"/>
                  <a:t>Process dynamic characteristics are not violated.</a:t>
                </a:r>
              </a:p>
              <a:p>
                <a:pPr marL="0" indent="0">
                  <a:buNone/>
                </a:pPr>
                <a:r>
                  <a:rPr lang="en-US" dirty="0"/>
                  <a:t>Since,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required for the open loop control law, it should also be noted that it may not be always possible to get inverse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So, factorize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invertible part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non-invertible part.</a:t>
                </a:r>
              </a:p>
              <a:p>
                <a:pPr marL="0" indent="0">
                  <a:buNone/>
                </a:pPr>
                <a:r>
                  <a:rPr lang="en-US" dirty="0"/>
                  <a:t>So, finally, open loop control law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Open loop control is always stable if the process is stable.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Disturbance to the system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How to handle?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738" r="-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Model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27" y="873421"/>
            <a:ext cx="7886700" cy="54494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loop control law discussed earlier can not take care of disturbances to the process.  </a:t>
            </a:r>
          </a:p>
          <a:p>
            <a:r>
              <a:rPr lang="en-US" dirty="0"/>
              <a:t>How to take care of disturbance?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Disturbance, d is estimated internally using a process model</a:t>
            </a:r>
          </a:p>
          <a:p>
            <a:r>
              <a:rPr lang="en-US" dirty="0"/>
              <a:t>The above is called Internal Model Control structure.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926617" y="2604654"/>
            <a:ext cx="914400" cy="5486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846691" y="2604655"/>
            <a:ext cx="914400" cy="54864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099963" y="2878974"/>
            <a:ext cx="826654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841017" y="2878974"/>
            <a:ext cx="1005674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761091" y="2878975"/>
            <a:ext cx="56341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3274" y="2604654"/>
                <a:ext cx="64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74" y="2604654"/>
                <a:ext cx="64008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0354" y="2599878"/>
                <a:ext cx="640080" cy="54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54" y="2599878"/>
                <a:ext cx="64008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8650" y="2483450"/>
                <a:ext cx="5463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83450"/>
                <a:ext cx="546303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66508" y="248628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08" y="2486285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Summing Junction 13"/>
          <p:cNvSpPr/>
          <p:nvPr/>
        </p:nvSpPr>
        <p:spPr>
          <a:xfrm>
            <a:off x="6325186" y="2644915"/>
            <a:ext cx="443344" cy="42140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26661" y="2053643"/>
            <a:ext cx="0" cy="59127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</p:cNvCxnSpPr>
          <p:nvPr/>
        </p:nvCxnSpPr>
        <p:spPr>
          <a:xfrm>
            <a:off x="6768530" y="2855617"/>
            <a:ext cx="91612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3414" y="17184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4853003" y="3707398"/>
            <a:ext cx="914400" cy="54864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7155" y="3702621"/>
                <a:ext cx="64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55" y="3702621"/>
                <a:ext cx="64008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4246390" y="2874198"/>
            <a:ext cx="12901" cy="11075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1"/>
          </p:cNvCxnSpPr>
          <p:nvPr/>
        </p:nvCxnSpPr>
        <p:spPr>
          <a:xfrm>
            <a:off x="4247066" y="3981717"/>
            <a:ext cx="605937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93529" y="2843833"/>
            <a:ext cx="7513" cy="9146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2" idx="2"/>
          </p:cNvCxnSpPr>
          <p:nvPr/>
        </p:nvCxnSpPr>
        <p:spPr>
          <a:xfrm flipV="1">
            <a:off x="5767980" y="3953584"/>
            <a:ext cx="971670" cy="7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64637" y="2650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415211" y="25453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842268" y="36268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694642" y="37459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993529" y="4142627"/>
            <a:ext cx="3627" cy="72413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/>
          <p:cNvSpPr/>
          <p:nvPr/>
        </p:nvSpPr>
        <p:spPr>
          <a:xfrm>
            <a:off x="1644116" y="2699252"/>
            <a:ext cx="443344" cy="42140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883871" y="4866465"/>
            <a:ext cx="5117171" cy="406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883871" y="3120656"/>
            <a:ext cx="5117" cy="18118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03564" y="2909954"/>
            <a:ext cx="84048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99556" y="4421966"/>
                <a:ext cx="153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56" y="4421966"/>
                <a:ext cx="153016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967423" y="3598148"/>
                <a:ext cx="516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23" y="3598148"/>
                <a:ext cx="51668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3972694" y="25145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579327" y="2717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739886" y="28458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098874" y="2404504"/>
                <a:ext cx="5463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74" y="2404504"/>
                <a:ext cx="546303" cy="390748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117600" y="2198921"/>
            <a:ext cx="2855094" cy="18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972694" y="2213828"/>
            <a:ext cx="0" cy="12087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970862" y="3383003"/>
            <a:ext cx="3405051" cy="250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366681" y="3382707"/>
            <a:ext cx="0" cy="1761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058517" y="5135418"/>
            <a:ext cx="6330564" cy="1103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095429" y="2207489"/>
            <a:ext cx="20339" cy="303828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Summing Junction 91"/>
          <p:cNvSpPr/>
          <p:nvPr/>
        </p:nvSpPr>
        <p:spPr>
          <a:xfrm>
            <a:off x="6739650" y="3742882"/>
            <a:ext cx="507758" cy="421404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1" grpId="0"/>
      <p:bldP spid="42" grpId="0"/>
      <p:bldP spid="43" grpId="0"/>
      <p:bldP spid="48" grpId="0" animBg="1"/>
      <p:bldP spid="60" grpId="0"/>
      <p:bldP spid="61" grpId="0"/>
      <p:bldP spid="63" grpId="0"/>
      <p:bldP spid="64" grpId="0"/>
      <p:bldP spid="65" grpId="0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Model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IMC Equation: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US" dirty="0"/>
                  <a:t>The ideal IMC control law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ensures both servo and regulatory control in spite of process/model mismatch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presence of disturbance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actual practice, design of IMC control law is same as earlier used for open loop control.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Design Procedure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Factor the process model into invertible and non-invertible component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Form the idealized IMC controller which is the inverse of the invertible component of the process model.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Add a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to make the controller </a:t>
                </a:r>
                <a:r>
                  <a:rPr lang="en-US" dirty="0" err="1"/>
                  <a:t>atleast</a:t>
                </a:r>
                <a:r>
                  <a:rPr lang="en-US" dirty="0"/>
                  <a:t> semi-proper</a:t>
                </a:r>
              </a:p>
              <a:p>
                <a:pPr marL="0" indent="0">
                  <a:buNone/>
                </a:pPr>
                <a:r>
                  <a:rPr lang="en-US" dirty="0"/>
                  <a:t>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to vary the speed of response of the control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FODT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the 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Assuming no process/model mismatch,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the IMC design steps:</a:t>
                </a:r>
              </a:p>
              <a:p>
                <a:pPr marL="0" indent="0">
                  <a:buNone/>
                </a:pPr>
                <a:r>
                  <a:rPr lang="en-US" sz="2400" dirty="0"/>
                  <a:t>1. Factorize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to invertible and non-invertible parts.</a:t>
                </a:r>
              </a:p>
              <a:p>
                <a:pPr marL="0" indent="0">
                  <a:buNone/>
                </a:pPr>
                <a:r>
                  <a:rPr lang="en-US" sz="2400" dirty="0"/>
                  <a:t>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Idealized IMC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IMC: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So, the controlled response will be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5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SO with RHP zero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Assuming no process/model mismatch,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IMC design steps:</a:t>
                </a:r>
              </a:p>
              <a:p>
                <a:pPr marL="0" indent="0">
                  <a:buNone/>
                </a:pPr>
                <a:r>
                  <a:rPr lang="en-US" dirty="0"/>
                  <a:t>1. Factorize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invertible and non-invertible parts.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2. Idealized IMC: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3. IMC: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the controlled response will be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9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based PID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27" y="873421"/>
            <a:ext cx="7886700" cy="54494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296372" y="608598"/>
            <a:ext cx="6001862" cy="2597046"/>
            <a:chOff x="962197" y="799452"/>
            <a:chExt cx="6001862" cy="2597046"/>
          </a:xfrm>
        </p:grpSpPr>
        <p:sp>
          <p:nvSpPr>
            <p:cNvPr id="5" name="Rounded Rectangle 4"/>
            <p:cNvSpPr/>
            <p:nvPr/>
          </p:nvSpPr>
          <p:spPr>
            <a:xfrm>
              <a:off x="2920320" y="1569123"/>
              <a:ext cx="768557" cy="43069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34151" y="1569124"/>
              <a:ext cx="768557" cy="430693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225513" y="1784470"/>
              <a:ext cx="69480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3688877" y="1784470"/>
              <a:ext cx="845274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5302708" y="1784471"/>
              <a:ext cx="47355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02130" y="1532881"/>
                  <a:ext cx="537990" cy="362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30" y="1532881"/>
                  <a:ext cx="537990" cy="362416"/>
                </a:xfrm>
                <a:prstGeom prst="rect">
                  <a:avLst/>
                </a:prstGeom>
                <a:blipFill>
                  <a:blip r:embed="rId2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60563" y="1501710"/>
                  <a:ext cx="537990" cy="430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563" y="1501710"/>
                  <a:ext cx="537990" cy="430693"/>
                </a:xfrm>
                <a:prstGeom prst="rect">
                  <a:avLst/>
                </a:prstGeom>
                <a:blipFill>
                  <a:blip r:embed="rId3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2197" y="1353717"/>
                  <a:ext cx="459170" cy="30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97" y="1353717"/>
                  <a:ext cx="459170" cy="306745"/>
                </a:xfrm>
                <a:prstGeom prst="rect">
                  <a:avLst/>
                </a:prstGeom>
                <a:blipFill>
                  <a:blip r:embed="rId4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651909" y="1365376"/>
                  <a:ext cx="312150" cy="289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09" y="1365376"/>
                  <a:ext cx="312150" cy="289933"/>
                </a:xfrm>
                <a:prstGeom prst="rect">
                  <a:avLst/>
                </a:prstGeom>
                <a:blipFill>
                  <a:blip r:embed="rId5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lowchart: Summing Junction 13"/>
            <p:cNvSpPr/>
            <p:nvPr/>
          </p:nvSpPr>
          <p:spPr>
            <a:xfrm>
              <a:off x="5776832" y="1600729"/>
              <a:ext cx="372633" cy="330811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46173" y="1136568"/>
              <a:ext cx="0" cy="46416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6"/>
            </p:cNvCxnSpPr>
            <p:nvPr/>
          </p:nvCxnSpPr>
          <p:spPr>
            <a:xfrm>
              <a:off x="6149465" y="1766134"/>
              <a:ext cx="770007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81598" y="799452"/>
              <a:ext cx="25761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IN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39456" y="2434800"/>
              <a:ext cx="768557" cy="430693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49057" y="2366672"/>
                  <a:ext cx="537990" cy="362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057" y="2366672"/>
                  <a:ext cx="537990" cy="362416"/>
                </a:xfrm>
                <a:prstGeom prst="rect">
                  <a:avLst/>
                </a:prstGeom>
                <a:blipFill>
                  <a:blip r:embed="rId6"/>
                  <a:stretch>
                    <a:fillRect l="-3371" b="-406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029595" y="1780721"/>
              <a:ext cx="10843" cy="86942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0" idx="1"/>
            </p:cNvCxnSpPr>
            <p:nvPr/>
          </p:nvCxnSpPr>
          <p:spPr>
            <a:xfrm>
              <a:off x="4030163" y="2650146"/>
              <a:ext cx="509293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338578" y="1756884"/>
              <a:ext cx="6315" cy="71798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92" idx="2"/>
            </p:cNvCxnSpPr>
            <p:nvPr/>
          </p:nvCxnSpPr>
          <p:spPr>
            <a:xfrm flipV="1">
              <a:off x="5308498" y="2628061"/>
              <a:ext cx="816693" cy="616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07985" y="1586943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24117" y="1459511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99772" y="2345730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87362" y="2428142"/>
              <a:ext cx="214495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6338578" y="2776463"/>
              <a:ext cx="3049" cy="56846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/>
            <p:cNvSpPr/>
            <p:nvPr/>
          </p:nvSpPr>
          <p:spPr>
            <a:xfrm>
              <a:off x="1842372" y="1643385"/>
              <a:ext cx="372633" cy="330811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2043887" y="3344691"/>
              <a:ext cx="4301005" cy="3189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043887" y="1974195"/>
              <a:ext cx="4301" cy="1422303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35884" y="1808790"/>
              <a:ext cx="70642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861811" y="2977280"/>
                  <a:ext cx="1286108" cy="289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811" y="2977280"/>
                  <a:ext cx="1286108" cy="289933"/>
                </a:xfrm>
                <a:prstGeom prst="rect">
                  <a:avLst/>
                </a:prstGeom>
                <a:blipFill>
                  <a:blip r:embed="rId7"/>
                  <a:stretch>
                    <a:fillRect r="-9953" b="-354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476131" y="2257947"/>
                  <a:ext cx="434272" cy="289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131" y="2257947"/>
                  <a:ext cx="434272" cy="289933"/>
                </a:xfrm>
                <a:prstGeom prst="rect">
                  <a:avLst/>
                </a:prstGeom>
                <a:blipFill>
                  <a:blip r:embed="rId8"/>
                  <a:stretch>
                    <a:fillRect b="-354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/>
            <p:cNvSpPr txBox="1"/>
            <p:nvPr/>
          </p:nvSpPr>
          <p:spPr>
            <a:xfrm>
              <a:off x="3837039" y="1427124"/>
              <a:ext cx="25761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  <a:endParaRPr lang="en-I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9918" y="1621167"/>
              <a:ext cx="252220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14026" y="1721932"/>
              <a:ext cx="214495" cy="289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sp>
          <p:nvSpPr>
            <p:cNvPr id="92" name="Flowchart: Summing Junction 91"/>
            <p:cNvSpPr/>
            <p:nvPr/>
          </p:nvSpPr>
          <p:spPr>
            <a:xfrm>
              <a:off x="6125191" y="2462655"/>
              <a:ext cx="426773" cy="330811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960140" y="4263479"/>
            <a:ext cx="768557" cy="43069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5573971" y="4263480"/>
            <a:ext cx="768557" cy="430693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/>
          <p:cNvCxnSpPr>
            <a:stCxn id="99" idx="6"/>
            <a:endCxn id="49" idx="1"/>
          </p:cNvCxnSpPr>
          <p:nvPr/>
        </p:nvCxnSpPr>
        <p:spPr>
          <a:xfrm flipV="1">
            <a:off x="3296877" y="4478826"/>
            <a:ext cx="663263" cy="215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51" idx="1"/>
          </p:cNvCxnSpPr>
          <p:nvPr/>
        </p:nvCxnSpPr>
        <p:spPr>
          <a:xfrm>
            <a:off x="4728697" y="4478826"/>
            <a:ext cx="845274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6342528" y="4478827"/>
            <a:ext cx="47355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32975" y="4263479"/>
                <a:ext cx="537990" cy="36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75" y="4263479"/>
                <a:ext cx="537990" cy="362416"/>
              </a:xfrm>
              <a:prstGeom prst="rect">
                <a:avLst/>
              </a:prstGeom>
              <a:blipFill>
                <a:blip r:embed="rId9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728340" y="4259730"/>
                <a:ext cx="537990" cy="43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340" y="4259730"/>
                <a:ext cx="537990" cy="430693"/>
              </a:xfrm>
              <a:prstGeom prst="rect">
                <a:avLst/>
              </a:prstGeom>
              <a:blipFill>
                <a:blip r:embed="rId10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7202" y="4168332"/>
                <a:ext cx="459170" cy="306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02" y="4168332"/>
                <a:ext cx="459170" cy="306745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1888" y="4170557"/>
                <a:ext cx="312150" cy="28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88" y="4170557"/>
                <a:ext cx="312150" cy="289933"/>
              </a:xfrm>
              <a:prstGeom prst="rect">
                <a:avLst/>
              </a:prstGeom>
              <a:blipFill>
                <a:blip r:embed="rId12"/>
                <a:stretch>
                  <a:fillRect b="-35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Summing Junction 66"/>
          <p:cNvSpPr/>
          <p:nvPr/>
        </p:nvSpPr>
        <p:spPr>
          <a:xfrm>
            <a:off x="6816652" y="4295085"/>
            <a:ext cx="372633" cy="330811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985993" y="3830924"/>
            <a:ext cx="0" cy="4641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6"/>
          </p:cNvCxnSpPr>
          <p:nvPr/>
        </p:nvCxnSpPr>
        <p:spPr>
          <a:xfrm>
            <a:off x="7189285" y="4460490"/>
            <a:ext cx="77000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57189" y="3567777"/>
            <a:ext cx="25761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3935199" y="5129156"/>
            <a:ext cx="768557" cy="430693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062281" y="5051518"/>
                <a:ext cx="537990" cy="36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81" y="5051518"/>
                <a:ext cx="537990" cy="362416"/>
              </a:xfrm>
              <a:prstGeom prst="rect">
                <a:avLst/>
              </a:prstGeom>
              <a:blipFill>
                <a:blip r:embed="rId13"/>
                <a:stretch>
                  <a:fillRect l="-3371" b="-40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5069415" y="4475077"/>
            <a:ext cx="10843" cy="8694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3" idx="1"/>
          </p:cNvCxnSpPr>
          <p:nvPr/>
        </p:nvCxnSpPr>
        <p:spPr>
          <a:xfrm flipV="1">
            <a:off x="3083490" y="5344503"/>
            <a:ext cx="851709" cy="11372"/>
          </a:xfrm>
          <a:prstGeom prst="straightConnector1">
            <a:avLst/>
          </a:prstGeom>
          <a:ln w="1905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378398" y="4451240"/>
            <a:ext cx="1524" cy="1019579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99" idx="2"/>
          </p:cNvCxnSpPr>
          <p:nvPr/>
        </p:nvCxnSpPr>
        <p:spPr>
          <a:xfrm flipV="1">
            <a:off x="2053408" y="4500380"/>
            <a:ext cx="816693" cy="61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65761" y="4299720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6892319" y="4216961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800272" y="4282676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2924419" y="4404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378398" y="5470819"/>
            <a:ext cx="3049" cy="5684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Summing Junction 87"/>
          <p:cNvSpPr/>
          <p:nvPr/>
        </p:nvSpPr>
        <p:spPr>
          <a:xfrm>
            <a:off x="1718419" y="4337741"/>
            <a:ext cx="372633" cy="330811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1914026" y="6039047"/>
            <a:ext cx="5470687" cy="139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1901457" y="4668551"/>
            <a:ext cx="4301" cy="142230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02687" y="4503146"/>
            <a:ext cx="706428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355829" y="4947134"/>
                <a:ext cx="434272" cy="28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829" y="4947134"/>
                <a:ext cx="434272" cy="289933"/>
              </a:xfrm>
              <a:prstGeom prst="rect">
                <a:avLst/>
              </a:prstGeom>
              <a:blipFill>
                <a:blip r:embed="rId14"/>
                <a:stretch>
                  <a:fillRect b="-36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5098781" y="4146252"/>
            <a:ext cx="25761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1636256" y="4315297"/>
            <a:ext cx="252220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1771203" y="4397439"/>
            <a:ext cx="214495" cy="28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99" name="Flowchart: Summing Junction 98"/>
          <p:cNvSpPr/>
          <p:nvPr/>
        </p:nvSpPr>
        <p:spPr>
          <a:xfrm>
            <a:off x="2870104" y="4334976"/>
            <a:ext cx="426773" cy="330811"/>
          </a:xfrm>
          <a:prstGeom prst="flowChartSummingJunct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83490" y="4665787"/>
            <a:ext cx="10691" cy="67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3" idx="3"/>
          </p:cNvCxnSpPr>
          <p:nvPr/>
        </p:nvCxnSpPr>
        <p:spPr>
          <a:xfrm flipH="1">
            <a:off x="4703756" y="5333325"/>
            <a:ext cx="365659" cy="11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72916" y="3830924"/>
            <a:ext cx="0" cy="19241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572916" y="5725390"/>
            <a:ext cx="2903215" cy="296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588830" y="3791712"/>
            <a:ext cx="2903215" cy="296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76131" y="3801264"/>
            <a:ext cx="0" cy="19241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70101" y="3839434"/>
                <a:ext cx="1836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PID Controller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01" y="3839434"/>
                <a:ext cx="1836913" cy="369332"/>
              </a:xfrm>
              <a:prstGeom prst="rect">
                <a:avLst/>
              </a:prstGeom>
              <a:blipFill>
                <a:blip r:embed="rId15"/>
                <a:stretch>
                  <a:fillRect l="-299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Down Arrow 107"/>
          <p:cNvSpPr/>
          <p:nvPr/>
        </p:nvSpPr>
        <p:spPr>
          <a:xfrm>
            <a:off x="1355901" y="2865493"/>
            <a:ext cx="280355" cy="1087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2907091" y="2674639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IMC structure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3762949" y="6138612"/>
            <a:ext cx="21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1713</Words>
  <Application>Microsoft Office PowerPoint</Application>
  <PresentationFormat>On-screen Show (4:3)</PresentationFormat>
  <Paragraphs>255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Internal Model Control</vt:lpstr>
      <vt:lpstr>Open loop Control</vt:lpstr>
      <vt:lpstr>Open loop control</vt:lpstr>
      <vt:lpstr>Internal Model Control</vt:lpstr>
      <vt:lpstr>Internal Model Control</vt:lpstr>
      <vt:lpstr>IMC Design Procedure</vt:lpstr>
      <vt:lpstr>Example-1: FODT Process</vt:lpstr>
      <vt:lpstr>Example-2: SO with RHP zero </vt:lpstr>
      <vt:lpstr>IMC based PID Controller</vt:lpstr>
      <vt:lpstr>IMC based PID Controller design</vt:lpstr>
      <vt:lpstr>IMC based PID Controller Design</vt:lpstr>
      <vt:lpstr>IMC based PID Controller Design</vt:lpstr>
      <vt:lpstr>IMC based PID Controller Design</vt:lpstr>
      <vt:lpstr>IMC based PID Controller Design</vt:lpstr>
      <vt:lpstr>IMC based PID Controller Design</vt:lpstr>
      <vt:lpstr>PowerPoint Presentation</vt:lpstr>
      <vt:lpstr>IMC based PID for unstable process</vt:lpstr>
      <vt:lpstr>Example</vt:lpstr>
      <vt:lpstr>Selection of λ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Samanta</dc:creator>
  <cp:lastModifiedBy>Admin</cp:lastModifiedBy>
  <cp:revision>66</cp:revision>
  <dcterms:created xsi:type="dcterms:W3CDTF">2021-01-22T15:56:23Z</dcterms:created>
  <dcterms:modified xsi:type="dcterms:W3CDTF">2023-02-01T13:27:00Z</dcterms:modified>
</cp:coreProperties>
</file>