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8"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Calibri" pitchFamily="34" charset="0"/>
      <p:regular r:id="rId6"/>
      <p:bold r:id="rId7"/>
      <p:italic r:id="rId8"/>
      <p:boldItalic r:id="rId9"/>
    </p:embeddedFont>
    <p:embeddedFont>
      <p:font typeface="Open Sans"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94" d="100"/>
          <a:sy n="94" d="100"/>
        </p:scale>
        <p:origin x="-696"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onarch\Desktop\Project%20Analyze%20NYSE%20Data\NYSE%20Project%20Final%20Workbook.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Monarch\Desktop\Project%20Analyze%20NYSE%20Data\NYSE%20Project%20Final%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31"/>
  <c:pivotSource>
    <c:name>[NYSE Project Final Workbook.xlsx]Pivot Table Summary Statistics !PivotTable1</c:name>
    <c:fmtId val="3"/>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pivotFmt>
      <c:pivotFmt>
        <c:idx val="5"/>
      </c:pivotFmt>
      <c:pivotFmt>
        <c:idx val="6"/>
      </c:pivotFmt>
      <c:pivotFmt>
        <c:idx val="7"/>
      </c:pivotFmt>
      <c:pivotFmt>
        <c:idx val="8"/>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s>
    <c:view3D>
      <c:rAngAx val="1"/>
    </c:view3D>
    <c:sideWall>
      <c:spPr>
        <a:noFill/>
      </c:spPr>
    </c:sideWall>
    <c:backWall>
      <c:spPr>
        <a:noFill/>
      </c:spPr>
    </c:backWall>
    <c:plotArea>
      <c:layout>
        <c:manualLayout>
          <c:layoutTarget val="inner"/>
          <c:xMode val="edge"/>
          <c:yMode val="edge"/>
          <c:x val="0.22785031535237207"/>
          <c:y val="0.1616814087666355"/>
          <c:w val="0.72876777529674452"/>
          <c:h val="0.53129695792431231"/>
        </c:manualLayout>
      </c:layout>
      <c:bar3DChart>
        <c:barDir val="col"/>
        <c:grouping val="clustered"/>
        <c:ser>
          <c:idx val="0"/>
          <c:order val="0"/>
          <c:tx>
            <c:strRef>
              <c:f>'Pivot Table Summary Statistics '!$B$3:$B$4</c:f>
              <c:strCache>
                <c:ptCount val="1"/>
                <c:pt idx="0">
                  <c:v>Year 1</c:v>
                </c:pt>
              </c:strCache>
            </c:strRef>
          </c:tx>
          <c:cat>
            <c:strRef>
              <c:f>'Pivot Table Summary Statistics '!$A$5:$A$8</c:f>
              <c:strCache>
                <c:ptCount val="4"/>
                <c:pt idx="0">
                  <c:v>Pepsico                         (PEP)</c:v>
                </c:pt>
                <c:pt idx="1">
                  <c:v>Coco-Cola                             (KO)</c:v>
                </c:pt>
                <c:pt idx="2">
                  <c:v>Dr. Pepper Snapples                        (DPS)</c:v>
                </c:pt>
                <c:pt idx="3">
                  <c:v>Monster Beverages                             (MNST)</c:v>
                </c:pt>
              </c:strCache>
            </c:strRef>
          </c:cat>
          <c:val>
            <c:numRef>
              <c:f>'Pivot Table Summary Statistics '!$B$5:$B$8</c:f>
              <c:numCache>
                <c:formatCode>"$"#,##0.00,,\ "M"</c:formatCode>
                <c:ptCount val="4"/>
                <c:pt idx="0">
                  <c:v>35172000000</c:v>
                </c:pt>
                <c:pt idx="1">
                  <c:v>28964000000</c:v>
                </c:pt>
                <c:pt idx="2">
                  <c:v>3498000000</c:v>
                </c:pt>
                <c:pt idx="3">
                  <c:v>1065656000</c:v>
                </c:pt>
              </c:numCache>
            </c:numRef>
          </c:val>
        </c:ser>
        <c:ser>
          <c:idx val="1"/>
          <c:order val="1"/>
          <c:tx>
            <c:strRef>
              <c:f>'Pivot Table Summary Statistics '!$C$3:$C$4</c:f>
              <c:strCache>
                <c:ptCount val="1"/>
                <c:pt idx="0">
                  <c:v>Year 2</c:v>
                </c:pt>
              </c:strCache>
            </c:strRef>
          </c:tx>
          <c:cat>
            <c:strRef>
              <c:f>'Pivot Table Summary Statistics '!$A$5:$A$8</c:f>
              <c:strCache>
                <c:ptCount val="4"/>
                <c:pt idx="0">
                  <c:v>Pepsico                         (PEP)</c:v>
                </c:pt>
                <c:pt idx="1">
                  <c:v>Coco-Cola                             (KO)</c:v>
                </c:pt>
                <c:pt idx="2">
                  <c:v>Dr. Pepper Snapples                        (DPS)</c:v>
                </c:pt>
                <c:pt idx="3">
                  <c:v>Monster Beverages                             (MNST)</c:v>
                </c:pt>
              </c:strCache>
            </c:strRef>
          </c:cat>
          <c:val>
            <c:numRef>
              <c:f>'Pivot Table Summary Statistics '!$C$5:$C$8</c:f>
              <c:numCache>
                <c:formatCode>"$"#,##0.00,,\ "M"</c:formatCode>
                <c:ptCount val="4"/>
                <c:pt idx="0">
                  <c:v>35445000000</c:v>
                </c:pt>
                <c:pt idx="1">
                  <c:v>28433000000</c:v>
                </c:pt>
                <c:pt idx="2">
                  <c:v>3630000000</c:v>
                </c:pt>
                <c:pt idx="3">
                  <c:v>1172931000</c:v>
                </c:pt>
              </c:numCache>
            </c:numRef>
          </c:val>
        </c:ser>
        <c:ser>
          <c:idx val="2"/>
          <c:order val="2"/>
          <c:tx>
            <c:strRef>
              <c:f>'Pivot Table Summary Statistics '!$D$3:$D$4</c:f>
              <c:strCache>
                <c:ptCount val="1"/>
                <c:pt idx="0">
                  <c:v>Year 3</c:v>
                </c:pt>
              </c:strCache>
            </c:strRef>
          </c:tx>
          <c:cat>
            <c:strRef>
              <c:f>'Pivot Table Summary Statistics '!$A$5:$A$8</c:f>
              <c:strCache>
                <c:ptCount val="4"/>
                <c:pt idx="0">
                  <c:v>Pepsico                         (PEP)</c:v>
                </c:pt>
                <c:pt idx="1">
                  <c:v>Coco-Cola                             (KO)</c:v>
                </c:pt>
                <c:pt idx="2">
                  <c:v>Dr. Pepper Snapples                        (DPS)</c:v>
                </c:pt>
                <c:pt idx="3">
                  <c:v>Monster Beverages                             (MNST)</c:v>
                </c:pt>
              </c:strCache>
            </c:strRef>
          </c:cat>
          <c:val>
            <c:numRef>
              <c:f>'Pivot Table Summary Statistics '!$D$5:$D$8</c:f>
              <c:numCache>
                <c:formatCode>"$"#,##0.00,,\ "M"</c:formatCode>
                <c:ptCount val="4"/>
                <c:pt idx="0">
                  <c:v>34325000000</c:v>
                </c:pt>
                <c:pt idx="1">
                  <c:v>28109000000</c:v>
                </c:pt>
                <c:pt idx="2">
                  <c:v>3723000000</c:v>
                </c:pt>
                <c:pt idx="3">
                  <c:v>1339810000</c:v>
                </c:pt>
              </c:numCache>
            </c:numRef>
          </c:val>
        </c:ser>
        <c:ser>
          <c:idx val="3"/>
          <c:order val="3"/>
          <c:tx>
            <c:strRef>
              <c:f>'Pivot Table Summary Statistics '!$E$3:$E$4</c:f>
              <c:strCache>
                <c:ptCount val="1"/>
                <c:pt idx="0">
                  <c:v>Year 4</c:v>
                </c:pt>
              </c:strCache>
            </c:strRef>
          </c:tx>
          <c:cat>
            <c:strRef>
              <c:f>'Pivot Table Summary Statistics '!$A$5:$A$8</c:f>
              <c:strCache>
                <c:ptCount val="4"/>
                <c:pt idx="0">
                  <c:v>Pepsico                         (PEP)</c:v>
                </c:pt>
                <c:pt idx="1">
                  <c:v>Coco-Cola                             (KO)</c:v>
                </c:pt>
                <c:pt idx="2">
                  <c:v>Dr. Pepper Snapples                        (DPS)</c:v>
                </c:pt>
                <c:pt idx="3">
                  <c:v>Monster Beverages                             (MNST)</c:v>
                </c:pt>
              </c:strCache>
            </c:strRef>
          </c:cat>
          <c:val>
            <c:numRef>
              <c:f>'Pivot Table Summary Statistics '!$E$5:$E$8</c:f>
              <c:numCache>
                <c:formatCode>"$"#,##0.00,,\ "M"</c:formatCode>
                <c:ptCount val="4"/>
                <c:pt idx="0">
                  <c:v>34590000000</c:v>
                </c:pt>
                <c:pt idx="1">
                  <c:v>26812000000</c:v>
                </c:pt>
                <c:pt idx="2">
                  <c:v>3858000000</c:v>
                </c:pt>
                <c:pt idx="3">
                  <c:v>1632301000</c:v>
                </c:pt>
              </c:numCache>
            </c:numRef>
          </c:val>
        </c:ser>
        <c:shape val="box"/>
        <c:axId val="97804288"/>
        <c:axId val="97806208"/>
        <c:axId val="0"/>
      </c:bar3DChart>
      <c:catAx>
        <c:axId val="97804288"/>
        <c:scaling>
          <c:orientation val="minMax"/>
        </c:scaling>
        <c:axPos val="b"/>
        <c:title>
          <c:tx>
            <c:rich>
              <a:bodyPr/>
              <a:lstStyle/>
              <a:p>
                <a:pPr>
                  <a:defRPr sz="1200"/>
                </a:pPr>
                <a:r>
                  <a:rPr lang="en-US" sz="1200" dirty="0"/>
                  <a:t>Consumer</a:t>
                </a:r>
                <a:r>
                  <a:rPr lang="en-US" sz="1200" baseline="0" dirty="0"/>
                  <a:t> Staples Companies (NYSE - </a:t>
                </a:r>
                <a:r>
                  <a:rPr lang="en-US" sz="1200" dirty="0"/>
                  <a:t>Ticker</a:t>
                </a:r>
                <a:r>
                  <a:rPr lang="en-US" sz="1200" baseline="0" dirty="0"/>
                  <a:t> Symbol)</a:t>
                </a:r>
                <a:endParaRPr lang="en-US" sz="1200" dirty="0"/>
              </a:p>
            </c:rich>
          </c:tx>
          <c:layout>
            <c:manualLayout>
              <c:xMode val="edge"/>
              <c:yMode val="edge"/>
              <c:x val="0.14501566336466012"/>
              <c:y val="0.91970845951948355"/>
            </c:manualLayout>
          </c:layout>
          <c:spPr>
            <a:solidFill>
              <a:schemeClr val="bg2">
                <a:lumMod val="90000"/>
              </a:schemeClr>
            </a:solidFill>
            <a:ln w="6350" cmpd="sng"/>
          </c:spPr>
        </c:title>
        <c:majorTickMark val="none"/>
        <c:tickLblPos val="nextTo"/>
        <c:txPr>
          <a:bodyPr/>
          <a:lstStyle/>
          <a:p>
            <a:pPr>
              <a:defRPr b="1"/>
            </a:pPr>
            <a:endParaRPr lang="en-US"/>
          </a:p>
        </c:txPr>
        <c:crossAx val="97806208"/>
        <c:crossesAt val="0"/>
        <c:auto val="1"/>
        <c:lblAlgn val="ctr"/>
        <c:lblOffset val="100"/>
      </c:catAx>
      <c:valAx>
        <c:axId val="97806208"/>
        <c:scaling>
          <c:orientation val="minMax"/>
        </c:scaling>
        <c:axPos val="l"/>
        <c:majorGridlines/>
        <c:title>
          <c:tx>
            <c:rich>
              <a:bodyPr/>
              <a:lstStyle/>
              <a:p>
                <a:pPr>
                  <a:defRPr sz="1200"/>
                </a:pPr>
                <a:r>
                  <a:rPr lang="en-US" sz="1200" dirty="0"/>
                  <a:t>Average</a:t>
                </a:r>
                <a:r>
                  <a:rPr lang="en-US" sz="1200" baseline="0" dirty="0"/>
                  <a:t> Gross Profit in </a:t>
                </a:r>
                <a:r>
                  <a:rPr lang="en-US" sz="1200" baseline="0" dirty="0" smtClean="0"/>
                  <a:t>Million USD</a:t>
                </a:r>
                <a:endParaRPr lang="en-US" sz="1200" dirty="0"/>
              </a:p>
            </c:rich>
          </c:tx>
          <c:layout>
            <c:manualLayout>
              <c:xMode val="edge"/>
              <c:yMode val="edge"/>
              <c:x val="0"/>
              <c:y val="0.19513157009220006"/>
            </c:manualLayout>
          </c:layout>
          <c:spPr>
            <a:solidFill>
              <a:schemeClr val="bg2">
                <a:lumMod val="90000"/>
              </a:schemeClr>
            </a:solidFill>
          </c:spPr>
        </c:title>
        <c:numFmt formatCode="&quot;$&quot;#,##0,,.\ &quot;M&quot;" sourceLinked="0"/>
        <c:tickLblPos val="nextTo"/>
        <c:txPr>
          <a:bodyPr/>
          <a:lstStyle/>
          <a:p>
            <a:pPr>
              <a:defRPr b="1">
                <a:solidFill>
                  <a:schemeClr val="tx1">
                    <a:lumMod val="85000"/>
                    <a:lumOff val="15000"/>
                  </a:schemeClr>
                </a:solidFill>
              </a:defRPr>
            </a:pPr>
            <a:endParaRPr lang="en-US"/>
          </a:p>
        </c:txPr>
        <c:crossAx val="97804288"/>
        <c:crosses val="autoZero"/>
        <c:crossBetween val="between"/>
      </c:valAx>
    </c:plotArea>
    <c:legend>
      <c:legendPos val="r"/>
      <c:layout>
        <c:manualLayout>
          <c:xMode val="edge"/>
          <c:yMode val="edge"/>
          <c:x val="0.23691072198064789"/>
          <c:y val="1.8583370911235231E-2"/>
          <c:w val="0.53162877825755661"/>
          <c:h val="8.2578370011440916E-2"/>
        </c:manualLayout>
      </c:layout>
      <c:spPr>
        <a:solidFill>
          <a:schemeClr val="bg2">
            <a:lumMod val="90000"/>
          </a:schemeClr>
        </a:solidFill>
        <a:ln cmpd="sng">
          <a:solidFill>
            <a:schemeClr val="bg2">
              <a:lumMod val="25000"/>
              <a:alpha val="99000"/>
            </a:schemeClr>
          </a:solidFill>
        </a:ln>
      </c:sp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[NYSE Project Final Workbook.xlsx]Pivot Table for Revenue growth!PivotTable2</c:name>
    <c:fmtId val="4"/>
  </c:pivotSource>
  <c:chart>
    <c:title>
      <c:tx>
        <c:rich>
          <a:bodyPr/>
          <a:lstStyle/>
          <a:p>
            <a:pPr>
              <a:defRPr/>
            </a:pPr>
            <a:r>
              <a:rPr lang="en-US" sz="1600"/>
              <a:t>Comparing</a:t>
            </a:r>
            <a:r>
              <a:rPr lang="en-US" sz="1600" baseline="0"/>
              <a:t> of Revenue Growth Consumer Staples </a:t>
            </a:r>
            <a:endParaRPr lang="en-US" sz="1600"/>
          </a:p>
        </c:rich>
      </c:tx>
      <c:layout/>
    </c:title>
    <c:pivotFmts>
      <c:pivotFmt>
        <c:idx val="0"/>
      </c:pivotFmt>
      <c:pivotFmt>
        <c:idx val="1"/>
      </c:pivotFmt>
      <c:pivotFmt>
        <c:idx val="2"/>
      </c:pivotFmt>
      <c:pivotFmt>
        <c:idx val="3"/>
      </c:pivotFmt>
      <c:pivotFmt>
        <c:idx val="4"/>
      </c:pivotFmt>
      <c:pivotFmt>
        <c:idx val="5"/>
      </c:pivotFmt>
      <c:pivotFmt>
        <c:idx val="6"/>
      </c:pivotFmt>
      <c:pivotFmt>
        <c:idx val="7"/>
      </c:pivotFmt>
      <c:pivotFmt>
        <c:idx val="8"/>
        <c:dLbl>
          <c:idx val="0"/>
          <c:delete val="1"/>
        </c:dLbl>
      </c:pivotFmt>
      <c:pivotFmt>
        <c:idx val="9"/>
        <c:dLbl>
          <c:idx val="0"/>
          <c:delete val="1"/>
        </c:dLbl>
      </c:pivotFmt>
      <c:pivotFmt>
        <c:idx val="10"/>
        <c:dLbl>
          <c:idx val="0"/>
          <c:delete val="1"/>
        </c:dLbl>
      </c:pivotFmt>
      <c:pivotFmt>
        <c:idx val="11"/>
        <c:dLbl>
          <c:idx val="0"/>
          <c:delete val="1"/>
        </c:dLbl>
      </c:pivotFmt>
    </c:pivotFmts>
    <c:plotArea>
      <c:layout/>
      <c:lineChart>
        <c:grouping val="stacked"/>
        <c:ser>
          <c:idx val="0"/>
          <c:order val="0"/>
          <c:tx>
            <c:strRef>
              <c:f>'Pivot Table for Revenue growth'!$B$3:$B$4</c:f>
              <c:strCache>
                <c:ptCount val="1"/>
                <c:pt idx="0">
                  <c:v>DPS</c:v>
                </c:pt>
              </c:strCache>
            </c:strRef>
          </c:tx>
          <c:cat>
            <c:strRef>
              <c:f>'Pivot Table for Revenue growth'!$A$5:$A$7</c:f>
              <c:strCache>
                <c:ptCount val="3"/>
                <c:pt idx="0">
                  <c:v>Year 2</c:v>
                </c:pt>
                <c:pt idx="1">
                  <c:v>Year 3</c:v>
                </c:pt>
                <c:pt idx="2">
                  <c:v>Year 4</c:v>
                </c:pt>
              </c:strCache>
            </c:strRef>
          </c:cat>
          <c:val>
            <c:numRef>
              <c:f>'Pivot Table for Revenue growth'!$B$5:$B$7</c:f>
              <c:numCache>
                <c:formatCode>General</c:formatCode>
                <c:ptCount val="3"/>
                <c:pt idx="0">
                  <c:v>2.0677005169251295E-2</c:v>
                </c:pt>
                <c:pt idx="1">
                  <c:v>2.6302891684365302E-2</c:v>
                </c:pt>
                <c:pt idx="2">
                  <c:v>2.5151225724291629E-2</c:v>
                </c:pt>
              </c:numCache>
            </c:numRef>
          </c:val>
        </c:ser>
        <c:ser>
          <c:idx val="1"/>
          <c:order val="1"/>
          <c:tx>
            <c:strRef>
              <c:f>'Pivot Table for Revenue growth'!$C$3:$C$4</c:f>
              <c:strCache>
                <c:ptCount val="1"/>
                <c:pt idx="0">
                  <c:v>KO</c:v>
                </c:pt>
              </c:strCache>
            </c:strRef>
          </c:tx>
          <c:cat>
            <c:strRef>
              <c:f>'Pivot Table for Revenue growth'!$A$5:$A$7</c:f>
              <c:strCache>
                <c:ptCount val="3"/>
                <c:pt idx="0">
                  <c:v>Year 2</c:v>
                </c:pt>
                <c:pt idx="1">
                  <c:v>Year 3</c:v>
                </c:pt>
                <c:pt idx="2">
                  <c:v>Year 4</c:v>
                </c:pt>
              </c:strCache>
            </c:strRef>
          </c:cat>
          <c:val>
            <c:numRef>
              <c:f>'Pivot Table for Revenue growth'!$C$5:$C$7</c:f>
              <c:numCache>
                <c:formatCode>General</c:formatCode>
                <c:ptCount val="3"/>
                <c:pt idx="0">
                  <c:v>-2.4220588541558195E-2</c:v>
                </c:pt>
                <c:pt idx="1">
                  <c:v>-1.8269518077432028E-2</c:v>
                </c:pt>
                <c:pt idx="2">
                  <c:v>-3.7045088916909441E-2</c:v>
                </c:pt>
              </c:numCache>
            </c:numRef>
          </c:val>
        </c:ser>
        <c:ser>
          <c:idx val="2"/>
          <c:order val="2"/>
          <c:tx>
            <c:strRef>
              <c:f>'Pivot Table for Revenue growth'!$D$3:$D$4</c:f>
              <c:strCache>
                <c:ptCount val="1"/>
                <c:pt idx="0">
                  <c:v>MNST</c:v>
                </c:pt>
              </c:strCache>
            </c:strRef>
          </c:tx>
          <c:cat>
            <c:strRef>
              <c:f>'Pivot Table for Revenue growth'!$A$5:$A$7</c:f>
              <c:strCache>
                <c:ptCount val="3"/>
                <c:pt idx="0">
                  <c:v>Year 2</c:v>
                </c:pt>
                <c:pt idx="1">
                  <c:v>Year 3</c:v>
                </c:pt>
                <c:pt idx="2">
                  <c:v>Year 4</c:v>
                </c:pt>
              </c:strCache>
            </c:strRef>
          </c:cat>
          <c:val>
            <c:numRef>
              <c:f>'Pivot Table for Revenue growth'!$D$5:$D$7</c:f>
              <c:numCache>
                <c:formatCode>General</c:formatCode>
                <c:ptCount val="3"/>
                <c:pt idx="0">
                  <c:v>9.0127539061931328E-2</c:v>
                </c:pt>
                <c:pt idx="1">
                  <c:v>9.723837131659685E-2</c:v>
                </c:pt>
                <c:pt idx="2">
                  <c:v>0.10454803443755789</c:v>
                </c:pt>
              </c:numCache>
            </c:numRef>
          </c:val>
        </c:ser>
        <c:ser>
          <c:idx val="3"/>
          <c:order val="3"/>
          <c:tx>
            <c:strRef>
              <c:f>'Pivot Table for Revenue growth'!$E$3:$E$4</c:f>
              <c:strCache>
                <c:ptCount val="1"/>
                <c:pt idx="0">
                  <c:v>PEP</c:v>
                </c:pt>
              </c:strCache>
            </c:strRef>
          </c:tx>
          <c:cat>
            <c:strRef>
              <c:f>'Pivot Table for Revenue growth'!$A$5:$A$7</c:f>
              <c:strCache>
                <c:ptCount val="3"/>
                <c:pt idx="0">
                  <c:v>Year 2</c:v>
                </c:pt>
                <c:pt idx="1">
                  <c:v>Year 3</c:v>
                </c:pt>
                <c:pt idx="2">
                  <c:v>Year 4</c:v>
                </c:pt>
              </c:strCache>
            </c:strRef>
          </c:cat>
          <c:val>
            <c:numRef>
              <c:f>'Pivot Table for Revenue growth'!$E$5:$E$7</c:f>
              <c:numCache>
                <c:formatCode>General</c:formatCode>
                <c:ptCount val="3"/>
                <c:pt idx="0">
                  <c:v>4.0352330045923387E-3</c:v>
                </c:pt>
                <c:pt idx="1">
                  <c:v>-5.4391674039860248E-2</c:v>
                </c:pt>
                <c:pt idx="2">
                  <c:v>-4.0757421974118267E-3</c:v>
                </c:pt>
              </c:numCache>
            </c:numRef>
          </c:val>
        </c:ser>
        <c:marker val="1"/>
        <c:axId val="97860224"/>
        <c:axId val="97874304"/>
      </c:lineChart>
      <c:catAx>
        <c:axId val="97860224"/>
        <c:scaling>
          <c:orientation val="minMax"/>
        </c:scaling>
        <c:axPos val="b"/>
        <c:majorTickMark val="none"/>
        <c:tickLblPos val="nextTo"/>
        <c:crossAx val="97874304"/>
        <c:crosses val="autoZero"/>
        <c:auto val="1"/>
        <c:lblAlgn val="ctr"/>
        <c:lblOffset val="100"/>
      </c:catAx>
      <c:valAx>
        <c:axId val="97874304"/>
        <c:scaling>
          <c:orientation val="minMax"/>
        </c:scaling>
        <c:axPos val="l"/>
        <c:majorGridlines/>
        <c:title>
          <c:tx>
            <c:rich>
              <a:bodyPr rot="-5400000" vert="horz"/>
              <a:lstStyle/>
              <a:p>
                <a:pPr>
                  <a:defRPr/>
                </a:pPr>
                <a:r>
                  <a:rPr lang="en-US"/>
                  <a:t>Revenvue</a:t>
                </a:r>
                <a:r>
                  <a:rPr lang="en-US" baseline="0"/>
                  <a:t> Growth Percentage</a:t>
                </a:r>
                <a:r>
                  <a:rPr lang="en-US"/>
                  <a:t> </a:t>
                </a:r>
              </a:p>
            </c:rich>
          </c:tx>
          <c:layout>
            <c:manualLayout>
              <c:xMode val="edge"/>
              <c:yMode val="edge"/>
              <c:x val="3.5523978685612807E-2"/>
              <c:y val="0.27147113594040984"/>
            </c:manualLayout>
          </c:layout>
        </c:title>
        <c:numFmt formatCode="General" sourceLinked="1"/>
        <c:majorTickMark val="none"/>
        <c:tickLblPos val="nextTo"/>
        <c:crossAx val="97860224"/>
        <c:crosses val="autoZero"/>
        <c:crossBetween val="between"/>
      </c:valAx>
    </c:plotArea>
    <c:legend>
      <c:legendPos val="b"/>
      <c:layout>
        <c:manualLayout>
          <c:xMode val="edge"/>
          <c:yMode val="edge"/>
          <c:x val="0.16609876638223089"/>
          <c:y val="0.93636425192208128"/>
          <c:w val="0.78872418952707202"/>
          <c:h val="6.3635748077918747E-2"/>
        </c:manualLayout>
      </c:layout>
    </c:legend>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0.0678</cdr:x>
      <cdr:y>0.91205</cdr:y>
    </cdr:from>
    <cdr:to>
      <cdr:x>0.28814</cdr:x>
      <cdr:y>1</cdr:y>
    </cdr:to>
    <cdr:sp macro="" textlink="">
      <cdr:nvSpPr>
        <cdr:cNvPr id="2" name="TextBox 1"/>
        <cdr:cNvSpPr txBox="1"/>
      </cdr:nvSpPr>
      <cdr:spPr>
        <a:xfrm xmlns:a="http://schemas.openxmlformats.org/drawingml/2006/main">
          <a:off x="304800" y="2667000"/>
          <a:ext cx="990600" cy="257174"/>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0.42373</cdr:x>
      <cdr:y>0.85994</cdr:y>
    </cdr:from>
    <cdr:to>
      <cdr:x>0.64407</cdr:x>
      <cdr:y>0.91205</cdr:y>
    </cdr:to>
    <cdr:sp macro="" textlink="">
      <cdr:nvSpPr>
        <cdr:cNvPr id="3" name="TextBox 2"/>
        <cdr:cNvSpPr txBox="1"/>
      </cdr:nvSpPr>
      <cdr:spPr>
        <a:xfrm xmlns:a="http://schemas.openxmlformats.org/drawingml/2006/main">
          <a:off x="1905000" y="2514600"/>
          <a:ext cx="990600" cy="152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b="1" dirty="0" smtClean="0"/>
            <a:t>NYSE  Ticker Symbols</a:t>
          </a:r>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945BB4-9734-477B-B5E6-A65714682043}"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45BB4-9734-477B-B5E6-A65714682043}"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45BB4-9734-477B-B5E6-A65714682043}"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45BB4-9734-477B-B5E6-A65714682043}"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945BB4-9734-477B-B5E6-A65714682043}"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945BB4-9734-477B-B5E6-A65714682043}"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945BB4-9734-477B-B5E6-A65714682043}" type="datetimeFigureOut">
              <a:rPr lang="en-US" smtClean="0"/>
              <a:pPr/>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945BB4-9734-477B-B5E6-A65714682043}" type="datetimeFigureOut">
              <a:rPr lang="en-US" smtClean="0"/>
              <a:pPr/>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45BB4-9734-477B-B5E6-A65714682043}" type="datetimeFigureOut">
              <a:rPr lang="en-US" smtClean="0"/>
              <a:pPr/>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945BB4-9734-477B-B5E6-A65714682043}"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945BB4-9734-477B-B5E6-A65714682043}"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B945BB4-9734-477B-B5E6-A65714682043}" type="datetimeFigureOut">
              <a:rPr lang="en-US" smtClean="0"/>
              <a:pPr/>
              <a:t>6/15/2021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457200" y="1428750"/>
            <a:ext cx="8077200" cy="27432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sz="2600" b="1" dirty="0" smtClean="0">
                <a:solidFill>
                  <a:schemeClr val="accent3">
                    <a:lumMod val="50000"/>
                  </a:schemeClr>
                </a:solidFill>
                <a:ea typeface="Open Sans"/>
                <a:cs typeface="Open Sans"/>
                <a:sym typeface="Open Sans"/>
              </a:rPr>
              <a:t>Project :Analyze NYSE Data</a:t>
            </a:r>
          </a:p>
          <a:p>
            <a:pPr marL="0" lvl="0" indent="0" algn="ctr" rtl="0">
              <a:spcBef>
                <a:spcPts val="1600"/>
              </a:spcBef>
              <a:spcAft>
                <a:spcPts val="1600"/>
              </a:spcAft>
              <a:buNone/>
            </a:pPr>
            <a:r>
              <a:rPr lang="en-US" sz="2600" b="1" dirty="0" smtClean="0">
                <a:solidFill>
                  <a:schemeClr val="accent3">
                    <a:lumMod val="50000"/>
                  </a:schemeClr>
                </a:solidFill>
                <a:ea typeface="Open Sans"/>
                <a:cs typeface="Open Sans"/>
                <a:sym typeface="Open Sans"/>
              </a:rPr>
              <a:t>Course : Business Analytics Nano-Degree</a:t>
            </a:r>
          </a:p>
          <a:p>
            <a:pPr marL="0" lvl="0" indent="0" algn="ctr" rtl="0">
              <a:spcBef>
                <a:spcPts val="1600"/>
              </a:spcBef>
              <a:spcAft>
                <a:spcPts val="1600"/>
              </a:spcAft>
              <a:buNone/>
            </a:pPr>
            <a:r>
              <a:rPr lang="en-US" sz="2600" b="1" dirty="0" smtClean="0">
                <a:solidFill>
                  <a:schemeClr val="accent3">
                    <a:lumMod val="50000"/>
                  </a:schemeClr>
                </a:solidFill>
                <a:ea typeface="Open Sans"/>
                <a:cs typeface="Open Sans"/>
                <a:sym typeface="Open Sans"/>
              </a:rPr>
              <a:t>By: Vibha Marks</a:t>
            </a:r>
            <a:endParaRPr sz="2600" b="1">
              <a:solidFill>
                <a:schemeClr val="accent3">
                  <a:lumMod val="50000"/>
                </a:schemeClr>
              </a:solidFill>
              <a:ea typeface="Open Sans"/>
              <a:cs typeface="Open Sans"/>
              <a:sym typeface="Open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 dirty="0" smtClean="0">
                <a:solidFill>
                  <a:srgbClr val="FFFFFF"/>
                </a:solidFill>
                <a:latin typeface="Open Sans"/>
                <a:ea typeface="Open Sans"/>
                <a:cs typeface="Open Sans"/>
                <a:sym typeface="Open Sans"/>
              </a:rPr>
              <a:t>Market Leader in Soft Drinks</a:t>
            </a:r>
            <a:endParaRPr>
              <a:solidFill>
                <a:srgbClr val="FFFFFF"/>
              </a:solidFill>
              <a:latin typeface="Open Sans"/>
              <a:ea typeface="Open Sans"/>
              <a:cs typeface="Open Sans"/>
              <a:sym typeface="Open Sans"/>
            </a:endParaRPr>
          </a:p>
        </p:txBody>
      </p:sp>
      <p:sp>
        <p:nvSpPr>
          <p:cNvPr id="59" name="Google Shape;59;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800" b="1" dirty="0" smtClean="0">
                <a:latin typeface="Open Sans"/>
                <a:ea typeface="Open Sans"/>
                <a:cs typeface="Open Sans"/>
                <a:sym typeface="Open Sans"/>
              </a:rPr>
              <a:t>Here is a Bar chart  of the mean gross profit for year 1, year2, year3, and year4.  for NYSE listed Consumer staples PEP, KO,DPS and  MNST.</a:t>
            </a:r>
          </a:p>
          <a:p>
            <a:pPr marL="0" lvl="0" indent="0" algn="l" rtl="0">
              <a:spcBef>
                <a:spcPts val="0"/>
              </a:spcBef>
              <a:spcAft>
                <a:spcPts val="1600"/>
              </a:spcAft>
              <a:buNone/>
            </a:pPr>
            <a:r>
              <a:rPr lang="en-US" sz="800" b="1" dirty="0" smtClean="0">
                <a:latin typeface="Open Sans"/>
                <a:ea typeface="Open Sans"/>
                <a:cs typeface="Open Sans"/>
                <a:sym typeface="Open Sans"/>
              </a:rPr>
              <a:t>The distribution is right  skewed or positively skewed, that means  the MEAN for each company is  higher than the median.</a:t>
            </a:r>
          </a:p>
          <a:p>
            <a:pPr marL="0" lvl="0" indent="0" algn="l" rtl="0">
              <a:spcBef>
                <a:spcPts val="0"/>
              </a:spcBef>
              <a:spcAft>
                <a:spcPts val="1600"/>
              </a:spcAft>
              <a:buNone/>
            </a:pPr>
            <a:r>
              <a:rPr lang="en-US" sz="800" b="1" dirty="0" smtClean="0">
                <a:latin typeface="Open Sans"/>
                <a:ea typeface="Open Sans"/>
                <a:cs typeface="Open Sans"/>
                <a:sym typeface="Open Sans"/>
              </a:rPr>
              <a:t>The Standard Deviation  for the average gross profit is 16562.5M and the Range is 33580.33 M.</a:t>
            </a:r>
          </a:p>
          <a:p>
            <a:pPr marL="0" lvl="0" indent="0" algn="l" rtl="0">
              <a:spcBef>
                <a:spcPts val="0"/>
              </a:spcBef>
              <a:spcAft>
                <a:spcPts val="1600"/>
              </a:spcAft>
              <a:buNone/>
            </a:pPr>
            <a:r>
              <a:rPr lang="en-US" sz="800" b="1" dirty="0" smtClean="0">
                <a:latin typeface="Open Sans"/>
                <a:ea typeface="Open Sans"/>
                <a:cs typeface="Open Sans"/>
                <a:sym typeface="Open Sans"/>
              </a:rPr>
              <a:t>The  gross profits generated from sales is high for PepsiCo, that means the volume of sale is high, but  there  is no significant  increase in profit in year 3,  in fact revenue growth  reduced by -5.44% .  So in terms of revenue coming in as profit, PepsiCo is the Market leader, followed by Coco-Cola, then Dr. Pepper Snapple's, and last is Monster Beverages.</a:t>
            </a:r>
          </a:p>
          <a:p>
            <a:pPr marL="0" lvl="0" indent="0" algn="l" rtl="0">
              <a:spcBef>
                <a:spcPts val="0"/>
              </a:spcBef>
              <a:spcAft>
                <a:spcPts val="1600"/>
              </a:spcAft>
              <a:buNone/>
            </a:pPr>
            <a:r>
              <a:rPr lang="en-US" sz="800" b="1" dirty="0" smtClean="0">
                <a:latin typeface="Open Sans"/>
                <a:ea typeface="Open Sans"/>
                <a:cs typeface="Open Sans"/>
                <a:sym typeface="Open Sans"/>
              </a:rPr>
              <a:t>But when we look at revenue growth percentage in the line graph in the next slide, we can clearly predict  the change in trend in the coming  years  with Monster Beverages showing a significant growth in terms of revenue.</a:t>
            </a:r>
          </a:p>
          <a:p>
            <a:pPr marL="0" lvl="0" indent="0" algn="l" rtl="0">
              <a:spcBef>
                <a:spcPts val="0"/>
              </a:spcBef>
              <a:spcAft>
                <a:spcPts val="1600"/>
              </a:spcAft>
              <a:buNone/>
            </a:pPr>
            <a:endParaRPr lang="en-US" sz="800" dirty="0" smtClean="0">
              <a:latin typeface="Open Sans"/>
              <a:ea typeface="Open Sans"/>
              <a:cs typeface="Open Sans"/>
              <a:sym typeface="Open Sans"/>
            </a:endParaRPr>
          </a:p>
        </p:txBody>
      </p:sp>
      <p:sp>
        <p:nvSpPr>
          <p:cNvPr id="60" name="Google Shape;60;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5" name="Chart 4"/>
          <p:cNvGraphicFramePr/>
          <p:nvPr/>
        </p:nvGraphicFramePr>
        <p:xfrm>
          <a:off x="0" y="895350"/>
          <a:ext cx="5029200" cy="4248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 dirty="0" smtClean="0">
                <a:solidFill>
                  <a:srgbClr val="FFFFFF"/>
                </a:solidFill>
                <a:latin typeface="Open Sans"/>
                <a:ea typeface="Open Sans"/>
                <a:cs typeface="Open Sans"/>
                <a:sym typeface="Open Sans"/>
              </a:rPr>
              <a:t>Revenue Growth Over the Years.</a:t>
            </a:r>
            <a:endParaRPr>
              <a:solidFill>
                <a:srgbClr val="FFFFFF"/>
              </a:solidFill>
              <a:latin typeface="Open Sans"/>
              <a:ea typeface="Open Sans"/>
              <a:cs typeface="Open Sans"/>
              <a:sym typeface="Open Sans"/>
            </a:endParaRPr>
          </a:p>
        </p:txBody>
      </p:sp>
      <p:sp>
        <p:nvSpPr>
          <p:cNvPr id="59" name="Google Shape;59;p14"/>
          <p:cNvSpPr txBox="1">
            <a:spLocks noGrp="1"/>
          </p:cNvSpPr>
          <p:nvPr>
            <p:ph type="body" idx="1"/>
          </p:nvPr>
        </p:nvSpPr>
        <p:spPr>
          <a:xfrm>
            <a:off x="5158200" y="1123950"/>
            <a:ext cx="3591300" cy="33671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800" b="1" dirty="0" smtClean="0">
                <a:latin typeface="Open Sans"/>
                <a:ea typeface="Open Sans"/>
                <a:cs typeface="Open Sans"/>
                <a:sym typeface="Open Sans"/>
              </a:rPr>
              <a:t>This is a line graph, comparing revenue growth over  year 2, year3 and year 4  of the  four consumer staples, namely  Dr. Pepper Snapple's [DPS], Coco-cola [KO], PepsiCo [PEP], Monster Beverages [MNST].</a:t>
            </a:r>
          </a:p>
          <a:p>
            <a:pPr marL="0" lvl="0" indent="0" algn="l" rtl="0">
              <a:spcBef>
                <a:spcPts val="0"/>
              </a:spcBef>
              <a:spcAft>
                <a:spcPts val="1600"/>
              </a:spcAft>
              <a:buNone/>
            </a:pPr>
            <a:r>
              <a:rPr lang="en-US" sz="800" b="1" dirty="0" smtClean="0">
                <a:latin typeface="Open Sans"/>
                <a:ea typeface="Open Sans"/>
                <a:cs typeface="Open Sans"/>
                <a:sym typeface="Open Sans"/>
              </a:rPr>
              <a:t>This clearly shows that over the course of  four years, the highest growth rate is of Monster beverages , followed by PepsiCo, Dr. Pepper Snapple's and last in the race is Coco-cola.</a:t>
            </a:r>
          </a:p>
          <a:p>
            <a:pPr marL="0" lvl="0" indent="0" algn="l" rtl="0">
              <a:spcBef>
                <a:spcPts val="0"/>
              </a:spcBef>
              <a:spcAft>
                <a:spcPts val="1600"/>
              </a:spcAft>
              <a:buNone/>
            </a:pPr>
            <a:r>
              <a:rPr lang="en-US" sz="800" b="1" dirty="0" smtClean="0">
                <a:latin typeface="Open Sans"/>
                <a:ea typeface="Open Sans"/>
                <a:cs typeface="Open Sans"/>
                <a:sym typeface="Open Sans"/>
              </a:rPr>
              <a:t>Even though the revenue coming  in as  gross profit is 34,883M for PepsiCo, and 1302.67M for Monster Beverages.  Monster Beverage is the leader in terms of Revenue growth percentage  of about  9.01%, followed by 9.72%, and the fourth year  a phenomenal increase of 10.45%, as compared to Coco-cola  with a dramatic  decrease in revenue growth of  -3.70% in the  fourth year.</a:t>
            </a:r>
          </a:p>
          <a:p>
            <a:pPr marL="0" lvl="0" indent="0" algn="l" rtl="0">
              <a:spcBef>
                <a:spcPts val="0"/>
              </a:spcBef>
              <a:spcAft>
                <a:spcPts val="1600"/>
              </a:spcAft>
              <a:buNone/>
            </a:pPr>
            <a:r>
              <a:rPr lang="en-US" sz="800" b="1" dirty="0" smtClean="0">
                <a:latin typeface="Open Sans"/>
                <a:ea typeface="Open Sans"/>
                <a:cs typeface="Open Sans"/>
                <a:sym typeface="Open Sans"/>
              </a:rPr>
              <a:t>Dr. Pepper Snapple's has shown a slow and steady growth  each year, with the MEAN Revenue growth Percentage at  2.4%.</a:t>
            </a:r>
          </a:p>
          <a:p>
            <a:pPr marL="0" lvl="0" indent="0" algn="l" rtl="0">
              <a:spcBef>
                <a:spcPts val="0"/>
              </a:spcBef>
              <a:spcAft>
                <a:spcPts val="1600"/>
              </a:spcAft>
              <a:buNone/>
            </a:pPr>
            <a:r>
              <a:rPr lang="en-US" sz="800" b="1" dirty="0" smtClean="0">
                <a:latin typeface="Open Sans"/>
                <a:ea typeface="Open Sans"/>
                <a:cs typeface="Open Sans"/>
                <a:sym typeface="Open Sans"/>
              </a:rPr>
              <a:t>The prediction is that this trend will continue, as more and more people are choosing to go without sugary drinks like coco-cola. Monster is a high energy drink with millenniums and people working in physically stressful jobs tend to consume it more frequently.</a:t>
            </a:r>
          </a:p>
          <a:p>
            <a:pPr marL="0" lvl="0" indent="0" algn="l" rtl="0">
              <a:spcBef>
                <a:spcPts val="0"/>
              </a:spcBef>
              <a:spcAft>
                <a:spcPts val="1600"/>
              </a:spcAft>
              <a:buNone/>
            </a:pPr>
            <a:endParaRPr sz="800">
              <a:latin typeface="Open Sans"/>
              <a:ea typeface="Open Sans"/>
              <a:cs typeface="Open Sans"/>
              <a:sym typeface="Open Sans"/>
            </a:endParaRPr>
          </a:p>
        </p:txBody>
      </p:sp>
      <p:sp>
        <p:nvSpPr>
          <p:cNvPr id="60" name="Google Shape;60;p14"/>
          <p:cNvSpPr/>
          <p:nvPr/>
        </p:nvSpPr>
        <p:spPr>
          <a:xfrm>
            <a:off x="354300" y="1123950"/>
            <a:ext cx="4550700" cy="336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6" name="Chart 5"/>
          <p:cNvGraphicFramePr/>
          <p:nvPr/>
        </p:nvGraphicFramePr>
        <p:xfrm>
          <a:off x="381000" y="1504950"/>
          <a:ext cx="4495801" cy="29241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312</TotalTime>
  <Words>458</Words>
  <PresentationFormat>On-screen Show (16:9)</PresentationFormat>
  <Paragraphs>20</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Open Sans</vt:lpstr>
      <vt:lpstr>Office Theme</vt:lpstr>
      <vt:lpstr>Slide 1</vt:lpstr>
      <vt:lpstr>  Market Leader in Soft Drinks</vt:lpstr>
      <vt:lpstr> Revenue Growth Over the Years.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Monarch</dc:creator>
  <cp:lastModifiedBy>Monarch</cp:lastModifiedBy>
  <cp:revision>23</cp:revision>
  <dcterms:modified xsi:type="dcterms:W3CDTF">2021-06-15T21:33:32Z</dcterms:modified>
</cp:coreProperties>
</file>