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8" r:id="rId7"/>
    <p:sldId id="269" r:id="rId8"/>
    <p:sldId id="260" r:id="rId9"/>
    <p:sldId id="267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9EBB0B-37EF-A8D4-39F9-FCCCC9567B86}" v="8" dt="2023-03-28T01:03:39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Alejandra Mendoza Mora" userId="S::dmendozam279@alumno.uaemex.mx::8e02b9a8-8b77-4d26-b183-1d1e09c79036" providerId="AD" clId="Web-{3E9EBB0B-37EF-A8D4-39F9-FCCCC9567B86}"/>
    <pc:docChg chg="modSld">
      <pc:chgData name="Diana Alejandra Mendoza Mora" userId="S::dmendozam279@alumno.uaemex.mx::8e02b9a8-8b77-4d26-b183-1d1e09c79036" providerId="AD" clId="Web-{3E9EBB0B-37EF-A8D4-39F9-FCCCC9567B86}" dt="2023-03-28T01:03:39.512" v="5" actId="14100"/>
      <pc:docMkLst>
        <pc:docMk/>
      </pc:docMkLst>
      <pc:sldChg chg="addSp modSp">
        <pc:chgData name="Diana Alejandra Mendoza Mora" userId="S::dmendozam279@alumno.uaemex.mx::8e02b9a8-8b77-4d26-b183-1d1e09c79036" providerId="AD" clId="Web-{3E9EBB0B-37EF-A8D4-39F9-FCCCC9567B86}" dt="2023-03-28T01:03:39.512" v="5" actId="14100"/>
        <pc:sldMkLst>
          <pc:docMk/>
          <pc:sldMk cId="3229092732" sldId="260"/>
        </pc:sldMkLst>
        <pc:spChg chg="add mod">
          <ac:chgData name="Diana Alejandra Mendoza Mora" userId="S::dmendozam279@alumno.uaemex.mx::8e02b9a8-8b77-4d26-b183-1d1e09c79036" providerId="AD" clId="Web-{3E9EBB0B-37EF-A8D4-39F9-FCCCC9567B86}" dt="2023-03-28T01:03:39.512" v="5" actId="14100"/>
          <ac:spMkLst>
            <pc:docMk/>
            <pc:sldMk cId="3229092732" sldId="260"/>
            <ac:spMk id="3" creationId="{8AC03060-ED13-D24D-1C58-C157A03066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24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50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040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031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875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59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5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23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987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22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540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B0A3-C54D-4CD5-BC5B-98A8438A3190}" type="datetimeFigureOut">
              <a:rPr lang="es-MX" smtClean="0"/>
              <a:t>27/03/2023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84B54-5D87-4230-B124-2BE82C7B5D5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05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cer.readthedocs.io/en/latest/user_guide/modules/segmentations.html#export-segmentation-to-labelmap-volume-fil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228299" y="177421"/>
            <a:ext cx="960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When starting the tutorial maker module</a:t>
            </a:r>
          </a:p>
          <a:p>
            <a:pPr marL="342900" indent="-342900">
              <a:buAutoNum type="arabicPeriod"/>
            </a:pPr>
            <a:r>
              <a:rPr lang="en-US" dirty="0"/>
              <a:t>Display a window with the option that the screen shows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1364776" y="2088107"/>
            <a:ext cx="2006221" cy="600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76" y="955344"/>
            <a:ext cx="8881067" cy="527868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591776" y="955344"/>
            <a:ext cx="2475257" cy="6872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1883391" y="1774209"/>
            <a:ext cx="264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you to create a new tutorial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602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17" y="1310185"/>
            <a:ext cx="4513039" cy="33709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408" y="1310184"/>
            <a:ext cx="4675496" cy="337099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849" y="1310183"/>
            <a:ext cx="4914900" cy="337099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587" y="2470245"/>
            <a:ext cx="4640239" cy="85881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578255" y="2470244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75% Complete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021397" y="5172577"/>
            <a:ext cx="470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/>
              <a:t>Task</a:t>
            </a:r>
            <a:r>
              <a:rPr lang="es-MX" b="1" dirty="0"/>
              <a:t> 4- </a:t>
            </a:r>
            <a:r>
              <a:rPr lang="es-MX" b="1" dirty="0" err="1"/>
              <a:t>Self</a:t>
            </a:r>
            <a:r>
              <a:rPr lang="es-MX" b="1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68914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373" y="214524"/>
            <a:ext cx="4833581" cy="27188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6" y="3434686"/>
            <a:ext cx="4562475" cy="198120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>
            <a:off x="4026090" y="1951630"/>
            <a:ext cx="914400" cy="148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440" y="3148439"/>
            <a:ext cx="1819275" cy="1762125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7301552" y="1951630"/>
            <a:ext cx="1678888" cy="119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18615" y="873457"/>
            <a:ext cx="3302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end the screen is displayed to edit or download the tutorials in pdf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443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25" y="928053"/>
            <a:ext cx="9744502" cy="521344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14149" y="423081"/>
            <a:ext cx="4258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en-US" dirty="0"/>
              <a:t>Start 3D Slicer with initial values</a:t>
            </a:r>
          </a:p>
          <a:p>
            <a:pPr marL="342900" indent="-342900">
              <a:buAutoNum type="arabicPeriod"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89" y="1296541"/>
            <a:ext cx="9251974" cy="4148919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2606722" y="709684"/>
            <a:ext cx="1119117" cy="1692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5813947" y="142801"/>
            <a:ext cx="586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2. </a:t>
            </a:r>
            <a:r>
              <a:rPr lang="en-US" dirty="0"/>
              <a:t>indicates with a red box the work area where the frames are captured</a:t>
            </a:r>
            <a:endParaRPr lang="es-MX" dirty="0"/>
          </a:p>
        </p:txBody>
      </p:sp>
      <p:cxnSp>
        <p:nvCxnSpPr>
          <p:cNvPr id="13" name="Conector recto de flecha 12"/>
          <p:cNvCxnSpPr>
            <a:stCxn id="11" idx="2"/>
          </p:cNvCxnSpPr>
          <p:nvPr/>
        </p:nvCxnSpPr>
        <p:spPr>
          <a:xfrm flipH="1">
            <a:off x="8134066" y="789132"/>
            <a:ext cx="614150" cy="280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7861110" y="5445460"/>
            <a:ext cx="3111690" cy="91440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/>
          <p:cNvSpPr txBox="1"/>
          <p:nvPr/>
        </p:nvSpPr>
        <p:spPr>
          <a:xfrm>
            <a:off x="3275463" y="6359862"/>
            <a:ext cx="753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button for the user to indicate that they are going to start recording</a:t>
            </a:r>
            <a:endParaRPr lang="es-MX" dirty="0"/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6632812" y="5827594"/>
            <a:ext cx="1105469" cy="5322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7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b="7853"/>
          <a:stretch/>
        </p:blipFill>
        <p:spPr>
          <a:xfrm>
            <a:off x="1064525" y="928053"/>
            <a:ext cx="9744502" cy="480400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14148" y="423081"/>
            <a:ext cx="648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Pressing the start button displays a new screen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89" y="1296541"/>
            <a:ext cx="9251974" cy="414891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281" y="2048821"/>
            <a:ext cx="5691116" cy="299318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0" name="Conector recto de flecha 9"/>
          <p:cNvCxnSpPr/>
          <p:nvPr/>
        </p:nvCxnSpPr>
        <p:spPr>
          <a:xfrm>
            <a:off x="2606722" y="709684"/>
            <a:ext cx="1119117" cy="1692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3111690" y="2019869"/>
            <a:ext cx="5786650" cy="3057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7096835" y="204716"/>
            <a:ext cx="429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2. </a:t>
            </a:r>
            <a:r>
              <a:rPr lang="en-US" dirty="0"/>
              <a:t>Inputs are displayed to enter the title and description of the new tutorial</a:t>
            </a:r>
            <a:endParaRPr lang="es-MX" dirty="0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7096835" y="792413"/>
            <a:ext cx="955344" cy="16095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>
            <a:off x="8392768" y="851047"/>
            <a:ext cx="2662523" cy="2424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558352" y="6059606"/>
            <a:ext cx="5827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to save the tutorial data and later start recording the frames and metadata</a:t>
            </a:r>
            <a:endParaRPr lang="es-MX" dirty="0"/>
          </a:p>
        </p:txBody>
      </p:sp>
      <p:cxnSp>
        <p:nvCxnSpPr>
          <p:cNvPr id="20" name="Conector recto de flecha 19"/>
          <p:cNvCxnSpPr/>
          <p:nvPr/>
        </p:nvCxnSpPr>
        <p:spPr>
          <a:xfrm flipH="1" flipV="1">
            <a:off x="7096835" y="5042004"/>
            <a:ext cx="204718" cy="976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2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1186"/>
          <a:stretch/>
        </p:blipFill>
        <p:spPr>
          <a:xfrm>
            <a:off x="828882" y="395784"/>
            <a:ext cx="10239452" cy="59640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89" y="948944"/>
            <a:ext cx="9498238" cy="4617919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828882" y="6359862"/>
            <a:ext cx="998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finish button is displayed, which will stop the recording of the frames and metadata of the tutorial</a:t>
            </a:r>
            <a:endParaRPr lang="es-MX" dirty="0"/>
          </a:p>
        </p:txBody>
      </p:sp>
      <p:sp>
        <p:nvSpPr>
          <p:cNvPr id="5" name="AutoShape 4" descr="data:image/jpg;base64,%20/9j/4AAQSkZJRgABAQEAYABgAAD/2wBDAAUDBAQEAwUEBAQFBQUGBwwIBwcHBw8LCwkMEQ8SEhEPERETFhwXExQaFRERGCEYGh0dHx8fExciJCIeJBweHx7/2wBDAQUFBQcGBw4ICA4eFBEUHh4eHh4eHh4eHh4eHh4eHh4eHh4eHh4eHh4eHh4eHh4eHh4eHh4eHh4eHh4eHh4eHh7/wAARCAAbAE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j4pfGvwD8NNattH8V3t7Bd3NuLiNYbRpQU3Fc5HQ5U1heG/2mfg7rurQaZB4jmtJp2CRve2jwxlj0Bc8D6nAryf9qe+0HTf2sPh7feJ2t10aGxja8NxHvj8vzZc7lwcj8KzP2o/GHwC174Yy6d4Lt9Ju/EklzF9hbTdPMTx/MN5ZgoypXIxzkkccUAfSXxW+Lngn4Yvp6eLLy7gOoK7W/kWxlDBcZzjp1FcXaftVfB26uobaHVdUMk0ixoDpzjknA/nXgv7R323QfC3wObxpay3M9jYK2oW8gDO6K0ZMbA9W28HPevRvhj8TvgH448eaZ4Y0f4Tw2l9eykQTT6ZbhEZQWySpJHTtQB798RPHvhP4f6INX8WaxDp9u52xKQWkmb+6iDlj+g74rzTw/wDtVfB/V9Vj09tU1DTfMbak97aFIs+7AnaPc8V5nrGm23xV/bnuvD/ihPtei+HbZvJsnP7txGitgjuGd8n1xjpXv3xL+EXgnxx4OufD1xoenWLNEVtLu2tESS1f+FlKgdO46EcUAd7BLFPDHPBIksUih0dGDKynkEEcEVyvjH4i+EfCdx9l1bUx9rxk28CGSQD3A4H4kVkeFPD9x8JfgtcaUmtXOuHRrSaS2nuIwrKMEqmAT8qk8e3FfKN3c3F5dS3d3M81xM5kkkc5LMeSTXm5hjnhrRitWfbcH8LU86c6teTUI6abt/jZI+x/BvxD8J+LJjbaRqYN0Bn7NOhjkI9QD1/Amuqr4Psru5sLyG9s5nguIHEkUiHBVhyCK+4PCV8+seF9M1WRQkl1axyuB2YqCf1oy/GvE3jJaoXGHC9PJHCpQk3Cd1rumvzR8z/tGeGF8SftZ/Dy11HRJdS0aW0jjvA0DNCV82UkMRwO3esv9pb4XW3w18VeEfid8NPC8aQ6deJHfafaQGRSwO5X28/eG5Sf92vr2ivSPij5E/bK1G41XV/hb4w0fQ9Q1O0jU3zQJbuW27432ONp2ngjkVq6X+01JJqttHD8DdWtXkmVBMOCm44zkQ+9fU2TRk+poA+Wvjx4U8afDz44Wvxx8DaLLrlpNGI9XsYVLOPl2OSBk7WUA7gDhhzxVPxT+034j8Y6LJ4b+GXw/wDEcPiS9XyRcSoG+yk8FlCg5I7FtoHU19Y0gABJAAz1x3oA474c6J4nHwwtdH+IuqLq+tXNs66hKqqoG/PyDaADtBA3Y5IzXzd48+GvibwrqUsX9n3N9Ybj5F3bxF1Ze27H3T6g19hUtceLwcMSld2aPpOHuJsTkc5ezSlGW6fl1T6M+P8AwB8M/EnirU4o20+5sNO3Dz7ueIoAvcKD95vTFfXOn20NjY29jarsgt41ijX0VRgfyqekowmDhhk+XVsXEPEuJzypF1Eoxjsl59W+rP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6681" y="641445"/>
            <a:ext cx="762000" cy="29527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310789" y="629221"/>
            <a:ext cx="8865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/>
              <a:t>Title</a:t>
            </a:r>
            <a:r>
              <a:rPr lang="es-MX" sz="2000" b="1" dirty="0"/>
              <a:t>: Tutorial 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828882" y="42663"/>
            <a:ext cx="1043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Indicates that the frame recording process has already started from any movement of the mouse or keyboard</a:t>
            </a:r>
            <a:endParaRPr lang="es-MX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8447964" y="395784"/>
            <a:ext cx="1610436" cy="4367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6045958" y="5950424"/>
            <a:ext cx="2402006" cy="409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0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r="1186"/>
          <a:stretch/>
        </p:blipFill>
        <p:spPr>
          <a:xfrm>
            <a:off x="326502" y="216956"/>
            <a:ext cx="8312531" cy="596407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14" y="967123"/>
            <a:ext cx="7772925" cy="410984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147" y="592019"/>
            <a:ext cx="814102" cy="29680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292" y="621038"/>
            <a:ext cx="1465832" cy="6755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243292" y="251705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[</a:t>
            </a:r>
            <a:r>
              <a:rPr lang="es-MX" dirty="0" err="1"/>
              <a:t>Frame</a:t>
            </a:r>
            <a:r>
              <a:rPr lang="es-MX" dirty="0"/>
              <a:t> 1]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24914" y="540368"/>
            <a:ext cx="791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/>
              <a:t>Title</a:t>
            </a:r>
            <a:r>
              <a:rPr lang="es-MX" sz="2000" b="1" dirty="0"/>
              <a:t>: Tutorial 1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6142" y="1513035"/>
            <a:ext cx="1462981" cy="10118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136384" y="1213361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[</a:t>
            </a:r>
            <a:r>
              <a:rPr lang="es-MX" dirty="0" err="1"/>
              <a:t>Frame</a:t>
            </a:r>
            <a:r>
              <a:rPr lang="es-MX" dirty="0"/>
              <a:t> 2]</a:t>
            </a:r>
          </a:p>
        </p:txBody>
      </p:sp>
      <p:sp>
        <p:nvSpPr>
          <p:cNvPr id="6" name="Disco magnético 5"/>
          <p:cNvSpPr/>
          <p:nvPr/>
        </p:nvSpPr>
        <p:spPr>
          <a:xfrm>
            <a:off x="11068334" y="888827"/>
            <a:ext cx="928048" cy="9399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Frames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9243292" y="3616657"/>
            <a:ext cx="1825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(4.88798,7.9989)</a:t>
            </a:r>
          </a:p>
          <a:p>
            <a:r>
              <a:rPr lang="es-MX" dirty="0"/>
              <a:t>(6.87664,5.9887)</a:t>
            </a:r>
          </a:p>
          <a:p>
            <a:r>
              <a:rPr lang="es-MX" dirty="0"/>
              <a:t>(7.45345,8.9977)</a:t>
            </a:r>
          </a:p>
        </p:txBody>
      </p:sp>
      <p:sp>
        <p:nvSpPr>
          <p:cNvPr id="15" name="Disco magnético 14"/>
          <p:cNvSpPr/>
          <p:nvPr/>
        </p:nvSpPr>
        <p:spPr>
          <a:xfrm>
            <a:off x="11204812" y="3766782"/>
            <a:ext cx="791570" cy="103723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Metadata</a:t>
            </a:r>
            <a:endParaRPr lang="es-MX" dirty="0"/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8297839" y="1678675"/>
            <a:ext cx="945453" cy="846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297839" y="3137675"/>
            <a:ext cx="976607" cy="11750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9243292" y="2688609"/>
            <a:ext cx="245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/>
              <a:t>Task</a:t>
            </a:r>
            <a:r>
              <a:rPr lang="es-MX" b="1" dirty="0"/>
              <a:t> 1 - </a:t>
            </a:r>
            <a:r>
              <a:rPr lang="es-MX" b="1" dirty="0" err="1"/>
              <a:t>Screenshot</a:t>
            </a:r>
            <a:endParaRPr lang="es-MX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9274446" y="4899546"/>
            <a:ext cx="2721936" cy="668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/>
          </a:p>
        </p:txBody>
      </p:sp>
      <p:sp>
        <p:nvSpPr>
          <p:cNvPr id="22" name="CuadroTexto 21"/>
          <p:cNvSpPr txBox="1"/>
          <p:nvPr/>
        </p:nvSpPr>
        <p:spPr>
          <a:xfrm>
            <a:off x="9403307" y="5076965"/>
            <a:ext cx="245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Task2-Metadata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03060-ED13-D24D-1C58-C157A0306666}"/>
              </a:ext>
            </a:extLst>
          </p:cNvPr>
          <p:cNvSpPr txBox="1"/>
          <p:nvPr/>
        </p:nvSpPr>
        <p:spPr>
          <a:xfrm>
            <a:off x="8977674" y="5842000"/>
            <a:ext cx="30801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this process is not visible to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9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sco magnético 4"/>
          <p:cNvSpPr/>
          <p:nvPr/>
        </p:nvSpPr>
        <p:spPr>
          <a:xfrm>
            <a:off x="409432" y="2306471"/>
            <a:ext cx="1446663" cy="103723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Metadata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t="14696"/>
          <a:stretch/>
        </p:blipFill>
        <p:spPr>
          <a:xfrm>
            <a:off x="2657260" y="2142697"/>
            <a:ext cx="1498159" cy="120100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825087" y="3439236"/>
            <a:ext cx="15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Model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b="14280"/>
          <a:stretch/>
        </p:blipFill>
        <p:spPr>
          <a:xfrm>
            <a:off x="4050115" y="2404847"/>
            <a:ext cx="743519" cy="686370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>
            <a:off x="2033516" y="2825086"/>
            <a:ext cx="623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/>
          <a:srcRect t="40882"/>
          <a:stretch/>
        </p:blipFill>
        <p:spPr>
          <a:xfrm>
            <a:off x="5320672" y="2210094"/>
            <a:ext cx="1731633" cy="1160903"/>
          </a:xfrm>
          <a:prstGeom prst="rect">
            <a:avLst/>
          </a:prstGeom>
        </p:spPr>
      </p:pic>
      <p:cxnSp>
        <p:nvCxnSpPr>
          <p:cNvPr id="15" name="Conector recto de flecha 14"/>
          <p:cNvCxnSpPr>
            <a:stCxn id="10" idx="3"/>
          </p:cNvCxnSpPr>
          <p:nvPr/>
        </p:nvCxnSpPr>
        <p:spPr>
          <a:xfrm flipV="1">
            <a:off x="4793634" y="2743199"/>
            <a:ext cx="679118" cy="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396711" y="3313147"/>
            <a:ext cx="157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trained</a:t>
            </a:r>
            <a:r>
              <a:rPr lang="es-MX" dirty="0"/>
              <a:t> </a:t>
            </a:r>
            <a:r>
              <a:rPr lang="es-MX" dirty="0" err="1"/>
              <a:t>model</a:t>
            </a:r>
            <a:endParaRPr lang="es-MX" dirty="0"/>
          </a:p>
        </p:txBody>
      </p:sp>
      <p:sp>
        <p:nvSpPr>
          <p:cNvPr id="17" name="Rectángulo 16"/>
          <p:cNvSpPr/>
          <p:nvPr/>
        </p:nvSpPr>
        <p:spPr>
          <a:xfrm>
            <a:off x="7951100" y="1951630"/>
            <a:ext cx="2488777" cy="146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Text </a:t>
            </a:r>
            <a:r>
              <a:rPr lang="es-MX" dirty="0" err="1"/>
              <a:t>Generation</a:t>
            </a:r>
            <a:endParaRPr lang="es-MX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6976264" y="2681785"/>
            <a:ext cx="693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764275" y="4735773"/>
            <a:ext cx="470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/>
              <a:t>Task</a:t>
            </a:r>
            <a:r>
              <a:rPr lang="es-MX" b="1" dirty="0"/>
              <a:t> 3- Text </a:t>
            </a:r>
            <a:r>
              <a:rPr lang="es-MX" b="1" dirty="0" err="1"/>
              <a:t>Generation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01459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73" y="95535"/>
            <a:ext cx="8237629" cy="676246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113" y="405541"/>
            <a:ext cx="7427741" cy="3719974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51303" y="3790837"/>
            <a:ext cx="6979551" cy="2432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1424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500" b="1" i="0" u="none" strike="noStrike" cap="none" normalizeH="0" baseline="0" dirty="0" err="1">
                <a:ln>
                  <a:noFill/>
                </a:ln>
                <a:solidFill>
                  <a:srgbClr val="576071"/>
                </a:solidFill>
                <a:effectLst/>
                <a:latin typeface="Roboto Slab"/>
              </a:rPr>
              <a:t>Export</a:t>
            </a:r>
            <a:r>
              <a:rPr kumimoji="0" lang="es-MX" sz="1500" b="1" i="0" u="none" strike="noStrike" cap="none" normalizeH="0" baseline="0" dirty="0">
                <a:ln>
                  <a:noFill/>
                </a:ln>
                <a:solidFill>
                  <a:srgbClr val="576071"/>
                </a:solidFill>
                <a:effectLst/>
                <a:latin typeface="Roboto Slab"/>
              </a:rPr>
              <a:t> </a:t>
            </a:r>
            <a:r>
              <a:rPr kumimoji="0" lang="es-MX" sz="1500" b="1" i="0" u="none" strike="noStrike" cap="none" normalizeH="0" baseline="0" dirty="0" err="1">
                <a:ln>
                  <a:noFill/>
                </a:ln>
                <a:solidFill>
                  <a:srgbClr val="576071"/>
                </a:solidFill>
                <a:effectLst/>
                <a:latin typeface="Roboto Slab"/>
              </a:rPr>
              <a:t>segmentation</a:t>
            </a:r>
            <a:r>
              <a:rPr kumimoji="0" lang="es-MX" sz="1500" b="1" i="0" u="none" strike="noStrike" cap="none" normalizeH="0" baseline="0" dirty="0">
                <a:ln>
                  <a:noFill/>
                </a:ln>
                <a:solidFill>
                  <a:srgbClr val="576071"/>
                </a:solidFill>
                <a:effectLst/>
                <a:latin typeface="Roboto Slab"/>
              </a:rPr>
              <a:t> </a:t>
            </a:r>
            <a:r>
              <a:rPr kumimoji="0" lang="es-MX" sz="1500" b="1" i="0" u="none" strike="noStrike" cap="none" normalizeH="0" baseline="0" dirty="0" err="1">
                <a:ln>
                  <a:noFill/>
                </a:ln>
                <a:solidFill>
                  <a:srgbClr val="576071"/>
                </a:solidFill>
                <a:effectLst/>
                <a:latin typeface="Roboto Slab"/>
              </a:rPr>
              <a:t>to</a:t>
            </a:r>
            <a:r>
              <a:rPr kumimoji="0" lang="es-MX" sz="1500" b="1" i="0" u="none" strike="noStrike" cap="none" normalizeH="0" baseline="0" dirty="0">
                <a:ln>
                  <a:noFill/>
                </a:ln>
                <a:solidFill>
                  <a:srgbClr val="576071"/>
                </a:solidFill>
                <a:effectLst/>
                <a:latin typeface="Roboto Slab"/>
              </a:rPr>
              <a:t> </a:t>
            </a:r>
            <a:r>
              <a:rPr kumimoji="0" lang="es-MX" sz="1500" b="1" i="0" u="none" strike="noStrike" cap="none" normalizeH="0" baseline="0" dirty="0" err="1">
                <a:ln>
                  <a:noFill/>
                </a:ln>
                <a:solidFill>
                  <a:srgbClr val="576071"/>
                </a:solidFill>
                <a:effectLst/>
                <a:latin typeface="Roboto Slab"/>
              </a:rPr>
              <a:t>labelmap</a:t>
            </a:r>
            <a:r>
              <a:rPr kumimoji="0" lang="es-MX" sz="1500" b="1" i="0" u="none" strike="noStrike" cap="none" normalizeH="0" baseline="0" dirty="0">
                <a:ln>
                  <a:noFill/>
                </a:ln>
                <a:solidFill>
                  <a:srgbClr val="576071"/>
                </a:solidFill>
                <a:effectLst/>
                <a:latin typeface="Roboto Slab"/>
              </a:rPr>
              <a:t> </a:t>
            </a:r>
            <a:r>
              <a:rPr kumimoji="0" lang="es-MX" sz="1500" b="1" i="0" u="none" strike="noStrike" cap="none" normalizeH="0" baseline="0" dirty="0" err="1">
                <a:ln>
                  <a:noFill/>
                </a:ln>
                <a:solidFill>
                  <a:srgbClr val="576071"/>
                </a:solidFill>
                <a:effectLst/>
                <a:latin typeface="Roboto Slab"/>
              </a:rPr>
              <a:t>volume</a:t>
            </a:r>
            <a:r>
              <a:rPr kumimoji="0" lang="es-MX" sz="1500" b="1" i="0" u="none" strike="noStrike" cap="none" normalizeH="0" baseline="0" dirty="0">
                <a:ln>
                  <a:noFill/>
                </a:ln>
                <a:solidFill>
                  <a:srgbClr val="576071"/>
                </a:solidFill>
                <a:effectLst/>
                <a:latin typeface="Roboto Slab"/>
              </a:rPr>
              <a:t> file</a:t>
            </a:r>
            <a:r>
              <a:rPr kumimoji="0" lang="es-MX" sz="1000" b="1" i="0" u="none" strike="noStrike" cap="none" normalizeH="0" baseline="0" dirty="0">
                <a:ln>
                  <a:noFill/>
                </a:ln>
                <a:solidFill>
                  <a:srgbClr val="3266AF"/>
                </a:solidFill>
                <a:effectLst/>
                <a:latin typeface="FontAwesome"/>
                <a:hlinkClick r:id="rId4" tooltip="Permalink to this heading"/>
              </a:rPr>
              <a:t>¶</a:t>
            </a:r>
            <a:endParaRPr kumimoji="0" lang="es-MX" sz="1000" b="1" i="0" u="none" strike="noStrike" cap="none" normalizeH="0" baseline="0" dirty="0">
              <a:ln>
                <a:noFill/>
              </a:ln>
              <a:solidFill>
                <a:srgbClr val="3266AF"/>
              </a:solidFill>
              <a:effectLst/>
              <a:latin typeface="FontAwesom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500" b="1" i="0" u="none" strike="noStrike" cap="none" normalizeH="0" baseline="0" dirty="0">
              <a:ln>
                <a:noFill/>
              </a:ln>
              <a:solidFill>
                <a:srgbClr val="576071"/>
              </a:solidFill>
              <a:effectLst/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If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master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representation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of a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a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segmentation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node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is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binary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labelmap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then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the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segmentation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will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be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saved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in standard NRRD file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format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.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This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is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the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recommended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way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of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saving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segmentation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volumes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, as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it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saves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additional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metadata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(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segment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names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,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colors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, DICOM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terminology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) in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the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image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file in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custom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fields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and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allows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saving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of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overlapping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segments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.</a:t>
            </a:r>
            <a:endParaRPr kumimoji="0" lang="es-MX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For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exporting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segmentation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as NRRD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or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NIFTI file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for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external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software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that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uses 3D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labelmap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volume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file + color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table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file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for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segmentation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storage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:</a:t>
            </a:r>
            <a:endParaRPr kumimoji="0" lang="es-MX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Open </a:t>
            </a:r>
            <a:r>
              <a:rPr kumimoji="0" lang="es-MX" sz="9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Export</a:t>
            </a:r>
            <a:r>
              <a:rPr kumimoji="0" lang="es-MX" sz="9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 </a:t>
            </a:r>
            <a:r>
              <a:rPr kumimoji="0" lang="es-MX" sz="9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to</a:t>
            </a:r>
            <a:r>
              <a:rPr kumimoji="0" lang="es-MX" sz="9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 files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 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section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in </a:t>
            </a:r>
            <a:r>
              <a:rPr kumimoji="0" lang="es-MX" sz="9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Segmentations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 module (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or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in </a:t>
            </a:r>
            <a:r>
              <a:rPr kumimoji="0" lang="es-MX" sz="9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Segment</a:t>
            </a:r>
            <a:r>
              <a:rPr kumimoji="0" lang="es-MX" sz="9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 editor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 module: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choose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 </a:t>
            </a:r>
            <a:r>
              <a:rPr kumimoji="0" lang="es-MX" sz="9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Export</a:t>
            </a:r>
            <a:r>
              <a:rPr kumimoji="0" lang="es-MX" sz="9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 </a:t>
            </a:r>
            <a:r>
              <a:rPr kumimoji="0" lang="es-MX" sz="9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to</a:t>
            </a:r>
            <a:r>
              <a:rPr kumimoji="0" lang="es-MX" sz="9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 files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, in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the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drop-down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menu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 of </a:t>
            </a:r>
            <a:r>
              <a:rPr kumimoji="0" lang="es-MX" sz="900" b="0" i="0" u="none" strike="noStrike" cap="none" normalizeH="0" baseline="0" dirty="0" err="1">
                <a:ln>
                  <a:noFill/>
                </a:ln>
                <a:solidFill>
                  <a:srgbClr val="E74C3C"/>
                </a:solidFill>
                <a:effectLst/>
                <a:latin typeface="SFMono-Regular"/>
              </a:rPr>
              <a:t>Segmentations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 </a:t>
            </a:r>
            <a:r>
              <a:rPr kumimoji="0" lang="es-MX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button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63773" y="1409119"/>
            <a:ext cx="2169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frames and the text of the tutorial are displayed for your review</a:t>
            </a:r>
            <a:endParaRPr lang="es-MX" dirty="0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1992573" y="1409119"/>
            <a:ext cx="758729" cy="7199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1965278" y="2265528"/>
            <a:ext cx="627797" cy="22928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50375" y="5334333"/>
            <a:ext cx="1883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text is editable for correction</a:t>
            </a:r>
            <a:endParaRPr lang="es-MX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0230202" y="3790837"/>
            <a:ext cx="1869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to save the </a:t>
            </a:r>
            <a:r>
              <a:rPr lang="en-US" dirty="0" err="1"/>
              <a:t>turorial</a:t>
            </a:r>
            <a:r>
              <a:rPr lang="en-US" dirty="0"/>
              <a:t> once corrected and validated by the user</a:t>
            </a:r>
            <a:endParaRPr lang="es-MX" dirty="0"/>
          </a:p>
        </p:txBody>
      </p:sp>
      <p:cxnSp>
        <p:nvCxnSpPr>
          <p:cNvPr id="23" name="Conector recto de flecha 22"/>
          <p:cNvCxnSpPr/>
          <p:nvPr/>
        </p:nvCxnSpPr>
        <p:spPr>
          <a:xfrm flipH="1">
            <a:off x="9990161" y="5172501"/>
            <a:ext cx="914400" cy="12692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8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12" y="996287"/>
            <a:ext cx="8052044" cy="47221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331356" y="1910687"/>
            <a:ext cx="1692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multiple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</a:t>
            </a:r>
            <a:r>
              <a:rPr lang="es-MX" dirty="0" err="1"/>
              <a:t>selection</a:t>
            </a:r>
            <a:endParaRPr lang="es-MX" dirty="0"/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9103057" y="2006221"/>
            <a:ext cx="1105468" cy="272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>
            <a:off x="7820167" y="2320119"/>
            <a:ext cx="2388358" cy="1542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820167" y="122830"/>
            <a:ext cx="384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available languages will be displayed regardless of their translation progress</a:t>
            </a:r>
            <a:endParaRPr lang="es-MX" dirty="0"/>
          </a:p>
        </p:txBody>
      </p:sp>
      <p:cxnSp>
        <p:nvCxnSpPr>
          <p:cNvPr id="12" name="Conector recto de flecha 11"/>
          <p:cNvCxnSpPr/>
          <p:nvPr/>
        </p:nvCxnSpPr>
        <p:spPr>
          <a:xfrm flipH="1">
            <a:off x="7465325" y="769161"/>
            <a:ext cx="941696" cy="6638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82389" y="5945538"/>
            <a:ext cx="470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/>
              <a:t>Task</a:t>
            </a:r>
            <a:r>
              <a:rPr lang="es-MX" b="1" dirty="0"/>
              <a:t> 3- Text </a:t>
            </a:r>
            <a:r>
              <a:rPr lang="es-MX" b="1" dirty="0" err="1"/>
              <a:t>Generation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78857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sco magnético 4"/>
          <p:cNvSpPr/>
          <p:nvPr/>
        </p:nvSpPr>
        <p:spPr>
          <a:xfrm>
            <a:off x="409432" y="2306471"/>
            <a:ext cx="1446663" cy="103723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Metadata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t="14696"/>
          <a:stretch/>
        </p:blipFill>
        <p:spPr>
          <a:xfrm>
            <a:off x="2657260" y="2142697"/>
            <a:ext cx="1498159" cy="120100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825087" y="3439236"/>
            <a:ext cx="15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Model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b="14280"/>
          <a:stretch/>
        </p:blipFill>
        <p:spPr>
          <a:xfrm>
            <a:off x="4050115" y="2404847"/>
            <a:ext cx="743519" cy="686370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>
            <a:off x="2033516" y="2825086"/>
            <a:ext cx="623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/>
          <a:srcRect t="40882"/>
          <a:stretch/>
        </p:blipFill>
        <p:spPr>
          <a:xfrm>
            <a:off x="5320672" y="2210094"/>
            <a:ext cx="1731633" cy="1160903"/>
          </a:xfrm>
          <a:prstGeom prst="rect">
            <a:avLst/>
          </a:prstGeom>
        </p:spPr>
      </p:pic>
      <p:cxnSp>
        <p:nvCxnSpPr>
          <p:cNvPr id="15" name="Conector recto de flecha 14"/>
          <p:cNvCxnSpPr>
            <a:stCxn id="10" idx="3"/>
          </p:cNvCxnSpPr>
          <p:nvPr/>
        </p:nvCxnSpPr>
        <p:spPr>
          <a:xfrm flipV="1">
            <a:off x="4793634" y="2743199"/>
            <a:ext cx="679118" cy="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396711" y="3313147"/>
            <a:ext cx="157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trained</a:t>
            </a:r>
            <a:r>
              <a:rPr lang="es-MX" dirty="0"/>
              <a:t> </a:t>
            </a:r>
            <a:r>
              <a:rPr lang="es-MX" dirty="0" err="1"/>
              <a:t>model</a:t>
            </a:r>
            <a:endParaRPr lang="es-MX" dirty="0"/>
          </a:p>
        </p:txBody>
      </p:sp>
      <p:sp>
        <p:nvSpPr>
          <p:cNvPr id="17" name="Rectángulo 16"/>
          <p:cNvSpPr/>
          <p:nvPr/>
        </p:nvSpPr>
        <p:spPr>
          <a:xfrm>
            <a:off x="7951100" y="1951630"/>
            <a:ext cx="2488777" cy="146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Self</a:t>
            </a:r>
            <a:r>
              <a:rPr lang="es-MX" dirty="0"/>
              <a:t> Text</a:t>
            </a:r>
          </a:p>
          <a:p>
            <a:pPr algn="ctr"/>
            <a:r>
              <a:rPr lang="es-MX" dirty="0" err="1"/>
              <a:t>Traslate</a:t>
            </a:r>
            <a:r>
              <a:rPr lang="es-MX" dirty="0"/>
              <a:t> tutorial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6976264" y="2681785"/>
            <a:ext cx="693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764275" y="4735773"/>
            <a:ext cx="470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/>
              <a:t>Task</a:t>
            </a:r>
            <a:r>
              <a:rPr lang="es-MX" b="1" dirty="0"/>
              <a:t> 4- </a:t>
            </a:r>
            <a:r>
              <a:rPr lang="es-MX" b="1" dirty="0" err="1"/>
              <a:t>Self</a:t>
            </a:r>
            <a:r>
              <a:rPr lang="es-MX" b="1" dirty="0"/>
              <a:t> Test</a:t>
            </a:r>
          </a:p>
        </p:txBody>
      </p:sp>
      <p:sp>
        <p:nvSpPr>
          <p:cNvPr id="2" name="Llamada de nube 1"/>
          <p:cNvSpPr/>
          <p:nvPr/>
        </p:nvSpPr>
        <p:spPr>
          <a:xfrm>
            <a:off x="434701" y="775505"/>
            <a:ext cx="1910687" cy="65509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" name="Conector recto de flecha 3"/>
          <p:cNvCxnSpPr>
            <a:endCxn id="2" idx="1"/>
          </p:cNvCxnSpPr>
          <p:nvPr/>
        </p:nvCxnSpPr>
        <p:spPr>
          <a:xfrm flipV="1">
            <a:off x="1132763" y="1429900"/>
            <a:ext cx="257282" cy="78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613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DFBF2067F09144B2487A8629A4A54D" ma:contentTypeVersion="13" ma:contentTypeDescription="Create a new document." ma:contentTypeScope="" ma:versionID="241250b377adeb192c98cf33a97948a4">
  <xsd:schema xmlns:xsd="http://www.w3.org/2001/XMLSchema" xmlns:xs="http://www.w3.org/2001/XMLSchema" xmlns:p="http://schemas.microsoft.com/office/2006/metadata/properties" xmlns:ns2="d598e6c2-f6e2-4d0d-800b-dd9bc658a319" xmlns:ns3="098f7cbb-c9e9-450d-82ba-91729ba27895" targetNamespace="http://schemas.microsoft.com/office/2006/metadata/properties" ma:root="true" ma:fieldsID="1577f1f84da1ac6e87c434e9d16fb45e" ns2:_="" ns3:_="">
    <xsd:import namespace="d598e6c2-f6e2-4d0d-800b-dd9bc658a319"/>
    <xsd:import namespace="098f7cbb-c9e9-450d-82ba-91729ba278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98e6c2-f6e2-4d0d-800b-dd9bc658a3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b653b1c0-f410-437d-8ee7-1cf68b209f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f7cbb-c9e9-450d-82ba-91729ba27895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5634cb3-39a3-428d-b4a9-80f5fed272d9}" ma:internalName="TaxCatchAll" ma:showField="CatchAllData" ma:web="098f7cbb-c9e9-450d-82ba-91729ba278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98f7cbb-c9e9-450d-82ba-91729ba27895" xsi:nil="true"/>
    <lcf76f155ced4ddcb4097134ff3c332f xmlns="d598e6c2-f6e2-4d0d-800b-dd9bc658a31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CB248A-63A7-45E1-8B76-346BD308D7C6}"/>
</file>

<file path=customXml/itemProps2.xml><?xml version="1.0" encoding="utf-8"?>
<ds:datastoreItem xmlns:ds="http://schemas.openxmlformats.org/officeDocument/2006/customXml" ds:itemID="{0A1C78CB-692E-4D9D-81FF-F42799BF6D43}">
  <ds:schemaRefs>
    <ds:schemaRef ds:uri="http://schemas.microsoft.com/office/2006/metadata/properties"/>
    <ds:schemaRef ds:uri="http://schemas.microsoft.com/office/infopath/2007/PartnerControls"/>
    <ds:schemaRef ds:uri="098f7cbb-c9e9-450d-82ba-91729ba27895"/>
    <ds:schemaRef ds:uri="d598e6c2-f6e2-4d0d-800b-dd9bc658a319"/>
  </ds:schemaRefs>
</ds:datastoreItem>
</file>

<file path=customXml/itemProps3.xml><?xml version="1.0" encoding="utf-8"?>
<ds:datastoreItem xmlns:ds="http://schemas.openxmlformats.org/officeDocument/2006/customXml" ds:itemID="{A943A751-2B3E-42E0-841D-501788F7E6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350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Jorge</cp:lastModifiedBy>
  <cp:revision>51</cp:revision>
  <dcterms:created xsi:type="dcterms:W3CDTF">2023-03-21T18:07:52Z</dcterms:created>
  <dcterms:modified xsi:type="dcterms:W3CDTF">2023-03-28T01:03:42Z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0x01010003DFBF2067F09144B2487A8629A4A54D</vt:lpwstr>
  </property>
  <property fmtid="{D5CDD505-2E9C-101B-9397-08002B2CF9AE}" pid="3" name="MediaServiceImageTags">
    <vt:lpwstr/>
  </property>
</Properties>
</file>