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C64A-456B-495A-B751-E68D6205DE89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C63E-5E43-481C-9EB4-49F13EB1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870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C64A-456B-495A-B751-E68D6205DE89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C63E-5E43-481C-9EB4-49F13EB1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36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C64A-456B-495A-B751-E68D6205DE89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C63E-5E43-481C-9EB4-49F13EB1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29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C64A-456B-495A-B751-E68D6205DE89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C63E-5E43-481C-9EB4-49F13EB18CC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8316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C64A-456B-495A-B751-E68D6205DE89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C63E-5E43-481C-9EB4-49F13EB1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51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C64A-456B-495A-B751-E68D6205DE89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C63E-5E43-481C-9EB4-49F13EB1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53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C64A-456B-495A-B751-E68D6205DE89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C63E-5E43-481C-9EB4-49F13EB1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65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C64A-456B-495A-B751-E68D6205DE89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C63E-5E43-481C-9EB4-49F13EB1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775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C64A-456B-495A-B751-E68D6205DE89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C63E-5E43-481C-9EB4-49F13EB1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43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C64A-456B-495A-B751-E68D6205DE89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C63E-5E43-481C-9EB4-49F13EB1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9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C64A-456B-495A-B751-E68D6205DE89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C63E-5E43-481C-9EB4-49F13EB1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29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C64A-456B-495A-B751-E68D6205DE89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C63E-5E43-481C-9EB4-49F13EB1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575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C64A-456B-495A-B751-E68D6205DE89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C63E-5E43-481C-9EB4-49F13EB1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105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C64A-456B-495A-B751-E68D6205DE89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C63E-5E43-481C-9EB4-49F13EB1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7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C64A-456B-495A-B751-E68D6205DE89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C63E-5E43-481C-9EB4-49F13EB1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8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C64A-456B-495A-B751-E68D6205DE89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C63E-5E43-481C-9EB4-49F13EB1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28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C64A-456B-495A-B751-E68D6205DE89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C63E-5E43-481C-9EB4-49F13EB1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63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717C64A-456B-495A-B751-E68D6205DE89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282C63E-5E43-481C-9EB4-49F13EB1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44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  <p:sldLayoutId id="2147483997" r:id="rId13"/>
    <p:sldLayoutId id="2147483998" r:id="rId14"/>
    <p:sldLayoutId id="2147483999" r:id="rId15"/>
    <p:sldLayoutId id="2147484000" r:id="rId16"/>
    <p:sldLayoutId id="21474840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D11A7BA2-6BD0-4687-A719-0964CEB54944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6746628" y="1783959"/>
            <a:ext cx="4645250" cy="2889114"/>
          </a:xfrm>
          <a:prstGeom prst="rect">
            <a:avLst/>
          </a:prstGeom>
        </p:spPr>
        <p:txBody>
          <a:bodyPr rot="0" vert="horz" lIns="91440" tIns="45720" rIns="91440" bIns="45720" anchor="b" anchorCtr="0"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en-US" sz="4800" kern="1400" spc="-50" dirty="0">
                <a:solidFill>
                  <a:srgbClr val="A8D08D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Library System</a:t>
            </a:r>
            <a:br>
              <a:rPr lang="en-US" sz="4000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700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A8E89D-74DC-4E76-A21E-4A40DC3E2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8" y="4993489"/>
            <a:ext cx="4645250" cy="1390533"/>
          </a:xfrm>
        </p:spPr>
        <p:txBody>
          <a:bodyPr anchor="t">
            <a:normAutofit fontScale="4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3600" b="1" dirty="0">
                <a:ln w="11113" cap="flat" cmpd="sng" algn="ctr">
                  <a:solidFill>
                    <a:srgbClr val="ED7D31"/>
                  </a:solidFill>
                  <a:prstDash val="solid"/>
                  <a:round/>
                </a:ln>
                <a:solidFill>
                  <a:srgbClr val="F7CAAC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 3</a:t>
            </a:r>
            <a:endParaRPr lang="en-US" sz="1800" dirty="0">
              <a:solidFill>
                <a:srgbClr val="40404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b="1" dirty="0">
                <a:ln w="11113" cap="flat" cmpd="sng" algn="ctr">
                  <a:solidFill>
                    <a:srgbClr val="ED7D31"/>
                  </a:solidFill>
                  <a:prstDash val="solid"/>
                  <a:round/>
                </a:ln>
                <a:solidFill>
                  <a:srgbClr val="F7CAAC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Victor Munoz</a:t>
            </a:r>
            <a:endParaRPr lang="en-US" sz="1800" dirty="0">
              <a:solidFill>
                <a:srgbClr val="40404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b="1" dirty="0">
                <a:ln w="11113" cap="flat" cmpd="sng" algn="ctr">
                  <a:solidFill>
                    <a:srgbClr val="ED7D31"/>
                  </a:solidFill>
                  <a:prstDash val="solid"/>
                  <a:round/>
                </a:ln>
                <a:solidFill>
                  <a:srgbClr val="F7CAAC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Aidan Henry</a:t>
            </a:r>
            <a:endParaRPr lang="en-US" sz="1800" dirty="0">
              <a:solidFill>
                <a:srgbClr val="40404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b="1" dirty="0">
                <a:ln w="11113" cap="flat" cmpd="sng" algn="ctr">
                  <a:solidFill>
                    <a:srgbClr val="ED7D31"/>
                  </a:solidFill>
                  <a:prstDash val="solid"/>
                  <a:round/>
                </a:ln>
                <a:solidFill>
                  <a:srgbClr val="F7CAAC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Nana Ofosu </a:t>
            </a:r>
            <a:r>
              <a:rPr lang="en-US" sz="2000" b="1" dirty="0" err="1">
                <a:ln w="11113" cap="flat" cmpd="sng" algn="ctr">
                  <a:solidFill>
                    <a:srgbClr val="ED7D31"/>
                  </a:solidFill>
                  <a:prstDash val="solid"/>
                  <a:round/>
                </a:ln>
                <a:solidFill>
                  <a:srgbClr val="F7CAAC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Budu</a:t>
            </a:r>
            <a:endParaRPr lang="en-US" sz="1800" dirty="0">
              <a:solidFill>
                <a:srgbClr val="40404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b="1" dirty="0" err="1">
                <a:ln w="11113" cap="flat" cmpd="sng" algn="ctr">
                  <a:solidFill>
                    <a:srgbClr val="ED7D31"/>
                  </a:solidFill>
                  <a:prstDash val="solid"/>
                  <a:round/>
                </a:ln>
                <a:solidFill>
                  <a:srgbClr val="F7CAAC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Muyiwa</a:t>
            </a:r>
            <a:r>
              <a:rPr lang="en-US" sz="2000" b="1" dirty="0">
                <a:ln w="11113" cap="flat" cmpd="sng" algn="ctr">
                  <a:solidFill>
                    <a:srgbClr val="ED7D31"/>
                  </a:solidFill>
                  <a:prstDash val="solid"/>
                  <a:round/>
                </a:ln>
                <a:solidFill>
                  <a:srgbClr val="F7CAAC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Coker</a:t>
            </a:r>
            <a:endParaRPr lang="en-US" sz="1800" dirty="0">
              <a:solidFill>
                <a:srgbClr val="40404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BB7545-3BF3-4C5F-A080-400083B34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119" y="4031854"/>
            <a:ext cx="5944829" cy="10896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C20B46-AB47-4F6A-80F8-A85D3E8499EA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5187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72469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10D34-7539-4537-925E-C47C65B46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75" y="665651"/>
            <a:ext cx="5182205" cy="970450"/>
          </a:xfrm>
        </p:spPr>
        <p:txBody>
          <a:bodyPr>
            <a:normAutofit/>
          </a:bodyPr>
          <a:lstStyle/>
          <a:p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List of Use Cases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A31E23F-A382-499D-885F-56E5B7BEA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28801"/>
            <a:ext cx="4507291" cy="3866048"/>
          </a:xfrm>
        </p:spPr>
        <p:txBody>
          <a:bodyPr anchor="ctr">
            <a:normAutofit/>
          </a:bodyPr>
          <a:lstStyle/>
          <a:p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Only patrons will need to register</a:t>
            </a:r>
          </a:p>
          <a:p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Staff accounts will be created by an administrator after being hired</a:t>
            </a:r>
          </a:p>
          <a:p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Only librarians and administrators can edit media and patron records</a:t>
            </a:r>
          </a:p>
          <a:p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Only administrator’s can delete patron records</a:t>
            </a:r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EAD9C8F-211C-41B4-87C1-B6746D384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080" y="-1"/>
            <a:ext cx="69400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573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D4627-821B-48A7-BE96-8FCBD1DEB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840" y="609600"/>
            <a:ext cx="2902425" cy="970450"/>
          </a:xfrm>
        </p:spPr>
        <p:txBody>
          <a:bodyPr>
            <a:normAutofit fontScale="90000"/>
          </a:bodyPr>
          <a:lstStyle/>
          <a:p>
            <a:r>
              <a:rPr lang="en-US" dirty="0"/>
              <a:t>Use Case Example</a:t>
            </a:r>
          </a:p>
        </p:txBody>
      </p:sp>
      <p:sp>
        <p:nvSpPr>
          <p:cNvPr id="24" name="Content Placeholder 18">
            <a:extLst>
              <a:ext uri="{FF2B5EF4-FFF2-40B4-BE49-F238E27FC236}">
                <a16:creationId xmlns:a16="http://schemas.microsoft.com/office/drawing/2014/main" id="{4D5220E1-F415-443C-95A0-95B795E83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840" y="1788433"/>
            <a:ext cx="2594515" cy="4058751"/>
          </a:xfrm>
        </p:spPr>
        <p:txBody>
          <a:bodyPr anchor="ctr">
            <a:normAutofit/>
          </a:bodyPr>
          <a:lstStyle/>
          <a:p>
            <a:endParaRPr lang="en-US" dirty="0"/>
          </a:p>
        </p:txBody>
      </p:sp>
      <p:pic>
        <p:nvPicPr>
          <p:cNvPr id="25" name="Content Placeholder 13">
            <a:extLst>
              <a:ext uri="{FF2B5EF4-FFF2-40B4-BE49-F238E27FC236}">
                <a16:creationId xmlns:a16="http://schemas.microsoft.com/office/drawing/2014/main" id="{367BEC72-B821-4EB6-BD5E-1B3F8EDB0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57" y="20881"/>
            <a:ext cx="8966718" cy="683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35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53463-AEB9-4CFC-8F85-62CCF8B17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4451307" cy="970450"/>
          </a:xfrm>
        </p:spPr>
        <p:txBody>
          <a:bodyPr>
            <a:normAutofit fontScale="90000"/>
          </a:bodyPr>
          <a:lstStyle/>
          <a:p>
            <a:r>
              <a:rPr lang="en-US" dirty="0"/>
              <a:t>Use Case Description Example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449CBD1-47C6-41F8-B4BF-637B69A77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28801"/>
            <a:ext cx="4908507" cy="3866048"/>
          </a:xfrm>
        </p:spPr>
        <p:txBody>
          <a:bodyPr anchor="ctr">
            <a:normAutofit/>
          </a:bodyPr>
          <a:lstStyle/>
          <a:p>
            <a:endParaRPr lang="en-US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FC7BDB99-2F5F-4FDD-8E7A-71BEBD5F01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1629747"/>
              </p:ext>
            </p:extLst>
          </p:nvPr>
        </p:nvGraphicFramePr>
        <p:xfrm>
          <a:off x="6142393" y="-1"/>
          <a:ext cx="5978072" cy="68579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5740">
                  <a:extLst>
                    <a:ext uri="{9D8B030D-6E8A-4147-A177-3AD203B41FA5}">
                      <a16:colId xmlns:a16="http://schemas.microsoft.com/office/drawing/2014/main" val="2632572961"/>
                    </a:ext>
                  </a:extLst>
                </a:gridCol>
                <a:gridCol w="4892332">
                  <a:extLst>
                    <a:ext uri="{9D8B030D-6E8A-4147-A177-3AD203B41FA5}">
                      <a16:colId xmlns:a16="http://schemas.microsoft.com/office/drawing/2014/main" val="2091880477"/>
                    </a:ext>
                  </a:extLst>
                </a:gridCol>
              </a:tblGrid>
              <a:tr h="2102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tabLst>
                          <a:tab pos="775335" algn="l"/>
                        </a:tabLst>
                      </a:pPr>
                      <a:r>
                        <a:rPr lang="en-US" sz="700">
                          <a:effectLst/>
                        </a:rPr>
                        <a:t>USE CASE</a:t>
                      </a:r>
                      <a:endParaRPr lang="en-US" sz="7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83" marR="267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700">
                          <a:effectLst/>
                        </a:rPr>
                        <a:t>LOG IN</a:t>
                      </a:r>
                      <a:endParaRPr lang="en-US" sz="7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83" marR="26783" marT="0" marB="0"/>
                </a:tc>
                <a:extLst>
                  <a:ext uri="{0D108BD9-81ED-4DB2-BD59-A6C34878D82A}">
                    <a16:rowId xmlns:a16="http://schemas.microsoft.com/office/drawing/2014/main" val="2536656702"/>
                  </a:ext>
                </a:extLst>
              </a:tr>
              <a:tr h="589845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700">
                          <a:effectLst/>
                        </a:rPr>
                        <a:t>Description</a:t>
                      </a:r>
                      <a:endParaRPr lang="en-US" sz="7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83" marR="267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700">
                          <a:effectLst/>
                        </a:rPr>
                        <a:t>This function allows users to gain access the system with varying levels of privileges. Patrons will redirected to the patron module while staff will be redirected to the staff module. </a:t>
                      </a:r>
                      <a:endParaRPr lang="en-US" sz="7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83" marR="26783" marT="0" marB="0"/>
                </a:tc>
                <a:extLst>
                  <a:ext uri="{0D108BD9-81ED-4DB2-BD59-A6C34878D82A}">
                    <a16:rowId xmlns:a16="http://schemas.microsoft.com/office/drawing/2014/main" val="760695520"/>
                  </a:ext>
                </a:extLst>
              </a:tr>
              <a:tr h="210277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700">
                          <a:effectLst/>
                        </a:rPr>
                        <a:t>Actors</a:t>
                      </a:r>
                      <a:endParaRPr lang="en-US" sz="7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83" marR="267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700">
                          <a:effectLst/>
                        </a:rPr>
                        <a:t>Patrons, Librarians, Attendants, Administrators</a:t>
                      </a:r>
                      <a:endParaRPr lang="en-US" sz="7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83" marR="26783" marT="0" marB="0"/>
                </a:tc>
                <a:extLst>
                  <a:ext uri="{0D108BD9-81ED-4DB2-BD59-A6C34878D82A}">
                    <a16:rowId xmlns:a16="http://schemas.microsoft.com/office/drawing/2014/main" val="1469466802"/>
                  </a:ext>
                </a:extLst>
              </a:tr>
              <a:tr h="1828106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700" dirty="0">
                          <a:effectLst/>
                        </a:rPr>
                        <a:t>Preconditions</a:t>
                      </a:r>
                      <a:endParaRPr lang="en-US" sz="7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83" marR="267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700" dirty="0">
                          <a:effectLst/>
                        </a:rPr>
                        <a:t>Librarians, assistants and administrators share same log in portal.</a:t>
                      </a:r>
                    </a:p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700" dirty="0">
                          <a:effectLst/>
                        </a:rPr>
                        <a:t>Patrons have a separate log in portals</a:t>
                      </a:r>
                    </a:p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700" dirty="0">
                          <a:effectLst/>
                        </a:rPr>
                        <a:t>Patron must have a Library Card and be registered in the database</a:t>
                      </a:r>
                    </a:p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700" dirty="0">
                          <a:effectLst/>
                        </a:rPr>
                        <a:t>Librarians, assistants and administrators must be employed and authorized by management</a:t>
                      </a:r>
                    </a:p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700" dirty="0">
                          <a:effectLst/>
                        </a:rPr>
                        <a:t>Username not case sensitive.  </a:t>
                      </a:r>
                      <a:endParaRPr lang="en-US" sz="7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83" marR="26783" marT="0" marB="0"/>
                </a:tc>
                <a:extLst>
                  <a:ext uri="{0D108BD9-81ED-4DB2-BD59-A6C34878D82A}">
                    <a16:rowId xmlns:a16="http://schemas.microsoft.com/office/drawing/2014/main" val="4066048869"/>
                  </a:ext>
                </a:extLst>
              </a:tr>
              <a:tr h="670567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700">
                          <a:effectLst/>
                        </a:rPr>
                        <a:t>Basic Flow</a:t>
                      </a:r>
                      <a:endParaRPr lang="en-US" sz="7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83" marR="26783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700">
                          <a:effectLst/>
                        </a:rPr>
                        <a:t>Go to log in page</a:t>
                      </a:r>
                    </a:p>
                    <a:p>
                      <a:pPr marL="34290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700">
                          <a:effectLst/>
                        </a:rPr>
                        <a:t>User types in user name and password</a:t>
                      </a:r>
                    </a:p>
                    <a:p>
                      <a:pPr marL="34290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700">
                          <a:effectLst/>
                        </a:rPr>
                        <a:t>Information is validated</a:t>
                      </a:r>
                    </a:p>
                    <a:p>
                      <a:pPr marL="34290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700">
                          <a:effectLst/>
                        </a:rPr>
                        <a:t>Appropriate Web portal opens</a:t>
                      </a: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83" marR="26783" marT="0" marB="0"/>
                </a:tc>
                <a:extLst>
                  <a:ext uri="{0D108BD9-81ED-4DB2-BD59-A6C34878D82A}">
                    <a16:rowId xmlns:a16="http://schemas.microsoft.com/office/drawing/2014/main" val="2311181025"/>
                  </a:ext>
                </a:extLst>
              </a:tr>
              <a:tr h="210277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700">
                          <a:effectLst/>
                        </a:rPr>
                        <a:t>Post-conditions</a:t>
                      </a:r>
                      <a:endParaRPr lang="en-US" sz="7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83" marR="267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700">
                          <a:effectLst/>
                        </a:rPr>
                        <a:t>Username and Password must match data in database. </a:t>
                      </a:r>
                      <a:endParaRPr lang="en-US" sz="7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83" marR="26783" marT="0" marB="0"/>
                </a:tc>
                <a:extLst>
                  <a:ext uri="{0D108BD9-81ED-4DB2-BD59-A6C34878D82A}">
                    <a16:rowId xmlns:a16="http://schemas.microsoft.com/office/drawing/2014/main" val="2903938803"/>
                  </a:ext>
                </a:extLst>
              </a:tr>
              <a:tr h="3138649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700" dirty="0">
                          <a:effectLst/>
                        </a:rPr>
                        <a:t>Alternate flows</a:t>
                      </a:r>
                      <a:endParaRPr lang="en-US" sz="7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83" marR="267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700" dirty="0">
                          <a:effectLst/>
                        </a:rPr>
                        <a:t>Option 1 – username or password incorrect</a:t>
                      </a:r>
                    </a:p>
                    <a:p>
                      <a:pPr marL="34290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700" dirty="0">
                          <a:effectLst/>
                        </a:rPr>
                        <a:t>Go to log in page</a:t>
                      </a:r>
                    </a:p>
                    <a:p>
                      <a:pPr marL="34290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700" dirty="0">
                          <a:effectLst/>
                        </a:rPr>
                        <a:t>User types in user name and password</a:t>
                      </a:r>
                    </a:p>
                    <a:p>
                      <a:pPr marL="34290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700" dirty="0">
                          <a:effectLst/>
                        </a:rPr>
                        <a:t>Username or password are incorrect</a:t>
                      </a:r>
                    </a:p>
                    <a:p>
                      <a:pPr marL="34290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700" dirty="0">
                          <a:effectLst/>
                        </a:rPr>
                        <a:t>Attempt count increases by one</a:t>
                      </a:r>
                    </a:p>
                    <a:p>
                      <a:pPr marL="34290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700" dirty="0">
                          <a:effectLst/>
                        </a:rPr>
                        <a:t>If count is less than 5 show message ‘incorrect username or password’</a:t>
                      </a:r>
                    </a:p>
                    <a:p>
                      <a:pPr marL="34290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700" dirty="0">
                          <a:effectLst/>
                        </a:rPr>
                        <a:t>Process restarts</a:t>
                      </a:r>
                    </a:p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700" dirty="0">
                          <a:effectLst/>
                        </a:rPr>
                        <a:t>Option 2 – More than 4 login attempts</a:t>
                      </a:r>
                    </a:p>
                    <a:p>
                      <a:pPr marL="34290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700" dirty="0">
                          <a:effectLst/>
                        </a:rPr>
                        <a:t>Go to log in page</a:t>
                      </a:r>
                    </a:p>
                    <a:p>
                      <a:pPr marL="34290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700" dirty="0">
                          <a:effectLst/>
                        </a:rPr>
                        <a:t>User types in user name and password</a:t>
                      </a:r>
                    </a:p>
                    <a:p>
                      <a:pPr marL="34290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700" dirty="0">
                          <a:effectLst/>
                        </a:rPr>
                        <a:t>Username or password are incorrect</a:t>
                      </a:r>
                    </a:p>
                    <a:p>
                      <a:pPr marL="34290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700" dirty="0">
                          <a:effectLst/>
                        </a:rPr>
                        <a:t>Attempt count increases by one</a:t>
                      </a:r>
                    </a:p>
                    <a:p>
                      <a:pPr marL="34290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700" dirty="0">
                          <a:effectLst/>
                        </a:rPr>
                        <a:t>account is locked</a:t>
                      </a:r>
                    </a:p>
                    <a:p>
                      <a:pPr marL="34290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700" dirty="0">
                          <a:effectLst/>
                        </a:rPr>
                        <a:t>Message is displayed stating that the account is locked and to contact the administrator</a:t>
                      </a:r>
                    </a:p>
                    <a:p>
                      <a:pPr marL="34290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700" dirty="0">
                          <a:effectLst/>
                        </a:rPr>
                        <a:t>Process ends.  User cannot continue until an administrator unlocks the account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83" marR="26783" marT="0" marB="0"/>
                </a:tc>
                <a:extLst>
                  <a:ext uri="{0D108BD9-81ED-4DB2-BD59-A6C34878D82A}">
                    <a16:rowId xmlns:a16="http://schemas.microsoft.com/office/drawing/2014/main" val="70462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2915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1962D-AD89-4195-BD40-15D4C1E05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4DB58E-DCF0-4A2B-B24B-BA084D393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33" y="1887523"/>
            <a:ext cx="11491271" cy="3976382"/>
          </a:xfrm>
        </p:spPr>
      </p:pic>
    </p:spTree>
    <p:extLst>
      <p:ext uri="{BB962C8B-B14F-4D97-AF65-F5344CB8AC3E}">
        <p14:creationId xmlns:p14="http://schemas.microsoft.com/office/powerpoint/2010/main" val="856646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42FE5-AC72-4EE6-9119-9639049DD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In Web Page Design Example</a:t>
            </a:r>
          </a:p>
        </p:txBody>
      </p:sp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7916484-4486-475A-99A6-6ADEA8B3A82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105" y="1731963"/>
            <a:ext cx="6486924" cy="451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965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675A3-0CA4-4006-8714-00584A4E1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4569496" cy="970450"/>
          </a:xfrm>
        </p:spPr>
        <p:txBody>
          <a:bodyPr>
            <a:normAutofit/>
          </a:bodyPr>
          <a:lstStyle/>
          <a:p>
            <a:r>
              <a:rPr lang="en-US" dirty="0"/>
              <a:t>Database Diagram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93AD9FE4-1897-44B9-B028-8C27ED9D0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28801"/>
            <a:ext cx="4497960" cy="3866048"/>
          </a:xfrm>
        </p:spPr>
        <p:txBody>
          <a:bodyPr anchor="ctr">
            <a:normAutofit/>
          </a:bodyPr>
          <a:lstStyle/>
          <a:p>
            <a:endParaRPr lang="en-US" dirty="0"/>
          </a:p>
        </p:txBody>
      </p:sp>
      <p:pic>
        <p:nvPicPr>
          <p:cNvPr id="15" name="Picture 11">
            <a:extLst>
              <a:ext uri="{FF2B5EF4-FFF2-40B4-BE49-F238E27FC236}">
                <a16:creationId xmlns:a16="http://schemas.microsoft.com/office/drawing/2014/main" id="{7724A564-BE2C-4188-AA55-E1F8840FF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pic>
        <p:nvPicPr>
          <p:cNvPr id="16" name="Content Placeholder 3" descr="C:\Users\Iyabo\Downloads\Untitled Diagram.jpg">
            <a:extLst>
              <a:ext uri="{FF2B5EF4-FFF2-40B4-BE49-F238E27FC236}">
                <a16:creationId xmlns:a16="http://schemas.microsoft.com/office/drawing/2014/main" id="{A3EEBCD7-79EA-4A08-ADF6-E0D8DD71F7CB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710" y="0"/>
            <a:ext cx="5483290" cy="68579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818859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36</TotalTime>
  <Words>299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Arial Black</vt:lpstr>
      <vt:lpstr>Bookman Old Style</vt:lpstr>
      <vt:lpstr>Calibri</vt:lpstr>
      <vt:lpstr>Calibri Light</vt:lpstr>
      <vt:lpstr>Calisto MT</vt:lpstr>
      <vt:lpstr>Times New Roman</vt:lpstr>
      <vt:lpstr>Trebuchet MS</vt:lpstr>
      <vt:lpstr>Wingdings 2</vt:lpstr>
      <vt:lpstr>Slate</vt:lpstr>
      <vt:lpstr>Public Library System  </vt:lpstr>
      <vt:lpstr>List of Use Cases</vt:lpstr>
      <vt:lpstr>Use Case Example</vt:lpstr>
      <vt:lpstr>Use Case Description Example</vt:lpstr>
      <vt:lpstr>Activity Diagram Example</vt:lpstr>
      <vt:lpstr>Log In Web Page Design Example</vt:lpstr>
      <vt:lpstr>Database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Library System</dc:title>
  <dc:creator>Munoz, Victor</dc:creator>
  <cp:lastModifiedBy>Munoz, Victor</cp:lastModifiedBy>
  <cp:revision>5</cp:revision>
  <dcterms:created xsi:type="dcterms:W3CDTF">2018-08-07T01:35:50Z</dcterms:created>
  <dcterms:modified xsi:type="dcterms:W3CDTF">2018-08-07T02:12:11Z</dcterms:modified>
</cp:coreProperties>
</file>