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6"/>
  </p:notesMasterIdLst>
  <p:sldIdLst>
    <p:sldId id="271" r:id="rId2"/>
    <p:sldId id="292" r:id="rId3"/>
    <p:sldId id="293" r:id="rId4"/>
    <p:sldId id="294" r:id="rId5"/>
    <p:sldId id="295" r:id="rId6"/>
    <p:sldId id="296" r:id="rId7"/>
    <p:sldId id="305" r:id="rId8"/>
    <p:sldId id="306" r:id="rId9"/>
    <p:sldId id="307" r:id="rId10"/>
    <p:sldId id="301" r:id="rId11"/>
    <p:sldId id="303" r:id="rId12"/>
    <p:sldId id="304" r:id="rId13"/>
    <p:sldId id="298" r:id="rId14"/>
    <p:sldId id="299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T Sans" panose="020B0604020202020204" charset="0"/>
      <p:regular r:id="rId21"/>
      <p:bold r:id="rId22"/>
      <p:italic r:id="rId23"/>
      <p:boldItalic r:id="rId24"/>
    </p:embeddedFont>
  </p:embeddedFont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B7A8"/>
    <a:srgbClr val="69998C"/>
    <a:srgbClr val="7B7C7C"/>
    <a:srgbClr val="F5F9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71403" autoAdjust="0"/>
  </p:normalViewPr>
  <p:slideViewPr>
    <p:cSldViewPr>
      <p:cViewPr>
        <p:scale>
          <a:sx n="57" d="100"/>
          <a:sy n="57" d="100"/>
        </p:scale>
        <p:origin x="-183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97793331389132"/>
          <c:y val="0.1188776841525218"/>
          <c:w val="0.46143518518518517"/>
          <c:h val="0.8390318259340608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 help you keep track of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Communicate</c:v>
                </c:pt>
                <c:pt idx="1">
                  <c:v>Organize </c:v>
                </c:pt>
                <c:pt idx="2">
                  <c:v>Locate </c:v>
                </c:pt>
                <c:pt idx="3">
                  <c:v>Document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</c:v>
                </c:pt>
                <c:pt idx="1">
                  <c:v>0.4</c:v>
                </c:pt>
                <c:pt idx="2">
                  <c:v>0.2</c:v>
                </c:pt>
                <c:pt idx="3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79339105181296787"/>
          <c:y val="0.3657933129369374"/>
          <c:w val="0.19734968892777291"/>
          <c:h val="0.3171400208088311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v-S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0.52499</cdr:x>
      <cdr:y>0.75409</cdr:y>
    </cdr:from>
    <cdr:to>
      <cdr:x>0.99874</cdr:x>
      <cdr:y>0.97683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320480" y="3412983"/>
          <a:ext cx="3898751" cy="10081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sv-SE" sz="1400" dirty="0" smtClean="0"/>
            <a:t>Dentist, hair dresser, kids homeworks, dinner parties, trainings, competitions, whos driving, etc. </a:t>
          </a:r>
          <a:endParaRPr lang="sv-SE" sz="1400" dirty="0"/>
        </a:p>
      </cdr:txBody>
    </cdr:sp>
  </cdr:relSizeAnchor>
  <cdr:relSizeAnchor xmlns:cdr="http://schemas.openxmlformats.org/drawingml/2006/chartDrawing">
    <cdr:from>
      <cdr:x>0.54249</cdr:x>
      <cdr:y>0.11137</cdr:y>
    </cdr:from>
    <cdr:to>
      <cdr:x>0.99749</cdr:x>
      <cdr:y>0.33411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464496" y="504056"/>
          <a:ext cx="3744416" cy="10081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sv-SE" sz="1400" dirty="0" smtClean="0"/>
            <a:t>Grandpa in  Geneva sends pictures, who won at the chess tournament , the hair got short – from the dresser, etc...</a:t>
          </a:r>
          <a:endParaRPr lang="sv-SE" sz="1400" dirty="0"/>
        </a:p>
      </cdr:txBody>
    </cdr:sp>
  </cdr:relSizeAnchor>
  <cdr:relSizeAnchor xmlns:cdr="http://schemas.openxmlformats.org/drawingml/2006/chartDrawing">
    <cdr:from>
      <cdr:x>0.00875</cdr:x>
      <cdr:y>0.42957</cdr:y>
    </cdr:from>
    <cdr:to>
      <cdr:x>0.35</cdr:x>
      <cdr:y>0.65231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72009" y="1944217"/>
          <a:ext cx="2808351" cy="10081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sv-SE" sz="1400" dirty="0" smtClean="0"/>
            <a:t>Coming home with bus nr 177, Checking in at school, at the training, etc. </a:t>
          </a:r>
          <a:endParaRPr lang="sv-SE" sz="1400" dirty="0"/>
        </a:p>
      </cdr:txBody>
    </cdr:sp>
  </cdr:relSizeAnchor>
  <cdr:relSizeAnchor xmlns:cdr="http://schemas.openxmlformats.org/drawingml/2006/chartDrawing">
    <cdr:from>
      <cdr:x>0.00875</cdr:x>
      <cdr:y>0.06364</cdr:y>
    </cdr:from>
    <cdr:to>
      <cdr:x>0.27125</cdr:x>
      <cdr:y>0.30229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72008" y="288032"/>
          <a:ext cx="2160240" cy="10801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sv-SE" sz="1400" dirty="0" smtClean="0"/>
            <a:t>Photos to </a:t>
          </a:r>
          <a:r>
            <a:rPr lang="sv-SE" sz="1400" dirty="0"/>
            <a:t>a</a:t>
          </a:r>
          <a:r>
            <a:rPr lang="sv-SE" sz="1400" dirty="0" smtClean="0"/>
            <a:t>dd to calendar events, to messages, a gallery</a:t>
          </a:r>
          <a:r>
            <a:rPr lang="sv-SE" sz="1400" dirty="0"/>
            <a:t>;</a:t>
          </a:r>
          <a:r>
            <a:rPr lang="sv-SE" sz="1400" dirty="0" smtClean="0"/>
            <a:t> documents from  theater activity, etc. </a:t>
          </a:r>
          <a:endParaRPr lang="sv-SE" sz="14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DB8A4-0353-477C-BFF5-18B4139B1E07}" type="datetimeFigureOut">
              <a:rPr lang="sv-SE" smtClean="0"/>
              <a:t>2014-04-15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EE74E-6799-4027-BE8A-868D94FE199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9315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EE74E-6799-4027-BE8A-868D94FE199A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064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EE74E-6799-4027-BE8A-868D94FE199A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173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EE74E-6799-4027-BE8A-868D94FE199A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951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EE74E-6799-4027-BE8A-868D94FE199A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5721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EE74E-6799-4027-BE8A-868D94FE199A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7738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EE74E-6799-4027-BE8A-868D94FE199A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559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FFAB-47B2-4BA8-B076-7DCCB14DA985}" type="datetimeFigureOut">
              <a:rPr lang="sv-SE" smtClean="0"/>
              <a:t>2014-04-15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ECF7-1E3B-469D-8320-55E8A995DF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975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FFAB-47B2-4BA8-B076-7DCCB14DA985}" type="datetimeFigureOut">
              <a:rPr lang="sv-SE" smtClean="0"/>
              <a:t>2014-04-15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ECF7-1E3B-469D-8320-55E8A995DF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319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FFAB-47B2-4BA8-B076-7DCCB14DA985}" type="datetimeFigureOut">
              <a:rPr lang="sv-SE" smtClean="0"/>
              <a:t>2014-04-15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ECF7-1E3B-469D-8320-55E8A995DF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763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FFAB-47B2-4BA8-B076-7DCCB14DA985}" type="datetimeFigureOut">
              <a:rPr lang="sv-SE" smtClean="0"/>
              <a:t>2014-04-15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ECF7-1E3B-469D-8320-55E8A995DF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773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FFAB-47B2-4BA8-B076-7DCCB14DA985}" type="datetimeFigureOut">
              <a:rPr lang="sv-SE" smtClean="0"/>
              <a:t>2014-04-15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ECF7-1E3B-469D-8320-55E8A995DF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185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FFAB-47B2-4BA8-B076-7DCCB14DA985}" type="datetimeFigureOut">
              <a:rPr lang="sv-SE" smtClean="0"/>
              <a:t>2014-04-15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ECF7-1E3B-469D-8320-55E8A995DF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620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FFAB-47B2-4BA8-B076-7DCCB14DA985}" type="datetimeFigureOut">
              <a:rPr lang="sv-SE" smtClean="0"/>
              <a:t>2014-04-15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ECF7-1E3B-469D-8320-55E8A995DF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536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FFAB-47B2-4BA8-B076-7DCCB14DA985}" type="datetimeFigureOut">
              <a:rPr lang="sv-SE" smtClean="0"/>
              <a:t>2014-04-15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ECF7-1E3B-469D-8320-55E8A995DF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999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FFAB-47B2-4BA8-B076-7DCCB14DA985}" type="datetimeFigureOut">
              <a:rPr lang="sv-SE" smtClean="0"/>
              <a:t>2014-04-15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ECF7-1E3B-469D-8320-55E8A995DF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67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FFAB-47B2-4BA8-B076-7DCCB14DA985}" type="datetimeFigureOut">
              <a:rPr lang="sv-SE" smtClean="0"/>
              <a:t>2014-04-15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ECF7-1E3B-469D-8320-55E8A995DF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441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FFAB-47B2-4BA8-B076-7DCCB14DA985}" type="datetimeFigureOut">
              <a:rPr lang="sv-SE" smtClean="0"/>
              <a:t>2014-04-15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ECF7-1E3B-469D-8320-55E8A995DF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8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9FFAB-47B2-4BA8-B076-7DCCB14DA985}" type="datetimeFigureOut">
              <a:rPr lang="sv-SE" smtClean="0"/>
              <a:t>2014-04-15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ECF7-1E3B-469D-8320-55E8A995DF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490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uggl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744" y="5296346"/>
            <a:ext cx="8229600" cy="796950"/>
          </a:xfrm>
        </p:spPr>
        <p:txBody>
          <a:bodyPr>
            <a:norm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PT Sans" panose="020B0503020203020204" pitchFamily="34" charset="-52"/>
              </a:rPr>
              <a:t>Yugglr</a:t>
            </a:r>
            <a:endParaRPr lang="sv-SE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296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2400" i="1" dirty="0" err="1" smtClean="0">
                <a:solidFill>
                  <a:schemeClr val="bg1"/>
                </a:solidFill>
                <a:latin typeface="PT Sans" panose="020B0503020203020204" pitchFamily="34" charset="-52"/>
              </a:rPr>
              <a:t>Keep</a:t>
            </a:r>
            <a:r>
              <a:rPr lang="sv-SE" sz="2400" i="1" dirty="0" smtClean="0">
                <a:solidFill>
                  <a:schemeClr val="bg1"/>
                </a:solidFill>
                <a:latin typeface="PT Sans" panose="020B0503020203020204" pitchFamily="34" charset="-52"/>
              </a:rPr>
              <a:t> track of your life.</a:t>
            </a:r>
            <a:endParaRPr lang="sv-SE" sz="2400" i="1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32656"/>
            <a:ext cx="3159876" cy="48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3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 dirty="0" smtClean="0"/>
              <a:t>Content Marketing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- People are asking for it....</a:t>
            </a:r>
            <a:br>
              <a:rPr lang="sv-SE" dirty="0" smtClean="0"/>
            </a:br>
            <a:r>
              <a:rPr lang="sv-SE" dirty="0" smtClean="0"/>
              <a:t>- Viral spread</a:t>
            </a:r>
            <a:br>
              <a:rPr lang="sv-SE" dirty="0" smtClean="0"/>
            </a:br>
            <a:r>
              <a:rPr lang="sv-SE" dirty="0" smtClean="0"/>
              <a:t>- Facebook ads</a:t>
            </a:r>
            <a:br>
              <a:rPr lang="sv-SE" dirty="0" smtClean="0"/>
            </a:br>
            <a:r>
              <a:rPr lang="sv-SE" dirty="0" smtClean="0"/>
              <a:t>- Google ads </a:t>
            </a:r>
          </a:p>
          <a:p>
            <a:pPr marL="0" indent="0">
              <a:buNone/>
            </a:pPr>
            <a:r>
              <a:rPr lang="sv-SE" b="1" dirty="0" smtClean="0"/>
              <a:t>Distribution 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- Telcom companies</a:t>
            </a:r>
          </a:p>
          <a:p>
            <a:pPr marL="0" indent="0">
              <a:buNone/>
            </a:pPr>
            <a:r>
              <a:rPr lang="sv-SE" dirty="0" smtClean="0"/>
              <a:t>- Software companies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7EB7A8"/>
          </a:solidFill>
          <a:ln>
            <a:noFill/>
          </a:ln>
          <a:effectLst>
            <a:outerShdw dist="76200" dir="5400000" algn="t" rotWithShape="0">
              <a:srgbClr val="69998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8316416" cy="980728"/>
          </a:xfrm>
        </p:spPr>
        <p:txBody>
          <a:bodyPr>
            <a:normAutofit/>
          </a:bodyPr>
          <a:lstStyle/>
          <a:p>
            <a:pPr algn="l"/>
            <a:r>
              <a:rPr lang="sv-SE" sz="3600" b="1" dirty="0" smtClean="0">
                <a:solidFill>
                  <a:schemeClr val="bg1"/>
                </a:solidFill>
                <a:latin typeface="PT Sans" panose="020B0503020203020204" pitchFamily="34" charset="-52"/>
              </a:rPr>
              <a:t>A BIG user base</a:t>
            </a:r>
            <a:endParaRPr lang="sv-SE" sz="3600" b="1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8659"/>
            <a:ext cx="440312" cy="6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Distribution model together with telecom company.</a:t>
            </a:r>
          </a:p>
          <a:p>
            <a:r>
              <a:rPr lang="sv-SE" dirty="0" smtClean="0"/>
              <a:t>Ads as long as no other distribution model.</a:t>
            </a:r>
          </a:p>
          <a:p>
            <a:r>
              <a:rPr lang="sv-SE" dirty="0" smtClean="0"/>
              <a:t>Premium for storage and for no ads.</a:t>
            </a:r>
            <a:endParaRPr lang="sv-SE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7EB7A8"/>
          </a:solidFill>
          <a:ln>
            <a:noFill/>
          </a:ln>
          <a:effectLst>
            <a:outerShdw dist="76200" dir="5400000" algn="t" rotWithShape="0">
              <a:srgbClr val="69998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8316416" cy="980728"/>
          </a:xfrm>
        </p:spPr>
        <p:txBody>
          <a:bodyPr>
            <a:normAutofit/>
          </a:bodyPr>
          <a:lstStyle/>
          <a:p>
            <a:pPr algn="l"/>
            <a:r>
              <a:rPr lang="sv-SE" sz="3600" b="1" dirty="0" smtClean="0">
                <a:solidFill>
                  <a:schemeClr val="bg1"/>
                </a:solidFill>
                <a:latin typeface="PT Sans" panose="020B0503020203020204" pitchFamily="34" charset="-52"/>
              </a:rPr>
              <a:t>Business model </a:t>
            </a:r>
            <a:endParaRPr lang="sv-SE" sz="3600" b="1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8659"/>
            <a:ext cx="440312" cy="6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First hand choice as app for social planning</a:t>
            </a:r>
          </a:p>
          <a:p>
            <a:r>
              <a:rPr lang="sv-SE" dirty="0"/>
              <a:t>1 year – 2 countries</a:t>
            </a:r>
            <a:br>
              <a:rPr lang="sv-SE" dirty="0"/>
            </a:br>
            <a:r>
              <a:rPr lang="sv-SE" dirty="0"/>
              <a:t>3 years – 10 countries</a:t>
            </a:r>
          </a:p>
          <a:p>
            <a:r>
              <a:rPr lang="sv-SE" dirty="0"/>
              <a:t>1 million users aug 2016 – 2 years from launch</a:t>
            </a:r>
          </a:p>
          <a:p>
            <a:r>
              <a:rPr lang="sv-SE" dirty="0"/>
              <a:t>10 millions, 3 years</a:t>
            </a:r>
          </a:p>
          <a:p>
            <a:r>
              <a:rPr lang="sv-SE" dirty="0"/>
              <a:t>Profitable from year </a:t>
            </a:r>
            <a:r>
              <a:rPr lang="sv-SE" dirty="0" smtClean="0"/>
              <a:t>two</a:t>
            </a:r>
            <a:endParaRPr lang="sv-SE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7EB7A8"/>
          </a:solidFill>
          <a:ln>
            <a:noFill/>
          </a:ln>
          <a:effectLst>
            <a:outerShdw dist="76200" dir="5400000" algn="t" rotWithShape="0">
              <a:srgbClr val="69998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8316416" cy="980728"/>
          </a:xfrm>
        </p:spPr>
        <p:txBody>
          <a:bodyPr>
            <a:normAutofit/>
          </a:bodyPr>
          <a:lstStyle/>
          <a:p>
            <a:pPr algn="l"/>
            <a:r>
              <a:rPr lang="sv-SE" sz="3600" b="1" dirty="0" smtClean="0">
                <a:solidFill>
                  <a:schemeClr val="bg1"/>
                </a:solidFill>
                <a:latin typeface="PT Sans" panose="020B0503020203020204" pitchFamily="34" charset="-52"/>
              </a:rPr>
              <a:t>Our plan to grow</a:t>
            </a:r>
            <a:endParaRPr lang="sv-SE" sz="3600" b="1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8659"/>
            <a:ext cx="440312" cy="6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Go to market 2 million </a:t>
            </a:r>
          </a:p>
          <a:p>
            <a:r>
              <a:rPr lang="sv-SE" dirty="0" smtClean="0"/>
              <a:t>Growth 4 million </a:t>
            </a:r>
          </a:p>
          <a:p>
            <a:r>
              <a:rPr lang="sv-SE" dirty="0" smtClean="0"/>
              <a:t>Product development 2 million </a:t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7EB7A8"/>
          </a:solidFill>
          <a:ln>
            <a:noFill/>
          </a:ln>
          <a:effectLst>
            <a:outerShdw dist="76200" dir="5400000" algn="t" rotWithShape="0">
              <a:srgbClr val="69998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8316416" cy="980728"/>
          </a:xfrm>
        </p:spPr>
        <p:txBody>
          <a:bodyPr>
            <a:normAutofit/>
          </a:bodyPr>
          <a:lstStyle/>
          <a:p>
            <a:pPr algn="l"/>
            <a:r>
              <a:rPr lang="sv-SE" sz="3600" b="1" smtClean="0">
                <a:solidFill>
                  <a:schemeClr val="bg1"/>
                </a:solidFill>
                <a:latin typeface="PT Sans" panose="020B0503020203020204" pitchFamily="34" charset="-52"/>
              </a:rPr>
              <a:t>Investor to build with</a:t>
            </a:r>
            <a:endParaRPr lang="sv-SE" sz="3600" b="1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8659"/>
            <a:ext cx="440312" cy="6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6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Profitable </a:t>
            </a:r>
          </a:p>
          <a:p>
            <a:r>
              <a:rPr lang="sv-SE" dirty="0" smtClean="0"/>
              <a:t>Number one FamilyApp</a:t>
            </a:r>
          </a:p>
          <a:p>
            <a:r>
              <a:rPr lang="sv-SE" dirty="0" smtClean="0"/>
              <a:t>Easy fit format – for social or traffic generating companies that like to increase numbers of users. </a:t>
            </a:r>
            <a:endParaRPr lang="sv-SE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7EB7A8"/>
          </a:solidFill>
          <a:ln>
            <a:noFill/>
          </a:ln>
          <a:effectLst>
            <a:outerShdw dist="76200" dir="5400000" algn="t" rotWithShape="0">
              <a:srgbClr val="69998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8316416" cy="980728"/>
          </a:xfrm>
        </p:spPr>
        <p:txBody>
          <a:bodyPr>
            <a:normAutofit/>
          </a:bodyPr>
          <a:lstStyle/>
          <a:p>
            <a:pPr algn="l"/>
            <a:r>
              <a:rPr lang="sv-SE" sz="3600" b="1" dirty="0" smtClean="0">
                <a:solidFill>
                  <a:schemeClr val="bg1"/>
                </a:solidFill>
                <a:latin typeface="PT Sans" panose="020B0503020203020204" pitchFamily="34" charset="-52"/>
              </a:rPr>
              <a:t>Exit </a:t>
            </a:r>
            <a:endParaRPr lang="sv-SE" sz="3600" b="1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58659"/>
            <a:ext cx="440312" cy="6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v-SE" dirty="0" smtClean="0"/>
              <a:t>Homeworks, when to do them.</a:t>
            </a:r>
          </a:p>
          <a:p>
            <a:r>
              <a:rPr lang="sv-SE" dirty="0" smtClean="0"/>
              <a:t>Notes on the fridge and on the table, what to shop.</a:t>
            </a:r>
          </a:p>
          <a:p>
            <a:r>
              <a:rPr lang="sv-SE" dirty="0" smtClean="0"/>
              <a:t>A list of to dos in the shelf</a:t>
            </a:r>
          </a:p>
          <a:p>
            <a:r>
              <a:rPr lang="sv-SE" dirty="0" smtClean="0"/>
              <a:t>SMS-conversation with two kids at the same time...</a:t>
            </a:r>
          </a:p>
          <a:p>
            <a:r>
              <a:rPr lang="sv-SE" dirty="0" smtClean="0"/>
              <a:t>SMS; ”Nils is driving to the tennis today”. Changes, questions and two more families to coordinate with. </a:t>
            </a:r>
          </a:p>
          <a:p>
            <a:r>
              <a:rPr lang="sv-SE" dirty="0" smtClean="0"/>
              <a:t>Mail between parents whos leaving and getting the kids after school on which day – and how to remeber?</a:t>
            </a:r>
          </a:p>
          <a:p>
            <a:r>
              <a:rPr lang="sv-SE" dirty="0" smtClean="0"/>
              <a:t>And when was that dinner party...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7EB7A8"/>
          </a:solidFill>
          <a:ln>
            <a:noFill/>
          </a:ln>
          <a:effectLst>
            <a:outerShdw dist="76200" dir="5400000" algn="t" rotWithShape="0">
              <a:srgbClr val="69998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8316416" cy="980728"/>
          </a:xfrm>
        </p:spPr>
        <p:txBody>
          <a:bodyPr>
            <a:normAutofit/>
          </a:bodyPr>
          <a:lstStyle/>
          <a:p>
            <a:pPr algn="l"/>
            <a:r>
              <a:rPr lang="sv-SE" sz="3600" b="1" dirty="0" smtClean="0">
                <a:solidFill>
                  <a:schemeClr val="bg1"/>
                </a:solidFill>
                <a:latin typeface="PT Sans" panose="020B0503020203020204" pitchFamily="34" charset="-52"/>
              </a:rPr>
              <a:t>Things to keep track of</a:t>
            </a:r>
            <a:endParaRPr lang="sv-SE" sz="3600" b="1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8659"/>
            <a:ext cx="440312" cy="6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Yugglr</a:t>
            </a:r>
            <a:r>
              <a:rPr lang="en-US" dirty="0"/>
              <a:t> is a family company working with an idea of how to improve the lives of families to day.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="1" i="1" dirty="0" smtClean="0"/>
              <a:t>We </a:t>
            </a:r>
            <a:r>
              <a:rPr lang="en-US" b="1" i="1" dirty="0"/>
              <a:t>think that we can help you have a fun way of planning and organizing things. </a:t>
            </a:r>
            <a:endParaRPr lang="en-US" b="1" i="1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will also make it possible </a:t>
            </a:r>
            <a:r>
              <a:rPr lang="en-US" dirty="0" smtClean="0"/>
              <a:t>for us, in the family, </a:t>
            </a:r>
            <a:r>
              <a:rPr lang="en-US" dirty="0"/>
              <a:t>to talk about fun things instead of who should </a:t>
            </a:r>
            <a:r>
              <a:rPr lang="en-US" dirty="0" smtClean="0"/>
              <a:t>buy </a:t>
            </a:r>
            <a:r>
              <a:rPr lang="en-US" dirty="0"/>
              <a:t>milk or things like that.</a:t>
            </a:r>
            <a:endParaRPr lang="sv-SE" dirty="0"/>
          </a:p>
          <a:p>
            <a:endParaRPr lang="sv-SE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7EB7A8"/>
          </a:solidFill>
          <a:ln>
            <a:noFill/>
          </a:ln>
          <a:effectLst>
            <a:outerShdw dist="76200" dir="5400000" algn="t" rotWithShape="0">
              <a:srgbClr val="69998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8316416" cy="980728"/>
          </a:xfrm>
        </p:spPr>
        <p:txBody>
          <a:bodyPr>
            <a:normAutofit/>
          </a:bodyPr>
          <a:lstStyle/>
          <a:p>
            <a:pPr algn="l"/>
            <a:r>
              <a:rPr lang="sv-SE" sz="3600" b="1" dirty="0" smtClean="0">
                <a:solidFill>
                  <a:schemeClr val="bg1"/>
                </a:solidFill>
                <a:latin typeface="PT Sans" panose="020B0503020203020204" pitchFamily="34" charset="-52"/>
              </a:rPr>
              <a:t>A family company and idea</a:t>
            </a:r>
            <a:endParaRPr lang="sv-SE" sz="3600" b="1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8659"/>
            <a:ext cx="440312" cy="6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b="1" dirty="0">
                <a:latin typeface="PT Sans" panose="020B0503020203020204" pitchFamily="34" charset="-52"/>
              </a:rPr>
              <a:t>Sofia Uddeholt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v-SE" dirty="0">
                <a:latin typeface="PT Sans" panose="020B0503020203020204" pitchFamily="34" charset="-52"/>
              </a:rPr>
              <a:t>CEO </a:t>
            </a:r>
            <a:r>
              <a:rPr lang="sv-SE" dirty="0" smtClean="0">
                <a:latin typeface="PT Sans" panose="020B0503020203020204" pitchFamily="34" charset="-52"/>
              </a:rPr>
              <a:t>and founder</a:t>
            </a:r>
            <a:r>
              <a:rPr lang="sv-SE" dirty="0">
                <a:latin typeface="PT Sans" panose="020B0503020203020204" pitchFamily="34" charset="-52"/>
              </a:rPr>
              <a:t/>
            </a:r>
            <a:br>
              <a:rPr lang="sv-SE" dirty="0">
                <a:latin typeface="PT Sans" panose="020B0503020203020204" pitchFamily="34" charset="-52"/>
              </a:rPr>
            </a:br>
            <a:r>
              <a:rPr lang="sv-SE" dirty="0">
                <a:latin typeface="PT Sans" panose="020B0503020203020204" pitchFamily="34" charset="-52"/>
              </a:rPr>
              <a:t>10 years </a:t>
            </a:r>
            <a:r>
              <a:rPr lang="sv-SE" dirty="0" smtClean="0">
                <a:latin typeface="PT Sans" panose="020B0503020203020204" pitchFamily="34" charset="-52"/>
              </a:rPr>
              <a:t>as manager - strategic brand and communication </a:t>
            </a:r>
            <a:r>
              <a:rPr lang="sv-SE" dirty="0">
                <a:latin typeface="PT Sans" panose="020B0503020203020204" pitchFamily="34" charset="-52"/>
              </a:rPr>
              <a:t>management, board of directors for two it-companies</a:t>
            </a:r>
            <a:br>
              <a:rPr lang="sv-SE" dirty="0">
                <a:latin typeface="PT Sans" panose="020B0503020203020204" pitchFamily="34" charset="-52"/>
              </a:rPr>
            </a:br>
            <a:endParaRPr lang="sv-SE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en-US" altLang="sv-SE" b="1" dirty="0">
                <a:latin typeface="PT Sans" panose="020B0503020203020204" pitchFamily="34" charset="-52"/>
              </a:rPr>
              <a:t>Mikael Eriksson</a:t>
            </a:r>
          </a:p>
          <a:p>
            <a:pPr marL="0" indent="0">
              <a:buNone/>
            </a:pPr>
            <a:r>
              <a:rPr lang="en-US" altLang="sv-SE" dirty="0" smtClean="0">
                <a:latin typeface="PT Sans" panose="020B0503020203020204" pitchFamily="34" charset="-52"/>
              </a:rPr>
              <a:t>CTO, Business </a:t>
            </a:r>
            <a:r>
              <a:rPr lang="en-US" altLang="sv-SE" dirty="0">
                <a:latin typeface="PT Sans" panose="020B0503020203020204" pitchFamily="34" charset="-52"/>
              </a:rPr>
              <a:t>Developer </a:t>
            </a:r>
            <a:r>
              <a:rPr lang="en-US" altLang="sv-SE" dirty="0" smtClean="0">
                <a:latin typeface="PT Sans" panose="020B0503020203020204" pitchFamily="34" charset="-52"/>
              </a:rPr>
              <a:t>and founder</a:t>
            </a:r>
            <a:endParaRPr lang="en-US" altLang="sv-SE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en-US" altLang="sv-SE" dirty="0">
                <a:latin typeface="PT Sans" panose="020B0503020203020204" pitchFamily="34" charset="-52"/>
              </a:rPr>
              <a:t>Senior Solution Architect at </a:t>
            </a:r>
            <a:r>
              <a:rPr lang="en-US" altLang="sv-SE" dirty="0" err="1">
                <a:latin typeface="PT Sans" panose="020B0503020203020204" pitchFamily="34" charset="-52"/>
              </a:rPr>
              <a:t>Avantime</a:t>
            </a:r>
            <a:r>
              <a:rPr lang="en-US" altLang="sv-SE" dirty="0">
                <a:latin typeface="PT Sans" panose="020B0503020203020204" pitchFamily="34" charset="-52"/>
              </a:rPr>
              <a:t>, Founder </a:t>
            </a:r>
            <a:r>
              <a:rPr lang="en-US" altLang="sv-SE" dirty="0" err="1">
                <a:latin typeface="PT Sans" panose="020B0503020203020204" pitchFamily="34" charset="-52"/>
              </a:rPr>
              <a:t>Curvanade</a:t>
            </a:r>
            <a:r>
              <a:rPr lang="en-US" altLang="sv-SE" dirty="0">
                <a:latin typeface="PT Sans" panose="020B0503020203020204" pitchFamily="34" charset="-52"/>
              </a:rPr>
              <a:t>, social and mobile community engine. Veteran IT entrepreneur, founder of several IT consulting companies. Database expert at Microsoft early-mid 1990s followed by a career at </a:t>
            </a:r>
            <a:r>
              <a:rPr lang="en-US" altLang="sv-SE" dirty="0" err="1">
                <a:latin typeface="PT Sans" panose="020B0503020203020204" pitchFamily="34" charset="-52"/>
              </a:rPr>
              <a:t>Capgemini</a:t>
            </a:r>
            <a:r>
              <a:rPr lang="en-US" altLang="sv-SE" dirty="0">
                <a:latin typeface="PT Sans" panose="020B0503020203020204" pitchFamily="34" charset="-52"/>
              </a:rPr>
              <a:t>. </a:t>
            </a:r>
          </a:p>
          <a:p>
            <a:endParaRPr lang="sv-SE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7EB7A8"/>
          </a:solidFill>
          <a:ln>
            <a:noFill/>
          </a:ln>
          <a:effectLst>
            <a:outerShdw dist="76200" dir="5400000" algn="t" rotWithShape="0">
              <a:srgbClr val="69998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8316416" cy="980728"/>
          </a:xfrm>
        </p:spPr>
        <p:txBody>
          <a:bodyPr>
            <a:normAutofit/>
          </a:bodyPr>
          <a:lstStyle/>
          <a:p>
            <a:pPr algn="l"/>
            <a:r>
              <a:rPr lang="sv-SE" sz="3600" b="1" dirty="0" smtClean="0">
                <a:solidFill>
                  <a:schemeClr val="bg1"/>
                </a:solidFill>
                <a:latin typeface="PT Sans" panose="020B0503020203020204" pitchFamily="34" charset="-52"/>
              </a:rPr>
              <a:t>Founders and team</a:t>
            </a:r>
            <a:endParaRPr lang="sv-SE" sz="3600" b="1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8659"/>
            <a:ext cx="440312" cy="6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664713"/>
              </p:ext>
            </p:extLst>
          </p:nvPr>
        </p:nvGraphicFramePr>
        <p:xfrm>
          <a:off x="323528" y="1484784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7EB7A8"/>
          </a:solidFill>
          <a:ln>
            <a:noFill/>
          </a:ln>
          <a:effectLst>
            <a:outerShdw dist="76200" dir="5400000" algn="t" rotWithShape="0">
              <a:srgbClr val="69998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8316416" cy="980728"/>
          </a:xfrm>
        </p:spPr>
        <p:txBody>
          <a:bodyPr>
            <a:normAutofit/>
          </a:bodyPr>
          <a:lstStyle/>
          <a:p>
            <a:pPr algn="l"/>
            <a:r>
              <a:rPr lang="sv-SE" sz="3600" b="1" dirty="0" smtClean="0">
                <a:solidFill>
                  <a:schemeClr val="bg1"/>
                </a:solidFill>
                <a:latin typeface="PT Sans" panose="020B0503020203020204" pitchFamily="34" charset="-52"/>
              </a:rPr>
              <a:t>Yugglr - the service to help you ...</a:t>
            </a:r>
            <a:endParaRPr lang="sv-SE" sz="3600" b="1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58659"/>
            <a:ext cx="440312" cy="6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v-SE" dirty="0" smtClean="0"/>
              <a:t>An i-Phone, and a web service for family and friends:</a:t>
            </a:r>
            <a:br>
              <a:rPr lang="sv-SE" dirty="0" smtClean="0"/>
            </a:br>
            <a:r>
              <a:rPr lang="sv-SE" dirty="0" smtClean="0"/>
              <a:t>- calendar</a:t>
            </a:r>
            <a:br>
              <a:rPr lang="sv-SE" dirty="0" smtClean="0"/>
            </a:br>
            <a:r>
              <a:rPr lang="sv-SE" dirty="0" smtClean="0"/>
              <a:t>- communication</a:t>
            </a:r>
            <a:br>
              <a:rPr lang="sv-SE" dirty="0" smtClean="0"/>
            </a:br>
            <a:r>
              <a:rPr lang="sv-SE" dirty="0" smtClean="0"/>
              <a:t>- location</a:t>
            </a:r>
            <a:br>
              <a:rPr lang="sv-SE" dirty="0" smtClean="0"/>
            </a:br>
            <a:r>
              <a:rPr lang="sv-SE" dirty="0" smtClean="0"/>
              <a:t>- documentation and photos</a:t>
            </a:r>
            <a:br>
              <a:rPr lang="sv-SE" dirty="0" smtClean="0"/>
            </a:br>
            <a:r>
              <a:rPr lang="sv-SE" dirty="0" smtClean="0"/>
              <a:t>- groups and family</a:t>
            </a:r>
            <a:br>
              <a:rPr lang="sv-SE" dirty="0" smtClean="0"/>
            </a:br>
            <a:r>
              <a:rPr lang="sv-SE" dirty="0" smtClean="0"/>
              <a:t>- contacts and friends</a:t>
            </a:r>
          </a:p>
          <a:p>
            <a:pPr marL="0" indent="0">
              <a:buNone/>
            </a:pPr>
            <a:r>
              <a:rPr lang="sv-SE" dirty="0"/>
              <a:t/>
            </a:r>
            <a:br>
              <a:rPr lang="sv-SE" dirty="0"/>
            </a:br>
            <a:r>
              <a:rPr lang="sv-SE" dirty="0" smtClean="0">
                <a:hlinkClick r:id="rId3"/>
              </a:rPr>
              <a:t>www.yugglr.com</a:t>
            </a:r>
            <a:r>
              <a:rPr lang="sv-SE" dirty="0" smtClean="0"/>
              <a:t> 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7EB7A8"/>
          </a:solidFill>
          <a:ln>
            <a:noFill/>
          </a:ln>
          <a:effectLst>
            <a:outerShdw dist="76200" dir="5400000" algn="t" rotWithShape="0">
              <a:srgbClr val="69998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8316416" cy="980728"/>
          </a:xfrm>
        </p:spPr>
        <p:txBody>
          <a:bodyPr>
            <a:normAutofit/>
          </a:bodyPr>
          <a:lstStyle/>
          <a:p>
            <a:pPr algn="l"/>
            <a:r>
              <a:rPr lang="sv-SE" sz="3600" b="1" dirty="0" smtClean="0">
                <a:solidFill>
                  <a:schemeClr val="bg1"/>
                </a:solidFill>
                <a:latin typeface="PT Sans" panose="020B0503020203020204" pitchFamily="34" charset="-52"/>
              </a:rPr>
              <a:t>First of June </a:t>
            </a:r>
            <a:r>
              <a:rPr lang="sv-SE" sz="3600" b="1" dirty="0" smtClean="0">
                <a:solidFill>
                  <a:schemeClr val="bg1"/>
                </a:solidFill>
                <a:latin typeface="PT Sans" panose="020B0503020203020204" pitchFamily="34" charset="-52"/>
              </a:rPr>
              <a:t>2014</a:t>
            </a:r>
            <a:endParaRPr lang="sv-SE" sz="3600" b="1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58659"/>
            <a:ext cx="440312" cy="6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T Sans" panose="020B0503020203020204" pitchFamily="34" charset="-52"/>
              </a:rPr>
              <a:t>Mobile </a:t>
            </a:r>
            <a:r>
              <a:rPr lang="en-US" dirty="0">
                <a:latin typeface="PT Sans" panose="020B0503020203020204" pitchFamily="34" charset="-52"/>
              </a:rPr>
              <a:t>impact in daily life is already here. The full potential to make your life easier is far from fulfilled yet. The market is open. </a:t>
            </a:r>
          </a:p>
          <a:p>
            <a:r>
              <a:rPr lang="en-US" dirty="0">
                <a:latin typeface="PT Sans" panose="020B0503020203020204" pitchFamily="34" charset="-52"/>
              </a:rPr>
              <a:t>Competitors: Calendar apps, family apps, lists and location.</a:t>
            </a:r>
          </a:p>
          <a:p>
            <a:endParaRPr lang="sv-SE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7EB7A8"/>
          </a:solidFill>
          <a:ln>
            <a:noFill/>
          </a:ln>
          <a:effectLst>
            <a:outerShdw dist="76200" dir="5400000" algn="t" rotWithShape="0">
              <a:srgbClr val="69998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8316416" cy="980728"/>
          </a:xfrm>
        </p:spPr>
        <p:txBody>
          <a:bodyPr>
            <a:normAutofit/>
          </a:bodyPr>
          <a:lstStyle/>
          <a:p>
            <a:pPr algn="l"/>
            <a:r>
              <a:rPr lang="sv-SE" sz="3600" b="1" dirty="0" smtClean="0">
                <a:solidFill>
                  <a:schemeClr val="bg1"/>
                </a:solidFill>
                <a:latin typeface="PT Sans" panose="020B0503020203020204" pitchFamily="34" charset="-52"/>
              </a:rPr>
              <a:t>Competition </a:t>
            </a:r>
            <a:endParaRPr lang="sv-SE" sz="3600" b="1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8659"/>
            <a:ext cx="440312" cy="6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b="1" dirty="0" smtClean="0"/>
              <a:t>A service that includes who you want. </a:t>
            </a:r>
          </a:p>
          <a:p>
            <a:endParaRPr lang="sv-SE" b="1" dirty="0"/>
          </a:p>
          <a:p>
            <a:r>
              <a:rPr lang="sv-SE" b="1" dirty="0" smtClean="0"/>
              <a:t>Also for the kids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Yugglr is for everyone in the family, even for the kids, they also need a planning service and secure communication.  </a:t>
            </a:r>
          </a:p>
          <a:p>
            <a:pPr>
              <a:buFontTx/>
              <a:buChar char="-"/>
            </a:pPr>
            <a:r>
              <a:rPr lang="sv-SE" dirty="0" smtClean="0"/>
              <a:t>kids from 10 – 12</a:t>
            </a:r>
          </a:p>
          <a:p>
            <a:pPr>
              <a:buFontTx/>
              <a:buChar char="-"/>
            </a:pPr>
            <a:r>
              <a:rPr lang="sv-SE" dirty="0" smtClean="0"/>
              <a:t>teenagers</a:t>
            </a:r>
            <a:br>
              <a:rPr lang="sv-SE" dirty="0" smtClean="0"/>
            </a:br>
            <a:endParaRPr lang="sv-SE" dirty="0" smtClean="0"/>
          </a:p>
          <a:p>
            <a:r>
              <a:rPr lang="sv-SE" b="1" dirty="0" smtClean="0"/>
              <a:t>Also for groups of persons around the family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You can also create groups with grandparents, kids friends parents, and others who are part of your family life. </a:t>
            </a:r>
            <a:endParaRPr lang="sv-SE" dirty="0"/>
          </a:p>
          <a:p>
            <a:pPr marL="0" indent="0">
              <a:buNone/>
            </a:pPr>
            <a:r>
              <a:rPr lang="sv-SE" dirty="0"/>
              <a:t/>
            </a:r>
            <a:br>
              <a:rPr lang="sv-SE" dirty="0"/>
            </a:br>
            <a:endParaRPr lang="sv-SE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7EB7A8"/>
          </a:solidFill>
          <a:ln>
            <a:noFill/>
          </a:ln>
          <a:effectLst>
            <a:outerShdw dist="76200" dir="5400000" algn="t" rotWithShape="0">
              <a:srgbClr val="69998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8316416" cy="980728"/>
          </a:xfrm>
        </p:spPr>
        <p:txBody>
          <a:bodyPr>
            <a:normAutofit/>
          </a:bodyPr>
          <a:lstStyle/>
          <a:p>
            <a:pPr algn="l"/>
            <a:r>
              <a:rPr lang="sv-SE" sz="3600" b="1" dirty="0" smtClean="0">
                <a:solidFill>
                  <a:schemeClr val="bg1"/>
                </a:solidFill>
                <a:latin typeface="PT Sans" panose="020B0503020203020204" pitchFamily="34" charset="-52"/>
              </a:rPr>
              <a:t>Differentiating Yugglr</a:t>
            </a:r>
            <a:endParaRPr lang="sv-SE" sz="3600" b="1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58659"/>
            <a:ext cx="440312" cy="6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PT Sans" panose="020B0503020203020204" pitchFamily="34" charset="-52"/>
              </a:rPr>
              <a:t>We know the market/we’re living it. </a:t>
            </a:r>
          </a:p>
          <a:p>
            <a:r>
              <a:rPr lang="en-US" sz="2800" dirty="0" smtClean="0">
                <a:latin typeface="PT Sans" panose="020B0503020203020204" pitchFamily="34" charset="-52"/>
              </a:rPr>
              <a:t>Already the interest is big. </a:t>
            </a:r>
          </a:p>
          <a:p>
            <a:r>
              <a:rPr lang="en-US" sz="2800" dirty="0" smtClean="0">
                <a:latin typeface="PT Sans" panose="020B0503020203020204" pitchFamily="34" charset="-52"/>
              </a:rPr>
              <a:t>The functions are focused on families and groups – which is a new concept.</a:t>
            </a:r>
          </a:p>
          <a:p>
            <a:r>
              <a:rPr lang="en-US" sz="2800" dirty="0" smtClean="0">
                <a:latin typeface="PT Sans" panose="020B0503020203020204" pitchFamily="34" charset="-52"/>
              </a:rPr>
              <a:t>The market Northern Europe is not taken and we’ve got user demand on the market here. </a:t>
            </a:r>
          </a:p>
          <a:p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7EB7A8"/>
          </a:solidFill>
          <a:ln>
            <a:noFill/>
          </a:ln>
          <a:effectLst>
            <a:outerShdw dist="76200" dir="5400000" algn="t" rotWithShape="0">
              <a:srgbClr val="69998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7584" y="0"/>
            <a:ext cx="8316416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3600" b="1" dirty="0" smtClean="0">
                <a:solidFill>
                  <a:schemeClr val="bg1"/>
                </a:solidFill>
                <a:latin typeface="PT Sans" panose="020B0503020203020204" pitchFamily="34" charset="-52"/>
              </a:rPr>
              <a:t>So, why Yugglr?</a:t>
            </a:r>
            <a:endParaRPr lang="sv-SE" sz="3600" b="1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58659"/>
            <a:ext cx="440312" cy="6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6398</TotalTime>
  <Words>417</Words>
  <Application>Microsoft Office PowerPoint</Application>
  <PresentationFormat>On-screen Show (4:3)</PresentationFormat>
  <Paragraphs>72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PT Sans</vt:lpstr>
      <vt:lpstr>Office Theme</vt:lpstr>
      <vt:lpstr>Yugglr</vt:lpstr>
      <vt:lpstr>Things to keep track of</vt:lpstr>
      <vt:lpstr>A family company and idea</vt:lpstr>
      <vt:lpstr>Founders and team</vt:lpstr>
      <vt:lpstr>Yugglr - the service to help you ...</vt:lpstr>
      <vt:lpstr>First of June 2014</vt:lpstr>
      <vt:lpstr>Competition </vt:lpstr>
      <vt:lpstr>Differentiating Yugglr</vt:lpstr>
      <vt:lpstr>PowerPoint Presentation</vt:lpstr>
      <vt:lpstr>A BIG user base</vt:lpstr>
      <vt:lpstr>Business model </vt:lpstr>
      <vt:lpstr>Our plan to grow</vt:lpstr>
      <vt:lpstr>Investor to build with</vt:lpstr>
      <vt:lpstr>Exit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</dc:title>
  <dc:creator>Sofia</dc:creator>
  <cp:lastModifiedBy>Sofia</cp:lastModifiedBy>
  <cp:revision>139</cp:revision>
  <dcterms:created xsi:type="dcterms:W3CDTF">2014-01-08T09:24:39Z</dcterms:created>
  <dcterms:modified xsi:type="dcterms:W3CDTF">2014-04-15T13:41:08Z</dcterms:modified>
</cp:coreProperties>
</file>