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1276" r:id="rId4"/>
    <p:sldId id="1256" r:id="rId5"/>
    <p:sldId id="1272" r:id="rId6"/>
    <p:sldId id="1280" r:id="rId7"/>
    <p:sldId id="1279" r:id="rId8"/>
    <p:sldId id="1277" r:id="rId9"/>
    <p:sldId id="1223" r:id="rId10"/>
    <p:sldId id="1278" r:id="rId11"/>
    <p:sldId id="287" r:id="rId12"/>
  </p:sldIdLst>
  <p:sldSz cx="9144000" cy="6858000" type="screen4x3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1" roundtripDataSignature="AMtx7mjuymBS8cX7+sO5W+eYuH5y170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D101C73-370A-498A-80AA-BB5072BF48DD}">
  <a:tblStyle styleId="{AD101C73-370A-498A-80AA-BB5072BF48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1"/>
            <a:ext cx="6858000" cy="9296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1"/>
            <a:ext cx="2971800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68625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0" y="8828089"/>
            <a:ext cx="2971800" cy="46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153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609315-88CE-496D-B9FC-4CE2C87A1994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435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3438" cy="34845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3" name="Google Shape;383;p34:notes"/>
          <p:cNvSpPr txBox="1">
            <a:spLocks noGrp="1"/>
          </p:cNvSpPr>
          <p:nvPr>
            <p:ph type="body" idx="1"/>
          </p:nvPr>
        </p:nvSpPr>
        <p:spPr>
          <a:xfrm>
            <a:off x="685801" y="4416426"/>
            <a:ext cx="5483225" cy="418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4:notes"/>
          <p:cNvSpPr txBox="1">
            <a:spLocks noGrp="1"/>
          </p:cNvSpPr>
          <p:nvPr>
            <p:ph type="sldNum" idx="12"/>
          </p:nvPr>
        </p:nvSpPr>
        <p:spPr>
          <a:xfrm>
            <a:off x="3884613" y="8829676"/>
            <a:ext cx="29686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"/>
              <a:buFont typeface="Noto Sans Symbols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pic>
        <p:nvPicPr>
          <p:cNvPr id="25" name="Google Shape;25;p36" descr="Esc. Ingeniería-08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777" y="292526"/>
            <a:ext cx="3300441" cy="1114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6"/>
          <p:cNvPicPr preferRelativeResize="0"/>
          <p:nvPr/>
        </p:nvPicPr>
        <p:blipFill rotWithShape="1">
          <a:blip r:embed="rId3">
            <a:alphaModFix/>
          </a:blip>
          <a:srcRect l="25328" t="29701" r="720" b="-1389"/>
          <a:stretch/>
        </p:blipFill>
        <p:spPr>
          <a:xfrm>
            <a:off x="6724184" y="453800"/>
            <a:ext cx="1448215" cy="792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5562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6991198" y="623504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7" name="Google Shape;17;p35"/>
          <p:cNvSpPr/>
          <p:nvPr/>
        </p:nvSpPr>
        <p:spPr>
          <a:xfrm>
            <a:off x="13522" y="6600170"/>
            <a:ext cx="257830" cy="25783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5"/>
          <p:cNvSpPr/>
          <p:nvPr/>
        </p:nvSpPr>
        <p:spPr>
          <a:xfrm>
            <a:off x="256108" y="6600170"/>
            <a:ext cx="8887891" cy="257830"/>
          </a:xfrm>
          <a:prstGeom prst="rect">
            <a:avLst/>
          </a:prstGeom>
          <a:solidFill>
            <a:srgbClr val="FFD310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"/>
          <p:cNvSpPr txBox="1">
            <a:spLocks noGrp="1"/>
          </p:cNvSpPr>
          <p:nvPr>
            <p:ph type="ctrTitle"/>
          </p:nvPr>
        </p:nvSpPr>
        <p:spPr>
          <a:xfrm>
            <a:off x="681182" y="174801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s-ES" sz="3200" b="1"/>
              <a:t>Diplomado en Big Data y Ciencia de Datos para Negocios</a:t>
            </a:r>
            <a:br>
              <a:rPr lang="es-ES" sz="3200" b="1"/>
            </a:br>
            <a:r>
              <a:rPr lang="es-ES" sz="1600" b="1"/>
              <a:t> </a:t>
            </a:r>
            <a:br>
              <a:rPr lang="es-ES" sz="3200" b="1"/>
            </a:br>
            <a:r>
              <a:rPr lang="es-ES" sz="3200" b="1"/>
              <a:t> </a:t>
            </a:r>
            <a:r>
              <a:rPr lang="es-ES" sz="3200"/>
              <a:t>Curso: Arquitectura e Infraestructura para Big Data y Data Science</a:t>
            </a:r>
            <a:br>
              <a:rPr lang="es-ES" sz="3200"/>
            </a:br>
            <a:r>
              <a:rPr lang="es-ES" sz="1600"/>
              <a:t> </a:t>
            </a:r>
            <a:endParaRPr sz="3200"/>
          </a:p>
        </p:txBody>
      </p:sp>
      <p:sp>
        <p:nvSpPr>
          <p:cNvPr id="190" name="Google Shape;190;p1"/>
          <p:cNvSpPr txBox="1">
            <a:spLocks noGrp="1"/>
          </p:cNvSpPr>
          <p:nvPr>
            <p:ph type="subTitle" idx="1"/>
          </p:nvPr>
        </p:nvSpPr>
        <p:spPr>
          <a:xfrm>
            <a:off x="1366982" y="350100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Educación Profesional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Escuela de Ingeniería UC</a:t>
            </a: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0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 sz="2000"/>
              <a:t>Relatores: Leidy Ortiz y Néstor Campos</a:t>
            </a:r>
            <a:endParaRPr/>
          </a:p>
        </p:txBody>
      </p:sp>
      <p:pic>
        <p:nvPicPr>
          <p:cNvPr id="191" name="Google Shape;191;p1"/>
          <p:cNvPicPr preferRelativeResize="0"/>
          <p:nvPr/>
        </p:nvPicPr>
        <p:blipFill rotWithShape="1">
          <a:blip r:embed="rId3">
            <a:alphaModFix/>
          </a:blip>
          <a:srcRect l="27129" t="72351" b="5581"/>
          <a:stretch/>
        </p:blipFill>
        <p:spPr>
          <a:xfrm>
            <a:off x="0" y="5087058"/>
            <a:ext cx="9134764" cy="1514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Consulta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¿Qué ventajas y desventajas observa de usar un enfoque en la nube para hacer Machine </a:t>
            </a:r>
            <a:r>
              <a:rPr lang="es-ES" dirty="0" err="1"/>
              <a:t>Learning</a:t>
            </a:r>
            <a:r>
              <a:rPr lang="es-ES" dirty="0"/>
              <a:t> y Data </a:t>
            </a:r>
            <a:r>
              <a:rPr lang="es-ES" dirty="0" err="1"/>
              <a:t>Science</a:t>
            </a:r>
            <a:r>
              <a:rPr lang="es-ES" dirty="0"/>
              <a:t>?</a:t>
            </a:r>
          </a:p>
          <a:p>
            <a:pPr algn="just"/>
            <a:endParaRPr lang="es-ES" dirty="0"/>
          </a:p>
        </p:txBody>
      </p:sp>
      <p:pic>
        <p:nvPicPr>
          <p:cNvPr id="3074" name="Picture 2" descr="Resultado de imagen para question icon">
            <a:extLst>
              <a:ext uri="{FF2B5EF4-FFF2-40B4-BE49-F238E27FC236}">
                <a16:creationId xmlns:a16="http://schemas.microsoft.com/office/drawing/2014/main" id="{A701891D-0744-4E90-A662-861BA50CB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0" y="400364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128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s-ES" dirty="0"/>
              <a:t>FIN CLASE 6</a:t>
            </a:r>
            <a:br>
              <a:rPr lang="es-ES" dirty="0"/>
            </a:br>
            <a:r>
              <a:rPr lang="es-ES" dirty="0"/>
              <a:t>¡MUCHAS GRACIAS!</a:t>
            </a:r>
            <a:endParaRPr dirty="0"/>
          </a:p>
        </p:txBody>
      </p:sp>
      <p:sp>
        <p:nvSpPr>
          <p:cNvPr id="387" name="Google Shape;387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s-ES"/>
              <a:t>Leidy Ortiz y Néstor Campos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Contenidos</a:t>
            </a:r>
            <a:endParaRPr/>
          </a:p>
        </p:txBody>
      </p:sp>
      <p:sp>
        <p:nvSpPr>
          <p:cNvPr id="197" name="Google Shape;197;p2"/>
          <p:cNvSpPr txBox="1">
            <a:spLocks noGrp="1"/>
          </p:cNvSpPr>
          <p:nvPr>
            <p:ph type="body" idx="1"/>
          </p:nvPr>
        </p:nvSpPr>
        <p:spPr>
          <a:xfrm>
            <a:off x="457200" y="152478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431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s-MX" dirty="0"/>
              <a:t>Arquitectura Big Data y Data </a:t>
            </a:r>
            <a:r>
              <a:rPr lang="es-MX" dirty="0" err="1"/>
              <a:t>Science</a:t>
            </a:r>
            <a:endParaRPr dirty="0"/>
          </a:p>
          <a:p>
            <a:pPr marL="74295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s-ES" dirty="0"/>
              <a:t>Ejemplo de data </a:t>
            </a:r>
            <a:r>
              <a:rPr lang="es-ES" dirty="0" err="1"/>
              <a:t>science</a:t>
            </a:r>
            <a:r>
              <a:rPr lang="es-ES" dirty="0"/>
              <a:t> sobre Azure</a:t>
            </a:r>
          </a:p>
          <a:p>
            <a:pPr marL="1200150" lvl="2" indent="-285750">
              <a:lnSpc>
                <a:spcPct val="150000"/>
              </a:lnSpc>
              <a:spcBef>
                <a:spcPts val="0"/>
              </a:spcBef>
              <a:buChar char="–"/>
            </a:pPr>
            <a:r>
              <a:rPr lang="es-ES" dirty="0"/>
              <a:t>Ejercicio con Azure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DATA SCIENCE DENTRO DE PLATAFORMAS BIG DATA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1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M</a:t>
            </a:r>
            <a:r>
              <a:rPr lang="es-CL" dirty="0"/>
              <a:t>achine </a:t>
            </a:r>
            <a:r>
              <a:rPr lang="es-CL" dirty="0" err="1"/>
              <a:t>Learning</a:t>
            </a:r>
            <a:r>
              <a:rPr lang="es-CL" dirty="0"/>
              <a:t> dentro de Hadoop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MX" dirty="0"/>
              <a:t>Apache </a:t>
            </a:r>
            <a:r>
              <a:rPr lang="es-MX" dirty="0" err="1"/>
              <a:t>Mahout</a:t>
            </a:r>
            <a:r>
              <a:rPr lang="es-MX" dirty="0"/>
              <a:t> es un proyecto para producir implementaciones gratuitas de algoritmos de aprendizaje automático distribuidos o escalables enfocados principalmente en álgebra lineal.</a:t>
            </a:r>
            <a:endParaRPr lang="es-ES" dirty="0"/>
          </a:p>
        </p:txBody>
      </p:sp>
      <p:pic>
        <p:nvPicPr>
          <p:cNvPr id="2050" name="Picture 2" descr="Resultado de imagen para mahout hadoop">
            <a:extLst>
              <a:ext uri="{FF2B5EF4-FFF2-40B4-BE49-F238E27FC236}">
                <a16:creationId xmlns:a16="http://schemas.microsoft.com/office/drawing/2014/main" id="{80407689-B5E0-4615-8D79-4B6B32368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134" y="4861878"/>
            <a:ext cx="3617732" cy="157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1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Spark</a:t>
            </a:r>
            <a:r>
              <a:rPr lang="es-CL" dirty="0"/>
              <a:t> </a:t>
            </a:r>
            <a:r>
              <a:rPr lang="es-CL" dirty="0" err="1"/>
              <a:t>MLlib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CL" dirty="0" err="1"/>
              <a:t>Spark</a:t>
            </a:r>
            <a:r>
              <a:rPr lang="es-CL" dirty="0"/>
              <a:t> </a:t>
            </a:r>
            <a:r>
              <a:rPr lang="es-CL" dirty="0" err="1"/>
              <a:t>MLlib</a:t>
            </a:r>
            <a:r>
              <a:rPr lang="es-CL" dirty="0"/>
              <a:t> aporta algoritmos tanto de aprendizaje supervisado como no supervisado que ofrecen soluciones</a:t>
            </a:r>
            <a:r>
              <a:rPr lang="es-MX" dirty="0"/>
              <a:t> a las técnicas más utilizadas en el mundo del </a:t>
            </a:r>
            <a:r>
              <a:rPr lang="es-MX" i="1" dirty="0"/>
              <a:t>Machine </a:t>
            </a:r>
            <a:r>
              <a:rPr lang="es-MX" i="1" dirty="0" err="1"/>
              <a:t>Learning</a:t>
            </a:r>
            <a:r>
              <a:rPr lang="es-MX" i="1" dirty="0"/>
              <a:t>, </a:t>
            </a:r>
            <a:r>
              <a:rPr lang="es-MX" dirty="0"/>
              <a:t>como</a:t>
            </a:r>
            <a:r>
              <a:rPr lang="es-MX" i="1" dirty="0"/>
              <a:t> </a:t>
            </a:r>
            <a:r>
              <a:rPr lang="es-MX" i="1" dirty="0" err="1"/>
              <a:t>Clustering</a:t>
            </a:r>
            <a:r>
              <a:rPr lang="es-MX" i="1" dirty="0"/>
              <a:t>, Clasificación, etc.</a:t>
            </a:r>
            <a:endParaRPr lang="es-ES" b="1" u="sng" dirty="0"/>
          </a:p>
        </p:txBody>
      </p:sp>
      <p:pic>
        <p:nvPicPr>
          <p:cNvPr id="1026" name="Picture 2" descr="Resultado de imagen para spark mllib">
            <a:extLst>
              <a:ext uri="{FF2B5EF4-FFF2-40B4-BE49-F238E27FC236}">
                <a16:creationId xmlns:a16="http://schemas.microsoft.com/office/drawing/2014/main" id="{B3C0F1CF-4616-407E-808C-26C8795A2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96" y="5330514"/>
            <a:ext cx="2997007" cy="107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96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dirty="0" err="1"/>
              <a:t>SparkR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MX" dirty="0"/>
              <a:t>Es un paquete R que permite ejecutar sentencias sobre un clúster de </a:t>
            </a:r>
            <a:r>
              <a:rPr lang="es-MX" dirty="0" err="1"/>
              <a:t>Spark</a:t>
            </a:r>
            <a:endParaRPr lang="es-ES" b="1" u="sng" dirty="0"/>
          </a:p>
        </p:txBody>
      </p:sp>
      <p:pic>
        <p:nvPicPr>
          <p:cNvPr id="4098" name="Picture 2" descr="Resultado de imagen para sparkr">
            <a:extLst>
              <a:ext uri="{FF2B5EF4-FFF2-40B4-BE49-F238E27FC236}">
                <a16:creationId xmlns:a16="http://schemas.microsoft.com/office/drawing/2014/main" id="{52E8361E-0586-4F4B-B263-1395A2BB1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248" y="3319463"/>
            <a:ext cx="55626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91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err="1"/>
              <a:t>AutoML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r>
              <a:rPr lang="es-ES" dirty="0"/>
              <a:t>La capacidad de utilizar herramientas para una búsqueda inteligente sobre algoritmos para encontrar el mejor modelo para </a:t>
            </a:r>
            <a:r>
              <a:rPr lang="es-ES"/>
              <a:t>nuestras necesidades.</a:t>
            </a:r>
            <a:endParaRPr lang="es-ES" dirty="0"/>
          </a:p>
          <a:p>
            <a:pPr algn="just"/>
            <a:endParaRPr lang="es-ES" dirty="0"/>
          </a:p>
        </p:txBody>
      </p:sp>
      <p:pic>
        <p:nvPicPr>
          <p:cNvPr id="2050" name="Picture 2" descr="Resultado de imagen para data science">
            <a:extLst>
              <a:ext uri="{FF2B5EF4-FFF2-40B4-BE49-F238E27FC236}">
                <a16:creationId xmlns:a16="http://schemas.microsoft.com/office/drawing/2014/main" id="{101A3599-36BD-4900-80A3-134BAD05B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130" y="4409388"/>
            <a:ext cx="3337798" cy="187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8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DE DATA SCIENCE SOBRE AZURE</a:t>
            </a:r>
            <a:endParaRPr lang="es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09932-FAEC-47B9-AA60-31897C534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8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>
            <a:normAutofit/>
          </a:bodyPr>
          <a:lstStyle/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Seguir las instrucciones dadas por el profesor en el portal del curso.</a:t>
            </a:r>
          </a:p>
          <a:p>
            <a:pPr algn="just"/>
            <a:endParaRPr lang="es-ES" dirty="0"/>
          </a:p>
        </p:txBody>
      </p:sp>
      <p:pic>
        <p:nvPicPr>
          <p:cNvPr id="2050" name="Picture 2" descr="Resultado de imagen para data science">
            <a:extLst>
              <a:ext uri="{FF2B5EF4-FFF2-40B4-BE49-F238E27FC236}">
                <a16:creationId xmlns:a16="http://schemas.microsoft.com/office/drawing/2014/main" id="{101A3599-36BD-4900-80A3-134BAD05B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429000"/>
            <a:ext cx="4752528" cy="267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0760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predeterminad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220</Words>
  <Application>Microsoft Office PowerPoint</Application>
  <PresentationFormat>Presentación en pantalla (4:3)</PresentationFormat>
  <Paragraphs>40</Paragraphs>
  <Slides>11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Tema predeterminado</vt:lpstr>
      <vt:lpstr>Diplomado en Big Data y Ciencia de Datos para Negocios    Curso: Arquitectura e Infraestructura para Big Data y Data Science  </vt:lpstr>
      <vt:lpstr>Contenidos</vt:lpstr>
      <vt:lpstr>DATA SCIENCE DENTRO DE PLATAFORMAS BIG DATA</vt:lpstr>
      <vt:lpstr>Machine Learning dentro de Hadoop</vt:lpstr>
      <vt:lpstr>Spark MLlib</vt:lpstr>
      <vt:lpstr>SparkR</vt:lpstr>
      <vt:lpstr>AutoML</vt:lpstr>
      <vt:lpstr>EJEMPLO DE DATA SCIENCE SOBRE AZURE</vt:lpstr>
      <vt:lpstr>Ejercicio</vt:lpstr>
      <vt:lpstr>Consulta</vt:lpstr>
      <vt:lpstr>FIN CLASE 6 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Diplomado en Big Data y Ciencia de Datos para Negocios    Curso: Arquitectura e Infraestructura para Big Data y Data Science  </dc:title>
  <dc:creator>GEPUC</dc:creator>
  <cp:lastModifiedBy>Nestor Campos</cp:lastModifiedBy>
  <cp:revision>16</cp:revision>
  <dcterms:modified xsi:type="dcterms:W3CDTF">2020-08-10T21:35:47Z</dcterms:modified>
</cp:coreProperties>
</file>