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1208" r:id="rId4"/>
    <p:sldId id="1223" r:id="rId5"/>
    <p:sldId id="1224" r:id="rId6"/>
    <p:sldId id="1225" r:id="rId7"/>
    <p:sldId id="1226" r:id="rId8"/>
    <p:sldId id="1229" r:id="rId9"/>
    <p:sldId id="1227" r:id="rId10"/>
    <p:sldId id="1233" r:id="rId11"/>
    <p:sldId id="1234" r:id="rId12"/>
    <p:sldId id="1247" r:id="rId13"/>
    <p:sldId id="1248" r:id="rId14"/>
    <p:sldId id="1249" r:id="rId15"/>
    <p:sldId id="1235" r:id="rId16"/>
    <p:sldId id="1230" r:id="rId17"/>
    <p:sldId id="1242" r:id="rId18"/>
    <p:sldId id="1243" r:id="rId19"/>
    <p:sldId id="1250" r:id="rId20"/>
    <p:sldId id="1251" r:id="rId21"/>
    <p:sldId id="1228" r:id="rId22"/>
    <p:sldId id="1236" r:id="rId23"/>
    <p:sldId id="1237" r:id="rId24"/>
    <p:sldId id="1239" r:id="rId25"/>
    <p:sldId id="1240" r:id="rId26"/>
    <p:sldId id="1241" r:id="rId27"/>
    <p:sldId id="1231" r:id="rId28"/>
    <p:sldId id="1244" r:id="rId29"/>
    <p:sldId id="1245" r:id="rId30"/>
    <p:sldId id="287" r:id="rId31"/>
  </p:sldIdLst>
  <p:sldSz cx="9144000" cy="6858000" type="screen4x3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juymBS8cX7+sO5W+eYuH5y170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01C73-370A-498A-80AA-BB5072BF48DD}">
  <a:tblStyle styleId="{AD101C73-370A-498A-80AA-BB5072BF4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1"/>
            <a:ext cx="2971800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686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8828089"/>
            <a:ext cx="29718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3" y="8829676"/>
            <a:ext cx="2968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372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878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847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9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34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:notes"/>
          <p:cNvSpPr txBox="1">
            <a:spLocks noGrp="1"/>
          </p:cNvSpPr>
          <p:nvPr>
            <p:ph type="sldNum" idx="12"/>
          </p:nvPr>
        </p:nvSpPr>
        <p:spPr>
          <a:xfrm>
            <a:off x="3884613" y="8829676"/>
            <a:ext cx="2968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5" name="Google Shape;25;p36" descr="Esc. Ingeniería-0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77" y="292526"/>
            <a:ext cx="3300441" cy="111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6"/>
          <p:cNvPicPr preferRelativeResize="0"/>
          <p:nvPr/>
        </p:nvPicPr>
        <p:blipFill rotWithShape="1">
          <a:blip r:embed="rId3">
            <a:alphaModFix/>
          </a:blip>
          <a:srcRect l="25328" t="29701" r="720" b="-1389"/>
          <a:stretch/>
        </p:blipFill>
        <p:spPr>
          <a:xfrm>
            <a:off x="6724184" y="453800"/>
            <a:ext cx="1448215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" name="Google Shape;17;p35"/>
          <p:cNvSpPr/>
          <p:nvPr/>
        </p:nvSpPr>
        <p:spPr>
          <a:xfrm>
            <a:off x="13522" y="6600170"/>
            <a:ext cx="257830" cy="25783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256108" y="6600170"/>
            <a:ext cx="8887891" cy="257830"/>
          </a:xfrm>
          <a:prstGeom prst="rect">
            <a:avLst/>
          </a:prstGeom>
          <a:solidFill>
            <a:srgbClr val="FFD3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681182" y="17480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/>
              <a:t>Diplomado en Big Data y Ciencia de Datos para Negocios</a:t>
            </a:r>
            <a:br>
              <a:rPr lang="es-ES" sz="3200" b="1"/>
            </a:br>
            <a:r>
              <a:rPr lang="es-ES" sz="1600" b="1"/>
              <a:t> </a:t>
            </a:r>
            <a:br>
              <a:rPr lang="es-ES" sz="3200" b="1"/>
            </a:br>
            <a:r>
              <a:rPr lang="es-ES" sz="3200" b="1"/>
              <a:t> </a:t>
            </a:r>
            <a:r>
              <a:rPr lang="es-ES" sz="3200"/>
              <a:t>Curso: Arquitectura e Infraestructura para Big Data y Data Science</a:t>
            </a:r>
            <a:br>
              <a:rPr lang="es-ES" sz="3200"/>
            </a:br>
            <a:r>
              <a:rPr lang="es-ES" sz="1600"/>
              <a:t> </a:t>
            </a:r>
            <a:endParaRPr sz="3200"/>
          </a:p>
        </p:txBody>
      </p:sp>
      <p:sp>
        <p:nvSpPr>
          <p:cNvPr id="190" name="Google Shape;190;p1"/>
          <p:cNvSpPr txBox="1">
            <a:spLocks noGrp="1"/>
          </p:cNvSpPr>
          <p:nvPr>
            <p:ph type="subTitle" idx="1"/>
          </p:nvPr>
        </p:nvSpPr>
        <p:spPr>
          <a:xfrm>
            <a:off x="1366982" y="350100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Educación Profesional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Escuela de Ingeniería UC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Relatores: Leidy Ortiz y Néstor Campos</a:t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l="27129" t="72351" b="5581"/>
          <a:stretch/>
        </p:blipFill>
        <p:spPr>
          <a:xfrm>
            <a:off x="0" y="5087058"/>
            <a:ext cx="9134764" cy="151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¿Cómo empezamos a diseñar la arquitectura?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Lo primero siempre es enfocarse en los “atributos no funcionales del sistema”.</a:t>
            </a:r>
          </a:p>
          <a:p>
            <a:pPr algn="just"/>
            <a:r>
              <a:rPr lang="es-ES" dirty="0"/>
              <a:t>Es decir, los atributos que no representan lo que debe hacer el sistema, pero que cumple con ciertos estándares de servicio.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0C9BB393-92A4-4541-B19A-0EC4FD9E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11" y="4744242"/>
            <a:ext cx="1839120" cy="18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Atributos no funcionales del problema descrito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¿Cuáles se pueden apreciar?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Diseño escalable</a:t>
            </a:r>
          </a:p>
          <a:p>
            <a:pPr algn="just"/>
            <a:r>
              <a:rPr lang="es-ES" dirty="0"/>
              <a:t>Seguridad en el acceso de los datos</a:t>
            </a:r>
          </a:p>
          <a:p>
            <a:pPr algn="just"/>
            <a:r>
              <a:rPr lang="es-ES" dirty="0"/>
              <a:t>Disponibilidad de los datos</a:t>
            </a:r>
          </a:p>
          <a:p>
            <a:pPr lvl="1" algn="just"/>
            <a:r>
              <a:rPr lang="es-ES" dirty="0"/>
              <a:t>Tiempo real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¿Algún otro?</a:t>
            </a:r>
          </a:p>
        </p:txBody>
      </p:sp>
      <p:pic>
        <p:nvPicPr>
          <p:cNvPr id="2050" name="Picture 2" descr="Resultado de imagen para software architecture icon">
            <a:extLst>
              <a:ext uri="{FF2B5EF4-FFF2-40B4-BE49-F238E27FC236}">
                <a16:creationId xmlns:a16="http://schemas.microsoft.com/office/drawing/2014/main" id="{880A3936-77E6-467C-B498-89FFEA91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13" y="40979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1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CL" dirty="0"/>
              <a:t>Como arquitecto de Big Data ….</a:t>
            </a:r>
            <a:endParaRPr lang="es-ES" dirty="0"/>
          </a:p>
          <a:p>
            <a:pPr algn="just"/>
            <a:r>
              <a:rPr lang="es-ES" dirty="0"/>
              <a:t>¿Cuál(es) de los siguientes atributos le corresponde considerar?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22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3631C50-D618-4A4E-95DE-6BA26A379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42926"/>
              </p:ext>
            </p:extLst>
          </p:nvPr>
        </p:nvGraphicFramePr>
        <p:xfrm>
          <a:off x="1423447" y="1649690"/>
          <a:ext cx="6089716" cy="4083563"/>
        </p:xfrm>
        <a:graphic>
          <a:graphicData uri="http://schemas.openxmlformats.org/drawingml/2006/table">
            <a:tbl>
              <a:tblPr>
                <a:tableStyleId>{AD101C73-370A-498A-80AA-BB5072BF48DD}</a:tableStyleId>
              </a:tblPr>
              <a:tblGrid>
                <a:gridCol w="1441078">
                  <a:extLst>
                    <a:ext uri="{9D8B030D-6E8A-4147-A177-3AD203B41FA5}">
                      <a16:colId xmlns:a16="http://schemas.microsoft.com/office/drawing/2014/main" val="620640101"/>
                    </a:ext>
                  </a:extLst>
                </a:gridCol>
                <a:gridCol w="4648638">
                  <a:extLst>
                    <a:ext uri="{9D8B030D-6E8A-4147-A177-3AD203B41FA5}">
                      <a16:colId xmlns:a16="http://schemas.microsoft.com/office/drawing/2014/main" val="1862138147"/>
                    </a:ext>
                  </a:extLst>
                </a:gridCol>
              </a:tblGrid>
              <a:tr h="257909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b="1" u="none" strike="noStrike">
                          <a:effectLst/>
                        </a:rPr>
                        <a:t>Nombre </a:t>
                      </a:r>
                      <a:endParaRPr lang="es-CL" sz="1100" b="1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b="1" u="none" strike="noStrike" dirty="0">
                          <a:effectLst/>
                        </a:rPr>
                        <a:t>Descripción </a:t>
                      </a:r>
                      <a:endParaRPr lang="es-CL" sz="1100" b="1" i="0" u="none" strike="noStrike" dirty="0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2179294875"/>
                  </a:ext>
                </a:extLst>
              </a:tr>
              <a:tr h="548057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Tiempo de respuesta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tiempo de carga no tiene que superar los 3 segundos de respuesta tanto para la aplicación móvil y como la aplicación web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554224449"/>
                  </a:ext>
                </a:extLst>
              </a:tr>
              <a:tr h="548057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Interfaz del sistema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sistema presentara una interfaz de usuario sencilla para que sea de fácil manejo para los usuarios del sistemas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2456932210"/>
                  </a:ext>
                </a:extLst>
              </a:tr>
              <a:tr h="548057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Desempeño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sistema deberá estar alojado en un servidor eficiente que pueda manejar gran concurrencia de usuario en ciertos en ciertos periodos de tiempo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283187042"/>
                  </a:ext>
                </a:extLst>
              </a:tr>
              <a:tr h="537311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Registro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sistema deberá tener un archivo de log que contenga todas las transacciones realizadas en sistema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3181449978"/>
                  </a:ext>
                </a:extLst>
              </a:tr>
              <a:tr h="730743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Disponibilidad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La disponibilidad del sistema debe ser continua con un nivel de servicio para los usuarios de 7 días por 24 horas, deberá contar con sistema de alarma cuando el sitio este caído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304043983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Sistema Robusto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acceso a los datos debe ser de forma segura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454032720"/>
                  </a:ext>
                </a:extLst>
              </a:tr>
              <a:tr h="548057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Documentación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debe disponer de una buena documentación que permita realizar operaciones de mantenimiento con el menor esfuerzo posible</a:t>
                      </a:r>
                      <a:endParaRPr lang="es-MX" sz="1100" b="0" i="0" u="none" strike="noStrike" dirty="0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334396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37E0CD8-50BD-4917-BA77-863288C72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68997"/>
              </p:ext>
            </p:extLst>
          </p:nvPr>
        </p:nvGraphicFramePr>
        <p:xfrm>
          <a:off x="1819373" y="1527142"/>
          <a:ext cx="5684363" cy="4336330"/>
        </p:xfrm>
        <a:graphic>
          <a:graphicData uri="http://schemas.openxmlformats.org/drawingml/2006/table">
            <a:tbl>
              <a:tblPr>
                <a:tableStyleId>{AD101C73-370A-498A-80AA-BB5072BF48DD}</a:tableStyleId>
              </a:tblPr>
              <a:tblGrid>
                <a:gridCol w="1345155">
                  <a:extLst>
                    <a:ext uri="{9D8B030D-6E8A-4147-A177-3AD203B41FA5}">
                      <a16:colId xmlns:a16="http://schemas.microsoft.com/office/drawing/2014/main" val="3817492153"/>
                    </a:ext>
                  </a:extLst>
                </a:gridCol>
                <a:gridCol w="4339208">
                  <a:extLst>
                    <a:ext uri="{9D8B030D-6E8A-4147-A177-3AD203B41FA5}">
                      <a16:colId xmlns:a16="http://schemas.microsoft.com/office/drawing/2014/main" val="3303909758"/>
                    </a:ext>
                  </a:extLst>
                </a:gridCol>
              </a:tblGrid>
              <a:tr h="272439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b="1" u="none" strike="noStrike">
                          <a:effectLst/>
                        </a:rPr>
                        <a:t>Nombre </a:t>
                      </a:r>
                      <a:endParaRPr lang="es-CL" sz="1100" b="1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b="1" u="none" strike="noStrike" dirty="0">
                          <a:effectLst/>
                        </a:rPr>
                        <a:t>Descripción </a:t>
                      </a:r>
                      <a:endParaRPr lang="es-CL" sz="1100" b="1" i="0" u="none" strike="noStrike" dirty="0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1682914986"/>
                  </a:ext>
                </a:extLst>
              </a:tr>
              <a:tr h="578935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Arquitectura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deberá ser fácilmente escalable, con el fin de poder hacer crecer la aplicación al incorporar a futuro nuevos funcionalidades</a:t>
                      </a:r>
                      <a:endParaRPr lang="es-MX" sz="1100" b="0" i="0" u="none" strike="noStrike" dirty="0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1349462178"/>
                  </a:ext>
                </a:extLst>
              </a:tr>
              <a:tr h="385955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Control de errores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sistema debe llevar un control de errores y registros indebidos al sistema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3838594927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Servicio de ayuda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La interfaz debe estar complementada con un buen sistema de ayuda ( los potenciales usuarios pueden contar con poca experiencia en el uso de aplicaciones informática) 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2405959211"/>
                  </a:ext>
                </a:extLst>
              </a:tr>
              <a:tr h="385955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Portabilidad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sistema se debe desarrollar para funcionar en diferentes plataformas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2195992019"/>
                  </a:ext>
                </a:extLst>
              </a:tr>
              <a:tr h="578935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Funcionamiento en navegadores web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El sistema debe funcionar en todos los navegadores web modernos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3598947884"/>
                  </a:ext>
                </a:extLst>
              </a:tr>
              <a:tr h="578935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Funcionamiento en dispositivos móviles</a:t>
                      </a:r>
                      <a:endParaRPr lang="es-CL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La aplicación debe funcionar en Android, IOS y windows Phone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2304856985"/>
                  </a:ext>
                </a:extLst>
              </a:tr>
              <a:tr h="783264"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</a:rPr>
                        <a:t>Diseño para diversos tamaños de monitor</a:t>
                      </a:r>
                      <a:endParaRPr lang="es-MX" sz="1100" b="0" i="0" u="none" strike="noStrike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 La aplicación debe adaptarse a diferentes resoluciones de pantalla</a:t>
                      </a:r>
                      <a:endParaRPr lang="es-MX" sz="1100" b="0" i="0" u="none" strike="noStrike" dirty="0">
                        <a:solidFill>
                          <a:srgbClr val="28376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7620"/>
                </a:tc>
                <a:extLst>
                  <a:ext uri="{0D108BD9-81ED-4DB2-BD59-A6C34878D82A}">
                    <a16:rowId xmlns:a16="http://schemas.microsoft.com/office/drawing/2014/main" val="38629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3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Otras consideraciones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Posibilidad de recibir datos desde distintas fuentes.</a:t>
            </a:r>
          </a:p>
          <a:p>
            <a:pPr algn="just"/>
            <a:r>
              <a:rPr lang="es-ES" dirty="0"/>
              <a:t>Alta capacidad de red (para generar información en tiempo real).</a:t>
            </a:r>
          </a:p>
        </p:txBody>
      </p:sp>
      <p:pic>
        <p:nvPicPr>
          <p:cNvPr id="3074" name="Picture 2" descr="Resultado de imagen para network icon">
            <a:extLst>
              <a:ext uri="{FF2B5EF4-FFF2-40B4-BE49-F238E27FC236}">
                <a16:creationId xmlns:a16="http://schemas.microsoft.com/office/drawing/2014/main" id="{5F5CE259-6DAC-41E8-850D-4FBA6ADC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97" y="4357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8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TECNOLOGÍAS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¿Cómo seleccionar las tecnologías?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Evitar las tecnologías en beta o con poco renombre en la comunidad de software, a menos que su proyecto sea “único”.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Considerar restricciones de licencias y de la propia empresa donde se encuentra.</a:t>
            </a:r>
          </a:p>
        </p:txBody>
      </p:sp>
    </p:spTree>
    <p:extLst>
      <p:ext uri="{BB962C8B-B14F-4D97-AF65-F5344CB8AC3E}">
        <p14:creationId xmlns:p14="http://schemas.microsoft.com/office/powerpoint/2010/main" val="371815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¿Cómo seleccionar las tecnologías?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Hay que descomponer las tareas para definir qué tecnología cumple mejor con lo requerido.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¡¡Hagamos eso ahora!!</a:t>
            </a:r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5" y="3377750"/>
            <a:ext cx="4190215" cy="314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Descomposición de tareas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Tareas de recolección de datos</a:t>
            </a:r>
          </a:p>
          <a:p>
            <a:pPr lvl="1" algn="just"/>
            <a:r>
              <a:rPr lang="es-ES" dirty="0"/>
              <a:t>Chequear cuáles serán nuestras fuentes iniciales y sus restricciones.</a:t>
            </a:r>
          </a:p>
          <a:p>
            <a:pPr algn="just"/>
            <a:r>
              <a:rPr lang="es-ES" dirty="0"/>
              <a:t>Tareas de almacenamiento de datos</a:t>
            </a:r>
          </a:p>
          <a:p>
            <a:pPr lvl="1" algn="just"/>
            <a:r>
              <a:rPr lang="es-ES" dirty="0"/>
              <a:t>Revisión del repositorio final de datos</a:t>
            </a:r>
          </a:p>
          <a:p>
            <a:pPr algn="just"/>
            <a:r>
              <a:rPr lang="es-ES" dirty="0"/>
              <a:t>Tareas de entrega de datos a los consumidores</a:t>
            </a:r>
          </a:p>
          <a:p>
            <a:pPr lvl="1" algn="just"/>
            <a:r>
              <a:rPr lang="es-ES" dirty="0"/>
              <a:t>Definición de servicios para entrega de información y capacidades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8007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Contenidos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57200" y="152478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L" dirty="0"/>
              <a:t>Análisis de un caso de Big Data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Problema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Arquitectura candidata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dirty="0"/>
              <a:t>Selección de tecnologías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Selección de equipo de trabajo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Definición de infraestructura a utilizar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Ejercicio de discusión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endParaRPr lang="es-ES"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Nunca perder de vista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La confianza en las fuentes de origen.</a:t>
            </a:r>
          </a:p>
          <a:p>
            <a:pPr algn="just"/>
            <a:r>
              <a:rPr lang="es-ES" dirty="0"/>
              <a:t>El resultado esperado para el proyecto</a:t>
            </a:r>
          </a:p>
          <a:p>
            <a:pPr lvl="1" algn="just"/>
            <a:r>
              <a:rPr lang="es-ES" dirty="0"/>
              <a:t>Pueden haber </a:t>
            </a:r>
            <a:r>
              <a:rPr lang="es-ES" dirty="0" err="1"/>
              <a:t>tradeoffs</a:t>
            </a:r>
            <a:r>
              <a:rPr lang="es-ES" dirty="0"/>
              <a:t>.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Y lo más importante, un </a:t>
            </a:r>
            <a:r>
              <a:rPr lang="es-ES" b="1" u="sng" dirty="0"/>
              <a:t>Gobierno de datos.</a:t>
            </a:r>
          </a:p>
        </p:txBody>
      </p:sp>
    </p:spTree>
    <p:extLst>
      <p:ext uri="{BB962C8B-B14F-4D97-AF65-F5344CB8AC3E}">
        <p14:creationId xmlns:p14="http://schemas.microsoft.com/office/powerpoint/2010/main" val="1282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EQUIPO DE TRABAJO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¿Cuál debería ser el equipo de trabajo?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 primer lugar, los que siempre deben estar:</a:t>
            </a:r>
          </a:p>
          <a:p>
            <a:pPr lvl="1" algn="just"/>
            <a:r>
              <a:rPr lang="es-ES" dirty="0"/>
              <a:t>Jefe de proyecto</a:t>
            </a:r>
          </a:p>
          <a:p>
            <a:pPr lvl="1" algn="just"/>
            <a:r>
              <a:rPr lang="es-ES" dirty="0"/>
              <a:t>Arquitecto (en este caso, de Big Data)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Luego los que corresponden de acuerdo al proyecto.</a:t>
            </a:r>
          </a:p>
        </p:txBody>
      </p:sp>
      <p:pic>
        <p:nvPicPr>
          <p:cNvPr id="9220" name="Picture 4" descr="Resultado de imagen para workers icon">
            <a:extLst>
              <a:ext uri="{FF2B5EF4-FFF2-40B4-BE49-F238E27FC236}">
                <a16:creationId xmlns:a16="http://schemas.microsoft.com/office/drawing/2014/main" id="{D1FB256D-5758-465F-A66E-8B30A9B1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66" y="46783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4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¿Cuál debería ser el equipo de trabajo?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Entonces, ¿quién más falta?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Ingeniero de red</a:t>
            </a:r>
          </a:p>
          <a:p>
            <a:pPr algn="just"/>
            <a:r>
              <a:rPr lang="es-ES" dirty="0"/>
              <a:t>Administrador de infraestructura (si la implementación es </a:t>
            </a:r>
            <a:r>
              <a:rPr lang="es-ES" dirty="0" err="1"/>
              <a:t>on-premise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Administrador Cloud (si es proyecto Cloud).</a:t>
            </a:r>
          </a:p>
          <a:p>
            <a:pPr algn="just"/>
            <a:r>
              <a:rPr lang="es-ES" dirty="0"/>
              <a:t>Ingeniero de Big Data</a:t>
            </a:r>
          </a:p>
          <a:p>
            <a:pPr algn="just"/>
            <a:r>
              <a:rPr lang="es-ES" dirty="0"/>
              <a:t>Ingeniero de datos/Consultor BI</a:t>
            </a:r>
          </a:p>
          <a:p>
            <a:pPr algn="just"/>
            <a:r>
              <a:rPr lang="es-ES" dirty="0"/>
              <a:t>Programador (en R, Python o algún lenguaje especializado para extraer datos).</a:t>
            </a:r>
          </a:p>
          <a:p>
            <a:pPr algn="just"/>
            <a:r>
              <a:rPr lang="es-ES" dirty="0"/>
              <a:t>Analista del negocio.</a:t>
            </a:r>
          </a:p>
        </p:txBody>
      </p:sp>
      <p:pic>
        <p:nvPicPr>
          <p:cNvPr id="5" name="Picture 2" descr="Resultado de imagen para workers icon">
            <a:extLst>
              <a:ext uri="{FF2B5EF4-FFF2-40B4-BE49-F238E27FC236}">
                <a16:creationId xmlns:a16="http://schemas.microsoft.com/office/drawing/2014/main" id="{577946D4-D39A-4CC7-A647-7E4E3F3F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83" y="4735165"/>
            <a:ext cx="1831083" cy="18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Ahora surgen más preguntas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¿Cuántas personas necesitamos de cada rol?</a:t>
            </a:r>
          </a:p>
          <a:p>
            <a:pPr lvl="1" algn="just"/>
            <a:r>
              <a:rPr lang="es-ES" dirty="0"/>
              <a:t>La respuesta simple es depende del tiempo del proyecto.</a:t>
            </a:r>
          </a:p>
          <a:p>
            <a:pPr lvl="1" algn="just"/>
            <a:r>
              <a:rPr lang="es-ES" dirty="0"/>
              <a:t>Pero también de los requisitos de cada rol.</a:t>
            </a:r>
          </a:p>
          <a:p>
            <a:pPr lvl="2" algn="just"/>
            <a:r>
              <a:rPr lang="es-ES" dirty="0"/>
              <a:t>Por ejemplo, en algunas fuentes de datos hay que programar en ciertos lenguajes, y en otras fuentes rediseñar procesos ETL.</a:t>
            </a:r>
          </a:p>
          <a:p>
            <a:pPr algn="just"/>
            <a:endParaRPr lang="es-ES" dirty="0"/>
          </a:p>
        </p:txBody>
      </p:sp>
      <p:pic>
        <p:nvPicPr>
          <p:cNvPr id="8194" name="Picture 2" descr="Resultado de imagen para questions icon">
            <a:extLst>
              <a:ext uri="{FF2B5EF4-FFF2-40B4-BE49-F238E27FC236}">
                <a16:creationId xmlns:a16="http://schemas.microsoft.com/office/drawing/2014/main" id="{D056B693-063E-4FE2-B482-0D82FAFD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12" y="4959081"/>
            <a:ext cx="1574064" cy="15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3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Ahora surgen más preguntas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¿Cuánto pagar por cada rol?</a:t>
            </a:r>
          </a:p>
          <a:p>
            <a:pPr lvl="1" algn="just"/>
            <a:r>
              <a:rPr lang="es-ES" dirty="0"/>
              <a:t>Depende del nivel de experiencia.</a:t>
            </a:r>
          </a:p>
          <a:p>
            <a:pPr lvl="1" algn="just"/>
            <a:r>
              <a:rPr lang="es-ES" dirty="0"/>
              <a:t>Depende de la cantidad de tiempo en el proyecto.</a:t>
            </a:r>
          </a:p>
          <a:p>
            <a:pPr lvl="1" algn="just"/>
            <a:r>
              <a:rPr lang="es-ES" dirty="0"/>
              <a:t>Depende de que luego del proyecto sea necesario retenerlos.</a:t>
            </a:r>
          </a:p>
          <a:p>
            <a:pPr algn="just"/>
            <a:endParaRPr lang="es-ES" dirty="0"/>
          </a:p>
        </p:txBody>
      </p:sp>
      <p:pic>
        <p:nvPicPr>
          <p:cNvPr id="7170" name="Picture 2" descr="Resultado de imagen para questions icon">
            <a:extLst>
              <a:ext uri="{FF2B5EF4-FFF2-40B4-BE49-F238E27FC236}">
                <a16:creationId xmlns:a16="http://schemas.microsoft.com/office/drawing/2014/main" id="{3EC54DD9-9364-4BEC-8FCD-EC16E139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61" y="4720790"/>
            <a:ext cx="1724893" cy="17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77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Ejercicio en 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Estimar la cantidad de personas por rol.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Y estimar los costos en RRHH.</a:t>
            </a:r>
          </a:p>
        </p:txBody>
      </p:sp>
      <p:pic>
        <p:nvPicPr>
          <p:cNvPr id="11266" name="Picture 2" descr="Resultado de imagen para money icon">
            <a:extLst>
              <a:ext uri="{FF2B5EF4-FFF2-40B4-BE49-F238E27FC236}">
                <a16:creationId xmlns:a16="http://schemas.microsoft.com/office/drawing/2014/main" id="{279822D0-3182-4591-801C-88D349BD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90" y="3930977"/>
            <a:ext cx="2488545" cy="234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INFRAESTRUCTURA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Infraestructura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Tenemos tecnologías y personas para utilizarlas, ahora la pregunta es: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¿Cómo conectamos ambas partes? Eso hace la infraestructura.</a:t>
            </a:r>
          </a:p>
        </p:txBody>
      </p:sp>
      <p:pic>
        <p:nvPicPr>
          <p:cNvPr id="12290" name="Picture 2" descr="Resultado de imagen para infrastructure tech icon">
            <a:extLst>
              <a:ext uri="{FF2B5EF4-FFF2-40B4-BE49-F238E27FC236}">
                <a16:creationId xmlns:a16="http://schemas.microsoft.com/office/drawing/2014/main" id="{0C03FC14-555C-4210-9F9C-A36D8D6B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38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1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Preguntas a resolver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Entonces debemos responder las siguientes preguntas:</a:t>
            </a:r>
          </a:p>
          <a:p>
            <a:pPr lvl="1" algn="just"/>
            <a:r>
              <a:rPr lang="es-ES" dirty="0"/>
              <a:t>¿Cuál es la frecuencia en que llega los datos?</a:t>
            </a:r>
          </a:p>
          <a:p>
            <a:pPr lvl="1" algn="just"/>
            <a:r>
              <a:rPr lang="es-ES" dirty="0"/>
              <a:t>¿Cuál es el volumen de datos en esa frecuencia?</a:t>
            </a:r>
          </a:p>
          <a:p>
            <a:pPr lvl="1" algn="just"/>
            <a:r>
              <a:rPr lang="es-ES" dirty="0"/>
              <a:t>¿Es necesario guardar todos los datos siempre?</a:t>
            </a:r>
          </a:p>
          <a:p>
            <a:pPr lvl="1" algn="just"/>
            <a:r>
              <a:rPr lang="es-ES" dirty="0"/>
              <a:t>¿Será implementado </a:t>
            </a:r>
            <a:r>
              <a:rPr lang="es-ES" dirty="0" err="1"/>
              <a:t>on-premise</a:t>
            </a:r>
            <a:r>
              <a:rPr lang="es-ES" dirty="0"/>
              <a:t> o en la nube?</a:t>
            </a:r>
          </a:p>
        </p:txBody>
      </p:sp>
      <p:pic>
        <p:nvPicPr>
          <p:cNvPr id="6146" name="Picture 2" descr="Resultado de imagen para questions icon">
            <a:extLst>
              <a:ext uri="{FF2B5EF4-FFF2-40B4-BE49-F238E27FC236}">
                <a16:creationId xmlns:a16="http://schemas.microsoft.com/office/drawing/2014/main" id="{71E0A4BC-EA54-4CD9-98D0-06A4EED4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47" y="5141745"/>
            <a:ext cx="1763645" cy="144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7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PROBLEMA: CASO DE TRANSPORTE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dirty="0"/>
              <a:t>FIN CLASE 7</a:t>
            </a:r>
            <a:br>
              <a:rPr lang="es-ES" dirty="0"/>
            </a:br>
            <a:r>
              <a:rPr lang="es-ES" dirty="0"/>
              <a:t>¡MUCHAS GRACIAS!</a:t>
            </a:r>
            <a:endParaRPr dirty="0"/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/>
              <a:t>Leidy Ortiz y Néstor Campos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Usted es arquitecta/o de tecnologías en una nueva empresa que desea diseñar una aplicación móvil para orientar a sus usuarios a llegar más rápidos a sus destinos, ya sea que viajen en auto, bicicleta o caminando.</a:t>
            </a:r>
          </a:p>
          <a:p>
            <a:pPr algn="just"/>
            <a:endParaRPr lang="es-ES" dirty="0"/>
          </a:p>
        </p:txBody>
      </p:sp>
      <p:pic>
        <p:nvPicPr>
          <p:cNvPr id="2050" name="Picture 2" descr="Resultado de imagen para data science">
            <a:extLst>
              <a:ext uri="{FF2B5EF4-FFF2-40B4-BE49-F238E27FC236}">
                <a16:creationId xmlns:a16="http://schemas.microsoft.com/office/drawing/2014/main" id="{101A3599-36BD-4900-80A3-134BAD05B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19" y="5012572"/>
            <a:ext cx="2645762" cy="14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7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Debe considerar todas las variables que puedan incidir en el trayecto, como la cantidad de automóviles circulando, el horario, cortes de ruta, etc.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51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4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Además de rescatar los datos lo más rápido posible, también debe entregarle al usuario la información en tiempo real.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51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Y debe ser un sistema escalable, en caso que la aplicación pueda hacer otras cosas (como entregar publicidad) y en caso que aparezcan nuevas variables para medir el tráfico y ruta.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51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Todo será ya sea sistema </a:t>
            </a:r>
            <a:r>
              <a:rPr lang="es-ES" dirty="0" err="1"/>
              <a:t>on-premise</a:t>
            </a:r>
            <a:r>
              <a:rPr lang="es-ES" dirty="0"/>
              <a:t> o en la nube.</a:t>
            </a:r>
          </a:p>
          <a:p>
            <a:pPr algn="just"/>
            <a:r>
              <a:rPr lang="es-ES" dirty="0"/>
              <a:t>Usted debe entregar una propuesta con ambas posibles soluciones a la parte de gestión de datos.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CANDIDATA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1106</Words>
  <Application>Microsoft Office PowerPoint</Application>
  <PresentationFormat>Presentación en pantalla (4:3)</PresentationFormat>
  <Paragraphs>188</Paragraphs>
  <Slides>30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Tema predeterminado</vt:lpstr>
      <vt:lpstr>Diplomado en Big Data y Ciencia de Datos para Negocios    Curso: Arquitectura e Infraestructura para Big Data y Data Science  </vt:lpstr>
      <vt:lpstr>Contenidos</vt:lpstr>
      <vt:lpstr>PROBLEMA: CASO DE TRANSPORTE</vt:lpstr>
      <vt:lpstr>Problema</vt:lpstr>
      <vt:lpstr>Problema</vt:lpstr>
      <vt:lpstr>Problema</vt:lpstr>
      <vt:lpstr>Problema</vt:lpstr>
      <vt:lpstr>Problema</vt:lpstr>
      <vt:lpstr>ARQUITECTURA CANDIDATA</vt:lpstr>
      <vt:lpstr>¿Cómo empezamos a diseñar la arquitectura?</vt:lpstr>
      <vt:lpstr>Atributos no funcionales del problema descrito</vt:lpstr>
      <vt:lpstr>Ejercicio</vt:lpstr>
      <vt:lpstr>Ejercicio</vt:lpstr>
      <vt:lpstr>Ejercicio</vt:lpstr>
      <vt:lpstr>Otras consideraciones</vt:lpstr>
      <vt:lpstr>SELECCIÓN DE TECNOLOGÍAS</vt:lpstr>
      <vt:lpstr>¿Cómo seleccionar las tecnologías?</vt:lpstr>
      <vt:lpstr>¿Cómo seleccionar las tecnologías?</vt:lpstr>
      <vt:lpstr>Descomposición de tareas</vt:lpstr>
      <vt:lpstr>Nunca perder de vista</vt:lpstr>
      <vt:lpstr>SELECCIÓN DE EQUIPO DE TRABAJO</vt:lpstr>
      <vt:lpstr>¿Cuál debería ser el equipo de trabajo?</vt:lpstr>
      <vt:lpstr>¿Cuál debería ser el equipo de trabajo?</vt:lpstr>
      <vt:lpstr>Ahora surgen más preguntas</vt:lpstr>
      <vt:lpstr>Ahora surgen más preguntas</vt:lpstr>
      <vt:lpstr>Ejercicio en clases</vt:lpstr>
      <vt:lpstr>DEFINICIÓN DE INFRAESTRUCTURA</vt:lpstr>
      <vt:lpstr>Infraestructura</vt:lpstr>
      <vt:lpstr>Preguntas a resolver</vt:lpstr>
      <vt:lpstr>FIN CLASE 7 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Big Data y Ciencia de Datos para Negocios    Curso: Arquitectura e Infraestructura para Big Data y Data Science  </dc:title>
  <dc:creator>GEPUC</dc:creator>
  <cp:lastModifiedBy>Nestor Campos</cp:lastModifiedBy>
  <cp:revision>37</cp:revision>
  <dcterms:modified xsi:type="dcterms:W3CDTF">2020-11-30T16:07:20Z</dcterms:modified>
</cp:coreProperties>
</file>