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1208" r:id="rId4"/>
    <p:sldId id="1252" r:id="rId5"/>
    <p:sldId id="1223" r:id="rId6"/>
    <p:sldId id="1224" r:id="rId7"/>
    <p:sldId id="1225" r:id="rId8"/>
    <p:sldId id="1229" r:id="rId9"/>
    <p:sldId id="1227" r:id="rId10"/>
    <p:sldId id="1233" r:id="rId11"/>
    <p:sldId id="1253" r:id="rId12"/>
    <p:sldId id="1255" r:id="rId13"/>
    <p:sldId id="1256" r:id="rId14"/>
    <p:sldId id="1257" r:id="rId15"/>
    <p:sldId id="1254" r:id="rId16"/>
    <p:sldId id="1234" r:id="rId17"/>
    <p:sldId id="1235" r:id="rId18"/>
    <p:sldId id="1258" r:id="rId19"/>
    <p:sldId id="1238" r:id="rId20"/>
    <p:sldId id="1259" r:id="rId21"/>
    <p:sldId id="1260" r:id="rId22"/>
    <p:sldId id="1261" r:id="rId23"/>
    <p:sldId id="1262" r:id="rId24"/>
    <p:sldId id="1267" r:id="rId25"/>
    <p:sldId id="1268" r:id="rId26"/>
    <p:sldId id="1263" r:id="rId27"/>
    <p:sldId id="1264" r:id="rId28"/>
    <p:sldId id="1230" r:id="rId29"/>
    <p:sldId id="1242" r:id="rId30"/>
    <p:sldId id="1266" r:id="rId31"/>
    <p:sldId id="1231" r:id="rId32"/>
    <p:sldId id="1244" r:id="rId33"/>
    <p:sldId id="1265" r:id="rId34"/>
    <p:sldId id="287" r:id="rId35"/>
  </p:sldIdLst>
  <p:sldSz cx="9144000" cy="6858000" type="screen4x3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1" roundtripDataSignature="AMtx7mjuymBS8cX7+sO5W+eYuH5y170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101C73-370A-498A-80AA-BB5072BF48DD}">
  <a:tblStyle styleId="{AD101C73-370A-498A-80AA-BB5072BF48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6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1"/>
            <a:ext cx="68580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1"/>
            <a:ext cx="68580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0" y="1"/>
            <a:ext cx="2971800" cy="4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686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0" y="8828089"/>
            <a:ext cx="2971800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3" y="8829676"/>
            <a:ext cx="29686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8781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79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3" name="Google Shape;383;p34:notes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4:notes"/>
          <p:cNvSpPr txBox="1">
            <a:spLocks noGrp="1"/>
          </p:cNvSpPr>
          <p:nvPr>
            <p:ph type="sldNum" idx="12"/>
          </p:nvPr>
        </p:nvSpPr>
        <p:spPr>
          <a:xfrm>
            <a:off x="3884613" y="8829676"/>
            <a:ext cx="29686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s-ES"/>
              <a:t>34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854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372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296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540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0754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982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25" name="Google Shape;25;p36" descr="Esc. Ingeniería-0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777" y="292526"/>
            <a:ext cx="3300441" cy="1114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6"/>
          <p:cNvPicPr preferRelativeResize="0"/>
          <p:nvPr/>
        </p:nvPicPr>
        <p:blipFill rotWithShape="1">
          <a:blip r:embed="rId3">
            <a:alphaModFix/>
          </a:blip>
          <a:srcRect l="25328" t="29701" r="720" b="-1389"/>
          <a:stretch/>
        </p:blipFill>
        <p:spPr>
          <a:xfrm>
            <a:off x="6724184" y="453800"/>
            <a:ext cx="1448215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7" name="Google Shape;17;p35"/>
          <p:cNvSpPr/>
          <p:nvPr/>
        </p:nvSpPr>
        <p:spPr>
          <a:xfrm>
            <a:off x="13522" y="6600170"/>
            <a:ext cx="257830" cy="25783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5"/>
          <p:cNvSpPr/>
          <p:nvPr/>
        </p:nvSpPr>
        <p:spPr>
          <a:xfrm>
            <a:off x="256108" y="6600170"/>
            <a:ext cx="8887891" cy="257830"/>
          </a:xfrm>
          <a:prstGeom prst="rect">
            <a:avLst/>
          </a:prstGeom>
          <a:solidFill>
            <a:srgbClr val="FFD31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681182" y="174801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/>
              <a:t>Diplomado en Big Data y Ciencia de Datos para Negocios</a:t>
            </a:r>
            <a:br>
              <a:rPr lang="es-ES" sz="3200" b="1"/>
            </a:br>
            <a:r>
              <a:rPr lang="es-ES" sz="1600" b="1"/>
              <a:t> </a:t>
            </a:r>
            <a:br>
              <a:rPr lang="es-ES" sz="3200" b="1"/>
            </a:br>
            <a:r>
              <a:rPr lang="es-ES" sz="3200" b="1"/>
              <a:t> </a:t>
            </a:r>
            <a:r>
              <a:rPr lang="es-ES" sz="3200"/>
              <a:t>Curso: Arquitectura e Infraestructura para Big Data y Data Science</a:t>
            </a:r>
            <a:br>
              <a:rPr lang="es-ES" sz="3200"/>
            </a:br>
            <a:r>
              <a:rPr lang="es-ES" sz="1600"/>
              <a:t> </a:t>
            </a:r>
            <a:endParaRPr sz="3200"/>
          </a:p>
        </p:txBody>
      </p:sp>
      <p:sp>
        <p:nvSpPr>
          <p:cNvPr id="190" name="Google Shape;190;p1"/>
          <p:cNvSpPr txBox="1">
            <a:spLocks noGrp="1"/>
          </p:cNvSpPr>
          <p:nvPr>
            <p:ph type="subTitle" idx="1"/>
          </p:nvPr>
        </p:nvSpPr>
        <p:spPr>
          <a:xfrm>
            <a:off x="1366982" y="350100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 sz="2000"/>
              <a:t>Educación Profesional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 sz="2000"/>
              <a:t>Escuela de Ingeniería UC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 sz="2000"/>
              <a:t>Relatores: Leidy Ortiz y Néstor Campos</a:t>
            </a: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3">
            <a:alphaModFix/>
          </a:blip>
          <a:srcRect l="27129" t="72351" b="5581"/>
          <a:stretch/>
        </p:blipFill>
        <p:spPr>
          <a:xfrm>
            <a:off x="0" y="5087058"/>
            <a:ext cx="9134764" cy="151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¿Cómo empezamos un proyecto de Data </a:t>
            </a:r>
            <a:r>
              <a:rPr lang="es-CL" dirty="0" err="1"/>
              <a:t>Science</a:t>
            </a:r>
            <a:r>
              <a:rPr lang="es-CL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Discusión, ¿cuáles creen ustedes que son las etapas?</a:t>
            </a:r>
          </a:p>
          <a:p>
            <a:pPr algn="just"/>
            <a:endParaRPr lang="es-ES" dirty="0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0C9BB393-92A4-4541-B19A-0EC4FD9E4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25" y="4112646"/>
            <a:ext cx="1839120" cy="18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0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¿Cómo empezamos un proyecto de Data </a:t>
            </a:r>
            <a:r>
              <a:rPr lang="es-CL" dirty="0" err="1"/>
              <a:t>Science</a:t>
            </a:r>
            <a:r>
              <a:rPr lang="es-CL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Etapas propuestas:</a:t>
            </a:r>
          </a:p>
          <a:p>
            <a:pPr marL="1085850" lvl="1" indent="-514350" algn="just">
              <a:buFont typeface="+mj-lt"/>
              <a:buAutoNum type="arabicPeriod"/>
            </a:pPr>
            <a:r>
              <a:rPr lang="es-ES" dirty="0"/>
              <a:t>Selección del equipo de trabajo</a:t>
            </a:r>
          </a:p>
          <a:p>
            <a:pPr marL="1085850" lvl="1" indent="-514350" algn="just">
              <a:buFont typeface="+mj-lt"/>
              <a:buAutoNum type="arabicPeriod"/>
            </a:pPr>
            <a:r>
              <a:rPr lang="es-ES" dirty="0"/>
              <a:t>Levantamiento del negocio</a:t>
            </a:r>
          </a:p>
          <a:p>
            <a:pPr marL="1085850" lvl="1" indent="-514350" algn="just">
              <a:buFont typeface="+mj-lt"/>
              <a:buAutoNum type="arabicPeriod"/>
            </a:pPr>
            <a:r>
              <a:rPr lang="es-ES" dirty="0"/>
              <a:t>Análisis de los datos</a:t>
            </a:r>
          </a:p>
          <a:p>
            <a:pPr marL="1085850" lvl="1" indent="-514350" algn="just">
              <a:buFont typeface="+mj-lt"/>
              <a:buAutoNum type="arabicPeriod"/>
            </a:pPr>
            <a:r>
              <a:rPr lang="es-ES" dirty="0"/>
              <a:t>Selección y utilización de algoritmos</a:t>
            </a:r>
          </a:p>
          <a:p>
            <a:pPr marL="1085850" lvl="1" indent="-514350" algn="just">
              <a:buFont typeface="+mj-lt"/>
              <a:buAutoNum type="arabicPeriod"/>
            </a:pPr>
            <a:r>
              <a:rPr lang="es-ES" dirty="0"/>
              <a:t>Habilitación del modelo</a:t>
            </a:r>
          </a:p>
          <a:p>
            <a:pPr algn="just"/>
            <a:endParaRPr lang="es-ES" dirty="0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0C9BB393-92A4-4541-B19A-0EC4FD9E4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928" y="4661693"/>
            <a:ext cx="1839120" cy="18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9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EQUIPO DE TRABAJO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¿Cuál debería ser el equipo de trabajo?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En primer lugar, los que siempre deben estar:</a:t>
            </a:r>
          </a:p>
          <a:p>
            <a:pPr lvl="1" algn="just"/>
            <a:r>
              <a:rPr lang="es-ES" dirty="0"/>
              <a:t>Jefe de proyecto</a:t>
            </a:r>
          </a:p>
          <a:p>
            <a:pPr lvl="1" algn="just"/>
            <a:r>
              <a:rPr lang="es-ES" dirty="0"/>
              <a:t>Arquitecto o experto en Data </a:t>
            </a:r>
            <a:r>
              <a:rPr lang="es-ES" dirty="0" err="1"/>
              <a:t>Science</a:t>
            </a:r>
            <a:endParaRPr lang="es-ES" dirty="0"/>
          </a:p>
          <a:p>
            <a:pPr marL="571500" lvl="1" indent="0" algn="just">
              <a:buNone/>
            </a:pPr>
            <a:endParaRPr lang="es-ES" dirty="0"/>
          </a:p>
          <a:p>
            <a:pPr algn="just"/>
            <a:r>
              <a:rPr lang="es-ES" dirty="0"/>
              <a:t>Luego los que corresponden de acuerdo al proyecto.</a:t>
            </a:r>
          </a:p>
        </p:txBody>
      </p:sp>
      <p:pic>
        <p:nvPicPr>
          <p:cNvPr id="9220" name="Picture 4" descr="Resultado de imagen para workers icon">
            <a:extLst>
              <a:ext uri="{FF2B5EF4-FFF2-40B4-BE49-F238E27FC236}">
                <a16:creationId xmlns:a16="http://schemas.microsoft.com/office/drawing/2014/main" id="{D1FB256D-5758-465F-A66E-8B30A9B1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66" y="46783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65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¿Cuál debería ser el equipo de trabajo?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Entonces, ¿quién más falta?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Científico de datos</a:t>
            </a:r>
          </a:p>
          <a:p>
            <a:pPr algn="just"/>
            <a:r>
              <a:rPr lang="es-ES" dirty="0"/>
              <a:t>Ingeniero de datos</a:t>
            </a:r>
          </a:p>
          <a:p>
            <a:pPr algn="just"/>
            <a:r>
              <a:rPr lang="es-ES" dirty="0"/>
              <a:t>Programador (para habilitar el modelo).</a:t>
            </a:r>
          </a:p>
          <a:p>
            <a:pPr algn="just"/>
            <a:r>
              <a:rPr lang="es-ES" dirty="0"/>
              <a:t>Analista del negocio.</a:t>
            </a:r>
          </a:p>
        </p:txBody>
      </p:sp>
      <p:pic>
        <p:nvPicPr>
          <p:cNvPr id="5" name="Picture 2" descr="Resultado de imagen para workers icon">
            <a:extLst>
              <a:ext uri="{FF2B5EF4-FFF2-40B4-BE49-F238E27FC236}">
                <a16:creationId xmlns:a16="http://schemas.microsoft.com/office/drawing/2014/main" id="{577946D4-D39A-4CC7-A647-7E4E3F3F2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30" y="4996575"/>
            <a:ext cx="1504238" cy="150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8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LEVANTAMIENTO DEL NEGOCIO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Levantamiento del negocio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¿Por qué lo necesitamos?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Obviamente no podemos, en este caso, recomendar la mejor ruta si no conocemos el contexto del sistema/organización.</a:t>
            </a:r>
          </a:p>
        </p:txBody>
      </p:sp>
      <p:pic>
        <p:nvPicPr>
          <p:cNvPr id="2050" name="Picture 2" descr="Resultado de imagen para software architecture icon">
            <a:extLst>
              <a:ext uri="{FF2B5EF4-FFF2-40B4-BE49-F238E27FC236}">
                <a16:creationId xmlns:a16="http://schemas.microsoft.com/office/drawing/2014/main" id="{880A3936-77E6-467C-B498-89FFEA918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56" y="4846940"/>
            <a:ext cx="1753778" cy="175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1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Consideraciones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Idealmente siempre apoyarse con gente no técnica (no es obligatorio, pero otorga una mirada distinta).</a:t>
            </a:r>
          </a:p>
        </p:txBody>
      </p:sp>
      <p:pic>
        <p:nvPicPr>
          <p:cNvPr id="3074" name="Picture 2" descr="Resultado de imagen para network icon">
            <a:extLst>
              <a:ext uri="{FF2B5EF4-FFF2-40B4-BE49-F238E27FC236}">
                <a16:creationId xmlns:a16="http://schemas.microsoft.com/office/drawing/2014/main" id="{5F5CE259-6DAC-41E8-850D-4FBA6ADC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97" y="4357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8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LOS DATOS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Análisis de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Discusión: ¿Por qué necesitamos analizar los datos?</a:t>
            </a:r>
          </a:p>
          <a:p>
            <a:pPr algn="just"/>
            <a:endParaRPr lang="es-ES" dirty="0"/>
          </a:p>
        </p:txBody>
      </p:sp>
      <p:pic>
        <p:nvPicPr>
          <p:cNvPr id="4098" name="Picture 2" descr="Resultado de imagen para big data icon">
            <a:extLst>
              <a:ext uri="{FF2B5EF4-FFF2-40B4-BE49-F238E27FC236}">
                <a16:creationId xmlns:a16="http://schemas.microsoft.com/office/drawing/2014/main" id="{8BA70036-FFDF-4DEC-8866-AFB9F98E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17" y="4025245"/>
            <a:ext cx="2243579" cy="22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3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Contenidos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457200" y="152478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CL" dirty="0"/>
              <a:t>Análisis de un caso de Data </a:t>
            </a:r>
            <a:r>
              <a:rPr lang="es-CL" dirty="0" err="1"/>
              <a:t>Science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 dirty="0"/>
              <a:t>Problema (mismo caso)</a:t>
            </a: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 dirty="0"/>
              <a:t>Etapas del proyecto de Data </a:t>
            </a:r>
            <a:r>
              <a:rPr lang="es-ES" dirty="0" err="1"/>
              <a:t>Science</a:t>
            </a:r>
            <a:endParaRPr lang="es-ES" dirty="0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 dirty="0"/>
              <a:t>Ejercicio: Estimar el proyecto.</a:t>
            </a: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endParaRPr lang="es-ES" dirty="0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ES" dirty="0"/>
              <a:t>¿Por qué necesitamos analizar los datos?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Porque hay que revisar si tenemos los datos para cumplir con las exigencias del negocio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Porque es posible que los datos no estén tan “limpios” como lo requerimos.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interiorizarnos técnicamente en el negocio.</a:t>
            </a:r>
          </a:p>
        </p:txBody>
      </p:sp>
    </p:spTree>
    <p:extLst>
      <p:ext uri="{BB962C8B-B14F-4D97-AF65-F5344CB8AC3E}">
        <p14:creationId xmlns:p14="http://schemas.microsoft.com/office/powerpoint/2010/main" val="20426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Y USO DE ALGORITMOS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8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¿Cuál es el mejor algoritmo?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La primera respuesta es “No lo sabemos”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¿Entonces?</a:t>
            </a:r>
          </a:p>
        </p:txBody>
      </p:sp>
      <p:pic>
        <p:nvPicPr>
          <p:cNvPr id="5122" name="Picture 2" descr="Resultado de imagen para big data icon">
            <a:extLst>
              <a:ext uri="{FF2B5EF4-FFF2-40B4-BE49-F238E27FC236}">
                <a16:creationId xmlns:a16="http://schemas.microsoft.com/office/drawing/2014/main" id="{645510C7-2F0F-4370-919C-C5F9BE4F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85" y="3377750"/>
            <a:ext cx="4190215" cy="314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175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¿Cuál es el mejor algoritmo?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Primero hay que preguntarse si este tipo de problema alguien más ya lo ha resuelto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Podría haber información sobre otros casos y cómo lo solucionaron (qué modelos usaron).</a:t>
            </a:r>
          </a:p>
        </p:txBody>
      </p:sp>
      <p:pic>
        <p:nvPicPr>
          <p:cNvPr id="5122" name="Picture 2" descr="Resultado de imagen para big data icon">
            <a:extLst>
              <a:ext uri="{FF2B5EF4-FFF2-40B4-BE49-F238E27FC236}">
                <a16:creationId xmlns:a16="http://schemas.microsoft.com/office/drawing/2014/main" id="{645510C7-2F0F-4370-919C-C5F9BE4F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12" y="5011161"/>
            <a:ext cx="1705455" cy="127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36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¿Cuál es el mejor algoritmo?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Luego, utilizar más de 1 algoritmo para aplicar y ver la efectividad.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cada algoritmo, se debe seleccionar bien las variables a considerar.</a:t>
            </a:r>
          </a:p>
        </p:txBody>
      </p:sp>
      <p:pic>
        <p:nvPicPr>
          <p:cNvPr id="5122" name="Picture 2" descr="Resultado de imagen para big data icon">
            <a:extLst>
              <a:ext uri="{FF2B5EF4-FFF2-40B4-BE49-F238E27FC236}">
                <a16:creationId xmlns:a16="http://schemas.microsoft.com/office/drawing/2014/main" id="{645510C7-2F0F-4370-919C-C5F9BE4F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12" y="5011161"/>
            <a:ext cx="1705455" cy="127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3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¿Cuál es el mejor algoritmo?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Cada algoritmo puede requerir trabajo de limpieza extra.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 un proceso iterativo (nunca confiar en el primer modelo sin probar otros antes).</a:t>
            </a:r>
          </a:p>
          <a:p>
            <a:pPr marL="114300" indent="0" algn="just">
              <a:buNone/>
            </a:pPr>
            <a:endParaRPr lang="es-ES" dirty="0"/>
          </a:p>
        </p:txBody>
      </p:sp>
      <p:pic>
        <p:nvPicPr>
          <p:cNvPr id="5122" name="Picture 2" descr="Resultado de imagen para big data icon">
            <a:extLst>
              <a:ext uri="{FF2B5EF4-FFF2-40B4-BE49-F238E27FC236}">
                <a16:creationId xmlns:a16="http://schemas.microsoft.com/office/drawing/2014/main" id="{645510C7-2F0F-4370-919C-C5F9BE4F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12" y="5011161"/>
            <a:ext cx="1705455" cy="127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28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¿Cuál es el mejor algoritmo?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Puede ser:</a:t>
            </a:r>
          </a:p>
          <a:p>
            <a:pPr lvl="1" algn="just"/>
            <a:r>
              <a:rPr lang="es-ES" dirty="0"/>
              <a:t>El que de mayor precisión</a:t>
            </a:r>
          </a:p>
          <a:p>
            <a:pPr lvl="1" algn="just"/>
            <a:r>
              <a:rPr lang="es-ES" dirty="0"/>
              <a:t>El que tenga menor cantidad de falsos positivos.</a:t>
            </a:r>
          </a:p>
          <a:p>
            <a:pPr lvl="1" algn="just"/>
            <a:r>
              <a:rPr lang="es-ES" dirty="0"/>
              <a:t>O depende del negocio.</a:t>
            </a:r>
          </a:p>
          <a:p>
            <a:pPr algn="just"/>
            <a:endParaRPr lang="es-ES" dirty="0"/>
          </a:p>
        </p:txBody>
      </p:sp>
      <p:pic>
        <p:nvPicPr>
          <p:cNvPr id="5122" name="Picture 2" descr="Resultado de imagen para big data icon">
            <a:extLst>
              <a:ext uri="{FF2B5EF4-FFF2-40B4-BE49-F238E27FC236}">
                <a16:creationId xmlns:a16="http://schemas.microsoft.com/office/drawing/2014/main" id="{645510C7-2F0F-4370-919C-C5F9BE4F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12" y="5011161"/>
            <a:ext cx="1705455" cy="127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31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Selección del mejor algoritmo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Finalmente, seleccionamos el mejor algoritmo en consenso con el resto del equipo.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mejor que funcione ahora y a futuro (pero no tanto).</a:t>
            </a:r>
          </a:p>
        </p:txBody>
      </p:sp>
      <p:pic>
        <p:nvPicPr>
          <p:cNvPr id="5122" name="Picture 2" descr="Resultado de imagen para big data icon">
            <a:extLst>
              <a:ext uri="{FF2B5EF4-FFF2-40B4-BE49-F238E27FC236}">
                <a16:creationId xmlns:a16="http://schemas.microsoft.com/office/drawing/2014/main" id="{645510C7-2F0F-4370-919C-C5F9BE4F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12" y="5011161"/>
            <a:ext cx="1705455" cy="127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17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TECNOLOGÍAS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¿Debemos seleccionar tecnologías?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14300" indent="0" algn="just">
              <a:buNone/>
            </a:pPr>
            <a:endParaRPr lang="es-ES" dirty="0"/>
          </a:p>
          <a:p>
            <a:pPr algn="just"/>
            <a:r>
              <a:rPr lang="es-ES" dirty="0"/>
              <a:t>Una sola respuesta: </a:t>
            </a:r>
            <a:r>
              <a:rPr lang="es-ES" b="1" dirty="0"/>
              <a:t>Sí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caso que no haya un proyecto de Big Data detrás, toda la estimación de tecnologías y gestión de proyectos debe realizarse (clase anterior).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¿Y en caso que ya existan todas las tecnologías disponibles?</a:t>
            </a:r>
          </a:p>
        </p:txBody>
      </p:sp>
    </p:spTree>
    <p:extLst>
      <p:ext uri="{BB962C8B-B14F-4D97-AF65-F5344CB8AC3E}">
        <p14:creationId xmlns:p14="http://schemas.microsoft.com/office/powerpoint/2010/main" val="371815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PROBLEMA: CASO DE TRANSPORTE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¿Debemos seleccionar tecnologías?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También…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Porque habrás librerías (en R, Python, </a:t>
            </a:r>
            <a:r>
              <a:rPr lang="es-ES" dirty="0" err="1"/>
              <a:t>etc</a:t>
            </a:r>
            <a:r>
              <a:rPr lang="es-ES" dirty="0"/>
              <a:t>) que debemos utilizar dependiendo del algoritmo.</a:t>
            </a:r>
          </a:p>
        </p:txBody>
      </p:sp>
    </p:spTree>
    <p:extLst>
      <p:ext uri="{BB962C8B-B14F-4D97-AF65-F5344CB8AC3E}">
        <p14:creationId xmlns:p14="http://schemas.microsoft.com/office/powerpoint/2010/main" val="558788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HABILITACIÓN DEL MODELO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Habilitación del 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No nos sirve un modelo que lo pueden ejecutar solamente un par de personas.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Necesitamos un modelo que lo pueda utilizar otros sistemas que le envíen los datos.</a:t>
            </a:r>
          </a:p>
        </p:txBody>
      </p:sp>
      <p:pic>
        <p:nvPicPr>
          <p:cNvPr id="12290" name="Picture 2" descr="Resultado de imagen para infrastructure tech icon">
            <a:extLst>
              <a:ext uri="{FF2B5EF4-FFF2-40B4-BE49-F238E27FC236}">
                <a16:creationId xmlns:a16="http://schemas.microsoft.com/office/drawing/2014/main" id="{0C03FC14-555C-4210-9F9C-A36D8D6B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807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11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Habilitación del 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Para ello, habilitamos un API/Servicio Web para consumir el modelo (enviar y recibir datos).</a:t>
            </a:r>
          </a:p>
          <a:p>
            <a:pPr marL="114300" indent="0" algn="just">
              <a:buNone/>
            </a:pPr>
            <a:endParaRPr lang="es-ES" dirty="0"/>
          </a:p>
        </p:txBody>
      </p:sp>
      <p:pic>
        <p:nvPicPr>
          <p:cNvPr id="12290" name="Picture 2" descr="Resultado de imagen para infrastructure tech icon">
            <a:extLst>
              <a:ext uri="{FF2B5EF4-FFF2-40B4-BE49-F238E27FC236}">
                <a16:creationId xmlns:a16="http://schemas.microsoft.com/office/drawing/2014/main" id="{0C03FC14-555C-4210-9F9C-A36D8D6B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807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4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dirty="0"/>
              <a:t>FIN CLASE 8</a:t>
            </a:r>
            <a:br>
              <a:rPr lang="es-ES" dirty="0"/>
            </a:br>
            <a:r>
              <a:rPr lang="es-ES" dirty="0"/>
              <a:t>¡MUCHAS GRACIAS!</a:t>
            </a:r>
            <a:endParaRPr dirty="0"/>
          </a:p>
        </p:txBody>
      </p:sp>
      <p:sp>
        <p:nvSpPr>
          <p:cNvPr id="387" name="Google Shape;387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/>
              <a:t>Leidy Ortiz y Néstor Campos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MISMO CASO, DESDE OTRA PERSPECTIVA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Usted es jefe de científicos de datos en una nueva empresa que acaba de diseñar una aplicación móvil para orientar a sus usuarios a llegar más rápidos a sus destinos, ya sea que viajen en auto, bicicleta o caminando.</a:t>
            </a:r>
          </a:p>
          <a:p>
            <a:pPr algn="just"/>
            <a:endParaRPr lang="es-ES" dirty="0"/>
          </a:p>
        </p:txBody>
      </p:sp>
      <p:pic>
        <p:nvPicPr>
          <p:cNvPr id="2050" name="Picture 2" descr="Resultado de imagen para data science">
            <a:extLst>
              <a:ext uri="{FF2B5EF4-FFF2-40B4-BE49-F238E27FC236}">
                <a16:creationId xmlns:a16="http://schemas.microsoft.com/office/drawing/2014/main" id="{101A3599-36BD-4900-80A3-134BAD05B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19" y="5012572"/>
            <a:ext cx="2645762" cy="14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Debe considerar todas las variables que puedan incidir en el trayecto, como la cantidad de automóviles circulando, el horario, cortes de ruta, etc.</a:t>
            </a:r>
          </a:p>
          <a:p>
            <a:pPr algn="just"/>
            <a:endParaRPr lang="es-ES" dirty="0"/>
          </a:p>
        </p:txBody>
      </p:sp>
      <p:pic>
        <p:nvPicPr>
          <p:cNvPr id="1026" name="Picture 2" descr="Resultado de imagen para waze">
            <a:extLst>
              <a:ext uri="{FF2B5EF4-FFF2-40B4-BE49-F238E27FC236}">
                <a16:creationId xmlns:a16="http://schemas.microsoft.com/office/drawing/2014/main" id="{CE2803BC-BEB6-4B82-88D7-910B58E3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51" y="4214092"/>
            <a:ext cx="3553905" cy="23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84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Además de rescatar los datos lo más rápido posible, también debe entregarle al usuario la información en tiempo real.</a:t>
            </a:r>
          </a:p>
          <a:p>
            <a:pPr algn="just"/>
            <a:endParaRPr lang="es-ES" dirty="0"/>
          </a:p>
        </p:txBody>
      </p:sp>
      <p:pic>
        <p:nvPicPr>
          <p:cNvPr id="1026" name="Picture 2" descr="Resultado de imagen para waze">
            <a:extLst>
              <a:ext uri="{FF2B5EF4-FFF2-40B4-BE49-F238E27FC236}">
                <a16:creationId xmlns:a16="http://schemas.microsoft.com/office/drawing/2014/main" id="{CE2803BC-BEB6-4B82-88D7-910B58E3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51" y="4214092"/>
            <a:ext cx="3553905" cy="23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39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Usted debe analizar los datos para generar un modelo con la mejor ruta, y se le pide estructurar las etapas del proyecto.</a:t>
            </a:r>
          </a:p>
          <a:p>
            <a:pPr algn="just"/>
            <a:endParaRPr lang="es-ES" dirty="0"/>
          </a:p>
        </p:txBody>
      </p:sp>
      <p:pic>
        <p:nvPicPr>
          <p:cNvPr id="1026" name="Picture 2" descr="Resultado de imagen para waze">
            <a:extLst>
              <a:ext uri="{FF2B5EF4-FFF2-40B4-BE49-F238E27FC236}">
                <a16:creationId xmlns:a16="http://schemas.microsoft.com/office/drawing/2014/main" id="{CE2803BC-BEB6-4B82-88D7-910B58E3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4092"/>
            <a:ext cx="3553905" cy="23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ETAPAS DEL PROYECTO DE DS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788</Words>
  <Application>Microsoft Office PowerPoint</Application>
  <PresentationFormat>Presentación en pantalla (4:3)</PresentationFormat>
  <Paragraphs>159</Paragraphs>
  <Slides>34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Noto Sans Symbols</vt:lpstr>
      <vt:lpstr>Times New Roman</vt:lpstr>
      <vt:lpstr>Tema predeterminado</vt:lpstr>
      <vt:lpstr>Diplomado en Big Data y Ciencia de Datos para Negocios    Curso: Arquitectura e Infraestructura para Big Data y Data Science  </vt:lpstr>
      <vt:lpstr>Contenidos</vt:lpstr>
      <vt:lpstr>PROBLEMA: CASO DE TRANSPORTE</vt:lpstr>
      <vt:lpstr>EL MISMO CASO, DESDE OTRA PERSPECTIVA</vt:lpstr>
      <vt:lpstr>Problema</vt:lpstr>
      <vt:lpstr>Problema</vt:lpstr>
      <vt:lpstr>Problema</vt:lpstr>
      <vt:lpstr>Problema</vt:lpstr>
      <vt:lpstr>ETAPAS DEL PROYECTO DE DS</vt:lpstr>
      <vt:lpstr>¿Cómo empezamos un proyecto de Data Science?</vt:lpstr>
      <vt:lpstr>¿Cómo empezamos un proyecto de Data Science?</vt:lpstr>
      <vt:lpstr>SELECCIÓN DE EQUIPO DE TRABAJO</vt:lpstr>
      <vt:lpstr>¿Cuál debería ser el equipo de trabajo?</vt:lpstr>
      <vt:lpstr>¿Cuál debería ser el equipo de trabajo?</vt:lpstr>
      <vt:lpstr>LEVANTAMIENTO DEL NEGOCIO</vt:lpstr>
      <vt:lpstr>Levantamiento del negocio</vt:lpstr>
      <vt:lpstr>Consideraciones</vt:lpstr>
      <vt:lpstr>ANÁLISIS DE LOS DATOS</vt:lpstr>
      <vt:lpstr>Análisis de los datos</vt:lpstr>
      <vt:lpstr>¿Por qué necesitamos analizar los datos?</vt:lpstr>
      <vt:lpstr>SELECCIÓN Y USO DE ALGORITMOS</vt:lpstr>
      <vt:lpstr>¿Cuál es el mejor algoritmo?</vt:lpstr>
      <vt:lpstr>¿Cuál es el mejor algoritmo?</vt:lpstr>
      <vt:lpstr>¿Cuál es el mejor algoritmo?</vt:lpstr>
      <vt:lpstr>¿Cuál es el mejor algoritmo?</vt:lpstr>
      <vt:lpstr>¿Cuál es el mejor algoritmo?</vt:lpstr>
      <vt:lpstr>Selección del mejor algoritmo</vt:lpstr>
      <vt:lpstr>TECNOLOGÍAS</vt:lpstr>
      <vt:lpstr>¿Debemos seleccionar tecnologías?</vt:lpstr>
      <vt:lpstr>¿Debemos seleccionar tecnologías?</vt:lpstr>
      <vt:lpstr>HABILITACIÓN DEL MODELO</vt:lpstr>
      <vt:lpstr>Habilitación del modelo</vt:lpstr>
      <vt:lpstr>Habilitación del modelo</vt:lpstr>
      <vt:lpstr>FIN CLASE 8 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Big Data y Ciencia de Datos para Negocios    Curso: Arquitectura e Infraestructura para Big Data y Data Science  </dc:title>
  <dc:creator>GEPUC</dc:creator>
  <cp:lastModifiedBy>Nestor Campos</cp:lastModifiedBy>
  <cp:revision>45</cp:revision>
  <dcterms:modified xsi:type="dcterms:W3CDTF">2019-11-23T14:31:59Z</dcterms:modified>
</cp:coreProperties>
</file>