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106" r:id="rId1"/>
  </p:sldMasterIdLst>
  <p:notesMasterIdLst>
    <p:notesMasterId r:id="rId9"/>
  </p:notesMasterIdLst>
  <p:handoutMasterIdLst>
    <p:handoutMasterId r:id="rId10"/>
  </p:handoutMasterIdLst>
  <p:sldIdLst>
    <p:sldId id="1166" r:id="rId2"/>
    <p:sldId id="1173" r:id="rId3"/>
    <p:sldId id="1167" r:id="rId4"/>
    <p:sldId id="1170" r:id="rId5"/>
    <p:sldId id="1172" r:id="rId6"/>
    <p:sldId id="1168" r:id="rId7"/>
    <p:sldId id="1171" r:id="rId8"/>
  </p:sldIdLst>
  <p:sldSz cx="9144000" cy="6858000" type="screen4x3"/>
  <p:notesSz cx="6858000" cy="92964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1pPr>
    <a:lvl2pPr marL="4572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2pPr>
    <a:lvl3pPr marL="9144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3pPr>
    <a:lvl4pPr marL="13716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4pPr>
    <a:lvl5pPr marL="1828800" algn="l" defTabSz="449263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MS Gothic" pitchFamily="49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504D"/>
    <a:srgbClr val="FFFFFF"/>
    <a:srgbClr val="E6B9B8"/>
    <a:srgbClr val="9BBB59"/>
    <a:srgbClr val="8064A2"/>
    <a:srgbClr val="80643E"/>
    <a:srgbClr val="EAEAEA"/>
    <a:srgbClr val="000000"/>
    <a:srgbClr val="3F6EA7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8508" autoAdjust="0"/>
  </p:normalViewPr>
  <p:slideViewPr>
    <p:cSldViewPr>
      <p:cViewPr varScale="1">
        <p:scale>
          <a:sx n="76" d="100"/>
          <a:sy n="76" d="100"/>
        </p:scale>
        <p:origin x="1627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844" y="84"/>
      </p:cViewPr>
      <p:guideLst>
        <p:guide orient="horz" pos="292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845CDBD-1BA5-4BAC-BA86-4B3E74478905}" type="datetimeFigureOut">
              <a:rPr lang="es-CL"/>
              <a:pPr>
                <a:defRPr/>
              </a:pPr>
              <a:t>19-10-2020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2D21FC1-8476-4AE6-83C1-AA7828FB8399}" type="slidenum">
              <a:rPr lang="es-CL"/>
              <a:pPr>
                <a:defRPr/>
              </a:pPr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9479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1"/>
          <p:cNvSpPr>
            <a:spLocks noChangeArrowheads="1"/>
          </p:cNvSpPr>
          <p:nvPr/>
        </p:nvSpPr>
        <p:spPr bwMode="auto"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s-ES">
              <a:latin typeface="Arial" charset="0"/>
              <a:ea typeface="+mn-ea"/>
              <a:cs typeface="+mn-cs"/>
            </a:endParaRP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s-ES"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1"/>
            <a:ext cx="29718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s-ES">
              <a:latin typeface="Arial" charset="0"/>
              <a:ea typeface="+mn-ea"/>
              <a:cs typeface="+mn-cs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696913"/>
            <a:ext cx="4643438" cy="34845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6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1" y="4416426"/>
            <a:ext cx="5483225" cy="418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0" y="8828089"/>
            <a:ext cx="297180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2000"/>
              </a:lnSpc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s-ES">
              <a:latin typeface="Arial" charset="0"/>
              <a:ea typeface="+mn-ea"/>
              <a:cs typeface="+mn-cs"/>
            </a:endParaRP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829676"/>
            <a:ext cx="2968625" cy="4619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>
                <a:srgbClr val="000000"/>
              </a:buClr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fld id="{D3D9D6C2-C25D-48CD-B90A-4471089E47A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0598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 descr="Esc. Ingeniería-08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7" y="292526"/>
            <a:ext cx="3300441" cy="11146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8" t="29701" r="721" b="-1389"/>
          <a:stretch/>
        </p:blipFill>
        <p:spPr>
          <a:xfrm>
            <a:off x="6724184" y="453800"/>
            <a:ext cx="1448215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1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86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46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60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</p:spPr>
        <p:txBody>
          <a:bodyPr>
            <a:normAutofit/>
          </a:bodyPr>
          <a:lstStyle>
            <a:lvl1pPr algn="l">
              <a:defRPr sz="3400" baseline="0"/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8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6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14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4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57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49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04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8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CF2D-817A-FD46-807A-4C867BCFFF27}" type="datetimeFigureOut">
              <a:rPr lang="es-ES" smtClean="0"/>
              <a:t>19/10/2020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41F1-C13E-9A45-BBA3-F7509E17B729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3522" y="6600170"/>
            <a:ext cx="257830" cy="2578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256108" y="6600170"/>
            <a:ext cx="8887891" cy="257830"/>
          </a:xfrm>
          <a:prstGeom prst="rect">
            <a:avLst/>
          </a:prstGeom>
          <a:solidFill>
            <a:srgbClr val="FFD31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01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19" r:id="rId2"/>
    <p:sldLayoutId id="2147484108" r:id="rId3"/>
    <p:sldLayoutId id="2147484109" r:id="rId4"/>
    <p:sldLayoutId id="2147484110" r:id="rId5"/>
    <p:sldLayoutId id="2147484111" r:id="rId6"/>
    <p:sldLayoutId id="2147484112" r:id="rId7"/>
    <p:sldLayoutId id="2147484113" r:id="rId8"/>
    <p:sldLayoutId id="2147484114" r:id="rId9"/>
    <p:sldLayoutId id="2147484115" r:id="rId10"/>
    <p:sldLayoutId id="2147484116" r:id="rId11"/>
    <p:sldLayoutId id="214748411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faribooksonline.com/library/publisher/packt-publishing/?utm_medium=referral&amp;utm_campaign=publisher&amp;utm_source=oreilly&amp;utm_content=catalog&amp;utm_content=catalog" TargetMode="External"/><Relationship Id="rId2" Type="http://schemas.openxmlformats.org/officeDocument/2006/relationships/hyperlink" Target="http://shop.oreilly.com/product/9781785888083.do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afaribooksonline.com/library/publisher/oreilly-media-inc/?utm_medium=referral&amp;utm_campaign=publisher&amp;utm_source=oreilly&amp;utm_content=catalog&amp;utm_content=catalog" TargetMode="External"/><Relationship Id="rId4" Type="http://schemas.openxmlformats.org/officeDocument/2006/relationships/hyperlink" Target="http://www.oreilly.com/pub/au/64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1182" y="1748010"/>
            <a:ext cx="7772400" cy="1470025"/>
          </a:xfrm>
        </p:spPr>
        <p:txBody>
          <a:bodyPr>
            <a:noAutofit/>
          </a:bodyPr>
          <a:lstStyle/>
          <a:p>
            <a:r>
              <a:rPr lang="es-ES" sz="3200" b="1" dirty="0"/>
              <a:t>Diplomado en Big Data y Ciencia de Datos para Negocios</a:t>
            </a:r>
            <a:br>
              <a:rPr lang="es-CL" sz="3200" b="1" dirty="0"/>
            </a:br>
            <a:r>
              <a:rPr lang="es-CL" sz="1600" b="1" dirty="0"/>
              <a:t> </a:t>
            </a:r>
            <a:br>
              <a:rPr lang="es-CL" sz="3200" b="1" dirty="0"/>
            </a:br>
            <a:r>
              <a:rPr lang="es-CL" sz="3200" b="1" dirty="0"/>
              <a:t> </a:t>
            </a:r>
            <a:r>
              <a:rPr lang="es-CL" sz="3200" dirty="0"/>
              <a:t>Curso: </a:t>
            </a:r>
            <a:r>
              <a:rPr lang="pt-BR" sz="3200" dirty="0"/>
              <a:t>Arquitectura e Infraestructura para Big Data y Data Science</a:t>
            </a:r>
            <a:br>
              <a:rPr lang="es-CL" sz="3200" dirty="0"/>
            </a:br>
            <a:r>
              <a:rPr lang="es-CL" sz="1600" dirty="0"/>
              <a:t> </a:t>
            </a:r>
            <a:endParaRPr lang="es-CL" sz="3200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366982" y="34290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s-CL" dirty="0"/>
              <a:t>Educación Profesional</a:t>
            </a:r>
          </a:p>
          <a:p>
            <a:r>
              <a:rPr lang="es-CL" dirty="0"/>
              <a:t>Escuela de Ingeniería UC</a:t>
            </a:r>
          </a:p>
          <a:p>
            <a:endParaRPr lang="es-CL" dirty="0"/>
          </a:p>
          <a:p>
            <a:r>
              <a:rPr lang="es-CL" dirty="0"/>
              <a:t>Relatores: Leidy Ortiz, Néstor Campos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129" t="72351" b="5582"/>
          <a:stretch/>
        </p:blipFill>
        <p:spPr>
          <a:xfrm>
            <a:off x="0" y="5087058"/>
            <a:ext cx="9134764" cy="151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Profesores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419885"/>
            <a:ext cx="375476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800" dirty="0"/>
              <a:t>Leidy Ortiz García</a:t>
            </a:r>
          </a:p>
          <a:p>
            <a:pPr algn="just"/>
            <a:r>
              <a:rPr lang="es-ES" sz="2000" dirty="0"/>
              <a:t>Gerente de </a:t>
            </a:r>
            <a:r>
              <a:rPr lang="es-ES" sz="2000" dirty="0" err="1"/>
              <a:t>Analytics</a:t>
            </a:r>
            <a:r>
              <a:rPr lang="es-ES" sz="2000" dirty="0"/>
              <a:t> en EY.</a:t>
            </a:r>
          </a:p>
          <a:p>
            <a:pPr algn="just"/>
            <a:r>
              <a:rPr lang="es-ES" sz="2000" dirty="0"/>
              <a:t>Ingeniero en Informática.</a:t>
            </a:r>
          </a:p>
          <a:p>
            <a:pPr algn="just"/>
            <a:r>
              <a:rPr lang="es-ES" sz="2000" dirty="0"/>
              <a:t>Diplomado en BI.</a:t>
            </a:r>
          </a:p>
          <a:p>
            <a:pPr algn="just"/>
            <a:r>
              <a:rPr lang="es-ES" sz="2000" dirty="0"/>
              <a:t>Diplomado en Liderazgo y Coaching.</a:t>
            </a:r>
          </a:p>
          <a:p>
            <a:pPr algn="just"/>
            <a:r>
              <a:rPr lang="es-ES" sz="2000" dirty="0"/>
              <a:t>Diplomado en Marketing estratégico y Rentabilización de clientes.</a:t>
            </a:r>
          </a:p>
          <a:p>
            <a:pPr algn="just"/>
            <a:endParaRPr lang="es-CL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3500D38-85AC-4E8A-9A54-5868A8EE31D5}"/>
              </a:ext>
            </a:extLst>
          </p:cNvPr>
          <p:cNvSpPr txBox="1">
            <a:spLocks/>
          </p:cNvSpPr>
          <p:nvPr/>
        </p:nvSpPr>
        <p:spPr>
          <a:xfrm>
            <a:off x="4788220" y="1408870"/>
            <a:ext cx="41130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None/>
            </a:pPr>
            <a:r>
              <a:rPr lang="es-ES" sz="2800" dirty="0"/>
              <a:t>Néstor Campos Rojas</a:t>
            </a:r>
          </a:p>
          <a:p>
            <a:pPr algn="just" fontAlgn="auto">
              <a:spcAft>
                <a:spcPts val="0"/>
              </a:spcAft>
            </a:pPr>
            <a:r>
              <a:rPr lang="es-CL" sz="2000" dirty="0"/>
              <a:t>Arquitecto Big Data.</a:t>
            </a:r>
          </a:p>
          <a:p>
            <a:pPr algn="just" fontAlgn="auto">
              <a:spcAft>
                <a:spcPts val="0"/>
              </a:spcAft>
            </a:pPr>
            <a:r>
              <a:rPr lang="es-CL" sz="2000" dirty="0"/>
              <a:t>Instructor en Coursera</a:t>
            </a:r>
          </a:p>
          <a:p>
            <a:pPr algn="just" fontAlgn="auto">
              <a:spcAft>
                <a:spcPts val="0"/>
              </a:spcAft>
            </a:pPr>
            <a:r>
              <a:rPr lang="es-CL" sz="2000" dirty="0"/>
              <a:t>Ingeniero en Informática.</a:t>
            </a:r>
          </a:p>
          <a:p>
            <a:pPr algn="just" fontAlgn="auto">
              <a:spcAft>
                <a:spcPts val="0"/>
              </a:spcAft>
            </a:pPr>
            <a:r>
              <a:rPr lang="es-CL" sz="2000" dirty="0"/>
              <a:t>Diplomado en Gestión de procesos de negocio.</a:t>
            </a:r>
          </a:p>
          <a:p>
            <a:pPr algn="just" fontAlgn="auto">
              <a:spcAft>
                <a:spcPts val="0"/>
              </a:spcAft>
            </a:pPr>
            <a:r>
              <a:rPr lang="es-CL" sz="2000" dirty="0"/>
              <a:t>Máster en Ingeniería Informática.</a:t>
            </a:r>
          </a:p>
          <a:p>
            <a:pPr algn="just" fontAlgn="auto">
              <a:spcAft>
                <a:spcPts val="0"/>
              </a:spcAft>
            </a:pPr>
            <a:r>
              <a:rPr lang="es-CL" sz="2000" dirty="0"/>
              <a:t>Certificado en tecnologías de Big Data y Cloud.</a:t>
            </a:r>
          </a:p>
        </p:txBody>
      </p:sp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D589498-C2D2-4B76-B217-6EDB20FDDB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20" y="5292440"/>
            <a:ext cx="1049068" cy="1052736"/>
          </a:xfrm>
          <a:prstGeom prst="rect">
            <a:avLst/>
          </a:prstGeom>
        </p:spPr>
      </p:pic>
      <p:pic>
        <p:nvPicPr>
          <p:cNvPr id="1026" name="Picture 2" descr="Leidy Ortiz GarcÃ­a">
            <a:extLst>
              <a:ext uri="{FF2B5EF4-FFF2-40B4-BE49-F238E27FC236}">
                <a16:creationId xmlns:a16="http://schemas.microsoft.com/office/drawing/2014/main" id="{E3E09596-2FC9-43F3-936C-8CC855076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292440"/>
            <a:ext cx="1052736" cy="105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89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ES" dirty="0"/>
              <a:t>Comprender las principales tecnologías asociadas a Big Data y reconocer bajo qué contexto utilizarlas.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Diseñar arquitecturas de alto nivel en proyectos relacionados a Business </a:t>
            </a:r>
            <a:r>
              <a:rPr lang="es-ES" dirty="0" err="1"/>
              <a:t>Intelligence</a:t>
            </a:r>
            <a:r>
              <a:rPr lang="es-ES" dirty="0"/>
              <a:t> y Big Data.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Generar ambientes de alta disponibilidad para proyectos de Data </a:t>
            </a:r>
            <a:r>
              <a:rPr lang="es-ES" dirty="0" err="1"/>
              <a:t>Science</a:t>
            </a:r>
            <a:r>
              <a:rPr lang="es-ES" dirty="0"/>
              <a:t> y Big Data.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Entender los conceptos de infraestructura Big Data en servicios de consumo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Demand</a:t>
            </a:r>
            <a:r>
              <a:rPr lang="es-ES" dirty="0"/>
              <a:t> (servicios en la nube).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8388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Tecnologías y servicios en la nube para BI, Big Data y Data </a:t>
            </a:r>
            <a:r>
              <a:rPr lang="es-ES" dirty="0" err="1"/>
              <a:t>Science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Procesamiento de datos eficiente con tecnologías Big Data</a:t>
            </a:r>
          </a:p>
          <a:p>
            <a:pPr algn="just"/>
            <a:r>
              <a:rPr lang="es-ES" dirty="0"/>
              <a:t>Diseño de arquitecturas de alta disponibilidad para BI y Big Data</a:t>
            </a:r>
          </a:p>
          <a:p>
            <a:pPr algn="just"/>
            <a:r>
              <a:rPr lang="es-ES" dirty="0"/>
              <a:t>Diseño y uso de infraestructura de alto rendimiento para algoritmos de Data </a:t>
            </a:r>
            <a:r>
              <a:rPr lang="es-ES" dirty="0" err="1"/>
              <a:t>Science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38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Estrategias y mejores prácticas en el desarrollo de componentes para arquitecturas de procesamiento masivo de datos</a:t>
            </a:r>
          </a:p>
          <a:p>
            <a:pPr algn="just"/>
            <a:r>
              <a:rPr lang="es-ES" dirty="0"/>
              <a:t>Diferencias entre soluciones de datos tradicionales y soluciones de Big Data</a:t>
            </a:r>
          </a:p>
          <a:p>
            <a:pPr algn="just"/>
            <a:r>
              <a:rPr lang="es-ES" dirty="0"/>
              <a:t>Gestión operativa de la infraestructura en un modelo de servicio continuo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508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Evaluación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" dirty="0"/>
          </a:p>
          <a:p>
            <a:pPr algn="just"/>
            <a:r>
              <a:rPr lang="es-ES" dirty="0"/>
              <a:t>2 prueba teórica, para evaluar el aprendizaje de los conceptos técnicos y tecnologías (30% cada uno).</a:t>
            </a:r>
          </a:p>
          <a:p>
            <a:pPr algn="just"/>
            <a:r>
              <a:rPr lang="es-ES" dirty="0"/>
              <a:t>1 análisis de casos basados en proyectos, para medir la capacidad de entender los problemas de cada proyecto y generar soluciones de alto nivel para estos, tanto a nivel arquitectónico como de infraestructura (40%).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536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Bibliografía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Data Lake Development with Big Data</a:t>
            </a:r>
          </a:p>
          <a:p>
            <a:pPr lvl="1" fontAlgn="base"/>
            <a:r>
              <a:rPr lang="en-US" sz="2000" dirty="0"/>
              <a:t>By </a:t>
            </a:r>
            <a:r>
              <a:rPr lang="en-US" sz="2000" dirty="0">
                <a:hlinkClick r:id="rId2"/>
              </a:rPr>
              <a:t>Pradeep </a:t>
            </a:r>
            <a:r>
              <a:rPr lang="en-US" sz="2000" dirty="0" err="1">
                <a:hlinkClick r:id="rId2"/>
              </a:rPr>
              <a:t>Pasupuleti</a:t>
            </a:r>
            <a:r>
              <a:rPr lang="en-US" sz="2000" dirty="0"/>
              <a:t>, </a:t>
            </a:r>
            <a:r>
              <a:rPr lang="en-US" sz="2000" dirty="0">
                <a:hlinkClick r:id="rId2"/>
              </a:rPr>
              <a:t>Beulah </a:t>
            </a:r>
            <a:r>
              <a:rPr lang="en-US" sz="2000" dirty="0" err="1">
                <a:hlinkClick r:id="rId2"/>
              </a:rPr>
              <a:t>Purra</a:t>
            </a:r>
            <a:endParaRPr lang="en-US" sz="2000" dirty="0"/>
          </a:p>
          <a:p>
            <a:pPr lvl="1" fontAlgn="base"/>
            <a:r>
              <a:rPr lang="en-US" sz="2000" b="1" dirty="0"/>
              <a:t>Publisher:</a:t>
            </a:r>
            <a:r>
              <a:rPr lang="en-US" sz="2000" dirty="0"/>
              <a:t> </a:t>
            </a:r>
            <a:r>
              <a:rPr lang="en-US" sz="2000" u="sng" dirty="0" err="1">
                <a:hlinkClick r:id="rId3"/>
              </a:rPr>
              <a:t>Packt</a:t>
            </a:r>
            <a:r>
              <a:rPr lang="en-US" sz="2000" u="sng" dirty="0">
                <a:hlinkClick r:id="rId3"/>
              </a:rPr>
              <a:t> Publishing</a:t>
            </a:r>
            <a:endParaRPr lang="en-US" sz="2000" dirty="0"/>
          </a:p>
          <a:p>
            <a:pPr lvl="1" fontAlgn="base"/>
            <a:r>
              <a:rPr lang="en-US" sz="2000" b="1" dirty="0"/>
              <a:t>Release Date:</a:t>
            </a:r>
            <a:r>
              <a:rPr lang="en-US" sz="2000" dirty="0"/>
              <a:t> November 2015</a:t>
            </a:r>
          </a:p>
          <a:p>
            <a:pPr marL="0" indent="0" algn="just">
              <a:buNone/>
            </a:pPr>
            <a:endParaRPr lang="es-CL" dirty="0"/>
          </a:p>
          <a:p>
            <a:pPr fontAlgn="base"/>
            <a:r>
              <a:rPr lang="en-US" b="1" dirty="0"/>
              <a:t>The Enterprise Big Data Lake</a:t>
            </a:r>
          </a:p>
          <a:p>
            <a:pPr lvl="1" fontAlgn="base"/>
            <a:r>
              <a:rPr lang="en-US" sz="2000" dirty="0"/>
              <a:t>Delivering the Promise of Big Data and Data Science</a:t>
            </a:r>
          </a:p>
          <a:p>
            <a:pPr lvl="1" fontAlgn="base"/>
            <a:r>
              <a:rPr lang="en-US" sz="2000" dirty="0"/>
              <a:t>By </a:t>
            </a:r>
            <a:r>
              <a:rPr lang="en-US" sz="2000" u="sng" dirty="0">
                <a:hlinkClick r:id="rId4"/>
              </a:rPr>
              <a:t>Alex Gorelik</a:t>
            </a:r>
            <a:endParaRPr lang="en-US" sz="2000" dirty="0"/>
          </a:p>
          <a:p>
            <a:pPr lvl="1" fontAlgn="base"/>
            <a:r>
              <a:rPr lang="en-US" sz="2000" b="1" dirty="0"/>
              <a:t>Publisher:</a:t>
            </a:r>
            <a:r>
              <a:rPr lang="en-US" sz="2000" dirty="0"/>
              <a:t> </a:t>
            </a:r>
            <a:r>
              <a:rPr lang="en-US" sz="2000" u="sng" dirty="0">
                <a:hlinkClick r:id="rId5"/>
              </a:rPr>
              <a:t>O'Reilly Media</a:t>
            </a:r>
            <a:endParaRPr lang="en-US" sz="2000" dirty="0"/>
          </a:p>
          <a:p>
            <a:pPr lvl="1" fontAlgn="base"/>
            <a:r>
              <a:rPr lang="en-US" sz="2000" b="1" dirty="0"/>
              <a:t>Release Date:</a:t>
            </a:r>
            <a:r>
              <a:rPr lang="en-US" sz="2000" dirty="0"/>
              <a:t> March 2019</a:t>
            </a:r>
          </a:p>
          <a:p>
            <a:pPr marL="0" indent="0" algn="just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158356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redetermin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12801</TotalTime>
  <Words>368</Words>
  <Application>Microsoft Office PowerPoint</Application>
  <PresentationFormat>Presentación en pantalla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StarSymbol</vt:lpstr>
      <vt:lpstr>Times New Roman</vt:lpstr>
      <vt:lpstr>Tema predeterminado</vt:lpstr>
      <vt:lpstr>Diplomado en Big Data y Ciencia de Datos para Negocios    Curso: Arquitectura e Infraestructura para Big Data y Data Science  </vt:lpstr>
      <vt:lpstr>Profesores</vt:lpstr>
      <vt:lpstr>Objetivos</vt:lpstr>
      <vt:lpstr>Contenidos</vt:lpstr>
      <vt:lpstr>Contenidos</vt:lpstr>
      <vt:lpstr>Evaluación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GEPUC</dc:title>
  <dc:creator>GEPUC</dc:creator>
  <cp:lastModifiedBy>Nestor Campos</cp:lastModifiedBy>
  <cp:revision>813</cp:revision>
  <cp:lastPrinted>2013-08-28T15:18:58Z</cp:lastPrinted>
  <dcterms:modified xsi:type="dcterms:W3CDTF">2020-10-19T21:00:53Z</dcterms:modified>
</cp:coreProperties>
</file>