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49"/>
  </p:notesMasterIdLst>
  <p:sldIdLst>
    <p:sldId id="256" r:id="rId3"/>
    <p:sldId id="257" r:id="rId4"/>
    <p:sldId id="291" r:id="rId5"/>
    <p:sldId id="288" r:id="rId6"/>
    <p:sldId id="290" r:id="rId7"/>
    <p:sldId id="292" r:id="rId8"/>
    <p:sldId id="289" r:id="rId9"/>
    <p:sldId id="1223" r:id="rId10"/>
    <p:sldId id="293" r:id="rId11"/>
    <p:sldId id="294" r:id="rId12"/>
    <p:sldId id="295" r:id="rId13"/>
    <p:sldId id="296" r:id="rId14"/>
    <p:sldId id="298" r:id="rId15"/>
    <p:sldId id="297" r:id="rId16"/>
    <p:sldId id="300" r:id="rId17"/>
    <p:sldId id="266" r:id="rId18"/>
    <p:sldId id="258" r:id="rId19"/>
    <p:sldId id="259" r:id="rId20"/>
    <p:sldId id="260" r:id="rId21"/>
    <p:sldId id="261" r:id="rId22"/>
    <p:sldId id="262" r:id="rId23"/>
    <p:sldId id="263" r:id="rId24"/>
    <p:sldId id="264" r:id="rId25"/>
    <p:sldId id="265" r:id="rId26"/>
    <p:sldId id="267" r:id="rId27"/>
    <p:sldId id="268" r:id="rId28"/>
    <p:sldId id="1222" r:id="rId29"/>
    <p:sldId id="1209" r:id="rId30"/>
    <p:sldId id="1210" r:id="rId31"/>
    <p:sldId id="1211" r:id="rId32"/>
    <p:sldId id="1212" r:id="rId33"/>
    <p:sldId id="1213" r:id="rId34"/>
    <p:sldId id="1214" r:id="rId35"/>
    <p:sldId id="1215" r:id="rId36"/>
    <p:sldId id="1216" r:id="rId37"/>
    <p:sldId id="1217" r:id="rId38"/>
    <p:sldId id="1218" r:id="rId39"/>
    <p:sldId id="1219" r:id="rId40"/>
    <p:sldId id="1220" r:id="rId41"/>
    <p:sldId id="277" r:id="rId42"/>
    <p:sldId id="278" r:id="rId43"/>
    <p:sldId id="279" r:id="rId44"/>
    <p:sldId id="280" r:id="rId45"/>
    <p:sldId id="281" r:id="rId46"/>
    <p:sldId id="282" r:id="rId47"/>
    <p:sldId id="287" r:id="rId48"/>
  </p:sldIdLst>
  <p:sldSz cx="9144000" cy="6858000" type="screen4x3"/>
  <p:notesSz cx="68580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51" roundtripDataSignature="AMtx7mjuymBS8cX7+sO5W+eYuH5y170J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101C73-370A-498A-80AA-BB5072BF48DD}">
  <a:tblStyle styleId="{AD101C73-370A-498A-80AA-BB5072BF48D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8"/>
  </p:normalViewPr>
  <p:slideViewPr>
    <p:cSldViewPr snapToGrid="0">
      <p:cViewPr varScale="1">
        <p:scale>
          <a:sx n="78" d="100"/>
          <a:sy n="78" d="100"/>
        </p:scale>
        <p:origin x="1522" y="4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1"/>
            <a:ext cx="6858000" cy="92964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2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 name="Google Shape;4;n"/>
          <p:cNvSpPr/>
          <p:nvPr/>
        </p:nvSpPr>
        <p:spPr>
          <a:xfrm>
            <a:off x="0" y="1"/>
            <a:ext cx="6858000" cy="92964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2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 name="Google Shape;5;n"/>
          <p:cNvSpPr txBox="1"/>
          <p:nvPr/>
        </p:nvSpPr>
        <p:spPr>
          <a:xfrm>
            <a:off x="0" y="1"/>
            <a:ext cx="2971800" cy="468313"/>
          </a:xfrm>
          <a:prstGeom prst="rect">
            <a:avLst/>
          </a:prstGeom>
          <a:noFill/>
          <a:ln>
            <a:noFill/>
          </a:ln>
        </p:spPr>
        <p:txBody>
          <a:bodyPr spcFirstLastPara="1" wrap="square" lIns="91425" tIns="45700" rIns="91425" bIns="45700" anchor="ctr" anchorCtr="0">
            <a:noAutofit/>
          </a:bodyPr>
          <a:lstStyle/>
          <a:p>
            <a:pPr marL="0" marR="0" lvl="0" indent="0" algn="l" rtl="0">
              <a:lnSpc>
                <a:spcPct val="92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 name="Google Shape;6;n"/>
          <p:cNvSpPr txBox="1">
            <a:spLocks noGrp="1"/>
          </p:cNvSpPr>
          <p:nvPr>
            <p:ph type="dt" idx="10"/>
          </p:nvPr>
        </p:nvSpPr>
        <p:spPr>
          <a:xfrm>
            <a:off x="3884613" y="0"/>
            <a:ext cx="2968625" cy="463550"/>
          </a:xfrm>
          <a:prstGeom prst="rect">
            <a:avLst/>
          </a:prstGeom>
          <a:noFill/>
          <a:ln>
            <a:noFill/>
          </a:ln>
        </p:spPr>
        <p:txBody>
          <a:bodyPr spcFirstLastPara="1" wrap="square" lIns="90000" tIns="46800" rIns="90000" bIns="46800" anchor="t" anchorCtr="0">
            <a:noAutofit/>
          </a:bodyPr>
          <a:lstStyle>
            <a:lvl1pPr marR="0" lvl="0" algn="r" rtl="0">
              <a:lnSpc>
                <a:spcPct val="100000"/>
              </a:lnSpc>
              <a:spcBef>
                <a:spcPts val="0"/>
              </a:spcBef>
              <a:spcAft>
                <a:spcPts val="0"/>
              </a:spcAft>
              <a:buClr>
                <a:srgbClr val="000000"/>
              </a:buClr>
              <a:buSzPts val="540"/>
              <a:buFont typeface="Noto Sans Symbols"/>
              <a:buNone/>
              <a:defRPr sz="12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7" name="Google Shape;7;n"/>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a:noFill/>
          <a:ln w="12600" cap="flat" cmpd="sng">
            <a:solidFill>
              <a:srgbClr val="000000"/>
            </a:solidFill>
            <a:prstDash val="solid"/>
            <a:miter lim="800000"/>
            <a:headEnd type="none" w="sm" len="sm"/>
            <a:tailEnd type="none" w="sm" len="sm"/>
          </a:ln>
        </p:spPr>
      </p:sp>
      <p:sp>
        <p:nvSpPr>
          <p:cNvPr id="8" name="Google Shape;8;n"/>
          <p:cNvSpPr txBox="1">
            <a:spLocks noGrp="1"/>
          </p:cNvSpPr>
          <p:nvPr>
            <p:ph type="body" idx="1"/>
          </p:nvPr>
        </p:nvSpPr>
        <p:spPr>
          <a:xfrm>
            <a:off x="685801" y="4416426"/>
            <a:ext cx="5483225" cy="4181475"/>
          </a:xfrm>
          <a:prstGeom prst="rect">
            <a:avLst/>
          </a:prstGeom>
          <a:noFill/>
          <a:ln>
            <a:noFill/>
          </a:ln>
        </p:spPr>
        <p:txBody>
          <a:bodyPr spcFirstLastPara="1" wrap="square" lIns="90000" tIns="46800" rIns="90000" bIns="46800" anchor="t" anchorCtr="0">
            <a:noAutofit/>
          </a:bodyPr>
          <a:lstStyle>
            <a:lvl1pPr marL="457200" marR="0" lvl="0"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9" name="Google Shape;9;n"/>
          <p:cNvSpPr txBox="1"/>
          <p:nvPr/>
        </p:nvSpPr>
        <p:spPr>
          <a:xfrm>
            <a:off x="0" y="8828089"/>
            <a:ext cx="2971800" cy="468312"/>
          </a:xfrm>
          <a:prstGeom prst="rect">
            <a:avLst/>
          </a:prstGeom>
          <a:noFill/>
          <a:ln>
            <a:noFill/>
          </a:ln>
        </p:spPr>
        <p:txBody>
          <a:bodyPr spcFirstLastPara="1" wrap="square" lIns="91425" tIns="45700" rIns="91425" bIns="45700" anchor="ctr" anchorCtr="0">
            <a:noAutofit/>
          </a:bodyPr>
          <a:lstStyle/>
          <a:p>
            <a:pPr marL="0" marR="0" lvl="0" indent="0" algn="l" rtl="0">
              <a:lnSpc>
                <a:spcPct val="92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 name="Google Shape;10;n"/>
          <p:cNvSpPr txBox="1">
            <a:spLocks noGrp="1"/>
          </p:cNvSpPr>
          <p:nvPr>
            <p:ph type="sldNum" idx="12"/>
          </p:nvPr>
        </p:nvSpPr>
        <p:spPr>
          <a:xfrm>
            <a:off x="3884613" y="8829676"/>
            <a:ext cx="2968625" cy="461963"/>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540"/>
              <a:buFont typeface="Noto Sans Symbols"/>
              <a:buNone/>
            </a:pPr>
            <a:fld id="{00000000-1234-1234-1234-123412341234}" type="slidenum">
              <a:rPr lang="es-ES" sz="1200" b="0" i="0" u="none" strike="noStrike" cap="none">
                <a:solidFill>
                  <a:srgbClr val="000000"/>
                </a:solidFill>
                <a:latin typeface="Times New Roman"/>
                <a:ea typeface="Times New Roman"/>
                <a:cs typeface="Times New Roman"/>
                <a:sym typeface="Times New Roman"/>
              </a:rPr>
              <a:t>‹#›</a:t>
            </a:fld>
            <a:endParaRPr sz="12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685801" y="4416426"/>
            <a:ext cx="5483225" cy="4181475"/>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87" name="Google Shape;187;p1: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c657f5e12_2_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00" name="Google Shape;200;g5c657f5e12_2_0: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8303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c657f5e12_1_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1400"/>
              </a:spcBef>
              <a:spcAft>
                <a:spcPts val="0"/>
              </a:spcAft>
              <a:buClr>
                <a:schemeClr val="dk1"/>
              </a:buClr>
              <a:buSzPts val="1100"/>
              <a:buFont typeface="Arial"/>
              <a:buNone/>
            </a:pPr>
            <a:endParaRPr sz="1000" dirty="0">
              <a:solidFill>
                <a:schemeClr val="dk1"/>
              </a:solidFill>
              <a:latin typeface="Arial"/>
              <a:ea typeface="Arial"/>
              <a:cs typeface="Arial"/>
              <a:sym typeface="Arial"/>
            </a:endParaRPr>
          </a:p>
        </p:txBody>
      </p:sp>
      <p:sp>
        <p:nvSpPr>
          <p:cNvPr id="205" name="Google Shape;205;g5c657f5e12_1_0: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8481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c657f5e12_2_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00" name="Google Shape;200;g5c657f5e12_2_0: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6042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c657f5e12_1_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1400"/>
              </a:spcBef>
              <a:spcAft>
                <a:spcPts val="0"/>
              </a:spcAft>
              <a:buClr>
                <a:schemeClr val="dk1"/>
              </a:buClr>
              <a:buSzPts val="1100"/>
              <a:buFont typeface="Arial"/>
              <a:buNone/>
            </a:pPr>
            <a:endParaRPr sz="1000" dirty="0">
              <a:solidFill>
                <a:schemeClr val="dk1"/>
              </a:solidFill>
              <a:latin typeface="Arial"/>
              <a:ea typeface="Arial"/>
              <a:cs typeface="Arial"/>
              <a:sym typeface="Arial"/>
            </a:endParaRPr>
          </a:p>
        </p:txBody>
      </p:sp>
      <p:sp>
        <p:nvSpPr>
          <p:cNvPr id="205" name="Google Shape;205;g5c657f5e12_1_0: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8044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c657f5e12_0_8: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c657f5e12_0_8: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49" name="Google Shape;249;g5c657f5e12_0_8:notes"/>
          <p:cNvSpPr txBox="1">
            <a:spLocks noGrp="1"/>
          </p:cNvSpPr>
          <p:nvPr>
            <p:ph type="sldNum" idx="12"/>
          </p:nvPr>
        </p:nvSpPr>
        <p:spPr>
          <a:xfrm>
            <a:off x="3884613" y="8829676"/>
            <a:ext cx="2968500" cy="462000"/>
          </a:xfrm>
          <a:prstGeom prst="rect">
            <a:avLst/>
          </a:prstGeom>
        </p:spPr>
        <p:txBody>
          <a:bodyPr spcFirstLastPara="1" wrap="square" lIns="90000" tIns="46800" rIns="90000" bIns="46800" anchor="b" anchorCtr="0">
            <a:noAutofit/>
          </a:bodyPr>
          <a:lstStyle/>
          <a:p>
            <a:pPr marL="0" lvl="0" indent="0" algn="r" rtl="0">
              <a:spcBef>
                <a:spcPts val="0"/>
              </a:spcBef>
              <a:spcAft>
                <a:spcPts val="0"/>
              </a:spcAft>
              <a:buNone/>
            </a:pPr>
            <a:fld id="{00000000-1234-1234-1234-123412341234}" type="slidenum">
              <a:rPr lang="es-ES"/>
              <a:t>16</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c657f5e12_2_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00" name="Google Shape;200;g5c657f5e12_2_0:notes"/>
          <p:cNvSpPr>
            <a:spLocks noGrp="1" noRot="1" noChangeAspect="1"/>
          </p:cNvSpPr>
          <p:nvPr>
            <p:ph type="sldImg" idx="2"/>
          </p:nvPr>
        </p:nvSpPr>
        <p:spPr>
          <a:xfrm>
            <a:off x="1104900" y="696913"/>
            <a:ext cx="4643400" cy="348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c657f5e12_1_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1400"/>
              </a:spcBef>
              <a:spcAft>
                <a:spcPts val="0"/>
              </a:spcAft>
              <a:buClr>
                <a:schemeClr val="dk1"/>
              </a:buClr>
              <a:buSzPts val="1100"/>
              <a:buFont typeface="Arial"/>
              <a:buNone/>
            </a:pPr>
            <a:r>
              <a:rPr lang="es-ES" sz="1000" b="1">
                <a:solidFill>
                  <a:schemeClr val="dk1"/>
                </a:solidFill>
                <a:latin typeface="Arial"/>
                <a:ea typeface="Arial"/>
                <a:cs typeface="Arial"/>
                <a:sym typeface="Arial"/>
              </a:rPr>
              <a:t>Procesos ETL</a:t>
            </a:r>
            <a:r>
              <a:rPr lang="es-ES" sz="1000">
                <a:solidFill>
                  <a:schemeClr val="dk1"/>
                </a:solidFill>
                <a:latin typeface="Arial"/>
                <a:ea typeface="Arial"/>
                <a:cs typeface="Arial"/>
                <a:sym typeface="Arial"/>
              </a:rPr>
              <a:t>, que se encargan de realizar la extracción de los datos desde los sistemas transaccionales de las empresas, es decir, ERP, CRM, POS de ventas, etc. Para formatearlos, limpiarlos y posteriormente cargarlos en la base datos diseñada para almacenar la información de la plataforma, este repositorio es el segundo componente, que se denomina </a:t>
            </a:r>
            <a:endParaRPr sz="10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s-ES" sz="1000" b="1">
                <a:solidFill>
                  <a:schemeClr val="dk1"/>
                </a:solidFill>
                <a:latin typeface="Arial"/>
                <a:ea typeface="Arial"/>
                <a:cs typeface="Arial"/>
                <a:sym typeface="Arial"/>
              </a:rPr>
              <a:t>Data Warehouse</a:t>
            </a:r>
            <a:r>
              <a:rPr lang="es-ES" sz="1000">
                <a:solidFill>
                  <a:schemeClr val="dk1"/>
                </a:solidFill>
                <a:latin typeface="Arial"/>
                <a:ea typeface="Arial"/>
                <a:cs typeface="Arial"/>
                <a:sym typeface="Arial"/>
              </a:rPr>
              <a:t>, que está construido de manera que las consultas que se realicen tengan respuestas rápidas y eficientes. Para la explotación de los datos por lo usuarios se utilizan los </a:t>
            </a:r>
            <a:endParaRPr sz="10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s-ES" sz="1000" b="1">
                <a:solidFill>
                  <a:schemeClr val="dk1"/>
                </a:solidFill>
                <a:latin typeface="Arial"/>
                <a:ea typeface="Arial"/>
                <a:cs typeface="Arial"/>
                <a:sym typeface="Arial"/>
              </a:rPr>
              <a:t>Reportes</a:t>
            </a:r>
            <a:r>
              <a:rPr lang="es-ES" sz="1000">
                <a:solidFill>
                  <a:schemeClr val="dk1"/>
                </a:solidFill>
                <a:latin typeface="Arial"/>
                <a:ea typeface="Arial"/>
                <a:cs typeface="Arial"/>
                <a:sym typeface="Arial"/>
              </a:rPr>
              <a:t>, que son visualizaciones estáticas o dinámicas de información y el</a:t>
            </a:r>
            <a:endParaRPr sz="1000">
              <a:solidFill>
                <a:schemeClr val="dk1"/>
              </a:solidFill>
              <a:latin typeface="Arial"/>
              <a:ea typeface="Arial"/>
              <a:cs typeface="Arial"/>
              <a:sym typeface="Arial"/>
            </a:endParaRPr>
          </a:p>
          <a:p>
            <a:pPr marL="0" lvl="0" indent="0" algn="l" rtl="0">
              <a:spcBef>
                <a:spcPts val="1400"/>
              </a:spcBef>
              <a:spcAft>
                <a:spcPts val="1400"/>
              </a:spcAft>
              <a:buNone/>
            </a:pPr>
            <a:r>
              <a:rPr lang="es-ES" sz="1000" b="1">
                <a:solidFill>
                  <a:schemeClr val="dk1"/>
                </a:solidFill>
                <a:latin typeface="Arial"/>
                <a:ea typeface="Arial"/>
                <a:cs typeface="Arial"/>
                <a:sym typeface="Arial"/>
              </a:rPr>
              <a:t>Data Mining</a:t>
            </a:r>
            <a:r>
              <a:rPr lang="es-ES" sz="1000">
                <a:solidFill>
                  <a:schemeClr val="dk1"/>
                </a:solidFill>
                <a:latin typeface="Arial"/>
                <a:ea typeface="Arial"/>
                <a:cs typeface="Arial"/>
                <a:sym typeface="Arial"/>
              </a:rPr>
              <a:t>, con el cual es posible detectar patrones e insights desde los datos.</a:t>
            </a:r>
            <a:endParaRPr sz="1000">
              <a:solidFill>
                <a:schemeClr val="dk1"/>
              </a:solidFill>
              <a:latin typeface="Arial"/>
              <a:ea typeface="Arial"/>
              <a:cs typeface="Arial"/>
              <a:sym typeface="Arial"/>
            </a:endParaRPr>
          </a:p>
        </p:txBody>
      </p:sp>
      <p:sp>
        <p:nvSpPr>
          <p:cNvPr id="205" name="Google Shape;205;g5c657f5e12_1_0:notes"/>
          <p:cNvSpPr>
            <a:spLocks noGrp="1" noRot="1" noChangeAspect="1"/>
          </p:cNvSpPr>
          <p:nvPr>
            <p:ph type="sldImg" idx="2"/>
          </p:nvPr>
        </p:nvSpPr>
        <p:spPr>
          <a:xfrm>
            <a:off x="1104900" y="696913"/>
            <a:ext cx="4643400" cy="348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c657f5e12_1_7:notes"/>
          <p:cNvSpPr>
            <a:spLocks noGrp="1" noRot="1" noChangeAspect="1"/>
          </p:cNvSpPr>
          <p:nvPr>
            <p:ph type="sldImg" idx="2"/>
          </p:nvPr>
        </p:nvSpPr>
        <p:spPr>
          <a:xfrm>
            <a:off x="1104900" y="696913"/>
            <a:ext cx="4643400" cy="348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c657f5e12_1_7: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12" name="Google Shape;212;g5c657f5e12_1_7:notes"/>
          <p:cNvSpPr txBox="1">
            <a:spLocks noGrp="1"/>
          </p:cNvSpPr>
          <p:nvPr>
            <p:ph type="sldNum" idx="12"/>
          </p:nvPr>
        </p:nvSpPr>
        <p:spPr>
          <a:xfrm>
            <a:off x="3884613" y="8829676"/>
            <a:ext cx="2968500" cy="462000"/>
          </a:xfrm>
          <a:prstGeom prst="rect">
            <a:avLst/>
          </a:prstGeom>
        </p:spPr>
        <p:txBody>
          <a:bodyPr spcFirstLastPara="1" wrap="square" lIns="90000" tIns="46800" rIns="90000" bIns="46800" anchor="b" anchorCtr="0">
            <a:noAutofit/>
          </a:bodyPr>
          <a:lstStyle/>
          <a:p>
            <a:pPr marL="0" lvl="0" indent="0" algn="r" rtl="0">
              <a:spcBef>
                <a:spcPts val="0"/>
              </a:spcBef>
              <a:spcAft>
                <a:spcPts val="0"/>
              </a:spcAft>
              <a:buClr>
                <a:srgbClr val="000000"/>
              </a:buClr>
              <a:buSzPts val="540"/>
              <a:buFont typeface="Noto Sans Symbols"/>
              <a:buNone/>
            </a:pPr>
            <a:fld id="{00000000-1234-1234-1234-123412341234}" type="slidenum">
              <a:rPr lang="es-ES"/>
              <a:t>19</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c657f5e12_2_9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18" name="Google Shape;218;g5c657f5e12_2_90:notes"/>
          <p:cNvSpPr>
            <a:spLocks noGrp="1" noRot="1" noChangeAspect="1"/>
          </p:cNvSpPr>
          <p:nvPr>
            <p:ph type="sldImg" idx="2"/>
          </p:nvPr>
        </p:nvSpPr>
        <p:spPr>
          <a:xfrm>
            <a:off x="1104900" y="696913"/>
            <a:ext cx="4643400" cy="348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c657f5e12_1_16: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lnSpc>
                <a:spcPct val="107916"/>
              </a:lnSpc>
              <a:spcBef>
                <a:spcPts val="0"/>
              </a:spcBef>
              <a:spcAft>
                <a:spcPts val="800"/>
              </a:spcAft>
              <a:buNone/>
            </a:pPr>
            <a:r>
              <a:rPr lang="es-ES" sz="1100">
                <a:solidFill>
                  <a:schemeClr val="dk1"/>
                </a:solidFill>
                <a:latin typeface="Arial"/>
                <a:ea typeface="Arial"/>
                <a:cs typeface="Arial"/>
                <a:sym typeface="Arial"/>
              </a:rPr>
              <a:t>A nivel de arquitectura, una plataforma de Big Data reemplaza las ETL por </a:t>
            </a:r>
            <a:r>
              <a:rPr lang="es-ES" sz="1100" b="1">
                <a:solidFill>
                  <a:schemeClr val="dk1"/>
                </a:solidFill>
                <a:latin typeface="Arial"/>
                <a:ea typeface="Arial"/>
                <a:cs typeface="Arial"/>
                <a:sym typeface="Arial"/>
              </a:rPr>
              <a:t>ELT</a:t>
            </a:r>
            <a:r>
              <a:rPr lang="es-ES" sz="1100">
                <a:solidFill>
                  <a:schemeClr val="dk1"/>
                </a:solidFill>
                <a:latin typeface="Arial"/>
                <a:ea typeface="Arial"/>
                <a:cs typeface="Arial"/>
                <a:sym typeface="Arial"/>
              </a:rPr>
              <a:t>, que son procesos de carga como las ETL, pero que realizan las transformaciones después de haber cargado los datos, dado que el poder de procesamiento que tiene el sistema de almacenamiento es superior, este sistema se denomina </a:t>
            </a:r>
            <a:r>
              <a:rPr lang="es-ES" sz="1100" b="1">
                <a:solidFill>
                  <a:schemeClr val="dk1"/>
                </a:solidFill>
                <a:latin typeface="Arial"/>
                <a:ea typeface="Arial"/>
                <a:cs typeface="Arial"/>
                <a:sym typeface="Arial"/>
              </a:rPr>
              <a:t>Data Lake</a:t>
            </a:r>
            <a:r>
              <a:rPr lang="es-ES" sz="1100">
                <a:solidFill>
                  <a:schemeClr val="dk1"/>
                </a:solidFill>
                <a:latin typeface="Arial"/>
                <a:ea typeface="Arial"/>
                <a:cs typeface="Arial"/>
                <a:sym typeface="Arial"/>
              </a:rPr>
              <a:t>, el cual además de procesar y almacenar grandes volúmenes de datos, es capaz de gestionar datos estructurados y no estructurados. Por otra parte, para la generación de modelos predictivos se emplea el </a:t>
            </a:r>
            <a:r>
              <a:rPr lang="es-ES" sz="1100" b="1">
                <a:solidFill>
                  <a:schemeClr val="dk1"/>
                </a:solidFill>
                <a:latin typeface="Arial"/>
                <a:ea typeface="Arial"/>
                <a:cs typeface="Arial"/>
                <a:sym typeface="Arial"/>
              </a:rPr>
              <a:t>Machine Learning</a:t>
            </a:r>
            <a:r>
              <a:rPr lang="es-ES" sz="1100">
                <a:solidFill>
                  <a:schemeClr val="dk1"/>
                </a:solidFill>
                <a:latin typeface="Arial"/>
                <a:ea typeface="Arial"/>
                <a:cs typeface="Arial"/>
                <a:sym typeface="Arial"/>
              </a:rPr>
              <a:t>, donde se entrena a la máquina a generar los resultados que los usuarios necesitan.</a:t>
            </a:r>
            <a:endParaRPr sz="1800" b="1">
              <a:solidFill>
                <a:schemeClr val="dk1"/>
              </a:solidFill>
              <a:latin typeface="Arial"/>
              <a:ea typeface="Arial"/>
              <a:cs typeface="Arial"/>
              <a:sym typeface="Arial"/>
            </a:endParaRPr>
          </a:p>
        </p:txBody>
      </p:sp>
      <p:sp>
        <p:nvSpPr>
          <p:cNvPr id="223" name="Google Shape;223;g5c657f5e12_1_16:notes"/>
          <p:cNvSpPr>
            <a:spLocks noGrp="1" noRot="1" noChangeAspect="1"/>
          </p:cNvSpPr>
          <p:nvPr>
            <p:ph type="sldImg" idx="2"/>
          </p:nvPr>
        </p:nvSpPr>
        <p:spPr>
          <a:xfrm>
            <a:off x="1104900" y="696913"/>
            <a:ext cx="4643400" cy="348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1" y="4416426"/>
            <a:ext cx="5483225" cy="4181475"/>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94" name="Google Shape;194;p2: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c657f5e12_1_21:notes"/>
          <p:cNvSpPr>
            <a:spLocks noGrp="1" noRot="1" noChangeAspect="1"/>
          </p:cNvSpPr>
          <p:nvPr>
            <p:ph type="sldImg" idx="2"/>
          </p:nvPr>
        </p:nvSpPr>
        <p:spPr>
          <a:xfrm>
            <a:off x="1104900" y="696913"/>
            <a:ext cx="4643400" cy="348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c657f5e12_1_21: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30" name="Google Shape;230;g5c657f5e12_1_21:notes"/>
          <p:cNvSpPr txBox="1">
            <a:spLocks noGrp="1"/>
          </p:cNvSpPr>
          <p:nvPr>
            <p:ph type="sldNum" idx="12"/>
          </p:nvPr>
        </p:nvSpPr>
        <p:spPr>
          <a:xfrm>
            <a:off x="3884613" y="8829676"/>
            <a:ext cx="2968500" cy="462000"/>
          </a:xfrm>
          <a:prstGeom prst="rect">
            <a:avLst/>
          </a:prstGeom>
        </p:spPr>
        <p:txBody>
          <a:bodyPr spcFirstLastPara="1" wrap="square" lIns="90000" tIns="46800" rIns="90000" bIns="46800" anchor="b" anchorCtr="0">
            <a:noAutofit/>
          </a:bodyPr>
          <a:lstStyle/>
          <a:p>
            <a:pPr marL="0" lvl="0" indent="0" algn="r" rtl="0">
              <a:spcBef>
                <a:spcPts val="0"/>
              </a:spcBef>
              <a:spcAft>
                <a:spcPts val="0"/>
              </a:spcAft>
              <a:buNone/>
            </a:pPr>
            <a:fld id="{00000000-1234-1234-1234-123412341234}" type="slidenum">
              <a:rPr lang="es-ES"/>
              <a:t>22</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c657f5e12_2_95: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36" name="Google Shape;236;g5c657f5e12_2_95:notes"/>
          <p:cNvSpPr>
            <a:spLocks noGrp="1" noRot="1" noChangeAspect="1"/>
          </p:cNvSpPr>
          <p:nvPr>
            <p:ph type="sldImg" idx="2"/>
          </p:nvPr>
        </p:nvSpPr>
        <p:spPr>
          <a:xfrm>
            <a:off x="1104900" y="696913"/>
            <a:ext cx="4643400" cy="348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c657f5e12_0_0:notes"/>
          <p:cNvSpPr>
            <a:spLocks noGrp="1" noRot="1" noChangeAspect="1"/>
          </p:cNvSpPr>
          <p:nvPr>
            <p:ph type="sldImg" idx="2"/>
          </p:nvPr>
        </p:nvSpPr>
        <p:spPr>
          <a:xfrm>
            <a:off x="1104900" y="696913"/>
            <a:ext cx="4643400" cy="348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c657f5e12_0_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42" name="Google Shape;242;g5c657f5e12_0_0:notes"/>
          <p:cNvSpPr txBox="1">
            <a:spLocks noGrp="1"/>
          </p:cNvSpPr>
          <p:nvPr>
            <p:ph type="sldNum" idx="12"/>
          </p:nvPr>
        </p:nvSpPr>
        <p:spPr>
          <a:xfrm>
            <a:off x="3884613" y="8829676"/>
            <a:ext cx="2968500" cy="462000"/>
          </a:xfrm>
          <a:prstGeom prst="rect">
            <a:avLst/>
          </a:prstGeom>
        </p:spPr>
        <p:txBody>
          <a:bodyPr spcFirstLastPara="1" wrap="square" lIns="90000" tIns="46800" rIns="90000" bIns="46800" anchor="b" anchorCtr="0">
            <a:noAutofit/>
          </a:bodyPr>
          <a:lstStyle/>
          <a:p>
            <a:pPr marL="0" lvl="0" indent="0" algn="r" rtl="0">
              <a:spcBef>
                <a:spcPts val="0"/>
              </a:spcBef>
              <a:spcAft>
                <a:spcPts val="0"/>
              </a:spcAft>
              <a:buClr>
                <a:srgbClr val="000000"/>
              </a:buClr>
              <a:buSzPts val="540"/>
              <a:buFont typeface="Noto Sans Symbols"/>
              <a:buNone/>
            </a:pPr>
            <a:fld id="{00000000-1234-1234-1234-123412341234}" type="slidenum">
              <a:rPr lang="es-ES"/>
              <a:t>24</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c657f5e12_2_10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55" name="Google Shape;255;g5c657f5e12_2_100:notes"/>
          <p:cNvSpPr>
            <a:spLocks noGrp="1" noRot="1" noChangeAspect="1"/>
          </p:cNvSpPr>
          <p:nvPr>
            <p:ph type="sldImg" idx="2"/>
          </p:nvPr>
        </p:nvSpPr>
        <p:spPr>
          <a:xfrm>
            <a:off x="1104900" y="696913"/>
            <a:ext cx="4643400" cy="348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c657f5e12_1_31:notes"/>
          <p:cNvSpPr>
            <a:spLocks noGrp="1" noRot="1" noChangeAspect="1"/>
          </p:cNvSpPr>
          <p:nvPr>
            <p:ph type="sldImg" idx="2"/>
          </p:nvPr>
        </p:nvSpPr>
        <p:spPr>
          <a:xfrm>
            <a:off x="1104900" y="696913"/>
            <a:ext cx="4643400" cy="348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c657f5e12_1_31: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61" name="Google Shape;261;g5c657f5e12_1_31:notes"/>
          <p:cNvSpPr txBox="1">
            <a:spLocks noGrp="1"/>
          </p:cNvSpPr>
          <p:nvPr>
            <p:ph type="sldNum" idx="12"/>
          </p:nvPr>
        </p:nvSpPr>
        <p:spPr>
          <a:xfrm>
            <a:off x="3884613" y="8829676"/>
            <a:ext cx="2968500" cy="462000"/>
          </a:xfrm>
          <a:prstGeom prst="rect">
            <a:avLst/>
          </a:prstGeom>
        </p:spPr>
        <p:txBody>
          <a:bodyPr spcFirstLastPara="1" wrap="square" lIns="90000" tIns="46800" rIns="90000" bIns="46800" anchor="b" anchorCtr="0">
            <a:noAutofit/>
          </a:bodyPr>
          <a:lstStyle/>
          <a:p>
            <a:pPr marL="0" lvl="0" indent="0" algn="r" rtl="0">
              <a:spcBef>
                <a:spcPts val="0"/>
              </a:spcBef>
              <a:spcAft>
                <a:spcPts val="0"/>
              </a:spcAft>
              <a:buClr>
                <a:srgbClr val="000000"/>
              </a:buClr>
              <a:buSzPts val="540"/>
              <a:buFont typeface="Noto Sans Symbols"/>
              <a:buNone/>
            </a:pPr>
            <a:fld id="{00000000-1234-1234-1234-123412341234}" type="slidenum">
              <a:rPr lang="es-ES"/>
              <a:t>26</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5c657f5e12_2_11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322" name="Google Shape;322;g5c657f5e12_2_110: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3131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c657f5e12_1_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1400"/>
              </a:spcBef>
              <a:spcAft>
                <a:spcPts val="0"/>
              </a:spcAft>
              <a:buClr>
                <a:schemeClr val="dk1"/>
              </a:buClr>
              <a:buSzPts val="1100"/>
              <a:buFont typeface="Arial"/>
              <a:buNone/>
            </a:pPr>
            <a:endParaRPr sz="1000" dirty="0">
              <a:solidFill>
                <a:schemeClr val="dk1"/>
              </a:solidFill>
              <a:latin typeface="Arial"/>
              <a:ea typeface="Arial"/>
              <a:cs typeface="Arial"/>
              <a:sym typeface="Arial"/>
            </a:endParaRPr>
          </a:p>
        </p:txBody>
      </p:sp>
      <p:sp>
        <p:nvSpPr>
          <p:cNvPr id="205" name="Google Shape;205;g5c657f5e12_1_0: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1373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c657f5e12_1_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1400"/>
              </a:spcBef>
              <a:spcAft>
                <a:spcPts val="0"/>
              </a:spcAft>
              <a:buClr>
                <a:schemeClr val="dk1"/>
              </a:buClr>
              <a:buSzPts val="1100"/>
              <a:buFont typeface="Arial"/>
              <a:buNone/>
            </a:pPr>
            <a:endParaRPr sz="1000" dirty="0">
              <a:solidFill>
                <a:schemeClr val="dk1"/>
              </a:solidFill>
              <a:latin typeface="Arial"/>
              <a:ea typeface="Arial"/>
              <a:cs typeface="Arial"/>
              <a:sym typeface="Arial"/>
            </a:endParaRPr>
          </a:p>
        </p:txBody>
      </p:sp>
      <p:sp>
        <p:nvSpPr>
          <p:cNvPr id="205" name="Google Shape;205;g5c657f5e12_1_0: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4288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c657f5e12_1_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1400"/>
              </a:spcBef>
              <a:spcAft>
                <a:spcPts val="0"/>
              </a:spcAft>
              <a:buClr>
                <a:schemeClr val="dk1"/>
              </a:buClr>
              <a:buSzPts val="1100"/>
              <a:buFont typeface="Arial"/>
              <a:buNone/>
            </a:pPr>
            <a:endParaRPr sz="1000" dirty="0">
              <a:solidFill>
                <a:schemeClr val="dk1"/>
              </a:solidFill>
              <a:latin typeface="Arial"/>
              <a:ea typeface="Arial"/>
              <a:cs typeface="Arial"/>
              <a:sym typeface="Arial"/>
            </a:endParaRPr>
          </a:p>
        </p:txBody>
      </p:sp>
      <p:sp>
        <p:nvSpPr>
          <p:cNvPr id="205" name="Google Shape;205;g5c657f5e12_1_0: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099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c657f5e12_1_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1400"/>
              </a:spcBef>
              <a:spcAft>
                <a:spcPts val="0"/>
              </a:spcAft>
              <a:buClr>
                <a:schemeClr val="dk1"/>
              </a:buClr>
              <a:buSzPts val="1100"/>
              <a:buFont typeface="Arial"/>
              <a:buNone/>
            </a:pPr>
            <a:endParaRPr sz="1000" dirty="0">
              <a:solidFill>
                <a:schemeClr val="dk1"/>
              </a:solidFill>
              <a:latin typeface="Arial"/>
              <a:ea typeface="Arial"/>
              <a:cs typeface="Arial"/>
              <a:sym typeface="Arial"/>
            </a:endParaRPr>
          </a:p>
        </p:txBody>
      </p:sp>
      <p:sp>
        <p:nvSpPr>
          <p:cNvPr id="205" name="Google Shape;205;g5c657f5e12_1_0: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305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c657f5e12_2_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00" name="Google Shape;200;g5c657f5e12_2_0: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4333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c657f5e12_1_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1400"/>
              </a:spcBef>
              <a:spcAft>
                <a:spcPts val="0"/>
              </a:spcAft>
              <a:buClr>
                <a:schemeClr val="dk1"/>
              </a:buClr>
              <a:buSzPts val="1100"/>
              <a:buFont typeface="Arial"/>
              <a:buNone/>
            </a:pPr>
            <a:endParaRPr sz="1000" dirty="0">
              <a:solidFill>
                <a:schemeClr val="dk1"/>
              </a:solidFill>
              <a:latin typeface="Arial"/>
              <a:ea typeface="Arial"/>
              <a:cs typeface="Arial"/>
              <a:sym typeface="Arial"/>
            </a:endParaRPr>
          </a:p>
        </p:txBody>
      </p:sp>
      <p:sp>
        <p:nvSpPr>
          <p:cNvPr id="205" name="Google Shape;205;g5c657f5e12_1_0: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6538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c657f5e12_1_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1400"/>
              </a:spcBef>
              <a:spcAft>
                <a:spcPts val="0"/>
              </a:spcAft>
              <a:buClr>
                <a:schemeClr val="dk1"/>
              </a:buClr>
              <a:buSzPts val="1100"/>
              <a:buFont typeface="Arial"/>
              <a:buNone/>
            </a:pPr>
            <a:endParaRPr sz="1000" dirty="0">
              <a:solidFill>
                <a:schemeClr val="dk1"/>
              </a:solidFill>
              <a:latin typeface="Arial"/>
              <a:ea typeface="Arial"/>
              <a:cs typeface="Arial"/>
              <a:sym typeface="Arial"/>
            </a:endParaRPr>
          </a:p>
        </p:txBody>
      </p:sp>
      <p:sp>
        <p:nvSpPr>
          <p:cNvPr id="205" name="Google Shape;205;g5c657f5e12_1_0: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8774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c657f5e12_1_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1400"/>
              </a:spcBef>
              <a:spcAft>
                <a:spcPts val="0"/>
              </a:spcAft>
              <a:buClr>
                <a:schemeClr val="dk1"/>
              </a:buClr>
              <a:buSzPts val="1100"/>
              <a:buFont typeface="Arial"/>
              <a:buNone/>
            </a:pPr>
            <a:endParaRPr sz="1000" dirty="0">
              <a:solidFill>
                <a:schemeClr val="dk1"/>
              </a:solidFill>
              <a:latin typeface="Arial"/>
              <a:ea typeface="Arial"/>
              <a:cs typeface="Arial"/>
              <a:sym typeface="Arial"/>
            </a:endParaRPr>
          </a:p>
        </p:txBody>
      </p:sp>
      <p:sp>
        <p:nvSpPr>
          <p:cNvPr id="205" name="Google Shape;205;g5c657f5e12_1_0: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15314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c657f5e12_1_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1400"/>
              </a:spcBef>
              <a:spcAft>
                <a:spcPts val="0"/>
              </a:spcAft>
              <a:buClr>
                <a:schemeClr val="dk1"/>
              </a:buClr>
              <a:buSzPts val="1100"/>
              <a:buFont typeface="Arial"/>
              <a:buNone/>
            </a:pPr>
            <a:endParaRPr sz="1000" dirty="0">
              <a:solidFill>
                <a:schemeClr val="dk1"/>
              </a:solidFill>
              <a:latin typeface="Arial"/>
              <a:ea typeface="Arial"/>
              <a:cs typeface="Arial"/>
              <a:sym typeface="Arial"/>
            </a:endParaRPr>
          </a:p>
        </p:txBody>
      </p:sp>
      <p:sp>
        <p:nvSpPr>
          <p:cNvPr id="205" name="Google Shape;205;g5c657f5e12_1_0: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84422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c657f5e12_1_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1400"/>
              </a:spcBef>
              <a:spcAft>
                <a:spcPts val="0"/>
              </a:spcAft>
              <a:buClr>
                <a:schemeClr val="dk1"/>
              </a:buClr>
              <a:buSzPts val="1100"/>
              <a:buFont typeface="Arial"/>
              <a:buNone/>
            </a:pPr>
            <a:endParaRPr sz="1000" dirty="0">
              <a:solidFill>
                <a:schemeClr val="dk1"/>
              </a:solidFill>
              <a:latin typeface="Arial"/>
              <a:ea typeface="Arial"/>
              <a:cs typeface="Arial"/>
              <a:sym typeface="Arial"/>
            </a:endParaRPr>
          </a:p>
        </p:txBody>
      </p:sp>
      <p:sp>
        <p:nvSpPr>
          <p:cNvPr id="205" name="Google Shape;205;g5c657f5e12_1_0: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0997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c657f5e12_1_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1400"/>
              </a:spcBef>
              <a:spcAft>
                <a:spcPts val="0"/>
              </a:spcAft>
              <a:buClr>
                <a:schemeClr val="dk1"/>
              </a:buClr>
              <a:buSzPts val="1100"/>
              <a:buFont typeface="Arial"/>
              <a:buNone/>
            </a:pPr>
            <a:endParaRPr sz="1000" dirty="0">
              <a:solidFill>
                <a:schemeClr val="dk1"/>
              </a:solidFill>
              <a:latin typeface="Arial"/>
              <a:ea typeface="Arial"/>
              <a:cs typeface="Arial"/>
              <a:sym typeface="Arial"/>
            </a:endParaRPr>
          </a:p>
        </p:txBody>
      </p:sp>
      <p:sp>
        <p:nvSpPr>
          <p:cNvPr id="205" name="Google Shape;205;g5c657f5e12_1_0: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95427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c657f5e12_1_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1400"/>
              </a:spcBef>
              <a:spcAft>
                <a:spcPts val="0"/>
              </a:spcAft>
              <a:buClr>
                <a:schemeClr val="dk1"/>
              </a:buClr>
              <a:buSzPts val="1100"/>
              <a:buFont typeface="Arial"/>
              <a:buNone/>
            </a:pPr>
            <a:endParaRPr sz="1000" dirty="0">
              <a:solidFill>
                <a:schemeClr val="dk1"/>
              </a:solidFill>
              <a:latin typeface="Arial"/>
              <a:ea typeface="Arial"/>
              <a:cs typeface="Arial"/>
              <a:sym typeface="Arial"/>
            </a:endParaRPr>
          </a:p>
        </p:txBody>
      </p:sp>
      <p:sp>
        <p:nvSpPr>
          <p:cNvPr id="205" name="Google Shape;205;g5c657f5e12_1_0: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19530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c657f5e12_1_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1400"/>
              </a:spcBef>
              <a:spcAft>
                <a:spcPts val="0"/>
              </a:spcAft>
              <a:buClr>
                <a:schemeClr val="dk1"/>
              </a:buClr>
              <a:buSzPts val="1100"/>
              <a:buFont typeface="Arial"/>
              <a:buNone/>
            </a:pPr>
            <a:endParaRPr sz="1000" dirty="0">
              <a:solidFill>
                <a:schemeClr val="dk1"/>
              </a:solidFill>
              <a:latin typeface="Arial"/>
              <a:ea typeface="Arial"/>
              <a:cs typeface="Arial"/>
              <a:sym typeface="Arial"/>
            </a:endParaRPr>
          </a:p>
        </p:txBody>
      </p:sp>
      <p:sp>
        <p:nvSpPr>
          <p:cNvPr id="205" name="Google Shape;205;g5c657f5e12_1_0: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0647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5c657f5e12_2_11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322" name="Google Shape;322;g5c657f5e12_2_110:notes"/>
          <p:cNvSpPr>
            <a:spLocks noGrp="1" noRot="1" noChangeAspect="1"/>
          </p:cNvSpPr>
          <p:nvPr>
            <p:ph type="sldImg" idx="2"/>
          </p:nvPr>
        </p:nvSpPr>
        <p:spPr>
          <a:xfrm>
            <a:off x="1104900" y="696913"/>
            <a:ext cx="4643400" cy="348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5c657f5e12_2_312: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lnSpc>
                <a:spcPct val="107916"/>
              </a:lnSpc>
              <a:spcBef>
                <a:spcPts val="0"/>
              </a:spcBef>
              <a:spcAft>
                <a:spcPts val="800"/>
              </a:spcAft>
              <a:buNone/>
            </a:pPr>
            <a:endParaRPr sz="1800" b="1">
              <a:solidFill>
                <a:schemeClr val="dk1"/>
              </a:solidFill>
              <a:latin typeface="Arial"/>
              <a:ea typeface="Arial"/>
              <a:cs typeface="Arial"/>
              <a:sym typeface="Arial"/>
            </a:endParaRPr>
          </a:p>
        </p:txBody>
      </p:sp>
      <p:sp>
        <p:nvSpPr>
          <p:cNvPr id="327" name="Google Shape;327;g5c657f5e12_2_312:notes"/>
          <p:cNvSpPr>
            <a:spLocks noGrp="1" noRot="1" noChangeAspect="1"/>
          </p:cNvSpPr>
          <p:nvPr>
            <p:ph type="sldImg" idx="2"/>
          </p:nvPr>
        </p:nvSpPr>
        <p:spPr>
          <a:xfrm>
            <a:off x="1104900" y="696913"/>
            <a:ext cx="4643400" cy="348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c657f5e12_2_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00" name="Google Shape;200;g5c657f5e12_2_0: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81773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5c657f5e12_1_103: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lnSpc>
                <a:spcPct val="107916"/>
              </a:lnSpc>
              <a:spcBef>
                <a:spcPts val="0"/>
              </a:spcBef>
              <a:spcAft>
                <a:spcPts val="800"/>
              </a:spcAft>
              <a:buNone/>
            </a:pPr>
            <a:endParaRPr sz="1800" b="1">
              <a:solidFill>
                <a:schemeClr val="dk1"/>
              </a:solidFill>
              <a:latin typeface="Arial"/>
              <a:ea typeface="Arial"/>
              <a:cs typeface="Arial"/>
              <a:sym typeface="Arial"/>
            </a:endParaRPr>
          </a:p>
        </p:txBody>
      </p:sp>
      <p:sp>
        <p:nvSpPr>
          <p:cNvPr id="334" name="Google Shape;334;g5c657f5e12_1_103:notes"/>
          <p:cNvSpPr>
            <a:spLocks noGrp="1" noRot="1" noChangeAspect="1"/>
          </p:cNvSpPr>
          <p:nvPr>
            <p:ph type="sldImg" idx="2"/>
          </p:nvPr>
        </p:nvSpPr>
        <p:spPr>
          <a:xfrm>
            <a:off x="1104900" y="696913"/>
            <a:ext cx="4643400" cy="348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c657f5e12_1_112: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lnSpc>
                <a:spcPct val="107916"/>
              </a:lnSpc>
              <a:spcBef>
                <a:spcPts val="0"/>
              </a:spcBef>
              <a:spcAft>
                <a:spcPts val="800"/>
              </a:spcAft>
              <a:buNone/>
            </a:pPr>
            <a:endParaRPr sz="1800" b="1">
              <a:solidFill>
                <a:schemeClr val="dk1"/>
              </a:solidFill>
              <a:latin typeface="Arial"/>
              <a:ea typeface="Arial"/>
              <a:cs typeface="Arial"/>
              <a:sym typeface="Arial"/>
            </a:endParaRPr>
          </a:p>
        </p:txBody>
      </p:sp>
      <p:sp>
        <p:nvSpPr>
          <p:cNvPr id="341" name="Google Shape;341;g5c657f5e12_1_112:notes"/>
          <p:cNvSpPr>
            <a:spLocks noGrp="1" noRot="1" noChangeAspect="1"/>
          </p:cNvSpPr>
          <p:nvPr>
            <p:ph type="sldImg" idx="2"/>
          </p:nvPr>
        </p:nvSpPr>
        <p:spPr>
          <a:xfrm>
            <a:off x="1104900" y="696913"/>
            <a:ext cx="4643400" cy="348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5c657f5e12_1_119: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lnSpc>
                <a:spcPct val="107916"/>
              </a:lnSpc>
              <a:spcBef>
                <a:spcPts val="0"/>
              </a:spcBef>
              <a:spcAft>
                <a:spcPts val="800"/>
              </a:spcAft>
              <a:buNone/>
            </a:pPr>
            <a:endParaRPr sz="1800" b="1">
              <a:solidFill>
                <a:schemeClr val="dk1"/>
              </a:solidFill>
              <a:latin typeface="Arial"/>
              <a:ea typeface="Arial"/>
              <a:cs typeface="Arial"/>
              <a:sym typeface="Arial"/>
            </a:endParaRPr>
          </a:p>
        </p:txBody>
      </p:sp>
      <p:sp>
        <p:nvSpPr>
          <p:cNvPr id="347" name="Google Shape;347;g5c657f5e12_1_119:notes"/>
          <p:cNvSpPr>
            <a:spLocks noGrp="1" noRot="1" noChangeAspect="1"/>
          </p:cNvSpPr>
          <p:nvPr>
            <p:ph type="sldImg" idx="2"/>
          </p:nvPr>
        </p:nvSpPr>
        <p:spPr>
          <a:xfrm>
            <a:off x="1104900" y="696913"/>
            <a:ext cx="4643400" cy="348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c657f5e12_2_32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lnSpc>
                <a:spcPct val="107916"/>
              </a:lnSpc>
              <a:spcBef>
                <a:spcPts val="0"/>
              </a:spcBef>
              <a:spcAft>
                <a:spcPts val="800"/>
              </a:spcAft>
              <a:buNone/>
            </a:pPr>
            <a:endParaRPr sz="1800" b="1">
              <a:solidFill>
                <a:schemeClr val="dk1"/>
              </a:solidFill>
              <a:latin typeface="Arial"/>
              <a:ea typeface="Arial"/>
              <a:cs typeface="Arial"/>
              <a:sym typeface="Arial"/>
            </a:endParaRPr>
          </a:p>
        </p:txBody>
      </p:sp>
      <p:sp>
        <p:nvSpPr>
          <p:cNvPr id="354" name="Google Shape;354;g5c657f5e12_2_320:notes"/>
          <p:cNvSpPr>
            <a:spLocks noGrp="1" noRot="1" noChangeAspect="1"/>
          </p:cNvSpPr>
          <p:nvPr>
            <p:ph type="sldImg" idx="2"/>
          </p:nvPr>
        </p:nvSpPr>
        <p:spPr>
          <a:xfrm>
            <a:off x="1104900" y="696913"/>
            <a:ext cx="4643400" cy="348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4: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a:noFill/>
          <a:ln w="12600" cap="flat" cmpd="sng">
            <a:solidFill>
              <a:srgbClr val="000000"/>
            </a:solidFill>
            <a:prstDash val="solid"/>
            <a:miter lim="800000"/>
            <a:headEnd type="none" w="sm" len="sm"/>
            <a:tailEnd type="none" w="sm" len="sm"/>
          </a:ln>
        </p:spPr>
      </p:sp>
      <p:sp>
        <p:nvSpPr>
          <p:cNvPr id="383" name="Google Shape;383;p34:notes"/>
          <p:cNvSpPr txBox="1">
            <a:spLocks noGrp="1"/>
          </p:cNvSpPr>
          <p:nvPr>
            <p:ph type="body" idx="1"/>
          </p:nvPr>
        </p:nvSpPr>
        <p:spPr>
          <a:xfrm>
            <a:off x="685801" y="4416426"/>
            <a:ext cx="5483225" cy="4181475"/>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None/>
            </a:pPr>
            <a:endParaRPr/>
          </a:p>
        </p:txBody>
      </p:sp>
      <p:sp>
        <p:nvSpPr>
          <p:cNvPr id="384" name="Google Shape;384;p34:notes"/>
          <p:cNvSpPr txBox="1">
            <a:spLocks noGrp="1"/>
          </p:cNvSpPr>
          <p:nvPr>
            <p:ph type="sldNum" idx="12"/>
          </p:nvPr>
        </p:nvSpPr>
        <p:spPr>
          <a:xfrm>
            <a:off x="3884613" y="8829676"/>
            <a:ext cx="2968625" cy="461963"/>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540"/>
              <a:buFont typeface="Noto Sans Symbols"/>
              <a:buNone/>
            </a:pPr>
            <a:fld id="{00000000-1234-1234-1234-123412341234}" type="slidenum">
              <a:rPr lang="es-ES"/>
              <a:t>46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540"/>
              <a:buFont typeface="Noto Sans Symbols"/>
              <a:buNone/>
            </a:pPr>
            <a:fld id="{00000000-1234-1234-1234-123412341234}" type="slidenum">
              <a:rPr lang="es-ES" sz="1200" b="0" i="0" u="none" strike="noStrike" cap="none" smtClean="0">
                <a:solidFill>
                  <a:srgbClr val="000000"/>
                </a:solidFill>
                <a:latin typeface="Times New Roman"/>
                <a:ea typeface="Times New Roman"/>
                <a:cs typeface="Times New Roman"/>
                <a:sym typeface="Times New Roman"/>
              </a:rPr>
              <a:t>7</a:t>
            </a:fld>
            <a:endParaRPr lang="es-ES"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45192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540"/>
              <a:buFont typeface="Noto Sans Symbols"/>
              <a:buNone/>
            </a:pPr>
            <a:fld id="{00000000-1234-1234-1234-123412341234}" type="slidenum">
              <a:rPr lang="es-ES" sz="1200" b="0" i="0" u="none" strike="noStrike" cap="none" smtClean="0">
                <a:solidFill>
                  <a:srgbClr val="000000"/>
                </a:solidFill>
                <a:latin typeface="Times New Roman"/>
                <a:ea typeface="Times New Roman"/>
                <a:cs typeface="Times New Roman"/>
                <a:sym typeface="Times New Roman"/>
              </a:rPr>
              <a:t>8</a:t>
            </a:fld>
            <a:endParaRPr lang="es-ES"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89467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c657f5e12_2_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00" name="Google Shape;200;g5c657f5e12_2_0: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5039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c657f5e12_1_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1400"/>
              </a:spcBef>
              <a:spcAft>
                <a:spcPts val="0"/>
              </a:spcAft>
              <a:buClr>
                <a:schemeClr val="dk1"/>
              </a:buClr>
              <a:buSzPts val="1100"/>
              <a:buFont typeface="Arial"/>
              <a:buNone/>
            </a:pPr>
            <a:r>
              <a:rPr lang="es-ES" sz="1000" b="1">
                <a:solidFill>
                  <a:schemeClr val="dk1"/>
                </a:solidFill>
                <a:latin typeface="Arial"/>
                <a:ea typeface="Arial"/>
                <a:cs typeface="Arial"/>
                <a:sym typeface="Arial"/>
              </a:rPr>
              <a:t>Procesos ETL</a:t>
            </a:r>
            <a:r>
              <a:rPr lang="es-ES" sz="1000">
                <a:solidFill>
                  <a:schemeClr val="dk1"/>
                </a:solidFill>
                <a:latin typeface="Arial"/>
                <a:ea typeface="Arial"/>
                <a:cs typeface="Arial"/>
                <a:sym typeface="Arial"/>
              </a:rPr>
              <a:t>, que se encargan de realizar la extracción de los datos desde los sistemas transaccionales de las empresas, es decir, ERP, CRM, POS de ventas, etc. Para formatearlos, limpiarlos y posteriormente cargarlos en la base datos diseñada para almacenar la información de la plataforma, este repositorio es el segundo componente, que se denomina </a:t>
            </a:r>
            <a:endParaRPr sz="10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s-ES" sz="1000" b="1">
                <a:solidFill>
                  <a:schemeClr val="dk1"/>
                </a:solidFill>
                <a:latin typeface="Arial"/>
                <a:ea typeface="Arial"/>
                <a:cs typeface="Arial"/>
                <a:sym typeface="Arial"/>
              </a:rPr>
              <a:t>Data Warehouse</a:t>
            </a:r>
            <a:r>
              <a:rPr lang="es-ES" sz="1000">
                <a:solidFill>
                  <a:schemeClr val="dk1"/>
                </a:solidFill>
                <a:latin typeface="Arial"/>
                <a:ea typeface="Arial"/>
                <a:cs typeface="Arial"/>
                <a:sym typeface="Arial"/>
              </a:rPr>
              <a:t>, que está construido de manera que las consultas que se realicen tengan respuestas rápidas y eficientes. Para la explotación de los datos por lo usuarios se utilizan los </a:t>
            </a:r>
            <a:endParaRPr sz="10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s-ES" sz="1000" b="1">
                <a:solidFill>
                  <a:schemeClr val="dk1"/>
                </a:solidFill>
                <a:latin typeface="Arial"/>
                <a:ea typeface="Arial"/>
                <a:cs typeface="Arial"/>
                <a:sym typeface="Arial"/>
              </a:rPr>
              <a:t>Reportes</a:t>
            </a:r>
            <a:r>
              <a:rPr lang="es-ES" sz="1000">
                <a:solidFill>
                  <a:schemeClr val="dk1"/>
                </a:solidFill>
                <a:latin typeface="Arial"/>
                <a:ea typeface="Arial"/>
                <a:cs typeface="Arial"/>
                <a:sym typeface="Arial"/>
              </a:rPr>
              <a:t>, que son visualizaciones estáticas o dinámicas de información y el</a:t>
            </a:r>
            <a:endParaRPr sz="1000">
              <a:solidFill>
                <a:schemeClr val="dk1"/>
              </a:solidFill>
              <a:latin typeface="Arial"/>
              <a:ea typeface="Arial"/>
              <a:cs typeface="Arial"/>
              <a:sym typeface="Arial"/>
            </a:endParaRPr>
          </a:p>
          <a:p>
            <a:pPr marL="0" lvl="0" indent="0" algn="l" rtl="0">
              <a:spcBef>
                <a:spcPts val="1400"/>
              </a:spcBef>
              <a:spcAft>
                <a:spcPts val="1400"/>
              </a:spcAft>
              <a:buNone/>
            </a:pPr>
            <a:r>
              <a:rPr lang="es-ES" sz="1000" b="1">
                <a:solidFill>
                  <a:schemeClr val="dk1"/>
                </a:solidFill>
                <a:latin typeface="Arial"/>
                <a:ea typeface="Arial"/>
                <a:cs typeface="Arial"/>
                <a:sym typeface="Arial"/>
              </a:rPr>
              <a:t>Data Mining</a:t>
            </a:r>
            <a:r>
              <a:rPr lang="es-ES" sz="1000">
                <a:solidFill>
                  <a:schemeClr val="dk1"/>
                </a:solidFill>
                <a:latin typeface="Arial"/>
                <a:ea typeface="Arial"/>
                <a:cs typeface="Arial"/>
                <a:sym typeface="Arial"/>
              </a:rPr>
              <a:t>, con el cual es posible detectar patrones e insights desde los datos.</a:t>
            </a:r>
            <a:endParaRPr sz="1000">
              <a:solidFill>
                <a:schemeClr val="dk1"/>
              </a:solidFill>
              <a:latin typeface="Arial"/>
              <a:ea typeface="Arial"/>
              <a:cs typeface="Arial"/>
              <a:sym typeface="Arial"/>
            </a:endParaRPr>
          </a:p>
        </p:txBody>
      </p:sp>
      <p:sp>
        <p:nvSpPr>
          <p:cNvPr id="205" name="Google Shape;205;g5c657f5e12_1_0: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040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c657f5e12_1_0:notes"/>
          <p:cNvSpPr txBox="1">
            <a:spLocks noGrp="1"/>
          </p:cNvSpPr>
          <p:nvPr>
            <p:ph type="body" idx="1"/>
          </p:nvPr>
        </p:nvSpPr>
        <p:spPr>
          <a:xfrm>
            <a:off x="685801" y="4416426"/>
            <a:ext cx="5483100" cy="4181400"/>
          </a:xfrm>
          <a:prstGeom prst="rect">
            <a:avLst/>
          </a:prstGeom>
        </p:spPr>
        <p:txBody>
          <a:bodyPr spcFirstLastPara="1" wrap="square" lIns="90000" tIns="46800" rIns="90000" bIns="46800" anchor="t" anchorCtr="0">
            <a:noAutofit/>
          </a:bodyPr>
          <a:lstStyle/>
          <a:p>
            <a:pPr marL="0" lvl="0" indent="0" algn="l" rtl="0">
              <a:spcBef>
                <a:spcPts val="1400"/>
              </a:spcBef>
              <a:spcAft>
                <a:spcPts val="0"/>
              </a:spcAft>
              <a:buClr>
                <a:schemeClr val="dk1"/>
              </a:buClr>
              <a:buSzPts val="1100"/>
              <a:buFont typeface="Arial"/>
              <a:buNone/>
            </a:pPr>
            <a:endParaRPr sz="1000" dirty="0">
              <a:solidFill>
                <a:schemeClr val="dk1"/>
              </a:solidFill>
              <a:latin typeface="Arial"/>
              <a:ea typeface="Arial"/>
              <a:cs typeface="Arial"/>
              <a:sym typeface="Arial"/>
            </a:endParaRPr>
          </a:p>
        </p:txBody>
      </p:sp>
      <p:sp>
        <p:nvSpPr>
          <p:cNvPr id="205" name="Google Shape;205;g5c657f5e12_1_0:notes"/>
          <p:cNvSpPr>
            <a:spLocks noGrp="1" noRot="1" noChangeAspect="1"/>
          </p:cNvSpPr>
          <p:nvPr>
            <p:ph type="sldImg" idx="2"/>
          </p:nvPr>
        </p:nvSpPr>
        <p:spPr>
          <a:xfrm>
            <a:off x="1104900" y="696913"/>
            <a:ext cx="4643438"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1929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6"/>
          <p:cNvSpPr txBox="1">
            <a:spLocks noGrp="1"/>
          </p:cNvSpPr>
          <p:nvPr>
            <p:ph type="sldNum" idx="12"/>
          </p:nvPr>
        </p:nvSpPr>
        <p:spPr>
          <a:xfrm>
            <a:off x="6991198" y="623504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ES"/>
              <a:t>‹#›</a:t>
            </a:fld>
            <a:endParaRPr/>
          </a:p>
        </p:txBody>
      </p:sp>
      <p:pic>
        <p:nvPicPr>
          <p:cNvPr id="25" name="Google Shape;25;p36" descr="Esc. Ingeniería-08.jpg"/>
          <p:cNvPicPr preferRelativeResize="0"/>
          <p:nvPr/>
        </p:nvPicPr>
        <p:blipFill rotWithShape="1">
          <a:blip r:embed="rId2">
            <a:alphaModFix/>
          </a:blip>
          <a:srcRect/>
          <a:stretch/>
        </p:blipFill>
        <p:spPr>
          <a:xfrm>
            <a:off x="297777" y="292526"/>
            <a:ext cx="3300441" cy="1114636"/>
          </a:xfrm>
          <a:prstGeom prst="rect">
            <a:avLst/>
          </a:prstGeom>
          <a:noFill/>
          <a:ln>
            <a:noFill/>
          </a:ln>
        </p:spPr>
      </p:pic>
      <p:pic>
        <p:nvPicPr>
          <p:cNvPr id="26" name="Google Shape;26;p36"/>
          <p:cNvPicPr preferRelativeResize="0"/>
          <p:nvPr/>
        </p:nvPicPr>
        <p:blipFill rotWithShape="1">
          <a:blip r:embed="rId3">
            <a:alphaModFix/>
          </a:blip>
          <a:srcRect l="25328" t="29701" r="720" b="-1389"/>
          <a:stretch/>
        </p:blipFill>
        <p:spPr>
          <a:xfrm>
            <a:off x="6724184" y="453800"/>
            <a:ext cx="1448215" cy="79208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7"/>
        <p:cNvGrpSpPr/>
        <p:nvPr/>
      </p:nvGrpSpPr>
      <p:grpSpPr>
        <a:xfrm>
          <a:off x="0" y="0"/>
          <a:ext cx="0" cy="0"/>
          <a:chOff x="0" y="0"/>
          <a:chExt cx="0" cy="0"/>
        </a:xfrm>
      </p:grpSpPr>
      <p:sp>
        <p:nvSpPr>
          <p:cNvPr id="78" name="Google Shape;78;p4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45"/>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0" name="Google Shape;80;p4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81" name="Google Shape;81;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5"/>
          <p:cNvSpPr txBox="1">
            <a:spLocks noGrp="1"/>
          </p:cNvSpPr>
          <p:nvPr>
            <p:ph type="sldNum" idx="12"/>
          </p:nvPr>
        </p:nvSpPr>
        <p:spPr>
          <a:xfrm>
            <a:off x="6991198" y="623504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4"/>
        <p:cNvGrpSpPr/>
        <p:nvPr/>
      </p:nvGrpSpPr>
      <p:grpSpPr>
        <a:xfrm>
          <a:off x="0" y="0"/>
          <a:ext cx="0" cy="0"/>
          <a:chOff x="0" y="0"/>
          <a:chExt cx="0" cy="0"/>
        </a:xfrm>
      </p:grpSpPr>
      <p:sp>
        <p:nvSpPr>
          <p:cNvPr id="85" name="Google Shape;85;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46"/>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6"/>
          <p:cNvSpPr txBox="1">
            <a:spLocks noGrp="1"/>
          </p:cNvSpPr>
          <p:nvPr>
            <p:ph type="sldNum" idx="12"/>
          </p:nvPr>
        </p:nvSpPr>
        <p:spPr>
          <a:xfrm>
            <a:off x="6991198" y="623504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90"/>
        <p:cNvGrpSpPr/>
        <p:nvPr/>
      </p:nvGrpSpPr>
      <p:grpSpPr>
        <a:xfrm>
          <a:off x="0" y="0"/>
          <a:ext cx="0" cy="0"/>
          <a:chOff x="0" y="0"/>
          <a:chExt cx="0" cy="0"/>
        </a:xfrm>
      </p:grpSpPr>
      <p:sp>
        <p:nvSpPr>
          <p:cNvPr id="91" name="Google Shape;91;p47"/>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4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7"/>
          <p:cNvSpPr txBox="1">
            <a:spLocks noGrp="1"/>
          </p:cNvSpPr>
          <p:nvPr>
            <p:ph type="sldNum" idx="12"/>
          </p:nvPr>
        </p:nvSpPr>
        <p:spPr>
          <a:xfrm>
            <a:off x="6991198" y="623504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04"/>
        <p:cNvGrpSpPr/>
        <p:nvPr/>
      </p:nvGrpSpPr>
      <p:grpSpPr>
        <a:xfrm>
          <a:off x="0" y="0"/>
          <a:ext cx="0" cy="0"/>
          <a:chOff x="0" y="0"/>
          <a:chExt cx="0" cy="0"/>
        </a:xfrm>
      </p:grpSpPr>
      <p:sp>
        <p:nvSpPr>
          <p:cNvPr id="105" name="Google Shape;105;g5c657f5e12_2_13"/>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6" name="Google Shape;106;g5c657f5e12_2_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07" name="Google Shape;107;g5c657f5e12_2_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8" name="Google Shape;108;g5c657f5e12_2_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9" name="Google Shape;109;g5c657f5e12_2_13"/>
          <p:cNvSpPr txBox="1">
            <a:spLocks noGrp="1"/>
          </p:cNvSpPr>
          <p:nvPr>
            <p:ph type="sldNum" idx="12"/>
          </p:nvPr>
        </p:nvSpPr>
        <p:spPr>
          <a:xfrm>
            <a:off x="6991198" y="6235045"/>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s-ES"/>
              <a:t>‹#›</a:t>
            </a:fld>
            <a:endParaRPr/>
          </a:p>
        </p:txBody>
      </p:sp>
      <p:pic>
        <p:nvPicPr>
          <p:cNvPr id="110" name="Google Shape;110;g5c657f5e12_2_13" descr="Esc. Ingeniería-08.jpg"/>
          <p:cNvPicPr preferRelativeResize="0"/>
          <p:nvPr/>
        </p:nvPicPr>
        <p:blipFill rotWithShape="1">
          <a:blip r:embed="rId2">
            <a:alphaModFix/>
          </a:blip>
          <a:srcRect/>
          <a:stretch/>
        </p:blipFill>
        <p:spPr>
          <a:xfrm>
            <a:off x="297777" y="292526"/>
            <a:ext cx="3300442" cy="1114636"/>
          </a:xfrm>
          <a:prstGeom prst="rect">
            <a:avLst/>
          </a:prstGeom>
          <a:noFill/>
          <a:ln>
            <a:noFill/>
          </a:ln>
        </p:spPr>
      </p:pic>
      <p:pic>
        <p:nvPicPr>
          <p:cNvPr id="111" name="Google Shape;111;g5c657f5e12_2_13"/>
          <p:cNvPicPr preferRelativeResize="0"/>
          <p:nvPr/>
        </p:nvPicPr>
        <p:blipFill rotWithShape="1">
          <a:blip r:embed="rId3">
            <a:alphaModFix/>
          </a:blip>
          <a:srcRect l="25329" t="29701" r="717" b="-1390"/>
          <a:stretch/>
        </p:blipFill>
        <p:spPr>
          <a:xfrm>
            <a:off x="6724184" y="453800"/>
            <a:ext cx="1448215" cy="79208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2"/>
        <p:cNvGrpSpPr/>
        <p:nvPr/>
      </p:nvGrpSpPr>
      <p:grpSpPr>
        <a:xfrm>
          <a:off x="0" y="0"/>
          <a:ext cx="0" cy="0"/>
          <a:chOff x="0" y="0"/>
          <a:chExt cx="0" cy="0"/>
        </a:xfrm>
      </p:grpSpPr>
      <p:sp>
        <p:nvSpPr>
          <p:cNvPr id="113" name="Google Shape;113;g5c657f5e12_2_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4" name="Google Shape;114;g5c657f5e12_2_2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5" name="Google Shape;115;g5c657f5e12_2_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6" name="Google Shape;116;g5c657f5e12_2_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g5c657f5e12_2_21"/>
          <p:cNvSpPr txBox="1">
            <a:spLocks noGrp="1"/>
          </p:cNvSpPr>
          <p:nvPr>
            <p:ph type="sldNum" idx="12"/>
          </p:nvPr>
        </p:nvSpPr>
        <p:spPr>
          <a:xfrm>
            <a:off x="6991198" y="6235045"/>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18"/>
        <p:cNvGrpSpPr/>
        <p:nvPr/>
      </p:nvGrpSpPr>
      <p:grpSpPr>
        <a:xfrm>
          <a:off x="0" y="0"/>
          <a:ext cx="0" cy="0"/>
          <a:chOff x="0" y="0"/>
          <a:chExt cx="0" cy="0"/>
        </a:xfrm>
      </p:grpSpPr>
      <p:sp>
        <p:nvSpPr>
          <p:cNvPr id="119" name="Google Shape;119;g5c657f5e12_2_27"/>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0" name="Google Shape;120;g5c657f5e12_2_27"/>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121" name="Google Shape;121;g5c657f5e12_2_2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2" name="Google Shape;122;g5c657f5e12_2_2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g5c657f5e12_2_27"/>
          <p:cNvSpPr txBox="1">
            <a:spLocks noGrp="1"/>
          </p:cNvSpPr>
          <p:nvPr>
            <p:ph type="sldNum" idx="12"/>
          </p:nvPr>
        </p:nvSpPr>
        <p:spPr>
          <a:xfrm>
            <a:off x="6991198" y="6235045"/>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124"/>
        <p:cNvGrpSpPr/>
        <p:nvPr/>
      </p:nvGrpSpPr>
      <p:grpSpPr>
        <a:xfrm>
          <a:off x="0" y="0"/>
          <a:ext cx="0" cy="0"/>
          <a:chOff x="0" y="0"/>
          <a:chExt cx="0" cy="0"/>
        </a:xfrm>
      </p:grpSpPr>
      <p:sp>
        <p:nvSpPr>
          <p:cNvPr id="125" name="Google Shape;125;g5c657f5e12_2_33"/>
          <p:cNvSpPr txBox="1">
            <a:spLocks noGrp="1"/>
          </p:cNvSpPr>
          <p:nvPr>
            <p:ph type="title"/>
          </p:nvPr>
        </p:nvSpPr>
        <p:spPr>
          <a:xfrm>
            <a:off x="457200" y="274638"/>
            <a:ext cx="55626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3400"/>
              <a:buFont typeface="Calibri"/>
              <a:buNone/>
              <a:defRPr sz="3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g5c657f5e12_2_3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7" name="Google Shape;127;g5c657f5e12_2_3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g5c657f5e12_2_3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9" name="Google Shape;129;g5c657f5e12_2_33"/>
          <p:cNvSpPr txBox="1">
            <a:spLocks noGrp="1"/>
          </p:cNvSpPr>
          <p:nvPr>
            <p:ph type="sldNum" idx="12"/>
          </p:nvPr>
        </p:nvSpPr>
        <p:spPr>
          <a:xfrm>
            <a:off x="6991198" y="6235045"/>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30"/>
        <p:cNvGrpSpPr/>
        <p:nvPr/>
      </p:nvGrpSpPr>
      <p:grpSpPr>
        <a:xfrm>
          <a:off x="0" y="0"/>
          <a:ext cx="0" cy="0"/>
          <a:chOff x="0" y="0"/>
          <a:chExt cx="0" cy="0"/>
        </a:xfrm>
      </p:grpSpPr>
      <p:sp>
        <p:nvSpPr>
          <p:cNvPr id="131" name="Google Shape;131;g5c657f5e12_2_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2" name="Google Shape;132;g5c657f5e12_2_39"/>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33" name="Google Shape;133;g5c657f5e12_2_39"/>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34" name="Google Shape;134;g5c657f5e12_2_3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g5c657f5e12_2_3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6" name="Google Shape;136;g5c657f5e12_2_39"/>
          <p:cNvSpPr txBox="1">
            <a:spLocks noGrp="1"/>
          </p:cNvSpPr>
          <p:nvPr>
            <p:ph type="sldNum" idx="12"/>
          </p:nvPr>
        </p:nvSpPr>
        <p:spPr>
          <a:xfrm>
            <a:off x="6991198" y="6235045"/>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37"/>
        <p:cNvGrpSpPr/>
        <p:nvPr/>
      </p:nvGrpSpPr>
      <p:grpSpPr>
        <a:xfrm>
          <a:off x="0" y="0"/>
          <a:ext cx="0" cy="0"/>
          <a:chOff x="0" y="0"/>
          <a:chExt cx="0" cy="0"/>
        </a:xfrm>
      </p:grpSpPr>
      <p:sp>
        <p:nvSpPr>
          <p:cNvPr id="138" name="Google Shape;138;g5c657f5e12_2_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9" name="Google Shape;139;g5c657f5e12_2_46"/>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40" name="Google Shape;140;g5c657f5e12_2_46"/>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41" name="Google Shape;141;g5c657f5e12_2_46"/>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42" name="Google Shape;142;g5c657f5e12_2_46"/>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43" name="Google Shape;143;g5c657f5e12_2_4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4" name="Google Shape;144;g5c657f5e12_2_4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5" name="Google Shape;145;g5c657f5e12_2_46"/>
          <p:cNvSpPr txBox="1">
            <a:spLocks noGrp="1"/>
          </p:cNvSpPr>
          <p:nvPr>
            <p:ph type="sldNum" idx="12"/>
          </p:nvPr>
        </p:nvSpPr>
        <p:spPr>
          <a:xfrm>
            <a:off x="6991198" y="6235045"/>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146"/>
        <p:cNvGrpSpPr/>
        <p:nvPr/>
      </p:nvGrpSpPr>
      <p:grpSpPr>
        <a:xfrm>
          <a:off x="0" y="0"/>
          <a:ext cx="0" cy="0"/>
          <a:chOff x="0" y="0"/>
          <a:chExt cx="0" cy="0"/>
        </a:xfrm>
      </p:grpSpPr>
      <p:sp>
        <p:nvSpPr>
          <p:cNvPr id="147" name="Google Shape;147;g5c657f5e12_2_5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8" name="Google Shape;148;g5c657f5e12_2_5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9" name="Google Shape;149;g5c657f5e12_2_5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0" name="Google Shape;150;g5c657f5e12_2_55"/>
          <p:cNvSpPr txBox="1">
            <a:spLocks noGrp="1"/>
          </p:cNvSpPr>
          <p:nvPr>
            <p:ph type="sldNum" idx="12"/>
          </p:nvPr>
        </p:nvSpPr>
        <p:spPr>
          <a:xfrm>
            <a:off x="6991198" y="6235045"/>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7"/>
        <p:cNvGrpSpPr/>
        <p:nvPr/>
      </p:nvGrpSpPr>
      <p:grpSpPr>
        <a:xfrm>
          <a:off x="0" y="0"/>
          <a:ext cx="0" cy="0"/>
          <a:chOff x="0" y="0"/>
          <a:chExt cx="0" cy="0"/>
        </a:xfrm>
      </p:grpSpPr>
      <p:sp>
        <p:nvSpPr>
          <p:cNvPr id="28" name="Google Shape;28;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7"/>
          <p:cNvSpPr txBox="1">
            <a:spLocks noGrp="1"/>
          </p:cNvSpPr>
          <p:nvPr>
            <p:ph type="sldNum" idx="12"/>
          </p:nvPr>
        </p:nvSpPr>
        <p:spPr>
          <a:xfrm>
            <a:off x="6991198" y="623504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1"/>
        <p:cNvGrpSpPr/>
        <p:nvPr/>
      </p:nvGrpSpPr>
      <p:grpSpPr>
        <a:xfrm>
          <a:off x="0" y="0"/>
          <a:ext cx="0" cy="0"/>
          <a:chOff x="0" y="0"/>
          <a:chExt cx="0" cy="0"/>
        </a:xfrm>
      </p:grpSpPr>
      <p:sp>
        <p:nvSpPr>
          <p:cNvPr id="152" name="Google Shape;152;g5c657f5e12_2_6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3" name="Google Shape;153;g5c657f5e12_2_6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4" name="Google Shape;154;g5c657f5e12_2_60"/>
          <p:cNvSpPr txBox="1">
            <a:spLocks noGrp="1"/>
          </p:cNvSpPr>
          <p:nvPr>
            <p:ph type="sldNum" idx="12"/>
          </p:nvPr>
        </p:nvSpPr>
        <p:spPr>
          <a:xfrm>
            <a:off x="6991198" y="6235045"/>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55"/>
        <p:cNvGrpSpPr/>
        <p:nvPr/>
      </p:nvGrpSpPr>
      <p:grpSpPr>
        <a:xfrm>
          <a:off x="0" y="0"/>
          <a:ext cx="0" cy="0"/>
          <a:chOff x="0" y="0"/>
          <a:chExt cx="0" cy="0"/>
        </a:xfrm>
      </p:grpSpPr>
      <p:sp>
        <p:nvSpPr>
          <p:cNvPr id="156" name="Google Shape;156;g5c657f5e12_2_64"/>
          <p:cNvSpPr txBox="1">
            <a:spLocks noGrp="1"/>
          </p:cNvSpPr>
          <p:nvPr>
            <p:ph type="title"/>
          </p:nvPr>
        </p:nvSpPr>
        <p:spPr>
          <a:xfrm>
            <a:off x="457200" y="273050"/>
            <a:ext cx="3008400" cy="11619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7" name="Google Shape;157;g5c657f5e12_2_64"/>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58" name="Google Shape;158;g5c657f5e12_2_64"/>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59" name="Google Shape;159;g5c657f5e12_2_6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0" name="Google Shape;160;g5c657f5e12_2_6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1" name="Google Shape;161;g5c657f5e12_2_64"/>
          <p:cNvSpPr txBox="1">
            <a:spLocks noGrp="1"/>
          </p:cNvSpPr>
          <p:nvPr>
            <p:ph type="sldNum" idx="12"/>
          </p:nvPr>
        </p:nvSpPr>
        <p:spPr>
          <a:xfrm>
            <a:off x="6991198" y="6235045"/>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62"/>
        <p:cNvGrpSpPr/>
        <p:nvPr/>
      </p:nvGrpSpPr>
      <p:grpSpPr>
        <a:xfrm>
          <a:off x="0" y="0"/>
          <a:ext cx="0" cy="0"/>
          <a:chOff x="0" y="0"/>
          <a:chExt cx="0" cy="0"/>
        </a:xfrm>
      </p:grpSpPr>
      <p:sp>
        <p:nvSpPr>
          <p:cNvPr id="163" name="Google Shape;163;g5c657f5e12_2_71"/>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g5c657f5e12_2_7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5" name="Google Shape;165;g5c657f5e12_2_71"/>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66" name="Google Shape;166;g5c657f5e12_2_7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7" name="Google Shape;167;g5c657f5e12_2_7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8" name="Google Shape;168;g5c657f5e12_2_71"/>
          <p:cNvSpPr txBox="1">
            <a:spLocks noGrp="1"/>
          </p:cNvSpPr>
          <p:nvPr>
            <p:ph type="sldNum" idx="12"/>
          </p:nvPr>
        </p:nvSpPr>
        <p:spPr>
          <a:xfrm>
            <a:off x="6991198" y="6235045"/>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69"/>
        <p:cNvGrpSpPr/>
        <p:nvPr/>
      </p:nvGrpSpPr>
      <p:grpSpPr>
        <a:xfrm>
          <a:off x="0" y="0"/>
          <a:ext cx="0" cy="0"/>
          <a:chOff x="0" y="0"/>
          <a:chExt cx="0" cy="0"/>
        </a:xfrm>
      </p:grpSpPr>
      <p:sp>
        <p:nvSpPr>
          <p:cNvPr id="170" name="Google Shape;170;g5c657f5e12_2_7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1" name="Google Shape;171;g5c657f5e12_2_78"/>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72" name="Google Shape;172;g5c657f5e12_2_7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3" name="Google Shape;173;g5c657f5e12_2_7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4" name="Google Shape;174;g5c657f5e12_2_78"/>
          <p:cNvSpPr txBox="1">
            <a:spLocks noGrp="1"/>
          </p:cNvSpPr>
          <p:nvPr>
            <p:ph type="sldNum" idx="12"/>
          </p:nvPr>
        </p:nvSpPr>
        <p:spPr>
          <a:xfrm>
            <a:off x="6991198" y="6235045"/>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75"/>
        <p:cNvGrpSpPr/>
        <p:nvPr/>
      </p:nvGrpSpPr>
      <p:grpSpPr>
        <a:xfrm>
          <a:off x="0" y="0"/>
          <a:ext cx="0" cy="0"/>
          <a:chOff x="0" y="0"/>
          <a:chExt cx="0" cy="0"/>
        </a:xfrm>
      </p:grpSpPr>
      <p:sp>
        <p:nvSpPr>
          <p:cNvPr id="176" name="Google Shape;176;g5c657f5e12_2_8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7" name="Google Shape;177;g5c657f5e12_2_8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78" name="Google Shape;178;g5c657f5e12_2_8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9" name="Google Shape;179;g5c657f5e12_2_8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0" name="Google Shape;180;g5c657f5e12_2_84"/>
          <p:cNvSpPr txBox="1">
            <a:spLocks noGrp="1"/>
          </p:cNvSpPr>
          <p:nvPr>
            <p:ph type="sldNum" idx="12"/>
          </p:nvPr>
        </p:nvSpPr>
        <p:spPr>
          <a:xfrm>
            <a:off x="6991198" y="6235045"/>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1"/>
        <p:cNvGrpSpPr/>
        <p:nvPr/>
      </p:nvGrpSpPr>
      <p:grpSpPr>
        <a:xfrm>
          <a:off x="0" y="0"/>
          <a:ext cx="0" cy="0"/>
          <a:chOff x="0" y="0"/>
          <a:chExt cx="0" cy="0"/>
        </a:xfrm>
      </p:grpSpPr>
      <p:sp>
        <p:nvSpPr>
          <p:cNvPr id="182" name="Google Shape;182;g5c657f5e12_2_308"/>
          <p:cNvSpPr/>
          <p:nvPr/>
        </p:nvSpPr>
        <p:spPr>
          <a:xfrm rot="10800000" flipH="1">
            <a:off x="0" y="365031"/>
            <a:ext cx="6444300" cy="990300"/>
          </a:xfrm>
          <a:prstGeom prst="snip1Rect">
            <a:avLst>
              <a:gd name="adj" fmla="val 16667"/>
            </a:avLst>
          </a:prstGeom>
          <a:solidFill>
            <a:srgbClr val="00AC4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83" name="Google Shape;183;g5c657f5e12_2_308"/>
          <p:cNvSpPr txBox="1">
            <a:spLocks noGrp="1"/>
          </p:cNvSpPr>
          <p:nvPr>
            <p:ph type="title"/>
          </p:nvPr>
        </p:nvSpPr>
        <p:spPr>
          <a:xfrm>
            <a:off x="457200" y="369492"/>
            <a:ext cx="8229600" cy="9903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lt1"/>
              </a:buClr>
              <a:buSzPts val="2800"/>
              <a:buFont typeface="Quattrocento Sans"/>
              <a:buNone/>
              <a:defRPr>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4" name="Google Shape;184;g5c657f5e12_2_308"/>
          <p:cNvSpPr txBox="1">
            <a:spLocks noGrp="1"/>
          </p:cNvSpPr>
          <p:nvPr>
            <p:ph type="body" idx="1"/>
          </p:nvPr>
        </p:nvSpPr>
        <p:spPr>
          <a:xfrm>
            <a:off x="457200" y="1406120"/>
            <a:ext cx="8229600" cy="4992300"/>
          </a:xfrm>
          <a:prstGeom prst="rect">
            <a:avLst/>
          </a:prstGeom>
          <a:noFill/>
          <a:ln>
            <a:noFill/>
          </a:ln>
        </p:spPr>
        <p:txBody>
          <a:bodyPr spcFirstLastPara="1" wrap="square" lIns="91425" tIns="45700" rIns="91425" bIns="45700" anchor="t" anchorCtr="0">
            <a:noAutofit/>
          </a:bodyPr>
          <a:lstStyle>
            <a:lvl1pPr marL="457200" lvl="0" indent="-358140" algn="l" rtl="0">
              <a:spcBef>
                <a:spcPts val="480"/>
              </a:spcBef>
              <a:spcAft>
                <a:spcPts val="0"/>
              </a:spcAft>
              <a:buSzPts val="2040"/>
              <a:buChar char="•"/>
              <a:defRPr>
                <a:solidFill>
                  <a:schemeClr val="dk2"/>
                </a:solidFill>
                <a:latin typeface="Quattrocento Sans"/>
                <a:ea typeface="Quattrocento Sans"/>
                <a:cs typeface="Quattrocento Sans"/>
                <a:sym typeface="Quattrocento Sans"/>
              </a:defRPr>
            </a:lvl1pPr>
            <a:lvl2pPr marL="914400" lvl="1" indent="-336550" algn="l" rtl="0">
              <a:spcBef>
                <a:spcPts val="400"/>
              </a:spcBef>
              <a:spcAft>
                <a:spcPts val="0"/>
              </a:spcAft>
              <a:buSzPts val="1700"/>
              <a:buChar char="–"/>
              <a:defRPr>
                <a:solidFill>
                  <a:schemeClr val="dk2"/>
                </a:solidFill>
                <a:latin typeface="Quattrocento Sans"/>
                <a:ea typeface="Quattrocento Sans"/>
                <a:cs typeface="Quattrocento Sans"/>
                <a:sym typeface="Quattrocento Sans"/>
              </a:defRPr>
            </a:lvl2pPr>
            <a:lvl3pPr marL="1371600" lvl="2" indent="-331469" algn="l" rtl="0">
              <a:spcBef>
                <a:spcPts val="360"/>
              </a:spcBef>
              <a:spcAft>
                <a:spcPts val="0"/>
              </a:spcAft>
              <a:buSzPts val="1620"/>
              <a:buChar char="•"/>
              <a:defRPr>
                <a:solidFill>
                  <a:schemeClr val="dk2"/>
                </a:solidFill>
                <a:latin typeface="Quattrocento Sans"/>
                <a:ea typeface="Quattrocento Sans"/>
                <a:cs typeface="Quattrocento Sans"/>
                <a:sym typeface="Quattrocento Sans"/>
              </a:defRPr>
            </a:lvl3pPr>
            <a:lvl4pPr marL="1828800" lvl="3" indent="-330200" algn="l" rtl="0">
              <a:spcBef>
                <a:spcPts val="320"/>
              </a:spcBef>
              <a:spcAft>
                <a:spcPts val="0"/>
              </a:spcAft>
              <a:buSzPts val="1600"/>
              <a:buChar char="–"/>
              <a:defRPr>
                <a:solidFill>
                  <a:schemeClr val="dk2"/>
                </a:solidFill>
                <a:latin typeface="Quattrocento Sans"/>
                <a:ea typeface="Quattrocento Sans"/>
                <a:cs typeface="Quattrocento Sans"/>
                <a:sym typeface="Quattrocento Sans"/>
              </a:defRPr>
            </a:lvl4pPr>
            <a:lvl5pPr marL="2286000" lvl="4" indent="-317500" algn="l" rtl="0">
              <a:spcBef>
                <a:spcPts val="280"/>
              </a:spcBef>
              <a:spcAft>
                <a:spcPts val="0"/>
              </a:spcAft>
              <a:buSzPts val="1400"/>
              <a:buChar char="»"/>
              <a:defRPr>
                <a:solidFill>
                  <a:schemeClr val="dk2"/>
                </a:solidFill>
                <a:latin typeface="Quattrocento Sans"/>
                <a:ea typeface="Quattrocento Sans"/>
                <a:cs typeface="Quattrocento Sans"/>
                <a:sym typeface="Quattrocento Sans"/>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3"/>
        <p:cNvGrpSpPr/>
        <p:nvPr/>
      </p:nvGrpSpPr>
      <p:grpSpPr>
        <a:xfrm>
          <a:off x="0" y="0"/>
          <a:ext cx="0" cy="0"/>
          <a:chOff x="0" y="0"/>
          <a:chExt cx="0" cy="0"/>
        </a:xfrm>
      </p:grpSpPr>
      <p:sp>
        <p:nvSpPr>
          <p:cNvPr id="34" name="Google Shape;34;p3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6" name="Google Shape;36;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8"/>
          <p:cNvSpPr txBox="1">
            <a:spLocks noGrp="1"/>
          </p:cNvSpPr>
          <p:nvPr>
            <p:ph type="sldNum" idx="12"/>
          </p:nvPr>
        </p:nvSpPr>
        <p:spPr>
          <a:xfrm>
            <a:off x="6991198" y="623504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39"/>
        <p:cNvGrpSpPr/>
        <p:nvPr/>
      </p:nvGrpSpPr>
      <p:grpSpPr>
        <a:xfrm>
          <a:off x="0" y="0"/>
          <a:ext cx="0" cy="0"/>
          <a:chOff x="0" y="0"/>
          <a:chExt cx="0" cy="0"/>
        </a:xfrm>
      </p:grpSpPr>
      <p:sp>
        <p:nvSpPr>
          <p:cNvPr id="40" name="Google Shape;40;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9"/>
          <p:cNvSpPr txBox="1">
            <a:spLocks noGrp="1"/>
          </p:cNvSpPr>
          <p:nvPr>
            <p:ph type="sldNum" idx="12"/>
          </p:nvPr>
        </p:nvSpPr>
        <p:spPr>
          <a:xfrm>
            <a:off x="6991198" y="623504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44"/>
        <p:cNvGrpSpPr/>
        <p:nvPr/>
      </p:nvGrpSpPr>
      <p:grpSpPr>
        <a:xfrm>
          <a:off x="0" y="0"/>
          <a:ext cx="0" cy="0"/>
          <a:chOff x="0" y="0"/>
          <a:chExt cx="0" cy="0"/>
        </a:xfrm>
      </p:grpSpPr>
      <p:sp>
        <p:nvSpPr>
          <p:cNvPr id="45" name="Google Shape;45;p40"/>
          <p:cNvSpPr txBox="1">
            <a:spLocks noGrp="1"/>
          </p:cNvSpPr>
          <p:nvPr>
            <p:ph type="title"/>
          </p:nvPr>
        </p:nvSpPr>
        <p:spPr>
          <a:xfrm>
            <a:off x="457200" y="274638"/>
            <a:ext cx="5562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3400"/>
              <a:buFont typeface="Calibri"/>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4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 name="Google Shape;47;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0"/>
          <p:cNvSpPr txBox="1">
            <a:spLocks noGrp="1"/>
          </p:cNvSpPr>
          <p:nvPr>
            <p:ph type="sldNum" idx="12"/>
          </p:nvPr>
        </p:nvSpPr>
        <p:spPr>
          <a:xfrm>
            <a:off x="6991198" y="623504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0"/>
        <p:cNvGrpSpPr/>
        <p:nvPr/>
      </p:nvGrpSpPr>
      <p:grpSpPr>
        <a:xfrm>
          <a:off x="0" y="0"/>
          <a:ext cx="0" cy="0"/>
          <a:chOff x="0" y="0"/>
          <a:chExt cx="0" cy="0"/>
        </a:xfrm>
      </p:grpSpPr>
      <p:sp>
        <p:nvSpPr>
          <p:cNvPr id="51" name="Google Shape;51;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4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3" name="Google Shape;53;p4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4" name="Google Shape;54;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1"/>
          <p:cNvSpPr txBox="1">
            <a:spLocks noGrp="1"/>
          </p:cNvSpPr>
          <p:nvPr>
            <p:ph type="sldNum" idx="12"/>
          </p:nvPr>
        </p:nvSpPr>
        <p:spPr>
          <a:xfrm>
            <a:off x="6991198" y="623504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7"/>
        <p:cNvGrpSpPr/>
        <p:nvPr/>
      </p:nvGrpSpPr>
      <p:grpSpPr>
        <a:xfrm>
          <a:off x="0" y="0"/>
          <a:ext cx="0" cy="0"/>
          <a:chOff x="0" y="0"/>
          <a:chExt cx="0" cy="0"/>
        </a:xfrm>
      </p:grpSpPr>
      <p:sp>
        <p:nvSpPr>
          <p:cNvPr id="58" name="Google Shape;58;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4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0" name="Google Shape;60;p4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1" name="Google Shape;61;p4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2" name="Google Shape;62;p4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3" name="Google Shape;63;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2"/>
          <p:cNvSpPr txBox="1">
            <a:spLocks noGrp="1"/>
          </p:cNvSpPr>
          <p:nvPr>
            <p:ph type="sldNum" idx="12"/>
          </p:nvPr>
        </p:nvSpPr>
        <p:spPr>
          <a:xfrm>
            <a:off x="6991198" y="623504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66"/>
        <p:cNvGrpSpPr/>
        <p:nvPr/>
      </p:nvGrpSpPr>
      <p:grpSpPr>
        <a:xfrm>
          <a:off x="0" y="0"/>
          <a:ext cx="0" cy="0"/>
          <a:chOff x="0" y="0"/>
          <a:chExt cx="0" cy="0"/>
        </a:xfrm>
      </p:grpSpPr>
      <p:sp>
        <p:nvSpPr>
          <p:cNvPr id="67" name="Google Shape;67;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3"/>
          <p:cNvSpPr txBox="1">
            <a:spLocks noGrp="1"/>
          </p:cNvSpPr>
          <p:nvPr>
            <p:ph type="sldNum" idx="12"/>
          </p:nvPr>
        </p:nvSpPr>
        <p:spPr>
          <a:xfrm>
            <a:off x="6991198" y="623504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0"/>
        <p:cNvGrpSpPr/>
        <p:nvPr/>
      </p:nvGrpSpPr>
      <p:grpSpPr>
        <a:xfrm>
          <a:off x="0" y="0"/>
          <a:ext cx="0" cy="0"/>
          <a:chOff x="0" y="0"/>
          <a:chExt cx="0" cy="0"/>
        </a:xfrm>
      </p:grpSpPr>
      <p:sp>
        <p:nvSpPr>
          <p:cNvPr id="71" name="Google Shape;71;p4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4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73" name="Google Shape;73;p4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4" name="Google Shape;74;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4"/>
          <p:cNvSpPr txBox="1">
            <a:spLocks noGrp="1"/>
          </p:cNvSpPr>
          <p:nvPr>
            <p:ph type="sldNum" idx="12"/>
          </p:nvPr>
        </p:nvSpPr>
        <p:spPr>
          <a:xfrm>
            <a:off x="6991198" y="623504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
        <p:cNvGrpSpPr/>
        <p:nvPr/>
      </p:nvGrpSpPr>
      <p:grpSpPr>
        <a:xfrm>
          <a:off x="0" y="0"/>
          <a:ext cx="0" cy="0"/>
          <a:chOff x="0" y="0"/>
          <a:chExt cx="0" cy="0"/>
        </a:xfrm>
      </p:grpSpPr>
      <p:sp>
        <p:nvSpPr>
          <p:cNvPr id="12" name="Google Shape;12;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5" name="Google Shape;15;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6" name="Google Shape;16;p35"/>
          <p:cNvSpPr txBox="1">
            <a:spLocks noGrp="1"/>
          </p:cNvSpPr>
          <p:nvPr>
            <p:ph type="sldNum" idx="12"/>
          </p:nvPr>
        </p:nvSpPr>
        <p:spPr>
          <a:xfrm>
            <a:off x="6991198" y="623504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a:t>
            </a:fld>
            <a:endParaRPr/>
          </a:p>
        </p:txBody>
      </p:sp>
      <p:sp>
        <p:nvSpPr>
          <p:cNvPr id="17" name="Google Shape;17;p35"/>
          <p:cNvSpPr/>
          <p:nvPr/>
        </p:nvSpPr>
        <p:spPr>
          <a:xfrm>
            <a:off x="13522" y="6600170"/>
            <a:ext cx="257830" cy="257830"/>
          </a:xfrm>
          <a:prstGeom prst="rect">
            <a:avLst/>
          </a:prstGeom>
          <a:solidFill>
            <a:schemeClr val="dk1"/>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35"/>
          <p:cNvSpPr/>
          <p:nvPr/>
        </p:nvSpPr>
        <p:spPr>
          <a:xfrm>
            <a:off x="256108" y="6600170"/>
            <a:ext cx="8887891" cy="257830"/>
          </a:xfrm>
          <a:prstGeom prst="rect">
            <a:avLst/>
          </a:prstGeom>
          <a:solidFill>
            <a:srgbClr val="FFD31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g5c657f5e12_2_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98" name="Google Shape;98;g5c657f5e12_2_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9" name="Google Shape;99;g5c657f5e12_2_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00" name="Google Shape;100;g5c657f5e12_2_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01" name="Google Shape;101;g5c657f5e12_2_5"/>
          <p:cNvSpPr txBox="1">
            <a:spLocks noGrp="1"/>
          </p:cNvSpPr>
          <p:nvPr>
            <p:ph type="sldNum" idx="12"/>
          </p:nvPr>
        </p:nvSpPr>
        <p:spPr>
          <a:xfrm>
            <a:off x="6991198" y="6235045"/>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a:t>
            </a:fld>
            <a:endParaRPr/>
          </a:p>
        </p:txBody>
      </p:sp>
      <p:sp>
        <p:nvSpPr>
          <p:cNvPr id="102" name="Google Shape;102;g5c657f5e12_2_5"/>
          <p:cNvSpPr/>
          <p:nvPr/>
        </p:nvSpPr>
        <p:spPr>
          <a:xfrm>
            <a:off x="13522" y="6600170"/>
            <a:ext cx="257700" cy="257700"/>
          </a:xfrm>
          <a:prstGeom prst="rect">
            <a:avLst/>
          </a:prstGeom>
          <a:solidFill>
            <a:schemeClr val="dk1"/>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3" name="Google Shape;103;g5c657f5e12_2_5"/>
          <p:cNvSpPr/>
          <p:nvPr/>
        </p:nvSpPr>
        <p:spPr>
          <a:xfrm>
            <a:off x="256108" y="6600170"/>
            <a:ext cx="8887800" cy="257700"/>
          </a:xfrm>
          <a:prstGeom prst="rect">
            <a:avLst/>
          </a:prstGeom>
          <a:solidFill>
            <a:srgbClr val="FFD310"/>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
          <p:cNvSpPr txBox="1">
            <a:spLocks noGrp="1"/>
          </p:cNvSpPr>
          <p:nvPr>
            <p:ph type="ctrTitle"/>
          </p:nvPr>
        </p:nvSpPr>
        <p:spPr>
          <a:xfrm>
            <a:off x="681182" y="1748010"/>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s-ES" sz="3200" b="1"/>
              <a:t>Diplomado en Big Data y Ciencia de Datos para Negocios</a:t>
            </a:r>
            <a:br>
              <a:rPr lang="es-ES" sz="3200" b="1"/>
            </a:br>
            <a:r>
              <a:rPr lang="es-ES" sz="1600" b="1"/>
              <a:t> </a:t>
            </a:r>
            <a:br>
              <a:rPr lang="es-ES" sz="3200" b="1"/>
            </a:br>
            <a:r>
              <a:rPr lang="es-ES" sz="3200" b="1"/>
              <a:t> </a:t>
            </a:r>
            <a:r>
              <a:rPr lang="es-ES" sz="3200"/>
              <a:t>Curso: Arquitectura e Infraestructura para Big Data y Data Science</a:t>
            </a:r>
            <a:br>
              <a:rPr lang="es-ES" sz="3200"/>
            </a:br>
            <a:r>
              <a:rPr lang="es-ES" sz="1600"/>
              <a:t> </a:t>
            </a:r>
            <a:endParaRPr sz="3200"/>
          </a:p>
        </p:txBody>
      </p:sp>
      <p:sp>
        <p:nvSpPr>
          <p:cNvPr id="190" name="Google Shape;190;p1"/>
          <p:cNvSpPr txBox="1">
            <a:spLocks noGrp="1"/>
          </p:cNvSpPr>
          <p:nvPr>
            <p:ph type="subTitle" idx="1"/>
          </p:nvPr>
        </p:nvSpPr>
        <p:spPr>
          <a:xfrm>
            <a:off x="1366982" y="3501008"/>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2000"/>
              <a:buNone/>
            </a:pPr>
            <a:r>
              <a:rPr lang="es-ES" sz="2000"/>
              <a:t>Educación Profesional</a:t>
            </a:r>
            <a:endParaRPr/>
          </a:p>
          <a:p>
            <a:pPr marL="0" lvl="0" indent="0" algn="ctr" rtl="0">
              <a:spcBef>
                <a:spcPts val="400"/>
              </a:spcBef>
              <a:spcAft>
                <a:spcPts val="0"/>
              </a:spcAft>
              <a:buClr>
                <a:srgbClr val="888888"/>
              </a:buClr>
              <a:buSzPts val="2000"/>
              <a:buNone/>
            </a:pPr>
            <a:r>
              <a:rPr lang="es-ES" sz="2000"/>
              <a:t>Escuela de Ingeniería UC</a:t>
            </a:r>
            <a:endParaRPr/>
          </a:p>
          <a:p>
            <a:pPr marL="0" lvl="0" indent="0" algn="ctr" rtl="0">
              <a:spcBef>
                <a:spcPts val="400"/>
              </a:spcBef>
              <a:spcAft>
                <a:spcPts val="0"/>
              </a:spcAft>
              <a:buClr>
                <a:srgbClr val="888888"/>
              </a:buClr>
              <a:buSzPts val="2000"/>
              <a:buNone/>
            </a:pPr>
            <a:endParaRPr sz="2000"/>
          </a:p>
          <a:p>
            <a:pPr marL="0" lvl="0" indent="0" algn="ctr" rtl="0">
              <a:spcBef>
                <a:spcPts val="400"/>
              </a:spcBef>
              <a:spcAft>
                <a:spcPts val="0"/>
              </a:spcAft>
              <a:buClr>
                <a:srgbClr val="888888"/>
              </a:buClr>
              <a:buSzPts val="2000"/>
              <a:buNone/>
            </a:pPr>
            <a:r>
              <a:rPr lang="es-ES" sz="2000"/>
              <a:t>Relatores: Leidy Ortiz y Néstor Campos</a:t>
            </a:r>
            <a:endParaRPr/>
          </a:p>
        </p:txBody>
      </p:sp>
      <p:pic>
        <p:nvPicPr>
          <p:cNvPr id="191" name="Google Shape;191;p1"/>
          <p:cNvPicPr preferRelativeResize="0"/>
          <p:nvPr/>
        </p:nvPicPr>
        <p:blipFill rotWithShape="1">
          <a:blip r:embed="rId3">
            <a:alphaModFix/>
          </a:blip>
          <a:srcRect l="27129" t="72351" b="5581"/>
          <a:stretch/>
        </p:blipFill>
        <p:spPr>
          <a:xfrm>
            <a:off x="0" y="5087058"/>
            <a:ext cx="9134764" cy="15141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5c657f5e12_1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dirty="0"/>
              <a:t>ETL</a:t>
            </a:r>
            <a:endParaRPr dirty="0"/>
          </a:p>
        </p:txBody>
      </p:sp>
      <p:sp>
        <p:nvSpPr>
          <p:cNvPr id="208" name="Google Shape;208;g5c657f5e12_1_0"/>
          <p:cNvSpPr txBox="1"/>
          <p:nvPr/>
        </p:nvSpPr>
        <p:spPr>
          <a:xfrm>
            <a:off x="537600" y="1417650"/>
            <a:ext cx="8068800" cy="300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spcBef>
                <a:spcPts val="1400"/>
              </a:spcBef>
              <a:buNone/>
              <a:defRPr sz="1800">
                <a:solidFill>
                  <a:schemeClr val="dk1"/>
                </a:solidFill>
              </a:defRPr>
            </a:lvl1pPr>
          </a:lstStyle>
          <a:p>
            <a:r>
              <a:rPr lang="es-CL" sz="2000" dirty="0"/>
              <a:t>Proceso por el cual podemos </a:t>
            </a:r>
            <a:r>
              <a:rPr lang="es-CL" sz="2000" b="1" dirty="0"/>
              <a:t>mover</a:t>
            </a:r>
            <a:r>
              <a:rPr lang="es-CL" sz="2000" dirty="0"/>
              <a:t> datos de una fuente a otra. </a:t>
            </a:r>
          </a:p>
          <a:p>
            <a:endParaRPr lang="es-CL" dirty="0"/>
          </a:p>
          <a:p>
            <a:pPr marL="285750" indent="-285750">
              <a:buFont typeface="Arial" panose="020B0604020202020204" pitchFamily="34" charset="0"/>
              <a:buChar char="•"/>
            </a:pPr>
            <a:r>
              <a:rPr lang="es-CL" sz="2000" b="1" dirty="0"/>
              <a:t>Extracción:</a:t>
            </a:r>
            <a:r>
              <a:rPr lang="es-CL" dirty="0"/>
              <a:t> </a:t>
            </a:r>
            <a:r>
              <a:rPr lang="es-CL" i="1" dirty="0"/>
              <a:t>Recuperar</a:t>
            </a:r>
            <a:r>
              <a:rPr lang="es-CL" dirty="0"/>
              <a:t> la información de la base o archivo de origen con el fin conocer el </a:t>
            </a:r>
            <a:r>
              <a:rPr lang="es-CL" dirty="0">
                <a:solidFill>
                  <a:srgbClr val="FF0000"/>
                </a:solidFill>
              </a:rPr>
              <a:t>formato</a:t>
            </a:r>
            <a:r>
              <a:rPr lang="es-CL" dirty="0"/>
              <a:t> y </a:t>
            </a:r>
            <a:r>
              <a:rPr lang="es-CL" dirty="0">
                <a:solidFill>
                  <a:srgbClr val="FF0000"/>
                </a:solidFill>
              </a:rPr>
              <a:t>estructura</a:t>
            </a:r>
            <a:r>
              <a:rPr lang="es-CL" dirty="0"/>
              <a:t> de entrada.</a:t>
            </a:r>
          </a:p>
          <a:p>
            <a:pPr marL="285750" indent="-285750">
              <a:buFont typeface="Arial" panose="020B0604020202020204" pitchFamily="34" charset="0"/>
              <a:buChar char="•"/>
            </a:pPr>
            <a:r>
              <a:rPr lang="es-CL" sz="2000" b="1" dirty="0"/>
              <a:t>Transformación</a:t>
            </a:r>
            <a:r>
              <a:rPr lang="es-CL" dirty="0"/>
              <a:t>: Esta etapa es la más “</a:t>
            </a:r>
            <a:r>
              <a:rPr lang="es-CL" i="1" dirty="0"/>
              <a:t>creativa</a:t>
            </a:r>
            <a:r>
              <a:rPr lang="es-CL" dirty="0"/>
              <a:t>”, dado que es aquí donde se aplican las </a:t>
            </a:r>
            <a:r>
              <a:rPr lang="es-CL" dirty="0">
                <a:solidFill>
                  <a:srgbClr val="FF0000"/>
                </a:solidFill>
              </a:rPr>
              <a:t>reglas del negocio</a:t>
            </a:r>
            <a:r>
              <a:rPr lang="es-CL" dirty="0"/>
              <a:t> que darán riqueza al dato extraído. </a:t>
            </a:r>
          </a:p>
          <a:p>
            <a:pPr marL="285750" indent="-285750">
              <a:buFont typeface="Arial" panose="020B0604020202020204" pitchFamily="34" charset="0"/>
              <a:buChar char="•"/>
            </a:pPr>
            <a:r>
              <a:rPr lang="es-CL" sz="2000" b="1" dirty="0"/>
              <a:t>Carga:</a:t>
            </a:r>
            <a:r>
              <a:rPr lang="es-CL" dirty="0"/>
              <a:t> Esta es una etapa homóloga a la extracción, sólo que ahora se debe verificar que los datos sean </a:t>
            </a:r>
            <a:r>
              <a:rPr lang="es-CL" dirty="0">
                <a:solidFill>
                  <a:srgbClr val="FF0000"/>
                </a:solidFill>
              </a:rPr>
              <a:t>consistentes</a:t>
            </a:r>
            <a:r>
              <a:rPr lang="es-CL" dirty="0"/>
              <a:t> en </a:t>
            </a:r>
            <a:r>
              <a:rPr lang="es-CL" i="1" dirty="0"/>
              <a:t>formato</a:t>
            </a:r>
            <a:r>
              <a:rPr lang="es-CL" dirty="0"/>
              <a:t> y </a:t>
            </a:r>
            <a:r>
              <a:rPr lang="es-CL" i="1" dirty="0"/>
              <a:t>estructura</a:t>
            </a:r>
            <a:r>
              <a:rPr lang="es-CL" dirty="0"/>
              <a:t> con la base o archivo de destino.</a:t>
            </a:r>
            <a:endParaRPr dirty="0"/>
          </a:p>
        </p:txBody>
      </p:sp>
      <p:pic>
        <p:nvPicPr>
          <p:cNvPr id="8194" name="Picture 2" descr="Resultado de imagen para etl icon">
            <a:extLst>
              <a:ext uri="{FF2B5EF4-FFF2-40B4-BE49-F238E27FC236}">
                <a16:creationId xmlns:a16="http://schemas.microsoft.com/office/drawing/2014/main" id="{203E1736-7E18-4A10-BC5D-0EA22AC2B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062932"/>
            <a:ext cx="1403856" cy="1403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020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5c657f5e12_1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dirty="0"/>
              <a:t>ELT</a:t>
            </a:r>
            <a:endParaRPr dirty="0"/>
          </a:p>
        </p:txBody>
      </p:sp>
      <p:sp>
        <p:nvSpPr>
          <p:cNvPr id="208" name="Google Shape;208;g5c657f5e12_1_0"/>
          <p:cNvSpPr txBox="1"/>
          <p:nvPr/>
        </p:nvSpPr>
        <p:spPr>
          <a:xfrm>
            <a:off x="457200" y="1417638"/>
            <a:ext cx="8229600" cy="300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spcBef>
                <a:spcPts val="1400"/>
              </a:spcBef>
              <a:buNone/>
              <a:defRPr sz="1800">
                <a:solidFill>
                  <a:schemeClr val="dk1"/>
                </a:solidFill>
              </a:defRPr>
            </a:lvl1pPr>
          </a:lstStyle>
          <a:p>
            <a:r>
              <a:rPr lang="es-CL" sz="2000" dirty="0"/>
              <a:t>Proceso mediante el cual los datos se </a:t>
            </a:r>
            <a:r>
              <a:rPr lang="es-CL" sz="2000" b="1" dirty="0"/>
              <a:t>cargan</a:t>
            </a:r>
            <a:r>
              <a:rPr lang="es-CL" sz="2000" dirty="0"/>
              <a:t> y luego se </a:t>
            </a:r>
            <a:r>
              <a:rPr lang="es-CL" sz="2000" b="1" dirty="0"/>
              <a:t>transforman.</a:t>
            </a:r>
          </a:p>
          <a:p>
            <a:pPr>
              <a:spcBef>
                <a:spcPts val="200"/>
              </a:spcBef>
            </a:pPr>
            <a:endParaRPr lang="es-CL" sz="2000" b="1" dirty="0"/>
          </a:p>
          <a:p>
            <a:pPr marL="342900" indent="-342900">
              <a:buFont typeface="Arial" panose="020B0604020202020204" pitchFamily="34" charset="0"/>
              <a:buChar char="•"/>
            </a:pPr>
            <a:r>
              <a:rPr lang="es-CL" sz="2000" dirty="0"/>
              <a:t>Se usan principalmente para </a:t>
            </a:r>
            <a:r>
              <a:rPr lang="es-CL" sz="2000" dirty="0">
                <a:solidFill>
                  <a:srgbClr val="FF0000"/>
                </a:solidFill>
              </a:rPr>
              <a:t>Big Data </a:t>
            </a:r>
            <a:r>
              <a:rPr lang="es-CL" sz="2000" dirty="0"/>
              <a:t>y se trabaja con </a:t>
            </a:r>
            <a:r>
              <a:rPr lang="es-CL" sz="2000" i="1" dirty="0"/>
              <a:t>Data Lakes</a:t>
            </a:r>
            <a:r>
              <a:rPr lang="es-CL" sz="2000" dirty="0"/>
              <a:t>.</a:t>
            </a:r>
          </a:p>
          <a:p>
            <a:pPr>
              <a:spcBef>
                <a:spcPts val="200"/>
              </a:spcBef>
            </a:pPr>
            <a:endParaRPr lang="es-CL" sz="2000" b="1" dirty="0"/>
          </a:p>
          <a:p>
            <a:pPr marL="342900" indent="-342900">
              <a:buFont typeface="Arial" panose="020B0604020202020204" pitchFamily="34" charset="0"/>
              <a:buChar char="•"/>
            </a:pPr>
            <a:r>
              <a:rPr lang="es-CL" sz="2000" dirty="0"/>
              <a:t>Para escenarios de </a:t>
            </a:r>
            <a:r>
              <a:rPr lang="es-CL" sz="2000" dirty="0">
                <a:solidFill>
                  <a:srgbClr val="FF0000"/>
                </a:solidFill>
              </a:rPr>
              <a:t>Big Data</a:t>
            </a:r>
            <a:r>
              <a:rPr lang="es-CL" sz="2000" dirty="0"/>
              <a:t>, el uso del proceso </a:t>
            </a:r>
            <a:r>
              <a:rPr lang="es-CL" sz="2000" b="1" dirty="0"/>
              <a:t>ELT</a:t>
            </a:r>
            <a:r>
              <a:rPr lang="es-CL" sz="2000" dirty="0"/>
              <a:t> le permite crear copias de los datos de origen y moverlos a </a:t>
            </a:r>
            <a:r>
              <a:rPr lang="es-CL" sz="2000" i="1" dirty="0"/>
              <a:t>sistemas distribuidos</a:t>
            </a:r>
            <a:r>
              <a:rPr lang="es-CL" sz="2000" dirty="0"/>
              <a:t>. </a:t>
            </a:r>
          </a:p>
          <a:p>
            <a:pPr>
              <a:spcBef>
                <a:spcPts val="200"/>
              </a:spcBef>
            </a:pPr>
            <a:endParaRPr lang="es-CL" sz="2000" dirty="0"/>
          </a:p>
          <a:p>
            <a:pPr marL="342900" indent="-342900">
              <a:buFont typeface="Arial" panose="020B0604020202020204" pitchFamily="34" charset="0"/>
              <a:buChar char="•"/>
            </a:pPr>
            <a:r>
              <a:rPr lang="es-CL" sz="2000" dirty="0"/>
              <a:t>En </a:t>
            </a:r>
            <a:r>
              <a:rPr lang="es-CL" sz="2000" b="1" dirty="0"/>
              <a:t>ELT</a:t>
            </a:r>
            <a:r>
              <a:rPr lang="es-CL" sz="2000" dirty="0"/>
              <a:t>, debido a que los datos están en </a:t>
            </a:r>
            <a:r>
              <a:rPr lang="es-CL" sz="2000" i="1" dirty="0"/>
              <a:t>sistemas distribuidos </a:t>
            </a:r>
            <a:r>
              <a:rPr lang="es-CL" sz="2000" dirty="0"/>
              <a:t>y aprovechan el procesamiento paralelo a gran escala, hay </a:t>
            </a:r>
            <a:r>
              <a:rPr lang="es-CL" sz="2000" b="1" dirty="0"/>
              <a:t>menos</a:t>
            </a:r>
            <a:r>
              <a:rPr lang="es-CL" sz="2000" dirty="0"/>
              <a:t> tensión en los sistemas de origen, lo que </a:t>
            </a:r>
            <a:r>
              <a:rPr lang="es-CL" sz="2000" i="1" dirty="0"/>
              <a:t>acorta</a:t>
            </a:r>
            <a:r>
              <a:rPr lang="es-CL" sz="2000" dirty="0"/>
              <a:t> el marco de tiempo para la transformación.</a:t>
            </a:r>
            <a:endParaRPr sz="2000" dirty="0"/>
          </a:p>
        </p:txBody>
      </p:sp>
      <p:pic>
        <p:nvPicPr>
          <p:cNvPr id="9218" name="Picture 2" descr="Resultado de imagen para elt icon">
            <a:extLst>
              <a:ext uri="{FF2B5EF4-FFF2-40B4-BE49-F238E27FC236}">
                <a16:creationId xmlns:a16="http://schemas.microsoft.com/office/drawing/2014/main" id="{B8F13CED-C35D-4E4C-9837-80105FF00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630078"/>
            <a:ext cx="1665933" cy="953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141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5c657f5e12_2_0"/>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000"/>
              <a:buFont typeface="Calibri"/>
              <a:buNone/>
            </a:pPr>
            <a:r>
              <a:rPr lang="es-ES" dirty="0"/>
              <a:t>DATA WAREHOUSE</a:t>
            </a:r>
            <a:endParaRPr dirty="0"/>
          </a:p>
        </p:txBody>
      </p:sp>
    </p:spTree>
    <p:extLst>
      <p:ext uri="{BB962C8B-B14F-4D97-AF65-F5344CB8AC3E}">
        <p14:creationId xmlns:p14="http://schemas.microsoft.com/office/powerpoint/2010/main" val="954190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5c657f5e12_1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dirty="0"/>
              <a:t>Data </a:t>
            </a:r>
            <a:r>
              <a:rPr lang="es-ES" dirty="0" err="1"/>
              <a:t>Warehouse</a:t>
            </a:r>
            <a:endParaRPr dirty="0"/>
          </a:p>
        </p:txBody>
      </p:sp>
      <p:sp>
        <p:nvSpPr>
          <p:cNvPr id="208" name="Google Shape;208;g5c657f5e12_1_0"/>
          <p:cNvSpPr txBox="1"/>
          <p:nvPr/>
        </p:nvSpPr>
        <p:spPr>
          <a:xfrm>
            <a:off x="457200" y="1417638"/>
            <a:ext cx="8229600" cy="48561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spcBef>
                <a:spcPts val="1400"/>
              </a:spcBef>
              <a:buNone/>
              <a:defRPr sz="1800">
                <a:solidFill>
                  <a:schemeClr val="dk1"/>
                </a:solidFill>
              </a:defRPr>
            </a:lvl1pPr>
          </a:lstStyle>
          <a:p>
            <a:r>
              <a:rPr lang="es-CL" sz="2000" dirty="0"/>
              <a:t>El Data Warehouse es una </a:t>
            </a:r>
            <a:r>
              <a:rPr lang="es-CL" sz="2000" dirty="0">
                <a:solidFill>
                  <a:srgbClr val="FF0000"/>
                </a:solidFill>
              </a:rPr>
              <a:t>colección de datos </a:t>
            </a:r>
            <a:r>
              <a:rPr lang="es-CL" sz="2000" dirty="0"/>
              <a:t>orientados al tema, </a:t>
            </a:r>
            <a:r>
              <a:rPr lang="es-CL" sz="2000" dirty="0">
                <a:solidFill>
                  <a:srgbClr val="FF0000"/>
                </a:solidFill>
              </a:rPr>
              <a:t>integrados</a:t>
            </a:r>
            <a:r>
              <a:rPr lang="es-CL" sz="2000" dirty="0"/>
              <a:t>, </a:t>
            </a:r>
            <a:r>
              <a:rPr lang="es-CL" sz="2000" dirty="0">
                <a:solidFill>
                  <a:srgbClr val="FF0000"/>
                </a:solidFill>
              </a:rPr>
              <a:t>no volátiles</a:t>
            </a:r>
            <a:r>
              <a:rPr lang="es-CL" sz="2000" dirty="0"/>
              <a:t> e </a:t>
            </a:r>
            <a:r>
              <a:rPr lang="es-CL" sz="2000" dirty="0">
                <a:solidFill>
                  <a:srgbClr val="FF0000"/>
                </a:solidFill>
              </a:rPr>
              <a:t>historiados</a:t>
            </a:r>
            <a:r>
              <a:rPr lang="es-CL" sz="2000" dirty="0"/>
              <a:t>, </a:t>
            </a:r>
            <a:r>
              <a:rPr lang="es-CL" sz="2000" i="1" dirty="0"/>
              <a:t>organizados</a:t>
            </a:r>
            <a:r>
              <a:rPr lang="es-CL" sz="2000" dirty="0"/>
              <a:t> para el apoyo a la </a:t>
            </a:r>
            <a:r>
              <a:rPr lang="es-CL" sz="2000" b="1" dirty="0"/>
              <a:t>toma de decisiones</a:t>
            </a:r>
            <a:r>
              <a:rPr lang="es-CL" sz="2000" dirty="0"/>
              <a:t>. (</a:t>
            </a:r>
            <a:r>
              <a:rPr lang="es-CL" sz="2000" i="1" dirty="0"/>
              <a:t>Inmon</a:t>
            </a:r>
            <a:r>
              <a:rPr lang="es-CL" sz="2000" dirty="0"/>
              <a:t>)</a:t>
            </a:r>
          </a:p>
          <a:p>
            <a:r>
              <a:rPr lang="es-CL" sz="2000" dirty="0"/>
              <a:t>Un Data Warehouse es una </a:t>
            </a:r>
            <a:r>
              <a:rPr lang="es-CL" sz="2000" dirty="0">
                <a:solidFill>
                  <a:srgbClr val="FF0000"/>
                </a:solidFill>
              </a:rPr>
              <a:t>copia</a:t>
            </a:r>
            <a:r>
              <a:rPr lang="es-CL" sz="2000" dirty="0"/>
              <a:t> de los datos </a:t>
            </a:r>
            <a:r>
              <a:rPr lang="es-CL" sz="2000" i="1" dirty="0"/>
              <a:t>transaccionales</a:t>
            </a:r>
            <a:r>
              <a:rPr lang="es-CL" sz="2000" dirty="0"/>
              <a:t> estructurada específicamente para realizar </a:t>
            </a:r>
            <a:r>
              <a:rPr lang="es-CL" sz="2000" dirty="0">
                <a:solidFill>
                  <a:srgbClr val="FF0000"/>
                </a:solidFill>
              </a:rPr>
              <a:t>consultas</a:t>
            </a:r>
            <a:r>
              <a:rPr lang="es-CL" sz="2000" dirty="0"/>
              <a:t> y </a:t>
            </a:r>
            <a:r>
              <a:rPr lang="es-CL" sz="2000" dirty="0">
                <a:solidFill>
                  <a:srgbClr val="FF0000"/>
                </a:solidFill>
              </a:rPr>
              <a:t>análisis</a:t>
            </a:r>
            <a:r>
              <a:rPr lang="es-CL" sz="2000" dirty="0"/>
              <a:t>. (</a:t>
            </a:r>
            <a:r>
              <a:rPr lang="es-CL" sz="2000" i="1" dirty="0"/>
              <a:t>Kimball</a:t>
            </a:r>
            <a:r>
              <a:rPr lang="es-CL" sz="2000" dirty="0"/>
              <a:t>)</a:t>
            </a:r>
          </a:p>
          <a:p>
            <a:r>
              <a:rPr lang="es-CL" sz="2000" dirty="0"/>
              <a:t>Cuando se habla de Data Warehouse es dado que funciona de </a:t>
            </a:r>
            <a:r>
              <a:rPr lang="es-CL" sz="2000" dirty="0">
                <a:solidFill>
                  <a:srgbClr val="FF0000"/>
                </a:solidFill>
              </a:rPr>
              <a:t>repositorio</a:t>
            </a:r>
            <a:r>
              <a:rPr lang="es-CL" sz="2000" dirty="0"/>
              <a:t> de datos para muchos niveles de la </a:t>
            </a:r>
            <a:r>
              <a:rPr lang="es-CL" sz="2000" b="1" dirty="0"/>
              <a:t>compañía</a:t>
            </a:r>
            <a:r>
              <a:rPr lang="es-CL" sz="2000" dirty="0"/>
              <a:t>, en caso de que contenga sólo información de un </a:t>
            </a:r>
            <a:r>
              <a:rPr lang="es-CL" sz="2000" b="1" dirty="0"/>
              <a:t>área</a:t>
            </a:r>
            <a:r>
              <a:rPr lang="es-CL" sz="2000" dirty="0"/>
              <a:t> es denominado </a:t>
            </a:r>
            <a:r>
              <a:rPr lang="es-CL" sz="2000" i="1" dirty="0"/>
              <a:t>Data Mart</a:t>
            </a:r>
            <a:r>
              <a:rPr lang="es-CL" sz="2000" dirty="0"/>
              <a:t>.</a:t>
            </a:r>
          </a:p>
          <a:p>
            <a:r>
              <a:rPr lang="es-CL" sz="2000" dirty="0"/>
              <a:t>Es capaz de </a:t>
            </a:r>
            <a:r>
              <a:rPr lang="es-CL" sz="2000" dirty="0">
                <a:solidFill>
                  <a:srgbClr val="FF0000"/>
                </a:solidFill>
              </a:rPr>
              <a:t>facilitar</a:t>
            </a:r>
            <a:r>
              <a:rPr lang="es-CL" sz="2000" dirty="0"/>
              <a:t> la comunicación entre departamentos en una misma </a:t>
            </a:r>
            <a:r>
              <a:rPr lang="es-CL" sz="2000" i="1" dirty="0"/>
              <a:t>compañía</a:t>
            </a:r>
            <a:r>
              <a:rPr lang="es-CL" sz="2000" dirty="0"/>
              <a:t>.</a:t>
            </a:r>
            <a:endParaRPr sz="2000" dirty="0"/>
          </a:p>
        </p:txBody>
      </p:sp>
      <p:pic>
        <p:nvPicPr>
          <p:cNvPr id="10242" name="Picture 2" descr="Resultado de imagen para data warehouse icon">
            <a:extLst>
              <a:ext uri="{FF2B5EF4-FFF2-40B4-BE49-F238E27FC236}">
                <a16:creationId xmlns:a16="http://schemas.microsoft.com/office/drawing/2014/main" id="{F0707424-BCC6-4C7C-8999-ECAA836155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765" y="5291104"/>
            <a:ext cx="1197597" cy="1197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495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5c657f5e12_2_0"/>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000"/>
              <a:buFont typeface="Calibri"/>
              <a:buNone/>
            </a:pPr>
            <a:r>
              <a:rPr lang="es-ES" dirty="0"/>
              <a:t>DATA LAKE</a:t>
            </a:r>
            <a:endParaRPr dirty="0"/>
          </a:p>
        </p:txBody>
      </p:sp>
    </p:spTree>
    <p:extLst>
      <p:ext uri="{BB962C8B-B14F-4D97-AF65-F5344CB8AC3E}">
        <p14:creationId xmlns:p14="http://schemas.microsoft.com/office/powerpoint/2010/main" val="2432218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5c657f5e12_1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dirty="0"/>
              <a:t>Data Lake</a:t>
            </a:r>
            <a:endParaRPr dirty="0"/>
          </a:p>
        </p:txBody>
      </p:sp>
      <p:sp>
        <p:nvSpPr>
          <p:cNvPr id="208" name="Google Shape;208;g5c657f5e12_1_0"/>
          <p:cNvSpPr txBox="1"/>
          <p:nvPr/>
        </p:nvSpPr>
        <p:spPr>
          <a:xfrm>
            <a:off x="457200" y="1316038"/>
            <a:ext cx="8229600" cy="48561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spcBef>
                <a:spcPts val="1400"/>
              </a:spcBef>
              <a:buNone/>
              <a:defRPr sz="1800">
                <a:solidFill>
                  <a:schemeClr val="dk1"/>
                </a:solidFill>
              </a:defRPr>
            </a:lvl1pPr>
          </a:lstStyle>
          <a:p>
            <a:r>
              <a:rPr lang="es-CL" sz="2000" dirty="0"/>
              <a:t>Un Data Lake no es otra cosa que un </a:t>
            </a:r>
            <a:r>
              <a:rPr lang="es-CL" sz="2000" b="1" dirty="0"/>
              <a:t>gran almacén </a:t>
            </a:r>
            <a:r>
              <a:rPr lang="es-CL" sz="2000" dirty="0"/>
              <a:t>de datos en </a:t>
            </a:r>
            <a:r>
              <a:rPr lang="es-CL" sz="2000" i="1" dirty="0">
                <a:solidFill>
                  <a:srgbClr val="FF0000"/>
                </a:solidFill>
              </a:rPr>
              <a:t>bruto</a:t>
            </a:r>
            <a:r>
              <a:rPr lang="es-CL" sz="2000" dirty="0"/>
              <a:t>.</a:t>
            </a:r>
          </a:p>
          <a:p>
            <a:r>
              <a:rPr lang="es-CL" sz="2000" dirty="0"/>
              <a:t>Se nutre de datos tanto </a:t>
            </a:r>
            <a:r>
              <a:rPr lang="es-CL" sz="2000" dirty="0">
                <a:solidFill>
                  <a:srgbClr val="FF0000"/>
                </a:solidFill>
              </a:rPr>
              <a:t>estructurados</a:t>
            </a:r>
            <a:r>
              <a:rPr lang="es-CL" sz="2000" dirty="0"/>
              <a:t> como </a:t>
            </a:r>
            <a:r>
              <a:rPr lang="es-CL" sz="2000" dirty="0">
                <a:solidFill>
                  <a:srgbClr val="FF0000"/>
                </a:solidFill>
              </a:rPr>
              <a:t>no estructurados</a:t>
            </a:r>
            <a:r>
              <a:rPr lang="es-CL" sz="2000" dirty="0"/>
              <a:t>.</a:t>
            </a:r>
          </a:p>
          <a:p>
            <a:endParaRPr lang="es-CL" sz="2000" dirty="0"/>
          </a:p>
          <a:p>
            <a:r>
              <a:rPr lang="es-CL" sz="2000" dirty="0"/>
              <a:t>Las principales </a:t>
            </a:r>
            <a:r>
              <a:rPr lang="es-CL" sz="2000" i="1" dirty="0"/>
              <a:t>características</a:t>
            </a:r>
            <a:r>
              <a:rPr lang="es-CL" sz="2000" dirty="0"/>
              <a:t> de un Data Lake son:</a:t>
            </a:r>
          </a:p>
          <a:p>
            <a:pPr marL="628650" indent="-265113">
              <a:buFont typeface="Arial" panose="020B0604020202020204" pitchFamily="34" charset="0"/>
              <a:buChar char="•"/>
            </a:pPr>
            <a:r>
              <a:rPr lang="es-CL" dirty="0"/>
              <a:t>Permite una </a:t>
            </a:r>
            <a:r>
              <a:rPr lang="es-CL" dirty="0">
                <a:solidFill>
                  <a:srgbClr val="FF0000"/>
                </a:solidFill>
              </a:rPr>
              <a:t>fácil</a:t>
            </a:r>
            <a:r>
              <a:rPr lang="es-CL" dirty="0"/>
              <a:t> y </a:t>
            </a:r>
            <a:r>
              <a:rPr lang="es-CL" dirty="0">
                <a:solidFill>
                  <a:srgbClr val="FF0000"/>
                </a:solidFill>
              </a:rPr>
              <a:t>rápida</a:t>
            </a:r>
            <a:r>
              <a:rPr lang="es-CL" dirty="0"/>
              <a:t> </a:t>
            </a:r>
            <a:r>
              <a:rPr lang="es-CL" i="1" dirty="0"/>
              <a:t>búsqueda</a:t>
            </a:r>
            <a:r>
              <a:rPr lang="es-CL" dirty="0"/>
              <a:t> de datos. </a:t>
            </a:r>
          </a:p>
          <a:p>
            <a:pPr marL="628650" indent="-265113">
              <a:buFont typeface="Arial" panose="020B0604020202020204" pitchFamily="34" charset="0"/>
              <a:buChar char="•"/>
            </a:pPr>
            <a:r>
              <a:rPr lang="es-CL" dirty="0"/>
              <a:t>Permite </a:t>
            </a:r>
            <a:r>
              <a:rPr lang="es-CL" dirty="0">
                <a:solidFill>
                  <a:srgbClr val="FF0000"/>
                </a:solidFill>
              </a:rPr>
              <a:t>analizar</a:t>
            </a:r>
            <a:r>
              <a:rPr lang="es-CL" dirty="0"/>
              <a:t> </a:t>
            </a:r>
            <a:r>
              <a:rPr lang="es-CL" i="1" dirty="0"/>
              <a:t>eficazmente</a:t>
            </a:r>
            <a:r>
              <a:rPr lang="es-CL" dirty="0"/>
              <a:t> el grado de protección de la información que se guarda en los diferentes silos. </a:t>
            </a:r>
          </a:p>
          <a:p>
            <a:pPr marL="628650" indent="-265113">
              <a:buFont typeface="Arial" panose="020B0604020202020204" pitchFamily="34" charset="0"/>
              <a:buChar char="•"/>
            </a:pPr>
            <a:r>
              <a:rPr lang="es-CL" dirty="0"/>
              <a:t>Permite ser </a:t>
            </a:r>
            <a:r>
              <a:rPr lang="es-CL" dirty="0">
                <a:solidFill>
                  <a:srgbClr val="FF0000"/>
                </a:solidFill>
              </a:rPr>
              <a:t>rápido</a:t>
            </a:r>
            <a:r>
              <a:rPr lang="es-CL" dirty="0"/>
              <a:t> y </a:t>
            </a:r>
            <a:r>
              <a:rPr lang="es-CL" dirty="0">
                <a:solidFill>
                  <a:srgbClr val="FF0000"/>
                </a:solidFill>
              </a:rPr>
              <a:t>disponer</a:t>
            </a:r>
            <a:r>
              <a:rPr lang="es-CL" dirty="0"/>
              <a:t> de datos en </a:t>
            </a:r>
            <a:r>
              <a:rPr lang="es-CL" i="1" dirty="0"/>
              <a:t>tiempo real</a:t>
            </a:r>
            <a:r>
              <a:rPr lang="es-CL" dirty="0"/>
              <a:t>. </a:t>
            </a:r>
          </a:p>
          <a:p>
            <a:pPr marL="628650" indent="-265113">
              <a:buFont typeface="Arial" panose="020B0604020202020204" pitchFamily="34" charset="0"/>
              <a:buChar char="•"/>
            </a:pPr>
            <a:r>
              <a:rPr lang="es-CL" dirty="0"/>
              <a:t>Permite </a:t>
            </a:r>
            <a:r>
              <a:rPr lang="es-CL" dirty="0">
                <a:solidFill>
                  <a:srgbClr val="FF0000"/>
                </a:solidFill>
              </a:rPr>
              <a:t>guardar</a:t>
            </a:r>
            <a:r>
              <a:rPr lang="es-CL" dirty="0"/>
              <a:t> pasos de preparación de datos y luego </a:t>
            </a:r>
            <a:r>
              <a:rPr lang="es-CL" dirty="0">
                <a:solidFill>
                  <a:srgbClr val="FF0000"/>
                </a:solidFill>
              </a:rPr>
              <a:t>reproducir</a:t>
            </a:r>
            <a:r>
              <a:rPr lang="es-CL" dirty="0"/>
              <a:t> </a:t>
            </a:r>
            <a:r>
              <a:rPr lang="es-CL" i="1" dirty="0"/>
              <a:t>rápidamente</a:t>
            </a:r>
            <a:r>
              <a:rPr lang="es-CL" dirty="0"/>
              <a:t> esos pasos dentro de procesos automatizados.</a:t>
            </a:r>
            <a:endParaRPr lang="es-CL" sz="2000" dirty="0"/>
          </a:p>
        </p:txBody>
      </p:sp>
      <p:pic>
        <p:nvPicPr>
          <p:cNvPr id="11266" name="Picture 2" descr="Resultado de imagen para data lake icon">
            <a:extLst>
              <a:ext uri="{FF2B5EF4-FFF2-40B4-BE49-F238E27FC236}">
                <a16:creationId xmlns:a16="http://schemas.microsoft.com/office/drawing/2014/main" id="{2758A7C9-B7BC-47BE-968D-1C2511885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0703" y="2459038"/>
            <a:ext cx="1971675"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638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graphicFrame>
        <p:nvGraphicFramePr>
          <p:cNvPr id="251" name="Google Shape;251;g5c657f5e12_0_8"/>
          <p:cNvGraphicFramePr/>
          <p:nvPr/>
        </p:nvGraphicFramePr>
        <p:xfrm>
          <a:off x="531363" y="1417650"/>
          <a:ext cx="8081250" cy="4891661"/>
        </p:xfrm>
        <a:graphic>
          <a:graphicData uri="http://schemas.openxmlformats.org/drawingml/2006/table">
            <a:tbl>
              <a:tblPr>
                <a:noFill/>
                <a:tableStyleId>{AD101C73-370A-498A-80AA-BB5072BF48DD}</a:tableStyleId>
              </a:tblPr>
              <a:tblGrid>
                <a:gridCol w="2642125">
                  <a:extLst>
                    <a:ext uri="{9D8B030D-6E8A-4147-A177-3AD203B41FA5}">
                      <a16:colId xmlns:a16="http://schemas.microsoft.com/office/drawing/2014/main" val="20000"/>
                    </a:ext>
                  </a:extLst>
                </a:gridCol>
                <a:gridCol w="2769675">
                  <a:extLst>
                    <a:ext uri="{9D8B030D-6E8A-4147-A177-3AD203B41FA5}">
                      <a16:colId xmlns:a16="http://schemas.microsoft.com/office/drawing/2014/main" val="20001"/>
                    </a:ext>
                  </a:extLst>
                </a:gridCol>
                <a:gridCol w="2669450">
                  <a:extLst>
                    <a:ext uri="{9D8B030D-6E8A-4147-A177-3AD203B41FA5}">
                      <a16:colId xmlns:a16="http://schemas.microsoft.com/office/drawing/2014/main" val="20002"/>
                    </a:ext>
                  </a:extLst>
                </a:gridCol>
              </a:tblGrid>
              <a:tr h="639575">
                <a:tc>
                  <a:txBody>
                    <a:bodyPr/>
                    <a:lstStyle/>
                    <a:p>
                      <a:pPr marL="0" lvl="0" indent="0" algn="ctr" rtl="0">
                        <a:lnSpc>
                          <a:spcPct val="115000"/>
                        </a:lnSpc>
                        <a:spcBef>
                          <a:spcPts val="0"/>
                        </a:spcBef>
                        <a:spcAft>
                          <a:spcPts val="0"/>
                        </a:spcAft>
                        <a:buNone/>
                      </a:pPr>
                      <a:r>
                        <a:rPr lang="es-ES" sz="1650" b="1">
                          <a:solidFill>
                            <a:srgbClr val="FFFFFF"/>
                          </a:solidFill>
                        </a:rPr>
                        <a:t>Data Warehouse</a:t>
                      </a:r>
                      <a:endParaRPr sz="1650" b="1">
                        <a:solidFill>
                          <a:srgbClr val="FFFFFF"/>
                        </a:solidFill>
                      </a:endParaRPr>
                    </a:p>
                  </a:txBody>
                  <a:tcPr marL="38100" marR="38100" marT="38100" marB="381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073B6C"/>
                    </a:solidFill>
                  </a:tcPr>
                </a:tc>
                <a:tc>
                  <a:txBody>
                    <a:bodyPr/>
                    <a:lstStyle/>
                    <a:p>
                      <a:pPr marL="0" lvl="0" indent="0" algn="ctr" rtl="0">
                        <a:lnSpc>
                          <a:spcPct val="115000"/>
                        </a:lnSpc>
                        <a:spcBef>
                          <a:spcPts val="0"/>
                        </a:spcBef>
                        <a:spcAft>
                          <a:spcPts val="0"/>
                        </a:spcAft>
                        <a:buNone/>
                      </a:pPr>
                      <a:r>
                        <a:rPr lang="es-ES" sz="1650" b="1">
                          <a:solidFill>
                            <a:srgbClr val="FFFFFF"/>
                          </a:solidFill>
                        </a:rPr>
                        <a:t>vs.</a:t>
                      </a:r>
                      <a:endParaRPr sz="1650" b="1">
                        <a:solidFill>
                          <a:srgbClr val="FFFFFF"/>
                        </a:solidFill>
                      </a:endParaRPr>
                    </a:p>
                  </a:txBody>
                  <a:tcPr marL="38100" marR="38100" marT="38100" marB="381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073B6C"/>
                    </a:solidFill>
                  </a:tcPr>
                </a:tc>
                <a:tc>
                  <a:txBody>
                    <a:bodyPr/>
                    <a:lstStyle/>
                    <a:p>
                      <a:pPr marL="0" lvl="0" indent="0" algn="ctr" rtl="0">
                        <a:lnSpc>
                          <a:spcPct val="115000"/>
                        </a:lnSpc>
                        <a:spcBef>
                          <a:spcPts val="0"/>
                        </a:spcBef>
                        <a:spcAft>
                          <a:spcPts val="0"/>
                        </a:spcAft>
                        <a:buNone/>
                      </a:pPr>
                      <a:r>
                        <a:rPr lang="es-ES" sz="1650" b="1">
                          <a:solidFill>
                            <a:srgbClr val="FFFFFF"/>
                          </a:solidFill>
                        </a:rPr>
                        <a:t>Data Lake</a:t>
                      </a:r>
                      <a:endParaRPr sz="1650" b="1">
                        <a:solidFill>
                          <a:srgbClr val="FFFFFF"/>
                        </a:solidFill>
                      </a:endParaRPr>
                    </a:p>
                  </a:txBody>
                  <a:tcPr marL="38100" marR="38100" marT="38100" marB="381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073B6C"/>
                    </a:solidFill>
                  </a:tcPr>
                </a:tc>
                <a:extLst>
                  <a:ext uri="{0D108BD9-81ED-4DB2-BD59-A6C34878D82A}">
                    <a16:rowId xmlns:a16="http://schemas.microsoft.com/office/drawing/2014/main" val="10000"/>
                  </a:ext>
                </a:extLst>
              </a:tr>
              <a:tr h="806025">
                <a:tc>
                  <a:txBody>
                    <a:bodyPr/>
                    <a:lstStyle/>
                    <a:p>
                      <a:pPr marL="0" lvl="0" indent="0" algn="l" rtl="0">
                        <a:lnSpc>
                          <a:spcPct val="115000"/>
                        </a:lnSpc>
                        <a:spcBef>
                          <a:spcPts val="0"/>
                        </a:spcBef>
                        <a:spcAft>
                          <a:spcPts val="0"/>
                        </a:spcAft>
                        <a:buNone/>
                      </a:pPr>
                      <a:r>
                        <a:rPr lang="es-ES" sz="1500"/>
                        <a:t>Estructurados - Procesados</a:t>
                      </a:r>
                      <a:endParaRPr sz="1500"/>
                    </a:p>
                  </a:txBody>
                  <a:tcPr marL="38100" marR="38100" marT="38100" marB="3810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s-ES" sz="1500" b="1">
                          <a:solidFill>
                            <a:srgbClr val="073B6C"/>
                          </a:solidFill>
                        </a:rPr>
                        <a:t>DATOS</a:t>
                      </a:r>
                      <a:endParaRPr sz="1500" b="1">
                        <a:solidFill>
                          <a:srgbClr val="073B6C"/>
                        </a:solidFill>
                      </a:endParaRPr>
                    </a:p>
                  </a:txBody>
                  <a:tcPr marL="38100" marR="38100" marT="38100" marB="3810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s-ES" sz="1500"/>
                        <a:t>Estructurados / Semiestructurados / No estructurados</a:t>
                      </a:r>
                      <a:endParaRPr sz="1500"/>
                    </a:p>
                  </a:txBody>
                  <a:tcPr marL="38100" marR="38100" marT="38100" marB="3810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639575">
                <a:tc>
                  <a:txBody>
                    <a:bodyPr/>
                    <a:lstStyle/>
                    <a:p>
                      <a:pPr marL="0" lvl="0" indent="0" algn="l" rtl="0">
                        <a:lnSpc>
                          <a:spcPct val="115000"/>
                        </a:lnSpc>
                        <a:spcBef>
                          <a:spcPts val="0"/>
                        </a:spcBef>
                        <a:spcAft>
                          <a:spcPts val="0"/>
                        </a:spcAft>
                        <a:buNone/>
                      </a:pPr>
                      <a:r>
                        <a:rPr lang="es-ES" sz="1500"/>
                        <a:t>Esquema de escritura</a:t>
                      </a:r>
                      <a:endParaRPr sz="1500"/>
                    </a:p>
                  </a:txBody>
                  <a:tcPr marL="38100" marR="38100" marT="38100" marB="38100" anchor="ctr">
                    <a:lnT cap="flat" cmpd="sng">
                      <a:solidFill>
                        <a:srgbClr val="000000"/>
                      </a:solidFill>
                      <a:prstDash val="solid"/>
                      <a:round/>
                      <a:headEnd type="none" w="sm" len="sm"/>
                      <a:tailEnd type="none" w="sm" len="sm"/>
                    </a:lnT>
                    <a:solidFill>
                      <a:srgbClr val="DCDFE2"/>
                    </a:solidFill>
                  </a:tcPr>
                </a:tc>
                <a:tc>
                  <a:txBody>
                    <a:bodyPr/>
                    <a:lstStyle/>
                    <a:p>
                      <a:pPr marL="0" lvl="0" indent="0" algn="ctr" rtl="0">
                        <a:lnSpc>
                          <a:spcPct val="115000"/>
                        </a:lnSpc>
                        <a:spcBef>
                          <a:spcPts val="0"/>
                        </a:spcBef>
                        <a:spcAft>
                          <a:spcPts val="0"/>
                        </a:spcAft>
                        <a:buNone/>
                      </a:pPr>
                      <a:r>
                        <a:rPr lang="es-ES" sz="1500" b="1">
                          <a:solidFill>
                            <a:srgbClr val="073B6C"/>
                          </a:solidFill>
                        </a:rPr>
                        <a:t>PROCESAMIENTO</a:t>
                      </a:r>
                      <a:endParaRPr sz="1500" b="1">
                        <a:solidFill>
                          <a:srgbClr val="073B6C"/>
                        </a:solidFill>
                      </a:endParaRPr>
                    </a:p>
                  </a:txBody>
                  <a:tcPr marL="38100" marR="38100" marT="38100" marB="38100" anchor="ctr">
                    <a:lnT cap="flat" cmpd="sng">
                      <a:solidFill>
                        <a:srgbClr val="000000"/>
                      </a:solidFill>
                      <a:prstDash val="solid"/>
                      <a:round/>
                      <a:headEnd type="none" w="sm" len="sm"/>
                      <a:tailEnd type="none" w="sm" len="sm"/>
                    </a:lnT>
                    <a:solidFill>
                      <a:srgbClr val="DCDFE2"/>
                    </a:solidFill>
                  </a:tcPr>
                </a:tc>
                <a:tc>
                  <a:txBody>
                    <a:bodyPr/>
                    <a:lstStyle/>
                    <a:p>
                      <a:pPr marL="0" lvl="0" indent="0" algn="r" rtl="0">
                        <a:lnSpc>
                          <a:spcPct val="115000"/>
                        </a:lnSpc>
                        <a:spcBef>
                          <a:spcPts val="0"/>
                        </a:spcBef>
                        <a:spcAft>
                          <a:spcPts val="0"/>
                        </a:spcAft>
                        <a:buNone/>
                      </a:pPr>
                      <a:r>
                        <a:rPr lang="es-ES" sz="1500"/>
                        <a:t>Esquema de lectura</a:t>
                      </a:r>
                      <a:endParaRPr sz="1500"/>
                    </a:p>
                  </a:txBody>
                  <a:tcPr marL="38100" marR="38100" marT="38100" marB="38100" anchor="ctr">
                    <a:lnT cap="flat" cmpd="sng">
                      <a:solidFill>
                        <a:srgbClr val="000000"/>
                      </a:solidFill>
                      <a:prstDash val="solid"/>
                      <a:round/>
                      <a:headEnd type="none" w="sm" len="sm"/>
                      <a:tailEnd type="none" w="sm" len="sm"/>
                    </a:lnT>
                    <a:solidFill>
                      <a:srgbClr val="DCDFE2"/>
                    </a:solidFill>
                  </a:tcPr>
                </a:tc>
                <a:extLst>
                  <a:ext uri="{0D108BD9-81ED-4DB2-BD59-A6C34878D82A}">
                    <a16:rowId xmlns:a16="http://schemas.microsoft.com/office/drawing/2014/main" val="10002"/>
                  </a:ext>
                </a:extLst>
              </a:tr>
              <a:tr h="639575">
                <a:tc>
                  <a:txBody>
                    <a:bodyPr/>
                    <a:lstStyle/>
                    <a:p>
                      <a:pPr marL="0" lvl="0" indent="0" algn="l" rtl="0">
                        <a:lnSpc>
                          <a:spcPct val="115000"/>
                        </a:lnSpc>
                        <a:spcBef>
                          <a:spcPts val="0"/>
                        </a:spcBef>
                        <a:spcAft>
                          <a:spcPts val="0"/>
                        </a:spcAft>
                        <a:buNone/>
                      </a:pPr>
                      <a:r>
                        <a:rPr lang="es-ES" sz="1500"/>
                        <a:t>Caro para grandes volúmenes de datos</a:t>
                      </a:r>
                      <a:endParaRPr sz="1500"/>
                    </a:p>
                  </a:txBody>
                  <a:tcPr marL="38100" marR="38100" marT="38100" marB="38100" anchor="ctr">
                    <a:solidFill>
                      <a:srgbClr val="FFFFFF"/>
                    </a:solidFill>
                  </a:tcPr>
                </a:tc>
                <a:tc>
                  <a:txBody>
                    <a:bodyPr/>
                    <a:lstStyle/>
                    <a:p>
                      <a:pPr marL="0" lvl="0" indent="0" algn="ctr" rtl="0">
                        <a:lnSpc>
                          <a:spcPct val="115000"/>
                        </a:lnSpc>
                        <a:spcBef>
                          <a:spcPts val="0"/>
                        </a:spcBef>
                        <a:spcAft>
                          <a:spcPts val="0"/>
                        </a:spcAft>
                        <a:buNone/>
                      </a:pPr>
                      <a:r>
                        <a:rPr lang="es-ES" sz="1500" b="1">
                          <a:solidFill>
                            <a:srgbClr val="073B6C"/>
                          </a:solidFill>
                        </a:rPr>
                        <a:t>ALMACENAMIENTO</a:t>
                      </a:r>
                      <a:endParaRPr sz="1500" b="1">
                        <a:solidFill>
                          <a:srgbClr val="073B6C"/>
                        </a:solidFill>
                      </a:endParaRPr>
                    </a:p>
                  </a:txBody>
                  <a:tcPr marL="38100" marR="38100" marT="38100" marB="38100" anchor="ctr">
                    <a:solidFill>
                      <a:srgbClr val="FFFFFF"/>
                    </a:solidFill>
                  </a:tcPr>
                </a:tc>
                <a:tc>
                  <a:txBody>
                    <a:bodyPr/>
                    <a:lstStyle/>
                    <a:p>
                      <a:pPr marL="0" lvl="0" indent="0" algn="r" rtl="0">
                        <a:lnSpc>
                          <a:spcPct val="115000"/>
                        </a:lnSpc>
                        <a:spcBef>
                          <a:spcPts val="0"/>
                        </a:spcBef>
                        <a:spcAft>
                          <a:spcPts val="0"/>
                        </a:spcAft>
                        <a:buNone/>
                      </a:pPr>
                      <a:r>
                        <a:rPr lang="es-ES" sz="1500"/>
                        <a:t>Diseñado para bajo costo de almacenamiento</a:t>
                      </a:r>
                      <a:endParaRPr sz="1500"/>
                    </a:p>
                  </a:txBody>
                  <a:tcPr marL="38100" marR="38100" marT="38100" marB="38100" anchor="ctr">
                    <a:solidFill>
                      <a:srgbClr val="FFFFFF"/>
                    </a:solidFill>
                  </a:tcPr>
                </a:tc>
                <a:extLst>
                  <a:ext uri="{0D108BD9-81ED-4DB2-BD59-A6C34878D82A}">
                    <a16:rowId xmlns:a16="http://schemas.microsoft.com/office/drawing/2014/main" val="10003"/>
                  </a:ext>
                </a:extLst>
              </a:tr>
              <a:tr h="806025">
                <a:tc>
                  <a:txBody>
                    <a:bodyPr/>
                    <a:lstStyle/>
                    <a:p>
                      <a:pPr marL="0" lvl="0" indent="0" algn="l" rtl="0">
                        <a:lnSpc>
                          <a:spcPct val="115000"/>
                        </a:lnSpc>
                        <a:spcBef>
                          <a:spcPts val="0"/>
                        </a:spcBef>
                        <a:spcAft>
                          <a:spcPts val="0"/>
                        </a:spcAft>
                        <a:buNone/>
                      </a:pPr>
                      <a:r>
                        <a:rPr lang="es-ES" sz="1500"/>
                        <a:t>Menos ágil, configuración fija</a:t>
                      </a:r>
                      <a:endParaRPr sz="1500"/>
                    </a:p>
                  </a:txBody>
                  <a:tcPr marL="38100" marR="38100" marT="38100" marB="38100" anchor="ctr">
                    <a:solidFill>
                      <a:srgbClr val="DCDFE2"/>
                    </a:solidFill>
                  </a:tcPr>
                </a:tc>
                <a:tc>
                  <a:txBody>
                    <a:bodyPr/>
                    <a:lstStyle/>
                    <a:p>
                      <a:pPr marL="0" lvl="0" indent="0" algn="ctr" rtl="0">
                        <a:lnSpc>
                          <a:spcPct val="115000"/>
                        </a:lnSpc>
                        <a:spcBef>
                          <a:spcPts val="0"/>
                        </a:spcBef>
                        <a:spcAft>
                          <a:spcPts val="0"/>
                        </a:spcAft>
                        <a:buNone/>
                      </a:pPr>
                      <a:r>
                        <a:rPr lang="es-ES" sz="1500" b="1">
                          <a:solidFill>
                            <a:srgbClr val="073B6C"/>
                          </a:solidFill>
                        </a:rPr>
                        <a:t>AGILIDAD</a:t>
                      </a:r>
                      <a:endParaRPr sz="1500" b="1">
                        <a:solidFill>
                          <a:srgbClr val="073B6C"/>
                        </a:solidFill>
                      </a:endParaRPr>
                    </a:p>
                  </a:txBody>
                  <a:tcPr marL="38100" marR="38100" marT="38100" marB="38100" anchor="ctr">
                    <a:solidFill>
                      <a:srgbClr val="DCDFE2"/>
                    </a:solidFill>
                  </a:tcPr>
                </a:tc>
                <a:tc>
                  <a:txBody>
                    <a:bodyPr/>
                    <a:lstStyle/>
                    <a:p>
                      <a:pPr marL="0" lvl="0" indent="0" algn="r" rtl="0">
                        <a:lnSpc>
                          <a:spcPct val="115000"/>
                        </a:lnSpc>
                        <a:spcBef>
                          <a:spcPts val="0"/>
                        </a:spcBef>
                        <a:spcAft>
                          <a:spcPts val="0"/>
                        </a:spcAft>
                        <a:buNone/>
                      </a:pPr>
                      <a:r>
                        <a:rPr lang="es-ES" sz="1500"/>
                        <a:t>Ágil, permite configurar y reconfigurar según sea necesario</a:t>
                      </a:r>
                      <a:endParaRPr sz="1500"/>
                    </a:p>
                  </a:txBody>
                  <a:tcPr marL="38100" marR="38100" marT="38100" marB="38100" anchor="ctr">
                    <a:solidFill>
                      <a:srgbClr val="DCDFE2"/>
                    </a:solidFill>
                  </a:tcPr>
                </a:tc>
                <a:extLst>
                  <a:ext uri="{0D108BD9-81ED-4DB2-BD59-A6C34878D82A}">
                    <a16:rowId xmlns:a16="http://schemas.microsoft.com/office/drawing/2014/main" val="10004"/>
                  </a:ext>
                </a:extLst>
              </a:tr>
              <a:tr h="639575">
                <a:tc>
                  <a:txBody>
                    <a:bodyPr/>
                    <a:lstStyle/>
                    <a:p>
                      <a:pPr marL="0" lvl="0" indent="0" algn="l" rtl="0">
                        <a:lnSpc>
                          <a:spcPct val="115000"/>
                        </a:lnSpc>
                        <a:spcBef>
                          <a:spcPts val="0"/>
                        </a:spcBef>
                        <a:spcAft>
                          <a:spcPts val="0"/>
                        </a:spcAft>
                        <a:buNone/>
                      </a:pPr>
                      <a:r>
                        <a:rPr lang="es-ES" sz="1500"/>
                        <a:t>Maduro</a:t>
                      </a:r>
                      <a:endParaRPr sz="1500"/>
                    </a:p>
                  </a:txBody>
                  <a:tcPr marL="38100" marR="38100" marT="38100" marB="38100" anchor="ctr">
                    <a:solidFill>
                      <a:srgbClr val="FFFFFF"/>
                    </a:solidFill>
                  </a:tcPr>
                </a:tc>
                <a:tc>
                  <a:txBody>
                    <a:bodyPr/>
                    <a:lstStyle/>
                    <a:p>
                      <a:pPr marL="0" lvl="0" indent="0" algn="ctr" rtl="0">
                        <a:lnSpc>
                          <a:spcPct val="115000"/>
                        </a:lnSpc>
                        <a:spcBef>
                          <a:spcPts val="0"/>
                        </a:spcBef>
                        <a:spcAft>
                          <a:spcPts val="0"/>
                        </a:spcAft>
                        <a:buNone/>
                      </a:pPr>
                      <a:r>
                        <a:rPr lang="es-ES" sz="1500" b="1">
                          <a:solidFill>
                            <a:srgbClr val="073B6C"/>
                          </a:solidFill>
                        </a:rPr>
                        <a:t>SEGURIDAD</a:t>
                      </a:r>
                      <a:endParaRPr sz="1500" b="1">
                        <a:solidFill>
                          <a:srgbClr val="073B6C"/>
                        </a:solidFill>
                      </a:endParaRPr>
                    </a:p>
                  </a:txBody>
                  <a:tcPr marL="38100" marR="38100" marT="38100" marB="38100" anchor="ctr">
                    <a:solidFill>
                      <a:srgbClr val="FFFFFF"/>
                    </a:solidFill>
                  </a:tcPr>
                </a:tc>
                <a:tc>
                  <a:txBody>
                    <a:bodyPr/>
                    <a:lstStyle/>
                    <a:p>
                      <a:pPr marL="0" lvl="0" indent="0" algn="r" rtl="0">
                        <a:lnSpc>
                          <a:spcPct val="115000"/>
                        </a:lnSpc>
                        <a:spcBef>
                          <a:spcPts val="0"/>
                        </a:spcBef>
                        <a:spcAft>
                          <a:spcPts val="0"/>
                        </a:spcAft>
                        <a:buNone/>
                      </a:pPr>
                      <a:r>
                        <a:rPr lang="es-ES" sz="1500"/>
                        <a:t>Madurando</a:t>
                      </a:r>
                      <a:endParaRPr sz="1500"/>
                    </a:p>
                  </a:txBody>
                  <a:tcPr marL="38100" marR="38100" marT="38100" marB="38100" anchor="ctr">
                    <a:solidFill>
                      <a:srgbClr val="FFFFFF"/>
                    </a:solidFill>
                  </a:tcPr>
                </a:tc>
                <a:extLst>
                  <a:ext uri="{0D108BD9-81ED-4DB2-BD59-A6C34878D82A}">
                    <a16:rowId xmlns:a16="http://schemas.microsoft.com/office/drawing/2014/main" val="10005"/>
                  </a:ext>
                </a:extLst>
              </a:tr>
              <a:tr h="648325">
                <a:tc>
                  <a:txBody>
                    <a:bodyPr/>
                    <a:lstStyle/>
                    <a:p>
                      <a:pPr marL="0" lvl="0" indent="0" algn="l" rtl="0">
                        <a:lnSpc>
                          <a:spcPct val="115000"/>
                        </a:lnSpc>
                        <a:spcBef>
                          <a:spcPts val="0"/>
                        </a:spcBef>
                        <a:spcAft>
                          <a:spcPts val="0"/>
                        </a:spcAft>
                        <a:buNone/>
                      </a:pPr>
                      <a:r>
                        <a:rPr lang="es-ES" sz="1500"/>
                        <a:t>Profesionales de negocios</a:t>
                      </a:r>
                      <a:endParaRPr sz="1500"/>
                    </a:p>
                  </a:txBody>
                  <a:tcPr marL="38100" marR="38100" marT="38100" marB="38100" anchor="ctr">
                    <a:solidFill>
                      <a:srgbClr val="DCDFE2"/>
                    </a:solidFill>
                  </a:tcPr>
                </a:tc>
                <a:tc>
                  <a:txBody>
                    <a:bodyPr/>
                    <a:lstStyle/>
                    <a:p>
                      <a:pPr marL="0" lvl="0" indent="0" algn="ctr" rtl="0">
                        <a:lnSpc>
                          <a:spcPct val="115000"/>
                        </a:lnSpc>
                        <a:spcBef>
                          <a:spcPts val="0"/>
                        </a:spcBef>
                        <a:spcAft>
                          <a:spcPts val="0"/>
                        </a:spcAft>
                        <a:buNone/>
                      </a:pPr>
                      <a:r>
                        <a:rPr lang="es-ES" sz="1500" b="1">
                          <a:solidFill>
                            <a:srgbClr val="073B6C"/>
                          </a:solidFill>
                        </a:rPr>
                        <a:t>USUARIOS</a:t>
                      </a:r>
                      <a:endParaRPr sz="1500" b="1">
                        <a:solidFill>
                          <a:srgbClr val="073B6C"/>
                        </a:solidFill>
                      </a:endParaRPr>
                    </a:p>
                  </a:txBody>
                  <a:tcPr marL="38100" marR="38100" marT="38100" marB="38100" anchor="ctr">
                    <a:solidFill>
                      <a:srgbClr val="DCDFE2"/>
                    </a:solidFill>
                  </a:tcPr>
                </a:tc>
                <a:tc>
                  <a:txBody>
                    <a:bodyPr/>
                    <a:lstStyle/>
                    <a:p>
                      <a:pPr marL="0" lvl="0" indent="0" algn="r" rtl="0">
                        <a:lnSpc>
                          <a:spcPct val="115000"/>
                        </a:lnSpc>
                        <a:spcBef>
                          <a:spcPts val="0"/>
                        </a:spcBef>
                        <a:spcAft>
                          <a:spcPts val="0"/>
                        </a:spcAft>
                        <a:buNone/>
                      </a:pPr>
                      <a:r>
                        <a:rPr lang="es-ES" sz="1500"/>
                        <a:t>Data scientists</a:t>
                      </a:r>
                      <a:endParaRPr sz="1500"/>
                    </a:p>
                  </a:txBody>
                  <a:tcPr marL="38100" marR="38100" marT="38100" marB="38100" anchor="ctr">
                    <a:solidFill>
                      <a:srgbClr val="DCDFE2"/>
                    </a:solidFill>
                  </a:tcPr>
                </a:tc>
                <a:extLst>
                  <a:ext uri="{0D108BD9-81ED-4DB2-BD59-A6C34878D82A}">
                    <a16:rowId xmlns:a16="http://schemas.microsoft.com/office/drawing/2014/main" val="10006"/>
                  </a:ext>
                </a:extLst>
              </a:tr>
            </a:tbl>
          </a:graphicData>
        </a:graphic>
      </p:graphicFrame>
      <p:sp>
        <p:nvSpPr>
          <p:cNvPr id="252" name="Google Shape;252;g5c657f5e12_0_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sz="3200" dirty="0"/>
              <a:t>Diferencias entre Data </a:t>
            </a:r>
            <a:r>
              <a:rPr lang="es-ES" sz="3200" dirty="0" err="1"/>
              <a:t>Warehouse</a:t>
            </a:r>
            <a:r>
              <a:rPr lang="es-ES" sz="3200" dirty="0"/>
              <a:t> y Data Lake</a:t>
            </a:r>
            <a:endParaRPr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5c657f5e12_2_0"/>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000"/>
              <a:buFont typeface="Calibri"/>
              <a:buNone/>
            </a:pPr>
            <a:r>
              <a:rPr lang="es-ES"/>
              <a:t>ARQUITECTURA TRADICIONAL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5c657f5e12_1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dirty="0"/>
              <a:t>Arquitectura tradicional</a:t>
            </a:r>
            <a:endParaRPr dirty="0"/>
          </a:p>
        </p:txBody>
      </p:sp>
      <p:sp>
        <p:nvSpPr>
          <p:cNvPr id="208" name="Google Shape;208;g5c657f5e12_1_0"/>
          <p:cNvSpPr txBox="1"/>
          <p:nvPr/>
        </p:nvSpPr>
        <p:spPr>
          <a:xfrm>
            <a:off x="537600" y="1417650"/>
            <a:ext cx="8068800" cy="300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400"/>
              </a:spcBef>
              <a:spcAft>
                <a:spcPts val="0"/>
              </a:spcAft>
              <a:buNone/>
            </a:pPr>
            <a:r>
              <a:rPr lang="es-ES" sz="1800" dirty="0">
                <a:solidFill>
                  <a:schemeClr val="dk1"/>
                </a:solidFill>
              </a:rPr>
              <a:t>El modelo clásico de una plataforma BI puede ser separado en </a:t>
            </a:r>
            <a:r>
              <a:rPr lang="es-ES" sz="1800" b="1" dirty="0">
                <a:solidFill>
                  <a:srgbClr val="FF0000"/>
                </a:solidFill>
              </a:rPr>
              <a:t>4 </a:t>
            </a:r>
            <a:r>
              <a:rPr lang="es-ES" sz="1800" i="1" dirty="0">
                <a:solidFill>
                  <a:srgbClr val="FF0000"/>
                </a:solidFill>
              </a:rPr>
              <a:t>componentes principales</a:t>
            </a:r>
            <a:r>
              <a:rPr lang="es-ES" sz="1800" dirty="0">
                <a:solidFill>
                  <a:schemeClr val="dk1"/>
                </a:solidFill>
              </a:rPr>
              <a:t>: </a:t>
            </a:r>
            <a:endParaRPr sz="1800" dirty="0">
              <a:solidFill>
                <a:schemeClr val="dk1"/>
              </a:solidFill>
            </a:endParaRPr>
          </a:p>
          <a:p>
            <a:pPr marL="457200" lvl="0" indent="-342900" algn="l" rtl="0">
              <a:lnSpc>
                <a:spcPct val="100000"/>
              </a:lnSpc>
              <a:spcBef>
                <a:spcPts val="1800"/>
              </a:spcBef>
              <a:spcAft>
                <a:spcPts val="0"/>
              </a:spcAft>
              <a:buClr>
                <a:schemeClr val="dk1"/>
              </a:buClr>
              <a:buSzPts val="1800"/>
              <a:buChar char="●"/>
            </a:pPr>
            <a:r>
              <a:rPr lang="es-ES" sz="1800" b="1" dirty="0">
                <a:solidFill>
                  <a:schemeClr val="dk1"/>
                </a:solidFill>
              </a:rPr>
              <a:t>Procesos ETL</a:t>
            </a:r>
            <a:r>
              <a:rPr lang="es-ES" sz="1800" dirty="0">
                <a:solidFill>
                  <a:schemeClr val="dk1"/>
                </a:solidFill>
              </a:rPr>
              <a:t>: para extracción de los datos, formatearlos, limpiarlos y posteriormente cargarlos en la base datos diseñada para almacenar la información de la plataforma</a:t>
            </a:r>
            <a:endParaRPr sz="1800" dirty="0">
              <a:solidFill>
                <a:schemeClr val="dk1"/>
              </a:solidFill>
            </a:endParaRPr>
          </a:p>
          <a:p>
            <a:pPr marL="457200" lvl="0" indent="-342900" algn="l" rtl="0">
              <a:lnSpc>
                <a:spcPct val="100000"/>
              </a:lnSpc>
              <a:spcBef>
                <a:spcPts val="1800"/>
              </a:spcBef>
              <a:spcAft>
                <a:spcPts val="0"/>
              </a:spcAft>
              <a:buClr>
                <a:schemeClr val="dk1"/>
              </a:buClr>
              <a:buSzPts val="1800"/>
              <a:buChar char="●"/>
            </a:pPr>
            <a:r>
              <a:rPr lang="es-ES" sz="1800" b="1" dirty="0">
                <a:solidFill>
                  <a:schemeClr val="dk1"/>
                </a:solidFill>
              </a:rPr>
              <a:t>Data </a:t>
            </a:r>
            <a:r>
              <a:rPr lang="es-ES" sz="1800" b="1" dirty="0" err="1">
                <a:solidFill>
                  <a:schemeClr val="dk1"/>
                </a:solidFill>
              </a:rPr>
              <a:t>Warehouse</a:t>
            </a:r>
            <a:r>
              <a:rPr lang="es-ES" sz="1800" b="1" dirty="0">
                <a:solidFill>
                  <a:schemeClr val="dk1"/>
                </a:solidFill>
              </a:rPr>
              <a:t>: </a:t>
            </a:r>
            <a:r>
              <a:rPr lang="es-ES" sz="1800" dirty="0">
                <a:solidFill>
                  <a:schemeClr val="dk1"/>
                </a:solidFill>
              </a:rPr>
              <a:t>construido de manera que las consultas que se realicen tengan respuestas rápidas y eficientes</a:t>
            </a:r>
            <a:endParaRPr sz="1800" dirty="0">
              <a:solidFill>
                <a:schemeClr val="dk1"/>
              </a:solidFill>
            </a:endParaRPr>
          </a:p>
          <a:p>
            <a:pPr marL="457200" lvl="0" indent="-342900" algn="l" rtl="0">
              <a:lnSpc>
                <a:spcPct val="100000"/>
              </a:lnSpc>
              <a:spcBef>
                <a:spcPts val="1800"/>
              </a:spcBef>
              <a:spcAft>
                <a:spcPts val="0"/>
              </a:spcAft>
              <a:buClr>
                <a:schemeClr val="dk1"/>
              </a:buClr>
              <a:buSzPts val="1800"/>
              <a:buChar char="●"/>
            </a:pPr>
            <a:r>
              <a:rPr lang="es-ES" sz="1800" b="1" dirty="0">
                <a:solidFill>
                  <a:schemeClr val="dk1"/>
                </a:solidFill>
              </a:rPr>
              <a:t>Reportes</a:t>
            </a:r>
            <a:r>
              <a:rPr lang="es-ES" sz="1800" dirty="0">
                <a:solidFill>
                  <a:schemeClr val="dk1"/>
                </a:solidFill>
              </a:rPr>
              <a:t>: explotación de datos mediante visualizaciones estáticas o dinámicas de información</a:t>
            </a:r>
            <a:endParaRPr sz="1800" dirty="0">
              <a:solidFill>
                <a:schemeClr val="dk1"/>
              </a:solidFill>
            </a:endParaRPr>
          </a:p>
          <a:p>
            <a:pPr marL="457200" lvl="0" indent="-317500" algn="l" rtl="0">
              <a:lnSpc>
                <a:spcPct val="100000"/>
              </a:lnSpc>
              <a:spcBef>
                <a:spcPts val="1800"/>
              </a:spcBef>
              <a:spcAft>
                <a:spcPts val="1800"/>
              </a:spcAft>
              <a:buClr>
                <a:schemeClr val="dk1"/>
              </a:buClr>
              <a:buSzPts val="1400"/>
              <a:buChar char="●"/>
            </a:pPr>
            <a:r>
              <a:rPr lang="es-ES" sz="1800" b="1" dirty="0">
                <a:solidFill>
                  <a:schemeClr val="dk1"/>
                </a:solidFill>
              </a:rPr>
              <a:t>Data </a:t>
            </a:r>
            <a:r>
              <a:rPr lang="es-ES" sz="1800" b="1" dirty="0" err="1">
                <a:solidFill>
                  <a:schemeClr val="dk1"/>
                </a:solidFill>
              </a:rPr>
              <a:t>Mining</a:t>
            </a:r>
            <a:r>
              <a:rPr lang="es-ES" sz="1800" dirty="0">
                <a:solidFill>
                  <a:schemeClr val="dk1"/>
                </a:solidFill>
              </a:rPr>
              <a:t>: detectar patrones e </a:t>
            </a:r>
            <a:r>
              <a:rPr lang="es-ES" sz="1800" dirty="0" err="1">
                <a:solidFill>
                  <a:schemeClr val="dk1"/>
                </a:solidFill>
              </a:rPr>
              <a:t>insights</a:t>
            </a:r>
            <a:r>
              <a:rPr lang="es-ES" sz="1800" dirty="0">
                <a:solidFill>
                  <a:schemeClr val="dk1"/>
                </a:solidFill>
              </a:rPr>
              <a:t> </a:t>
            </a:r>
            <a:r>
              <a:rPr lang="es-ES" i="1" dirty="0">
                <a:solidFill>
                  <a:schemeClr val="dk1"/>
                </a:solidFill>
              </a:rPr>
              <a:t>(descubrimiento, entendimiento)</a:t>
            </a:r>
            <a:r>
              <a:rPr lang="es-ES" sz="1800" dirty="0">
                <a:solidFill>
                  <a:schemeClr val="dk1"/>
                </a:solidFill>
              </a:rPr>
              <a:t> desde los datos</a:t>
            </a:r>
            <a:endParaRPr sz="1800" dirty="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g5c657f5e12_1_7"/>
          <p:cNvPicPr preferRelativeResize="0"/>
          <p:nvPr/>
        </p:nvPicPr>
        <p:blipFill>
          <a:blip r:embed="rId3">
            <a:alphaModFix/>
          </a:blip>
          <a:stretch>
            <a:fillRect/>
          </a:stretch>
        </p:blipFill>
        <p:spPr>
          <a:xfrm>
            <a:off x="877575" y="1630613"/>
            <a:ext cx="7388850" cy="4465925"/>
          </a:xfrm>
          <a:prstGeom prst="rect">
            <a:avLst/>
          </a:prstGeom>
          <a:noFill/>
          <a:ln>
            <a:noFill/>
          </a:ln>
        </p:spPr>
      </p:pic>
      <p:sp>
        <p:nvSpPr>
          <p:cNvPr id="215" name="Google Shape;215;g5c657f5e12_1_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a:t>Arquitectura tradicional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s-ES"/>
              <a:t>Contenidos</a:t>
            </a:r>
            <a:endParaRPr/>
          </a:p>
        </p:txBody>
      </p:sp>
      <p:sp>
        <p:nvSpPr>
          <p:cNvPr id="197" name="Google Shape;1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431800" algn="l" rtl="0">
              <a:lnSpc>
                <a:spcPct val="150000"/>
              </a:lnSpc>
              <a:spcBef>
                <a:spcPts val="0"/>
              </a:spcBef>
              <a:spcAft>
                <a:spcPts val="0"/>
              </a:spcAft>
              <a:buSzPts val="3200"/>
              <a:buChar char="•"/>
            </a:pPr>
            <a:r>
              <a:rPr lang="es-ES" dirty="0"/>
              <a:t>Soluciones de datos tradicionales y soluciones de Big Data</a:t>
            </a:r>
            <a:endParaRPr dirty="0"/>
          </a:p>
          <a:p>
            <a:pPr marL="742950" lvl="1" indent="-285750" algn="l" rtl="0">
              <a:lnSpc>
                <a:spcPct val="150000"/>
              </a:lnSpc>
              <a:spcBef>
                <a:spcPts val="0"/>
              </a:spcBef>
              <a:spcAft>
                <a:spcPts val="0"/>
              </a:spcAft>
              <a:buSzPts val="1800"/>
              <a:buChar char="–"/>
            </a:pPr>
            <a:r>
              <a:rPr lang="es-ES" dirty="0"/>
              <a:t>Bases de datos relacionales</a:t>
            </a:r>
            <a:endParaRPr dirty="0"/>
          </a:p>
          <a:p>
            <a:pPr marL="742950" lvl="1" indent="-285750" algn="l" rtl="0">
              <a:lnSpc>
                <a:spcPct val="150000"/>
              </a:lnSpc>
              <a:spcBef>
                <a:spcPts val="0"/>
              </a:spcBef>
              <a:spcAft>
                <a:spcPts val="0"/>
              </a:spcAft>
              <a:buSzPts val="1800"/>
              <a:buChar char="–"/>
            </a:pPr>
            <a:r>
              <a:rPr lang="es-ES" dirty="0"/>
              <a:t>Bases de datos </a:t>
            </a:r>
            <a:r>
              <a:rPr lang="es-ES" dirty="0" err="1"/>
              <a:t>NoSQL</a:t>
            </a:r>
            <a:endParaRPr lang="es-ES" dirty="0"/>
          </a:p>
          <a:p>
            <a:pPr marL="742950" lvl="1" indent="-285750" algn="l" rtl="0">
              <a:lnSpc>
                <a:spcPct val="150000"/>
              </a:lnSpc>
              <a:spcBef>
                <a:spcPts val="0"/>
              </a:spcBef>
              <a:spcAft>
                <a:spcPts val="0"/>
              </a:spcAft>
              <a:buSzPts val="1800"/>
              <a:buChar char="–"/>
            </a:pPr>
            <a:r>
              <a:rPr lang="es-ES" dirty="0"/>
              <a:t>ETL</a:t>
            </a:r>
          </a:p>
          <a:p>
            <a:pPr marL="742950" lvl="1" indent="-285750" algn="l" rtl="0">
              <a:lnSpc>
                <a:spcPct val="150000"/>
              </a:lnSpc>
              <a:spcBef>
                <a:spcPts val="0"/>
              </a:spcBef>
              <a:spcAft>
                <a:spcPts val="0"/>
              </a:spcAft>
              <a:buSzPts val="1800"/>
              <a:buChar char="–"/>
            </a:pPr>
            <a:r>
              <a:rPr lang="es-ES" dirty="0"/>
              <a:t>Data </a:t>
            </a:r>
            <a:r>
              <a:rPr lang="es-ES" dirty="0" err="1"/>
              <a:t>Warehouse</a:t>
            </a:r>
            <a:endParaRPr lang="es-ES" dirty="0"/>
          </a:p>
          <a:p>
            <a:pPr marL="742950" lvl="1" indent="-285750" algn="l" rtl="0">
              <a:lnSpc>
                <a:spcPct val="150000"/>
              </a:lnSpc>
              <a:spcBef>
                <a:spcPts val="0"/>
              </a:spcBef>
              <a:spcAft>
                <a:spcPts val="0"/>
              </a:spcAft>
              <a:buSzPts val="1800"/>
              <a:buChar char="–"/>
            </a:pPr>
            <a:r>
              <a:rPr lang="es-ES" dirty="0"/>
              <a:t>Data Lake</a:t>
            </a:r>
            <a:endParaRPr dirty="0"/>
          </a:p>
          <a:p>
            <a:pPr marL="742950" lvl="1" indent="-285750" algn="l" rtl="0">
              <a:lnSpc>
                <a:spcPct val="150000"/>
              </a:lnSpc>
              <a:spcBef>
                <a:spcPts val="0"/>
              </a:spcBef>
              <a:spcAft>
                <a:spcPts val="0"/>
              </a:spcAft>
              <a:buSzPts val="1800"/>
              <a:buChar char="–"/>
            </a:pPr>
            <a:r>
              <a:rPr lang="es-ES" dirty="0"/>
              <a:t>Ejemplos arquitecturas Big Data y Data </a:t>
            </a:r>
            <a:r>
              <a:rPr lang="es-ES" dirty="0" err="1"/>
              <a:t>Science</a:t>
            </a:r>
            <a:endParaRPr dirty="0"/>
          </a:p>
          <a:p>
            <a:pPr marL="742950" lvl="1" indent="-285750" algn="l" rtl="0">
              <a:lnSpc>
                <a:spcPct val="150000"/>
              </a:lnSpc>
              <a:spcBef>
                <a:spcPts val="0"/>
              </a:spcBef>
              <a:spcAft>
                <a:spcPts val="0"/>
              </a:spcAft>
              <a:buSzPts val="1800"/>
              <a:buChar char="–"/>
            </a:pPr>
            <a:r>
              <a:rPr lang="es-ES" dirty="0"/>
              <a:t>Almacenamiento en la nube</a:t>
            </a:r>
          </a:p>
          <a:p>
            <a:pPr marL="742950" lvl="1" indent="-285750" algn="l" rtl="0">
              <a:lnSpc>
                <a:spcPct val="150000"/>
              </a:lnSpc>
              <a:spcBef>
                <a:spcPts val="0"/>
              </a:spcBef>
              <a:spcAft>
                <a:spcPts val="0"/>
              </a:spcAft>
              <a:buSzPts val="1800"/>
              <a:buChar char="–"/>
            </a:pPr>
            <a:r>
              <a:rPr lang="es-ES" dirty="0"/>
              <a:t>Casos de ejemplo</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5c657f5e12_2_90"/>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000"/>
              <a:buFont typeface="Calibri"/>
              <a:buNone/>
            </a:pPr>
            <a:r>
              <a:rPr lang="es-ES"/>
              <a:t>ARQUITECTURA BIG DATA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5c657f5e12_1_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a:t>Arquitectura Big Data</a:t>
            </a:r>
            <a:endParaRPr/>
          </a:p>
        </p:txBody>
      </p:sp>
      <p:sp>
        <p:nvSpPr>
          <p:cNvPr id="226" name="Google Shape;226;g5c657f5e12_1_16"/>
          <p:cNvSpPr txBox="1"/>
          <p:nvPr/>
        </p:nvSpPr>
        <p:spPr>
          <a:xfrm>
            <a:off x="537600" y="1417650"/>
            <a:ext cx="8068800" cy="3000000"/>
          </a:xfrm>
          <a:prstGeom prst="rect">
            <a:avLst/>
          </a:prstGeom>
          <a:noFill/>
          <a:ln>
            <a:noFill/>
          </a:ln>
        </p:spPr>
        <p:txBody>
          <a:bodyPr spcFirstLastPara="1" wrap="square" lIns="91425" tIns="91425" rIns="91425" bIns="91425" anchor="t" anchorCtr="0">
            <a:noAutofit/>
          </a:bodyPr>
          <a:lstStyle/>
          <a:p>
            <a:pPr marL="0" lvl="0" indent="0" algn="l" rtl="0">
              <a:lnSpc>
                <a:spcPct val="107916"/>
              </a:lnSpc>
              <a:spcBef>
                <a:spcPts val="0"/>
              </a:spcBef>
              <a:spcAft>
                <a:spcPts val="0"/>
              </a:spcAft>
              <a:buNone/>
            </a:pPr>
            <a:r>
              <a:rPr lang="es-ES" sz="1800">
                <a:solidFill>
                  <a:schemeClr val="dk1"/>
                </a:solidFill>
              </a:rPr>
              <a:t>A nivel de arquitectura, una plataforma de Big Data </a:t>
            </a:r>
            <a:r>
              <a:rPr lang="es-ES" sz="1800" u="sng">
                <a:solidFill>
                  <a:srgbClr val="FF0000"/>
                </a:solidFill>
              </a:rPr>
              <a:t>reemplazará</a:t>
            </a:r>
            <a:r>
              <a:rPr lang="es-ES" sz="1800">
                <a:solidFill>
                  <a:schemeClr val="dk1"/>
                </a:solidFill>
              </a:rPr>
              <a:t> algunos elementos de la tradicional, que permitirá manejar mayores volúmenes de datos:</a:t>
            </a:r>
            <a:endParaRPr sz="1800">
              <a:solidFill>
                <a:schemeClr val="dk1"/>
              </a:solidFill>
            </a:endParaRPr>
          </a:p>
          <a:p>
            <a:pPr marL="0" lvl="0" indent="0" algn="l" rtl="0">
              <a:lnSpc>
                <a:spcPct val="107916"/>
              </a:lnSpc>
              <a:spcBef>
                <a:spcPts val="800"/>
              </a:spcBef>
              <a:spcAft>
                <a:spcPts val="0"/>
              </a:spcAft>
              <a:buNone/>
            </a:pPr>
            <a:endParaRPr sz="1800">
              <a:solidFill>
                <a:schemeClr val="dk1"/>
              </a:solidFill>
            </a:endParaRPr>
          </a:p>
          <a:p>
            <a:pPr marL="457200" lvl="0" indent="-342900" algn="l" rtl="0">
              <a:lnSpc>
                <a:spcPct val="107916"/>
              </a:lnSpc>
              <a:spcBef>
                <a:spcPts val="800"/>
              </a:spcBef>
              <a:spcAft>
                <a:spcPts val="0"/>
              </a:spcAft>
              <a:buClr>
                <a:schemeClr val="dk1"/>
              </a:buClr>
              <a:buSzPts val="1800"/>
              <a:buChar char="●"/>
            </a:pPr>
            <a:r>
              <a:rPr lang="es-ES" sz="1800" b="1">
                <a:solidFill>
                  <a:schemeClr val="dk1"/>
                </a:solidFill>
              </a:rPr>
              <a:t>ELT</a:t>
            </a:r>
            <a:r>
              <a:rPr lang="es-ES" sz="1800">
                <a:solidFill>
                  <a:schemeClr val="dk1"/>
                </a:solidFill>
              </a:rPr>
              <a:t>: similares a las ETL, pero que realizan las transformaciones después de haber cargado los datos</a:t>
            </a:r>
            <a:endParaRPr sz="1800">
              <a:solidFill>
                <a:schemeClr val="dk1"/>
              </a:solidFill>
            </a:endParaRPr>
          </a:p>
          <a:p>
            <a:pPr marL="457200" lvl="0" indent="0" algn="l" rtl="0">
              <a:lnSpc>
                <a:spcPct val="107916"/>
              </a:lnSpc>
              <a:spcBef>
                <a:spcPts val="800"/>
              </a:spcBef>
              <a:spcAft>
                <a:spcPts val="0"/>
              </a:spcAft>
              <a:buNone/>
            </a:pPr>
            <a:endParaRPr sz="1800">
              <a:solidFill>
                <a:schemeClr val="dk1"/>
              </a:solidFill>
            </a:endParaRPr>
          </a:p>
          <a:p>
            <a:pPr marL="457200" lvl="0" indent="-342900" algn="l" rtl="0">
              <a:lnSpc>
                <a:spcPct val="107916"/>
              </a:lnSpc>
              <a:spcBef>
                <a:spcPts val="800"/>
              </a:spcBef>
              <a:spcAft>
                <a:spcPts val="0"/>
              </a:spcAft>
              <a:buClr>
                <a:schemeClr val="dk1"/>
              </a:buClr>
              <a:buSzPts val="1800"/>
              <a:buChar char="●"/>
            </a:pPr>
            <a:r>
              <a:rPr lang="es-ES" sz="1800" b="1">
                <a:solidFill>
                  <a:schemeClr val="dk1"/>
                </a:solidFill>
              </a:rPr>
              <a:t>Data Lake</a:t>
            </a:r>
            <a:r>
              <a:rPr lang="es-ES" sz="1800">
                <a:solidFill>
                  <a:schemeClr val="dk1"/>
                </a:solidFill>
              </a:rPr>
              <a:t>: además de procesar y almacenar grandes volúmenes de datos, es capaz de gestionar datos estructurados y no estructurados.</a:t>
            </a:r>
            <a:endParaRPr sz="1800">
              <a:solidFill>
                <a:schemeClr val="dk1"/>
              </a:solidFill>
            </a:endParaRPr>
          </a:p>
          <a:p>
            <a:pPr marL="457200" lvl="0" indent="0" algn="l" rtl="0">
              <a:lnSpc>
                <a:spcPct val="107916"/>
              </a:lnSpc>
              <a:spcBef>
                <a:spcPts val="800"/>
              </a:spcBef>
              <a:spcAft>
                <a:spcPts val="0"/>
              </a:spcAft>
              <a:buNone/>
            </a:pPr>
            <a:endParaRPr sz="1800">
              <a:solidFill>
                <a:schemeClr val="dk1"/>
              </a:solidFill>
            </a:endParaRPr>
          </a:p>
          <a:p>
            <a:pPr marL="457200" lvl="0" indent="-342900" algn="l" rtl="0">
              <a:lnSpc>
                <a:spcPct val="107916"/>
              </a:lnSpc>
              <a:spcBef>
                <a:spcPts val="800"/>
              </a:spcBef>
              <a:spcAft>
                <a:spcPts val="800"/>
              </a:spcAft>
              <a:buClr>
                <a:schemeClr val="dk1"/>
              </a:buClr>
              <a:buSzPts val="1800"/>
              <a:buChar char="●"/>
            </a:pPr>
            <a:r>
              <a:rPr lang="es-ES" sz="1800" b="1">
                <a:solidFill>
                  <a:schemeClr val="dk1"/>
                </a:solidFill>
              </a:rPr>
              <a:t>Machine Learning</a:t>
            </a:r>
            <a:r>
              <a:rPr lang="es-ES" sz="1800">
                <a:solidFill>
                  <a:schemeClr val="dk1"/>
                </a:solidFill>
              </a:rPr>
              <a:t>: generación de modelos predictivos donde se entrena a la máquina para generar los resultados que los usuarios necesitan.</a:t>
            </a: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5c657f5e12_1_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a:t>Arquitectura Big Data</a:t>
            </a:r>
            <a:endParaRPr/>
          </a:p>
        </p:txBody>
      </p:sp>
      <p:pic>
        <p:nvPicPr>
          <p:cNvPr id="233" name="Google Shape;233;g5c657f5e12_1_21"/>
          <p:cNvPicPr preferRelativeResize="0"/>
          <p:nvPr/>
        </p:nvPicPr>
        <p:blipFill>
          <a:blip r:embed="rId3">
            <a:alphaModFix/>
          </a:blip>
          <a:stretch>
            <a:fillRect/>
          </a:stretch>
        </p:blipFill>
        <p:spPr>
          <a:xfrm>
            <a:off x="1032650" y="1592653"/>
            <a:ext cx="7078701" cy="4290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5c657f5e12_2_95"/>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000"/>
              <a:buFont typeface="Calibri"/>
              <a:buNone/>
            </a:pPr>
            <a:r>
              <a:rPr lang="es-ES"/>
              <a:t>DIFERENCIAS ENTRE ARQ. TRADICIONAL Y BIG DATA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graphicFrame>
        <p:nvGraphicFramePr>
          <p:cNvPr id="244" name="Google Shape;244;g5c657f5e12_0_0"/>
          <p:cNvGraphicFramePr/>
          <p:nvPr/>
        </p:nvGraphicFramePr>
        <p:xfrm>
          <a:off x="395275" y="1322600"/>
          <a:ext cx="8353425" cy="5162550"/>
        </p:xfrm>
        <a:graphic>
          <a:graphicData uri="http://schemas.openxmlformats.org/drawingml/2006/table">
            <a:tbl>
              <a:tblPr>
                <a:noFill/>
                <a:tableStyleId>{AD101C73-370A-498A-80AA-BB5072BF48DD}</a:tableStyleId>
              </a:tblPr>
              <a:tblGrid>
                <a:gridCol w="2762250">
                  <a:extLst>
                    <a:ext uri="{9D8B030D-6E8A-4147-A177-3AD203B41FA5}">
                      <a16:colId xmlns:a16="http://schemas.microsoft.com/office/drawing/2014/main" val="20000"/>
                    </a:ext>
                  </a:extLst>
                </a:gridCol>
                <a:gridCol w="2790825">
                  <a:extLst>
                    <a:ext uri="{9D8B030D-6E8A-4147-A177-3AD203B41FA5}">
                      <a16:colId xmlns:a16="http://schemas.microsoft.com/office/drawing/2014/main" val="20001"/>
                    </a:ext>
                  </a:extLst>
                </a:gridCol>
                <a:gridCol w="2800350">
                  <a:extLst>
                    <a:ext uri="{9D8B030D-6E8A-4147-A177-3AD203B41FA5}">
                      <a16:colId xmlns:a16="http://schemas.microsoft.com/office/drawing/2014/main" val="20002"/>
                    </a:ext>
                  </a:extLst>
                </a:gridCol>
              </a:tblGrid>
              <a:tr h="819150">
                <a:tc>
                  <a:txBody>
                    <a:bodyPr/>
                    <a:lstStyle/>
                    <a:p>
                      <a:pPr marL="0" lvl="0" indent="0" algn="l" rtl="0">
                        <a:lnSpc>
                          <a:spcPct val="115000"/>
                        </a:lnSpc>
                        <a:spcBef>
                          <a:spcPts val="0"/>
                        </a:spcBef>
                        <a:spcAft>
                          <a:spcPts val="0"/>
                        </a:spcAft>
                        <a:buNone/>
                      </a:pPr>
                      <a:endParaRPr/>
                    </a:p>
                  </a:txBody>
                  <a:tcPr marL="38100" marR="38100" marT="38100" marB="381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073B6C"/>
                    </a:solidFill>
                  </a:tcPr>
                </a:tc>
                <a:tc>
                  <a:txBody>
                    <a:bodyPr/>
                    <a:lstStyle/>
                    <a:p>
                      <a:pPr marL="0" lvl="0" indent="0" algn="ctr" rtl="0">
                        <a:lnSpc>
                          <a:spcPct val="115000"/>
                        </a:lnSpc>
                        <a:spcBef>
                          <a:spcPts val="0"/>
                        </a:spcBef>
                        <a:spcAft>
                          <a:spcPts val="0"/>
                        </a:spcAft>
                        <a:buNone/>
                      </a:pPr>
                      <a:r>
                        <a:rPr lang="es-ES" sz="1650" b="1">
                          <a:solidFill>
                            <a:srgbClr val="FFFFFF"/>
                          </a:solidFill>
                        </a:rPr>
                        <a:t>Business Intelligence</a:t>
                      </a:r>
                      <a:endParaRPr sz="1650" b="1">
                        <a:solidFill>
                          <a:srgbClr val="FFFFFF"/>
                        </a:solidFill>
                      </a:endParaRPr>
                    </a:p>
                    <a:p>
                      <a:pPr marL="0" lvl="0" indent="0" algn="ctr" rtl="0">
                        <a:lnSpc>
                          <a:spcPct val="115000"/>
                        </a:lnSpc>
                        <a:spcBef>
                          <a:spcPts val="0"/>
                        </a:spcBef>
                        <a:spcAft>
                          <a:spcPts val="0"/>
                        </a:spcAft>
                        <a:buNone/>
                      </a:pPr>
                      <a:r>
                        <a:rPr lang="es-ES" sz="1650" b="1">
                          <a:solidFill>
                            <a:srgbClr val="FFFFFF"/>
                          </a:solidFill>
                        </a:rPr>
                        <a:t>Tradicional</a:t>
                      </a:r>
                      <a:endParaRPr sz="1650" b="1">
                        <a:solidFill>
                          <a:srgbClr val="FFFFFF"/>
                        </a:solidFill>
                      </a:endParaRPr>
                    </a:p>
                  </a:txBody>
                  <a:tcPr marL="38100" marR="38100" marT="38100" marB="381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073B6C"/>
                    </a:solidFill>
                  </a:tcPr>
                </a:tc>
                <a:tc>
                  <a:txBody>
                    <a:bodyPr/>
                    <a:lstStyle/>
                    <a:p>
                      <a:pPr marL="0" lvl="0" indent="0" algn="ctr" rtl="0">
                        <a:lnSpc>
                          <a:spcPct val="115000"/>
                        </a:lnSpc>
                        <a:spcBef>
                          <a:spcPts val="0"/>
                        </a:spcBef>
                        <a:spcAft>
                          <a:spcPts val="0"/>
                        </a:spcAft>
                        <a:buNone/>
                      </a:pPr>
                      <a:r>
                        <a:rPr lang="es-ES" sz="1650" b="1">
                          <a:solidFill>
                            <a:srgbClr val="FFFFFF"/>
                          </a:solidFill>
                        </a:rPr>
                        <a:t>Big Data</a:t>
                      </a:r>
                      <a:endParaRPr sz="1650" b="1">
                        <a:solidFill>
                          <a:srgbClr val="FFFFFF"/>
                        </a:solidFill>
                      </a:endParaRPr>
                    </a:p>
                  </a:txBody>
                  <a:tcPr marL="38100" marR="38100" marT="38100" marB="381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073B6C"/>
                    </a:solidFill>
                  </a:tcPr>
                </a:tc>
                <a:extLst>
                  <a:ext uri="{0D108BD9-81ED-4DB2-BD59-A6C34878D82A}">
                    <a16:rowId xmlns:a16="http://schemas.microsoft.com/office/drawing/2014/main" val="10000"/>
                  </a:ext>
                </a:extLst>
              </a:tr>
              <a:tr h="819150">
                <a:tc>
                  <a:txBody>
                    <a:bodyPr/>
                    <a:lstStyle/>
                    <a:p>
                      <a:pPr marL="0" lvl="0" indent="0" algn="ctr" rtl="0">
                        <a:lnSpc>
                          <a:spcPct val="115000"/>
                        </a:lnSpc>
                        <a:spcBef>
                          <a:spcPts val="0"/>
                        </a:spcBef>
                        <a:spcAft>
                          <a:spcPts val="0"/>
                        </a:spcAft>
                        <a:buNone/>
                      </a:pPr>
                      <a:r>
                        <a:rPr lang="es-ES" sz="1650" b="1">
                          <a:solidFill>
                            <a:srgbClr val="FFFFFF"/>
                          </a:solidFill>
                        </a:rPr>
                        <a:t>Volumen</a:t>
                      </a:r>
                      <a:endParaRPr sz="1650" b="1">
                        <a:solidFill>
                          <a:srgbClr val="FFFFFF"/>
                        </a:solidFill>
                      </a:endParaRPr>
                    </a:p>
                  </a:txBody>
                  <a:tcPr marL="38100" marR="38100" marT="38100" marB="38100">
                    <a:lnL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C60AC"/>
                    </a:solidFill>
                  </a:tcPr>
                </a:tc>
                <a:tc>
                  <a:txBody>
                    <a:bodyPr/>
                    <a:lstStyle/>
                    <a:p>
                      <a:pPr marL="0" lvl="0" indent="0" algn="ctr" rtl="0">
                        <a:lnSpc>
                          <a:spcPct val="115000"/>
                        </a:lnSpc>
                        <a:spcBef>
                          <a:spcPts val="0"/>
                        </a:spcBef>
                        <a:spcAft>
                          <a:spcPts val="0"/>
                        </a:spcAft>
                        <a:buNone/>
                      </a:pPr>
                      <a:r>
                        <a:rPr lang="es-ES" sz="1500"/>
                        <a:t>Mediano - Grande</a:t>
                      </a:r>
                      <a:endParaRPr sz="1500"/>
                    </a:p>
                  </a:txBody>
                  <a:tcPr marL="38100" marR="38100" marT="38100" marB="38100">
                    <a:lnL w="95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s-ES" sz="1500"/>
                        <a:t>Muy Grande (Terabytes)</a:t>
                      </a:r>
                      <a:endParaRPr sz="1500"/>
                    </a:p>
                  </a:txBody>
                  <a:tcPr marL="38100" marR="38100" marT="38100" marB="381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19150">
                <a:tc>
                  <a:txBody>
                    <a:bodyPr/>
                    <a:lstStyle/>
                    <a:p>
                      <a:pPr marL="0" lvl="0" indent="0" algn="ctr" rtl="0">
                        <a:lnSpc>
                          <a:spcPct val="115000"/>
                        </a:lnSpc>
                        <a:spcBef>
                          <a:spcPts val="0"/>
                        </a:spcBef>
                        <a:spcAft>
                          <a:spcPts val="0"/>
                        </a:spcAft>
                        <a:buNone/>
                      </a:pPr>
                      <a:r>
                        <a:rPr lang="es-ES" sz="1650" b="1">
                          <a:solidFill>
                            <a:srgbClr val="FFFFFF"/>
                          </a:solidFill>
                        </a:rPr>
                        <a:t>Tipo Datos</a:t>
                      </a:r>
                      <a:endParaRPr sz="1650" b="1">
                        <a:solidFill>
                          <a:srgbClr val="FFFFFF"/>
                        </a:solidFill>
                      </a:endParaRPr>
                    </a:p>
                  </a:txBody>
                  <a:tcPr marL="38100" marR="38100" marT="38100" marB="38100">
                    <a:lnL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C60AC"/>
                    </a:solidFill>
                  </a:tcPr>
                </a:tc>
                <a:tc>
                  <a:txBody>
                    <a:bodyPr/>
                    <a:lstStyle/>
                    <a:p>
                      <a:pPr marL="0" lvl="0" indent="0" algn="ctr" rtl="0">
                        <a:lnSpc>
                          <a:spcPct val="115000"/>
                        </a:lnSpc>
                        <a:spcBef>
                          <a:spcPts val="0"/>
                        </a:spcBef>
                        <a:spcAft>
                          <a:spcPts val="0"/>
                        </a:spcAft>
                        <a:buNone/>
                      </a:pPr>
                      <a:r>
                        <a:rPr lang="es-ES" sz="1500"/>
                        <a:t>Estructurados</a:t>
                      </a:r>
                      <a:endParaRPr sz="1500"/>
                    </a:p>
                  </a:txBody>
                  <a:tcPr marL="38100" marR="38100" marT="38100" marB="38100">
                    <a:lnL w="95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CDFE2"/>
                    </a:solidFill>
                  </a:tcPr>
                </a:tc>
                <a:tc>
                  <a:txBody>
                    <a:bodyPr/>
                    <a:lstStyle/>
                    <a:p>
                      <a:pPr marL="0" lvl="0" indent="0" algn="ctr" rtl="0">
                        <a:lnSpc>
                          <a:spcPct val="115000"/>
                        </a:lnSpc>
                        <a:spcBef>
                          <a:spcPts val="0"/>
                        </a:spcBef>
                        <a:spcAft>
                          <a:spcPts val="0"/>
                        </a:spcAft>
                        <a:buNone/>
                      </a:pPr>
                      <a:r>
                        <a:rPr lang="es-ES" sz="1500"/>
                        <a:t>Estructurados o No Estructurados</a:t>
                      </a:r>
                      <a:endParaRPr sz="1500"/>
                    </a:p>
                  </a:txBody>
                  <a:tcPr marL="38100" marR="38100" marT="38100" marB="38100">
                    <a:lnL cap="flat" cmpd="sng">
                      <a:solidFill>
                        <a:srgbClr val="000000"/>
                      </a:solidFill>
                      <a:prstDash val="solid"/>
                      <a:round/>
                      <a:headEnd type="none" w="sm" len="sm"/>
                      <a:tailEnd type="none" w="sm" len="sm"/>
                    </a:lnL>
                    <a:lnT cap="flat" cmpd="sng">
                      <a:solidFill>
                        <a:srgbClr val="000000"/>
                      </a:solidFill>
                      <a:prstDash val="solid"/>
                      <a:round/>
                      <a:headEnd type="none" w="sm" len="sm"/>
                      <a:tailEnd type="none" w="sm" len="sm"/>
                    </a:lnT>
                    <a:solidFill>
                      <a:srgbClr val="DCDFE2"/>
                    </a:solidFill>
                  </a:tcPr>
                </a:tc>
                <a:extLst>
                  <a:ext uri="{0D108BD9-81ED-4DB2-BD59-A6C34878D82A}">
                    <a16:rowId xmlns:a16="http://schemas.microsoft.com/office/drawing/2014/main" val="10002"/>
                  </a:ext>
                </a:extLst>
              </a:tr>
              <a:tr h="838200">
                <a:tc>
                  <a:txBody>
                    <a:bodyPr/>
                    <a:lstStyle/>
                    <a:p>
                      <a:pPr marL="0" lvl="0" indent="0" algn="ctr" rtl="0">
                        <a:lnSpc>
                          <a:spcPct val="115000"/>
                        </a:lnSpc>
                        <a:spcBef>
                          <a:spcPts val="0"/>
                        </a:spcBef>
                        <a:spcAft>
                          <a:spcPts val="0"/>
                        </a:spcAft>
                        <a:buNone/>
                      </a:pPr>
                      <a:r>
                        <a:rPr lang="es-ES" sz="1650" b="1">
                          <a:solidFill>
                            <a:srgbClr val="FFFFFF"/>
                          </a:solidFill>
                        </a:rPr>
                        <a:t>Procedencia</a:t>
                      </a:r>
                      <a:endParaRPr sz="1650" b="1">
                        <a:solidFill>
                          <a:srgbClr val="FFFFFF"/>
                        </a:solidFill>
                      </a:endParaRPr>
                    </a:p>
                  </a:txBody>
                  <a:tcPr marL="38100" marR="38100" marT="38100" marB="38100">
                    <a:lnL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C60AC"/>
                    </a:solidFill>
                  </a:tcPr>
                </a:tc>
                <a:tc>
                  <a:txBody>
                    <a:bodyPr/>
                    <a:lstStyle/>
                    <a:p>
                      <a:pPr marL="0" lvl="0" indent="0" algn="ctr" rtl="0">
                        <a:lnSpc>
                          <a:spcPct val="115000"/>
                        </a:lnSpc>
                        <a:spcBef>
                          <a:spcPts val="0"/>
                        </a:spcBef>
                        <a:spcAft>
                          <a:spcPts val="0"/>
                        </a:spcAft>
                        <a:buNone/>
                      </a:pPr>
                      <a:r>
                        <a:rPr lang="es-ES" sz="1500"/>
                        <a:t>Interna</a:t>
                      </a:r>
                      <a:endParaRPr sz="1500"/>
                    </a:p>
                  </a:txBody>
                  <a:tcPr marL="38100" marR="38100" marT="38100" marB="38100">
                    <a:lnL w="95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s-ES" sz="1500"/>
                        <a:t>Interna - Externa</a:t>
                      </a:r>
                      <a:endParaRPr sz="1500"/>
                    </a:p>
                  </a:txBody>
                  <a:tcPr marL="38100" marR="38100" marT="38100" marB="38100">
                    <a:lnL cap="flat" cmpd="sng">
                      <a:solidFill>
                        <a:srgbClr val="000000"/>
                      </a:solidFill>
                      <a:prstDash val="solid"/>
                      <a:round/>
                      <a:headEnd type="none" w="sm" len="sm"/>
                      <a:tailEnd type="none" w="sm" len="sm"/>
                    </a:lnL>
                    <a:solidFill>
                      <a:srgbClr val="FFFFFF"/>
                    </a:solidFill>
                  </a:tcPr>
                </a:tc>
                <a:extLst>
                  <a:ext uri="{0D108BD9-81ED-4DB2-BD59-A6C34878D82A}">
                    <a16:rowId xmlns:a16="http://schemas.microsoft.com/office/drawing/2014/main" val="10003"/>
                  </a:ext>
                </a:extLst>
              </a:tr>
              <a:tr h="933450">
                <a:tc>
                  <a:txBody>
                    <a:bodyPr/>
                    <a:lstStyle/>
                    <a:p>
                      <a:pPr marL="0" lvl="0" indent="0" algn="ctr" rtl="0">
                        <a:lnSpc>
                          <a:spcPct val="115000"/>
                        </a:lnSpc>
                        <a:spcBef>
                          <a:spcPts val="0"/>
                        </a:spcBef>
                        <a:spcAft>
                          <a:spcPts val="0"/>
                        </a:spcAft>
                        <a:buNone/>
                      </a:pPr>
                      <a:r>
                        <a:rPr lang="es-ES" sz="1650" b="1">
                          <a:solidFill>
                            <a:srgbClr val="FFFFFF"/>
                          </a:solidFill>
                        </a:rPr>
                        <a:t>Objetivo</a:t>
                      </a:r>
                      <a:endParaRPr sz="1650" b="1">
                        <a:solidFill>
                          <a:srgbClr val="FFFFFF"/>
                        </a:solidFill>
                      </a:endParaRPr>
                    </a:p>
                  </a:txBody>
                  <a:tcPr marL="38100" marR="38100" marT="38100" marB="38100">
                    <a:lnL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C60AC"/>
                    </a:solidFill>
                  </a:tcPr>
                </a:tc>
                <a:tc>
                  <a:txBody>
                    <a:bodyPr/>
                    <a:lstStyle/>
                    <a:p>
                      <a:pPr marL="0" lvl="0" indent="0" algn="ctr" rtl="0">
                        <a:lnSpc>
                          <a:spcPct val="115000"/>
                        </a:lnSpc>
                        <a:spcBef>
                          <a:spcPts val="0"/>
                        </a:spcBef>
                        <a:spcAft>
                          <a:spcPts val="0"/>
                        </a:spcAft>
                        <a:buNone/>
                      </a:pPr>
                      <a:r>
                        <a:rPr lang="es-ES" sz="1500"/>
                        <a:t>Permite responder preguntas en base a unos datos conocidos</a:t>
                      </a:r>
                      <a:endParaRPr sz="1500"/>
                    </a:p>
                  </a:txBody>
                  <a:tcPr marL="38100" marR="38100" marT="38100" marB="38100">
                    <a:lnL w="95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CDFE2"/>
                    </a:solidFill>
                  </a:tcPr>
                </a:tc>
                <a:tc>
                  <a:txBody>
                    <a:bodyPr/>
                    <a:lstStyle/>
                    <a:p>
                      <a:pPr marL="0" lvl="0" indent="0" algn="ctr" rtl="0">
                        <a:lnSpc>
                          <a:spcPct val="115000"/>
                        </a:lnSpc>
                        <a:spcBef>
                          <a:spcPts val="0"/>
                        </a:spcBef>
                        <a:spcAft>
                          <a:spcPts val="0"/>
                        </a:spcAft>
                        <a:buNone/>
                      </a:pPr>
                      <a:r>
                        <a:rPr lang="es-ES" sz="1500"/>
                        <a:t>Permite descubrir tendencias y patrones desconocidos de las que derivan nuevas preguntas</a:t>
                      </a:r>
                      <a:endParaRPr sz="1500"/>
                    </a:p>
                  </a:txBody>
                  <a:tcPr marL="38100" marR="38100" marT="38100" marB="38100">
                    <a:lnL cap="flat" cmpd="sng">
                      <a:solidFill>
                        <a:srgbClr val="000000"/>
                      </a:solidFill>
                      <a:prstDash val="solid"/>
                      <a:round/>
                      <a:headEnd type="none" w="sm" len="sm"/>
                      <a:tailEnd type="none" w="sm" len="sm"/>
                    </a:lnL>
                    <a:solidFill>
                      <a:srgbClr val="DCDFE2"/>
                    </a:solidFill>
                  </a:tcPr>
                </a:tc>
                <a:extLst>
                  <a:ext uri="{0D108BD9-81ED-4DB2-BD59-A6C34878D82A}">
                    <a16:rowId xmlns:a16="http://schemas.microsoft.com/office/drawing/2014/main" val="10004"/>
                  </a:ext>
                </a:extLst>
              </a:tr>
              <a:tr h="933450">
                <a:tc>
                  <a:txBody>
                    <a:bodyPr/>
                    <a:lstStyle/>
                    <a:p>
                      <a:pPr marL="0" lvl="0" indent="0" algn="ctr" rtl="0">
                        <a:lnSpc>
                          <a:spcPct val="115000"/>
                        </a:lnSpc>
                        <a:spcBef>
                          <a:spcPts val="0"/>
                        </a:spcBef>
                        <a:spcAft>
                          <a:spcPts val="0"/>
                        </a:spcAft>
                        <a:buNone/>
                      </a:pPr>
                      <a:r>
                        <a:rPr lang="es-ES" sz="1650" b="1">
                          <a:solidFill>
                            <a:srgbClr val="FFFFFF"/>
                          </a:solidFill>
                        </a:rPr>
                        <a:t>Relación entre sí</a:t>
                      </a:r>
                      <a:endParaRPr sz="1650" b="1">
                        <a:solidFill>
                          <a:srgbClr val="FFFFFF"/>
                        </a:solidFill>
                      </a:endParaRPr>
                    </a:p>
                  </a:txBody>
                  <a:tcPr marL="38100" marR="38100" marT="38100" marB="38100">
                    <a:lnL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C60AC"/>
                    </a:solidFill>
                  </a:tcPr>
                </a:tc>
                <a:tc>
                  <a:txBody>
                    <a:bodyPr/>
                    <a:lstStyle/>
                    <a:p>
                      <a:pPr marL="0" lvl="0" indent="0" algn="ctr" rtl="0">
                        <a:lnSpc>
                          <a:spcPct val="115000"/>
                        </a:lnSpc>
                        <a:spcBef>
                          <a:spcPts val="0"/>
                        </a:spcBef>
                        <a:spcAft>
                          <a:spcPts val="0"/>
                        </a:spcAft>
                        <a:buNone/>
                      </a:pPr>
                      <a:r>
                        <a:rPr lang="es-ES" sz="1500"/>
                        <a:t>Dota de herramientas de análisis y visualización sencillas y dinámicas</a:t>
                      </a:r>
                      <a:endParaRPr sz="1500"/>
                    </a:p>
                  </a:txBody>
                  <a:tcPr marL="38100" marR="38100" marT="38100" marB="38100">
                    <a:lnL w="95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s-ES" sz="1500"/>
                        <a:t>Filtra y alimenta de datos herramientas de BI</a:t>
                      </a:r>
                      <a:endParaRPr sz="1500"/>
                    </a:p>
                  </a:txBody>
                  <a:tcPr marL="38100" marR="38100" marT="38100" marB="38100">
                    <a:lnL cap="flat" cmpd="sng">
                      <a:solidFill>
                        <a:srgbClr val="000000"/>
                      </a:solidFill>
                      <a:prstDash val="solid"/>
                      <a:round/>
                      <a:headEnd type="none" w="sm" len="sm"/>
                      <a:tailEnd type="none" w="sm" len="sm"/>
                    </a:lnL>
                    <a:solidFill>
                      <a:srgbClr val="FFFFFF"/>
                    </a:solidFill>
                  </a:tcPr>
                </a:tc>
                <a:extLst>
                  <a:ext uri="{0D108BD9-81ED-4DB2-BD59-A6C34878D82A}">
                    <a16:rowId xmlns:a16="http://schemas.microsoft.com/office/drawing/2014/main" val="10005"/>
                  </a:ext>
                </a:extLst>
              </a:tr>
            </a:tbl>
          </a:graphicData>
        </a:graphic>
      </p:graphicFrame>
      <p:sp>
        <p:nvSpPr>
          <p:cNvPr id="245" name="Google Shape;245;g5c657f5e12_0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a:t>Diferencias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5c657f5e12_2_100"/>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000"/>
              <a:buFont typeface="Calibri"/>
              <a:buNone/>
            </a:pPr>
            <a:r>
              <a:rPr lang="es-ES"/>
              <a:t>COMPONENTES PRINCIPALES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graphicFrame>
        <p:nvGraphicFramePr>
          <p:cNvPr id="263" name="Google Shape;263;g5c657f5e12_1_31"/>
          <p:cNvGraphicFramePr/>
          <p:nvPr/>
        </p:nvGraphicFramePr>
        <p:xfrm>
          <a:off x="395288" y="1619250"/>
          <a:ext cx="8353425" cy="4229100"/>
        </p:xfrm>
        <a:graphic>
          <a:graphicData uri="http://schemas.openxmlformats.org/drawingml/2006/table">
            <a:tbl>
              <a:tblPr>
                <a:noFill/>
                <a:tableStyleId>{AD101C73-370A-498A-80AA-BB5072BF48DD}</a:tableStyleId>
              </a:tblPr>
              <a:tblGrid>
                <a:gridCol w="2762250">
                  <a:extLst>
                    <a:ext uri="{9D8B030D-6E8A-4147-A177-3AD203B41FA5}">
                      <a16:colId xmlns:a16="http://schemas.microsoft.com/office/drawing/2014/main" val="20000"/>
                    </a:ext>
                  </a:extLst>
                </a:gridCol>
                <a:gridCol w="2790825">
                  <a:extLst>
                    <a:ext uri="{9D8B030D-6E8A-4147-A177-3AD203B41FA5}">
                      <a16:colId xmlns:a16="http://schemas.microsoft.com/office/drawing/2014/main" val="20001"/>
                    </a:ext>
                  </a:extLst>
                </a:gridCol>
                <a:gridCol w="2800350">
                  <a:extLst>
                    <a:ext uri="{9D8B030D-6E8A-4147-A177-3AD203B41FA5}">
                      <a16:colId xmlns:a16="http://schemas.microsoft.com/office/drawing/2014/main" val="20002"/>
                    </a:ext>
                  </a:extLst>
                </a:gridCol>
              </a:tblGrid>
              <a:tr h="819150">
                <a:tc>
                  <a:txBody>
                    <a:bodyPr/>
                    <a:lstStyle/>
                    <a:p>
                      <a:pPr marL="0" lvl="0" indent="0" algn="l" rtl="0">
                        <a:lnSpc>
                          <a:spcPct val="115000"/>
                        </a:lnSpc>
                        <a:spcBef>
                          <a:spcPts val="0"/>
                        </a:spcBef>
                        <a:spcAft>
                          <a:spcPts val="0"/>
                        </a:spcAft>
                        <a:buNone/>
                      </a:pPr>
                      <a:endParaRPr/>
                    </a:p>
                  </a:txBody>
                  <a:tcPr marL="38100" marR="38100" marT="38100" marB="381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073B6C"/>
                    </a:solidFill>
                  </a:tcPr>
                </a:tc>
                <a:tc>
                  <a:txBody>
                    <a:bodyPr/>
                    <a:lstStyle/>
                    <a:p>
                      <a:pPr marL="0" lvl="0" indent="0" algn="ctr" rtl="0">
                        <a:lnSpc>
                          <a:spcPct val="115000"/>
                        </a:lnSpc>
                        <a:spcBef>
                          <a:spcPts val="0"/>
                        </a:spcBef>
                        <a:spcAft>
                          <a:spcPts val="0"/>
                        </a:spcAft>
                        <a:buNone/>
                      </a:pPr>
                      <a:r>
                        <a:rPr lang="es-ES" sz="1650" b="1">
                          <a:solidFill>
                            <a:srgbClr val="FFFFFF"/>
                          </a:solidFill>
                        </a:rPr>
                        <a:t>Arquitectura tradicional</a:t>
                      </a:r>
                      <a:endParaRPr sz="1650" b="1">
                        <a:solidFill>
                          <a:srgbClr val="FFFFFF"/>
                        </a:solidFill>
                      </a:endParaRPr>
                    </a:p>
                  </a:txBody>
                  <a:tcPr marL="38100" marR="38100" marT="38100" marB="381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073B6C"/>
                    </a:solidFill>
                  </a:tcPr>
                </a:tc>
                <a:tc>
                  <a:txBody>
                    <a:bodyPr/>
                    <a:lstStyle/>
                    <a:p>
                      <a:pPr marL="0" lvl="0" indent="0" algn="ctr" rtl="0">
                        <a:lnSpc>
                          <a:spcPct val="115000"/>
                        </a:lnSpc>
                        <a:spcBef>
                          <a:spcPts val="0"/>
                        </a:spcBef>
                        <a:spcAft>
                          <a:spcPts val="0"/>
                        </a:spcAft>
                        <a:buNone/>
                      </a:pPr>
                      <a:r>
                        <a:rPr lang="es-ES" sz="1650" b="1">
                          <a:solidFill>
                            <a:srgbClr val="FFFFFF"/>
                          </a:solidFill>
                        </a:rPr>
                        <a:t>Big Data</a:t>
                      </a:r>
                      <a:endParaRPr sz="1650" b="1">
                        <a:solidFill>
                          <a:srgbClr val="FFFFFF"/>
                        </a:solidFill>
                      </a:endParaRPr>
                    </a:p>
                  </a:txBody>
                  <a:tcPr marL="38100" marR="38100" marT="38100" marB="381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073B6C"/>
                    </a:solidFill>
                  </a:tcPr>
                </a:tc>
                <a:extLst>
                  <a:ext uri="{0D108BD9-81ED-4DB2-BD59-A6C34878D82A}">
                    <a16:rowId xmlns:a16="http://schemas.microsoft.com/office/drawing/2014/main" val="10000"/>
                  </a:ext>
                </a:extLst>
              </a:tr>
              <a:tr h="819150">
                <a:tc>
                  <a:txBody>
                    <a:bodyPr/>
                    <a:lstStyle/>
                    <a:p>
                      <a:pPr marL="0" lvl="0" indent="0" algn="ctr" rtl="0">
                        <a:lnSpc>
                          <a:spcPct val="115000"/>
                        </a:lnSpc>
                        <a:spcBef>
                          <a:spcPts val="0"/>
                        </a:spcBef>
                        <a:spcAft>
                          <a:spcPts val="0"/>
                        </a:spcAft>
                        <a:buNone/>
                      </a:pPr>
                      <a:r>
                        <a:rPr lang="es-ES" sz="1650" b="1">
                          <a:solidFill>
                            <a:srgbClr val="FFFFFF"/>
                          </a:solidFill>
                        </a:rPr>
                        <a:t>Extracción / Transformación</a:t>
                      </a:r>
                      <a:endParaRPr sz="1650" b="1">
                        <a:solidFill>
                          <a:srgbClr val="FFFFFF"/>
                        </a:solidFill>
                      </a:endParaRPr>
                    </a:p>
                  </a:txBody>
                  <a:tcPr marL="38100" marR="38100" marT="38100" marB="38100" anchor="ctr">
                    <a:lnL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C60AC"/>
                    </a:solidFill>
                  </a:tcPr>
                </a:tc>
                <a:tc>
                  <a:txBody>
                    <a:bodyPr/>
                    <a:lstStyle/>
                    <a:p>
                      <a:pPr marL="0" lvl="0" indent="0" algn="ctr" rtl="0">
                        <a:lnSpc>
                          <a:spcPct val="115000"/>
                        </a:lnSpc>
                        <a:spcBef>
                          <a:spcPts val="0"/>
                        </a:spcBef>
                        <a:spcAft>
                          <a:spcPts val="0"/>
                        </a:spcAft>
                        <a:buNone/>
                      </a:pPr>
                      <a:r>
                        <a:rPr lang="es-ES" sz="1500"/>
                        <a:t>ETL</a:t>
                      </a:r>
                      <a:endParaRPr sz="1500"/>
                    </a:p>
                  </a:txBody>
                  <a:tcPr marL="38100" marR="38100" marT="38100" marB="38100" anchor="ctr">
                    <a:lnL w="95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s-ES" sz="1500"/>
                        <a:t>ELT</a:t>
                      </a:r>
                      <a:endParaRPr sz="1500"/>
                    </a:p>
                  </a:txBody>
                  <a:tcPr marL="38100" marR="38100" marT="38100" marB="38100" anchor="ctr">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19150">
                <a:tc>
                  <a:txBody>
                    <a:bodyPr/>
                    <a:lstStyle/>
                    <a:p>
                      <a:pPr marL="0" lvl="0" indent="0" algn="ctr" rtl="0">
                        <a:lnSpc>
                          <a:spcPct val="115000"/>
                        </a:lnSpc>
                        <a:spcBef>
                          <a:spcPts val="0"/>
                        </a:spcBef>
                        <a:spcAft>
                          <a:spcPts val="0"/>
                        </a:spcAft>
                        <a:buNone/>
                      </a:pPr>
                      <a:r>
                        <a:rPr lang="es-ES" sz="1650" b="1">
                          <a:solidFill>
                            <a:srgbClr val="FFFFFF"/>
                          </a:solidFill>
                        </a:rPr>
                        <a:t>Modelamiento</a:t>
                      </a:r>
                      <a:endParaRPr sz="1650" b="1">
                        <a:solidFill>
                          <a:srgbClr val="FFFFFF"/>
                        </a:solidFill>
                      </a:endParaRPr>
                    </a:p>
                  </a:txBody>
                  <a:tcPr marL="38100" marR="38100" marT="38100" marB="38100" anchor="ctr">
                    <a:lnL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C60AC"/>
                    </a:solidFill>
                  </a:tcPr>
                </a:tc>
                <a:tc>
                  <a:txBody>
                    <a:bodyPr/>
                    <a:lstStyle/>
                    <a:p>
                      <a:pPr marL="0" lvl="0" indent="0" algn="ctr" rtl="0">
                        <a:lnSpc>
                          <a:spcPct val="115000"/>
                        </a:lnSpc>
                        <a:spcBef>
                          <a:spcPts val="0"/>
                        </a:spcBef>
                        <a:spcAft>
                          <a:spcPts val="0"/>
                        </a:spcAft>
                        <a:buNone/>
                      </a:pPr>
                      <a:r>
                        <a:rPr lang="es-ES" sz="1500"/>
                        <a:t>Data Warehouse</a:t>
                      </a:r>
                      <a:endParaRPr sz="1500"/>
                    </a:p>
                  </a:txBody>
                  <a:tcPr marL="38100" marR="38100" marT="38100" marB="38100" anchor="ctr">
                    <a:lnL w="95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CDFE2"/>
                    </a:solidFill>
                  </a:tcPr>
                </a:tc>
                <a:tc>
                  <a:txBody>
                    <a:bodyPr/>
                    <a:lstStyle/>
                    <a:p>
                      <a:pPr marL="0" lvl="0" indent="0" algn="ctr" rtl="0">
                        <a:lnSpc>
                          <a:spcPct val="115000"/>
                        </a:lnSpc>
                        <a:spcBef>
                          <a:spcPts val="0"/>
                        </a:spcBef>
                        <a:spcAft>
                          <a:spcPts val="0"/>
                        </a:spcAft>
                        <a:buNone/>
                      </a:pPr>
                      <a:r>
                        <a:rPr lang="es-ES" sz="1500"/>
                        <a:t>Data Lake</a:t>
                      </a:r>
                      <a:endParaRPr sz="1500"/>
                    </a:p>
                  </a:txBody>
                  <a:tcPr marL="38100" marR="38100" marT="38100" marB="38100" anchor="ctr">
                    <a:lnL cap="flat" cmpd="sng">
                      <a:solidFill>
                        <a:srgbClr val="000000"/>
                      </a:solidFill>
                      <a:prstDash val="solid"/>
                      <a:round/>
                      <a:headEnd type="none" w="sm" len="sm"/>
                      <a:tailEnd type="none" w="sm" len="sm"/>
                    </a:lnL>
                    <a:lnT cap="flat" cmpd="sng">
                      <a:solidFill>
                        <a:srgbClr val="000000"/>
                      </a:solidFill>
                      <a:prstDash val="solid"/>
                      <a:round/>
                      <a:headEnd type="none" w="sm" len="sm"/>
                      <a:tailEnd type="none" w="sm" len="sm"/>
                    </a:lnT>
                    <a:solidFill>
                      <a:srgbClr val="DCDFE2"/>
                    </a:solidFill>
                  </a:tcPr>
                </a:tc>
                <a:extLst>
                  <a:ext uri="{0D108BD9-81ED-4DB2-BD59-A6C34878D82A}">
                    <a16:rowId xmlns:a16="http://schemas.microsoft.com/office/drawing/2014/main" val="10002"/>
                  </a:ext>
                </a:extLst>
              </a:tr>
              <a:tr h="838200">
                <a:tc>
                  <a:txBody>
                    <a:bodyPr/>
                    <a:lstStyle/>
                    <a:p>
                      <a:pPr marL="0" lvl="0" indent="0" algn="ctr" rtl="0">
                        <a:lnSpc>
                          <a:spcPct val="115000"/>
                        </a:lnSpc>
                        <a:spcBef>
                          <a:spcPts val="0"/>
                        </a:spcBef>
                        <a:spcAft>
                          <a:spcPts val="0"/>
                        </a:spcAft>
                        <a:buNone/>
                      </a:pPr>
                      <a:r>
                        <a:rPr lang="es-ES" sz="1650" b="1">
                          <a:solidFill>
                            <a:srgbClr val="FFFFFF"/>
                          </a:solidFill>
                        </a:rPr>
                        <a:t>Análisis</a:t>
                      </a:r>
                      <a:endParaRPr sz="1650" b="1">
                        <a:solidFill>
                          <a:srgbClr val="FFFFFF"/>
                        </a:solidFill>
                      </a:endParaRPr>
                    </a:p>
                  </a:txBody>
                  <a:tcPr marL="38100" marR="38100" marT="38100" marB="38100" anchor="ctr">
                    <a:lnL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C60AC"/>
                    </a:solidFill>
                  </a:tcPr>
                </a:tc>
                <a:tc>
                  <a:txBody>
                    <a:bodyPr/>
                    <a:lstStyle/>
                    <a:p>
                      <a:pPr marL="0" marR="0" lvl="0" indent="0" algn="ctr" rtl="0">
                        <a:lnSpc>
                          <a:spcPct val="115000"/>
                        </a:lnSpc>
                        <a:spcBef>
                          <a:spcPts val="0"/>
                        </a:spcBef>
                        <a:spcAft>
                          <a:spcPts val="0"/>
                        </a:spcAft>
                        <a:buNone/>
                      </a:pPr>
                      <a:r>
                        <a:rPr lang="es-ES" sz="1500"/>
                        <a:t>Data Mining</a:t>
                      </a:r>
                      <a:endParaRPr sz="1500"/>
                    </a:p>
                  </a:txBody>
                  <a:tcPr marL="38100" marR="38100" marT="38100" marB="38100" anchor="ctr">
                    <a:lnL w="95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15000"/>
                        </a:lnSpc>
                        <a:spcBef>
                          <a:spcPts val="0"/>
                        </a:spcBef>
                        <a:spcAft>
                          <a:spcPts val="0"/>
                        </a:spcAft>
                        <a:buNone/>
                      </a:pPr>
                      <a:r>
                        <a:rPr lang="es-ES" sz="1500"/>
                        <a:t>Machine Learning</a:t>
                      </a:r>
                      <a:endParaRPr sz="1500"/>
                    </a:p>
                  </a:txBody>
                  <a:tcPr marL="38100" marR="38100" marT="38100" marB="38100" anchor="ctr">
                    <a:lnL cap="flat" cmpd="sng">
                      <a:solidFill>
                        <a:srgbClr val="000000"/>
                      </a:solidFill>
                      <a:prstDash val="solid"/>
                      <a:round/>
                      <a:headEnd type="none" w="sm" len="sm"/>
                      <a:tailEnd type="none" w="sm" len="sm"/>
                    </a:lnL>
                    <a:solidFill>
                      <a:srgbClr val="FFFFFF"/>
                    </a:solidFill>
                  </a:tcPr>
                </a:tc>
                <a:extLst>
                  <a:ext uri="{0D108BD9-81ED-4DB2-BD59-A6C34878D82A}">
                    <a16:rowId xmlns:a16="http://schemas.microsoft.com/office/drawing/2014/main" val="10003"/>
                  </a:ext>
                </a:extLst>
              </a:tr>
              <a:tr h="933450">
                <a:tc>
                  <a:txBody>
                    <a:bodyPr/>
                    <a:lstStyle/>
                    <a:p>
                      <a:pPr marL="0" lvl="0" indent="0" algn="ctr" rtl="0">
                        <a:lnSpc>
                          <a:spcPct val="115000"/>
                        </a:lnSpc>
                        <a:spcBef>
                          <a:spcPts val="0"/>
                        </a:spcBef>
                        <a:spcAft>
                          <a:spcPts val="0"/>
                        </a:spcAft>
                        <a:buNone/>
                      </a:pPr>
                      <a:r>
                        <a:rPr lang="es-ES" sz="1650" b="1">
                          <a:solidFill>
                            <a:srgbClr val="FFFFFF"/>
                          </a:solidFill>
                        </a:rPr>
                        <a:t>Explotación</a:t>
                      </a:r>
                      <a:endParaRPr sz="1650" b="1">
                        <a:solidFill>
                          <a:srgbClr val="FFFFFF"/>
                        </a:solidFill>
                      </a:endParaRPr>
                    </a:p>
                  </a:txBody>
                  <a:tcPr marL="38100" marR="38100" marT="38100" marB="38100" anchor="ctr">
                    <a:lnL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0C60AC"/>
                    </a:solidFill>
                  </a:tcPr>
                </a:tc>
                <a:tc gridSpan="2">
                  <a:txBody>
                    <a:bodyPr/>
                    <a:lstStyle/>
                    <a:p>
                      <a:pPr marL="0" lvl="0" indent="0" algn="ctr" rtl="0">
                        <a:lnSpc>
                          <a:spcPct val="115000"/>
                        </a:lnSpc>
                        <a:spcBef>
                          <a:spcPts val="0"/>
                        </a:spcBef>
                        <a:spcAft>
                          <a:spcPts val="0"/>
                        </a:spcAft>
                        <a:buNone/>
                      </a:pPr>
                      <a:r>
                        <a:rPr lang="es-ES" sz="1500"/>
                        <a:t>Reportes / API´s</a:t>
                      </a:r>
                      <a:endParaRPr sz="1500"/>
                    </a:p>
                  </a:txBody>
                  <a:tcPr marL="38100" marR="38100" marT="38100" marB="38100" anchor="ctr">
                    <a:lnL w="9500" cap="flat" cmpd="sng">
                      <a:solidFill>
                        <a:srgbClr val="000000"/>
                      </a:solidFill>
                      <a:prstDash val="solid"/>
                      <a:round/>
                      <a:headEnd type="none" w="sm" len="sm"/>
                      <a:tailEnd type="none" w="sm" len="sm"/>
                    </a:lnL>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CDFE2"/>
                    </a:solidFill>
                  </a:tcPr>
                </a:tc>
                <a:tc hMerge="1">
                  <a:txBody>
                    <a:bodyPr/>
                    <a:lstStyle/>
                    <a:p>
                      <a:endParaRPr lang="es-CL"/>
                    </a:p>
                  </a:txBody>
                  <a:tcPr/>
                </a:tc>
                <a:extLst>
                  <a:ext uri="{0D108BD9-81ED-4DB2-BD59-A6C34878D82A}">
                    <a16:rowId xmlns:a16="http://schemas.microsoft.com/office/drawing/2014/main" val="10004"/>
                  </a:ext>
                </a:extLst>
              </a:tr>
            </a:tbl>
          </a:graphicData>
        </a:graphic>
      </p:graphicFrame>
      <p:sp>
        <p:nvSpPr>
          <p:cNvPr id="264" name="Google Shape;264;g5c657f5e12_1_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a:t>Componentes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5c657f5e12_2_110"/>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000"/>
              <a:buFont typeface="Calibri"/>
              <a:buNone/>
            </a:pPr>
            <a:r>
              <a:rPr lang="es-ES" dirty="0"/>
              <a:t>ALMACENAMIENTO DE LA INFORMACIÓN</a:t>
            </a:r>
            <a:endParaRPr dirty="0"/>
          </a:p>
        </p:txBody>
      </p:sp>
    </p:spTree>
    <p:extLst>
      <p:ext uri="{BB962C8B-B14F-4D97-AF65-F5344CB8AC3E}">
        <p14:creationId xmlns:p14="http://schemas.microsoft.com/office/powerpoint/2010/main" val="319980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5c657f5e12_1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dirty="0"/>
              <a:t>Almacenamiento de la información</a:t>
            </a:r>
            <a:endParaRPr dirty="0"/>
          </a:p>
        </p:txBody>
      </p:sp>
      <p:sp>
        <p:nvSpPr>
          <p:cNvPr id="208" name="Google Shape;208;g5c657f5e12_1_0"/>
          <p:cNvSpPr txBox="1"/>
          <p:nvPr/>
        </p:nvSpPr>
        <p:spPr>
          <a:xfrm>
            <a:off x="537600" y="1417650"/>
            <a:ext cx="8068800" cy="300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400"/>
              </a:spcBef>
              <a:spcAft>
                <a:spcPts val="0"/>
              </a:spcAft>
              <a:buNone/>
            </a:pPr>
            <a:endParaRPr lang="en-US" sz="1800" dirty="0">
              <a:solidFill>
                <a:schemeClr val="dk1"/>
              </a:solidFill>
            </a:endParaRPr>
          </a:p>
          <a:p>
            <a:pPr marL="0" lvl="0" indent="0" algn="l" rtl="0">
              <a:lnSpc>
                <a:spcPct val="100000"/>
              </a:lnSpc>
              <a:spcBef>
                <a:spcPts val="1400"/>
              </a:spcBef>
              <a:spcAft>
                <a:spcPts val="0"/>
              </a:spcAft>
              <a:buNone/>
            </a:pPr>
            <a:endParaRPr lang="en-US" dirty="0">
              <a:solidFill>
                <a:schemeClr val="dk1"/>
              </a:solidFill>
            </a:endParaRPr>
          </a:p>
          <a:p>
            <a:pPr marL="0" lvl="0" indent="0" algn="just" rtl="0">
              <a:lnSpc>
                <a:spcPct val="100000"/>
              </a:lnSpc>
              <a:spcBef>
                <a:spcPts val="1400"/>
              </a:spcBef>
              <a:spcAft>
                <a:spcPts val="0"/>
              </a:spcAft>
              <a:buNone/>
            </a:pPr>
            <a:r>
              <a:rPr lang="en-US" sz="2400" dirty="0">
                <a:solidFill>
                  <a:schemeClr val="dk1"/>
                </a:solidFill>
              </a:rPr>
              <a:t>Gracias a las </a:t>
            </a:r>
            <a:r>
              <a:rPr lang="en-US" sz="2400" dirty="0" err="1">
                <a:solidFill>
                  <a:schemeClr val="dk1"/>
                </a:solidFill>
              </a:rPr>
              <a:t>capacidades</a:t>
            </a:r>
            <a:r>
              <a:rPr lang="en-US" sz="2400" dirty="0">
                <a:solidFill>
                  <a:schemeClr val="dk1"/>
                </a:solidFill>
              </a:rPr>
              <a:t> de las </a:t>
            </a:r>
            <a:r>
              <a:rPr lang="en-US" sz="2400" dirty="0" err="1">
                <a:solidFill>
                  <a:schemeClr val="dk1"/>
                </a:solidFill>
              </a:rPr>
              <a:t>herramientas</a:t>
            </a:r>
            <a:r>
              <a:rPr lang="en-US" sz="2400" dirty="0">
                <a:solidFill>
                  <a:schemeClr val="dk1"/>
                </a:solidFill>
              </a:rPr>
              <a:t> de Big Data y el </a:t>
            </a:r>
            <a:r>
              <a:rPr lang="en-US" sz="2400" dirty="0" err="1">
                <a:solidFill>
                  <a:schemeClr val="dk1"/>
                </a:solidFill>
              </a:rPr>
              <a:t>fácil</a:t>
            </a:r>
            <a:r>
              <a:rPr lang="en-US" sz="2400" dirty="0">
                <a:solidFill>
                  <a:schemeClr val="dk1"/>
                </a:solidFill>
              </a:rPr>
              <a:t> </a:t>
            </a:r>
            <a:r>
              <a:rPr lang="en-US" sz="2400" dirty="0" err="1">
                <a:solidFill>
                  <a:schemeClr val="dk1"/>
                </a:solidFill>
              </a:rPr>
              <a:t>acceso</a:t>
            </a:r>
            <a:r>
              <a:rPr lang="en-US" sz="2400" dirty="0">
                <a:solidFill>
                  <a:schemeClr val="dk1"/>
                </a:solidFill>
              </a:rPr>
              <a:t> por medio de las </a:t>
            </a:r>
            <a:r>
              <a:rPr lang="en-US" sz="2400" dirty="0" err="1">
                <a:solidFill>
                  <a:schemeClr val="dk1"/>
                </a:solidFill>
              </a:rPr>
              <a:t>plataformas</a:t>
            </a:r>
            <a:r>
              <a:rPr lang="en-US" sz="2400" dirty="0">
                <a:solidFill>
                  <a:schemeClr val="dk1"/>
                </a:solidFill>
              </a:rPr>
              <a:t> Cloud, </a:t>
            </a:r>
            <a:r>
              <a:rPr lang="en-US" sz="2400" dirty="0" err="1">
                <a:solidFill>
                  <a:schemeClr val="dk1"/>
                </a:solidFill>
              </a:rPr>
              <a:t>tenemos</a:t>
            </a:r>
            <a:r>
              <a:rPr lang="en-US" sz="2400" dirty="0">
                <a:solidFill>
                  <a:schemeClr val="dk1"/>
                </a:solidFill>
              </a:rPr>
              <a:t> </a:t>
            </a:r>
            <a:r>
              <a:rPr lang="en-US" sz="2400" dirty="0" err="1">
                <a:solidFill>
                  <a:schemeClr val="dk1"/>
                </a:solidFill>
              </a:rPr>
              <a:t>varias</a:t>
            </a:r>
            <a:r>
              <a:rPr lang="en-US" sz="2400" dirty="0">
                <a:solidFill>
                  <a:schemeClr val="dk1"/>
                </a:solidFill>
              </a:rPr>
              <a:t> </a:t>
            </a:r>
            <a:r>
              <a:rPr lang="en-US" sz="2400" dirty="0" err="1">
                <a:solidFill>
                  <a:schemeClr val="dk1"/>
                </a:solidFill>
              </a:rPr>
              <a:t>posibilidades</a:t>
            </a:r>
            <a:r>
              <a:rPr lang="en-US" sz="2400" dirty="0">
                <a:solidFill>
                  <a:schemeClr val="dk1"/>
                </a:solidFill>
              </a:rPr>
              <a:t> de </a:t>
            </a:r>
            <a:r>
              <a:rPr lang="en-US" sz="2400" dirty="0" err="1">
                <a:solidFill>
                  <a:schemeClr val="dk1"/>
                </a:solidFill>
              </a:rPr>
              <a:t>almacenar</a:t>
            </a:r>
            <a:r>
              <a:rPr lang="en-US" sz="2400" dirty="0">
                <a:solidFill>
                  <a:schemeClr val="dk1"/>
                </a:solidFill>
              </a:rPr>
              <a:t> la </a:t>
            </a:r>
            <a:r>
              <a:rPr lang="en-US" sz="2400" dirty="0" err="1">
                <a:solidFill>
                  <a:schemeClr val="dk1"/>
                </a:solidFill>
              </a:rPr>
              <a:t>información</a:t>
            </a:r>
            <a:r>
              <a:rPr lang="en-US" sz="2400" dirty="0">
                <a:solidFill>
                  <a:schemeClr val="dk1"/>
                </a:solidFill>
              </a:rPr>
              <a:t>.</a:t>
            </a:r>
          </a:p>
        </p:txBody>
      </p:sp>
    </p:spTree>
    <p:extLst>
      <p:ext uri="{BB962C8B-B14F-4D97-AF65-F5344CB8AC3E}">
        <p14:creationId xmlns:p14="http://schemas.microsoft.com/office/powerpoint/2010/main" val="2105822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5c657f5e12_1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dirty="0"/>
              <a:t>Almacenamiento de la información</a:t>
            </a:r>
            <a:endParaRPr dirty="0"/>
          </a:p>
        </p:txBody>
      </p:sp>
      <p:sp>
        <p:nvSpPr>
          <p:cNvPr id="208" name="Google Shape;208;g5c657f5e12_1_0"/>
          <p:cNvSpPr txBox="1"/>
          <p:nvPr/>
        </p:nvSpPr>
        <p:spPr>
          <a:xfrm>
            <a:off x="537600" y="1417650"/>
            <a:ext cx="8068800" cy="300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400"/>
              </a:spcBef>
              <a:spcAft>
                <a:spcPts val="0"/>
              </a:spcAft>
              <a:buNone/>
            </a:pPr>
            <a:endParaRPr lang="en-US" dirty="0">
              <a:solidFill>
                <a:schemeClr val="dk1"/>
              </a:solidFill>
            </a:endParaRPr>
          </a:p>
          <a:p>
            <a:pPr marL="0" lvl="0" indent="0" algn="just" rtl="0">
              <a:lnSpc>
                <a:spcPct val="100000"/>
              </a:lnSpc>
              <a:spcBef>
                <a:spcPts val="1400"/>
              </a:spcBef>
              <a:spcAft>
                <a:spcPts val="0"/>
              </a:spcAft>
              <a:buNone/>
            </a:pPr>
            <a:r>
              <a:rPr lang="es-CL" sz="2400" dirty="0">
                <a:solidFill>
                  <a:schemeClr val="dk1"/>
                </a:solidFill>
              </a:rPr>
              <a:t>Pero hay que tener en consideración algunos temas relevantes para la selección de la mejor tecnología:</a:t>
            </a:r>
          </a:p>
          <a:p>
            <a:pPr marL="0" lvl="0" indent="0" algn="just" rtl="0">
              <a:lnSpc>
                <a:spcPct val="100000"/>
              </a:lnSpc>
              <a:spcBef>
                <a:spcPts val="1400"/>
              </a:spcBef>
              <a:spcAft>
                <a:spcPts val="0"/>
              </a:spcAft>
              <a:buNone/>
            </a:pPr>
            <a:endParaRPr lang="es-CL" sz="2400" dirty="0">
              <a:solidFill>
                <a:schemeClr val="dk1"/>
              </a:solidFill>
            </a:endParaRPr>
          </a:p>
          <a:p>
            <a:pPr marL="342900" lvl="0" indent="-342900" algn="just" rtl="0">
              <a:lnSpc>
                <a:spcPct val="100000"/>
              </a:lnSpc>
              <a:spcBef>
                <a:spcPts val="1400"/>
              </a:spcBef>
              <a:spcAft>
                <a:spcPts val="0"/>
              </a:spcAft>
              <a:buFont typeface="Arial" panose="020B0604020202020204" pitchFamily="34" charset="0"/>
              <a:buChar char="•"/>
            </a:pPr>
            <a:r>
              <a:rPr lang="es-CL" sz="2400" dirty="0">
                <a:solidFill>
                  <a:schemeClr val="dk1"/>
                </a:solidFill>
              </a:rPr>
              <a:t>Formas de </a:t>
            </a:r>
            <a:r>
              <a:rPr lang="es-CL" sz="2400" u="sng" dirty="0">
                <a:solidFill>
                  <a:srgbClr val="FF0000"/>
                </a:solidFill>
              </a:rPr>
              <a:t>consumir</a:t>
            </a:r>
            <a:r>
              <a:rPr lang="es-CL" sz="2400" dirty="0">
                <a:solidFill>
                  <a:schemeClr val="dk1"/>
                </a:solidFill>
              </a:rPr>
              <a:t> la información</a:t>
            </a:r>
          </a:p>
          <a:p>
            <a:pPr marL="800100" lvl="1" indent="-342900" algn="just">
              <a:spcBef>
                <a:spcPts val="1400"/>
              </a:spcBef>
              <a:spcAft>
                <a:spcPts val="0"/>
              </a:spcAft>
              <a:buFont typeface="Arial" panose="020B0604020202020204" pitchFamily="34" charset="0"/>
              <a:buChar char="•"/>
            </a:pPr>
            <a:r>
              <a:rPr lang="es-CL" sz="2400" dirty="0">
                <a:solidFill>
                  <a:schemeClr val="dk1"/>
                </a:solidFill>
              </a:rPr>
              <a:t>Tanto por usuarios como otros sistemas.</a:t>
            </a:r>
          </a:p>
          <a:p>
            <a:pPr marL="342900" indent="-342900" algn="just">
              <a:spcBef>
                <a:spcPts val="1400"/>
              </a:spcBef>
              <a:spcAft>
                <a:spcPts val="0"/>
              </a:spcAft>
              <a:buFont typeface="Arial" panose="020B0604020202020204" pitchFamily="34" charset="0"/>
              <a:buChar char="•"/>
            </a:pPr>
            <a:r>
              <a:rPr lang="es-CL" sz="2400" dirty="0">
                <a:solidFill>
                  <a:schemeClr val="dk1"/>
                </a:solidFill>
              </a:rPr>
              <a:t>Las </a:t>
            </a:r>
            <a:r>
              <a:rPr lang="es-CL" sz="2400" u="sng" dirty="0">
                <a:solidFill>
                  <a:srgbClr val="FF0000"/>
                </a:solidFill>
              </a:rPr>
              <a:t>capacidades/recursos </a:t>
            </a:r>
            <a:r>
              <a:rPr lang="es-CL" sz="2400" dirty="0">
                <a:solidFill>
                  <a:schemeClr val="dk1"/>
                </a:solidFill>
              </a:rPr>
              <a:t>actuales de la empresa.</a:t>
            </a:r>
          </a:p>
          <a:p>
            <a:pPr marL="342900" indent="-342900" algn="just">
              <a:spcBef>
                <a:spcPts val="1400"/>
              </a:spcBef>
              <a:spcAft>
                <a:spcPts val="0"/>
              </a:spcAft>
              <a:buFont typeface="Arial" panose="020B0604020202020204" pitchFamily="34" charset="0"/>
              <a:buChar char="•"/>
            </a:pPr>
            <a:r>
              <a:rPr lang="es-CL" sz="2400" dirty="0">
                <a:solidFill>
                  <a:schemeClr val="dk1"/>
                </a:solidFill>
              </a:rPr>
              <a:t>El </a:t>
            </a:r>
            <a:r>
              <a:rPr lang="es-CL" sz="2400" u="sng" dirty="0">
                <a:solidFill>
                  <a:srgbClr val="FF0000"/>
                </a:solidFill>
              </a:rPr>
              <a:t>diseño</a:t>
            </a:r>
            <a:r>
              <a:rPr lang="es-CL" sz="2400" dirty="0">
                <a:solidFill>
                  <a:schemeClr val="dk1"/>
                </a:solidFill>
              </a:rPr>
              <a:t> del modelo de datos.</a:t>
            </a:r>
          </a:p>
          <a:p>
            <a:pPr marL="342900" lvl="0" indent="-342900" algn="just" rtl="0">
              <a:lnSpc>
                <a:spcPct val="100000"/>
              </a:lnSpc>
              <a:spcBef>
                <a:spcPts val="1400"/>
              </a:spcBef>
              <a:spcAft>
                <a:spcPts val="0"/>
              </a:spcAft>
              <a:buFont typeface="Arial" panose="020B0604020202020204" pitchFamily="34" charset="0"/>
              <a:buChar char="•"/>
            </a:pPr>
            <a:endParaRPr lang="es-CL" sz="2400" dirty="0">
              <a:solidFill>
                <a:schemeClr val="dk1"/>
              </a:solidFill>
            </a:endParaRPr>
          </a:p>
        </p:txBody>
      </p:sp>
    </p:spTree>
    <p:extLst>
      <p:ext uri="{BB962C8B-B14F-4D97-AF65-F5344CB8AC3E}">
        <p14:creationId xmlns:p14="http://schemas.microsoft.com/office/powerpoint/2010/main" val="2929936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5c657f5e12_2_0"/>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000"/>
              <a:buFont typeface="Calibri"/>
              <a:buNone/>
            </a:pPr>
            <a:r>
              <a:rPr lang="es-ES" dirty="0"/>
              <a:t>BASES DE DATOS RELACIONALES</a:t>
            </a:r>
            <a:endParaRPr dirty="0"/>
          </a:p>
        </p:txBody>
      </p:sp>
    </p:spTree>
    <p:extLst>
      <p:ext uri="{BB962C8B-B14F-4D97-AF65-F5344CB8AC3E}">
        <p14:creationId xmlns:p14="http://schemas.microsoft.com/office/powerpoint/2010/main" val="659034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5c657f5e12_1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dirty="0"/>
              <a:t>En la nube</a:t>
            </a:r>
            <a:endParaRPr dirty="0"/>
          </a:p>
        </p:txBody>
      </p:sp>
      <p:sp>
        <p:nvSpPr>
          <p:cNvPr id="208" name="Google Shape;208;g5c657f5e12_1_0"/>
          <p:cNvSpPr txBox="1"/>
          <p:nvPr/>
        </p:nvSpPr>
        <p:spPr>
          <a:xfrm>
            <a:off x="537600" y="1417650"/>
            <a:ext cx="8068800" cy="300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400"/>
              </a:spcBef>
              <a:spcAft>
                <a:spcPts val="0"/>
              </a:spcAft>
              <a:buNone/>
            </a:pPr>
            <a:endParaRPr lang="en-US" dirty="0">
              <a:solidFill>
                <a:schemeClr val="dk1"/>
              </a:solidFill>
            </a:endParaRPr>
          </a:p>
          <a:p>
            <a:pPr marL="0" lvl="0" indent="0" algn="just" rtl="0">
              <a:lnSpc>
                <a:spcPct val="100000"/>
              </a:lnSpc>
              <a:spcBef>
                <a:spcPts val="1400"/>
              </a:spcBef>
              <a:spcAft>
                <a:spcPts val="0"/>
              </a:spcAft>
              <a:buNone/>
            </a:pPr>
            <a:r>
              <a:rPr lang="es-CL" sz="2400" dirty="0">
                <a:solidFill>
                  <a:schemeClr val="dk1"/>
                </a:solidFill>
              </a:rPr>
              <a:t>Por medio de las plataformas Cloud, cada tipo de almacenamiento tiene varias tecnologías para soportar ese consumo de información:</a:t>
            </a:r>
          </a:p>
          <a:p>
            <a:pPr marL="342900" lvl="0" indent="-342900" algn="just" rtl="0">
              <a:lnSpc>
                <a:spcPct val="100000"/>
              </a:lnSpc>
              <a:spcBef>
                <a:spcPts val="1400"/>
              </a:spcBef>
              <a:spcAft>
                <a:spcPts val="0"/>
              </a:spcAft>
              <a:buFont typeface="Arial" panose="020B0604020202020204" pitchFamily="34" charset="0"/>
              <a:buChar char="•"/>
            </a:pPr>
            <a:r>
              <a:rPr lang="es-CL" sz="2400" dirty="0">
                <a:solidFill>
                  <a:schemeClr val="dk1"/>
                </a:solidFill>
              </a:rPr>
              <a:t>Motores </a:t>
            </a:r>
            <a:r>
              <a:rPr lang="es-CL" sz="2400" dirty="0">
                <a:solidFill>
                  <a:srgbClr val="FF0000"/>
                </a:solidFill>
              </a:rPr>
              <a:t>relacionales</a:t>
            </a:r>
          </a:p>
          <a:p>
            <a:pPr marL="800100" lvl="1" indent="-342900" algn="just">
              <a:spcBef>
                <a:spcPts val="1400"/>
              </a:spcBef>
              <a:spcAft>
                <a:spcPts val="0"/>
              </a:spcAft>
              <a:buFont typeface="Arial" panose="020B0604020202020204" pitchFamily="34" charset="0"/>
              <a:buChar char="•"/>
            </a:pPr>
            <a:r>
              <a:rPr lang="es-CL" sz="2400" dirty="0">
                <a:solidFill>
                  <a:schemeClr val="dk1"/>
                </a:solidFill>
              </a:rPr>
              <a:t>Bases de datos transaccionales</a:t>
            </a:r>
          </a:p>
          <a:p>
            <a:pPr marL="800100" lvl="1" indent="-342900" algn="just">
              <a:spcBef>
                <a:spcPts val="1400"/>
              </a:spcBef>
              <a:spcAft>
                <a:spcPts val="0"/>
              </a:spcAft>
              <a:buFont typeface="Arial" panose="020B0604020202020204" pitchFamily="34" charset="0"/>
              <a:buChar char="•"/>
            </a:pPr>
            <a:r>
              <a:rPr lang="es-CL" sz="2400" dirty="0">
                <a:solidFill>
                  <a:schemeClr val="dk1"/>
                </a:solidFill>
              </a:rPr>
              <a:t>Bases de datos analíticas</a:t>
            </a:r>
          </a:p>
          <a:p>
            <a:pPr marL="342900" indent="-342900" algn="just">
              <a:spcBef>
                <a:spcPts val="1400"/>
              </a:spcBef>
              <a:spcAft>
                <a:spcPts val="0"/>
              </a:spcAft>
              <a:buFont typeface="Arial" panose="020B0604020202020204" pitchFamily="34" charset="0"/>
              <a:buChar char="•"/>
            </a:pPr>
            <a:r>
              <a:rPr lang="es-CL" sz="2400" dirty="0">
                <a:solidFill>
                  <a:schemeClr val="dk1"/>
                </a:solidFill>
              </a:rPr>
              <a:t>Motores </a:t>
            </a:r>
            <a:r>
              <a:rPr lang="es-CL" sz="2400" dirty="0">
                <a:solidFill>
                  <a:srgbClr val="FF0000"/>
                </a:solidFill>
              </a:rPr>
              <a:t>no relacionales</a:t>
            </a:r>
          </a:p>
          <a:p>
            <a:pPr marL="342900" indent="-342900" algn="just">
              <a:spcBef>
                <a:spcPts val="1400"/>
              </a:spcBef>
              <a:spcAft>
                <a:spcPts val="0"/>
              </a:spcAft>
              <a:buFont typeface="Arial" panose="020B0604020202020204" pitchFamily="34" charset="0"/>
              <a:buChar char="•"/>
            </a:pPr>
            <a:r>
              <a:rPr lang="es-CL" sz="2400" dirty="0">
                <a:solidFill>
                  <a:schemeClr val="dk1"/>
                </a:solidFill>
              </a:rPr>
              <a:t>Estructuras de </a:t>
            </a:r>
            <a:r>
              <a:rPr lang="es-CL" sz="2400" dirty="0">
                <a:solidFill>
                  <a:srgbClr val="FF0000"/>
                </a:solidFill>
              </a:rPr>
              <a:t>archivos/directorios</a:t>
            </a:r>
          </a:p>
          <a:p>
            <a:pPr marL="342900" lvl="0" indent="-342900" algn="just" rtl="0">
              <a:lnSpc>
                <a:spcPct val="100000"/>
              </a:lnSpc>
              <a:spcBef>
                <a:spcPts val="1400"/>
              </a:spcBef>
              <a:spcAft>
                <a:spcPts val="0"/>
              </a:spcAft>
              <a:buFont typeface="Arial" panose="020B0604020202020204" pitchFamily="34" charset="0"/>
              <a:buChar char="•"/>
            </a:pPr>
            <a:endParaRPr lang="es-CL" sz="2400" dirty="0">
              <a:solidFill>
                <a:schemeClr val="dk1"/>
              </a:solidFill>
            </a:endParaRPr>
          </a:p>
        </p:txBody>
      </p:sp>
    </p:spTree>
    <p:extLst>
      <p:ext uri="{BB962C8B-B14F-4D97-AF65-F5344CB8AC3E}">
        <p14:creationId xmlns:p14="http://schemas.microsoft.com/office/powerpoint/2010/main" val="2785615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5c657f5e12_1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dirty="0"/>
              <a:t>Bases de datos transaccionales en la nube</a:t>
            </a:r>
            <a:endParaRPr dirty="0"/>
          </a:p>
        </p:txBody>
      </p:sp>
      <p:sp>
        <p:nvSpPr>
          <p:cNvPr id="208" name="Google Shape;208;g5c657f5e12_1_0"/>
          <p:cNvSpPr txBox="1"/>
          <p:nvPr/>
        </p:nvSpPr>
        <p:spPr>
          <a:xfrm>
            <a:off x="537600" y="1417650"/>
            <a:ext cx="8068800" cy="300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400"/>
              </a:spcBef>
              <a:spcAft>
                <a:spcPts val="0"/>
              </a:spcAft>
              <a:buNone/>
            </a:pPr>
            <a:endParaRPr lang="en-US" dirty="0">
              <a:solidFill>
                <a:schemeClr val="dk1"/>
              </a:solidFill>
            </a:endParaRPr>
          </a:p>
          <a:p>
            <a:pPr marL="0" lvl="0" indent="0" algn="just" rtl="0">
              <a:lnSpc>
                <a:spcPct val="100000"/>
              </a:lnSpc>
              <a:spcBef>
                <a:spcPts val="1400"/>
              </a:spcBef>
              <a:spcAft>
                <a:spcPts val="0"/>
              </a:spcAft>
              <a:buNone/>
            </a:pPr>
            <a:r>
              <a:rPr lang="es-CL" sz="2400" dirty="0">
                <a:solidFill>
                  <a:schemeClr val="dk1"/>
                </a:solidFill>
              </a:rPr>
              <a:t>En la nube (Microsoft Azure), tenemos varias tecnologías para este tipo de base de datos:</a:t>
            </a:r>
          </a:p>
          <a:p>
            <a:pPr marL="342900" lvl="0" indent="-342900" algn="just" rtl="0">
              <a:lnSpc>
                <a:spcPct val="100000"/>
              </a:lnSpc>
              <a:spcBef>
                <a:spcPts val="1400"/>
              </a:spcBef>
              <a:spcAft>
                <a:spcPts val="0"/>
              </a:spcAft>
              <a:buFont typeface="Arial" panose="020B0604020202020204" pitchFamily="34" charset="0"/>
              <a:buChar char="•"/>
            </a:pPr>
            <a:r>
              <a:rPr lang="es-CL" sz="2400" dirty="0">
                <a:solidFill>
                  <a:srgbClr val="FF0000"/>
                </a:solidFill>
              </a:rPr>
              <a:t>Azure SQL </a:t>
            </a:r>
            <a:r>
              <a:rPr lang="es-CL" sz="2400" dirty="0" err="1">
                <a:solidFill>
                  <a:srgbClr val="FF0000"/>
                </a:solidFill>
              </a:rPr>
              <a:t>Database</a:t>
            </a:r>
            <a:r>
              <a:rPr lang="es-CL" sz="2400" dirty="0">
                <a:solidFill>
                  <a:srgbClr val="FF0000"/>
                </a:solidFill>
              </a:rPr>
              <a:t> </a:t>
            </a:r>
            <a:r>
              <a:rPr lang="es-CL" sz="2400" dirty="0">
                <a:solidFill>
                  <a:schemeClr val="dk1"/>
                </a:solidFill>
              </a:rPr>
              <a:t>(SQL Server como servicio)</a:t>
            </a:r>
          </a:p>
          <a:p>
            <a:pPr marL="342900" lvl="0" indent="-342900" algn="just" rtl="0">
              <a:lnSpc>
                <a:spcPct val="100000"/>
              </a:lnSpc>
              <a:spcBef>
                <a:spcPts val="1400"/>
              </a:spcBef>
              <a:spcAft>
                <a:spcPts val="0"/>
              </a:spcAft>
              <a:buFont typeface="Arial" panose="020B0604020202020204" pitchFamily="34" charset="0"/>
              <a:buChar char="•"/>
            </a:pPr>
            <a:r>
              <a:rPr lang="es-CL" sz="2400" dirty="0">
                <a:solidFill>
                  <a:srgbClr val="FF0000"/>
                </a:solidFill>
              </a:rPr>
              <a:t>Azure </a:t>
            </a:r>
            <a:r>
              <a:rPr lang="es-CL" sz="2400" dirty="0" err="1">
                <a:solidFill>
                  <a:srgbClr val="FF0000"/>
                </a:solidFill>
              </a:rPr>
              <a:t>Database</a:t>
            </a:r>
            <a:r>
              <a:rPr lang="es-CL" sz="2400" dirty="0">
                <a:solidFill>
                  <a:srgbClr val="FF0000"/>
                </a:solidFill>
              </a:rPr>
              <a:t> </a:t>
            </a:r>
            <a:r>
              <a:rPr lang="es-CL" sz="2400" dirty="0" err="1">
                <a:solidFill>
                  <a:srgbClr val="FF0000"/>
                </a:solidFill>
              </a:rPr>
              <a:t>for</a:t>
            </a:r>
            <a:r>
              <a:rPr lang="es-CL" sz="2400" dirty="0">
                <a:solidFill>
                  <a:srgbClr val="FF0000"/>
                </a:solidFill>
              </a:rPr>
              <a:t> MySQL </a:t>
            </a:r>
          </a:p>
          <a:p>
            <a:pPr marL="342900" indent="-342900" algn="just">
              <a:spcBef>
                <a:spcPts val="1400"/>
              </a:spcBef>
              <a:spcAft>
                <a:spcPts val="0"/>
              </a:spcAft>
              <a:buFont typeface="Arial" panose="020B0604020202020204" pitchFamily="34" charset="0"/>
              <a:buChar char="•"/>
            </a:pPr>
            <a:r>
              <a:rPr lang="es-CL" sz="2400" dirty="0">
                <a:solidFill>
                  <a:srgbClr val="FF0000"/>
                </a:solidFill>
              </a:rPr>
              <a:t>Azure </a:t>
            </a:r>
            <a:r>
              <a:rPr lang="es-CL" sz="2400" dirty="0" err="1">
                <a:solidFill>
                  <a:srgbClr val="FF0000"/>
                </a:solidFill>
              </a:rPr>
              <a:t>Database</a:t>
            </a:r>
            <a:r>
              <a:rPr lang="es-CL" sz="2400" dirty="0">
                <a:solidFill>
                  <a:srgbClr val="FF0000"/>
                </a:solidFill>
              </a:rPr>
              <a:t> </a:t>
            </a:r>
            <a:r>
              <a:rPr lang="es-CL" sz="2400" dirty="0" err="1">
                <a:solidFill>
                  <a:srgbClr val="FF0000"/>
                </a:solidFill>
              </a:rPr>
              <a:t>for</a:t>
            </a:r>
            <a:r>
              <a:rPr lang="es-CL" sz="2400" dirty="0">
                <a:solidFill>
                  <a:srgbClr val="FF0000"/>
                </a:solidFill>
              </a:rPr>
              <a:t> PostgreSQL</a:t>
            </a:r>
          </a:p>
          <a:p>
            <a:pPr marL="342900" indent="-342900" algn="just">
              <a:spcBef>
                <a:spcPts val="1400"/>
              </a:spcBef>
              <a:spcAft>
                <a:spcPts val="0"/>
              </a:spcAft>
              <a:buFont typeface="Arial" panose="020B0604020202020204" pitchFamily="34" charset="0"/>
              <a:buChar char="•"/>
            </a:pPr>
            <a:r>
              <a:rPr lang="es-CL" sz="2400" dirty="0">
                <a:solidFill>
                  <a:srgbClr val="FF0000"/>
                </a:solidFill>
              </a:rPr>
              <a:t>Azure </a:t>
            </a:r>
            <a:r>
              <a:rPr lang="es-CL" sz="2400" dirty="0" err="1">
                <a:solidFill>
                  <a:srgbClr val="FF0000"/>
                </a:solidFill>
              </a:rPr>
              <a:t>Database</a:t>
            </a:r>
            <a:r>
              <a:rPr lang="es-CL" sz="2400" dirty="0">
                <a:solidFill>
                  <a:srgbClr val="FF0000"/>
                </a:solidFill>
              </a:rPr>
              <a:t> </a:t>
            </a:r>
            <a:r>
              <a:rPr lang="es-CL" sz="2400" dirty="0" err="1">
                <a:solidFill>
                  <a:srgbClr val="FF0000"/>
                </a:solidFill>
              </a:rPr>
              <a:t>for</a:t>
            </a:r>
            <a:r>
              <a:rPr lang="es-CL" sz="2400" dirty="0">
                <a:solidFill>
                  <a:srgbClr val="FF0000"/>
                </a:solidFill>
              </a:rPr>
              <a:t> </a:t>
            </a:r>
            <a:r>
              <a:rPr lang="es-CL" sz="2400" dirty="0" err="1">
                <a:solidFill>
                  <a:srgbClr val="FF0000"/>
                </a:solidFill>
              </a:rPr>
              <a:t>MariaDB</a:t>
            </a:r>
            <a:endParaRPr lang="es-CL" sz="2400" dirty="0">
              <a:solidFill>
                <a:srgbClr val="FF0000"/>
              </a:solidFill>
            </a:endParaRPr>
          </a:p>
          <a:p>
            <a:pPr marL="342900" indent="-342900" algn="just">
              <a:spcBef>
                <a:spcPts val="1400"/>
              </a:spcBef>
              <a:spcAft>
                <a:spcPts val="0"/>
              </a:spcAft>
              <a:buFont typeface="Arial" panose="020B0604020202020204" pitchFamily="34" charset="0"/>
              <a:buChar char="•"/>
            </a:pPr>
            <a:r>
              <a:rPr lang="es-CL" sz="2400" dirty="0">
                <a:solidFill>
                  <a:srgbClr val="FF0000"/>
                </a:solidFill>
              </a:rPr>
              <a:t>SQL Server </a:t>
            </a:r>
            <a:r>
              <a:rPr lang="es-CL" sz="2400" dirty="0" err="1">
                <a:solidFill>
                  <a:srgbClr val="FF0000"/>
                </a:solidFill>
              </a:rPr>
              <a:t>Stretch</a:t>
            </a:r>
            <a:r>
              <a:rPr lang="es-CL" sz="2400" dirty="0">
                <a:solidFill>
                  <a:srgbClr val="FF0000"/>
                </a:solidFill>
              </a:rPr>
              <a:t> </a:t>
            </a:r>
            <a:r>
              <a:rPr lang="es-CL" sz="2400" dirty="0" err="1">
                <a:solidFill>
                  <a:srgbClr val="FF0000"/>
                </a:solidFill>
              </a:rPr>
              <a:t>Database</a:t>
            </a:r>
            <a:r>
              <a:rPr lang="es-CL" sz="2400" dirty="0">
                <a:solidFill>
                  <a:srgbClr val="FF0000"/>
                </a:solidFill>
              </a:rPr>
              <a:t> </a:t>
            </a:r>
            <a:r>
              <a:rPr lang="es-CL" sz="2400" dirty="0">
                <a:solidFill>
                  <a:schemeClr val="dk1"/>
                </a:solidFill>
              </a:rPr>
              <a:t>(respaldo de </a:t>
            </a:r>
            <a:r>
              <a:rPr lang="es-CL" sz="2400" u="sng" dirty="0">
                <a:solidFill>
                  <a:schemeClr val="dk1"/>
                </a:solidFill>
              </a:rPr>
              <a:t>parte</a:t>
            </a:r>
            <a:r>
              <a:rPr lang="es-CL" sz="2400" dirty="0">
                <a:solidFill>
                  <a:schemeClr val="dk1"/>
                </a:solidFill>
              </a:rPr>
              <a:t> de una base de datos en la nube) </a:t>
            </a:r>
          </a:p>
          <a:p>
            <a:pPr marL="342900" lvl="0" indent="-342900" algn="just" rtl="0">
              <a:lnSpc>
                <a:spcPct val="100000"/>
              </a:lnSpc>
              <a:spcBef>
                <a:spcPts val="1400"/>
              </a:spcBef>
              <a:spcAft>
                <a:spcPts val="0"/>
              </a:spcAft>
              <a:buFont typeface="Arial" panose="020B0604020202020204" pitchFamily="34" charset="0"/>
              <a:buChar char="•"/>
            </a:pPr>
            <a:endParaRPr lang="es-CL" sz="2400" dirty="0">
              <a:solidFill>
                <a:schemeClr val="dk1"/>
              </a:solidFill>
            </a:endParaRPr>
          </a:p>
          <a:p>
            <a:pPr marL="342900" lvl="0" indent="-342900" algn="just" rtl="0">
              <a:lnSpc>
                <a:spcPct val="100000"/>
              </a:lnSpc>
              <a:spcBef>
                <a:spcPts val="1400"/>
              </a:spcBef>
              <a:spcAft>
                <a:spcPts val="0"/>
              </a:spcAft>
              <a:buFont typeface="Arial" panose="020B0604020202020204" pitchFamily="34" charset="0"/>
              <a:buChar char="•"/>
            </a:pPr>
            <a:endParaRPr lang="es-CL" sz="2400" dirty="0">
              <a:solidFill>
                <a:schemeClr val="dk1"/>
              </a:solidFill>
            </a:endParaRPr>
          </a:p>
        </p:txBody>
      </p:sp>
      <p:pic>
        <p:nvPicPr>
          <p:cNvPr id="4098" name="Picture 2" descr="Resultado de imagen para azure sql icon">
            <a:extLst>
              <a:ext uri="{FF2B5EF4-FFF2-40B4-BE49-F238E27FC236}">
                <a16:creationId xmlns:a16="http://schemas.microsoft.com/office/drawing/2014/main" id="{D4F0B662-FC4E-48EE-B701-9A1D93167A6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144" y="3717032"/>
            <a:ext cx="1070248" cy="10702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ado de imagen para azure postgresql icon">
            <a:extLst>
              <a:ext uri="{FF2B5EF4-FFF2-40B4-BE49-F238E27FC236}">
                <a16:creationId xmlns:a16="http://schemas.microsoft.com/office/drawing/2014/main" id="{A6C4B87E-A60F-471F-A733-3211F0E358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0822" y="3717032"/>
            <a:ext cx="1070248" cy="1070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157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5c657f5e12_1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dirty="0"/>
              <a:t>Bases de datos transaccionales en la nube</a:t>
            </a:r>
            <a:endParaRPr dirty="0"/>
          </a:p>
        </p:txBody>
      </p:sp>
      <p:sp>
        <p:nvSpPr>
          <p:cNvPr id="208" name="Google Shape;208;g5c657f5e12_1_0"/>
          <p:cNvSpPr txBox="1"/>
          <p:nvPr/>
        </p:nvSpPr>
        <p:spPr>
          <a:xfrm>
            <a:off x="537600" y="1417650"/>
            <a:ext cx="8068800" cy="300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400"/>
              </a:spcBef>
              <a:spcAft>
                <a:spcPts val="0"/>
              </a:spcAft>
              <a:buNone/>
            </a:pPr>
            <a:endParaRPr lang="en-US" dirty="0">
              <a:solidFill>
                <a:schemeClr val="dk1"/>
              </a:solidFill>
            </a:endParaRPr>
          </a:p>
          <a:p>
            <a:pPr marL="0" lvl="0" indent="0" algn="just" rtl="0">
              <a:lnSpc>
                <a:spcPct val="100000"/>
              </a:lnSpc>
              <a:spcBef>
                <a:spcPts val="1400"/>
              </a:spcBef>
              <a:spcAft>
                <a:spcPts val="0"/>
              </a:spcAft>
              <a:buNone/>
            </a:pPr>
            <a:r>
              <a:rPr lang="es-CL" sz="2400" dirty="0">
                <a:solidFill>
                  <a:schemeClr val="dk1"/>
                </a:solidFill>
              </a:rPr>
              <a:t>A diferencia de las bases de datos transacciones </a:t>
            </a:r>
            <a:r>
              <a:rPr lang="es-CL" sz="2400" dirty="0" err="1">
                <a:solidFill>
                  <a:schemeClr val="dk1"/>
                </a:solidFill>
              </a:rPr>
              <a:t>on-premise</a:t>
            </a:r>
            <a:r>
              <a:rPr lang="es-CL" sz="2400" dirty="0">
                <a:solidFill>
                  <a:schemeClr val="dk1"/>
                </a:solidFill>
              </a:rPr>
              <a:t>, en Azure (o cualquier plataforma Cloud) la escalabilidad es cuestión de segundos/minutos, sin tener </a:t>
            </a:r>
            <a:r>
              <a:rPr lang="es-CL" sz="2400" dirty="0" err="1">
                <a:solidFill>
                  <a:schemeClr val="dk1"/>
                </a:solidFill>
              </a:rPr>
              <a:t>downtime</a:t>
            </a:r>
            <a:r>
              <a:rPr lang="es-CL" sz="2400" dirty="0">
                <a:solidFill>
                  <a:schemeClr val="dk1"/>
                </a:solidFill>
              </a:rPr>
              <a:t> de los servicios.</a:t>
            </a:r>
          </a:p>
          <a:p>
            <a:pPr marL="0" lvl="0" indent="0" algn="just" rtl="0">
              <a:lnSpc>
                <a:spcPct val="100000"/>
              </a:lnSpc>
              <a:spcBef>
                <a:spcPts val="1400"/>
              </a:spcBef>
              <a:spcAft>
                <a:spcPts val="0"/>
              </a:spcAft>
              <a:buNone/>
            </a:pPr>
            <a:r>
              <a:rPr lang="es-CL" sz="2400" dirty="0">
                <a:solidFill>
                  <a:schemeClr val="dk1"/>
                </a:solidFill>
              </a:rPr>
              <a:t>Funcionan bien con pocos datos o millones de registros.</a:t>
            </a:r>
          </a:p>
          <a:p>
            <a:pPr marL="0" lvl="0" indent="0" algn="just" rtl="0">
              <a:lnSpc>
                <a:spcPct val="100000"/>
              </a:lnSpc>
              <a:spcBef>
                <a:spcPts val="1400"/>
              </a:spcBef>
              <a:spcAft>
                <a:spcPts val="0"/>
              </a:spcAft>
              <a:buNone/>
            </a:pPr>
            <a:endParaRPr lang="es-CL" sz="2400" dirty="0">
              <a:solidFill>
                <a:schemeClr val="dk1"/>
              </a:solidFill>
            </a:endParaRPr>
          </a:p>
          <a:p>
            <a:pPr marL="0" lvl="0" indent="0" algn="just" rtl="0">
              <a:lnSpc>
                <a:spcPct val="100000"/>
              </a:lnSpc>
              <a:spcBef>
                <a:spcPts val="1400"/>
              </a:spcBef>
              <a:spcAft>
                <a:spcPts val="0"/>
              </a:spcAft>
              <a:buNone/>
            </a:pPr>
            <a:r>
              <a:rPr lang="es-CL" sz="2400" dirty="0">
                <a:solidFill>
                  <a:schemeClr val="dk1"/>
                </a:solidFill>
              </a:rPr>
              <a:t>No están preparados para reportería y análisis. </a:t>
            </a:r>
          </a:p>
          <a:p>
            <a:pPr marL="0" lvl="0" indent="0" algn="just" rtl="0">
              <a:lnSpc>
                <a:spcPct val="100000"/>
              </a:lnSpc>
              <a:spcBef>
                <a:spcPts val="1400"/>
              </a:spcBef>
              <a:spcAft>
                <a:spcPts val="0"/>
              </a:spcAft>
              <a:buNone/>
            </a:pPr>
            <a:endParaRPr lang="es-CL" sz="2400" dirty="0">
              <a:solidFill>
                <a:schemeClr val="dk1"/>
              </a:solidFill>
            </a:endParaRPr>
          </a:p>
          <a:p>
            <a:pPr lvl="0" algn="just">
              <a:spcBef>
                <a:spcPts val="1400"/>
              </a:spcBef>
              <a:spcAft>
                <a:spcPts val="0"/>
              </a:spcAft>
            </a:pPr>
            <a:r>
              <a:rPr lang="es-CL" sz="2400" dirty="0">
                <a:solidFill>
                  <a:srgbClr val="FF0000"/>
                </a:solidFill>
              </a:rPr>
              <a:t>¡Veamos un ejemplo!</a:t>
            </a:r>
          </a:p>
        </p:txBody>
      </p:sp>
    </p:spTree>
    <p:extLst>
      <p:ext uri="{BB962C8B-B14F-4D97-AF65-F5344CB8AC3E}">
        <p14:creationId xmlns:p14="http://schemas.microsoft.com/office/powerpoint/2010/main" val="604657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5c657f5e12_1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dirty="0"/>
              <a:t>Bases de datos analíticas en la nube</a:t>
            </a:r>
            <a:endParaRPr dirty="0"/>
          </a:p>
        </p:txBody>
      </p:sp>
      <p:sp>
        <p:nvSpPr>
          <p:cNvPr id="208" name="Google Shape;208;g5c657f5e12_1_0"/>
          <p:cNvSpPr txBox="1"/>
          <p:nvPr/>
        </p:nvSpPr>
        <p:spPr>
          <a:xfrm>
            <a:off x="537600" y="1417650"/>
            <a:ext cx="8068800" cy="300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400"/>
              </a:spcBef>
              <a:spcAft>
                <a:spcPts val="0"/>
              </a:spcAft>
              <a:buNone/>
            </a:pPr>
            <a:endParaRPr lang="en-US" dirty="0">
              <a:solidFill>
                <a:schemeClr val="dk1"/>
              </a:solidFill>
            </a:endParaRPr>
          </a:p>
          <a:p>
            <a:pPr marL="0" lvl="0" indent="0" algn="just" rtl="0">
              <a:lnSpc>
                <a:spcPct val="100000"/>
              </a:lnSpc>
              <a:spcBef>
                <a:spcPts val="1400"/>
              </a:spcBef>
              <a:spcAft>
                <a:spcPts val="0"/>
              </a:spcAft>
              <a:buNone/>
            </a:pPr>
            <a:r>
              <a:rPr lang="es-CL" sz="2400" dirty="0">
                <a:solidFill>
                  <a:schemeClr val="dk1"/>
                </a:solidFill>
              </a:rPr>
              <a:t>En Microsoft Azure, podemos hacer análisis a partir de datos estructurados con:</a:t>
            </a:r>
          </a:p>
          <a:p>
            <a:pPr marL="342900" lvl="0" indent="-342900" algn="just" rtl="0">
              <a:lnSpc>
                <a:spcPct val="100000"/>
              </a:lnSpc>
              <a:spcBef>
                <a:spcPts val="1400"/>
              </a:spcBef>
              <a:spcAft>
                <a:spcPts val="0"/>
              </a:spcAft>
              <a:buFont typeface="Arial" panose="020B0604020202020204" pitchFamily="34" charset="0"/>
              <a:buChar char="•"/>
            </a:pPr>
            <a:r>
              <a:rPr lang="es-CL" sz="2400" dirty="0">
                <a:solidFill>
                  <a:srgbClr val="FF0000"/>
                </a:solidFill>
              </a:rPr>
              <a:t>Azure SQL Data </a:t>
            </a:r>
            <a:r>
              <a:rPr lang="es-CL" sz="2400" dirty="0" err="1">
                <a:solidFill>
                  <a:srgbClr val="FF0000"/>
                </a:solidFill>
              </a:rPr>
              <a:t>Warehouse</a:t>
            </a:r>
            <a:r>
              <a:rPr lang="es-CL" sz="2400" dirty="0">
                <a:solidFill>
                  <a:srgbClr val="FF0000"/>
                </a:solidFill>
              </a:rPr>
              <a:t> </a:t>
            </a:r>
            <a:r>
              <a:rPr lang="es-CL" sz="2400" dirty="0">
                <a:solidFill>
                  <a:schemeClr val="dk1"/>
                </a:solidFill>
              </a:rPr>
              <a:t>(un SQL </a:t>
            </a:r>
            <a:r>
              <a:rPr lang="es-CL" sz="2400" dirty="0" err="1">
                <a:solidFill>
                  <a:schemeClr val="dk1"/>
                </a:solidFill>
              </a:rPr>
              <a:t>Database</a:t>
            </a:r>
            <a:r>
              <a:rPr lang="es-CL" sz="2400" dirty="0">
                <a:solidFill>
                  <a:schemeClr val="dk1"/>
                </a:solidFill>
              </a:rPr>
              <a:t> potenciado)</a:t>
            </a:r>
          </a:p>
          <a:p>
            <a:pPr marL="342900" lvl="0" indent="-342900" algn="just" rtl="0">
              <a:lnSpc>
                <a:spcPct val="100000"/>
              </a:lnSpc>
              <a:spcBef>
                <a:spcPts val="1400"/>
              </a:spcBef>
              <a:spcAft>
                <a:spcPts val="0"/>
              </a:spcAft>
              <a:buFont typeface="Arial" panose="020B0604020202020204" pitchFamily="34" charset="0"/>
              <a:buChar char="•"/>
            </a:pPr>
            <a:r>
              <a:rPr lang="es-CL" sz="2400" dirty="0">
                <a:solidFill>
                  <a:srgbClr val="FF0000"/>
                </a:solidFill>
              </a:rPr>
              <a:t>Azure </a:t>
            </a:r>
            <a:r>
              <a:rPr lang="es-CL" sz="2400" dirty="0" err="1">
                <a:solidFill>
                  <a:srgbClr val="FF0000"/>
                </a:solidFill>
              </a:rPr>
              <a:t>Analysis</a:t>
            </a:r>
            <a:r>
              <a:rPr lang="es-CL" sz="2400" dirty="0">
                <a:solidFill>
                  <a:srgbClr val="FF0000"/>
                </a:solidFill>
              </a:rPr>
              <a:t> </a:t>
            </a:r>
            <a:r>
              <a:rPr lang="es-CL" sz="2400" dirty="0" err="1">
                <a:solidFill>
                  <a:srgbClr val="FF0000"/>
                </a:solidFill>
              </a:rPr>
              <a:t>Services</a:t>
            </a:r>
            <a:r>
              <a:rPr lang="es-CL" sz="2400" dirty="0">
                <a:solidFill>
                  <a:srgbClr val="FF0000"/>
                </a:solidFill>
              </a:rPr>
              <a:t> </a:t>
            </a:r>
            <a:r>
              <a:rPr lang="es-CL" sz="2400" dirty="0">
                <a:solidFill>
                  <a:schemeClr val="dk1"/>
                </a:solidFill>
              </a:rPr>
              <a:t>(para hacer cubos OLAP y generar datos </a:t>
            </a:r>
            <a:r>
              <a:rPr lang="es-CL" sz="2400" dirty="0" err="1">
                <a:solidFill>
                  <a:schemeClr val="dk1"/>
                </a:solidFill>
              </a:rPr>
              <a:t>precalculados</a:t>
            </a:r>
            <a:r>
              <a:rPr lang="es-CL" sz="2400" dirty="0">
                <a:solidFill>
                  <a:schemeClr val="dk1"/>
                </a:solidFill>
              </a:rPr>
              <a:t> antes del consumo)</a:t>
            </a:r>
          </a:p>
          <a:p>
            <a:pPr marL="342900" lvl="0" indent="-342900" algn="just" rtl="0">
              <a:lnSpc>
                <a:spcPct val="100000"/>
              </a:lnSpc>
              <a:spcBef>
                <a:spcPts val="1400"/>
              </a:spcBef>
              <a:spcAft>
                <a:spcPts val="0"/>
              </a:spcAft>
              <a:buFont typeface="Arial" panose="020B0604020202020204" pitchFamily="34" charset="0"/>
              <a:buChar char="•"/>
            </a:pPr>
            <a:endParaRPr lang="es-CL" sz="2400" dirty="0">
              <a:solidFill>
                <a:schemeClr val="dk1"/>
              </a:solidFill>
            </a:endParaRPr>
          </a:p>
        </p:txBody>
      </p:sp>
      <p:pic>
        <p:nvPicPr>
          <p:cNvPr id="3074" name="Picture 2" descr="Resultado de imagen para azure analysis services icon">
            <a:extLst>
              <a:ext uri="{FF2B5EF4-FFF2-40B4-BE49-F238E27FC236}">
                <a16:creationId xmlns:a16="http://schemas.microsoft.com/office/drawing/2014/main" id="{4E677D73-F815-4809-8B96-25E0AD4AD5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4941168"/>
            <a:ext cx="1512168" cy="151216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azure data warehouse icon">
            <a:extLst>
              <a:ext uri="{FF2B5EF4-FFF2-40B4-BE49-F238E27FC236}">
                <a16:creationId xmlns:a16="http://schemas.microsoft.com/office/drawing/2014/main" id="{C029CC7C-51E8-414F-B49F-C1DC723FC30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8725" y="4941168"/>
            <a:ext cx="1358280" cy="1358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349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5c657f5e12_1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dirty="0"/>
              <a:t>Bases de datos analíticas en la nube</a:t>
            </a:r>
            <a:endParaRPr dirty="0"/>
          </a:p>
        </p:txBody>
      </p:sp>
      <p:sp>
        <p:nvSpPr>
          <p:cNvPr id="208" name="Google Shape;208;g5c657f5e12_1_0"/>
          <p:cNvSpPr txBox="1"/>
          <p:nvPr/>
        </p:nvSpPr>
        <p:spPr>
          <a:xfrm>
            <a:off x="537600" y="1417650"/>
            <a:ext cx="8068800" cy="300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400"/>
              </a:spcBef>
              <a:spcAft>
                <a:spcPts val="0"/>
              </a:spcAft>
              <a:buNone/>
            </a:pPr>
            <a:endParaRPr lang="en-US" dirty="0">
              <a:solidFill>
                <a:schemeClr val="dk1"/>
              </a:solidFill>
            </a:endParaRPr>
          </a:p>
          <a:p>
            <a:pPr marL="0" lvl="0" indent="0" algn="just" rtl="0">
              <a:lnSpc>
                <a:spcPct val="100000"/>
              </a:lnSpc>
              <a:spcBef>
                <a:spcPts val="1400"/>
              </a:spcBef>
              <a:spcAft>
                <a:spcPts val="0"/>
              </a:spcAft>
              <a:buNone/>
            </a:pPr>
            <a:r>
              <a:rPr lang="es-CL" sz="2400" dirty="0">
                <a:solidFill>
                  <a:schemeClr val="dk1"/>
                </a:solidFill>
              </a:rPr>
              <a:t>Igual que el resto de los servicios, la escalabilidad y administración es bastante simple con pocos clics.</a:t>
            </a:r>
          </a:p>
          <a:p>
            <a:pPr marL="0" lvl="0" indent="0" algn="just" rtl="0">
              <a:lnSpc>
                <a:spcPct val="100000"/>
              </a:lnSpc>
              <a:spcBef>
                <a:spcPts val="1400"/>
              </a:spcBef>
              <a:spcAft>
                <a:spcPts val="0"/>
              </a:spcAft>
              <a:buNone/>
            </a:pPr>
            <a:endParaRPr lang="es-CL" sz="2400" dirty="0">
              <a:solidFill>
                <a:schemeClr val="dk1"/>
              </a:solidFill>
            </a:endParaRPr>
          </a:p>
          <a:p>
            <a:pPr marL="0" lvl="0" indent="0" algn="just" rtl="0">
              <a:lnSpc>
                <a:spcPct val="100000"/>
              </a:lnSpc>
              <a:spcBef>
                <a:spcPts val="1400"/>
              </a:spcBef>
              <a:spcAft>
                <a:spcPts val="0"/>
              </a:spcAft>
              <a:buNone/>
            </a:pPr>
            <a:r>
              <a:rPr lang="es-CL" sz="2400" dirty="0">
                <a:solidFill>
                  <a:schemeClr val="dk1"/>
                </a:solidFill>
              </a:rPr>
              <a:t>Este tipo de tecnologías funciona mejor con grandes volúmenes de datos.</a:t>
            </a:r>
          </a:p>
          <a:p>
            <a:pPr marL="0" lvl="0" indent="0" algn="just" rtl="0">
              <a:lnSpc>
                <a:spcPct val="100000"/>
              </a:lnSpc>
              <a:spcBef>
                <a:spcPts val="1400"/>
              </a:spcBef>
              <a:spcAft>
                <a:spcPts val="0"/>
              </a:spcAft>
              <a:buNone/>
            </a:pPr>
            <a:endParaRPr lang="es-CL" sz="2400" dirty="0">
              <a:solidFill>
                <a:schemeClr val="dk1"/>
              </a:solidFill>
            </a:endParaRPr>
          </a:p>
          <a:p>
            <a:pPr lvl="0" algn="just">
              <a:spcBef>
                <a:spcPts val="1400"/>
              </a:spcBef>
              <a:spcAft>
                <a:spcPts val="0"/>
              </a:spcAft>
            </a:pPr>
            <a:r>
              <a:rPr lang="es-CL" sz="2400" dirty="0">
                <a:solidFill>
                  <a:srgbClr val="FF0000"/>
                </a:solidFill>
              </a:rPr>
              <a:t>¡Veamos un ejemplo!</a:t>
            </a:r>
          </a:p>
        </p:txBody>
      </p:sp>
    </p:spTree>
    <p:extLst>
      <p:ext uri="{BB962C8B-B14F-4D97-AF65-F5344CB8AC3E}">
        <p14:creationId xmlns:p14="http://schemas.microsoft.com/office/powerpoint/2010/main" val="129261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5c657f5e12_1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dirty="0"/>
              <a:t>Motores no relacionales</a:t>
            </a:r>
            <a:endParaRPr dirty="0"/>
          </a:p>
        </p:txBody>
      </p:sp>
      <p:sp>
        <p:nvSpPr>
          <p:cNvPr id="208" name="Google Shape;208;g5c657f5e12_1_0"/>
          <p:cNvSpPr txBox="1"/>
          <p:nvPr/>
        </p:nvSpPr>
        <p:spPr>
          <a:xfrm>
            <a:off x="537600" y="1417650"/>
            <a:ext cx="8068800" cy="300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400"/>
              </a:spcBef>
              <a:spcAft>
                <a:spcPts val="0"/>
              </a:spcAft>
              <a:buNone/>
            </a:pPr>
            <a:endParaRPr lang="en-US" dirty="0">
              <a:solidFill>
                <a:schemeClr val="dk1"/>
              </a:solidFill>
            </a:endParaRPr>
          </a:p>
          <a:p>
            <a:pPr marL="0" lvl="0" indent="0" algn="just" rtl="0">
              <a:lnSpc>
                <a:spcPct val="100000"/>
              </a:lnSpc>
              <a:spcBef>
                <a:spcPts val="1400"/>
              </a:spcBef>
              <a:spcAft>
                <a:spcPts val="0"/>
              </a:spcAft>
              <a:buNone/>
            </a:pPr>
            <a:r>
              <a:rPr lang="es-CL" sz="2400" dirty="0">
                <a:solidFill>
                  <a:schemeClr val="dk1"/>
                </a:solidFill>
              </a:rPr>
              <a:t>Cuando necesitamos guardar datos no estructurados, en la nube tenemos algunas opciones (cada cierto período de tiempo aparecen nuevas opciones):</a:t>
            </a:r>
          </a:p>
          <a:p>
            <a:pPr marL="342900" lvl="0" indent="-342900" algn="just" rtl="0">
              <a:lnSpc>
                <a:spcPct val="100000"/>
              </a:lnSpc>
              <a:spcBef>
                <a:spcPts val="1400"/>
              </a:spcBef>
              <a:spcAft>
                <a:spcPts val="0"/>
              </a:spcAft>
              <a:buFont typeface="Arial" panose="020B0604020202020204" pitchFamily="34" charset="0"/>
              <a:buChar char="•"/>
            </a:pPr>
            <a:r>
              <a:rPr lang="es-CL" sz="2400" dirty="0">
                <a:solidFill>
                  <a:srgbClr val="FF0000"/>
                </a:solidFill>
              </a:rPr>
              <a:t>Azure Cosmos DB </a:t>
            </a:r>
            <a:r>
              <a:rPr lang="es-CL" sz="2400" dirty="0">
                <a:solidFill>
                  <a:schemeClr val="dk1"/>
                </a:solidFill>
              </a:rPr>
              <a:t>(para guardar datos en diferentes estructuras)</a:t>
            </a:r>
          </a:p>
          <a:p>
            <a:pPr marL="800100" lvl="1" indent="-342900" algn="just">
              <a:spcBef>
                <a:spcPts val="1400"/>
              </a:spcBef>
              <a:spcAft>
                <a:spcPts val="0"/>
              </a:spcAft>
              <a:buFont typeface="Arial" panose="020B0604020202020204" pitchFamily="34" charset="0"/>
              <a:buChar char="•"/>
            </a:pPr>
            <a:r>
              <a:rPr lang="es-CL" sz="2400" dirty="0">
                <a:solidFill>
                  <a:schemeClr val="dk1"/>
                </a:solidFill>
              </a:rPr>
              <a:t>Podemos configurarlo para guardar como si fuera MongoDB, </a:t>
            </a:r>
            <a:r>
              <a:rPr lang="es-CL" sz="2400" dirty="0" err="1">
                <a:solidFill>
                  <a:schemeClr val="dk1"/>
                </a:solidFill>
              </a:rPr>
              <a:t>Gremlin</a:t>
            </a:r>
            <a:r>
              <a:rPr lang="es-CL" sz="2400" dirty="0">
                <a:solidFill>
                  <a:schemeClr val="dk1"/>
                </a:solidFill>
              </a:rPr>
              <a:t>, </a:t>
            </a:r>
            <a:r>
              <a:rPr lang="es-CL" sz="2400" dirty="0" err="1">
                <a:solidFill>
                  <a:schemeClr val="dk1"/>
                </a:solidFill>
              </a:rPr>
              <a:t>Cassandra</a:t>
            </a:r>
            <a:r>
              <a:rPr lang="es-CL" sz="2400" dirty="0">
                <a:solidFill>
                  <a:schemeClr val="dk1"/>
                </a:solidFill>
              </a:rPr>
              <a:t>, </a:t>
            </a:r>
            <a:r>
              <a:rPr lang="es-CL" sz="2400" dirty="0" err="1">
                <a:solidFill>
                  <a:schemeClr val="dk1"/>
                </a:solidFill>
              </a:rPr>
              <a:t>etcd</a:t>
            </a:r>
            <a:r>
              <a:rPr lang="es-CL" sz="2400" dirty="0">
                <a:solidFill>
                  <a:schemeClr val="dk1"/>
                </a:solidFill>
              </a:rPr>
              <a:t> y Table.</a:t>
            </a:r>
          </a:p>
          <a:p>
            <a:pPr marL="342900" lvl="0" indent="-342900" algn="just" rtl="0">
              <a:lnSpc>
                <a:spcPct val="100000"/>
              </a:lnSpc>
              <a:spcBef>
                <a:spcPts val="1400"/>
              </a:spcBef>
              <a:spcAft>
                <a:spcPts val="0"/>
              </a:spcAft>
              <a:buFont typeface="Arial" panose="020B0604020202020204" pitchFamily="34" charset="0"/>
              <a:buChar char="•"/>
            </a:pPr>
            <a:r>
              <a:rPr lang="es-CL" sz="2400" dirty="0">
                <a:solidFill>
                  <a:srgbClr val="FF0000"/>
                </a:solidFill>
              </a:rPr>
              <a:t>Azure Cache </a:t>
            </a:r>
            <a:r>
              <a:rPr lang="es-CL" sz="2400" dirty="0" err="1">
                <a:solidFill>
                  <a:srgbClr val="FF0000"/>
                </a:solidFill>
              </a:rPr>
              <a:t>for</a:t>
            </a:r>
            <a:r>
              <a:rPr lang="es-CL" sz="2400" dirty="0">
                <a:solidFill>
                  <a:srgbClr val="FF0000"/>
                </a:solidFill>
              </a:rPr>
              <a:t> Redis </a:t>
            </a:r>
            <a:r>
              <a:rPr lang="es-CL" sz="2400" dirty="0">
                <a:solidFill>
                  <a:schemeClr val="dk1"/>
                </a:solidFill>
              </a:rPr>
              <a:t>(para guardar datos en memoria para consumo a muy alta velocidad) </a:t>
            </a:r>
          </a:p>
        </p:txBody>
      </p:sp>
      <p:pic>
        <p:nvPicPr>
          <p:cNvPr id="2050" name="Picture 2" descr="Resultado de imagen para azure cosmos db icon">
            <a:extLst>
              <a:ext uri="{FF2B5EF4-FFF2-40B4-BE49-F238E27FC236}">
                <a16:creationId xmlns:a16="http://schemas.microsoft.com/office/drawing/2014/main" id="{EF78B0E8-D3B7-47F7-8DBC-96C14609D79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4877" b="16373"/>
          <a:stretch/>
        </p:blipFill>
        <p:spPr bwMode="auto">
          <a:xfrm>
            <a:off x="7668344" y="5661248"/>
            <a:ext cx="1152128"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810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5c657f5e12_1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dirty="0"/>
              <a:t>Motores no relacionales</a:t>
            </a:r>
            <a:endParaRPr dirty="0"/>
          </a:p>
        </p:txBody>
      </p:sp>
      <p:sp>
        <p:nvSpPr>
          <p:cNvPr id="208" name="Google Shape;208;g5c657f5e12_1_0"/>
          <p:cNvSpPr txBox="1"/>
          <p:nvPr/>
        </p:nvSpPr>
        <p:spPr>
          <a:xfrm>
            <a:off x="537600" y="1417650"/>
            <a:ext cx="8068800" cy="300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400"/>
              </a:spcBef>
              <a:spcAft>
                <a:spcPts val="0"/>
              </a:spcAft>
              <a:buNone/>
            </a:pPr>
            <a:endParaRPr lang="en-US" dirty="0">
              <a:solidFill>
                <a:schemeClr val="dk1"/>
              </a:solidFill>
            </a:endParaRPr>
          </a:p>
          <a:p>
            <a:pPr marL="0" lvl="0" indent="0" algn="just" rtl="0">
              <a:lnSpc>
                <a:spcPct val="100000"/>
              </a:lnSpc>
              <a:spcBef>
                <a:spcPts val="1400"/>
              </a:spcBef>
              <a:spcAft>
                <a:spcPts val="0"/>
              </a:spcAft>
              <a:buNone/>
            </a:pPr>
            <a:r>
              <a:rPr lang="es-CL" sz="2400" dirty="0">
                <a:solidFill>
                  <a:schemeClr val="dk1"/>
                </a:solidFill>
              </a:rPr>
              <a:t>La ventaja de estos motores es que cuentan con integración nativa a otras tecnologías de Big Data (como </a:t>
            </a:r>
            <a:r>
              <a:rPr lang="es-CL" sz="2400" dirty="0" err="1">
                <a:solidFill>
                  <a:schemeClr val="dk1"/>
                </a:solidFill>
              </a:rPr>
              <a:t>Spark</a:t>
            </a:r>
            <a:r>
              <a:rPr lang="es-CL" sz="2400" dirty="0">
                <a:solidFill>
                  <a:schemeClr val="dk1"/>
                </a:solidFill>
              </a:rPr>
              <a:t> o </a:t>
            </a:r>
            <a:r>
              <a:rPr lang="es-CL" sz="2400" dirty="0" err="1">
                <a:solidFill>
                  <a:schemeClr val="dk1"/>
                </a:solidFill>
              </a:rPr>
              <a:t>Databricks</a:t>
            </a:r>
            <a:r>
              <a:rPr lang="es-CL" sz="2400" dirty="0">
                <a:solidFill>
                  <a:schemeClr val="dk1"/>
                </a:solidFill>
              </a:rPr>
              <a:t>).</a:t>
            </a:r>
          </a:p>
          <a:p>
            <a:pPr marL="0" lvl="0" indent="0" algn="just" rtl="0">
              <a:lnSpc>
                <a:spcPct val="100000"/>
              </a:lnSpc>
              <a:spcBef>
                <a:spcPts val="1400"/>
              </a:spcBef>
              <a:spcAft>
                <a:spcPts val="0"/>
              </a:spcAft>
              <a:buNone/>
            </a:pPr>
            <a:endParaRPr lang="es-CL" sz="2400" dirty="0">
              <a:solidFill>
                <a:schemeClr val="dk1"/>
              </a:solidFill>
            </a:endParaRPr>
          </a:p>
          <a:p>
            <a:pPr lvl="0" algn="just">
              <a:spcBef>
                <a:spcPts val="1400"/>
              </a:spcBef>
              <a:spcAft>
                <a:spcPts val="0"/>
              </a:spcAft>
            </a:pPr>
            <a:r>
              <a:rPr lang="es-CL" sz="2400" dirty="0">
                <a:solidFill>
                  <a:srgbClr val="FF0000"/>
                </a:solidFill>
              </a:rPr>
              <a:t>¡Veamos un ejemplo!</a:t>
            </a:r>
          </a:p>
        </p:txBody>
      </p:sp>
    </p:spTree>
    <p:extLst>
      <p:ext uri="{BB962C8B-B14F-4D97-AF65-F5344CB8AC3E}">
        <p14:creationId xmlns:p14="http://schemas.microsoft.com/office/powerpoint/2010/main" val="3448621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5c657f5e12_1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dirty="0"/>
              <a:t>Estructuras de archivos/directorios</a:t>
            </a:r>
            <a:endParaRPr dirty="0"/>
          </a:p>
        </p:txBody>
      </p:sp>
      <p:sp>
        <p:nvSpPr>
          <p:cNvPr id="208" name="Google Shape;208;g5c657f5e12_1_0"/>
          <p:cNvSpPr txBox="1"/>
          <p:nvPr/>
        </p:nvSpPr>
        <p:spPr>
          <a:xfrm>
            <a:off x="537600" y="1417650"/>
            <a:ext cx="8068800" cy="300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400"/>
              </a:spcBef>
              <a:spcAft>
                <a:spcPts val="0"/>
              </a:spcAft>
              <a:buNone/>
            </a:pPr>
            <a:endParaRPr lang="en-US" dirty="0">
              <a:solidFill>
                <a:schemeClr val="dk1"/>
              </a:solidFill>
            </a:endParaRPr>
          </a:p>
          <a:p>
            <a:pPr marL="0" lvl="0" indent="0" algn="just" rtl="0">
              <a:lnSpc>
                <a:spcPct val="100000"/>
              </a:lnSpc>
              <a:spcBef>
                <a:spcPts val="1400"/>
              </a:spcBef>
              <a:spcAft>
                <a:spcPts val="0"/>
              </a:spcAft>
              <a:buNone/>
            </a:pPr>
            <a:r>
              <a:rPr lang="es-CL" sz="2400" dirty="0">
                <a:solidFill>
                  <a:schemeClr val="dk1"/>
                </a:solidFill>
              </a:rPr>
              <a:t>Si nuestra intención es guardar información en archivos sin estructura (videos, audios, etc.) para un análisis posterior, en la nube podemos usar:</a:t>
            </a:r>
          </a:p>
          <a:p>
            <a:pPr marL="342900" lvl="0" indent="-342900" algn="just" rtl="0">
              <a:lnSpc>
                <a:spcPct val="100000"/>
              </a:lnSpc>
              <a:spcBef>
                <a:spcPts val="1400"/>
              </a:spcBef>
              <a:spcAft>
                <a:spcPts val="0"/>
              </a:spcAft>
              <a:buFont typeface="Arial" panose="020B0604020202020204" pitchFamily="34" charset="0"/>
              <a:buChar char="•"/>
            </a:pPr>
            <a:r>
              <a:rPr lang="es-CL" sz="2400" dirty="0">
                <a:solidFill>
                  <a:srgbClr val="FF0000"/>
                </a:solidFill>
              </a:rPr>
              <a:t>Azure Storage </a:t>
            </a:r>
            <a:r>
              <a:rPr lang="es-CL" sz="2400" dirty="0" err="1">
                <a:solidFill>
                  <a:srgbClr val="FF0000"/>
                </a:solidFill>
              </a:rPr>
              <a:t>Accounts</a:t>
            </a:r>
            <a:r>
              <a:rPr lang="es-CL" sz="2400" dirty="0">
                <a:solidFill>
                  <a:srgbClr val="FF0000"/>
                </a:solidFill>
              </a:rPr>
              <a:t> </a:t>
            </a:r>
            <a:r>
              <a:rPr lang="es-CL" sz="2400" dirty="0">
                <a:solidFill>
                  <a:schemeClr val="dk1"/>
                </a:solidFill>
              </a:rPr>
              <a:t>(para almacenamiento de archivos para consumo transaccional)</a:t>
            </a:r>
          </a:p>
          <a:p>
            <a:pPr marL="342900" lvl="0" indent="-342900" algn="just">
              <a:spcBef>
                <a:spcPts val="1400"/>
              </a:spcBef>
              <a:spcAft>
                <a:spcPts val="0"/>
              </a:spcAft>
              <a:buFont typeface="Arial" panose="020B0604020202020204" pitchFamily="34" charset="0"/>
              <a:buChar char="•"/>
            </a:pPr>
            <a:r>
              <a:rPr lang="es-CL" sz="2400" dirty="0">
                <a:solidFill>
                  <a:srgbClr val="FF0000"/>
                </a:solidFill>
              </a:rPr>
              <a:t>Azure Data Lake Storage </a:t>
            </a:r>
            <a:r>
              <a:rPr lang="es-CL" sz="2400" dirty="0">
                <a:solidFill>
                  <a:schemeClr val="dk1"/>
                </a:solidFill>
              </a:rPr>
              <a:t>(para almacenamiento de archivos para consumo analítico)</a:t>
            </a:r>
          </a:p>
        </p:txBody>
      </p:sp>
      <p:pic>
        <p:nvPicPr>
          <p:cNvPr id="1026" name="Picture 2" descr="Resultado de imagen para azure storage account icon">
            <a:extLst>
              <a:ext uri="{FF2B5EF4-FFF2-40B4-BE49-F238E27FC236}">
                <a16:creationId xmlns:a16="http://schemas.microsoft.com/office/drawing/2014/main" id="{A3490155-0549-4F5E-B869-34FBBBD79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5110374"/>
            <a:ext cx="1440160" cy="14401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icon azure data lake store">
            <a:extLst>
              <a:ext uri="{FF2B5EF4-FFF2-40B4-BE49-F238E27FC236}">
                <a16:creationId xmlns:a16="http://schemas.microsoft.com/office/drawing/2014/main" id="{53C58537-9997-4835-8D39-3A5DA058F8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4" y="5013176"/>
            <a:ext cx="1440160" cy="144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1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5c657f5e12_1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dirty="0"/>
              <a:t>Estructuras de archivos/directorios</a:t>
            </a:r>
            <a:endParaRPr dirty="0"/>
          </a:p>
        </p:txBody>
      </p:sp>
      <p:sp>
        <p:nvSpPr>
          <p:cNvPr id="208" name="Google Shape;208;g5c657f5e12_1_0"/>
          <p:cNvSpPr txBox="1"/>
          <p:nvPr/>
        </p:nvSpPr>
        <p:spPr>
          <a:xfrm>
            <a:off x="537600" y="1417650"/>
            <a:ext cx="8068800" cy="300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400"/>
              </a:spcBef>
              <a:spcAft>
                <a:spcPts val="0"/>
              </a:spcAft>
              <a:buNone/>
            </a:pPr>
            <a:endParaRPr lang="en-US" dirty="0">
              <a:solidFill>
                <a:schemeClr val="dk1"/>
              </a:solidFill>
            </a:endParaRPr>
          </a:p>
          <a:p>
            <a:pPr marL="0" lvl="0" indent="0" algn="just" rtl="0">
              <a:lnSpc>
                <a:spcPct val="100000"/>
              </a:lnSpc>
              <a:spcBef>
                <a:spcPts val="1400"/>
              </a:spcBef>
              <a:spcAft>
                <a:spcPts val="0"/>
              </a:spcAft>
              <a:buNone/>
            </a:pPr>
            <a:r>
              <a:rPr lang="es-CL" sz="2400" dirty="0">
                <a:solidFill>
                  <a:schemeClr val="dk1"/>
                </a:solidFill>
              </a:rPr>
              <a:t>También se utilizan bastante en procesos “</a:t>
            </a:r>
            <a:r>
              <a:rPr lang="es-CL" sz="2400" dirty="0" err="1">
                <a:solidFill>
                  <a:schemeClr val="dk1"/>
                </a:solidFill>
              </a:rPr>
              <a:t>batch</a:t>
            </a:r>
            <a:r>
              <a:rPr lang="es-CL" sz="2400" dirty="0">
                <a:solidFill>
                  <a:schemeClr val="dk1"/>
                </a:solidFill>
              </a:rPr>
              <a:t>”, en los cuales la información sólo puede ser recibida en tiempos determinados o debe ser agrupada antes de ser enviada (por un tema de optimización de procesos).</a:t>
            </a:r>
          </a:p>
          <a:p>
            <a:pPr marL="0" lvl="0" indent="0" algn="just" rtl="0">
              <a:lnSpc>
                <a:spcPct val="100000"/>
              </a:lnSpc>
              <a:spcBef>
                <a:spcPts val="1400"/>
              </a:spcBef>
              <a:spcAft>
                <a:spcPts val="0"/>
              </a:spcAft>
              <a:buNone/>
            </a:pPr>
            <a:endParaRPr lang="es-CL" sz="2400" dirty="0">
              <a:solidFill>
                <a:schemeClr val="dk1"/>
              </a:solidFill>
            </a:endParaRPr>
          </a:p>
          <a:p>
            <a:pPr lvl="0" algn="just">
              <a:spcBef>
                <a:spcPts val="1400"/>
              </a:spcBef>
              <a:spcAft>
                <a:spcPts val="0"/>
              </a:spcAft>
            </a:pPr>
            <a:r>
              <a:rPr lang="es-CL" sz="2400" dirty="0">
                <a:solidFill>
                  <a:srgbClr val="FF0000"/>
                </a:solidFill>
              </a:rPr>
              <a:t>¡Veamos un ejemplo!</a:t>
            </a:r>
          </a:p>
        </p:txBody>
      </p:sp>
    </p:spTree>
    <p:extLst>
      <p:ext uri="{BB962C8B-B14F-4D97-AF65-F5344CB8AC3E}">
        <p14:creationId xmlns:p14="http://schemas.microsoft.com/office/powerpoint/2010/main" val="830703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5c657f5e12_1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dirty="0"/>
              <a:t>Otros servicios</a:t>
            </a:r>
            <a:endParaRPr dirty="0"/>
          </a:p>
        </p:txBody>
      </p:sp>
      <p:sp>
        <p:nvSpPr>
          <p:cNvPr id="208" name="Google Shape;208;g5c657f5e12_1_0"/>
          <p:cNvSpPr txBox="1"/>
          <p:nvPr/>
        </p:nvSpPr>
        <p:spPr>
          <a:xfrm>
            <a:off x="537600" y="1417650"/>
            <a:ext cx="8068800" cy="300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400"/>
              </a:spcBef>
              <a:spcAft>
                <a:spcPts val="0"/>
              </a:spcAft>
              <a:buNone/>
            </a:pPr>
            <a:endParaRPr lang="en-US" dirty="0">
              <a:solidFill>
                <a:schemeClr val="dk1"/>
              </a:solidFill>
            </a:endParaRPr>
          </a:p>
          <a:p>
            <a:pPr marL="0" lvl="0" indent="0" algn="just" rtl="0">
              <a:lnSpc>
                <a:spcPct val="100000"/>
              </a:lnSpc>
              <a:spcBef>
                <a:spcPts val="1400"/>
              </a:spcBef>
              <a:spcAft>
                <a:spcPts val="0"/>
              </a:spcAft>
              <a:buNone/>
            </a:pPr>
            <a:r>
              <a:rPr lang="es-CL" sz="2400" dirty="0">
                <a:solidFill>
                  <a:schemeClr val="dk1"/>
                </a:solidFill>
              </a:rPr>
              <a:t>Por lo general, también se utilizan otros servicios que complementan al almacenamiento</a:t>
            </a:r>
          </a:p>
          <a:p>
            <a:pPr marL="342900" lvl="0" indent="-342900" algn="just" rtl="0">
              <a:lnSpc>
                <a:spcPct val="100000"/>
              </a:lnSpc>
              <a:spcBef>
                <a:spcPts val="1400"/>
              </a:spcBef>
              <a:spcAft>
                <a:spcPts val="0"/>
              </a:spcAft>
              <a:buFont typeface="Arial" panose="020B0604020202020204" pitchFamily="34" charset="0"/>
              <a:buChar char="•"/>
            </a:pPr>
            <a:r>
              <a:rPr lang="es-CL" sz="2400" dirty="0">
                <a:solidFill>
                  <a:srgbClr val="FF0000"/>
                </a:solidFill>
              </a:rPr>
              <a:t>Azure Data Factory </a:t>
            </a:r>
            <a:r>
              <a:rPr lang="es-CL" sz="2400" dirty="0">
                <a:solidFill>
                  <a:schemeClr val="dk1"/>
                </a:solidFill>
              </a:rPr>
              <a:t>(para hacer ETL y ELT)</a:t>
            </a:r>
          </a:p>
          <a:p>
            <a:pPr marL="342900" lvl="0" indent="-342900" algn="just">
              <a:spcBef>
                <a:spcPts val="1400"/>
              </a:spcBef>
              <a:spcAft>
                <a:spcPts val="0"/>
              </a:spcAft>
              <a:buFont typeface="Arial" panose="020B0604020202020204" pitchFamily="34" charset="0"/>
              <a:buChar char="•"/>
            </a:pPr>
            <a:r>
              <a:rPr lang="es-CL" sz="2400" dirty="0">
                <a:solidFill>
                  <a:srgbClr val="FF0000"/>
                </a:solidFill>
              </a:rPr>
              <a:t>Azure </a:t>
            </a:r>
            <a:r>
              <a:rPr lang="es-CL" sz="2400" dirty="0" err="1">
                <a:solidFill>
                  <a:srgbClr val="FF0000"/>
                </a:solidFill>
              </a:rPr>
              <a:t>Stream</a:t>
            </a:r>
            <a:r>
              <a:rPr lang="es-CL" sz="2400" dirty="0">
                <a:solidFill>
                  <a:srgbClr val="FF0000"/>
                </a:solidFill>
              </a:rPr>
              <a:t> </a:t>
            </a:r>
            <a:r>
              <a:rPr lang="es-CL" sz="2400" dirty="0" err="1">
                <a:solidFill>
                  <a:srgbClr val="FF0000"/>
                </a:solidFill>
              </a:rPr>
              <a:t>Analytics</a:t>
            </a:r>
            <a:r>
              <a:rPr lang="es-CL" sz="2400" dirty="0">
                <a:solidFill>
                  <a:srgbClr val="FF0000"/>
                </a:solidFill>
              </a:rPr>
              <a:t> </a:t>
            </a:r>
            <a:r>
              <a:rPr lang="es-CL" sz="2400" dirty="0">
                <a:solidFill>
                  <a:schemeClr val="dk1"/>
                </a:solidFill>
              </a:rPr>
              <a:t>(para ingesta de información en tiempo real)</a:t>
            </a:r>
          </a:p>
          <a:p>
            <a:pPr marL="342900" lvl="0" indent="-342900" algn="just">
              <a:spcBef>
                <a:spcPts val="1400"/>
              </a:spcBef>
              <a:spcAft>
                <a:spcPts val="0"/>
              </a:spcAft>
              <a:buFont typeface="Arial" panose="020B0604020202020204" pitchFamily="34" charset="0"/>
              <a:buChar char="•"/>
            </a:pPr>
            <a:r>
              <a:rPr lang="es-CL" sz="2400" dirty="0">
                <a:solidFill>
                  <a:srgbClr val="FF0000"/>
                </a:solidFill>
              </a:rPr>
              <a:t>Azure Data Lake </a:t>
            </a:r>
            <a:r>
              <a:rPr lang="es-CL" sz="2400" dirty="0" err="1">
                <a:solidFill>
                  <a:srgbClr val="FF0000"/>
                </a:solidFill>
              </a:rPr>
              <a:t>Analytics</a:t>
            </a:r>
            <a:r>
              <a:rPr lang="es-CL" sz="2400" dirty="0">
                <a:solidFill>
                  <a:srgbClr val="FF0000"/>
                </a:solidFill>
              </a:rPr>
              <a:t> </a:t>
            </a:r>
            <a:r>
              <a:rPr lang="es-CL" sz="2400" dirty="0">
                <a:solidFill>
                  <a:schemeClr val="dk1"/>
                </a:solidFill>
              </a:rPr>
              <a:t>(par hacer análisis de los datos almacenados en Data Lake Store)</a:t>
            </a:r>
          </a:p>
          <a:p>
            <a:pPr marL="342900" lvl="0" indent="-342900" algn="just">
              <a:spcBef>
                <a:spcPts val="1400"/>
              </a:spcBef>
              <a:spcAft>
                <a:spcPts val="0"/>
              </a:spcAft>
              <a:buFont typeface="Arial" panose="020B0604020202020204" pitchFamily="34" charset="0"/>
              <a:buChar char="•"/>
            </a:pPr>
            <a:r>
              <a:rPr lang="es-CL" sz="2400" dirty="0">
                <a:solidFill>
                  <a:srgbClr val="FF0000"/>
                </a:solidFill>
              </a:rPr>
              <a:t>Azure Open </a:t>
            </a:r>
            <a:r>
              <a:rPr lang="es-CL" sz="2400" dirty="0" err="1">
                <a:solidFill>
                  <a:srgbClr val="FF0000"/>
                </a:solidFill>
              </a:rPr>
              <a:t>Datasets</a:t>
            </a:r>
            <a:r>
              <a:rPr lang="es-CL" sz="2400" dirty="0">
                <a:solidFill>
                  <a:srgbClr val="FF0000"/>
                </a:solidFill>
              </a:rPr>
              <a:t> </a:t>
            </a:r>
            <a:r>
              <a:rPr lang="es-CL" sz="2400" dirty="0">
                <a:solidFill>
                  <a:schemeClr val="dk1"/>
                </a:solidFill>
              </a:rPr>
              <a:t>(fuentes de datos abiertas para el uso en otros servicios de Azure)</a:t>
            </a:r>
          </a:p>
        </p:txBody>
      </p:sp>
      <p:pic>
        <p:nvPicPr>
          <p:cNvPr id="5122" name="Picture 2" descr="Resultado de imagen para azure data factory icon">
            <a:extLst>
              <a:ext uri="{FF2B5EF4-FFF2-40B4-BE49-F238E27FC236}">
                <a16:creationId xmlns:a16="http://schemas.microsoft.com/office/drawing/2014/main" id="{6A098D5D-9D7C-4559-8BFF-3801186ED1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9967" y="2476262"/>
            <a:ext cx="882776" cy="8827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esultado de imagen para azure data lake analytics icon">
            <a:extLst>
              <a:ext uri="{FF2B5EF4-FFF2-40B4-BE49-F238E27FC236}">
                <a16:creationId xmlns:a16="http://schemas.microsoft.com/office/drawing/2014/main" id="{5E354D2B-3E70-4A2F-892A-0D28A00B593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7881" y="5666043"/>
            <a:ext cx="917319" cy="917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77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FBB022-85C2-EF4B-B247-D83258CBD3A5}"/>
              </a:ext>
            </a:extLst>
          </p:cNvPr>
          <p:cNvSpPr>
            <a:spLocks noGrp="1"/>
          </p:cNvSpPr>
          <p:nvPr>
            <p:ph type="title"/>
          </p:nvPr>
        </p:nvSpPr>
        <p:spPr/>
        <p:txBody>
          <a:bodyPr/>
          <a:lstStyle/>
          <a:p>
            <a:pPr algn="l"/>
            <a:r>
              <a:rPr lang="es-CL" dirty="0"/>
              <a:t>Bases de datos relacionales</a:t>
            </a:r>
          </a:p>
        </p:txBody>
      </p:sp>
      <p:sp>
        <p:nvSpPr>
          <p:cNvPr id="3" name="Rectángulo 2">
            <a:extLst>
              <a:ext uri="{FF2B5EF4-FFF2-40B4-BE49-F238E27FC236}">
                <a16:creationId xmlns:a16="http://schemas.microsoft.com/office/drawing/2014/main" id="{4731BCD4-3D1F-6E4D-9ACC-4DC0E9E9942A}"/>
              </a:ext>
            </a:extLst>
          </p:cNvPr>
          <p:cNvSpPr/>
          <p:nvPr/>
        </p:nvSpPr>
        <p:spPr>
          <a:xfrm>
            <a:off x="457200" y="1684338"/>
            <a:ext cx="8229600" cy="3785652"/>
          </a:xfrm>
          <a:prstGeom prst="rect">
            <a:avLst/>
          </a:prstGeom>
        </p:spPr>
        <p:txBody>
          <a:bodyPr wrap="square">
            <a:spAutoFit/>
          </a:bodyPr>
          <a:lstStyle/>
          <a:p>
            <a:r>
              <a:rPr lang="es-CL" sz="2000" i="1" dirty="0"/>
              <a:t>Conjunto</a:t>
            </a:r>
            <a:r>
              <a:rPr lang="es-CL" sz="2000" dirty="0"/>
              <a:t> de </a:t>
            </a:r>
            <a:r>
              <a:rPr lang="es-CL" sz="2000" dirty="0">
                <a:solidFill>
                  <a:srgbClr val="FF0000"/>
                </a:solidFill>
              </a:rPr>
              <a:t>datos</a:t>
            </a:r>
            <a:r>
              <a:rPr lang="es-CL" sz="2000" dirty="0"/>
              <a:t> que se </a:t>
            </a:r>
            <a:r>
              <a:rPr lang="es-CL" sz="2000" u="sng" dirty="0"/>
              <a:t>relacionan</a:t>
            </a:r>
            <a:r>
              <a:rPr lang="es-CL" sz="2000" dirty="0"/>
              <a:t> entre sí, describiendo las actividades de una organización o un área en ella, y que tienen un significado </a:t>
            </a:r>
            <a:r>
              <a:rPr lang="es-CL" sz="2000" i="1" dirty="0"/>
              <a:t>implícito</a:t>
            </a:r>
            <a:r>
              <a:rPr lang="es-CL" sz="2000" dirty="0"/>
              <a:t>. </a:t>
            </a:r>
          </a:p>
          <a:p>
            <a:endParaRPr lang="es-CL" sz="2000" dirty="0"/>
          </a:p>
          <a:p>
            <a:endParaRPr lang="es-CL" sz="2000" dirty="0"/>
          </a:p>
          <a:p>
            <a:r>
              <a:rPr lang="es-CL" sz="2000" dirty="0"/>
              <a:t>Los sistemas gestores de </a:t>
            </a:r>
            <a:r>
              <a:rPr lang="es-CL" sz="2000" dirty="0">
                <a:solidFill>
                  <a:srgbClr val="FF0000"/>
                </a:solidFill>
              </a:rPr>
              <a:t>bases de datos </a:t>
            </a:r>
            <a:r>
              <a:rPr lang="es-CL" sz="2000" dirty="0"/>
              <a:t>permiten también </a:t>
            </a:r>
            <a:r>
              <a:rPr lang="es-CL" sz="2000" i="1" dirty="0"/>
              <a:t>consultarlos</a:t>
            </a:r>
            <a:r>
              <a:rPr lang="es-CL" sz="2000" dirty="0"/>
              <a:t> y </a:t>
            </a:r>
            <a:r>
              <a:rPr lang="es-CL" sz="2000" i="1" dirty="0"/>
              <a:t>validar</a:t>
            </a:r>
            <a:r>
              <a:rPr lang="es-CL" sz="2000" dirty="0"/>
              <a:t> la consistencia de estos, de acuerdo a las reglas del </a:t>
            </a:r>
            <a:r>
              <a:rPr lang="es-CL" sz="2000" b="1" dirty="0"/>
              <a:t>negocio</a:t>
            </a:r>
            <a:r>
              <a:rPr lang="es-CL" sz="2000" dirty="0"/>
              <a:t>.</a:t>
            </a:r>
          </a:p>
          <a:p>
            <a:endParaRPr lang="es-CL" sz="2000" dirty="0"/>
          </a:p>
          <a:p>
            <a:endParaRPr lang="es-CL" sz="2000" dirty="0"/>
          </a:p>
          <a:p>
            <a:r>
              <a:rPr lang="es-CL" sz="2000" dirty="0"/>
              <a:t>El uso de una base de datos asegura la </a:t>
            </a:r>
            <a:r>
              <a:rPr lang="es-CL" sz="2000" dirty="0">
                <a:solidFill>
                  <a:srgbClr val="FF0000"/>
                </a:solidFill>
              </a:rPr>
              <a:t>integridad</a:t>
            </a:r>
            <a:r>
              <a:rPr lang="es-CL" sz="2000" dirty="0"/>
              <a:t> y la </a:t>
            </a:r>
            <a:r>
              <a:rPr lang="es-CL" sz="2000" dirty="0">
                <a:solidFill>
                  <a:srgbClr val="FF0000"/>
                </a:solidFill>
              </a:rPr>
              <a:t>disponibilidad </a:t>
            </a:r>
            <a:r>
              <a:rPr lang="es-CL" sz="2000" dirty="0">
                <a:solidFill>
                  <a:schemeClr val="tx1"/>
                </a:solidFill>
              </a:rPr>
              <a:t>de estos</a:t>
            </a:r>
            <a:r>
              <a:rPr lang="es-CL" sz="2000" dirty="0"/>
              <a:t>.</a:t>
            </a:r>
          </a:p>
        </p:txBody>
      </p:sp>
    </p:spTree>
    <p:extLst>
      <p:ext uri="{BB962C8B-B14F-4D97-AF65-F5344CB8AC3E}">
        <p14:creationId xmlns:p14="http://schemas.microsoft.com/office/powerpoint/2010/main" val="2006175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5c657f5e12_2_110"/>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000"/>
              <a:buFont typeface="Calibri"/>
              <a:buNone/>
            </a:pPr>
            <a:r>
              <a:rPr lang="es-ES" dirty="0"/>
              <a:t>CASOS DE EJEMPLOS</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5c657f5e12_2_3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a:t>Caso IPC</a:t>
            </a:r>
            <a:endParaRPr/>
          </a:p>
        </p:txBody>
      </p:sp>
      <p:sp>
        <p:nvSpPr>
          <p:cNvPr id="330" name="Google Shape;330;g5c657f5e12_2_312"/>
          <p:cNvSpPr txBox="1"/>
          <p:nvPr/>
        </p:nvSpPr>
        <p:spPr>
          <a:xfrm>
            <a:off x="537600" y="1417650"/>
            <a:ext cx="8068800" cy="3000000"/>
          </a:xfrm>
          <a:prstGeom prst="rect">
            <a:avLst/>
          </a:prstGeom>
          <a:noFill/>
          <a:ln>
            <a:noFill/>
          </a:ln>
        </p:spPr>
        <p:txBody>
          <a:bodyPr spcFirstLastPara="1" wrap="square" lIns="91425" tIns="91425" rIns="91425" bIns="91425" anchor="t" anchorCtr="0">
            <a:noAutofit/>
          </a:bodyPr>
          <a:lstStyle/>
          <a:p>
            <a:pPr marL="0" lvl="0" indent="0" algn="l" rtl="0">
              <a:lnSpc>
                <a:spcPct val="107916"/>
              </a:lnSpc>
              <a:spcBef>
                <a:spcPts val="0"/>
              </a:spcBef>
              <a:spcAft>
                <a:spcPts val="0"/>
              </a:spcAft>
              <a:buNone/>
            </a:pPr>
            <a:endParaRPr sz="1800">
              <a:solidFill>
                <a:schemeClr val="dk1"/>
              </a:solidFill>
            </a:endParaRPr>
          </a:p>
          <a:p>
            <a:pPr marL="0" lvl="0" indent="0" algn="l" rtl="0">
              <a:lnSpc>
                <a:spcPct val="107916"/>
              </a:lnSpc>
              <a:spcBef>
                <a:spcPts val="800"/>
              </a:spcBef>
              <a:spcAft>
                <a:spcPts val="0"/>
              </a:spcAft>
              <a:buNone/>
            </a:pPr>
            <a:r>
              <a:rPr lang="es-ES" sz="1800" b="1">
                <a:solidFill>
                  <a:schemeClr val="dk1"/>
                </a:solidFill>
              </a:rPr>
              <a:t>Índice de Precios del Consumidor (Consumer Price Index)</a:t>
            </a:r>
            <a:endParaRPr sz="1800" b="1">
              <a:solidFill>
                <a:schemeClr val="dk1"/>
              </a:solidFill>
            </a:endParaRPr>
          </a:p>
          <a:p>
            <a:pPr marL="0" lvl="0" indent="0" algn="l" rtl="0">
              <a:lnSpc>
                <a:spcPct val="107916"/>
              </a:lnSpc>
              <a:spcBef>
                <a:spcPts val="800"/>
              </a:spcBef>
              <a:spcAft>
                <a:spcPts val="0"/>
              </a:spcAft>
              <a:buNone/>
            </a:pPr>
            <a:endParaRPr sz="1800">
              <a:solidFill>
                <a:schemeClr val="dk1"/>
              </a:solidFill>
            </a:endParaRPr>
          </a:p>
          <a:p>
            <a:pPr marL="457200" lvl="0" indent="-342900" algn="l" rtl="0">
              <a:lnSpc>
                <a:spcPct val="107916"/>
              </a:lnSpc>
              <a:spcBef>
                <a:spcPts val="800"/>
              </a:spcBef>
              <a:spcAft>
                <a:spcPts val="0"/>
              </a:spcAft>
              <a:buClr>
                <a:schemeClr val="dk1"/>
              </a:buClr>
              <a:buSzPts val="1800"/>
              <a:buChar char="●"/>
            </a:pPr>
            <a:r>
              <a:rPr lang="es-ES" sz="1800" b="1">
                <a:solidFill>
                  <a:srgbClr val="FF0000"/>
                </a:solidFill>
              </a:rPr>
              <a:t>Descarga </a:t>
            </a:r>
            <a:r>
              <a:rPr lang="es-ES" sz="1800">
                <a:solidFill>
                  <a:schemeClr val="dk1"/>
                </a:solidFill>
              </a:rPr>
              <a:t>de datos de </a:t>
            </a:r>
            <a:r>
              <a:rPr lang="es-ES" sz="1800" b="1">
                <a:solidFill>
                  <a:srgbClr val="FF0000"/>
                </a:solidFill>
              </a:rPr>
              <a:t>precios </a:t>
            </a:r>
            <a:r>
              <a:rPr lang="es-ES" sz="1800">
                <a:solidFill>
                  <a:schemeClr val="dk1"/>
                </a:solidFill>
              </a:rPr>
              <a:t>de </a:t>
            </a:r>
            <a:r>
              <a:rPr lang="es-ES" sz="1800" b="1">
                <a:solidFill>
                  <a:srgbClr val="FF0000"/>
                </a:solidFill>
              </a:rPr>
              <a:t>productos </a:t>
            </a:r>
            <a:r>
              <a:rPr lang="es-ES" sz="1800">
                <a:solidFill>
                  <a:schemeClr val="dk1"/>
                </a:solidFill>
              </a:rPr>
              <a:t>y </a:t>
            </a:r>
            <a:r>
              <a:rPr lang="es-ES" sz="1800" b="1">
                <a:solidFill>
                  <a:srgbClr val="FF0000"/>
                </a:solidFill>
              </a:rPr>
              <a:t>servicios </a:t>
            </a:r>
            <a:r>
              <a:rPr lang="es-ES" sz="1800">
                <a:solidFill>
                  <a:schemeClr val="dk1"/>
                </a:solidFill>
              </a:rPr>
              <a:t>desde la Web, construyendo indicadores, pronósticos y proyecciones a partir de ellos. </a:t>
            </a:r>
            <a:endParaRPr sz="1800">
              <a:solidFill>
                <a:schemeClr val="dk1"/>
              </a:solidFill>
            </a:endParaRPr>
          </a:p>
          <a:p>
            <a:pPr marL="0" lvl="0" indent="0" algn="l" rtl="0">
              <a:lnSpc>
                <a:spcPct val="107916"/>
              </a:lnSpc>
              <a:spcBef>
                <a:spcPts val="800"/>
              </a:spcBef>
              <a:spcAft>
                <a:spcPts val="800"/>
              </a:spcAft>
              <a:buNone/>
            </a:pPr>
            <a:endParaRPr sz="1800">
              <a:solidFill>
                <a:schemeClr val="dk1"/>
              </a:solidFill>
            </a:endParaRPr>
          </a:p>
        </p:txBody>
      </p:sp>
      <p:pic>
        <p:nvPicPr>
          <p:cNvPr id="331" name="Google Shape;331;g5c657f5e12_2_312"/>
          <p:cNvPicPr preferRelativeResize="0"/>
          <p:nvPr/>
        </p:nvPicPr>
        <p:blipFill>
          <a:blip r:embed="rId3">
            <a:alphaModFix/>
          </a:blip>
          <a:stretch>
            <a:fillRect/>
          </a:stretch>
        </p:blipFill>
        <p:spPr>
          <a:xfrm>
            <a:off x="3281015" y="3965725"/>
            <a:ext cx="2581965" cy="21355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5c657f5e12_1_10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a:t>Caso IPC</a:t>
            </a:r>
            <a:endParaRPr/>
          </a:p>
        </p:txBody>
      </p:sp>
      <p:pic>
        <p:nvPicPr>
          <p:cNvPr id="337" name="Google Shape;337;g5c657f5e12_1_103"/>
          <p:cNvPicPr preferRelativeResize="0"/>
          <p:nvPr/>
        </p:nvPicPr>
        <p:blipFill>
          <a:blip r:embed="rId3">
            <a:alphaModFix/>
          </a:blip>
          <a:stretch>
            <a:fillRect/>
          </a:stretch>
        </p:blipFill>
        <p:spPr>
          <a:xfrm>
            <a:off x="5312721" y="2677303"/>
            <a:ext cx="3831274" cy="2430575"/>
          </a:xfrm>
          <a:prstGeom prst="rect">
            <a:avLst/>
          </a:prstGeom>
          <a:noFill/>
          <a:ln>
            <a:noFill/>
          </a:ln>
        </p:spPr>
      </p:pic>
      <p:pic>
        <p:nvPicPr>
          <p:cNvPr id="338" name="Google Shape;338;g5c657f5e12_1_103"/>
          <p:cNvPicPr preferRelativeResize="0"/>
          <p:nvPr/>
        </p:nvPicPr>
        <p:blipFill>
          <a:blip r:embed="rId4">
            <a:alphaModFix/>
          </a:blip>
          <a:stretch>
            <a:fillRect/>
          </a:stretch>
        </p:blipFill>
        <p:spPr>
          <a:xfrm>
            <a:off x="141125" y="1298900"/>
            <a:ext cx="5238000" cy="48370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5c657f5e12_1_1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a:t>Caso IPC</a:t>
            </a:r>
            <a:endParaRPr/>
          </a:p>
        </p:txBody>
      </p:sp>
      <p:pic>
        <p:nvPicPr>
          <p:cNvPr id="344" name="Google Shape;344;g5c657f5e12_1_112"/>
          <p:cNvPicPr preferRelativeResize="0"/>
          <p:nvPr/>
        </p:nvPicPr>
        <p:blipFill>
          <a:blip r:embed="rId3">
            <a:alphaModFix/>
          </a:blip>
          <a:stretch>
            <a:fillRect/>
          </a:stretch>
        </p:blipFill>
        <p:spPr>
          <a:xfrm>
            <a:off x="868475" y="1321488"/>
            <a:ext cx="7407062" cy="513556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5c657f5e12_1_1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a:t>Predictor IPC</a:t>
            </a:r>
            <a:endParaRPr/>
          </a:p>
        </p:txBody>
      </p:sp>
      <p:pic>
        <p:nvPicPr>
          <p:cNvPr id="350" name="Google Shape;350;g5c657f5e12_1_119"/>
          <p:cNvPicPr preferRelativeResize="0"/>
          <p:nvPr/>
        </p:nvPicPr>
        <p:blipFill>
          <a:blip r:embed="rId3">
            <a:alphaModFix/>
          </a:blip>
          <a:stretch>
            <a:fillRect/>
          </a:stretch>
        </p:blipFill>
        <p:spPr>
          <a:xfrm>
            <a:off x="0" y="1271148"/>
            <a:ext cx="5532401" cy="3192701"/>
          </a:xfrm>
          <a:prstGeom prst="rect">
            <a:avLst/>
          </a:prstGeom>
          <a:noFill/>
          <a:ln>
            <a:noFill/>
          </a:ln>
        </p:spPr>
      </p:pic>
      <p:pic>
        <p:nvPicPr>
          <p:cNvPr id="351" name="Google Shape;351;g5c657f5e12_1_119"/>
          <p:cNvPicPr preferRelativeResize="0"/>
          <p:nvPr/>
        </p:nvPicPr>
        <p:blipFill>
          <a:blip r:embed="rId4">
            <a:alphaModFix/>
          </a:blip>
          <a:stretch>
            <a:fillRect/>
          </a:stretch>
        </p:blipFill>
        <p:spPr>
          <a:xfrm>
            <a:off x="3193325" y="2938600"/>
            <a:ext cx="5950674" cy="36577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5c657f5e12_2_3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ES"/>
              <a:t>Text Analytics</a:t>
            </a:r>
            <a:endParaRPr/>
          </a:p>
        </p:txBody>
      </p:sp>
      <p:pic>
        <p:nvPicPr>
          <p:cNvPr id="357" name="Google Shape;357;g5c657f5e12_2_320"/>
          <p:cNvPicPr preferRelativeResize="0"/>
          <p:nvPr/>
        </p:nvPicPr>
        <p:blipFill rotWithShape="1">
          <a:blip r:embed="rId3">
            <a:alphaModFix/>
          </a:blip>
          <a:srcRect l="5691" r="4104"/>
          <a:stretch/>
        </p:blipFill>
        <p:spPr>
          <a:xfrm>
            <a:off x="261938" y="1395056"/>
            <a:ext cx="8620125" cy="4873500"/>
          </a:xfrm>
          <a:prstGeom prst="rect">
            <a:avLst/>
          </a:prstGeom>
          <a:noFill/>
          <a:ln w="12700" cap="flat" cmpd="sng">
            <a:solidFill>
              <a:srgbClr val="000000"/>
            </a:solidFill>
            <a:prstDash val="solid"/>
            <a:miter lim="8000"/>
            <a:headEnd type="none" w="sm" len="sm"/>
            <a:tailEnd type="none" w="sm" len="sm"/>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000"/>
              <a:buFont typeface="Calibri"/>
              <a:buNone/>
            </a:pPr>
            <a:r>
              <a:rPr lang="es-ES" dirty="0"/>
              <a:t>FIN CLASE 2</a:t>
            </a:r>
            <a:br>
              <a:rPr lang="es-ES" dirty="0"/>
            </a:br>
            <a:r>
              <a:rPr lang="es-ES" dirty="0"/>
              <a:t>¡MUCHAS GRACIAS!</a:t>
            </a:r>
            <a:endParaRPr dirty="0"/>
          </a:p>
        </p:txBody>
      </p:sp>
      <p:sp>
        <p:nvSpPr>
          <p:cNvPr id="387" name="Google Shape;387;p3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888888"/>
              </a:buClr>
              <a:buSzPts val="2000"/>
              <a:buNone/>
            </a:pPr>
            <a:r>
              <a:rPr lang="es-ES"/>
              <a:t>Leidy Ortiz y Néstor Campos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FBB022-85C2-EF4B-B247-D83258CBD3A5}"/>
              </a:ext>
            </a:extLst>
          </p:cNvPr>
          <p:cNvSpPr>
            <a:spLocks noGrp="1"/>
          </p:cNvSpPr>
          <p:nvPr>
            <p:ph type="title"/>
          </p:nvPr>
        </p:nvSpPr>
        <p:spPr/>
        <p:txBody>
          <a:bodyPr/>
          <a:lstStyle/>
          <a:p>
            <a:pPr algn="l"/>
            <a:r>
              <a:rPr lang="es-CL" dirty="0"/>
              <a:t>Bases de datos relacionales</a:t>
            </a:r>
          </a:p>
        </p:txBody>
      </p:sp>
      <p:sp>
        <p:nvSpPr>
          <p:cNvPr id="3" name="Rectángulo 2">
            <a:extLst>
              <a:ext uri="{FF2B5EF4-FFF2-40B4-BE49-F238E27FC236}">
                <a16:creationId xmlns:a16="http://schemas.microsoft.com/office/drawing/2014/main" id="{4731BCD4-3D1F-6E4D-9ACC-4DC0E9E9942A}"/>
              </a:ext>
            </a:extLst>
          </p:cNvPr>
          <p:cNvSpPr/>
          <p:nvPr/>
        </p:nvSpPr>
        <p:spPr>
          <a:xfrm>
            <a:off x="457200" y="1536174"/>
            <a:ext cx="8229600" cy="4288290"/>
          </a:xfrm>
          <a:prstGeom prst="rect">
            <a:avLst/>
          </a:prstGeom>
        </p:spPr>
        <p:txBody>
          <a:bodyPr wrap="square">
            <a:spAutoFit/>
          </a:bodyPr>
          <a:lstStyle/>
          <a:p>
            <a:pPr marL="342900" indent="-342900">
              <a:buFont typeface="Arial" panose="020B0604020202020204" pitchFamily="34" charset="0"/>
              <a:buChar char="•"/>
            </a:pPr>
            <a:r>
              <a:rPr lang="es-CL" sz="1800" b="1" dirty="0">
                <a:solidFill>
                  <a:schemeClr val="dk1"/>
                </a:solidFill>
              </a:rPr>
              <a:t>Integridad:</a:t>
            </a:r>
            <a:r>
              <a:rPr lang="es-CL" sz="2000" dirty="0"/>
              <a:t> </a:t>
            </a:r>
            <a:r>
              <a:rPr lang="es-CL" sz="1800" dirty="0"/>
              <a:t>Garantizar que cada atributo se llene de manera </a:t>
            </a:r>
            <a:r>
              <a:rPr lang="es-CL" sz="1800" dirty="0">
                <a:solidFill>
                  <a:srgbClr val="FF0000"/>
                </a:solidFill>
              </a:rPr>
              <a:t>completa</a:t>
            </a:r>
            <a:r>
              <a:rPr lang="es-CL" sz="1800" dirty="0"/>
              <a:t>, que sea </a:t>
            </a:r>
            <a:r>
              <a:rPr lang="es-CL" sz="1800" i="1" dirty="0"/>
              <a:t>válido</a:t>
            </a:r>
            <a:r>
              <a:rPr lang="es-CL" sz="1800" dirty="0"/>
              <a:t>, </a:t>
            </a:r>
            <a:r>
              <a:rPr lang="es-CL" sz="1800" i="1" dirty="0"/>
              <a:t>confiable</a:t>
            </a:r>
            <a:r>
              <a:rPr lang="es-CL" sz="1800" dirty="0"/>
              <a:t> y </a:t>
            </a:r>
            <a:r>
              <a:rPr lang="es-CL" sz="1800" i="1" dirty="0"/>
              <a:t>único</a:t>
            </a:r>
            <a:r>
              <a:rPr lang="es-CL" sz="1800" dirty="0"/>
              <a:t>. </a:t>
            </a:r>
          </a:p>
          <a:p>
            <a:endParaRPr lang="es-CL" sz="1800" dirty="0"/>
          </a:p>
          <a:p>
            <a:pPr marL="342900" indent="-342900">
              <a:buFont typeface="Arial" panose="020B0604020202020204" pitchFamily="34" charset="0"/>
              <a:buChar char="•"/>
            </a:pPr>
            <a:r>
              <a:rPr lang="es-CL" sz="1800" b="1" dirty="0">
                <a:solidFill>
                  <a:schemeClr val="dk1"/>
                </a:solidFill>
              </a:rPr>
              <a:t>Disponibilidad:</a:t>
            </a:r>
            <a:r>
              <a:rPr lang="es-CL" sz="2000" dirty="0"/>
              <a:t> </a:t>
            </a:r>
            <a:r>
              <a:rPr lang="es-CL" sz="1800" dirty="0"/>
              <a:t>Hace referencia a la </a:t>
            </a:r>
            <a:r>
              <a:rPr lang="es-CL" sz="1800" dirty="0">
                <a:solidFill>
                  <a:srgbClr val="FF0000"/>
                </a:solidFill>
              </a:rPr>
              <a:t>accesibilidad</a:t>
            </a:r>
            <a:r>
              <a:rPr lang="es-CL" sz="1800" dirty="0"/>
              <a:t> al dato y a las estrategias a considerar ante un posible </a:t>
            </a:r>
            <a:r>
              <a:rPr lang="es-CL" sz="1800" u="sng" dirty="0"/>
              <a:t>fallo de sistema</a:t>
            </a:r>
            <a:r>
              <a:rPr lang="es-CL" sz="1800" dirty="0"/>
              <a:t> sin afectar la </a:t>
            </a:r>
            <a:r>
              <a:rPr lang="es-CL" sz="1800" i="1" dirty="0"/>
              <a:t>continuidad</a:t>
            </a:r>
            <a:r>
              <a:rPr lang="es-CL" sz="1800" dirty="0"/>
              <a:t> de operaciones que se puedan estar efectuando</a:t>
            </a:r>
            <a:r>
              <a:rPr lang="es-CL" sz="2000" dirty="0"/>
              <a:t>.</a:t>
            </a:r>
          </a:p>
          <a:p>
            <a:endParaRPr lang="es-CL" sz="1800" dirty="0"/>
          </a:p>
          <a:p>
            <a:endParaRPr lang="es-CL" sz="1800" dirty="0"/>
          </a:p>
          <a:p>
            <a:r>
              <a:rPr lang="es-CL" sz="1800" dirty="0"/>
              <a:t>Ejemplos de Sistemas de Gestión de Bases de Datos:</a:t>
            </a:r>
          </a:p>
          <a:p>
            <a:pPr marL="677863" lvl="2" indent="-339725">
              <a:lnSpc>
                <a:spcPct val="150000"/>
              </a:lnSpc>
              <a:buFont typeface="Courier New" panose="02070309020205020404" pitchFamily="49" charset="0"/>
              <a:buChar char="o"/>
            </a:pPr>
            <a:r>
              <a:rPr lang="es-CL" sz="1800" dirty="0"/>
              <a:t>SQL Server</a:t>
            </a:r>
          </a:p>
          <a:p>
            <a:pPr marL="677863" lvl="2" indent="-339725">
              <a:lnSpc>
                <a:spcPct val="150000"/>
              </a:lnSpc>
              <a:buFont typeface="Courier New" panose="02070309020205020404" pitchFamily="49" charset="0"/>
              <a:buChar char="o"/>
            </a:pPr>
            <a:r>
              <a:rPr lang="es-CL" sz="1800" dirty="0"/>
              <a:t>MySQL</a:t>
            </a:r>
          </a:p>
          <a:p>
            <a:pPr marL="677863" lvl="2" indent="-339725">
              <a:lnSpc>
                <a:spcPct val="150000"/>
              </a:lnSpc>
              <a:buFont typeface="Courier New" panose="02070309020205020404" pitchFamily="49" charset="0"/>
              <a:buChar char="o"/>
            </a:pPr>
            <a:r>
              <a:rPr lang="es-CL" sz="1800" dirty="0"/>
              <a:t>PostgreSQL</a:t>
            </a:r>
          </a:p>
          <a:p>
            <a:pPr marL="677863" lvl="2" indent="-339725">
              <a:lnSpc>
                <a:spcPct val="150000"/>
              </a:lnSpc>
              <a:buFont typeface="Courier New" panose="02070309020205020404" pitchFamily="49" charset="0"/>
              <a:buChar char="o"/>
            </a:pPr>
            <a:r>
              <a:rPr lang="es-CL" sz="1800" dirty="0"/>
              <a:t>Oracle</a:t>
            </a:r>
          </a:p>
        </p:txBody>
      </p:sp>
      <p:pic>
        <p:nvPicPr>
          <p:cNvPr id="7170" name="Picture 2" descr="Resultado de imagen para mysql icon">
            <a:extLst>
              <a:ext uri="{FF2B5EF4-FFF2-40B4-BE49-F238E27FC236}">
                <a16:creationId xmlns:a16="http://schemas.microsoft.com/office/drawing/2014/main" id="{9ADC8EB6-0334-4472-BE92-4A0E93B72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4727" y="4718215"/>
            <a:ext cx="1139906" cy="1139906"/>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Imagen relacionada">
            <a:extLst>
              <a:ext uri="{FF2B5EF4-FFF2-40B4-BE49-F238E27FC236}">
                <a16:creationId xmlns:a16="http://schemas.microsoft.com/office/drawing/2014/main" id="{379C9502-803B-4552-9356-8707E1F9F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8060" y="4684558"/>
            <a:ext cx="1175407" cy="1182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239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5c657f5e12_2_0"/>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000"/>
              <a:buFont typeface="Calibri"/>
              <a:buNone/>
            </a:pPr>
            <a:r>
              <a:rPr lang="es-ES" dirty="0"/>
              <a:t>BASES DE DATOS </a:t>
            </a:r>
            <a:r>
              <a:rPr lang="es-ES" dirty="0" err="1"/>
              <a:t>NoSQL</a:t>
            </a:r>
            <a:endParaRPr dirty="0"/>
          </a:p>
        </p:txBody>
      </p:sp>
    </p:spTree>
    <p:extLst>
      <p:ext uri="{BB962C8B-B14F-4D97-AF65-F5344CB8AC3E}">
        <p14:creationId xmlns:p14="http://schemas.microsoft.com/office/powerpoint/2010/main" val="353155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FBB022-85C2-EF4B-B247-D83258CBD3A5}"/>
              </a:ext>
            </a:extLst>
          </p:cNvPr>
          <p:cNvSpPr>
            <a:spLocks noGrp="1"/>
          </p:cNvSpPr>
          <p:nvPr>
            <p:ph type="title"/>
          </p:nvPr>
        </p:nvSpPr>
        <p:spPr/>
        <p:txBody>
          <a:bodyPr/>
          <a:lstStyle/>
          <a:p>
            <a:pPr algn="l"/>
            <a:r>
              <a:rPr lang="es-CL" dirty="0"/>
              <a:t>Bases de datos NoSQL</a:t>
            </a:r>
          </a:p>
        </p:txBody>
      </p:sp>
      <p:sp>
        <p:nvSpPr>
          <p:cNvPr id="3" name="Google Shape;208;g5c657f5e12_1_0">
            <a:extLst>
              <a:ext uri="{FF2B5EF4-FFF2-40B4-BE49-F238E27FC236}">
                <a16:creationId xmlns:a16="http://schemas.microsoft.com/office/drawing/2014/main" id="{6E39D1F8-08C1-429E-9A0E-606EC9EE9233}"/>
              </a:ext>
            </a:extLst>
          </p:cNvPr>
          <p:cNvSpPr txBox="1"/>
          <p:nvPr/>
        </p:nvSpPr>
        <p:spPr>
          <a:xfrm>
            <a:off x="537600" y="1672174"/>
            <a:ext cx="8068800" cy="300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spcBef>
                <a:spcPts val="1400"/>
              </a:spcBef>
              <a:buNone/>
              <a:defRPr sz="1800">
                <a:solidFill>
                  <a:schemeClr val="dk1"/>
                </a:solidFill>
              </a:defRPr>
            </a:lvl1pPr>
          </a:lstStyle>
          <a:p>
            <a:pPr algn="just"/>
            <a:r>
              <a:rPr lang="es-CL" sz="2000" dirty="0"/>
              <a:t>A diferencia de los motores relacionales, los motores NoSQL (también conocidos como “</a:t>
            </a:r>
            <a:r>
              <a:rPr lang="es-CL" sz="2000" dirty="0">
                <a:solidFill>
                  <a:srgbClr val="FF0000"/>
                </a:solidFill>
              </a:rPr>
              <a:t>no relacionales</a:t>
            </a:r>
            <a:r>
              <a:rPr lang="es-CL" sz="2000" dirty="0"/>
              <a:t>”) “rompen” el esquema tradicional de almacenamiento de datos, ya que su enfoque es guardar los datos sin necesidad de preocuparse de un modelo de datos previamente definido.</a:t>
            </a:r>
          </a:p>
          <a:p>
            <a:pPr algn="just"/>
            <a:endParaRPr lang="es-CL" sz="2000" dirty="0"/>
          </a:p>
          <a:p>
            <a:pPr algn="just"/>
            <a:r>
              <a:rPr lang="es-CL" sz="2000" dirty="0"/>
              <a:t>Estos tipos de bases de datos generalmente </a:t>
            </a:r>
            <a:r>
              <a:rPr lang="es-CL" sz="2000" dirty="0">
                <a:solidFill>
                  <a:srgbClr val="FF0000"/>
                </a:solidFill>
              </a:rPr>
              <a:t>no aseguran </a:t>
            </a:r>
            <a:r>
              <a:rPr lang="es-CL" sz="2000" dirty="0"/>
              <a:t>la integridad de sus datos.</a:t>
            </a:r>
          </a:p>
        </p:txBody>
      </p:sp>
    </p:spTree>
    <p:extLst>
      <p:ext uri="{BB962C8B-B14F-4D97-AF65-F5344CB8AC3E}">
        <p14:creationId xmlns:p14="http://schemas.microsoft.com/office/powerpoint/2010/main" val="644113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FBB022-85C2-EF4B-B247-D83258CBD3A5}"/>
              </a:ext>
            </a:extLst>
          </p:cNvPr>
          <p:cNvSpPr>
            <a:spLocks noGrp="1"/>
          </p:cNvSpPr>
          <p:nvPr>
            <p:ph type="title"/>
          </p:nvPr>
        </p:nvSpPr>
        <p:spPr/>
        <p:txBody>
          <a:bodyPr>
            <a:normAutofit fontScale="90000"/>
          </a:bodyPr>
          <a:lstStyle/>
          <a:p>
            <a:pPr algn="l"/>
            <a:r>
              <a:rPr lang="es-CL" dirty="0"/>
              <a:t>Clasificación de bases de datos NoSQL</a:t>
            </a:r>
          </a:p>
        </p:txBody>
      </p:sp>
      <p:sp>
        <p:nvSpPr>
          <p:cNvPr id="3" name="Google Shape;208;g5c657f5e12_1_0">
            <a:extLst>
              <a:ext uri="{FF2B5EF4-FFF2-40B4-BE49-F238E27FC236}">
                <a16:creationId xmlns:a16="http://schemas.microsoft.com/office/drawing/2014/main" id="{6E39D1F8-08C1-429E-9A0E-606EC9EE9233}"/>
              </a:ext>
            </a:extLst>
          </p:cNvPr>
          <p:cNvSpPr txBox="1"/>
          <p:nvPr/>
        </p:nvSpPr>
        <p:spPr>
          <a:xfrm>
            <a:off x="537600" y="1672174"/>
            <a:ext cx="8068800" cy="300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spcBef>
                <a:spcPts val="1400"/>
              </a:spcBef>
              <a:buNone/>
              <a:defRPr sz="1800">
                <a:solidFill>
                  <a:schemeClr val="dk1"/>
                </a:solidFill>
              </a:defRPr>
            </a:lvl1pPr>
          </a:lstStyle>
          <a:p>
            <a:pPr algn="just"/>
            <a:r>
              <a:rPr lang="es-CL" sz="2000" dirty="0"/>
              <a:t>Hay muchos tipos de bases de datos NoSQL, de acuerdo a la necesidad de almacenamiento y consumo que se requiera:</a:t>
            </a:r>
          </a:p>
          <a:p>
            <a:pPr marL="342900" indent="-342900" algn="just">
              <a:buFont typeface="Arial" panose="020B0604020202020204" pitchFamily="34" charset="0"/>
              <a:buChar char="•"/>
            </a:pPr>
            <a:r>
              <a:rPr lang="es-CL" sz="2000" b="1" dirty="0"/>
              <a:t>Bases de datos documentales </a:t>
            </a:r>
            <a:r>
              <a:rPr lang="es-CL" sz="2000" dirty="0"/>
              <a:t>(ej.: MongoDB, </a:t>
            </a:r>
            <a:r>
              <a:rPr lang="es-CL" sz="2000" dirty="0" err="1"/>
              <a:t>DocumentDB</a:t>
            </a:r>
            <a:r>
              <a:rPr lang="es-CL" sz="2000" dirty="0"/>
              <a:t>)</a:t>
            </a:r>
          </a:p>
          <a:p>
            <a:pPr marL="342900" indent="-342900" algn="just">
              <a:buFont typeface="Arial" panose="020B0604020202020204" pitchFamily="34" charset="0"/>
              <a:buChar char="•"/>
            </a:pPr>
            <a:r>
              <a:rPr lang="es-CL" sz="2000" b="1" dirty="0"/>
              <a:t>Bases de datos clave-valor </a:t>
            </a:r>
            <a:r>
              <a:rPr lang="es-CL" sz="2000" dirty="0"/>
              <a:t>(ej.: Redis)</a:t>
            </a:r>
          </a:p>
          <a:p>
            <a:pPr marL="342900" indent="-342900" algn="just">
              <a:buFont typeface="Arial" panose="020B0604020202020204" pitchFamily="34" charset="0"/>
              <a:buChar char="•"/>
            </a:pPr>
            <a:r>
              <a:rPr lang="es-CL" sz="2000" b="1" dirty="0"/>
              <a:t>Bases de datos de grafos </a:t>
            </a:r>
            <a:r>
              <a:rPr lang="es-CL" sz="2000" dirty="0"/>
              <a:t>(ej.: </a:t>
            </a:r>
            <a:r>
              <a:rPr lang="es-CL" sz="2000" dirty="0" err="1"/>
              <a:t>Gremlin</a:t>
            </a:r>
            <a:r>
              <a:rPr lang="es-CL" sz="2000" dirty="0"/>
              <a:t>, </a:t>
            </a:r>
            <a:r>
              <a:rPr lang="es-CL" sz="2000" dirty="0" err="1"/>
              <a:t>GraphQL</a:t>
            </a:r>
            <a:r>
              <a:rPr lang="es-CL" sz="2000" dirty="0"/>
              <a:t>)</a:t>
            </a:r>
          </a:p>
          <a:p>
            <a:pPr marL="342900" indent="-342900" algn="just">
              <a:buFont typeface="Arial" panose="020B0604020202020204" pitchFamily="34" charset="0"/>
              <a:buChar char="•"/>
            </a:pPr>
            <a:r>
              <a:rPr lang="es-CL" sz="2000" b="1" dirty="0"/>
              <a:t>Bases de datos columnares </a:t>
            </a:r>
            <a:r>
              <a:rPr lang="es-CL" sz="2000" dirty="0"/>
              <a:t>(ej.: Hbase, </a:t>
            </a:r>
            <a:r>
              <a:rPr lang="es-CL" sz="2000" dirty="0" err="1"/>
              <a:t>Kudu</a:t>
            </a:r>
            <a:r>
              <a:rPr lang="es-CL" sz="2000" dirty="0"/>
              <a:t>)</a:t>
            </a:r>
          </a:p>
        </p:txBody>
      </p:sp>
      <p:pic>
        <p:nvPicPr>
          <p:cNvPr id="1026" name="Picture 2" descr="Resultado de imagen para redis icon">
            <a:extLst>
              <a:ext uri="{FF2B5EF4-FFF2-40B4-BE49-F238E27FC236}">
                <a16:creationId xmlns:a16="http://schemas.microsoft.com/office/drawing/2014/main" id="{A2CC5D94-9DBB-4868-9F70-41B974131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4112" y="4672174"/>
            <a:ext cx="1469796" cy="14697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mongodb icon">
            <a:extLst>
              <a:ext uri="{FF2B5EF4-FFF2-40B4-BE49-F238E27FC236}">
                <a16:creationId xmlns:a16="http://schemas.microsoft.com/office/drawing/2014/main" id="{093219B1-CF16-4ABB-89F0-B59856F452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524095"/>
            <a:ext cx="1765955" cy="17659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gremlin database icon">
            <a:extLst>
              <a:ext uri="{FF2B5EF4-FFF2-40B4-BE49-F238E27FC236}">
                <a16:creationId xmlns:a16="http://schemas.microsoft.com/office/drawing/2014/main" id="{80D422CE-DA9F-4EC4-BA0D-61B15B29DD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67573"/>
          <a:stretch/>
        </p:blipFill>
        <p:spPr bwMode="auto">
          <a:xfrm>
            <a:off x="4723659" y="4598134"/>
            <a:ext cx="1290791" cy="15438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hbase icon">
            <a:extLst>
              <a:ext uri="{FF2B5EF4-FFF2-40B4-BE49-F238E27FC236}">
                <a16:creationId xmlns:a16="http://schemas.microsoft.com/office/drawing/2014/main" id="{6EEF0B2B-A3F2-470C-9A8C-9AC9A8E120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0522" y="4635154"/>
            <a:ext cx="1543836" cy="1543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672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5c657f5e12_2_0"/>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000"/>
              <a:buFont typeface="Calibri"/>
              <a:buNone/>
            </a:pPr>
            <a:r>
              <a:rPr lang="es-ES" dirty="0"/>
              <a:t>ETL</a:t>
            </a:r>
            <a:endParaRPr dirty="0"/>
          </a:p>
        </p:txBody>
      </p:sp>
    </p:spTree>
    <p:extLst>
      <p:ext uri="{BB962C8B-B14F-4D97-AF65-F5344CB8AC3E}">
        <p14:creationId xmlns:p14="http://schemas.microsoft.com/office/powerpoint/2010/main" val="1910174938"/>
      </p:ext>
    </p:extLst>
  </p:cSld>
  <p:clrMapOvr>
    <a:masterClrMapping/>
  </p:clrMapOvr>
</p:sld>
</file>

<file path=ppt/theme/theme1.xml><?xml version="1.0" encoding="utf-8"?>
<a:theme xmlns:a="http://schemas.openxmlformats.org/drawingml/2006/main" name="Tema predeterminad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predeterminad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2073</Words>
  <Application>Microsoft Office PowerPoint</Application>
  <PresentationFormat>On-screen Show (4:3)</PresentationFormat>
  <Paragraphs>258</Paragraphs>
  <Slides>46</Slides>
  <Notes>44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46</vt:i4>
      </vt:variant>
    </vt:vector>
  </HeadingPairs>
  <TitlesOfParts>
    <vt:vector size="54" baseType="lpstr">
      <vt:lpstr>Arial</vt:lpstr>
      <vt:lpstr>Calibri</vt:lpstr>
      <vt:lpstr>Courier New</vt:lpstr>
      <vt:lpstr>Noto Sans Symbols</vt:lpstr>
      <vt:lpstr>Quattrocento Sans</vt:lpstr>
      <vt:lpstr>Times New Roman</vt:lpstr>
      <vt:lpstr>Tema predeterminado</vt:lpstr>
      <vt:lpstr>Tema predeterminado</vt:lpstr>
      <vt:lpstr>Diplomado en Big Data y Ciencia de Datos para Negocios    Curso: Arquitectura e Infraestructura para Big Data y Data Science  </vt:lpstr>
      <vt:lpstr>Contenidos</vt:lpstr>
      <vt:lpstr>BASES DE DATOS RELACIONALES</vt:lpstr>
      <vt:lpstr>Bases de datos relacionales</vt:lpstr>
      <vt:lpstr>Bases de datos relacionales</vt:lpstr>
      <vt:lpstr>BASES DE DATOS NoSQL</vt:lpstr>
      <vt:lpstr>Bases de datos NoSQL</vt:lpstr>
      <vt:lpstr>Clasificación de bases de datos NoSQL</vt:lpstr>
      <vt:lpstr>ETL</vt:lpstr>
      <vt:lpstr>ETL</vt:lpstr>
      <vt:lpstr>ELT</vt:lpstr>
      <vt:lpstr>DATA WAREHOUSE</vt:lpstr>
      <vt:lpstr>Data Warehouse</vt:lpstr>
      <vt:lpstr>DATA LAKE</vt:lpstr>
      <vt:lpstr>Data Lake</vt:lpstr>
      <vt:lpstr>Diferencias entre Data Warehouse y Data Lake</vt:lpstr>
      <vt:lpstr>ARQUITECTURA TRADICIONAL</vt:lpstr>
      <vt:lpstr>Arquitectura tradicional</vt:lpstr>
      <vt:lpstr>Arquitectura tradicional</vt:lpstr>
      <vt:lpstr>ARQUITECTURA BIG DATA</vt:lpstr>
      <vt:lpstr>Arquitectura Big Data</vt:lpstr>
      <vt:lpstr>Arquitectura Big Data</vt:lpstr>
      <vt:lpstr>DIFERENCIAS ENTRE ARQ. TRADICIONAL Y BIG DATA</vt:lpstr>
      <vt:lpstr>Diferencias</vt:lpstr>
      <vt:lpstr>COMPONENTES PRINCIPALES</vt:lpstr>
      <vt:lpstr>Componentes</vt:lpstr>
      <vt:lpstr>ALMACENAMIENTO DE LA INFORMACIÓN</vt:lpstr>
      <vt:lpstr>Almacenamiento de la información</vt:lpstr>
      <vt:lpstr>Almacenamiento de la información</vt:lpstr>
      <vt:lpstr>En la nube</vt:lpstr>
      <vt:lpstr>Bases de datos transaccionales en la nube</vt:lpstr>
      <vt:lpstr>Bases de datos transaccionales en la nube</vt:lpstr>
      <vt:lpstr>Bases de datos analíticas en la nube</vt:lpstr>
      <vt:lpstr>Bases de datos analíticas en la nube</vt:lpstr>
      <vt:lpstr>Motores no relacionales</vt:lpstr>
      <vt:lpstr>Motores no relacionales</vt:lpstr>
      <vt:lpstr>Estructuras de archivos/directorios</vt:lpstr>
      <vt:lpstr>Estructuras de archivos/directorios</vt:lpstr>
      <vt:lpstr>Otros servicios</vt:lpstr>
      <vt:lpstr>CASOS DE EJEMPLOS</vt:lpstr>
      <vt:lpstr>Caso IPC</vt:lpstr>
      <vt:lpstr>Caso IPC</vt:lpstr>
      <vt:lpstr>Caso IPC</vt:lpstr>
      <vt:lpstr>Predictor IPC</vt:lpstr>
      <vt:lpstr>Text Analytics</vt:lpstr>
      <vt:lpstr>FIN CLASE 2 ¡MUCHAS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Diplomado en Big Data y Ciencia de Datos para Negocios    Curso: Arquitectura e Infraestructura para Big Data y Data Science  </dc:title>
  <dc:creator>GEPUC</dc:creator>
  <cp:lastModifiedBy>Nestor Campos</cp:lastModifiedBy>
  <cp:revision>20</cp:revision>
  <dcterms:modified xsi:type="dcterms:W3CDTF">2019-09-09T22:50:23Z</dcterms:modified>
</cp:coreProperties>
</file>