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72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7766" autoAdjust="0"/>
  </p:normalViewPr>
  <p:slideViewPr>
    <p:cSldViewPr>
      <p:cViewPr varScale="1">
        <p:scale>
          <a:sx n="78" d="100"/>
          <a:sy n="78" d="100"/>
        </p:scale>
        <p:origin x="-25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F45B7-BA63-4BAA-8989-7F506334B36A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5C99-9852-4B46-B102-07108727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Greetings including:</a:t>
            </a:r>
          </a:p>
          <a:p>
            <a:endParaRPr lang="en-US" baseline="0" dirty="0" smtClean="0"/>
          </a:p>
          <a:p>
            <a:r>
              <a:rPr lang="en-US" dirty="0" smtClean="0"/>
              <a:t>who am I – Valentin Morev, will read</a:t>
            </a:r>
            <a:r>
              <a:rPr lang="en-US" baseline="0" dirty="0" smtClean="0"/>
              <a:t> a set of SQL lectures</a:t>
            </a:r>
          </a:p>
          <a:p>
            <a:r>
              <a:rPr lang="en-US" baseline="0" dirty="0" smtClean="0"/>
              <a:t>How are you – feelings about training, what lectures were read, what j2ee task is in progress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 of *</a:t>
            </a:r>
          </a:p>
          <a:p>
            <a:endParaRPr lang="en-US" dirty="0" smtClean="0"/>
          </a:p>
          <a:p>
            <a:r>
              <a:rPr lang="en-US" dirty="0" smtClean="0"/>
              <a:t>Specific</a:t>
            </a:r>
            <a:r>
              <a:rPr lang="en-US" baseline="0" dirty="0" smtClean="0"/>
              <a:t> of distinct and </a:t>
            </a:r>
            <a:r>
              <a:rPr lang="en-US" baseline="0" smtClean="0"/>
              <a:t>(partially)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19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 who knows how to solve this task in correct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 each of them:</a:t>
            </a:r>
          </a:p>
          <a:p>
            <a:endParaRPr lang="en-US" dirty="0" smtClean="0"/>
          </a:p>
          <a:p>
            <a:r>
              <a:rPr lang="en-US" dirty="0" smtClean="0"/>
              <a:t>File system based – easy to change by user, standalone software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software – oriented on performance,</a:t>
            </a:r>
            <a:r>
              <a:rPr lang="en-US" baseline="0" dirty="0" smtClean="0"/>
              <a:t> transactions, data retrieval language out of the box</a:t>
            </a:r>
          </a:p>
          <a:p>
            <a:endParaRPr lang="en-US" dirty="0" smtClean="0"/>
          </a:p>
          <a:p>
            <a:r>
              <a:rPr lang="en-US" dirty="0" smtClean="0"/>
              <a:t>Key-value – high performance, huge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partitioned storage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Column/tabular – same as key-value but allow multiply columns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oriented – same as above but 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record is an object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– transactions, security, SQL language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4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these DBs implement SQL 92 standard but other syntax (user management, schema management) can vary</a:t>
            </a:r>
          </a:p>
          <a:p>
            <a:endParaRPr lang="en-US" baseline="0" dirty="0" smtClean="0"/>
          </a:p>
          <a:p>
            <a:r>
              <a:rPr lang="en-US" dirty="0" smtClean="0"/>
              <a:t>MSSQL used</a:t>
            </a:r>
            <a:r>
              <a:rPr lang="en-US" baseline="0" dirty="0" smtClean="0"/>
              <a:t> when Windows server or .NET technologies are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Oracle is for Linux and Java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MySQL is currently a part of Oracle. There is a free version still. Internet is mostly using 4.0 version which has very limited functions, latest version is quite advanced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PostgreSQL</a:t>
            </a:r>
            <a:r>
              <a:rPr lang="en-US" baseline="0" dirty="0" smtClean="0"/>
              <a:t> </a:t>
            </a:r>
            <a:r>
              <a:rPr lang="en-US" baseline="0" dirty="0" smtClean="0"/>
              <a:t>is another Linux oriented database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approach</a:t>
            </a:r>
            <a:r>
              <a:rPr lang="en-US" baseline="0" dirty="0" smtClean="0"/>
              <a:t> is to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1. have DDL defined before application start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Application will call DML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DML without commit will lead</a:t>
            </a:r>
            <a:r>
              <a:rPr lang="en-US" baseline="0" dirty="0" smtClean="0"/>
              <a:t> to changes loss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DDL is not handled by transactions. Each operation is auto committed.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5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are to have more</a:t>
            </a:r>
            <a:r>
              <a:rPr lang="en-US" baseline="0" dirty="0" smtClean="0"/>
              <a:t> then one database on the same server. Other reason is a security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Tables are to store data</a:t>
            </a:r>
          </a:p>
          <a:p>
            <a:r>
              <a:rPr lang="en-US" dirty="0" smtClean="0"/>
              <a:t>Views are to represent stored data based on some logic</a:t>
            </a:r>
          </a:p>
          <a:p>
            <a:r>
              <a:rPr lang="en-US" dirty="0" smtClean="0"/>
              <a:t>Constraints are to add restrictions to the data in tables</a:t>
            </a:r>
          </a:p>
          <a:p>
            <a:r>
              <a:rPr lang="en-US" dirty="0" smtClean="0"/>
              <a:t>Indexes are to speed up filtering on specific columns</a:t>
            </a:r>
          </a:p>
          <a:p>
            <a:r>
              <a:rPr lang="en-US" dirty="0" smtClean="0"/>
              <a:t>Triggers are to handle update, insert or delete events before or after they took</a:t>
            </a:r>
            <a:r>
              <a:rPr lang="en-US" baseline="0" dirty="0" smtClean="0"/>
              <a:t> place</a:t>
            </a:r>
          </a:p>
          <a:p>
            <a:r>
              <a:rPr lang="en-US" baseline="0" dirty="0" smtClean="0"/>
              <a:t>Procedures are to isolate piece of code, packages are to isolate private methods and variables</a:t>
            </a:r>
          </a:p>
          <a:p>
            <a:r>
              <a:rPr lang="en-US" baseline="0" dirty="0" smtClean="0"/>
              <a:t>Functions are mostly to be used inside SQL statements. You can write your version of SUM, COUNT</a:t>
            </a:r>
          </a:p>
          <a:p>
            <a:r>
              <a:rPr lang="en-US" dirty="0" smtClean="0"/>
              <a:t>Temporary tables are to store session specific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 each 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F516-8610-4096-A480-94EDA1E56C1C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oin_(SQL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QL-9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students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Lecture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9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from TBL</a:t>
            </a:r>
          </a:p>
          <a:p>
            <a:endParaRPr lang="en-US" dirty="0" smtClean="0"/>
          </a:p>
          <a:p>
            <a:r>
              <a:rPr lang="en-US" dirty="0" smtClean="0"/>
              <a:t>delete from TBL where ID=1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2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* from TBL</a:t>
            </a:r>
          </a:p>
          <a:p>
            <a:endParaRPr lang="en-US" dirty="0" smtClean="0"/>
          </a:p>
          <a:p>
            <a:r>
              <a:rPr lang="en-US" dirty="0" smtClean="0"/>
              <a:t>select ID, NAME from TBL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select </a:t>
            </a:r>
            <a:r>
              <a:rPr lang="en-US" dirty="0" smtClean="0"/>
              <a:t>distinct ID</a:t>
            </a:r>
            <a:r>
              <a:rPr lang="en-US" dirty="0"/>
              <a:t>, NAME from TBL</a:t>
            </a:r>
          </a:p>
          <a:p>
            <a:endParaRPr lang="en-US" dirty="0" smtClean="0"/>
          </a:p>
          <a:p>
            <a:r>
              <a:rPr lang="en-US" dirty="0" smtClean="0"/>
              <a:t>select NAME from TBL where ID=1</a:t>
            </a:r>
          </a:p>
          <a:p>
            <a:endParaRPr lang="en-US" dirty="0" smtClean="0"/>
          </a:p>
          <a:p>
            <a:r>
              <a:rPr lang="en-US" dirty="0" smtClean="0"/>
              <a:t>select NAME from TBL order by NAME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90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Boolean conditions ( &lt;, &gt;, =, &gt;=, &lt;=)</a:t>
            </a:r>
            <a:br>
              <a:rPr lang="en-US" dirty="0" smtClean="0"/>
            </a:br>
            <a:r>
              <a:rPr lang="en-US" sz="2200" dirty="0" smtClean="0"/>
              <a:t>where ID=1</a:t>
            </a:r>
          </a:p>
          <a:p>
            <a:r>
              <a:rPr lang="en-US" dirty="0" smtClean="0"/>
              <a:t>Logical conditions (not, and, or)</a:t>
            </a:r>
            <a:br>
              <a:rPr lang="en-US" dirty="0" smtClean="0"/>
            </a:br>
            <a:r>
              <a:rPr lang="en-US" sz="2200" dirty="0" smtClean="0"/>
              <a:t>where ID=1 or ID=2</a:t>
            </a:r>
          </a:p>
          <a:p>
            <a:r>
              <a:rPr lang="en-US" dirty="0" smtClean="0"/>
              <a:t>Exists</a:t>
            </a:r>
            <a:br>
              <a:rPr lang="en-US" dirty="0" smtClean="0"/>
            </a:br>
            <a:r>
              <a:rPr lang="en-US" sz="2200" dirty="0" smtClean="0"/>
              <a:t>where exists (select ID from TBL2 where TBL.ID=TBL2.ID)</a:t>
            </a:r>
          </a:p>
          <a:p>
            <a:r>
              <a:rPr lang="en-US" dirty="0" smtClean="0"/>
              <a:t>Is null</a:t>
            </a:r>
            <a:br>
              <a:rPr lang="en-US" dirty="0" smtClean="0"/>
            </a:br>
            <a:r>
              <a:rPr lang="en-US" sz="2200" dirty="0"/>
              <a:t>where </a:t>
            </a:r>
            <a:r>
              <a:rPr lang="en-US" sz="2200" dirty="0" smtClean="0"/>
              <a:t>NAME is null</a:t>
            </a:r>
          </a:p>
          <a:p>
            <a:r>
              <a:rPr lang="en-US" dirty="0" smtClean="0"/>
              <a:t>IN</a:t>
            </a:r>
            <a:br>
              <a:rPr lang="en-US" dirty="0" smtClean="0"/>
            </a:br>
            <a:r>
              <a:rPr lang="en-US" sz="2200" dirty="0" smtClean="0"/>
              <a:t>where ID in (select ID from TBL2)</a:t>
            </a:r>
            <a:br>
              <a:rPr lang="en-US" sz="2200" dirty="0" smtClean="0"/>
            </a:br>
            <a:r>
              <a:rPr lang="en-US" sz="2200" dirty="0" smtClean="0"/>
              <a:t>where ID in (1, 2)</a:t>
            </a:r>
          </a:p>
          <a:p>
            <a:r>
              <a:rPr lang="en-US" dirty="0" smtClean="0"/>
              <a:t>Like</a:t>
            </a:r>
            <a:br>
              <a:rPr lang="en-US" dirty="0" smtClean="0"/>
            </a:br>
            <a:r>
              <a:rPr lang="en-US" sz="2400" dirty="0" smtClean="0"/>
              <a:t>where NAME like ‘AL%’</a:t>
            </a:r>
          </a:p>
        </p:txBody>
      </p:sp>
    </p:spTree>
    <p:extLst>
      <p:ext uri="{BB962C8B-B14F-4D97-AF65-F5344CB8AC3E}">
        <p14:creationId xmlns:p14="http://schemas.microsoft.com/office/powerpoint/2010/main" val="103126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Join and inner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000" dirty="0" smtClean="0"/>
              <a:t>Inner Join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dirty="0"/>
              <a:t>select </a:t>
            </a:r>
            <a:r>
              <a:rPr lang="en-US" dirty="0" err="1"/>
              <a:t>e.first_name</a:t>
            </a:r>
            <a:r>
              <a:rPr lang="en-US" dirty="0"/>
              <a:t>||' '||</a:t>
            </a:r>
            <a:r>
              <a:rPr lang="en-US" dirty="0" err="1"/>
              <a:t>e.last_name</a:t>
            </a:r>
            <a:r>
              <a:rPr lang="en-US" dirty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, </a:t>
            </a:r>
            <a:r>
              <a:rPr lang="en-US" dirty="0" err="1"/>
              <a:t>m.first_name</a:t>
            </a:r>
            <a:r>
              <a:rPr lang="en-US" dirty="0"/>
              <a:t>||' '||</a:t>
            </a:r>
            <a:r>
              <a:rPr lang="en-US" dirty="0" err="1"/>
              <a:t>m.last_name</a:t>
            </a:r>
            <a:r>
              <a:rPr lang="en-US" dirty="0"/>
              <a:t> </a:t>
            </a:r>
            <a:r>
              <a:rPr lang="en-US" dirty="0" smtClean="0"/>
              <a:t>man</a:t>
            </a:r>
            <a:br>
              <a:rPr lang="en-US" dirty="0" smtClean="0"/>
            </a:br>
            <a:r>
              <a:rPr lang="en-US" dirty="0" smtClean="0"/>
              <a:t>from employees e </a:t>
            </a:r>
            <a:br>
              <a:rPr lang="en-US" dirty="0" smtClean="0"/>
            </a:br>
            <a:r>
              <a:rPr lang="en-US" b="1" dirty="0" smtClean="0"/>
              <a:t>join </a:t>
            </a:r>
            <a:r>
              <a:rPr lang="en-US" dirty="0"/>
              <a:t>employees m on </a:t>
            </a:r>
            <a:r>
              <a:rPr lang="en-US" dirty="0" err="1" smtClean="0"/>
              <a:t>m.employee_id</a:t>
            </a:r>
            <a:r>
              <a:rPr lang="en-US" dirty="0" smtClean="0"/>
              <a:t>=</a:t>
            </a:r>
            <a:r>
              <a:rPr lang="en-US" dirty="0" err="1" smtClean="0"/>
              <a:t>e.manager_id</a:t>
            </a:r>
            <a:endParaRPr lang="en-US" dirty="0" smtClean="0"/>
          </a:p>
          <a:p>
            <a:endParaRPr lang="en-US" dirty="0" smtClean="0"/>
          </a:p>
          <a:p>
            <a:r>
              <a:rPr lang="en-US" sz="5000" dirty="0"/>
              <a:t>l</a:t>
            </a:r>
            <a:r>
              <a:rPr lang="en-US" sz="5000" dirty="0" smtClean="0"/>
              <a:t>eft </a:t>
            </a:r>
            <a:r>
              <a:rPr lang="en-US" sz="5000" dirty="0"/>
              <a:t>join</a:t>
            </a:r>
            <a:br>
              <a:rPr lang="en-US" sz="5000" dirty="0"/>
            </a:br>
            <a:r>
              <a:rPr lang="en-US" dirty="0"/>
              <a:t>select </a:t>
            </a:r>
            <a:r>
              <a:rPr lang="en-US" dirty="0" err="1"/>
              <a:t>e.first_name</a:t>
            </a:r>
            <a:r>
              <a:rPr lang="en-US" dirty="0"/>
              <a:t>||' '||</a:t>
            </a:r>
            <a:r>
              <a:rPr lang="en-US" dirty="0" err="1"/>
              <a:t>e.last_name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, </a:t>
            </a:r>
            <a:r>
              <a:rPr lang="en-US" dirty="0" err="1"/>
              <a:t>m.first_name</a:t>
            </a:r>
            <a:r>
              <a:rPr lang="en-US" dirty="0"/>
              <a:t>||' '||</a:t>
            </a:r>
            <a:r>
              <a:rPr lang="en-US" dirty="0" err="1"/>
              <a:t>m.last_name</a:t>
            </a:r>
            <a:r>
              <a:rPr lang="en-US" dirty="0"/>
              <a:t> man</a:t>
            </a:r>
            <a:br>
              <a:rPr lang="en-US" dirty="0"/>
            </a:br>
            <a:r>
              <a:rPr lang="en-US" dirty="0"/>
              <a:t>from employees e </a:t>
            </a:r>
            <a:br>
              <a:rPr lang="en-US" dirty="0"/>
            </a:br>
            <a:r>
              <a:rPr lang="en-US" b="1" dirty="0" smtClean="0"/>
              <a:t>left join </a:t>
            </a:r>
            <a:r>
              <a:rPr lang="en-US" dirty="0"/>
              <a:t>employees m on </a:t>
            </a:r>
            <a:r>
              <a:rPr lang="en-US" dirty="0" err="1" smtClean="0"/>
              <a:t>m.employee_id</a:t>
            </a:r>
            <a:r>
              <a:rPr lang="en-US" dirty="0" smtClean="0"/>
              <a:t>=</a:t>
            </a:r>
            <a:r>
              <a:rPr lang="en-US" dirty="0" err="1" smtClean="0"/>
              <a:t>e.manager_id</a:t>
            </a:r>
            <a:endParaRPr lang="en-US" dirty="0" smtClean="0"/>
          </a:p>
          <a:p>
            <a:endParaRPr lang="en-US" dirty="0" smtClean="0"/>
          </a:p>
          <a:p>
            <a:r>
              <a:rPr lang="en-US" sz="5000" dirty="0" smtClean="0"/>
              <a:t>Inner </a:t>
            </a:r>
            <a:r>
              <a:rPr lang="en-US" sz="5000" dirty="0"/>
              <a:t>select</a:t>
            </a:r>
            <a:br>
              <a:rPr lang="en-US" sz="5000" dirty="0"/>
            </a:br>
            <a:r>
              <a:rPr lang="en-US" sz="3300" dirty="0" err="1"/>
              <a:t>select</a:t>
            </a:r>
            <a:r>
              <a:rPr lang="en-US" sz="3300" dirty="0"/>
              <a:t> </a:t>
            </a:r>
            <a:r>
              <a:rPr lang="en-US" sz="3300" dirty="0" err="1"/>
              <a:t>e.first_name</a:t>
            </a:r>
            <a:r>
              <a:rPr lang="en-US" sz="3300" dirty="0"/>
              <a:t>||' '||</a:t>
            </a:r>
            <a:r>
              <a:rPr lang="en-US" sz="3300" dirty="0" err="1"/>
              <a:t>e.last_name</a:t>
            </a:r>
            <a:r>
              <a:rPr lang="en-US" sz="3300" dirty="0"/>
              <a:t> </a:t>
            </a:r>
            <a:r>
              <a:rPr lang="en-US" sz="3300" dirty="0" err="1"/>
              <a:t>emp</a:t>
            </a:r>
            <a:r>
              <a:rPr lang="en-US" sz="3300" dirty="0"/>
              <a:t>, </a:t>
            </a:r>
            <a:r>
              <a:rPr lang="en-US" sz="3300" dirty="0" err="1"/>
              <a:t>m.first_name</a:t>
            </a:r>
            <a:r>
              <a:rPr lang="en-US" sz="3300" dirty="0"/>
              <a:t>||' '||</a:t>
            </a:r>
            <a:r>
              <a:rPr lang="en-US" sz="3300" dirty="0" err="1"/>
              <a:t>m.last_name</a:t>
            </a:r>
            <a:r>
              <a:rPr lang="en-US" sz="3300" dirty="0"/>
              <a:t> man</a:t>
            </a:r>
            <a:br>
              <a:rPr lang="en-US" sz="3300" dirty="0"/>
            </a:br>
            <a:r>
              <a:rPr lang="en-US" sz="3300" dirty="0"/>
              <a:t>from employees e,</a:t>
            </a:r>
            <a:br>
              <a:rPr lang="en-US" sz="3300" dirty="0"/>
            </a:br>
            <a:r>
              <a:rPr lang="en-US" sz="3300" b="1" dirty="0"/>
              <a:t>(select * from employees) m</a:t>
            </a:r>
            <a:br>
              <a:rPr lang="en-US" sz="3300" b="1" dirty="0"/>
            </a:br>
            <a:r>
              <a:rPr lang="en-US" sz="3300" dirty="0"/>
              <a:t>where </a:t>
            </a:r>
            <a:r>
              <a:rPr lang="en-US" sz="3300" dirty="0" err="1"/>
              <a:t>m.employee_id</a:t>
            </a:r>
            <a:r>
              <a:rPr lang="en-US" sz="3300" dirty="0"/>
              <a:t>=</a:t>
            </a:r>
            <a:r>
              <a:rPr lang="en-US" sz="3300" dirty="0" err="1"/>
              <a:t>e.manager_id</a:t>
            </a:r>
            <a:endParaRPr lang="en-US" sz="3300" dirty="0"/>
          </a:p>
          <a:p>
            <a:endParaRPr lang="en-US" sz="3800" dirty="0"/>
          </a:p>
          <a:p>
            <a:r>
              <a:rPr lang="en-US" sz="4500" dirty="0" smtClean="0"/>
              <a:t>See </a:t>
            </a:r>
            <a:r>
              <a:rPr lang="en-US" sz="4500" dirty="0">
                <a:hlinkClick r:id="rId3"/>
              </a:rPr>
              <a:t>http://en.wikipedia.org/wiki/Join_(SQL)</a:t>
            </a:r>
            <a:endParaRPr lang="en-US" sz="4500" dirty="0" smtClean="0"/>
          </a:p>
        </p:txBody>
      </p:sp>
    </p:spTree>
    <p:extLst>
      <p:ext uri="{BB962C8B-B14F-4D97-AF65-F5344CB8AC3E}">
        <p14:creationId xmlns:p14="http://schemas.microsoft.com/office/powerpoint/2010/main" val="423536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</a:t>
            </a:r>
            <a:r>
              <a:rPr lang="en-US" dirty="0"/>
              <a:t>all</a:t>
            </a:r>
            <a:br>
              <a:rPr lang="en-US" dirty="0"/>
            </a:br>
            <a:r>
              <a:rPr lang="en-US" sz="2000" dirty="0"/>
              <a:t>select </a:t>
            </a:r>
            <a:r>
              <a:rPr lang="en-US" sz="2000" dirty="0" err="1"/>
              <a:t>e.first_name</a:t>
            </a:r>
            <a:r>
              <a:rPr lang="en-US" sz="2000" dirty="0"/>
              <a:t>||' '||</a:t>
            </a:r>
            <a:r>
              <a:rPr lang="en-US" sz="2000" dirty="0" err="1"/>
              <a:t>e.last_name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 from employees e where </a:t>
            </a:r>
            <a:r>
              <a:rPr lang="en-US" sz="2000" dirty="0" err="1" smtClean="0"/>
              <a:t>e.salary</a:t>
            </a:r>
            <a:r>
              <a:rPr lang="en-US" sz="2000" dirty="0" smtClean="0"/>
              <a:t>&gt;10000</a:t>
            </a:r>
            <a:br>
              <a:rPr lang="en-US" sz="2000" dirty="0" smtClean="0"/>
            </a:br>
            <a:r>
              <a:rPr lang="en-US" sz="2000" b="1" dirty="0" smtClean="0"/>
              <a:t>union all</a:t>
            </a:r>
            <a:br>
              <a:rPr lang="en-US" sz="2000" b="1" dirty="0" smtClean="0"/>
            </a:br>
            <a:r>
              <a:rPr lang="en-US" sz="2000" dirty="0" smtClean="0"/>
              <a:t>select </a:t>
            </a:r>
            <a:r>
              <a:rPr lang="en-US" sz="2000" dirty="0" err="1"/>
              <a:t>e.first_name</a:t>
            </a:r>
            <a:r>
              <a:rPr lang="en-US" sz="2000" dirty="0"/>
              <a:t>||' '||</a:t>
            </a:r>
            <a:r>
              <a:rPr lang="en-US" sz="2000" dirty="0" err="1"/>
              <a:t>e.last_name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 from employees e where </a:t>
            </a:r>
            <a:r>
              <a:rPr lang="en-US" sz="2000" dirty="0" err="1"/>
              <a:t>e.manager_id</a:t>
            </a:r>
            <a:r>
              <a:rPr lang="en-US" sz="2000" dirty="0"/>
              <a:t>=100</a:t>
            </a:r>
          </a:p>
          <a:p>
            <a:r>
              <a:rPr lang="en-US" dirty="0" smtClean="0"/>
              <a:t>Union</a:t>
            </a:r>
            <a:br>
              <a:rPr lang="en-US" dirty="0" smtClean="0"/>
            </a:br>
            <a:r>
              <a:rPr lang="en-US" sz="2000" dirty="0"/>
              <a:t>select </a:t>
            </a:r>
            <a:r>
              <a:rPr lang="en-US" sz="2000" dirty="0" err="1"/>
              <a:t>e.first_name</a:t>
            </a:r>
            <a:r>
              <a:rPr lang="en-US" sz="2000" dirty="0"/>
              <a:t>||' '||</a:t>
            </a:r>
            <a:r>
              <a:rPr lang="en-US" sz="2000" dirty="0" err="1"/>
              <a:t>e.last_name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 from employees e where </a:t>
            </a:r>
            <a:r>
              <a:rPr lang="en-US" sz="2000" dirty="0" err="1"/>
              <a:t>e.salary</a:t>
            </a:r>
            <a:r>
              <a:rPr lang="en-US" sz="2000" dirty="0"/>
              <a:t>&gt;10000</a:t>
            </a:r>
            <a:br>
              <a:rPr lang="en-US" sz="2000" dirty="0"/>
            </a:br>
            <a:r>
              <a:rPr lang="en-US" sz="2000" b="1" dirty="0" smtClean="0"/>
              <a:t>union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select </a:t>
            </a:r>
            <a:r>
              <a:rPr lang="en-US" sz="2000" dirty="0" err="1"/>
              <a:t>e.first_name</a:t>
            </a:r>
            <a:r>
              <a:rPr lang="en-US" sz="2000" dirty="0"/>
              <a:t>||' '||</a:t>
            </a:r>
            <a:r>
              <a:rPr lang="en-US" sz="2000" dirty="0" err="1"/>
              <a:t>e.last_name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 from employees e where </a:t>
            </a:r>
            <a:r>
              <a:rPr lang="en-US" sz="2000" dirty="0" err="1"/>
              <a:t>e.manager_id</a:t>
            </a:r>
            <a:r>
              <a:rPr lang="en-US" sz="2000" dirty="0"/>
              <a:t>=100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in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br>
              <a:rPr lang="en-US" dirty="0" smtClean="0"/>
            </a:br>
            <a:r>
              <a:rPr lang="en-US" sz="2000" dirty="0"/>
              <a:t>select count(0), </a:t>
            </a:r>
            <a:r>
              <a:rPr lang="en-US" sz="2000" dirty="0" err="1"/>
              <a:t>manager_id</a:t>
            </a:r>
            <a:r>
              <a:rPr lang="en-US" sz="2000" dirty="0"/>
              <a:t> from employees </a:t>
            </a:r>
            <a:r>
              <a:rPr lang="en-US" sz="2000" b="1" dirty="0"/>
              <a:t>group by </a:t>
            </a:r>
            <a:r>
              <a:rPr lang="en-US" sz="2000" dirty="0" err="1"/>
              <a:t>manager_id</a:t>
            </a:r>
            <a:r>
              <a:rPr lang="en-US" sz="2000" dirty="0"/>
              <a:t>;</a:t>
            </a:r>
            <a:endParaRPr lang="en-US" sz="2000" dirty="0" smtClean="0"/>
          </a:p>
          <a:p>
            <a:r>
              <a:rPr lang="en-US" dirty="0"/>
              <a:t>Having</a:t>
            </a:r>
            <a:br>
              <a:rPr lang="en-US" dirty="0"/>
            </a:br>
            <a:r>
              <a:rPr lang="en-US" sz="2000" dirty="0" smtClean="0"/>
              <a:t>select </a:t>
            </a:r>
            <a:r>
              <a:rPr lang="en-US" sz="2000" dirty="0"/>
              <a:t>count(0), </a:t>
            </a:r>
            <a:r>
              <a:rPr lang="en-US" sz="2000" dirty="0" err="1"/>
              <a:t>manager_id</a:t>
            </a:r>
            <a:r>
              <a:rPr lang="en-US" sz="2000" dirty="0"/>
              <a:t> from employees </a:t>
            </a:r>
            <a:r>
              <a:rPr lang="en-US" sz="2000" b="1" dirty="0"/>
              <a:t>group by</a:t>
            </a:r>
            <a:r>
              <a:rPr lang="en-US" sz="2000" dirty="0"/>
              <a:t> </a:t>
            </a:r>
            <a:r>
              <a:rPr lang="en-US" sz="2000" dirty="0" err="1"/>
              <a:t>manager_id</a:t>
            </a:r>
            <a:r>
              <a:rPr lang="en-US" sz="2000" dirty="0"/>
              <a:t> </a:t>
            </a:r>
            <a:r>
              <a:rPr lang="en-US" sz="2000" b="1" dirty="0"/>
              <a:t>having </a:t>
            </a:r>
            <a:r>
              <a:rPr lang="en-US" sz="2000" dirty="0" err="1" smtClean="0"/>
              <a:t>manager_id</a:t>
            </a:r>
            <a:r>
              <a:rPr lang="en-US" sz="2000" dirty="0" smtClean="0"/>
              <a:t>&gt;200</a:t>
            </a:r>
            <a:r>
              <a:rPr lang="en-US" sz="2000" dirty="0"/>
              <a:t>;</a:t>
            </a:r>
          </a:p>
          <a:p>
            <a:r>
              <a:rPr lang="en-US" dirty="0" smtClean="0"/>
              <a:t>Aggregation functions</a:t>
            </a:r>
            <a:br>
              <a:rPr lang="en-US" dirty="0" smtClean="0"/>
            </a:br>
            <a:r>
              <a:rPr lang="en-US" sz="2000" dirty="0"/>
              <a:t>select </a:t>
            </a:r>
            <a:r>
              <a:rPr lang="en-US" sz="2000" b="1" dirty="0"/>
              <a:t>sum(salary)</a:t>
            </a:r>
            <a:r>
              <a:rPr lang="en-US" sz="2000" dirty="0"/>
              <a:t>, </a:t>
            </a:r>
            <a:r>
              <a:rPr lang="en-US" sz="2000" dirty="0" err="1"/>
              <a:t>manager_id</a:t>
            </a:r>
            <a:r>
              <a:rPr lang="en-US" sz="2000" dirty="0"/>
              <a:t> from employees </a:t>
            </a:r>
            <a:r>
              <a:rPr lang="en-US" sz="2000" b="1" dirty="0"/>
              <a:t>group by</a:t>
            </a:r>
            <a:r>
              <a:rPr lang="en-US" sz="2000" dirty="0"/>
              <a:t> </a:t>
            </a:r>
            <a:r>
              <a:rPr lang="en-US" sz="2000" dirty="0" err="1"/>
              <a:t>manager_id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955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smtClean="0"/>
              <a:t>database view software</a:t>
            </a:r>
            <a:endParaRPr lang="en-US" dirty="0" smtClean="0"/>
          </a:p>
          <a:p>
            <a:r>
              <a:rPr lang="en-US" dirty="0" smtClean="0"/>
              <a:t>Connect to database using this software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SQL </a:t>
            </a:r>
            <a:r>
              <a:rPr lang="en-US" dirty="0" smtClean="0"/>
              <a:t>script to</a:t>
            </a:r>
          </a:p>
          <a:p>
            <a:pPr lvl="1"/>
            <a:r>
              <a:rPr lang="en-US" dirty="0" smtClean="0"/>
              <a:t>Add all </a:t>
            </a:r>
            <a:r>
              <a:rPr lang="en-US" dirty="0" smtClean="0"/>
              <a:t>existing </a:t>
            </a:r>
            <a:r>
              <a:rPr lang="en-US" dirty="0" smtClean="0"/>
              <a:t>countries (~190)</a:t>
            </a:r>
          </a:p>
          <a:p>
            <a:pPr lvl="1"/>
            <a:r>
              <a:rPr lang="en-US" dirty="0" smtClean="0"/>
              <a:t>Add 3 departments to each country</a:t>
            </a:r>
          </a:p>
          <a:p>
            <a:pPr lvl="1"/>
            <a:r>
              <a:rPr lang="en-US" dirty="0" smtClean="0"/>
              <a:t>Add 190k “real” users into employees table</a:t>
            </a:r>
          </a:p>
          <a:p>
            <a:pPr lvl="1"/>
            <a:r>
              <a:rPr lang="en-US" dirty="0" smtClean="0"/>
              <a:t>Each department should have about 1k users</a:t>
            </a:r>
          </a:p>
          <a:p>
            <a:pPr lvl="1"/>
            <a:r>
              <a:rPr lang="en-US" dirty="0" smtClean="0"/>
              <a:t>Each department should have users of different jobs</a:t>
            </a:r>
          </a:p>
          <a:p>
            <a:r>
              <a:rPr lang="en-US" dirty="0" smtClean="0"/>
              <a:t>Describe how to decrease amount of monkey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1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wikipedia.org/wiki/SQL-92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9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storage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system based</a:t>
            </a:r>
          </a:p>
          <a:p>
            <a:pPr lvl="1"/>
            <a:r>
              <a:rPr lang="en-US" sz="2400" dirty="0" smtClean="0"/>
              <a:t>Property file</a:t>
            </a:r>
          </a:p>
          <a:p>
            <a:pPr lvl="1"/>
            <a:r>
              <a:rPr lang="en-US" sz="2400" dirty="0" smtClean="0"/>
              <a:t>XML file</a:t>
            </a:r>
          </a:p>
          <a:p>
            <a:pPr lvl="1"/>
            <a:r>
              <a:rPr lang="en-US" sz="2400" dirty="0" smtClean="0"/>
              <a:t>Other well known files</a:t>
            </a:r>
            <a:endParaRPr lang="en-US" sz="2400" dirty="0" smtClean="0"/>
          </a:p>
          <a:p>
            <a:r>
              <a:rPr lang="en-US" dirty="0" smtClean="0"/>
              <a:t>Special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/>
              <a:t>database</a:t>
            </a:r>
            <a:endParaRPr lang="en-US" dirty="0" smtClean="0"/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Serialized data</a:t>
            </a:r>
          </a:p>
          <a:p>
            <a:pPr lvl="1"/>
            <a:r>
              <a:rPr lang="en-US" dirty="0" smtClean="0"/>
              <a:t>Custom formats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94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200"/>
            <a:ext cx="5486400" cy="468378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679269"/>
            <a:ext cx="8136708" cy="6102531"/>
          </a:xfrm>
        </p:spPr>
      </p:pic>
    </p:spTree>
    <p:extLst>
      <p:ext uri="{BB962C8B-B14F-4D97-AF65-F5344CB8AC3E}">
        <p14:creationId xmlns:p14="http://schemas.microsoft.com/office/powerpoint/2010/main" val="82165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</a:t>
            </a:r>
            <a:r>
              <a:rPr lang="en-US" dirty="0" err="1" smtClean="0"/>
              <a:t>vs</a:t>
            </a:r>
            <a:r>
              <a:rPr lang="en-US" dirty="0" smtClean="0"/>
              <a:t> DDL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Manipulation </a:t>
            </a:r>
            <a:r>
              <a:rPr lang="en-US" dirty="0" smtClean="0"/>
              <a:t>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768725"/>
          </a:xfrm>
        </p:spPr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Call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table (</a:t>
            </a:r>
            <a:r>
              <a:rPr lang="en-US" dirty="0" err="1" smtClean="0"/>
              <a:t>proc</a:t>
            </a:r>
            <a:r>
              <a:rPr lang="en-US" dirty="0" smtClean="0"/>
              <a:t>, index …)</a:t>
            </a:r>
          </a:p>
          <a:p>
            <a:r>
              <a:rPr lang="en-US" dirty="0" smtClean="0"/>
              <a:t>Alter table</a:t>
            </a:r>
          </a:p>
          <a:p>
            <a:r>
              <a:rPr lang="en-US" dirty="0" smtClean="0"/>
              <a:t>Drop table (</a:t>
            </a:r>
            <a:r>
              <a:rPr lang="en-US" dirty="0" err="1" smtClean="0"/>
              <a:t>proc</a:t>
            </a:r>
            <a:r>
              <a:rPr lang="en-US" dirty="0" smtClean="0"/>
              <a:t>, index …)</a:t>
            </a:r>
          </a:p>
          <a:p>
            <a:r>
              <a:rPr lang="en-US" dirty="0" smtClean="0"/>
              <a:t>Truncate table</a:t>
            </a:r>
          </a:p>
          <a:p>
            <a:r>
              <a:rPr lang="en-US" dirty="0" smtClean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Control</a:t>
            </a:r>
            <a:r>
              <a:rPr lang="en-US" b="0" dirty="0" smtClean="0"/>
              <a:t> (TCL)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r>
              <a:rPr lang="en-US" dirty="0" smtClean="0"/>
              <a:t>Commit</a:t>
            </a:r>
          </a:p>
          <a:p>
            <a:r>
              <a:rPr lang="en-US" dirty="0" smtClean="0"/>
              <a:t>Rollback</a:t>
            </a:r>
          </a:p>
          <a:p>
            <a:r>
              <a:rPr lang="en-US" dirty="0" err="1" smtClean="0"/>
              <a:t>Savepoint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5943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DML only! </a:t>
            </a:r>
            <a:r>
              <a:rPr lang="en-US" sz="2800" dirty="0" smtClean="0"/>
              <a:t>Means…you can’t </a:t>
            </a:r>
            <a:r>
              <a:rPr lang="en-US" sz="2800" dirty="0" smtClean="0"/>
              <a:t>rollback table creation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004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Users (schemas)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Constraints (PK, FK, other)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Procedures and packages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Temporary tables</a:t>
            </a:r>
          </a:p>
        </p:txBody>
      </p:sp>
    </p:spTree>
    <p:extLst>
      <p:ext uri="{BB962C8B-B14F-4D97-AF65-F5344CB8AC3E}">
        <p14:creationId xmlns:p14="http://schemas.microsoft.com/office/powerpoint/2010/main" val="285128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into TBL (ID, NAME) values (1, ‘test’)</a:t>
            </a:r>
          </a:p>
          <a:p>
            <a:endParaRPr lang="en-US" sz="2400" dirty="0" smtClean="0"/>
          </a:p>
          <a:p>
            <a:r>
              <a:rPr lang="en-US" sz="2400" dirty="0" smtClean="0"/>
              <a:t>insert into TBL values (1, (select name from TBL2 where id=1))</a:t>
            </a:r>
          </a:p>
          <a:p>
            <a:endParaRPr lang="en-US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nsert into TBL (select id, name from TBL2)</a:t>
            </a:r>
          </a:p>
          <a:p>
            <a:endParaRPr lang="en-US" sz="2400" dirty="0" smtClean="0"/>
          </a:p>
          <a:p>
            <a:r>
              <a:rPr lang="en-US" sz="2400" dirty="0" smtClean="0"/>
              <a:t>insert into TBL (ID, NAME) (select id, name from TBL2)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6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update TBL set NAME=‘test’</a:t>
            </a:r>
          </a:p>
          <a:p>
            <a:endParaRPr lang="en-US" dirty="0" smtClean="0"/>
          </a:p>
          <a:p>
            <a:r>
              <a:rPr lang="en-US" dirty="0" smtClean="0"/>
              <a:t>update TBL set NAME=‘test’, DESC=‘test’</a:t>
            </a:r>
          </a:p>
          <a:p>
            <a:endParaRPr lang="en-US" dirty="0" smtClean="0"/>
          </a:p>
          <a:p>
            <a:r>
              <a:rPr lang="en-US" dirty="0" smtClean="0"/>
              <a:t>update TBL set NAME=‘test’ where ID=1</a:t>
            </a:r>
          </a:p>
          <a:p>
            <a:endParaRPr lang="en-US" dirty="0" smtClean="0"/>
          </a:p>
          <a:p>
            <a:r>
              <a:rPr lang="en-US" dirty="0" smtClean="0"/>
              <a:t>update TBL set (NAME, DESC) = (select NAME, DESC from TBL2 where TBL.ID=TBL2.ID)</a:t>
            </a:r>
          </a:p>
        </p:txBody>
      </p:sp>
    </p:spTree>
    <p:extLst>
      <p:ext uri="{BB962C8B-B14F-4D97-AF65-F5344CB8AC3E}">
        <p14:creationId xmlns:p14="http://schemas.microsoft.com/office/powerpoint/2010/main" val="259015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700</Words>
  <Application>Microsoft Office PowerPoint</Application>
  <PresentationFormat>On-screen Show (4:3)</PresentationFormat>
  <Paragraphs>172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SQL</vt:lpstr>
      <vt:lpstr>Data storage types</vt:lpstr>
      <vt:lpstr>Types of databases</vt:lpstr>
      <vt:lpstr>Relational databases</vt:lpstr>
      <vt:lpstr>DML vs DDL</vt:lpstr>
      <vt:lpstr>Transaction Control (TCL)</vt:lpstr>
      <vt:lpstr>Database objects</vt:lpstr>
      <vt:lpstr>Insert statement</vt:lpstr>
      <vt:lpstr>Update statement</vt:lpstr>
      <vt:lpstr>Delete statement</vt:lpstr>
      <vt:lpstr>Select statement</vt:lpstr>
      <vt:lpstr>Where clause</vt:lpstr>
      <vt:lpstr>Using Join and inner select</vt:lpstr>
      <vt:lpstr>Using Union</vt:lpstr>
      <vt:lpstr>Aggregation in select</vt:lpstr>
      <vt:lpstr>Home task</vt:lpstr>
      <vt:lpstr>Materials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Valentin_Morev</dc:creator>
  <cp:lastModifiedBy>Valentin Morev</cp:lastModifiedBy>
  <cp:revision>56</cp:revision>
  <dcterms:created xsi:type="dcterms:W3CDTF">2011-10-13T12:21:11Z</dcterms:created>
  <dcterms:modified xsi:type="dcterms:W3CDTF">2012-07-24T10:49:38Z</dcterms:modified>
</cp:coreProperties>
</file>