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DEEF9B-A205-3945-8563-BA55F0B7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CAF36E4-66D5-F84E-BE31-34B765C3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DC8EF3-A115-DB4F-A053-7DA7B36E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E57333A-C9DD-364B-B23D-C4CC6687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AC9134-3DA4-4C4D-A07A-79AEF99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68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618D77-5CE0-E343-83FE-FF5DB96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C7118BB-CD6E-EE42-BF2D-03644A1A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5058E5E-E1A1-AD4E-803B-355A12F8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0F031C-80D8-AC49-8BD1-1419A9B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92B974-BEB1-B843-8A30-5E023B9E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14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38B1D78-F8BE-FE4C-83B8-ABCE641C5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CDDFAF3-1A7C-244E-B437-A7470133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53B1FD-2FAF-1F46-AE05-58747D05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DDF961-14EE-1544-90F5-E048C3DB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C758B7-3F11-284D-A3B6-BB32684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7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5E27B7-1353-1A4A-A33E-72CD1DF3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F5E388-7A79-5347-A183-D50357E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480EFF-6180-1C4E-8FE9-8BA37EA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AE10B1-7B02-544A-A88A-7AB2508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519A6F-842C-4A43-B14B-1B8C0494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873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2895FF-F7E8-6A4D-96CA-3D96124B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2B1771-9F74-D543-9CCA-2CA00953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3D6209-A17A-1B4B-B825-A73425D7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F3BE727-C17F-2D4C-8634-E54CB564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EC9BB9-2DD6-B848-98FD-2C1303C7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56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03EFEA-0F60-334B-80C8-43D66199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D36AAE-A83B-774C-9B75-1F872B05C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293A795-CDD4-5445-A138-2B813338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8A92CFE-E853-594C-B6EA-D9943E7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8450153-627F-C44A-9EDC-41339064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9466824-F177-FC4F-AF65-3DED1A85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7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30BE17-8674-C244-B612-4B69ED33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35AF38D-4F42-3C40-A0DB-65354F73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6A28356-C300-FA42-A6B2-58A4AD448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2771DA1-1236-F141-A3E2-33272C4EA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7F9682-C042-E44F-9A83-14938EF8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6515FFB-78A2-EE41-B6CC-E7FEC617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7A8F1C0-B696-0B4D-BAA6-B96C151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0003E1-4225-1344-A19D-14F4DAF1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792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1EC7C4-29F0-B846-8D13-D9B6F57D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B67E48B-A6AF-A248-AB7E-A6D8086B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D0F4CA9-31FF-7046-B4A8-EE47174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0E0A563-FC51-6446-A6C6-D40BFB39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47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BAF8D04-8972-EF40-B5AA-C332374E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F0DB40E-AD17-3A49-A94B-888870A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5F5845F-8B1D-E249-85B2-9E85D8D9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264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356944-D6A9-9945-999C-52EC78DA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EDE594-4704-AB44-8F41-FA8CA6C4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A7DF1DB-7B11-9F48-9D47-8A3A9E0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AABD873-8138-0A4E-9155-3F6842E9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9A7478E-C97A-3642-8441-6420912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3796F32-FD6F-8F49-80CF-44213415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0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788B2A-0834-D345-8F90-4A88423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6672046-D160-CD45-88C2-816181584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DAAB343-C2A5-5D46-8267-5BA23912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74C5BCE-F1DE-A74B-B05E-A6A579E5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EA0A2E-7BBE-C443-9EDF-7B5C6AE8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73176FC-71F3-7A47-9D87-D1201B9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38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4ADFDC5-92CF-1B46-9A47-CA2E8BCC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6450BDF-5924-1143-AF22-2CE7D250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D4C0E0-2DF5-D947-A3B6-A78A7163E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5319-80E4-9843-978A-E485FB5C8F44}" type="datetimeFigureOut">
              <a:rPr lang="sv-SE" smtClean="0"/>
              <a:t>2020-11-04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C1C826-669D-6C49-9F40-AB29A81E5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45BAAA0-3682-CD44-91A8-81CE64074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2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2EC556-C60D-E94A-BC8D-CF597A90A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3" y="407988"/>
            <a:ext cx="9144000" cy="820737"/>
          </a:xfrm>
        </p:spPr>
        <p:txBody>
          <a:bodyPr>
            <a:normAutofit fontScale="90000"/>
          </a:bodyPr>
          <a:lstStyle/>
          <a:p>
            <a:pPr algn="l"/>
            <a:r>
              <a:rPr lang="sv-SE" dirty="0"/>
              <a:t>1.1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Underrubrik 2">
                <a:extLst>
                  <a:ext uri="{FF2B5EF4-FFF2-40B4-BE49-F238E27FC236}">
                    <a16:creationId xmlns:a16="http://schemas.microsoft.com/office/drawing/2014/main" id="{04D02714-6033-6243-8ABD-16FCE919A7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87609" y="1204913"/>
                <a:ext cx="6993234" cy="4244790"/>
              </a:xfrm>
            </p:spPr>
            <p:txBody>
              <a:bodyPr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Plottar för </a:t>
                </a:r>
                <a14:m>
                  <m:oMath xmlns:m="http://schemas.openxmlformats.org/officeDocument/2006/math">
                    <m:r>
                      <a:rPr lang="sv-SE" i="1"/>
                      <m:t>𝜃</m:t>
                    </m:r>
                    <m:r>
                      <a:rPr lang="sv-SE" i="1"/>
                      <m:t>=0.5</m:t>
                    </m:r>
                    <m:r>
                      <a:rPr lang="sv-SE" i="1"/>
                      <m:t>𝜋</m:t>
                    </m:r>
                  </m:oMath>
                </a14:m>
                <a:r>
                  <a:rPr lang="sv-SE" dirty="0">
                    <a:effectLst/>
                  </a:rPr>
                  <a:t> initial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sv-S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Verlet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bättre för HO och E-C bättre </a:t>
                </a:r>
              </a:p>
              <a:p>
                <a:pPr algn="l"/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för pendeln.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 som framförallt skiljer </a:t>
                </a:r>
              </a:p>
              <a:p>
                <a:pPr algn="l"/>
                <a:r>
                  <a:rPr lang="sv-S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integratorerna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är deras energibevarelse</a:t>
                </a:r>
              </a:p>
              <a:p>
                <a:pPr algn="l"/>
                <a:endParaRPr lang="sv-S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Underrubrik 2">
                <a:extLst>
                  <a:ext uri="{FF2B5EF4-FFF2-40B4-BE49-F238E27FC236}">
                    <a16:creationId xmlns:a16="http://schemas.microsoft.com/office/drawing/2014/main" id="{04D02714-6033-6243-8ABD-16FCE919A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87609" y="1204913"/>
                <a:ext cx="6993234" cy="4244790"/>
              </a:xfrm>
              <a:blipFill>
                <a:blip r:embed="rId2"/>
                <a:stretch>
                  <a:fillRect l="-1268" t="-23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objekt 3">
            <a:extLst>
              <a:ext uri="{FF2B5EF4-FFF2-40B4-BE49-F238E27FC236}">
                <a16:creationId xmlns:a16="http://schemas.microsoft.com/office/drawing/2014/main" id="{3F569290-7E99-F648-88BF-ACEBA9544C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13"/>
            <a:ext cx="3445363" cy="2792412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7BE757A-C528-C64C-A59A-F58CC93D8B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88" y="1283494"/>
            <a:ext cx="3912701" cy="234314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BB0708E9-9D50-3541-9466-85DA3C3935E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50" y="3997325"/>
            <a:ext cx="3445363" cy="2452687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D6BA76AE-CB5D-4240-AB49-07220B3C89E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3" y="4116387"/>
            <a:ext cx="3445362" cy="23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C74579-F61F-A647-83FB-304B29D2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6"/>
            <a:ext cx="10515600" cy="1325563"/>
          </a:xfrm>
        </p:spPr>
        <p:txBody>
          <a:bodyPr/>
          <a:lstStyle/>
          <a:p>
            <a:r>
              <a:rPr lang="sv-SE" dirty="0"/>
              <a:t>1.5c,d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5D2FE2-4FD9-0541-B6EF-6C1146B8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266" y="1599606"/>
            <a:ext cx="5924107" cy="4351338"/>
          </a:xfrm>
        </p:spPr>
        <p:txBody>
          <a:bodyPr>
            <a:normAutofit/>
          </a:bodyPr>
          <a:lstStyle/>
          <a:p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Poincaréplottar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för energierna E = 1, 5, 15 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systemet uppträder stabilt så bör man få en tydlig kurva i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Poincaréplotten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medan ett kaotiskt beteende genererar stor spridning. 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 kritiskt värde på energin ska ge en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Poincaréplott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 både har en sluten kurva men där det börjar förekomma viss spridning. Således bör denna energi då kaotiskt beteende börjar förekomma ligga mellan tio och femton vid ungefär 12.5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BB8F610-F3D4-C942-9D41-47A91A4C5C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916"/>
            <a:ext cx="2872740" cy="225933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46D29C9C-6757-5E40-95A8-EDA50BCCBE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07" y="1272541"/>
            <a:ext cx="2834640" cy="228473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683DBD2-2BCD-5E4B-98E5-ACB7EAC482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1" y="3602621"/>
            <a:ext cx="4447956" cy="31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1BA1CA-49D6-8143-A7B5-6A37BEA1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1.1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8FA9F1-EF4B-3B44-9DA5-15381163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169" y="1690688"/>
            <a:ext cx="4750980" cy="4351338"/>
          </a:xfrm>
        </p:spPr>
        <p:txBody>
          <a:bodyPr/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högst ordning men är ej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symplektisk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dvs. den är ej areabevarande vilket är en nackdel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ser att de numeriska lösningarna stämmer bra överens med den analytiska lösningen av HO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Minskar vi den initiala vinkeln blir positionerna, hastigheterna samt energin mindre men de uppvisar samma beteende</a:t>
            </a:r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CC426C6-858C-0B45-BCC2-C9E126B37C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" y="1371601"/>
            <a:ext cx="3393759" cy="2411996"/>
          </a:xfrm>
          <a:prstGeom prst="rect">
            <a:avLst/>
          </a:prstGeom>
        </p:spPr>
      </p:pic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EF106326-7AF5-E24A-BA49-065D21CC94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74" y="1371602"/>
            <a:ext cx="3393759" cy="241199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C6805AF-AFA4-5647-8E0F-9B0344EB382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3" y="3783597"/>
            <a:ext cx="3300730" cy="23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60DEEE-01DA-7542-9BAF-C01925D6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/>
              <a:t>1.2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F1CDA12C-C055-4449-94B3-71EFAE7F04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5" y="818832"/>
            <a:ext cx="3867680" cy="2738755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E6E45317-460E-8249-B909-0D8E2AAE1709}"/>
              </a:ext>
            </a:extLst>
          </p:cNvPr>
          <p:cNvSpPr txBox="1"/>
          <p:nvPr/>
        </p:nvSpPr>
        <p:spPr>
          <a:xfrm>
            <a:off x="5559055" y="1041991"/>
            <a:ext cx="6071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För HO är perioden konstant medan den ökar då initialpositionen ökar för pendeln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vi inkluderar fler termer i störningsserien så närmar sig den pendeln.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Från ordning fyra har vi en nästan identisk periodtid.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CCB3A26B-F542-5E4A-9A05-D12A2B0EF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92" y="3557587"/>
            <a:ext cx="3829381" cy="28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19086C-23DF-634C-BF64-35441BA7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46866"/>
            <a:ext cx="10515600" cy="1325563"/>
          </a:xfrm>
        </p:spPr>
        <p:txBody>
          <a:bodyPr/>
          <a:lstStyle/>
          <a:p>
            <a:r>
              <a:rPr lang="sv-SE" dirty="0"/>
              <a:t>1.3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DCA9CB-57C3-7D4C-B3B6-4CFAD7B4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34" y="1253331"/>
            <a:ext cx="6352621" cy="5004594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 större gamma desto större dämpning har systemet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Relaxationstiden är 3.25 respektive 1.6 sekunder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Minskar då vi ökar gamma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kritiska värdet på gamma för vilket vi inte passerar x = 0 är ungefär 4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D8C73E1-D8BA-7847-82F2-CBA4186F82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890182"/>
            <a:ext cx="3969224" cy="2671762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E0775CBD-5AD0-6543-810C-717BD48E63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3429000"/>
            <a:ext cx="3969224" cy="32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992832-1B5C-5043-97D1-BF1B7F2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18255"/>
            <a:ext cx="10515600" cy="1325563"/>
          </a:xfrm>
        </p:spPr>
        <p:txBody>
          <a:bodyPr/>
          <a:lstStyle/>
          <a:p>
            <a:r>
              <a:rPr lang="sv-SE" dirty="0"/>
              <a:t>1.4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0386C9-6A1B-9D41-B17A-0F7B0549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88" y="1672451"/>
            <a:ext cx="5169195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Fasporträtt för dämpad pendel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Initialt befinner vi oss längst till höger och rör oss sedan mot origo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Varje gång vi passerar en given position har den absoluta hastigheten minskat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CD99CF6-7771-164C-86F8-EED0727B50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6" y="1344631"/>
            <a:ext cx="6034782" cy="45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07DAC8-3032-0A40-AA9A-9CEF780E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sv-SE" dirty="0"/>
              <a:t>1.5a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64ABCCA-01D4-E545-A7F1-9A155F9D8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9851" y="1574690"/>
                <a:ext cx="4524375" cy="4351338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För </a:t>
                </a:r>
                <a14:m>
                  <m:oMath xmlns:m="http://schemas.openxmlformats.org/officeDocument/2006/math">
                    <m:r>
                      <a:rPr lang="sv-SE" sz="2400" i="1"/>
                      <m:t>𝐸</m:t>
                    </m:r>
                    <m:r>
                      <a:rPr lang="sv-SE" sz="2400" i="1"/>
                      <m:t>=15, </m:t>
                    </m:r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𝑝</m:t>
                        </m:r>
                      </m:e>
                      <m:sub>
                        <m:r>
                          <a:rPr lang="sv-SE" sz="2400" i="1"/>
                          <m:t>1</m:t>
                        </m:r>
                      </m:sub>
                    </m:sSub>
                    <m:r>
                      <a:rPr lang="sv-SE" sz="2400" i="1"/>
                      <m:t>=0</m:t>
                    </m:r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𝑞</m:t>
                        </m:r>
                      </m:e>
                      <m:sub>
                        <m:r>
                          <a:rPr lang="sv-SE" sz="2400" i="1"/>
                          <m:t>1</m:t>
                        </m:r>
                      </m:sub>
                    </m:sSub>
                    <m:r>
                      <a:rPr lang="sv-SE" sz="2400" i="1"/>
                      <m:t>=0.32, </m:t>
                    </m:r>
                    <m:sSub>
                      <m:sSubPr>
                        <m:ctrlPr>
                          <a:rPr lang="sv-SE" sz="2400" i="1"/>
                        </m:ctrlPr>
                      </m:sSubPr>
                      <m:e>
                        <m:r>
                          <a:rPr lang="sv-SE" sz="2400" i="1"/>
                          <m:t>𝑞</m:t>
                        </m:r>
                      </m:e>
                      <m:sub>
                        <m:r>
                          <a:rPr lang="sv-SE" sz="2400" i="1"/>
                          <m:t>2</m:t>
                        </m:r>
                      </m:sub>
                    </m:sSub>
                    <m:r>
                      <a:rPr lang="sv-SE" sz="2400" i="1"/>
                      <m:t>=0.11</m:t>
                    </m:r>
                  </m:oMath>
                </a14:m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Visuellt ser systemet ut att uppträda kaotiskt</a:t>
                </a:r>
              </a:p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Framförallt plottar för den andra pendeln som är intressanta för att bestämma om systemet är kaotiskt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64ABCCA-01D4-E545-A7F1-9A155F9D8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851" y="1574690"/>
                <a:ext cx="4524375" cy="4351338"/>
              </a:xfrm>
              <a:blipFill>
                <a:blip r:embed="rId2"/>
                <a:stretch>
                  <a:fillRect l="-1681" t="-1744" r="-84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ACE1E3DE-AEF0-7247-844E-D89E36A456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6" y="1259349"/>
            <a:ext cx="3409951" cy="249101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A3373615-4AD7-074F-A686-86D8BBC30E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3665889"/>
            <a:ext cx="3409950" cy="24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9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78AAAA-AD21-C049-B947-4A994166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1.5a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9DBA610-11A6-DA4C-AF4B-195FB6E54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0625" y="1825625"/>
                <a:ext cx="6200776" cy="4351338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För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=30,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0.32,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=0.11</m:t>
                    </m:r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dvs. vi ändrar bara energin</a:t>
                </a:r>
              </a:p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Systemet uppträder kaotiskt. Ses lättast för </a:t>
                </a:r>
                <a:r>
                  <a:rPr lang="sv-S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plotten</a:t>
                </a:r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Både E samt de initiala värdena på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påverkar om systemet uppträder kaotiskt</a:t>
                </a:r>
              </a:p>
              <a:p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9DBA610-11A6-DA4C-AF4B-195FB6E54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0625" y="1825625"/>
                <a:ext cx="6200776" cy="4351338"/>
              </a:xfrm>
              <a:blipFill>
                <a:blip r:embed="rId2"/>
                <a:stretch>
                  <a:fillRect l="-1224" t="-20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objekt 3">
            <a:extLst>
              <a:ext uri="{FF2B5EF4-FFF2-40B4-BE49-F238E27FC236}">
                <a16:creationId xmlns:a16="http://schemas.microsoft.com/office/drawing/2014/main" id="{53EA213E-0DBA-5D4A-94F5-7E5F2AD35E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382871"/>
            <a:ext cx="3438525" cy="243189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9972BCEF-63DB-0047-A225-8723E25D13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3" y="4001294"/>
            <a:ext cx="3311366" cy="24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64FC93-F536-0B42-91A9-A7D27946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7"/>
            <a:ext cx="10515600" cy="1325563"/>
          </a:xfrm>
        </p:spPr>
        <p:txBody>
          <a:bodyPr/>
          <a:lstStyle/>
          <a:p>
            <a:r>
              <a:rPr lang="sv-SE" dirty="0"/>
              <a:t>1.5b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63D1953-5D05-F248-9135-98401979B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4870" y="1081345"/>
                <a:ext cx="5807149" cy="510680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Fastillståndsdiagram för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=15, 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=0.32,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=0.11</m:t>
                    </m:r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Samma som  det första fallet i 1.5a</a:t>
                </a:r>
              </a:p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Återigen visar </a:t>
                </a:r>
                <a:r>
                  <a:rPr lang="sv-S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plottarna</a:t>
                </a:r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att systemet uppträder kaotiskt.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63D1953-5D05-F248-9135-98401979B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4870" y="1081345"/>
                <a:ext cx="5807149" cy="5106803"/>
              </a:xfrm>
              <a:blipFill>
                <a:blip r:embed="rId2"/>
                <a:stretch>
                  <a:fillRect l="-1310" t="-148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objekt 3" descr="En bild som visar text, ritning&#10;&#10;Automatiskt genererad beskrivning">
            <a:extLst>
              <a:ext uri="{FF2B5EF4-FFF2-40B4-BE49-F238E27FC236}">
                <a16:creationId xmlns:a16="http://schemas.microsoft.com/office/drawing/2014/main" id="{89DAE456-102F-2B4D-B25C-DB0E1E4A19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7" y="1228725"/>
            <a:ext cx="3505200" cy="2557463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520FB8AA-AEB9-C747-A10E-5CD714BCF47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7" y="3873866"/>
            <a:ext cx="3505200" cy="24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83424D-F51D-A240-8E8E-7CF12D26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/>
          <a:lstStyle/>
          <a:p>
            <a:r>
              <a:rPr lang="sv-SE" dirty="0"/>
              <a:t>1.5b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90746FC-C7E3-D645-9A0A-9CB2AA665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4913" y="1562100"/>
                <a:ext cx="6743700" cy="4351338"/>
              </a:xfrm>
            </p:spPr>
            <p:txBody>
              <a:bodyPr/>
              <a:lstStyle/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Fastillståndsdiagram för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=15, 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=0.32,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=0.11</m:t>
                    </m:r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Samma som  det andra fallet i 1.5a</a:t>
                </a:r>
              </a:p>
              <a:p>
                <a:r>
                  <a:rPr lang="sv-S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Plottarna</a:t>
                </a:r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visar som förväntat ett kaotiskt beteende vilket vi kan se </a:t>
                </a:r>
                <a:r>
                  <a:rPr lang="sv-SE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tydligast ser i </a:t>
                </a:r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 andra </a:t>
                </a:r>
                <a:r>
                  <a:rPr lang="sv-S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plotten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initiala värden på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sv-SE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samt det initiala värdet på energin påverkar om systemet uppträder kaotiskt.</a:t>
                </a:r>
              </a:p>
              <a:p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Personligen tycker jag att det är mer intuitivt att se om systemet uppträder kaotiskt från </a:t>
                </a:r>
                <a:r>
                  <a:rPr lang="sv-S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plottarna</a:t>
                </a:r>
                <a:r>
                  <a:rPr lang="sv-S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1.5a</a:t>
                </a:r>
              </a:p>
              <a:p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90746FC-C7E3-D645-9A0A-9CB2AA665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4913" y="1562100"/>
                <a:ext cx="6743700" cy="4351338"/>
              </a:xfrm>
              <a:blipFill>
                <a:blip r:embed="rId2"/>
                <a:stretch>
                  <a:fillRect l="-1318" t="-1744" r="-150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objekt 3">
            <a:extLst>
              <a:ext uri="{FF2B5EF4-FFF2-40B4-BE49-F238E27FC236}">
                <a16:creationId xmlns:a16="http://schemas.microsoft.com/office/drawing/2014/main" id="{3BA091FA-4C78-E640-ABBF-D7FECCA324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" y="1543209"/>
            <a:ext cx="3298984" cy="219456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0B78773E-853C-7C40-84AC-9DABD13818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3119438" cy="23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457</Words>
  <Application>Microsoft Macintosh PowerPoint</Application>
  <PresentationFormat>Bredbild</PresentationFormat>
  <Paragraphs>44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Office-tema</vt:lpstr>
      <vt:lpstr>1.1</vt:lpstr>
      <vt:lpstr>1.1</vt:lpstr>
      <vt:lpstr>1.2</vt:lpstr>
      <vt:lpstr>1.3</vt:lpstr>
      <vt:lpstr>1.4</vt:lpstr>
      <vt:lpstr>1.5a</vt:lpstr>
      <vt:lpstr>1.5a</vt:lpstr>
      <vt:lpstr>1.5b</vt:lpstr>
      <vt:lpstr>1.5b</vt:lpstr>
      <vt:lpstr>1.5c,d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</dc:title>
  <dc:creator>Viggo Moro</dc:creator>
  <cp:lastModifiedBy>Viggo Moro</cp:lastModifiedBy>
  <cp:revision>9</cp:revision>
  <dcterms:created xsi:type="dcterms:W3CDTF">2020-11-04T10:00:55Z</dcterms:created>
  <dcterms:modified xsi:type="dcterms:W3CDTF">2020-11-04T11:54:05Z</dcterms:modified>
</cp:coreProperties>
</file>