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notesMaster+xml" PartName="/ppt/notesMasters/notesMaster1.xml"/>
  <Override ContentType="application/vnd.openxmlformats-officedocument.presentationml.tags+xml" PartName="/ppt/tags/tag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theme+xml" PartName="/ppt/theme/theme2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tags+xml" PartName="/ppt/tags/tag6.xml"/>
  <Override ContentType="application/vnd.openxmlformats-officedocument.presentationml.tags+xml" PartName="/ppt/tags/tag7.xml"/>
  <Override ContentType="application/vnd.openxmlformats-officedocument.presentationml.tags+xml" PartName="/ppt/tags/tag8.xml"/>
  <Override ContentType="application/vnd.openxmlformats-officedocument.presentationml.tags+xml" PartName="/ppt/tags/tag9.xml"/>
  <Override ContentType="application/vnd.openxmlformats-officedocument.presentationml.tags+xml" PartName="/ppt/tags/tag10.xml"/>
  <Override ContentType="application/vnd.openxmlformats-officedocument.presentationml.tags+xml" PartName="/ppt/tags/tag11.xml"/>
  <Override ContentType="application/vnd.openxmlformats-officedocument.presentationml.tags+xml" PartName="/ppt/tags/tag12.xml"/>
  <Override ContentType="application/vnd.openxmlformats-officedocument.presentationml.tags+xml" PartName="/ppt/tags/tag13.xml"/>
  <Override ContentType="application/vnd.openxmlformats-officedocument.presentationml.tags+xml" PartName="/ppt/tags/tag14.xml"/>
  <Override ContentType="application/vnd.openxmlformats-officedocument.presentationml.tags+xml" PartName="/ppt/tags/tag15.xml"/>
  <Override ContentType="application/vnd.openxmlformats-officedocument.presentationml.tags+xml" PartName="/ppt/tags/tag16.xml"/>
  <Override ContentType="application/vnd.openxmlformats-officedocument.presentationml.tags+xml" PartName="/ppt/tags/tag17.xml"/>
  <Override ContentType="application/vnd.openxmlformats-officedocument.presentationml.tags+xml" PartName="/ppt/tags/tag18.xml"/>
  <Override ContentType="application/vnd.openxmlformats-officedocument.presentationml.tags+xml" PartName="/ppt/tags/tag19.xml"/>
  <Override ContentType="application/vnd.openxmlformats-officedocument.presentationml.tags+xml" PartName="/ppt/tags/tag20.xml"/>
  <Override ContentType="application/vnd.openxmlformats-officedocument.presentationml.tags+xml" PartName="/ppt/tags/tag21.xml"/>
  <Override ContentType="application/vnd.openxmlformats-officedocument.presentationml.tags+xml" PartName="/ppt/tags/tag22.xml"/>
  <Override ContentType="application/vnd.openxmlformats-officedocument.presentationml.tags+xml" PartName="/ppt/tags/tag23.xml"/>
  <Override ContentType="application/vnd.openxmlformats-officedocument.presentationml.tags+xml" PartName="/ppt/tags/tag24.xml"/>
  <Override ContentType="application/vnd.openxmlformats-officedocument.presentationml.tags+xml" PartName="/ppt/tags/tag25.xml"/>
  <Override ContentType="application/vnd.openxmlformats-officedocument.presentationml.notesSlide+xml" PartName="/ppt/notesSlides/notesSlide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6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9" r:id="rId10"/>
    <p:sldId id="276" r:id="rId11"/>
    <p:sldId id="277" r:id="rId12"/>
    <p:sldId id="278" r:id="rId13"/>
    <p:sldId id="280" r:id="rId14"/>
    <p:sldId id="285" r:id="rId15"/>
    <p:sldId id="290" r:id="rId16"/>
    <p:sldId id="284" r:id="rId17"/>
    <p:sldId id="282" r:id="rId18"/>
    <p:sldId id="283" r:id="rId19"/>
    <p:sldId id="286" r:id="rId20"/>
    <p:sldId id="288" r:id="rId21"/>
    <p:sldId id="289" r:id="rId22"/>
    <p:sldId id="281" r:id="rId23"/>
    <p:sldId id="291" r:id="rId24"/>
    <p:sldId id="287" r:id="rId25"/>
  </p:sldIdLst>
  <p:sldSz cx="9144000" cy="5143500" type="screen16x9"/>
  <p:notesSz cx="6858000" cy="9144000"/>
  <p:custDataLst>
    <p:tags r:id="rId27"/>
  </p:custDataLst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>
        <p:scale>
          <a:sx n="66" d="100"/>
          <a:sy n="66" d="100"/>
        </p:scale>
        <p:origin x="-708" y="-4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1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1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pattFill prst="dotDmnd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rgbClr val="FFC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rgbClr val="00B05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  <a:solidFill>
            <a:srgbClr val="92D050"/>
          </a:solidFill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2238290" y="537392"/>
            <a:ext cx="6905710" cy="4410622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381" y="2468"/>
            <a:ext cx="2249424" cy="534924"/>
          </a:xfrm>
          <a:prstGeom prst="rect">
            <a:avLst/>
          </a:prstGeom>
          <a:solidFill>
            <a:srgbClr val="FFC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252805" y="-4390"/>
            <a:ext cx="6903720" cy="541782"/>
          </a:xfrm>
          <a:prstGeom prst="rect">
            <a:avLst/>
          </a:prstGeom>
          <a:solidFill>
            <a:srgbClr val="00B05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252805" y="0"/>
            <a:ext cx="6567667" cy="537392"/>
          </a:xfrm>
          <a:solidFill>
            <a:srgbClr val="92D050"/>
          </a:solidFill>
        </p:spPr>
        <p:txBody>
          <a:bodyPr anchor="ctr">
            <a:normAutofit/>
          </a:bodyPr>
          <a:lstStyle>
            <a:lvl1pPr>
              <a:defRPr sz="200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492" y="79936"/>
            <a:ext cx="422575" cy="384886"/>
          </a:xfrm>
          <a:prstGeom prst="rect">
            <a:avLst/>
          </a:prstGeom>
        </p:spPr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-11133" y="-32749"/>
            <a:ext cx="2249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отчет</a:t>
            </a:r>
            <a:r>
              <a:rPr lang="ru-RU" sz="1600" b="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об опытной эксплуатации </a:t>
            </a:r>
            <a:r>
              <a:rPr lang="en-US" sz="1600" b="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Jive</a:t>
            </a:r>
            <a:endParaRPr lang="ru-RU" sz="1600" b="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381" y="5013611"/>
            <a:ext cx="9140619" cy="153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ru-RU" sz="1000" b="0" cap="all" baseline="0" dirty="0" smtClean="0"/>
              <a:t>ЗАО «КРОК Инкорпорейтед»</a:t>
            </a:r>
            <a:endParaRPr lang="ru-RU" sz="1000" b="0" cap="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3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6" Type="http://schemas.openxmlformats.org/officeDocument/2006/relationships/image" Target="../media/image43.jpeg"/><Relationship Id="rId5" Type="http://schemas.openxmlformats.org/officeDocument/2006/relationships/image" Target="../media/image42.png"/><Relationship Id="rId4" Type="http://schemas.openxmlformats.org/officeDocument/2006/relationships/image" Target="../media/image4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ВНУТРЕННИЙ ПРОЕКТ КРОК</a:t>
            </a: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 об опытной эксплуатации </a:t>
            </a:r>
            <a:r>
              <a:rPr lang="en-US" dirty="0" smtClean="0"/>
              <a:t>JIVE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558946"/>
            <a:ext cx="2267744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28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/12/2012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3455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67"/>
    </mc:Choice>
    <mc:Fallback>
      <p:transition spd="slow" advTm="346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интерфейса </a:t>
            </a:r>
            <a:r>
              <a:rPr lang="en-US" dirty="0" smtClean="0"/>
              <a:t>Jive</a:t>
            </a:r>
            <a:r>
              <a:rPr lang="ru-RU" dirty="0" smtClean="0"/>
              <a:t> на примере тестовой системы КРОК</a:t>
            </a:r>
            <a:br>
              <a:rPr lang="ru-RU" dirty="0" smtClean="0"/>
            </a:br>
            <a:r>
              <a:rPr lang="ru-RU" b="1" dirty="0" smtClean="0"/>
              <a:t>РАБОЧИЙ СТОЛ</a:t>
            </a:r>
            <a:endParaRPr lang="ru-R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 t="1106" r="-68" b="6027"/>
          <a:stretch/>
        </p:blipFill>
        <p:spPr bwMode="auto">
          <a:xfrm>
            <a:off x="0" y="555526"/>
            <a:ext cx="9144000" cy="445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reeform 11"/>
          <p:cNvSpPr/>
          <p:nvPr/>
        </p:nvSpPr>
        <p:spPr>
          <a:xfrm>
            <a:off x="256644" y="627534"/>
            <a:ext cx="1798820" cy="3672408"/>
          </a:xfrm>
          <a:custGeom>
            <a:avLst/>
            <a:gdLst>
              <a:gd name="connsiteX0" fmla="*/ 0 w 1798820"/>
              <a:gd name="connsiteY0" fmla="*/ 824459 h 4077325"/>
              <a:gd name="connsiteX1" fmla="*/ 1783830 w 1798820"/>
              <a:gd name="connsiteY1" fmla="*/ 0 h 4077325"/>
              <a:gd name="connsiteX2" fmla="*/ 1798820 w 1798820"/>
              <a:gd name="connsiteY2" fmla="*/ 4077325 h 4077325"/>
              <a:gd name="connsiteX3" fmla="*/ 59961 w 1798820"/>
              <a:gd name="connsiteY3" fmla="*/ 2713220 h 4077325"/>
              <a:gd name="connsiteX4" fmla="*/ 59961 w 1798820"/>
              <a:gd name="connsiteY4" fmla="*/ 794479 h 4077325"/>
              <a:gd name="connsiteX0" fmla="*/ 0 w 1798820"/>
              <a:gd name="connsiteY0" fmla="*/ 824459 h 4077325"/>
              <a:gd name="connsiteX1" fmla="*/ 1783830 w 1798820"/>
              <a:gd name="connsiteY1" fmla="*/ 0 h 4077325"/>
              <a:gd name="connsiteX2" fmla="*/ 1798820 w 1798820"/>
              <a:gd name="connsiteY2" fmla="*/ 4077325 h 4077325"/>
              <a:gd name="connsiteX3" fmla="*/ 59961 w 1798820"/>
              <a:gd name="connsiteY3" fmla="*/ 2713220 h 4077325"/>
              <a:gd name="connsiteX4" fmla="*/ 59961 w 1798820"/>
              <a:gd name="connsiteY4" fmla="*/ 794479 h 4077325"/>
              <a:gd name="connsiteX5" fmla="*/ 0 w 1798820"/>
              <a:gd name="connsiteY5" fmla="*/ 824459 h 4077325"/>
              <a:gd name="connsiteX0" fmla="*/ 59961 w 1798820"/>
              <a:gd name="connsiteY0" fmla="*/ 794479 h 4077325"/>
              <a:gd name="connsiteX1" fmla="*/ 0 w 1798820"/>
              <a:gd name="connsiteY1" fmla="*/ 824459 h 4077325"/>
              <a:gd name="connsiteX2" fmla="*/ 1783830 w 1798820"/>
              <a:gd name="connsiteY2" fmla="*/ 0 h 4077325"/>
              <a:gd name="connsiteX3" fmla="*/ 1798820 w 1798820"/>
              <a:gd name="connsiteY3" fmla="*/ 4077325 h 4077325"/>
              <a:gd name="connsiteX4" fmla="*/ 151401 w 1798820"/>
              <a:gd name="connsiteY4" fmla="*/ 2804660 h 4077325"/>
              <a:gd name="connsiteX0" fmla="*/ 0 w 1798820"/>
              <a:gd name="connsiteY0" fmla="*/ 824459 h 4077325"/>
              <a:gd name="connsiteX1" fmla="*/ 1783830 w 1798820"/>
              <a:gd name="connsiteY1" fmla="*/ 0 h 4077325"/>
              <a:gd name="connsiteX2" fmla="*/ 1798820 w 1798820"/>
              <a:gd name="connsiteY2" fmla="*/ 4077325 h 4077325"/>
              <a:gd name="connsiteX3" fmla="*/ 151401 w 1798820"/>
              <a:gd name="connsiteY3" fmla="*/ 2804660 h 4077325"/>
              <a:gd name="connsiteX0" fmla="*/ 0 w 1798820"/>
              <a:gd name="connsiteY0" fmla="*/ 824459 h 4077325"/>
              <a:gd name="connsiteX1" fmla="*/ 1783830 w 1798820"/>
              <a:gd name="connsiteY1" fmla="*/ 0 h 4077325"/>
              <a:gd name="connsiteX2" fmla="*/ 1798820 w 1798820"/>
              <a:gd name="connsiteY2" fmla="*/ 4077325 h 4077325"/>
              <a:gd name="connsiteX3" fmla="*/ 61460 w 1798820"/>
              <a:gd name="connsiteY3" fmla="*/ 2714719 h 407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820" h="4077325">
                <a:moveTo>
                  <a:pt x="0" y="824459"/>
                </a:moveTo>
                <a:lnTo>
                  <a:pt x="1783830" y="0"/>
                </a:lnTo>
                <a:cubicBezTo>
                  <a:pt x="1788827" y="1359108"/>
                  <a:pt x="1793823" y="2718217"/>
                  <a:pt x="1798820" y="4077325"/>
                </a:cubicBezTo>
                <a:lnTo>
                  <a:pt x="61460" y="2714719"/>
                </a:lnTo>
              </a:path>
            </a:pathLst>
          </a:cu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"/>
          <a:stretch/>
        </p:blipFill>
        <p:spPr bwMode="auto">
          <a:xfrm>
            <a:off x="1763688" y="627534"/>
            <a:ext cx="2535978" cy="3672408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4427984" y="627534"/>
            <a:ext cx="4032448" cy="214613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427984" y="627534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Activity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 smtClean="0"/>
              <a:t>Инструмент сортировки потоков событий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 smtClean="0"/>
              <a:t>Позволяет группировать по собственному желанию потоки информации: обновления групп, пространств или выбранных коллег</a:t>
            </a:r>
          </a:p>
          <a:p>
            <a:pPr marL="285750" indent="-285750">
              <a:buFont typeface="Arial" charset="0"/>
              <a:buChar char="•"/>
            </a:pPr>
            <a:endParaRPr lang="ru-RU" dirty="0"/>
          </a:p>
        </p:txBody>
      </p:sp>
      <p:sp>
        <p:nvSpPr>
          <p:cNvPr id="17" name="Freeform 16"/>
          <p:cNvSpPr/>
          <p:nvPr/>
        </p:nvSpPr>
        <p:spPr>
          <a:xfrm>
            <a:off x="266035" y="2842779"/>
            <a:ext cx="1799032" cy="2105235"/>
          </a:xfrm>
          <a:custGeom>
            <a:avLst/>
            <a:gdLst>
              <a:gd name="connsiteX0" fmla="*/ 0 w 1798820"/>
              <a:gd name="connsiteY0" fmla="*/ 824459 h 4077325"/>
              <a:gd name="connsiteX1" fmla="*/ 1783830 w 1798820"/>
              <a:gd name="connsiteY1" fmla="*/ 0 h 4077325"/>
              <a:gd name="connsiteX2" fmla="*/ 1798820 w 1798820"/>
              <a:gd name="connsiteY2" fmla="*/ 4077325 h 4077325"/>
              <a:gd name="connsiteX3" fmla="*/ 59961 w 1798820"/>
              <a:gd name="connsiteY3" fmla="*/ 2713220 h 4077325"/>
              <a:gd name="connsiteX4" fmla="*/ 59961 w 1798820"/>
              <a:gd name="connsiteY4" fmla="*/ 794479 h 4077325"/>
              <a:gd name="connsiteX0" fmla="*/ 0 w 1798820"/>
              <a:gd name="connsiteY0" fmla="*/ 824459 h 4077325"/>
              <a:gd name="connsiteX1" fmla="*/ 1783830 w 1798820"/>
              <a:gd name="connsiteY1" fmla="*/ 0 h 4077325"/>
              <a:gd name="connsiteX2" fmla="*/ 1798820 w 1798820"/>
              <a:gd name="connsiteY2" fmla="*/ 4077325 h 4077325"/>
              <a:gd name="connsiteX3" fmla="*/ 59961 w 1798820"/>
              <a:gd name="connsiteY3" fmla="*/ 2713220 h 4077325"/>
              <a:gd name="connsiteX4" fmla="*/ 59961 w 1798820"/>
              <a:gd name="connsiteY4" fmla="*/ 794479 h 4077325"/>
              <a:gd name="connsiteX5" fmla="*/ 0 w 1798820"/>
              <a:gd name="connsiteY5" fmla="*/ 824459 h 4077325"/>
              <a:gd name="connsiteX0" fmla="*/ 59961 w 1798820"/>
              <a:gd name="connsiteY0" fmla="*/ 794479 h 4077325"/>
              <a:gd name="connsiteX1" fmla="*/ 0 w 1798820"/>
              <a:gd name="connsiteY1" fmla="*/ 824459 h 4077325"/>
              <a:gd name="connsiteX2" fmla="*/ 1783830 w 1798820"/>
              <a:gd name="connsiteY2" fmla="*/ 0 h 4077325"/>
              <a:gd name="connsiteX3" fmla="*/ 1798820 w 1798820"/>
              <a:gd name="connsiteY3" fmla="*/ 4077325 h 4077325"/>
              <a:gd name="connsiteX4" fmla="*/ 151401 w 1798820"/>
              <a:gd name="connsiteY4" fmla="*/ 2804660 h 4077325"/>
              <a:gd name="connsiteX0" fmla="*/ 0 w 1798820"/>
              <a:gd name="connsiteY0" fmla="*/ 824459 h 4077325"/>
              <a:gd name="connsiteX1" fmla="*/ 1783830 w 1798820"/>
              <a:gd name="connsiteY1" fmla="*/ 0 h 4077325"/>
              <a:gd name="connsiteX2" fmla="*/ 1798820 w 1798820"/>
              <a:gd name="connsiteY2" fmla="*/ 4077325 h 4077325"/>
              <a:gd name="connsiteX3" fmla="*/ 151401 w 1798820"/>
              <a:gd name="connsiteY3" fmla="*/ 2804660 h 4077325"/>
              <a:gd name="connsiteX0" fmla="*/ 0 w 1798820"/>
              <a:gd name="connsiteY0" fmla="*/ 824459 h 4077325"/>
              <a:gd name="connsiteX1" fmla="*/ 1783830 w 1798820"/>
              <a:gd name="connsiteY1" fmla="*/ 0 h 4077325"/>
              <a:gd name="connsiteX2" fmla="*/ 1798820 w 1798820"/>
              <a:gd name="connsiteY2" fmla="*/ 4077325 h 4077325"/>
              <a:gd name="connsiteX3" fmla="*/ 61460 w 1798820"/>
              <a:gd name="connsiteY3" fmla="*/ 2714719 h 4077325"/>
              <a:gd name="connsiteX0" fmla="*/ 0 w 1784306"/>
              <a:gd name="connsiteY0" fmla="*/ 1064439 h 4077325"/>
              <a:gd name="connsiteX1" fmla="*/ 1769316 w 1784306"/>
              <a:gd name="connsiteY1" fmla="*/ 0 h 4077325"/>
              <a:gd name="connsiteX2" fmla="*/ 1784306 w 1784306"/>
              <a:gd name="connsiteY2" fmla="*/ 4077325 h 4077325"/>
              <a:gd name="connsiteX3" fmla="*/ 46946 w 1784306"/>
              <a:gd name="connsiteY3" fmla="*/ 2714719 h 4077325"/>
              <a:gd name="connsiteX0" fmla="*/ 0 w 1785329"/>
              <a:gd name="connsiteY0" fmla="*/ 752467 h 3765353"/>
              <a:gd name="connsiteX1" fmla="*/ 1783830 w 1785329"/>
              <a:gd name="connsiteY1" fmla="*/ 0 h 3765353"/>
              <a:gd name="connsiteX2" fmla="*/ 1784306 w 1785329"/>
              <a:gd name="connsiteY2" fmla="*/ 3765353 h 3765353"/>
              <a:gd name="connsiteX3" fmla="*/ 46946 w 1785329"/>
              <a:gd name="connsiteY3" fmla="*/ 2402747 h 3765353"/>
              <a:gd name="connsiteX0" fmla="*/ 0 w 1785329"/>
              <a:gd name="connsiteY0" fmla="*/ 752467 h 3765353"/>
              <a:gd name="connsiteX1" fmla="*/ 1783830 w 1785329"/>
              <a:gd name="connsiteY1" fmla="*/ 0 h 3765353"/>
              <a:gd name="connsiteX2" fmla="*/ 1784306 w 1785329"/>
              <a:gd name="connsiteY2" fmla="*/ 3765353 h 3765353"/>
              <a:gd name="connsiteX3" fmla="*/ 61460 w 1785329"/>
              <a:gd name="connsiteY3" fmla="*/ 2522736 h 3765353"/>
              <a:gd name="connsiteX0" fmla="*/ 0 w 1799032"/>
              <a:gd name="connsiteY0" fmla="*/ 555645 h 3568531"/>
              <a:gd name="connsiteX1" fmla="*/ 1798345 w 1799032"/>
              <a:gd name="connsiteY1" fmla="*/ 0 h 3568531"/>
              <a:gd name="connsiteX2" fmla="*/ 1784306 w 1799032"/>
              <a:gd name="connsiteY2" fmla="*/ 3568531 h 3568531"/>
              <a:gd name="connsiteX3" fmla="*/ 61460 w 1799032"/>
              <a:gd name="connsiteY3" fmla="*/ 2325914 h 356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032" h="3568531">
                <a:moveTo>
                  <a:pt x="0" y="555645"/>
                </a:moveTo>
                <a:lnTo>
                  <a:pt x="1798345" y="0"/>
                </a:lnTo>
                <a:cubicBezTo>
                  <a:pt x="1803342" y="1359108"/>
                  <a:pt x="1779309" y="2209423"/>
                  <a:pt x="1784306" y="3568531"/>
                </a:cubicBezTo>
                <a:lnTo>
                  <a:pt x="61460" y="2325914"/>
                </a:lnTo>
              </a:path>
            </a:pathLst>
          </a:cu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6487"/>
            <a:ext cx="2535978" cy="2091527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4419533" y="2856487"/>
            <a:ext cx="4032448" cy="209152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Inbox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Личные сообщения, уведомления, приглашения и другая информация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приглашения в группы, установление связей с другими пользователями</a:t>
            </a:r>
          </a:p>
          <a:p>
            <a:pPr algn="ct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68773" y="1558240"/>
            <a:ext cx="7806454" cy="2337156"/>
            <a:chOff x="662275" y="1518351"/>
            <a:chExt cx="7806454" cy="2337156"/>
          </a:xfrm>
        </p:grpSpPr>
        <p:sp>
          <p:nvSpPr>
            <p:cNvPr id="26" name="Rounded Rectangle 25"/>
            <p:cNvSpPr/>
            <p:nvPr/>
          </p:nvSpPr>
          <p:spPr>
            <a:xfrm>
              <a:off x="662275" y="1518351"/>
              <a:ext cx="7806454" cy="23371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062036" y="1729225"/>
              <a:ext cx="7019927" cy="1964244"/>
              <a:chOff x="2411759" y="240849"/>
              <a:chExt cx="7019927" cy="1964244"/>
            </a:xfrm>
          </p:grpSpPr>
          <p:pic>
            <p:nvPicPr>
              <p:cNvPr id="9218" name="Picture 2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7340"/>
              <a:stretch/>
            </p:blipFill>
            <p:spPr bwMode="auto">
              <a:xfrm>
                <a:off x="2411761" y="240849"/>
                <a:ext cx="7019925" cy="5676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219" name="Picture 3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613" b="50000"/>
              <a:stretch/>
            </p:blipFill>
            <p:spPr bwMode="auto">
              <a:xfrm>
                <a:off x="2411760" y="808493"/>
                <a:ext cx="7019925" cy="510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220" name="Picture 4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1823" b="2428"/>
              <a:stretch/>
            </p:blipFill>
            <p:spPr bwMode="auto">
              <a:xfrm>
                <a:off x="2411759" y="2061077"/>
                <a:ext cx="7019925" cy="1440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221" name="Picture 5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4875" b="15505"/>
              <a:stretch/>
            </p:blipFill>
            <p:spPr bwMode="auto">
              <a:xfrm>
                <a:off x="2411761" y="1319214"/>
                <a:ext cx="7019925" cy="7419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94526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интерфейса </a:t>
            </a:r>
            <a:r>
              <a:rPr lang="en-US" dirty="0" smtClean="0"/>
              <a:t>Jive</a:t>
            </a:r>
            <a:r>
              <a:rPr lang="ru-RU" dirty="0" smtClean="0"/>
              <a:t> на примере тестовой системы КРОК</a:t>
            </a:r>
            <a:br>
              <a:rPr lang="ru-RU" dirty="0" smtClean="0"/>
            </a:br>
            <a:r>
              <a:rPr lang="ru-RU" b="1" dirty="0" smtClean="0"/>
              <a:t>РАБОЧИЙ СТОЛ</a:t>
            </a:r>
            <a:endParaRPr lang="ru-R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11</a:t>
            </a:fld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2" b="35854"/>
          <a:stretch/>
        </p:blipFill>
        <p:spPr bwMode="auto">
          <a:xfrm>
            <a:off x="2010866" y="616630"/>
            <a:ext cx="3152775" cy="231515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3"/>
          <a:stretch/>
        </p:blipFill>
        <p:spPr bwMode="auto">
          <a:xfrm>
            <a:off x="5620072" y="3174347"/>
            <a:ext cx="3200400" cy="1795923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4880"/>
          <a:stretch/>
        </p:blipFill>
        <p:spPr bwMode="auto">
          <a:xfrm>
            <a:off x="2036649" y="3174347"/>
            <a:ext cx="3200400" cy="1795923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" b="6778"/>
          <a:stretch/>
        </p:blipFill>
        <p:spPr bwMode="auto">
          <a:xfrm>
            <a:off x="5667697" y="616629"/>
            <a:ext cx="3152775" cy="231515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574154"/>
            <a:ext cx="201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Тенденции</a:t>
            </a:r>
            <a:endParaRPr lang="ru-RU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3872253"/>
            <a:ext cx="201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Рекомендации</a:t>
            </a:r>
            <a:endParaRPr lang="ru-RU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1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группы «Сообщество практики» по продукту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1" y="620640"/>
            <a:ext cx="8388423" cy="4399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64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526"/>
            <a:ext cx="9131004" cy="4443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179512" y="2931790"/>
            <a:ext cx="2088232" cy="792088"/>
          </a:xfrm>
          <a:prstGeom prst="wedgeRoundRectCallout">
            <a:avLst>
              <a:gd name="adj1" fmla="val -35940"/>
              <a:gd name="adj2" fmla="val -152696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Шаблон страницы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339752" y="2931790"/>
            <a:ext cx="2088232" cy="792088"/>
          </a:xfrm>
          <a:prstGeom prst="wedgeRoundRectCallout">
            <a:avLst>
              <a:gd name="adj1" fmla="val -64438"/>
              <a:gd name="adj2" fmla="val -145367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Виджеты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способы отображения контента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610539" y="2931790"/>
            <a:ext cx="2088232" cy="792088"/>
          </a:xfrm>
          <a:prstGeom prst="wedgeRoundRectCallout">
            <a:avLst>
              <a:gd name="adj1" fmla="val 112800"/>
              <a:gd name="adj2" fmla="val 102008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Можно передвигать,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настривать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61" y="913643"/>
            <a:ext cx="5643195" cy="4036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62275" y="1518351"/>
            <a:ext cx="7806454" cy="2337156"/>
            <a:chOff x="1461704" y="2106803"/>
            <a:chExt cx="7330302" cy="1905107"/>
          </a:xfrm>
        </p:grpSpPr>
        <p:sp>
          <p:nvSpPr>
            <p:cNvPr id="10" name="Rounded Rectangle 9"/>
            <p:cNvSpPr/>
            <p:nvPr/>
          </p:nvSpPr>
          <p:spPr>
            <a:xfrm>
              <a:off x="1461704" y="2106803"/>
              <a:ext cx="7330302" cy="190510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619672" y="2178811"/>
              <a:ext cx="7019927" cy="1738142"/>
              <a:chOff x="1403646" y="2194359"/>
              <a:chExt cx="7019927" cy="1738142"/>
            </a:xfrm>
            <a:solidFill>
              <a:schemeClr val="bg1"/>
            </a:solidFill>
          </p:grpSpPr>
          <p:pic>
            <p:nvPicPr>
              <p:cNvPr id="5124" name="Picture 4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8404"/>
              <a:stretch/>
            </p:blipFill>
            <p:spPr bwMode="auto">
              <a:xfrm>
                <a:off x="1403648" y="2194359"/>
                <a:ext cx="7019925" cy="48957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25" name="Picture 5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530" b="45772"/>
              <a:stretch/>
            </p:blipFill>
            <p:spPr bwMode="auto">
              <a:xfrm>
                <a:off x="1403648" y="2686738"/>
                <a:ext cx="7019925" cy="49189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26" name="Picture 6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0705" b="15042"/>
              <a:stretch/>
            </p:blipFill>
            <p:spPr bwMode="auto">
              <a:xfrm>
                <a:off x="1403647" y="3174083"/>
                <a:ext cx="7019925" cy="54979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27" name="Picture 7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0797"/>
              <a:stretch/>
            </p:blipFill>
            <p:spPr bwMode="auto">
              <a:xfrm>
                <a:off x="1403646" y="3723878"/>
                <a:ext cx="7019925" cy="20862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6530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создания документа в </a:t>
            </a:r>
            <a:r>
              <a:rPr lang="en-US" dirty="0" smtClean="0"/>
              <a:t>Jive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5" y="618150"/>
            <a:ext cx="8942221" cy="425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62158" y="1874664"/>
            <a:ext cx="7806454" cy="2337156"/>
            <a:chOff x="395536" y="3795886"/>
            <a:chExt cx="7806454" cy="2337156"/>
          </a:xfrm>
        </p:grpSpPr>
        <p:sp>
          <p:nvSpPr>
            <p:cNvPr id="11" name="Rounded Rectangle 10"/>
            <p:cNvSpPr/>
            <p:nvPr/>
          </p:nvSpPr>
          <p:spPr>
            <a:xfrm>
              <a:off x="395536" y="3795886"/>
              <a:ext cx="7806454" cy="23371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40059" y="4000316"/>
              <a:ext cx="6972301" cy="1955810"/>
              <a:chOff x="1085850" y="1428750"/>
              <a:chExt cx="6972300" cy="1778009"/>
            </a:xfrm>
          </p:grpSpPr>
          <p:pic>
            <p:nvPicPr>
              <p:cNvPr id="11267" name="Picture 3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5516"/>
              <a:stretch/>
            </p:blipFill>
            <p:spPr bwMode="auto">
              <a:xfrm>
                <a:off x="1085850" y="1428750"/>
                <a:ext cx="6972300" cy="5597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68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1468" b="46944"/>
              <a:stretch/>
            </p:blipFill>
            <p:spPr bwMode="auto">
              <a:xfrm>
                <a:off x="1085850" y="1995124"/>
                <a:ext cx="6972300" cy="493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69" name="Picture 5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9450" b="18500"/>
              <a:stretch/>
            </p:blipFill>
            <p:spPr bwMode="auto">
              <a:xfrm>
                <a:off x="1085850" y="2485228"/>
                <a:ext cx="6972300" cy="5040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70" name="Picture 6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0516"/>
              <a:stretch/>
            </p:blipFill>
            <p:spPr bwMode="auto">
              <a:xfrm>
                <a:off x="1085850" y="2989952"/>
                <a:ext cx="6972300" cy="2168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0983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создания контента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6109"/>
            <a:ext cx="8064896" cy="440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762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Опции при создании контента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9542"/>
            <a:ext cx="9133270" cy="422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508104" y="706635"/>
            <a:ext cx="3456384" cy="792088"/>
          </a:xfrm>
          <a:prstGeom prst="wedgeRoundRectCallout">
            <a:avLst>
              <a:gd name="adj1" fmla="val -119144"/>
              <a:gd name="adj2" fmla="val 21382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Наследует права доступа у группы или пространства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08104" y="1553275"/>
            <a:ext cx="3456384" cy="792088"/>
          </a:xfrm>
          <a:prstGeom prst="wedgeRoundRectCallout">
            <a:avLst>
              <a:gd name="adj1" fmla="val -99827"/>
              <a:gd name="adj2" fmla="val 3058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Доступно указанному списку людей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508104" y="2542612"/>
            <a:ext cx="3456384" cy="792088"/>
          </a:xfrm>
          <a:prstGeom prst="wedgeRoundRectCallout">
            <a:avLst>
              <a:gd name="adj1" fmla="val -96048"/>
              <a:gd name="adj2" fmla="val 70857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Кто может редактировать документ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508104" y="3487100"/>
            <a:ext cx="3456384" cy="792088"/>
          </a:xfrm>
          <a:prstGeom prst="wedgeRoundRectCallout">
            <a:avLst>
              <a:gd name="adj1" fmla="val -148539"/>
              <a:gd name="adj2" fmla="val 1226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Требовать подтверждение изменения документа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00" y="1699692"/>
            <a:ext cx="8820472" cy="178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88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Интеграция с </a:t>
            </a:r>
            <a:r>
              <a:rPr lang="en-US" dirty="0" smtClean="0"/>
              <a:t>MS Office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17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3" t="2539" b="78711"/>
          <a:stretch/>
        </p:blipFill>
        <p:spPr bwMode="auto">
          <a:xfrm>
            <a:off x="467544" y="3036500"/>
            <a:ext cx="8354850" cy="135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993708"/>
            <a:ext cx="8354851" cy="145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771550"/>
            <a:ext cx="2031841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65" y="772677"/>
            <a:ext cx="202477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82" y="766947"/>
            <a:ext cx="8749772" cy="4078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505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Поддержка мобильного клиента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8" y="718976"/>
            <a:ext cx="2771353" cy="415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 descr="http://xrscorp.com/blog/wp-content/uploads/2012/04/rim-for-android-ios-blackber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43" y="3938263"/>
            <a:ext cx="2759135" cy="101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21021" y="3645793"/>
            <a:ext cx="6222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u="sng" dirty="0" smtClean="0"/>
              <a:t>Поддерживаемые системы</a:t>
            </a:r>
            <a:endParaRPr lang="ru-RU" sz="20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921021" y="534310"/>
            <a:ext cx="366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/>
              <a:t>Статистика использования:</a:t>
            </a:r>
            <a:endParaRPr lang="ru-RU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921020" y="3077547"/>
            <a:ext cx="622298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Недостатки: нет приложения для </a:t>
            </a:r>
            <a:r>
              <a:rPr lang="en-US" dirty="0" smtClean="0"/>
              <a:t>Windows Phone</a:t>
            </a:r>
            <a:r>
              <a:rPr lang="ru-RU" dirty="0" smtClean="0"/>
              <a:t>, не полная функциональность</a:t>
            </a:r>
            <a:endParaRPr lang="ru-RU" dirty="0"/>
          </a:p>
        </p:txBody>
      </p:sp>
      <p:sp>
        <p:nvSpPr>
          <p:cNvPr id="9" name="Rounded Rectangle 8"/>
          <p:cNvSpPr/>
          <p:nvPr/>
        </p:nvSpPr>
        <p:spPr>
          <a:xfrm>
            <a:off x="3368214" y="1923678"/>
            <a:ext cx="3075994" cy="108012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chemeClr val="tx1"/>
                </a:solidFill>
              </a:rPr>
              <a:t>60%</a:t>
            </a:r>
            <a:endParaRPr lang="ru-RU" sz="25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452320" y="1923678"/>
            <a:ext cx="1318882" cy="10801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chemeClr val="tx1"/>
                </a:solidFill>
              </a:rPr>
              <a:t>  10%</a:t>
            </a:r>
            <a:endParaRPr lang="ru-RU" sz="25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32510" y="1923678"/>
            <a:ext cx="1707842" cy="10801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chemeClr val="tx1"/>
                </a:solidFill>
              </a:rPr>
              <a:t>30%</a:t>
            </a:r>
            <a:endParaRPr lang="ru-RU" sz="25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337112" y="1351491"/>
            <a:ext cx="27879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Использовали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8900000">
            <a:off x="6105675" y="1010633"/>
            <a:ext cx="172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Не</a:t>
            </a:r>
          </a:p>
          <a:p>
            <a:pPr algn="ctr"/>
            <a:r>
              <a:rPr lang="ru-RU" dirty="0" smtClean="0"/>
              <a:t>Использовали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8900000">
            <a:off x="7365377" y="1010634"/>
            <a:ext cx="193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Гаджет не поддерживается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6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обслуживание Системы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12975" y="555526"/>
            <a:ext cx="690256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ru-RU" sz="2000" dirty="0"/>
              <a:t>По рекомендованной архитектуре требуется от 5 </a:t>
            </a:r>
            <a:r>
              <a:rPr lang="ru-RU" sz="2000" dirty="0" smtClean="0"/>
              <a:t>серверов</a:t>
            </a:r>
            <a:endParaRPr lang="ru-RU" sz="2000" dirty="0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ru-RU" sz="2000" dirty="0"/>
              <a:t>Дальше в зависимости от количества пользователей, просмотров страниц в день и объема загружаемых и используемых </a:t>
            </a:r>
            <a:r>
              <a:rPr lang="ru-RU" sz="2000" dirty="0" smtClean="0"/>
              <a:t>документов</a:t>
            </a:r>
            <a:endParaRPr lang="ru-RU" sz="2000" dirty="0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ru-RU" sz="2000" dirty="0"/>
              <a:t>Подготовка серверов занимает 1 день, установка и настройка взаимодействия компонент </a:t>
            </a:r>
            <a:r>
              <a:rPr lang="en-US" sz="2000" dirty="0"/>
              <a:t>Jive</a:t>
            </a:r>
            <a:r>
              <a:rPr lang="ru-RU" sz="2000" dirty="0"/>
              <a:t> тоже около 1 </a:t>
            </a:r>
            <a:r>
              <a:rPr lang="ru-RU" sz="2000" dirty="0" smtClean="0"/>
              <a:t>дня</a:t>
            </a:r>
            <a:endParaRPr lang="ru-RU" sz="2000" dirty="0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ru-RU" sz="2000" dirty="0"/>
              <a:t>Документация по установке и настройке достаточно </a:t>
            </a:r>
            <a:r>
              <a:rPr lang="ru-RU" sz="2000" dirty="0" smtClean="0"/>
              <a:t>подробная</a:t>
            </a:r>
            <a:endParaRPr lang="ru-RU" sz="2000" dirty="0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ru-RU" sz="2000" dirty="0"/>
              <a:t>В случае возникновения каких-либо проблем </a:t>
            </a:r>
            <a:r>
              <a:rPr lang="ru-RU" sz="2000" dirty="0" smtClean="0"/>
              <a:t>рекомендуется  обращаться в техническую поддержку</a:t>
            </a:r>
            <a:endParaRPr lang="ru-RU" sz="2000" dirty="0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ru-RU" sz="2000" dirty="0"/>
              <a:t>Для штатного администрирования достаточно знаний по СУБД </a:t>
            </a:r>
            <a:r>
              <a:rPr lang="en-US" sz="2000" dirty="0"/>
              <a:t>Oracle </a:t>
            </a:r>
            <a:r>
              <a:rPr lang="ru-RU" sz="2000" dirty="0"/>
              <a:t>и </a:t>
            </a:r>
            <a:r>
              <a:rPr lang="en-US" sz="2000" dirty="0" smtClean="0"/>
              <a:t>Linux</a:t>
            </a:r>
            <a:endParaRPr lang="ru-RU" sz="2000" dirty="0"/>
          </a:p>
        </p:txBody>
      </p:sp>
      <p:pic>
        <p:nvPicPr>
          <p:cNvPr id="12290" name="Picture 2" descr="http://img3.nnm.ru/0/a/1/9/c/0a19c2a04475ece502eb2a07ce205626_fu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047924"/>
            <a:ext cx="20574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93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843558"/>
            <a:ext cx="9119614" cy="410445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</a:pPr>
            <a:r>
              <a:rPr lang="ru-RU" sz="2600" dirty="0" smtClean="0"/>
              <a:t>Общее описание системы </a:t>
            </a:r>
            <a:r>
              <a:rPr lang="en-US" sz="2600" dirty="0" smtClean="0"/>
              <a:t>Jive</a:t>
            </a:r>
          </a:p>
          <a:p>
            <a:pPr>
              <a:buClr>
                <a:srgbClr val="00B050"/>
              </a:buClr>
            </a:pPr>
            <a:r>
              <a:rPr lang="ru-RU" sz="2600" dirty="0" smtClean="0"/>
              <a:t>Цели и задачи опытной эксплуатации</a:t>
            </a:r>
          </a:p>
          <a:p>
            <a:pPr>
              <a:buClr>
                <a:srgbClr val="00B050"/>
              </a:buClr>
            </a:pPr>
            <a:r>
              <a:rPr lang="ru-RU" sz="2600" dirty="0" smtClean="0"/>
              <a:t>Количественные показатели ОЭ</a:t>
            </a:r>
          </a:p>
          <a:p>
            <a:pPr>
              <a:buClr>
                <a:srgbClr val="00B050"/>
              </a:buClr>
            </a:pPr>
            <a:r>
              <a:rPr lang="ru-RU" sz="2600" dirty="0" smtClean="0"/>
              <a:t>Качественные показатели ОЭ</a:t>
            </a:r>
          </a:p>
          <a:p>
            <a:pPr>
              <a:buClr>
                <a:srgbClr val="00B050"/>
              </a:buClr>
            </a:pPr>
            <a:r>
              <a:rPr lang="ru-RU" sz="2600" dirty="0" smtClean="0"/>
              <a:t>Интерфейс тестовой системы</a:t>
            </a:r>
          </a:p>
          <a:p>
            <a:pPr>
              <a:buClr>
                <a:srgbClr val="00B050"/>
              </a:buClr>
            </a:pPr>
            <a:r>
              <a:rPr lang="ru-RU" sz="2600" dirty="0" smtClean="0"/>
              <a:t>Технологические особенности системы</a:t>
            </a:r>
          </a:p>
          <a:p>
            <a:pPr>
              <a:buClr>
                <a:srgbClr val="00B050"/>
              </a:buClr>
            </a:pPr>
            <a:r>
              <a:rPr lang="ru-RU" sz="2600" dirty="0" smtClean="0"/>
              <a:t>Выводы по результатам тестовой эксплуатации и рекомендации по дальнейшим шагам</a:t>
            </a:r>
            <a:endParaRPr lang="ru-RU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отчета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6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537392"/>
            <a:ext cx="9144000" cy="4410622"/>
          </a:xfrm>
        </p:spPr>
        <p:txBody>
          <a:bodyPr>
            <a:normAutofit fontScale="92500" lnSpcReduction="10000"/>
          </a:bodyPr>
          <a:lstStyle/>
          <a:p>
            <a:pPr lvl="0">
              <a:spcAft>
                <a:spcPts val="600"/>
              </a:spcAft>
            </a:pPr>
            <a:r>
              <a:rPr lang="ru-RU" sz="2000" dirty="0"/>
              <a:t>Аутентификация и контроль доступа </a:t>
            </a:r>
          </a:p>
          <a:p>
            <a:pPr marL="320040" lvl="1" indent="0">
              <a:buNone/>
            </a:pPr>
            <a:r>
              <a:rPr lang="ru-RU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Соответствует требованиям. Для усиления безопасности при работе с партнерами и Заказчиками рекомендуется использовать второй идентификатор</a:t>
            </a:r>
            <a:endParaRPr lang="en-US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ru-RU" sz="2000" dirty="0" smtClean="0"/>
              <a:t>Соответствие требованиям </a:t>
            </a:r>
            <a:r>
              <a:rPr lang="ru-RU" sz="2000" dirty="0"/>
              <a:t>Федерального Закона № 152-ФЗ «О персональных данных»</a:t>
            </a:r>
          </a:p>
          <a:p>
            <a:pPr marL="320040" lvl="1" indent="0">
              <a:spcAft>
                <a:spcPts val="1200"/>
              </a:spcAft>
              <a:buNone/>
            </a:pPr>
            <a:r>
              <a:rPr lang="ru-RU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 данный момент нарушений нет. Дополнительные соглашения подписывать не требуется. Разработан график работ по этому направлению.</a:t>
            </a:r>
          </a:p>
          <a:p>
            <a:pPr lvl="0">
              <a:spcAft>
                <a:spcPts val="1200"/>
              </a:spcAft>
            </a:pPr>
            <a:r>
              <a:rPr lang="ru-RU" sz="2000" dirty="0" smtClean="0"/>
              <a:t>Обнаружения </a:t>
            </a:r>
            <a:r>
              <a:rPr lang="ru-RU" sz="2000" dirty="0"/>
              <a:t>и предотвращения атак на уровне </a:t>
            </a:r>
            <a:r>
              <a:rPr lang="ru-RU" sz="2000" dirty="0" err="1" smtClean="0"/>
              <a:t>web</a:t>
            </a:r>
            <a:r>
              <a:rPr lang="ru-RU" sz="2000" dirty="0" smtClean="0"/>
              <a:t>-приложений и защита </a:t>
            </a:r>
            <a:r>
              <a:rPr lang="ru-RU" sz="2000" dirty="0"/>
              <a:t>от атак типа «распределенная атака отказ в обслуживании»  (</a:t>
            </a:r>
            <a:r>
              <a:rPr lang="ru-RU" sz="2000" dirty="0" err="1"/>
              <a:t>DDoS</a:t>
            </a:r>
            <a:r>
              <a:rPr lang="ru-RU" sz="2000" dirty="0"/>
              <a:t>-атака</a:t>
            </a:r>
            <a:r>
              <a:rPr lang="ru-RU" sz="2000" dirty="0" smtClean="0"/>
              <a:t>)</a:t>
            </a:r>
          </a:p>
          <a:p>
            <a:pPr marL="320040" lvl="1" indent="0">
              <a:spcAft>
                <a:spcPts val="1200"/>
              </a:spcAft>
              <a:buNone/>
            </a:pPr>
            <a:r>
              <a:rPr lang="ru-RU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Рекомендации приняты для промышленной эксплуатации</a:t>
            </a:r>
            <a:endParaRPr lang="ru-RU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spcAft>
                <a:spcPts val="1200"/>
              </a:spcAft>
            </a:pPr>
            <a:r>
              <a:rPr lang="ru-RU" sz="2000" dirty="0"/>
              <a:t>Анализ уязвимостей сервиса </a:t>
            </a:r>
            <a:r>
              <a:rPr lang="en-US" sz="2000" dirty="0" smtClean="0"/>
              <a:t>Jive</a:t>
            </a:r>
            <a:endParaRPr lang="ru-RU" sz="2000" dirty="0" smtClean="0"/>
          </a:p>
          <a:p>
            <a:pPr marL="320040" lvl="1" indent="0">
              <a:spcAft>
                <a:spcPts val="1200"/>
              </a:spcAft>
              <a:buNone/>
            </a:pPr>
            <a:r>
              <a:rPr lang="ru-RU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Рекомендуется отключить поддержку 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SSL v2</a:t>
            </a:r>
            <a:endParaRPr lang="ru-RU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Соответствие </a:t>
            </a:r>
            <a:r>
              <a:rPr lang="en-US" dirty="0" smtClean="0"/>
              <a:t>Jive </a:t>
            </a:r>
            <a:r>
              <a:rPr lang="ru-RU" dirty="0" smtClean="0"/>
              <a:t>требованиям безопасности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80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Доработка 1 – Ограничение доступа к файлам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50648"/>
            <a:ext cx="2376264" cy="3326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5526"/>
            <a:ext cx="3240360" cy="1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14033"/>
            <a:ext cx="4021893" cy="183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851920" y="1618683"/>
            <a:ext cx="936104" cy="895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052" idx="3"/>
          </p:cNvCxnSpPr>
          <p:nvPr/>
        </p:nvCxnSpPr>
        <p:spPr>
          <a:xfrm flipV="1">
            <a:off x="5281525" y="2334013"/>
            <a:ext cx="802643" cy="1098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44208" y="3819677"/>
            <a:ext cx="19442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4155926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Была произведена разработка плагина, добавляющего возможность создания документов и загрузки файлов в пространства и группы с расширенными настройками доступа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280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опытной эксплуатации </a:t>
            </a:r>
            <a:r>
              <a:rPr lang="en-US" dirty="0" smtClean="0"/>
              <a:t>Jive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4648" y="3850105"/>
            <a:ext cx="8873382" cy="1028318"/>
            <a:chOff x="755576" y="2321006"/>
            <a:chExt cx="7019925" cy="813525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213"/>
            <a:stretch/>
          </p:blipFill>
          <p:spPr bwMode="auto">
            <a:xfrm>
              <a:off x="755576" y="2321006"/>
              <a:ext cx="7019925" cy="596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061"/>
            <a:stretch/>
          </p:blipFill>
          <p:spPr bwMode="auto">
            <a:xfrm>
              <a:off x="755576" y="2909479"/>
              <a:ext cx="7019925" cy="225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" name="Straight Connector 7"/>
          <p:cNvCxnSpPr/>
          <p:nvPr/>
        </p:nvCxnSpPr>
        <p:spPr>
          <a:xfrm>
            <a:off x="28466" y="3795886"/>
            <a:ext cx="9008030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 descr="http://media.idownloadblog.com/wp-content/uploads/2011/12/War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9673"/>
            <a:ext cx="396213" cy="39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96213" y="1707654"/>
            <a:ext cx="8520498" cy="864096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339752" y="2139702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Увеличение числа пользователей</a:t>
            </a:r>
          </a:p>
          <a:p>
            <a:pPr algn="ctr"/>
            <a:r>
              <a:rPr lang="ru-RU" sz="2000" dirty="0" smtClean="0"/>
              <a:t>До 250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627784" y="1374621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Полная локализация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86047" y="1170206"/>
            <a:ext cx="1656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Разработать архитектуру информации, включая систему тегирования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516216" y="1203598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Разработка плагина категоризации групп</a:t>
            </a:r>
            <a:endParaRPr lang="ru-R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804655" y="1623289"/>
            <a:ext cx="1843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Реализация требований безопасности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6216" y="2211710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Интеграция с системой документооборота</a:t>
            </a:r>
            <a:endParaRPr lang="ru-RU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759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 </a:t>
            </a:r>
            <a:r>
              <a:rPr lang="ru-RU" dirty="0" smtClean="0"/>
              <a:t>расширенной эксплуатации </a:t>
            </a:r>
            <a:r>
              <a:rPr lang="en-US" dirty="0" smtClean="0"/>
              <a:t>Jive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4648" y="3850105"/>
            <a:ext cx="8873382" cy="1028318"/>
            <a:chOff x="755576" y="2321006"/>
            <a:chExt cx="7019925" cy="813525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213"/>
            <a:stretch/>
          </p:blipFill>
          <p:spPr bwMode="auto">
            <a:xfrm>
              <a:off x="755576" y="2321006"/>
              <a:ext cx="7019925" cy="596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061"/>
            <a:stretch/>
          </p:blipFill>
          <p:spPr bwMode="auto">
            <a:xfrm>
              <a:off x="755576" y="2909479"/>
              <a:ext cx="7019925" cy="225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" name="Straight Connector 7"/>
          <p:cNvCxnSpPr/>
          <p:nvPr/>
        </p:nvCxnSpPr>
        <p:spPr>
          <a:xfrm>
            <a:off x="28466" y="3795886"/>
            <a:ext cx="9008030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 descr="http://media.idownloadblog.com/wp-content/uploads/2011/12/War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9673"/>
            <a:ext cx="396213" cy="39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ASidorin\Documents\Jive в КРОК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0" b="5992"/>
          <a:stretch/>
        </p:blipFill>
        <p:spPr bwMode="auto">
          <a:xfrm>
            <a:off x="690838" y="565301"/>
            <a:ext cx="7640092" cy="322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176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24</a:t>
            </a:fld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4339" name="Picture 3" descr="C:\Users\ASidorin\Pictures\jiv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384" y="771550"/>
            <a:ext cx="2376944" cy="178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C:\Users\ASidorin\Pictures\logo_i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79562"/>
            <a:ext cx="2746931" cy="8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67944" y="1131590"/>
            <a:ext cx="18722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b="1" dirty="0" smtClean="0">
                <a:solidFill>
                  <a:srgbClr val="FF0000"/>
                </a:solidFill>
              </a:rPr>
              <a:t>+</a:t>
            </a:r>
            <a:endParaRPr lang="ru-RU" sz="5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68344" y="1131590"/>
            <a:ext cx="9361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b="1" dirty="0" smtClean="0">
                <a:solidFill>
                  <a:srgbClr val="FF0000"/>
                </a:solidFill>
              </a:rPr>
              <a:t>=</a:t>
            </a:r>
            <a:endParaRPr lang="ru-RU" sz="5000" b="1" dirty="0">
              <a:solidFill>
                <a:srgbClr val="FF0000"/>
              </a:solidFill>
            </a:endParaRPr>
          </a:p>
        </p:txBody>
      </p:sp>
      <p:pic>
        <p:nvPicPr>
          <p:cNvPr id="14341" name="Picture 5" descr="C:\Users\ASidorin\Pictures\0600aebedd00a2c8be43f3ca25595b2e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35140"/>
            <a:ext cx="3523079" cy="220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114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описание </a:t>
            </a:r>
            <a:r>
              <a:rPr lang="en-US" dirty="0" smtClean="0"/>
              <a:t>Jive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3</a:t>
            </a:fld>
            <a:endParaRPr lang="en-US"/>
          </a:p>
        </p:txBody>
      </p:sp>
      <p:pic>
        <p:nvPicPr>
          <p:cNvPr id="1026" name="Picture 2" descr="http://iphonedevcamppdx.pbworks.com/f/1216946802/jive-darkglos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38" y="1059058"/>
            <a:ext cx="194091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iles1.jivesoftware.com/images/resources/analyst-coverage/gartner-mq-ssitw-2012-thumb-283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60" y="555526"/>
            <a:ext cx="3748261" cy="422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08104" y="4394016"/>
            <a:ext cx="35633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Magic Quadrant for </a:t>
            </a:r>
            <a:endParaRPr lang="en-US" sz="15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5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Social </a:t>
            </a:r>
            <a:r>
              <a:rPr lang="en-US" sz="15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Software in the Workplace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8424" y="1721606"/>
            <a:ext cx="2880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48064" y="628096"/>
            <a:ext cx="0" cy="4229171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995686"/>
            <a:ext cx="4824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Jive </a:t>
            </a:r>
            <a:r>
              <a:rPr lang="ru-RU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Engage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employee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корпоративное программное обеспечение, которое применяется для управления знаниями, облегчения взаимодействия сотрудников и совместной работы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95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940152" y="987574"/>
            <a:ext cx="3203848" cy="388843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R&amp;D Big Data 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2000" dirty="0" smtClean="0">
                <a:latin typeface="Calibri" pitchFamily="34" charset="0"/>
                <a:cs typeface="Calibri" pitchFamily="34" charset="0"/>
              </a:rPr>
              <a:t>Служба качества </a:t>
            </a:r>
          </a:p>
          <a:p>
            <a:r>
              <a:rPr lang="ru-RU" sz="2000" dirty="0" smtClean="0">
                <a:latin typeface="Calibri" pitchFamily="34" charset="0"/>
                <a:cs typeface="Calibri" pitchFamily="34" charset="0"/>
              </a:rPr>
              <a:t>ДИТ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Ресурс-менеджеры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Бизнес- приложения</a:t>
            </a:r>
          </a:p>
          <a:p>
            <a:pPr lvl="2"/>
            <a:r>
              <a:rPr lang="ru-RU" sz="1700" dirty="0" smtClean="0">
                <a:latin typeface="Calibri" pitchFamily="34" charset="0"/>
                <a:cs typeface="Calibri" pitchFamily="34" charset="0"/>
              </a:rPr>
              <a:t>Пилотный проект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Big Data </a:t>
            </a:r>
            <a:r>
              <a:rPr lang="ru-RU" sz="1700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ru-RU" sz="1700" dirty="0" err="1" smtClean="0">
                <a:latin typeface="Calibri" pitchFamily="34" charset="0"/>
                <a:cs typeface="Calibri" pitchFamily="34" charset="0"/>
              </a:rPr>
              <a:t>Вымпелком</a:t>
            </a:r>
            <a:endParaRPr lang="ru-RU" sz="1700" dirty="0" smtClean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ru-RU" sz="1700" dirty="0" err="1" smtClean="0">
                <a:latin typeface="Calibri" pitchFamily="34" charset="0"/>
                <a:cs typeface="Calibri" pitchFamily="34" charset="0"/>
              </a:rPr>
              <a:t>Бюждет</a:t>
            </a:r>
            <a:r>
              <a:rPr lang="ru-RU" sz="1700" dirty="0" smtClean="0">
                <a:latin typeface="Calibri" pitchFamily="34" charset="0"/>
                <a:cs typeface="Calibri" pitchFamily="34" charset="0"/>
              </a:rPr>
              <a:t> Москвы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Отдел заказного ПО</a:t>
            </a:r>
          </a:p>
          <a:p>
            <a:pPr lvl="2"/>
            <a:r>
              <a:rPr lang="ru-RU" sz="1700" dirty="0" err="1" smtClean="0">
                <a:latin typeface="Calibri" pitchFamily="34" charset="0"/>
                <a:cs typeface="Calibri" pitchFamily="34" charset="0"/>
              </a:rPr>
              <a:t>Новатэк</a:t>
            </a:r>
            <a:r>
              <a:rPr lang="ru-RU" sz="1700" dirty="0" smtClean="0">
                <a:latin typeface="Calibri" pitchFamily="34" charset="0"/>
                <a:cs typeface="Calibri" pitchFamily="34" charset="0"/>
              </a:rPr>
              <a:t> СУД</a:t>
            </a:r>
          </a:p>
          <a:p>
            <a:pPr lvl="2"/>
            <a:r>
              <a:rPr lang="ru-RU" sz="1700" dirty="0" err="1" smtClean="0">
                <a:latin typeface="Calibri" pitchFamily="34" charset="0"/>
                <a:cs typeface="Calibri" pitchFamily="34" charset="0"/>
              </a:rPr>
              <a:t>Новатэк</a:t>
            </a:r>
            <a:r>
              <a:rPr lang="ru-RU" sz="1700" dirty="0" smtClean="0">
                <a:latin typeface="Calibri" pitchFamily="34" charset="0"/>
                <a:cs typeface="Calibri" pitchFamily="34" charset="0"/>
              </a:rPr>
              <a:t> ЭСУД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опытной эксплуатации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0152" y="555526"/>
            <a:ext cx="3187374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07504" y="555526"/>
            <a:ext cx="5707654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07504" y="1013018"/>
            <a:ext cx="5707654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/>
              <a:t>Определить целесообразность внедрения системы управления корпоративными коммуникациями Jive в </a:t>
            </a:r>
            <a:r>
              <a:rPr lang="ru-RU" dirty="0" err="1"/>
              <a:t>Крок</a:t>
            </a:r>
            <a:r>
              <a:rPr lang="ru-RU" dirty="0"/>
              <a:t>, настроить и протестировать функционал, необходимый для промышленного использования системы. </a:t>
            </a:r>
            <a:endParaRPr lang="ru-RU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Произвести переговоры с </a:t>
            </a:r>
            <a:r>
              <a:rPr lang="ru-RU" dirty="0" err="1"/>
              <a:t>вендором</a:t>
            </a:r>
            <a:r>
              <a:rPr lang="ru-RU" dirty="0"/>
              <a:t> и закупить лицензии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 smtClean="0"/>
              <a:t>Построить стенд для тестовой эксплуатации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 smtClean="0"/>
              <a:t>Провести презентацию Системы для участников опытной эксплуатации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 smtClean="0"/>
              <a:t>Оказание </a:t>
            </a:r>
            <a:r>
              <a:rPr lang="ru-RU" dirty="0" err="1"/>
              <a:t>тех.поддержки</a:t>
            </a:r>
            <a:r>
              <a:rPr lang="ru-RU" dirty="0"/>
              <a:t> и консультирование пользователей в ходе ОЭ. Устранение ошибок. </a:t>
            </a:r>
            <a:endParaRPr lang="ru-RU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ru-RU" dirty="0" smtClean="0"/>
              <a:t>Определение </a:t>
            </a:r>
            <a:r>
              <a:rPr lang="ru-RU" dirty="0"/>
              <a:t>уровня безопасности </a:t>
            </a:r>
            <a:r>
              <a:rPr lang="ru-RU" dirty="0" smtClean="0"/>
              <a:t>системы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Подведение итогов проведения ОЭ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5496" y="2456762"/>
            <a:ext cx="57076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8"/>
          <a:stretch/>
        </p:blipFill>
        <p:spPr bwMode="auto">
          <a:xfrm>
            <a:off x="6040354" y="985787"/>
            <a:ext cx="3005314" cy="3920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289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979035" y="1436808"/>
            <a:ext cx="3913445" cy="648072"/>
          </a:xfrm>
        </p:spPr>
        <p:txBody>
          <a:bodyPr anchor="ctr"/>
          <a:lstStyle/>
          <a:p>
            <a:r>
              <a:rPr lang="ru-RU" sz="2000" dirty="0" smtClean="0"/>
              <a:t>Платформа </a:t>
            </a:r>
            <a:r>
              <a:rPr lang="en-US" sz="2000" dirty="0" smtClean="0"/>
              <a:t>JIVE</a:t>
            </a:r>
            <a:endParaRPr lang="ru-RU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использования </a:t>
            </a:r>
            <a:r>
              <a:rPr lang="en-US" dirty="0" smtClean="0"/>
              <a:t>Jive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014531" y="2084880"/>
            <a:ext cx="387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1"/>
          <p:cNvSpPr txBox="1">
            <a:spLocks/>
          </p:cNvSpPr>
          <p:nvPr/>
        </p:nvSpPr>
        <p:spPr>
          <a:xfrm>
            <a:off x="4979035" y="2084880"/>
            <a:ext cx="3913445" cy="64807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000" dirty="0" smtClean="0"/>
              <a:t>Плагин для </a:t>
            </a:r>
            <a:r>
              <a:rPr lang="en-US" sz="2000" dirty="0" smtClean="0"/>
              <a:t>MS Office</a:t>
            </a:r>
            <a:endParaRPr lang="ru-RU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14531" y="2732952"/>
            <a:ext cx="387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"/>
          <p:cNvSpPr txBox="1">
            <a:spLocks/>
          </p:cNvSpPr>
          <p:nvPr/>
        </p:nvSpPr>
        <p:spPr>
          <a:xfrm>
            <a:off x="4979035" y="2734118"/>
            <a:ext cx="3913445" cy="64807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000" dirty="0" smtClean="0"/>
              <a:t>Плагин для </a:t>
            </a:r>
            <a:r>
              <a:rPr lang="en-US" sz="2000" dirty="0" smtClean="0"/>
              <a:t>MS Outlook</a:t>
            </a:r>
            <a:endParaRPr lang="ru-RU" sz="2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14531" y="3382190"/>
            <a:ext cx="387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"/>
          <p:cNvSpPr txBox="1">
            <a:spLocks/>
          </p:cNvSpPr>
          <p:nvPr/>
        </p:nvSpPr>
        <p:spPr>
          <a:xfrm>
            <a:off x="4979035" y="3363838"/>
            <a:ext cx="3913445" cy="648072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000" dirty="0" smtClean="0"/>
              <a:t>Поддержка приложения для мобильных устройств</a:t>
            </a:r>
            <a:endParaRPr lang="ru-RU" sz="20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014531" y="4011910"/>
            <a:ext cx="387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"/>
          <p:cNvSpPr txBox="1">
            <a:spLocks/>
          </p:cNvSpPr>
          <p:nvPr/>
        </p:nvSpPr>
        <p:spPr>
          <a:xfrm>
            <a:off x="4979035" y="4011910"/>
            <a:ext cx="3913445" cy="64807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000" dirty="0" smtClean="0"/>
              <a:t>Модуль управления идеями</a:t>
            </a:r>
            <a:endParaRPr lang="ru-RU" sz="20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014531" y="4659982"/>
            <a:ext cx="387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0" y="884386"/>
            <a:ext cx="3923928" cy="2323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u="sng" dirty="0" smtClean="0"/>
              <a:t>Количество пользователей: </a:t>
            </a:r>
            <a:endParaRPr lang="en-US" sz="2000" u="sng" dirty="0" smtClean="0"/>
          </a:p>
          <a:p>
            <a:pPr algn="ctr"/>
            <a:r>
              <a:rPr lang="ru-RU" sz="2000" b="1" dirty="0" smtClean="0"/>
              <a:t>50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u="sng" dirty="0" smtClean="0"/>
              <a:t>Сроки действия лицензии:</a:t>
            </a:r>
          </a:p>
          <a:p>
            <a:pPr algn="ctr"/>
            <a:r>
              <a:rPr lang="ru-RU" sz="2000" b="1" dirty="0" smtClean="0"/>
              <a:t>25.09.2012 – 25.12.2012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u="sng" dirty="0" smtClean="0"/>
              <a:t>Общая стоимость:</a:t>
            </a:r>
            <a:r>
              <a:rPr lang="en-US" sz="2000" u="sng" dirty="0" smtClean="0"/>
              <a:t> </a:t>
            </a:r>
          </a:p>
          <a:p>
            <a:pPr algn="ctr"/>
            <a:r>
              <a:rPr lang="en-US" sz="2000" b="1" dirty="0" smtClean="0"/>
              <a:t>$</a:t>
            </a:r>
            <a:r>
              <a:rPr lang="ru-RU" sz="2000" b="1" dirty="0" smtClean="0"/>
              <a:t>3000</a:t>
            </a:r>
            <a:endParaRPr lang="ru-RU" sz="2000" b="1" dirty="0"/>
          </a:p>
        </p:txBody>
      </p:sp>
      <p:sp>
        <p:nvSpPr>
          <p:cNvPr id="25" name="Rectangle 24"/>
          <p:cNvSpPr/>
          <p:nvPr/>
        </p:nvSpPr>
        <p:spPr>
          <a:xfrm>
            <a:off x="4860032" y="884386"/>
            <a:ext cx="428396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u="sng" dirty="0" smtClean="0"/>
              <a:t>Компоненты системы: </a:t>
            </a:r>
            <a:endParaRPr lang="en-US" sz="20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3233651"/>
            <a:ext cx="39239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 smtClean="0"/>
              <a:t>Подписанные документы: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CROC Pricing Schedule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Invoice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Delivery acceptance</a:t>
            </a:r>
          </a:p>
          <a:p>
            <a:endParaRPr lang="en-US" u="sng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u="sng" dirty="0" smtClean="0"/>
          </a:p>
          <a:p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0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Сущности</a:t>
            </a:r>
            <a:r>
              <a:rPr lang="en-US" dirty="0" smtClean="0"/>
              <a:t>, </a:t>
            </a:r>
            <a:r>
              <a:rPr lang="ru-RU" dirty="0" smtClean="0"/>
              <a:t> которыми оперирует </a:t>
            </a:r>
            <a:r>
              <a:rPr lang="en-US" dirty="0" smtClean="0"/>
              <a:t>Jive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t="21387" r="51601" b="21777"/>
          <a:stretch/>
        </p:blipFill>
        <p:spPr bwMode="auto">
          <a:xfrm>
            <a:off x="180074" y="644938"/>
            <a:ext cx="8815285" cy="435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09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информации в </a:t>
            </a:r>
            <a:r>
              <a:rPr lang="en-US" dirty="0" smtClean="0"/>
              <a:t>Jive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1" t="13122" r="59709" b="13651"/>
          <a:stretch/>
        </p:blipFill>
        <p:spPr bwMode="auto">
          <a:xfrm>
            <a:off x="251520" y="998015"/>
            <a:ext cx="3681357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004048" y="998015"/>
            <a:ext cx="3744416" cy="3208824"/>
          </a:xfrm>
          <a:prstGeom prst="wedgeRoundRectCallout">
            <a:avLst>
              <a:gd name="adj1" fmla="val -78525"/>
              <a:gd name="adj2" fmla="val -15943"/>
              <a:gd name="adj3" fmla="val 16667"/>
            </a:avLst>
          </a:prstGeom>
          <a:solidFill>
            <a:schemeClr val="bg1"/>
          </a:solidFill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Организационная структура компании.</a:t>
            </a: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Департамент, отдел – 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пространство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Ресурсные группы </a:t>
            </a: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группа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ct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 каждого 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места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есть владелец - руководитель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004048" y="699542"/>
            <a:ext cx="3744416" cy="3672407"/>
          </a:xfrm>
          <a:prstGeom prst="wedgeRoundRectCallout">
            <a:avLst>
              <a:gd name="adj1" fmla="val -122155"/>
              <a:gd name="adj2" fmla="val 37481"/>
              <a:gd name="adj3" fmla="val 16667"/>
            </a:avLst>
          </a:prstGeom>
          <a:solidFill>
            <a:schemeClr val="bg1"/>
          </a:solidFill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Коммерческая деятельность КРОК. Все заказчики и проекты.</a:t>
            </a: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Заказчик</a:t>
            </a: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пространство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Проекты,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пресейлы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потенциальные заказчики</a:t>
            </a: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группа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ct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Руководитель 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группы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менеджер проекта. Пространства заказчика – 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директор клиента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007925" y="705081"/>
            <a:ext cx="3744416" cy="3672407"/>
          </a:xfrm>
          <a:prstGeom prst="wedgeRoundRectCallout">
            <a:avLst>
              <a:gd name="adj1" fmla="val -145025"/>
              <a:gd name="adj2" fmla="val -24174"/>
              <a:gd name="adj3" fmla="val 16667"/>
            </a:avLst>
          </a:prstGeom>
          <a:solidFill>
            <a:schemeClr val="bg1"/>
          </a:solidFill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Опыт, накопленные знания и компетенции КРОК</a:t>
            </a: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Области знаний, категории</a:t>
            </a: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пространство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Сообщества знаний, продукты</a:t>
            </a: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группа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ct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Руководитель 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группы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руководитель практики КРОК, технический менеджер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482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организации Базы Знаний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1550"/>
            <a:ext cx="419026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47614"/>
            <a:ext cx="2239657" cy="628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endCxn id="2051" idx="1"/>
          </p:cNvCxnSpPr>
          <p:nvPr/>
        </p:nvCxnSpPr>
        <p:spPr>
          <a:xfrm flipV="1">
            <a:off x="4067944" y="1662087"/>
            <a:ext cx="1512168" cy="1269703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923928" y="1851670"/>
            <a:ext cx="1656184" cy="185896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995936" y="1976560"/>
            <a:ext cx="1584176" cy="2636679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80112" y="1851670"/>
            <a:ext cx="3563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itchFamily="2" charset="2"/>
              <a:buChar char="§"/>
            </a:pPr>
            <a:r>
              <a:rPr lang="ru-RU" dirty="0" smtClean="0"/>
              <a:t>Описание продукта</a:t>
            </a:r>
          </a:p>
          <a:p>
            <a:pPr marL="285750" indent="-285750">
              <a:buClr>
                <a:srgbClr val="FFC000"/>
              </a:buClr>
              <a:buFont typeface="Wingdings" pitchFamily="2" charset="2"/>
              <a:buChar char="§"/>
            </a:pPr>
            <a:r>
              <a:rPr lang="ru-RU" dirty="0" smtClean="0"/>
              <a:t>Маркетинговые материалы</a:t>
            </a:r>
          </a:p>
          <a:p>
            <a:pPr marL="285750" indent="-285750">
              <a:buClr>
                <a:srgbClr val="FFC000"/>
              </a:buClr>
              <a:buFont typeface="Wingdings" pitchFamily="2" charset="2"/>
              <a:buChar char="§"/>
            </a:pPr>
            <a:r>
              <a:rPr lang="ru-RU" dirty="0" smtClean="0"/>
              <a:t>Обсуждения</a:t>
            </a:r>
          </a:p>
          <a:p>
            <a:pPr marL="285750" indent="-285750">
              <a:buClr>
                <a:srgbClr val="FFC000"/>
              </a:buClr>
              <a:buFont typeface="Wingdings" pitchFamily="2" charset="2"/>
              <a:buChar char="§"/>
            </a:pPr>
            <a:r>
              <a:rPr lang="ru-RU" dirty="0" smtClean="0"/>
              <a:t>Информация об актуальной версии</a:t>
            </a:r>
          </a:p>
          <a:p>
            <a:pPr marL="285750" indent="-285750">
              <a:buClr>
                <a:srgbClr val="FFC000"/>
              </a:buClr>
              <a:buFont typeface="Wingdings" pitchFamily="2" charset="2"/>
              <a:buChar char="§"/>
            </a:pPr>
            <a:r>
              <a:rPr lang="ru-RU" dirty="0" smtClean="0"/>
              <a:t>Презентации, видео, ссылки</a:t>
            </a:r>
          </a:p>
          <a:p>
            <a:pPr marL="285750" indent="-285750">
              <a:buClr>
                <a:srgbClr val="FFC000"/>
              </a:buClr>
              <a:buFont typeface="Wingdings" pitchFamily="2" charset="2"/>
              <a:buChar char="§"/>
            </a:pPr>
            <a:r>
              <a:rPr lang="ru-RU" dirty="0" smtClean="0"/>
              <a:t>Новости, заметки и т.д.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1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организации проектной активности КРОК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699542"/>
            <a:ext cx="8964488" cy="406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4211960" y="1290576"/>
            <a:ext cx="2821565" cy="1440160"/>
          </a:xfrm>
          <a:prstGeom prst="wedgeRoundRectCallout">
            <a:avLst>
              <a:gd name="adj1" fmla="val -149984"/>
              <a:gd name="adj2" fmla="val 51709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 этом пространстве можно найти все проекты,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пресейлы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и другие активности, связанные с Заказчиком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814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3df754f-8aed-4053-b74d-8cfd411ca01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09bc55b2-9dba-4f8d-977e-528a70c689a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5b922dc-3103-4e45-a8d5-86ec866eeba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d5c2f5a9-2913-4c05-ab2a-4c2bc724df8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bf11a95a-7120-453e-b581-d4433baa3f6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b7fcda33-326f-43b2-88ab-32c522905af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88994f3-24c7-48e0-a9c9-2ea4da8cc9f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a34eeebd-587b-44bd-ab0e-589e251c9cf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f34bc85b-a241-449c-b092-2cbed796f48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af2a8541-0b1f-4815-86da-a401604849b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b33a02d4-fa45-4b98-a6f3-3cef940731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a8d758da-c166-4f0c-8684-80e7a007675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9e69ad84-9857-4e7a-b629-e320dd17b3f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f016c4d6-9d6f-415f-b938-68a184c2c87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9e93643c-13d4-47d9-8577-08071600f18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f494cf1f-84e0-420f-8a15-00299684e09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92904f1a-f963-4923-ad3b-688abd4d91f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796528c-4a17-4d5d-a260-7b393f3f96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e4c508e3-1102-4079-9ef9-bb32570438e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b75a2b9-ac0b-4504-a140-6cf60b5784e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8fb4d0f9-d42e-4f16-ae12-09ec238723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651ffb67-2f8c-48a5-841e-9587e102f5a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5a34c487-f326-4d9e-8259-6485caf145f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2e3a6539-5859-4bf3-a505-8ced4264cc3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754</Words>
  <Application>Microsoft Office PowerPoint</Application>
  <PresentationFormat>On-screen Show (16:9)</PresentationFormat>
  <Paragraphs>172</Paragraphs>
  <Slides>24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WidescreenPresentation</vt:lpstr>
      <vt:lpstr>Отчет об опытной эксплуатации JIVE</vt:lpstr>
      <vt:lpstr>Содержание отчета</vt:lpstr>
      <vt:lpstr>Общее описание Jive</vt:lpstr>
      <vt:lpstr>Цели и задачи опытной эксплуатации</vt:lpstr>
      <vt:lpstr>Условия использования Jive</vt:lpstr>
      <vt:lpstr>Сущности,  которыми оперирует Jive</vt:lpstr>
      <vt:lpstr>Организация информации в Jive</vt:lpstr>
      <vt:lpstr>Пример организации Базы Знаний</vt:lpstr>
      <vt:lpstr>Пример организации проектной активности КРОК</vt:lpstr>
      <vt:lpstr>Обзор интерфейса Jive на примере тестовой системы КРОК РАБОЧИЙ СТОЛ</vt:lpstr>
      <vt:lpstr>Обзор интерфейса Jive на примере тестовой системы КРОК РАБОЧИЙ СТОЛ</vt:lpstr>
      <vt:lpstr>Пример группы «Сообщество практики» по продукту</vt:lpstr>
      <vt:lpstr>PowerPoint Presentation</vt:lpstr>
      <vt:lpstr>Пример создания документа в Jive</vt:lpstr>
      <vt:lpstr>Статистика создания контента</vt:lpstr>
      <vt:lpstr>Опции при создании контента</vt:lpstr>
      <vt:lpstr>Интеграция с MS Office</vt:lpstr>
      <vt:lpstr>Поддержка мобильного клиента</vt:lpstr>
      <vt:lpstr>Техническое обслуживание Системы</vt:lpstr>
      <vt:lpstr>Соответствие Jive требованиям безопасности</vt:lpstr>
      <vt:lpstr>Доработка 1 – Ограничение доступа к файлам</vt:lpstr>
      <vt:lpstr>Итоги опытной эксплуатации Jive</vt:lpstr>
      <vt:lpstr>Road Map расширенной эксплуатации Jive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2012-12-12T14:13:34Z</dcterms:created>
  <dcterms:modified xsi:type="dcterms:W3CDTF">2012-12-29T10:08:30Z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_LCID" pid="2">
    <vt:i4>1033</vt:i4>
  </property>
  <property fmtid="{D5CDD505-2E9C-101B-9397-08002B2CF9AE}" name="_Version" pid="3">
    <vt:lpwstr>12.0.4518</vt:lpwstr>
  </property>
  <property fmtid="{D5CDD505-2E9C-101B-9397-08002B2CF9AE}" name="Offisync_ServerID" pid="4">
    <vt:lpwstr>d81fa5fc-e6d4-4a02-91a9-ab1e2c1de9ed</vt:lpwstr>
  </property>
  <property fmtid="{D5CDD505-2E9C-101B-9397-08002B2CF9AE}" name="Offisync_ProviderInitializationData" pid="5">
    <vt:lpwstr>https://jive.croc.ru</vt:lpwstr>
  </property>
  <property fmtid="{D5CDD505-2E9C-101B-9397-08002B2CF9AE}" name="Offisync_UpdateToken" pid="6">
    <vt:lpwstr>2</vt:lpwstr>
  </property>
  <property fmtid="{D5CDD505-2E9C-101B-9397-08002B2CF9AE}" name="Jive_LatestUserAccountName" pid="7">
    <vt:lpwstr>VMoshkov</vt:lpwstr>
  </property>
  <property fmtid="{D5CDD505-2E9C-101B-9397-08002B2CF9AE}" name="Jive_LatestFileFullName" pid="8">
    <vt:lpwstr/>
  </property>
  <property fmtid="{D5CDD505-2E9C-101B-9397-08002B2CF9AE}" name="Jive_ModifiedButNotPublished" pid="9">
    <vt:lpwstr/>
  </property>
  <property fmtid="{D5CDD505-2E9C-101B-9397-08002B2CF9AE}" name="Offisync_UniqueId" pid="10">
    <vt:lpwstr>1472</vt:lpwstr>
  </property>
  <property fmtid="{D5CDD505-2E9C-101B-9397-08002B2CF9AE}" name="Jive_VersionGuid" pid="11">
    <vt:lpwstr>cb089f0e-e47a-481f-b164-b183a58ad2de</vt:lpwstr>
  </property>
</Properties>
</file>