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78" r:id="rId6"/>
    <p:sldId id="258" r:id="rId7"/>
    <p:sldId id="273" r:id="rId8"/>
    <p:sldId id="274" r:id="rId9"/>
    <p:sldId id="276" r:id="rId10"/>
    <p:sldId id="259" r:id="rId11"/>
    <p:sldId id="261" r:id="rId12"/>
    <p:sldId id="264" r:id="rId13"/>
    <p:sldId id="271" r:id="rId14"/>
    <p:sldId id="268" r:id="rId15"/>
    <p:sldId id="27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33" dt="2021-05-04T22:47:05.128"/>
    <p1510:client id="{B41F4A3E-90BD-CB68-E147-03F7262F699A}" v="239" dt="2021-05-04T05:28:13.074"/>
    <p1510:client id="{B5509179-4070-0B51-C796-F095A9924D03}" v="24" dt="2021-05-04T22:17:05.813"/>
    <p1510:client id="{C275F1D7-51CD-DF04-9082-62801CC95B99}" v="1568" dt="2021-05-04T18:05:16.745"/>
    <p1510:client id="{CD55000D-78FF-48A3-9A69-50DEA76F9474}" v="80" dt="2021-05-04T22:45:42.622"/>
    <p1510:client id="{E1DEA508-8EE0-38BE-5377-F7FE24E9AEC4}" v="49" dt="2021-05-04T22:46:11.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4C1B2-84C8-4BF7-AC93-CDDEB330E9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66F883B-631A-4DEB-AAE1-4B6237E5E150}">
      <dgm:prSet/>
      <dgm:spPr/>
      <dgm:t>
        <a:bodyPr/>
        <a:lstStyle/>
        <a:p>
          <a:r>
            <a:rPr lang="en-US" b="1"/>
            <a:t>Project Description</a:t>
          </a:r>
          <a:endParaRPr lang="en-US"/>
        </a:p>
      </dgm:t>
    </dgm:pt>
    <dgm:pt modelId="{1DDFCE61-92E8-4604-8DBC-D81064108632}" type="parTrans" cxnId="{0C0A02F1-9D22-4194-97C0-79B0D9EA4A45}">
      <dgm:prSet/>
      <dgm:spPr/>
      <dgm:t>
        <a:bodyPr/>
        <a:lstStyle/>
        <a:p>
          <a:endParaRPr lang="en-US"/>
        </a:p>
      </dgm:t>
    </dgm:pt>
    <dgm:pt modelId="{77C59E7A-6723-475B-A5AD-976F788101A8}" type="sibTrans" cxnId="{0C0A02F1-9D22-4194-97C0-79B0D9EA4A45}">
      <dgm:prSet/>
      <dgm:spPr/>
      <dgm:t>
        <a:bodyPr/>
        <a:lstStyle/>
        <a:p>
          <a:endParaRPr lang="en-US"/>
        </a:p>
      </dgm:t>
    </dgm:pt>
    <dgm:pt modelId="{83EB574A-A7CB-41F8-A1B7-40C9CA5FA369}">
      <dgm:prSet/>
      <dgm:spPr/>
      <dgm:t>
        <a:bodyPr/>
        <a:lstStyle/>
        <a:p>
          <a:r>
            <a:rPr lang="en-US" b="1"/>
            <a:t>Data Preprocessing</a:t>
          </a:r>
          <a:endParaRPr lang="en-US"/>
        </a:p>
      </dgm:t>
    </dgm:pt>
    <dgm:pt modelId="{8D8D5FB3-99B2-47E4-B049-B56827377EBC}" type="parTrans" cxnId="{8D9807A4-2DEE-421C-9FE1-73CFC0955671}">
      <dgm:prSet/>
      <dgm:spPr/>
      <dgm:t>
        <a:bodyPr/>
        <a:lstStyle/>
        <a:p>
          <a:endParaRPr lang="en-US"/>
        </a:p>
      </dgm:t>
    </dgm:pt>
    <dgm:pt modelId="{D409874D-21AA-4EF2-A3B1-0163A9CAED2B}" type="sibTrans" cxnId="{8D9807A4-2DEE-421C-9FE1-73CFC0955671}">
      <dgm:prSet/>
      <dgm:spPr/>
      <dgm:t>
        <a:bodyPr/>
        <a:lstStyle/>
        <a:p>
          <a:endParaRPr lang="en-US"/>
        </a:p>
      </dgm:t>
    </dgm:pt>
    <dgm:pt modelId="{0F91D385-839C-4F14-B744-8E4E4FAF3FCA}">
      <dgm:prSet/>
      <dgm:spPr/>
      <dgm:t>
        <a:bodyPr/>
        <a:lstStyle/>
        <a:p>
          <a:r>
            <a:rPr lang="en-US" b="1"/>
            <a:t>Data Description</a:t>
          </a:r>
          <a:endParaRPr lang="en-US"/>
        </a:p>
      </dgm:t>
    </dgm:pt>
    <dgm:pt modelId="{7AA792EF-AFD9-4C18-8165-F3D7D92AE71B}" type="parTrans" cxnId="{9C517DEF-E04A-4418-A3E9-B62BECE0C927}">
      <dgm:prSet/>
      <dgm:spPr/>
      <dgm:t>
        <a:bodyPr/>
        <a:lstStyle/>
        <a:p>
          <a:endParaRPr lang="en-US"/>
        </a:p>
      </dgm:t>
    </dgm:pt>
    <dgm:pt modelId="{CAC82994-72D4-43D5-9701-2F5239FC9924}" type="sibTrans" cxnId="{9C517DEF-E04A-4418-A3E9-B62BECE0C927}">
      <dgm:prSet/>
      <dgm:spPr/>
      <dgm:t>
        <a:bodyPr/>
        <a:lstStyle/>
        <a:p>
          <a:endParaRPr lang="en-US"/>
        </a:p>
      </dgm:t>
    </dgm:pt>
    <dgm:pt modelId="{A6FBCF58-21E6-4CD5-B4E3-E81F85C455E1}">
      <dgm:prSet/>
      <dgm:spPr/>
      <dgm:t>
        <a:bodyPr/>
        <a:lstStyle/>
        <a:p>
          <a:r>
            <a:rPr lang="en-US" b="1"/>
            <a:t>Data Exploration</a:t>
          </a:r>
          <a:endParaRPr lang="en-US"/>
        </a:p>
      </dgm:t>
    </dgm:pt>
    <dgm:pt modelId="{1FC1A6AD-C8F2-42E4-9CF3-A08E932BBBAD}" type="parTrans" cxnId="{7C0E7909-18E5-46B8-B77D-C791716D0ADB}">
      <dgm:prSet/>
      <dgm:spPr/>
      <dgm:t>
        <a:bodyPr/>
        <a:lstStyle/>
        <a:p>
          <a:endParaRPr lang="en-US"/>
        </a:p>
      </dgm:t>
    </dgm:pt>
    <dgm:pt modelId="{996B2C69-A5CE-437F-9030-1E82230E26E3}" type="sibTrans" cxnId="{7C0E7909-18E5-46B8-B77D-C791716D0ADB}">
      <dgm:prSet/>
      <dgm:spPr/>
      <dgm:t>
        <a:bodyPr/>
        <a:lstStyle/>
        <a:p>
          <a:endParaRPr lang="en-US"/>
        </a:p>
      </dgm:t>
    </dgm:pt>
    <dgm:pt modelId="{43FD810E-F88D-46AC-8F4B-0460F25D4EB6}">
      <dgm:prSet/>
      <dgm:spPr/>
      <dgm:t>
        <a:bodyPr/>
        <a:lstStyle/>
        <a:p>
          <a:r>
            <a:rPr lang="en-US" b="1"/>
            <a:t>Predictive Modelling</a:t>
          </a:r>
          <a:endParaRPr lang="en-US"/>
        </a:p>
      </dgm:t>
    </dgm:pt>
    <dgm:pt modelId="{BBF0D692-B46C-48F8-B233-B30437960F34}" type="parTrans" cxnId="{96C48D9E-DF56-4193-9160-1564A27A4CC7}">
      <dgm:prSet/>
      <dgm:spPr/>
      <dgm:t>
        <a:bodyPr/>
        <a:lstStyle/>
        <a:p>
          <a:endParaRPr lang="en-US"/>
        </a:p>
      </dgm:t>
    </dgm:pt>
    <dgm:pt modelId="{B009EBEB-CB4D-4684-A92D-3D8584B61409}" type="sibTrans" cxnId="{96C48D9E-DF56-4193-9160-1564A27A4CC7}">
      <dgm:prSet/>
      <dgm:spPr/>
      <dgm:t>
        <a:bodyPr/>
        <a:lstStyle/>
        <a:p>
          <a:endParaRPr lang="en-US"/>
        </a:p>
      </dgm:t>
    </dgm:pt>
    <dgm:pt modelId="{4047E4E2-EF8A-42B2-9BFC-86A148733737}">
      <dgm:prSet/>
      <dgm:spPr/>
      <dgm:t>
        <a:bodyPr/>
        <a:lstStyle/>
        <a:p>
          <a:r>
            <a:rPr lang="en-US" b="1"/>
            <a:t>Results</a:t>
          </a:r>
          <a:endParaRPr lang="en-US"/>
        </a:p>
      </dgm:t>
    </dgm:pt>
    <dgm:pt modelId="{9D439390-2C0C-487B-BA06-2811E82464D3}" type="parTrans" cxnId="{D051BD1F-B20B-4F68-A977-05F0BFA3BED1}">
      <dgm:prSet/>
      <dgm:spPr/>
      <dgm:t>
        <a:bodyPr/>
        <a:lstStyle/>
        <a:p>
          <a:endParaRPr lang="en-US"/>
        </a:p>
      </dgm:t>
    </dgm:pt>
    <dgm:pt modelId="{45031BE0-028B-472E-A3BF-8E04EFA5B08C}" type="sibTrans" cxnId="{D051BD1F-B20B-4F68-A977-05F0BFA3BED1}">
      <dgm:prSet/>
      <dgm:spPr/>
      <dgm:t>
        <a:bodyPr/>
        <a:lstStyle/>
        <a:p>
          <a:endParaRPr lang="en-US"/>
        </a:p>
      </dgm:t>
    </dgm:pt>
    <dgm:pt modelId="{F25905B9-2A5D-476F-A9B6-1CE16D21D994}">
      <dgm:prSet/>
      <dgm:spPr/>
      <dgm:t>
        <a:bodyPr/>
        <a:lstStyle/>
        <a:p>
          <a:r>
            <a:rPr lang="en-US" b="1"/>
            <a:t>Conclusion </a:t>
          </a:r>
          <a:endParaRPr lang="en-US"/>
        </a:p>
      </dgm:t>
    </dgm:pt>
    <dgm:pt modelId="{55B1EBD2-BDE8-409C-91FE-6BF4C9D27944}" type="parTrans" cxnId="{A58B5572-83EF-476E-A690-081C87B2A8EC}">
      <dgm:prSet/>
      <dgm:spPr/>
      <dgm:t>
        <a:bodyPr/>
        <a:lstStyle/>
        <a:p>
          <a:endParaRPr lang="en-US"/>
        </a:p>
      </dgm:t>
    </dgm:pt>
    <dgm:pt modelId="{383A5AB9-DAA7-42A7-98F6-DACECB5EB1FD}" type="sibTrans" cxnId="{A58B5572-83EF-476E-A690-081C87B2A8EC}">
      <dgm:prSet/>
      <dgm:spPr/>
      <dgm:t>
        <a:bodyPr/>
        <a:lstStyle/>
        <a:p>
          <a:endParaRPr lang="en-US"/>
        </a:p>
      </dgm:t>
    </dgm:pt>
    <dgm:pt modelId="{EB3524E8-FD9E-4C05-BB42-9745C60BE4F2}" type="pres">
      <dgm:prSet presAssocID="{D544C1B2-84C8-4BF7-AC93-CDDEB330E9F0}" presName="linear" presStyleCnt="0">
        <dgm:presLayoutVars>
          <dgm:animLvl val="lvl"/>
          <dgm:resizeHandles val="exact"/>
        </dgm:presLayoutVars>
      </dgm:prSet>
      <dgm:spPr/>
    </dgm:pt>
    <dgm:pt modelId="{62FFEA35-CE55-41BB-AC7D-A587D90DCD53}" type="pres">
      <dgm:prSet presAssocID="{866F883B-631A-4DEB-AAE1-4B6237E5E150}" presName="parentText" presStyleLbl="node1" presStyleIdx="0" presStyleCnt="7">
        <dgm:presLayoutVars>
          <dgm:chMax val="0"/>
          <dgm:bulletEnabled val="1"/>
        </dgm:presLayoutVars>
      </dgm:prSet>
      <dgm:spPr/>
    </dgm:pt>
    <dgm:pt modelId="{D2040BB9-0773-4DA0-9D97-243A0E24C7EA}" type="pres">
      <dgm:prSet presAssocID="{77C59E7A-6723-475B-A5AD-976F788101A8}" presName="spacer" presStyleCnt="0"/>
      <dgm:spPr/>
    </dgm:pt>
    <dgm:pt modelId="{FB9BBFC6-BB6F-4BFE-8E15-DBB1B3538BE0}" type="pres">
      <dgm:prSet presAssocID="{83EB574A-A7CB-41F8-A1B7-40C9CA5FA369}" presName="parentText" presStyleLbl="node1" presStyleIdx="1" presStyleCnt="7">
        <dgm:presLayoutVars>
          <dgm:chMax val="0"/>
          <dgm:bulletEnabled val="1"/>
        </dgm:presLayoutVars>
      </dgm:prSet>
      <dgm:spPr/>
    </dgm:pt>
    <dgm:pt modelId="{06197BFE-EB2E-4CF0-8B3B-5080E7984852}" type="pres">
      <dgm:prSet presAssocID="{D409874D-21AA-4EF2-A3B1-0163A9CAED2B}" presName="spacer" presStyleCnt="0"/>
      <dgm:spPr/>
    </dgm:pt>
    <dgm:pt modelId="{8085061B-FAD9-45E0-A9C3-8BFBBD04543A}" type="pres">
      <dgm:prSet presAssocID="{0F91D385-839C-4F14-B744-8E4E4FAF3FCA}" presName="parentText" presStyleLbl="node1" presStyleIdx="2" presStyleCnt="7">
        <dgm:presLayoutVars>
          <dgm:chMax val="0"/>
          <dgm:bulletEnabled val="1"/>
        </dgm:presLayoutVars>
      </dgm:prSet>
      <dgm:spPr/>
    </dgm:pt>
    <dgm:pt modelId="{2CDA8F9B-B9C1-47AC-BAF1-7F2AB995A7A5}" type="pres">
      <dgm:prSet presAssocID="{CAC82994-72D4-43D5-9701-2F5239FC9924}" presName="spacer" presStyleCnt="0"/>
      <dgm:spPr/>
    </dgm:pt>
    <dgm:pt modelId="{323140C0-C369-4387-B684-8C690B1CD9A7}" type="pres">
      <dgm:prSet presAssocID="{A6FBCF58-21E6-4CD5-B4E3-E81F85C455E1}" presName="parentText" presStyleLbl="node1" presStyleIdx="3" presStyleCnt="7">
        <dgm:presLayoutVars>
          <dgm:chMax val="0"/>
          <dgm:bulletEnabled val="1"/>
        </dgm:presLayoutVars>
      </dgm:prSet>
      <dgm:spPr/>
    </dgm:pt>
    <dgm:pt modelId="{DA829458-A220-4AD0-9682-B29507201DB2}" type="pres">
      <dgm:prSet presAssocID="{996B2C69-A5CE-437F-9030-1E82230E26E3}" presName="spacer" presStyleCnt="0"/>
      <dgm:spPr/>
    </dgm:pt>
    <dgm:pt modelId="{4AA67BE6-3504-4DD0-8E4D-E08A41C8AA29}" type="pres">
      <dgm:prSet presAssocID="{43FD810E-F88D-46AC-8F4B-0460F25D4EB6}" presName="parentText" presStyleLbl="node1" presStyleIdx="4" presStyleCnt="7">
        <dgm:presLayoutVars>
          <dgm:chMax val="0"/>
          <dgm:bulletEnabled val="1"/>
        </dgm:presLayoutVars>
      </dgm:prSet>
      <dgm:spPr/>
    </dgm:pt>
    <dgm:pt modelId="{5858831E-3EE6-4F37-8349-BA2657D11CF5}" type="pres">
      <dgm:prSet presAssocID="{B009EBEB-CB4D-4684-A92D-3D8584B61409}" presName="spacer" presStyleCnt="0"/>
      <dgm:spPr/>
    </dgm:pt>
    <dgm:pt modelId="{A2BAEFCF-82B3-44FF-8E60-522AE6213BF9}" type="pres">
      <dgm:prSet presAssocID="{4047E4E2-EF8A-42B2-9BFC-86A148733737}" presName="parentText" presStyleLbl="node1" presStyleIdx="5" presStyleCnt="7">
        <dgm:presLayoutVars>
          <dgm:chMax val="0"/>
          <dgm:bulletEnabled val="1"/>
        </dgm:presLayoutVars>
      </dgm:prSet>
      <dgm:spPr/>
    </dgm:pt>
    <dgm:pt modelId="{23D111EE-2AC1-4BD1-9AD0-482F4011C404}" type="pres">
      <dgm:prSet presAssocID="{45031BE0-028B-472E-A3BF-8E04EFA5B08C}" presName="spacer" presStyleCnt="0"/>
      <dgm:spPr/>
    </dgm:pt>
    <dgm:pt modelId="{F4D6D75D-2932-4BF4-A129-2252E26443AF}" type="pres">
      <dgm:prSet presAssocID="{F25905B9-2A5D-476F-A9B6-1CE16D21D994}" presName="parentText" presStyleLbl="node1" presStyleIdx="6" presStyleCnt="7">
        <dgm:presLayoutVars>
          <dgm:chMax val="0"/>
          <dgm:bulletEnabled val="1"/>
        </dgm:presLayoutVars>
      </dgm:prSet>
      <dgm:spPr/>
    </dgm:pt>
  </dgm:ptLst>
  <dgm:cxnLst>
    <dgm:cxn modelId="{7C0E7909-18E5-46B8-B77D-C791716D0ADB}" srcId="{D544C1B2-84C8-4BF7-AC93-CDDEB330E9F0}" destId="{A6FBCF58-21E6-4CD5-B4E3-E81F85C455E1}" srcOrd="3" destOrd="0" parTransId="{1FC1A6AD-C8F2-42E4-9CF3-A08E932BBBAD}" sibTransId="{996B2C69-A5CE-437F-9030-1E82230E26E3}"/>
    <dgm:cxn modelId="{F482F60C-497E-4E7C-A3B6-7D69771BF028}" type="presOf" srcId="{0F91D385-839C-4F14-B744-8E4E4FAF3FCA}" destId="{8085061B-FAD9-45E0-A9C3-8BFBBD04543A}" srcOrd="0" destOrd="0" presId="urn:microsoft.com/office/officeart/2005/8/layout/vList2"/>
    <dgm:cxn modelId="{AA9B1010-EB2C-4AD1-BE18-BABACEB28FE6}" type="presOf" srcId="{F25905B9-2A5D-476F-A9B6-1CE16D21D994}" destId="{F4D6D75D-2932-4BF4-A129-2252E26443AF}" srcOrd="0" destOrd="0" presId="urn:microsoft.com/office/officeart/2005/8/layout/vList2"/>
    <dgm:cxn modelId="{D051BD1F-B20B-4F68-A977-05F0BFA3BED1}" srcId="{D544C1B2-84C8-4BF7-AC93-CDDEB330E9F0}" destId="{4047E4E2-EF8A-42B2-9BFC-86A148733737}" srcOrd="5" destOrd="0" parTransId="{9D439390-2C0C-487B-BA06-2811E82464D3}" sibTransId="{45031BE0-028B-472E-A3BF-8E04EFA5B08C}"/>
    <dgm:cxn modelId="{3F241A34-59F0-41AD-93D2-87230CFC0C8E}" type="presOf" srcId="{D544C1B2-84C8-4BF7-AC93-CDDEB330E9F0}" destId="{EB3524E8-FD9E-4C05-BB42-9745C60BE4F2}" srcOrd="0" destOrd="0" presId="urn:microsoft.com/office/officeart/2005/8/layout/vList2"/>
    <dgm:cxn modelId="{941A4F5E-789A-47B5-9007-EAF98B17059B}" type="presOf" srcId="{A6FBCF58-21E6-4CD5-B4E3-E81F85C455E1}" destId="{323140C0-C369-4387-B684-8C690B1CD9A7}" srcOrd="0" destOrd="0" presId="urn:microsoft.com/office/officeart/2005/8/layout/vList2"/>
    <dgm:cxn modelId="{6B0A2B67-547A-41E8-9CD1-3B5843ADDB07}" type="presOf" srcId="{4047E4E2-EF8A-42B2-9BFC-86A148733737}" destId="{A2BAEFCF-82B3-44FF-8E60-522AE6213BF9}" srcOrd="0" destOrd="0" presId="urn:microsoft.com/office/officeart/2005/8/layout/vList2"/>
    <dgm:cxn modelId="{A58B5572-83EF-476E-A690-081C87B2A8EC}" srcId="{D544C1B2-84C8-4BF7-AC93-CDDEB330E9F0}" destId="{F25905B9-2A5D-476F-A9B6-1CE16D21D994}" srcOrd="6" destOrd="0" parTransId="{55B1EBD2-BDE8-409C-91FE-6BF4C9D27944}" sibTransId="{383A5AB9-DAA7-42A7-98F6-DACECB5EB1FD}"/>
    <dgm:cxn modelId="{4F883276-1E66-43C7-A2BD-ABB0487D9F36}" type="presOf" srcId="{43FD810E-F88D-46AC-8F4B-0460F25D4EB6}" destId="{4AA67BE6-3504-4DD0-8E4D-E08A41C8AA29}" srcOrd="0" destOrd="0" presId="urn:microsoft.com/office/officeart/2005/8/layout/vList2"/>
    <dgm:cxn modelId="{96C48D9E-DF56-4193-9160-1564A27A4CC7}" srcId="{D544C1B2-84C8-4BF7-AC93-CDDEB330E9F0}" destId="{43FD810E-F88D-46AC-8F4B-0460F25D4EB6}" srcOrd="4" destOrd="0" parTransId="{BBF0D692-B46C-48F8-B233-B30437960F34}" sibTransId="{B009EBEB-CB4D-4684-A92D-3D8584B61409}"/>
    <dgm:cxn modelId="{8D9807A4-2DEE-421C-9FE1-73CFC0955671}" srcId="{D544C1B2-84C8-4BF7-AC93-CDDEB330E9F0}" destId="{83EB574A-A7CB-41F8-A1B7-40C9CA5FA369}" srcOrd="1" destOrd="0" parTransId="{8D8D5FB3-99B2-47E4-B049-B56827377EBC}" sibTransId="{D409874D-21AA-4EF2-A3B1-0163A9CAED2B}"/>
    <dgm:cxn modelId="{DDF610B4-1756-4BFC-9F94-AB32C885E5B5}" type="presOf" srcId="{83EB574A-A7CB-41F8-A1B7-40C9CA5FA369}" destId="{FB9BBFC6-BB6F-4BFE-8E15-DBB1B3538BE0}" srcOrd="0" destOrd="0" presId="urn:microsoft.com/office/officeart/2005/8/layout/vList2"/>
    <dgm:cxn modelId="{40C650B7-58A6-4887-AB2D-4DE17F6A1F65}" type="presOf" srcId="{866F883B-631A-4DEB-AAE1-4B6237E5E150}" destId="{62FFEA35-CE55-41BB-AC7D-A587D90DCD53}" srcOrd="0" destOrd="0" presId="urn:microsoft.com/office/officeart/2005/8/layout/vList2"/>
    <dgm:cxn modelId="{9C517DEF-E04A-4418-A3E9-B62BECE0C927}" srcId="{D544C1B2-84C8-4BF7-AC93-CDDEB330E9F0}" destId="{0F91D385-839C-4F14-B744-8E4E4FAF3FCA}" srcOrd="2" destOrd="0" parTransId="{7AA792EF-AFD9-4C18-8165-F3D7D92AE71B}" sibTransId="{CAC82994-72D4-43D5-9701-2F5239FC9924}"/>
    <dgm:cxn modelId="{0C0A02F1-9D22-4194-97C0-79B0D9EA4A45}" srcId="{D544C1B2-84C8-4BF7-AC93-CDDEB330E9F0}" destId="{866F883B-631A-4DEB-AAE1-4B6237E5E150}" srcOrd="0" destOrd="0" parTransId="{1DDFCE61-92E8-4604-8DBC-D81064108632}" sibTransId="{77C59E7A-6723-475B-A5AD-976F788101A8}"/>
    <dgm:cxn modelId="{F3A7FCF9-DA28-4D98-BF0F-EB61266206FD}" type="presParOf" srcId="{EB3524E8-FD9E-4C05-BB42-9745C60BE4F2}" destId="{62FFEA35-CE55-41BB-AC7D-A587D90DCD53}" srcOrd="0" destOrd="0" presId="urn:microsoft.com/office/officeart/2005/8/layout/vList2"/>
    <dgm:cxn modelId="{BC3C3882-0575-43D9-829D-D1E419CB0055}" type="presParOf" srcId="{EB3524E8-FD9E-4C05-BB42-9745C60BE4F2}" destId="{D2040BB9-0773-4DA0-9D97-243A0E24C7EA}" srcOrd="1" destOrd="0" presId="urn:microsoft.com/office/officeart/2005/8/layout/vList2"/>
    <dgm:cxn modelId="{7B2D4A6F-7448-420C-AD73-8671F6C0079E}" type="presParOf" srcId="{EB3524E8-FD9E-4C05-BB42-9745C60BE4F2}" destId="{FB9BBFC6-BB6F-4BFE-8E15-DBB1B3538BE0}" srcOrd="2" destOrd="0" presId="urn:microsoft.com/office/officeart/2005/8/layout/vList2"/>
    <dgm:cxn modelId="{A49EE7D2-7D42-4F43-87B1-FFB7388F6D6D}" type="presParOf" srcId="{EB3524E8-FD9E-4C05-BB42-9745C60BE4F2}" destId="{06197BFE-EB2E-4CF0-8B3B-5080E7984852}" srcOrd="3" destOrd="0" presId="urn:microsoft.com/office/officeart/2005/8/layout/vList2"/>
    <dgm:cxn modelId="{0174D645-2742-4220-97C6-EB9FDBECA036}" type="presParOf" srcId="{EB3524E8-FD9E-4C05-BB42-9745C60BE4F2}" destId="{8085061B-FAD9-45E0-A9C3-8BFBBD04543A}" srcOrd="4" destOrd="0" presId="urn:microsoft.com/office/officeart/2005/8/layout/vList2"/>
    <dgm:cxn modelId="{0A19E4EA-9392-4F29-B15B-78B8625956FB}" type="presParOf" srcId="{EB3524E8-FD9E-4C05-BB42-9745C60BE4F2}" destId="{2CDA8F9B-B9C1-47AC-BAF1-7F2AB995A7A5}" srcOrd="5" destOrd="0" presId="urn:microsoft.com/office/officeart/2005/8/layout/vList2"/>
    <dgm:cxn modelId="{DD621BD7-0A0A-495D-AED6-73544FC89B3A}" type="presParOf" srcId="{EB3524E8-FD9E-4C05-BB42-9745C60BE4F2}" destId="{323140C0-C369-4387-B684-8C690B1CD9A7}" srcOrd="6" destOrd="0" presId="urn:microsoft.com/office/officeart/2005/8/layout/vList2"/>
    <dgm:cxn modelId="{58A44128-B5A1-4986-81E7-121D642E08A3}" type="presParOf" srcId="{EB3524E8-FD9E-4C05-BB42-9745C60BE4F2}" destId="{DA829458-A220-4AD0-9682-B29507201DB2}" srcOrd="7" destOrd="0" presId="urn:microsoft.com/office/officeart/2005/8/layout/vList2"/>
    <dgm:cxn modelId="{8D542B54-96CD-4801-AD20-B70894A4EBC8}" type="presParOf" srcId="{EB3524E8-FD9E-4C05-BB42-9745C60BE4F2}" destId="{4AA67BE6-3504-4DD0-8E4D-E08A41C8AA29}" srcOrd="8" destOrd="0" presId="urn:microsoft.com/office/officeart/2005/8/layout/vList2"/>
    <dgm:cxn modelId="{35844DD6-6B73-44BC-9581-0FDC8DE254E5}" type="presParOf" srcId="{EB3524E8-FD9E-4C05-BB42-9745C60BE4F2}" destId="{5858831E-3EE6-4F37-8349-BA2657D11CF5}" srcOrd="9" destOrd="0" presId="urn:microsoft.com/office/officeart/2005/8/layout/vList2"/>
    <dgm:cxn modelId="{CBDF91E3-0C06-44D2-BB7E-8BAD4C1A5C56}" type="presParOf" srcId="{EB3524E8-FD9E-4C05-BB42-9745C60BE4F2}" destId="{A2BAEFCF-82B3-44FF-8E60-522AE6213BF9}" srcOrd="10" destOrd="0" presId="urn:microsoft.com/office/officeart/2005/8/layout/vList2"/>
    <dgm:cxn modelId="{0C95475A-5DD3-4B30-849E-6DBF72656A8B}" type="presParOf" srcId="{EB3524E8-FD9E-4C05-BB42-9745C60BE4F2}" destId="{23D111EE-2AC1-4BD1-9AD0-482F4011C404}" srcOrd="11" destOrd="0" presId="urn:microsoft.com/office/officeart/2005/8/layout/vList2"/>
    <dgm:cxn modelId="{0F451B89-B5FF-4C11-95E7-83B0CAECD0E5}" type="presParOf" srcId="{EB3524E8-FD9E-4C05-BB42-9745C60BE4F2}" destId="{F4D6D75D-2932-4BF4-A129-2252E26443A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3742F4-2F54-4557-8BFB-9B71BF951DEA}" type="doc">
      <dgm:prSet loTypeId="urn:microsoft.com/office/officeart/2016/7/layout/RepeatingBendingProcessNew" loCatId="process" qsTypeId="urn:microsoft.com/office/officeart/2005/8/quickstyle/simple1" qsCatId="simple" csTypeId="urn:microsoft.com/office/officeart/2005/8/colors/accent5_2" csCatId="accent5"/>
      <dgm:spPr/>
      <dgm:t>
        <a:bodyPr/>
        <a:lstStyle/>
        <a:p>
          <a:endParaRPr lang="en-US"/>
        </a:p>
      </dgm:t>
    </dgm:pt>
    <dgm:pt modelId="{91442856-DA87-459E-925D-949407227FCC}">
      <dgm:prSet/>
      <dgm:spPr/>
      <dgm:t>
        <a:bodyPr/>
        <a:lstStyle/>
        <a:p>
          <a:pPr rtl="0"/>
          <a:r>
            <a:rPr lang="en-US"/>
            <a:t>We </a:t>
          </a:r>
          <a:r>
            <a:rPr lang="en-US">
              <a:latin typeface="Calibri Light" panose="020F0302020204030204"/>
            </a:rPr>
            <a:t>have built 4</a:t>
          </a:r>
          <a:r>
            <a:rPr lang="en-US"/>
            <a:t> different classification models.</a:t>
          </a:r>
          <a:r>
            <a:rPr lang="en-US">
              <a:latin typeface="Calibri Light" panose="020F0302020204030204"/>
            </a:rPr>
            <a:t> </a:t>
          </a:r>
          <a:endParaRPr lang="en-US"/>
        </a:p>
      </dgm:t>
    </dgm:pt>
    <dgm:pt modelId="{641061BA-4896-4EEB-93A2-10FB0FF4ACBF}" type="parTrans" cxnId="{733AB502-BFD3-4391-91B8-90DB1E69F29A}">
      <dgm:prSet/>
      <dgm:spPr/>
      <dgm:t>
        <a:bodyPr/>
        <a:lstStyle/>
        <a:p>
          <a:endParaRPr lang="en-US"/>
        </a:p>
      </dgm:t>
    </dgm:pt>
    <dgm:pt modelId="{12E09AF9-67AB-429B-B502-EE1069428E42}" type="sibTrans" cxnId="{733AB502-BFD3-4391-91B8-90DB1E69F29A}">
      <dgm:prSet/>
      <dgm:spPr/>
      <dgm:t>
        <a:bodyPr/>
        <a:lstStyle/>
        <a:p>
          <a:endParaRPr lang="en-US"/>
        </a:p>
      </dgm:t>
    </dgm:pt>
    <dgm:pt modelId="{72B53918-33FE-4E63-AF49-2B0217BC2B26}">
      <dgm:prSet/>
      <dgm:spPr/>
      <dgm:t>
        <a:bodyPr/>
        <a:lstStyle/>
        <a:p>
          <a:r>
            <a:rPr lang="en-US"/>
            <a:t>Random Forest</a:t>
          </a:r>
        </a:p>
      </dgm:t>
    </dgm:pt>
    <dgm:pt modelId="{FCA2C6DC-6307-4537-B06F-893C03762044}" type="parTrans" cxnId="{5A1D19E8-8448-4047-B791-1EC631AECBC4}">
      <dgm:prSet/>
      <dgm:spPr/>
      <dgm:t>
        <a:bodyPr/>
        <a:lstStyle/>
        <a:p>
          <a:endParaRPr lang="en-US"/>
        </a:p>
      </dgm:t>
    </dgm:pt>
    <dgm:pt modelId="{F262E563-322A-49CF-B4D0-C9B97B3DFCCB}" type="sibTrans" cxnId="{5A1D19E8-8448-4047-B791-1EC631AECBC4}">
      <dgm:prSet/>
      <dgm:spPr/>
      <dgm:t>
        <a:bodyPr/>
        <a:lstStyle/>
        <a:p>
          <a:endParaRPr lang="en-US"/>
        </a:p>
      </dgm:t>
    </dgm:pt>
    <dgm:pt modelId="{10E61D1D-471B-4028-9DC9-45AA378039D5}">
      <dgm:prSet/>
      <dgm:spPr/>
      <dgm:t>
        <a:bodyPr/>
        <a:lstStyle/>
        <a:p>
          <a:r>
            <a:rPr lang="en-US"/>
            <a:t>Decision Tree</a:t>
          </a:r>
        </a:p>
      </dgm:t>
    </dgm:pt>
    <dgm:pt modelId="{1EBF893A-8A5E-4445-9DCF-4D1E4AD78EBF}" type="parTrans" cxnId="{A283C6F7-771C-41E8-8E1D-21538D37AFBC}">
      <dgm:prSet/>
      <dgm:spPr/>
      <dgm:t>
        <a:bodyPr/>
        <a:lstStyle/>
        <a:p>
          <a:endParaRPr lang="en-US"/>
        </a:p>
      </dgm:t>
    </dgm:pt>
    <dgm:pt modelId="{0C037251-ECA3-49F7-8428-01FE2FE171DD}" type="sibTrans" cxnId="{A283C6F7-771C-41E8-8E1D-21538D37AFBC}">
      <dgm:prSet/>
      <dgm:spPr/>
      <dgm:t>
        <a:bodyPr/>
        <a:lstStyle/>
        <a:p>
          <a:endParaRPr lang="en-US"/>
        </a:p>
      </dgm:t>
    </dgm:pt>
    <dgm:pt modelId="{8228CAE9-60CF-47FC-ACD5-FCDB931D9A82}">
      <dgm:prSet/>
      <dgm:spPr/>
      <dgm:t>
        <a:bodyPr/>
        <a:lstStyle/>
        <a:p>
          <a:r>
            <a:rPr lang="en-US"/>
            <a:t>Naïve Bayes</a:t>
          </a:r>
        </a:p>
      </dgm:t>
    </dgm:pt>
    <dgm:pt modelId="{437E5A28-F543-47F2-ABF3-06CA0F690C80}" type="parTrans" cxnId="{95CB52BB-E7F0-41F2-AC65-27FA19DA73ED}">
      <dgm:prSet/>
      <dgm:spPr/>
      <dgm:t>
        <a:bodyPr/>
        <a:lstStyle/>
        <a:p>
          <a:endParaRPr lang="en-US"/>
        </a:p>
      </dgm:t>
    </dgm:pt>
    <dgm:pt modelId="{B513F354-C64C-4532-939B-B9DE2223D899}" type="sibTrans" cxnId="{95CB52BB-E7F0-41F2-AC65-27FA19DA73ED}">
      <dgm:prSet/>
      <dgm:spPr/>
      <dgm:t>
        <a:bodyPr/>
        <a:lstStyle/>
        <a:p>
          <a:endParaRPr lang="en-US"/>
        </a:p>
      </dgm:t>
    </dgm:pt>
    <dgm:pt modelId="{E22CB0C5-C63C-454D-98BB-2FA724FDD4EA}">
      <dgm:prSet/>
      <dgm:spPr/>
      <dgm:t>
        <a:bodyPr/>
        <a:lstStyle/>
        <a:p>
          <a:r>
            <a:rPr lang="en-US"/>
            <a:t>Logistic Regression</a:t>
          </a:r>
        </a:p>
      </dgm:t>
    </dgm:pt>
    <dgm:pt modelId="{6DDD7E61-AA40-42B4-AABA-B13356A68A18}" type="parTrans" cxnId="{6385059F-AE5E-4FAC-9427-F144D454269E}">
      <dgm:prSet/>
      <dgm:spPr/>
      <dgm:t>
        <a:bodyPr/>
        <a:lstStyle/>
        <a:p>
          <a:endParaRPr lang="en-US"/>
        </a:p>
      </dgm:t>
    </dgm:pt>
    <dgm:pt modelId="{225E3086-18D9-4681-A210-1B531985F84F}" type="sibTrans" cxnId="{6385059F-AE5E-4FAC-9427-F144D454269E}">
      <dgm:prSet/>
      <dgm:spPr/>
      <dgm:t>
        <a:bodyPr/>
        <a:lstStyle/>
        <a:p>
          <a:endParaRPr lang="en-US"/>
        </a:p>
      </dgm:t>
    </dgm:pt>
    <dgm:pt modelId="{6B8ACDDB-26DE-47CD-B32B-11C900F56BCE}">
      <dgm:prSet/>
      <dgm:spPr/>
      <dgm:t>
        <a:bodyPr/>
        <a:lstStyle/>
        <a:p>
          <a:r>
            <a:rPr lang="en-US"/>
            <a:t>The results from these models are divided into 2 different parts</a:t>
          </a:r>
        </a:p>
      </dgm:t>
    </dgm:pt>
    <dgm:pt modelId="{F9F918A2-3405-4DF2-888E-28C3AF0418EC}" type="parTrans" cxnId="{875C1733-DA30-4A46-BE22-D17568B13721}">
      <dgm:prSet/>
      <dgm:spPr/>
      <dgm:t>
        <a:bodyPr/>
        <a:lstStyle/>
        <a:p>
          <a:endParaRPr lang="en-US"/>
        </a:p>
      </dgm:t>
    </dgm:pt>
    <dgm:pt modelId="{521597BD-C062-4A3B-BFB6-6641DEE2BBDE}" type="sibTrans" cxnId="{875C1733-DA30-4A46-BE22-D17568B13721}">
      <dgm:prSet/>
      <dgm:spPr/>
      <dgm:t>
        <a:bodyPr/>
        <a:lstStyle/>
        <a:p>
          <a:endParaRPr lang="en-US"/>
        </a:p>
      </dgm:t>
    </dgm:pt>
    <dgm:pt modelId="{DE5A7CFA-991E-4039-B9ED-B7965CF8A328}">
      <dgm:prSet/>
      <dgm:spPr/>
      <dgm:t>
        <a:bodyPr/>
        <a:lstStyle/>
        <a:p>
          <a:r>
            <a:rPr lang="en-US">
              <a:latin typeface="Calibri Light" panose="020F0302020204030204"/>
            </a:rPr>
            <a:t>1-</a:t>
          </a:r>
          <a:r>
            <a:rPr lang="en-US"/>
            <a:t> Customers who did not churn</a:t>
          </a:r>
        </a:p>
      </dgm:t>
    </dgm:pt>
    <dgm:pt modelId="{DFE5D7B4-BDCB-4328-B9D3-7BA031F83F36}" type="parTrans" cxnId="{4B0B1683-758B-4DAC-850D-83A43E49BDCC}">
      <dgm:prSet/>
      <dgm:spPr/>
      <dgm:t>
        <a:bodyPr/>
        <a:lstStyle/>
        <a:p>
          <a:endParaRPr lang="en-US"/>
        </a:p>
      </dgm:t>
    </dgm:pt>
    <dgm:pt modelId="{5E0AEFF1-2BFD-4EE7-98E8-DBD901BD9C99}" type="sibTrans" cxnId="{4B0B1683-758B-4DAC-850D-83A43E49BDCC}">
      <dgm:prSet/>
      <dgm:spPr/>
      <dgm:t>
        <a:bodyPr/>
        <a:lstStyle/>
        <a:p>
          <a:endParaRPr lang="en-US"/>
        </a:p>
      </dgm:t>
    </dgm:pt>
    <dgm:pt modelId="{71423E19-2645-48BD-B3D7-920AD5B61702}">
      <dgm:prSet/>
      <dgm:spPr/>
      <dgm:t>
        <a:bodyPr/>
        <a:lstStyle/>
        <a:p>
          <a:r>
            <a:rPr lang="en-US">
              <a:latin typeface="Calibri Light" panose="020F0302020204030204"/>
            </a:rPr>
            <a:t>0-</a:t>
          </a:r>
          <a:r>
            <a:rPr lang="en-US"/>
            <a:t> Customers who churned</a:t>
          </a:r>
        </a:p>
      </dgm:t>
    </dgm:pt>
    <dgm:pt modelId="{EADE7299-1357-48C3-9D74-8FFB3E258180}" type="parTrans" cxnId="{632667B9-B038-4938-8EB7-ADDADB6363CA}">
      <dgm:prSet/>
      <dgm:spPr/>
      <dgm:t>
        <a:bodyPr/>
        <a:lstStyle/>
        <a:p>
          <a:endParaRPr lang="en-US"/>
        </a:p>
      </dgm:t>
    </dgm:pt>
    <dgm:pt modelId="{40691645-6850-417A-9F33-5C82CFB7DA45}" type="sibTrans" cxnId="{632667B9-B038-4938-8EB7-ADDADB6363CA}">
      <dgm:prSet/>
      <dgm:spPr/>
      <dgm:t>
        <a:bodyPr/>
        <a:lstStyle/>
        <a:p>
          <a:endParaRPr lang="en-US"/>
        </a:p>
      </dgm:t>
    </dgm:pt>
    <dgm:pt modelId="{EAAFC2D5-580C-43D9-9E6B-12C1C1DCA5E7}">
      <dgm:prSet/>
      <dgm:spPr/>
      <dgm:t>
        <a:bodyPr/>
        <a:lstStyle/>
        <a:p>
          <a:r>
            <a:rPr lang="en-US"/>
            <a:t>To ensure overfitting was reduced we applied tenfold cross validation approach.</a:t>
          </a:r>
        </a:p>
      </dgm:t>
    </dgm:pt>
    <dgm:pt modelId="{D08FF964-F8B6-4F3B-BA9C-5094265C074E}" type="parTrans" cxnId="{E6F532FA-F057-47E7-84B9-DF66F6AC94CB}">
      <dgm:prSet/>
      <dgm:spPr/>
      <dgm:t>
        <a:bodyPr/>
        <a:lstStyle/>
        <a:p>
          <a:endParaRPr lang="en-US"/>
        </a:p>
      </dgm:t>
    </dgm:pt>
    <dgm:pt modelId="{8E358E71-00B4-4A83-A46E-0A748A594407}" type="sibTrans" cxnId="{E6F532FA-F057-47E7-84B9-DF66F6AC94CB}">
      <dgm:prSet/>
      <dgm:spPr/>
      <dgm:t>
        <a:bodyPr/>
        <a:lstStyle/>
        <a:p>
          <a:endParaRPr lang="en-US"/>
        </a:p>
      </dgm:t>
    </dgm:pt>
    <dgm:pt modelId="{99B88E8F-A5F8-4837-96F7-5BA60A8F33D8}">
      <dgm:prSet/>
      <dgm:spPr/>
      <dgm:t>
        <a:bodyPr/>
        <a:lstStyle/>
        <a:p>
          <a:r>
            <a:rPr lang="en-US"/>
            <a:t>For each model’s performance evaluation, we utilized different metrics like Precision, Recall, Area under the curve, overall accuracy, and F measure.</a:t>
          </a:r>
        </a:p>
      </dgm:t>
    </dgm:pt>
    <dgm:pt modelId="{407F971B-D4F6-495F-8F85-0417B8CDEE8E}" type="parTrans" cxnId="{8F6D1180-4DBE-4776-9435-D358D6A7A823}">
      <dgm:prSet/>
      <dgm:spPr/>
      <dgm:t>
        <a:bodyPr/>
        <a:lstStyle/>
        <a:p>
          <a:endParaRPr lang="en-US"/>
        </a:p>
      </dgm:t>
    </dgm:pt>
    <dgm:pt modelId="{800635DF-0B10-4FBD-A987-B3E3407686F5}" type="sibTrans" cxnId="{8F6D1180-4DBE-4776-9435-D358D6A7A823}">
      <dgm:prSet/>
      <dgm:spPr/>
      <dgm:t>
        <a:bodyPr/>
        <a:lstStyle/>
        <a:p>
          <a:endParaRPr lang="en-US"/>
        </a:p>
      </dgm:t>
    </dgm:pt>
    <dgm:pt modelId="{322FE4CE-3EBD-4D08-9D78-3EAB90F21DFC}">
      <dgm:prSet/>
      <dgm:spPr/>
      <dgm:t>
        <a:bodyPr/>
        <a:lstStyle/>
        <a:p>
          <a:r>
            <a:rPr lang="en-US"/>
            <a:t>Since finding the customer who would churn is the aim, we reviewed the metrics to find the model with the highest precision. The rationale behind this the importance to correctly predicting the customer who would churn.</a:t>
          </a:r>
        </a:p>
      </dgm:t>
    </dgm:pt>
    <dgm:pt modelId="{8D301222-0274-4D2A-978F-4C2969E19022}" type="parTrans" cxnId="{C5E81609-8E52-4EBF-AB82-CE1A07C1EDB2}">
      <dgm:prSet/>
      <dgm:spPr/>
      <dgm:t>
        <a:bodyPr/>
        <a:lstStyle/>
        <a:p>
          <a:endParaRPr lang="en-US"/>
        </a:p>
      </dgm:t>
    </dgm:pt>
    <dgm:pt modelId="{A535379C-F9BE-4DD0-AAB4-482CB6EF1063}" type="sibTrans" cxnId="{C5E81609-8E52-4EBF-AB82-CE1A07C1EDB2}">
      <dgm:prSet/>
      <dgm:spPr/>
      <dgm:t>
        <a:bodyPr/>
        <a:lstStyle/>
        <a:p>
          <a:endParaRPr lang="en-US"/>
        </a:p>
      </dgm:t>
    </dgm:pt>
    <dgm:pt modelId="{C2357689-E6E1-4858-B62B-DFED4ACB84EA}" type="pres">
      <dgm:prSet presAssocID="{213742F4-2F54-4557-8BFB-9B71BF951DEA}" presName="Name0" presStyleCnt="0">
        <dgm:presLayoutVars>
          <dgm:dir/>
          <dgm:resizeHandles val="exact"/>
        </dgm:presLayoutVars>
      </dgm:prSet>
      <dgm:spPr/>
    </dgm:pt>
    <dgm:pt modelId="{5D34C1AA-A924-4DE0-AF91-2A05C0F149CB}" type="pres">
      <dgm:prSet presAssocID="{91442856-DA87-459E-925D-949407227FCC}" presName="node" presStyleLbl="node1" presStyleIdx="0" presStyleCnt="5">
        <dgm:presLayoutVars>
          <dgm:bulletEnabled val="1"/>
        </dgm:presLayoutVars>
      </dgm:prSet>
      <dgm:spPr/>
    </dgm:pt>
    <dgm:pt modelId="{D1BBF10C-D4F4-4D84-86CA-915B8ED32E07}" type="pres">
      <dgm:prSet presAssocID="{12E09AF9-67AB-429B-B502-EE1069428E42}" presName="sibTrans" presStyleLbl="sibTrans1D1" presStyleIdx="0" presStyleCnt="4"/>
      <dgm:spPr/>
    </dgm:pt>
    <dgm:pt modelId="{BA1C4701-C8FE-4227-8E53-496D9F355C7C}" type="pres">
      <dgm:prSet presAssocID="{12E09AF9-67AB-429B-B502-EE1069428E42}" presName="connectorText" presStyleLbl="sibTrans1D1" presStyleIdx="0" presStyleCnt="4"/>
      <dgm:spPr/>
    </dgm:pt>
    <dgm:pt modelId="{194B3594-77AB-4031-BFE3-AAD3194D0D1C}" type="pres">
      <dgm:prSet presAssocID="{6B8ACDDB-26DE-47CD-B32B-11C900F56BCE}" presName="node" presStyleLbl="node1" presStyleIdx="1" presStyleCnt="5">
        <dgm:presLayoutVars>
          <dgm:bulletEnabled val="1"/>
        </dgm:presLayoutVars>
      </dgm:prSet>
      <dgm:spPr/>
    </dgm:pt>
    <dgm:pt modelId="{31486EB7-920B-4250-99B2-2C535A2BFFB6}" type="pres">
      <dgm:prSet presAssocID="{521597BD-C062-4A3B-BFB6-6641DEE2BBDE}" presName="sibTrans" presStyleLbl="sibTrans1D1" presStyleIdx="1" presStyleCnt="4"/>
      <dgm:spPr/>
    </dgm:pt>
    <dgm:pt modelId="{B1E20E23-2239-4CE0-BDEA-057523431546}" type="pres">
      <dgm:prSet presAssocID="{521597BD-C062-4A3B-BFB6-6641DEE2BBDE}" presName="connectorText" presStyleLbl="sibTrans1D1" presStyleIdx="1" presStyleCnt="4"/>
      <dgm:spPr/>
    </dgm:pt>
    <dgm:pt modelId="{69EAAD4F-5AF1-4910-BD8C-0A97C9354689}" type="pres">
      <dgm:prSet presAssocID="{EAAFC2D5-580C-43D9-9E6B-12C1C1DCA5E7}" presName="node" presStyleLbl="node1" presStyleIdx="2" presStyleCnt="5">
        <dgm:presLayoutVars>
          <dgm:bulletEnabled val="1"/>
        </dgm:presLayoutVars>
      </dgm:prSet>
      <dgm:spPr/>
    </dgm:pt>
    <dgm:pt modelId="{85B6F823-C821-4412-935D-80C4536036B9}" type="pres">
      <dgm:prSet presAssocID="{8E358E71-00B4-4A83-A46E-0A748A594407}" presName="sibTrans" presStyleLbl="sibTrans1D1" presStyleIdx="2" presStyleCnt="4"/>
      <dgm:spPr/>
    </dgm:pt>
    <dgm:pt modelId="{9D78EFE6-E363-40D1-92EE-99C34E350336}" type="pres">
      <dgm:prSet presAssocID="{8E358E71-00B4-4A83-A46E-0A748A594407}" presName="connectorText" presStyleLbl="sibTrans1D1" presStyleIdx="2" presStyleCnt="4"/>
      <dgm:spPr/>
    </dgm:pt>
    <dgm:pt modelId="{673573E3-8906-48A1-B667-1E5630968FBA}" type="pres">
      <dgm:prSet presAssocID="{99B88E8F-A5F8-4837-96F7-5BA60A8F33D8}" presName="node" presStyleLbl="node1" presStyleIdx="3" presStyleCnt="5">
        <dgm:presLayoutVars>
          <dgm:bulletEnabled val="1"/>
        </dgm:presLayoutVars>
      </dgm:prSet>
      <dgm:spPr/>
    </dgm:pt>
    <dgm:pt modelId="{7849BBFC-5482-4AD5-8120-7515EA5FC68B}" type="pres">
      <dgm:prSet presAssocID="{800635DF-0B10-4FBD-A987-B3E3407686F5}" presName="sibTrans" presStyleLbl="sibTrans1D1" presStyleIdx="3" presStyleCnt="4"/>
      <dgm:spPr/>
    </dgm:pt>
    <dgm:pt modelId="{E800B1D3-F53A-402F-A29F-2B24ABCC6B81}" type="pres">
      <dgm:prSet presAssocID="{800635DF-0B10-4FBD-A987-B3E3407686F5}" presName="connectorText" presStyleLbl="sibTrans1D1" presStyleIdx="3" presStyleCnt="4"/>
      <dgm:spPr/>
    </dgm:pt>
    <dgm:pt modelId="{3D2AF28E-A0B8-4765-9E29-C03617389DD6}" type="pres">
      <dgm:prSet presAssocID="{322FE4CE-3EBD-4D08-9D78-3EAB90F21DFC}" presName="node" presStyleLbl="node1" presStyleIdx="4" presStyleCnt="5">
        <dgm:presLayoutVars>
          <dgm:bulletEnabled val="1"/>
        </dgm:presLayoutVars>
      </dgm:prSet>
      <dgm:spPr/>
    </dgm:pt>
  </dgm:ptLst>
  <dgm:cxnLst>
    <dgm:cxn modelId="{733AB502-BFD3-4391-91B8-90DB1E69F29A}" srcId="{213742F4-2F54-4557-8BFB-9B71BF951DEA}" destId="{91442856-DA87-459E-925D-949407227FCC}" srcOrd="0" destOrd="0" parTransId="{641061BA-4896-4EEB-93A2-10FB0FF4ACBF}" sibTransId="{12E09AF9-67AB-429B-B502-EE1069428E42}"/>
    <dgm:cxn modelId="{66701105-5F0D-4528-9AEA-0B273088F21D}" type="presOf" srcId="{12E09AF9-67AB-429B-B502-EE1069428E42}" destId="{BA1C4701-C8FE-4227-8E53-496D9F355C7C}" srcOrd="1" destOrd="0" presId="urn:microsoft.com/office/officeart/2016/7/layout/RepeatingBendingProcessNew"/>
    <dgm:cxn modelId="{AD3F0A08-140B-4577-8BF6-EF6244396478}" type="presOf" srcId="{71423E19-2645-48BD-B3D7-920AD5B61702}" destId="{194B3594-77AB-4031-BFE3-AAD3194D0D1C}" srcOrd="0" destOrd="2" presId="urn:microsoft.com/office/officeart/2016/7/layout/RepeatingBendingProcessNew"/>
    <dgm:cxn modelId="{C5E81609-8E52-4EBF-AB82-CE1A07C1EDB2}" srcId="{213742F4-2F54-4557-8BFB-9B71BF951DEA}" destId="{322FE4CE-3EBD-4D08-9D78-3EAB90F21DFC}" srcOrd="4" destOrd="0" parTransId="{8D301222-0274-4D2A-978F-4C2969E19022}" sibTransId="{A535379C-F9BE-4DD0-AAB4-482CB6EF1063}"/>
    <dgm:cxn modelId="{E388E80C-1103-473C-8AA9-CBD88FADEEAC}" type="presOf" srcId="{8E358E71-00B4-4A83-A46E-0A748A594407}" destId="{9D78EFE6-E363-40D1-92EE-99C34E350336}" srcOrd="1" destOrd="0" presId="urn:microsoft.com/office/officeart/2016/7/layout/RepeatingBendingProcessNew"/>
    <dgm:cxn modelId="{C6F94C11-9185-4DDE-B7E2-3E9961E0F588}" type="presOf" srcId="{12E09AF9-67AB-429B-B502-EE1069428E42}" destId="{D1BBF10C-D4F4-4D84-86CA-915B8ED32E07}" srcOrd="0" destOrd="0" presId="urn:microsoft.com/office/officeart/2016/7/layout/RepeatingBendingProcessNew"/>
    <dgm:cxn modelId="{0C43D824-3C11-44B8-9566-605D2ACA9506}" type="presOf" srcId="{521597BD-C062-4A3B-BFB6-6641DEE2BBDE}" destId="{B1E20E23-2239-4CE0-BDEA-057523431546}" srcOrd="1" destOrd="0" presId="urn:microsoft.com/office/officeart/2016/7/layout/RepeatingBendingProcessNew"/>
    <dgm:cxn modelId="{8F44F830-36FA-4C71-9A1E-F9677B1487EE}" type="presOf" srcId="{72B53918-33FE-4E63-AF49-2B0217BC2B26}" destId="{5D34C1AA-A924-4DE0-AF91-2A05C0F149CB}" srcOrd="0" destOrd="1" presId="urn:microsoft.com/office/officeart/2016/7/layout/RepeatingBendingProcessNew"/>
    <dgm:cxn modelId="{875C1733-DA30-4A46-BE22-D17568B13721}" srcId="{213742F4-2F54-4557-8BFB-9B71BF951DEA}" destId="{6B8ACDDB-26DE-47CD-B32B-11C900F56BCE}" srcOrd="1" destOrd="0" parTransId="{F9F918A2-3405-4DF2-888E-28C3AF0418EC}" sibTransId="{521597BD-C062-4A3B-BFB6-6641DEE2BBDE}"/>
    <dgm:cxn modelId="{1F68D536-DAD6-4DB9-865F-580F33BC7332}" type="presOf" srcId="{99B88E8F-A5F8-4837-96F7-5BA60A8F33D8}" destId="{673573E3-8906-48A1-B667-1E5630968FBA}" srcOrd="0" destOrd="0" presId="urn:microsoft.com/office/officeart/2016/7/layout/RepeatingBendingProcessNew"/>
    <dgm:cxn modelId="{5168CE37-E0C1-49EB-9777-414551F77A04}" type="presOf" srcId="{10E61D1D-471B-4028-9DC9-45AA378039D5}" destId="{5D34C1AA-A924-4DE0-AF91-2A05C0F149CB}" srcOrd="0" destOrd="2" presId="urn:microsoft.com/office/officeart/2016/7/layout/RepeatingBendingProcessNew"/>
    <dgm:cxn modelId="{19213940-13E7-44BE-886F-02DBCE2DCAA1}" type="presOf" srcId="{322FE4CE-3EBD-4D08-9D78-3EAB90F21DFC}" destId="{3D2AF28E-A0B8-4765-9E29-C03617389DD6}" srcOrd="0" destOrd="0" presId="urn:microsoft.com/office/officeart/2016/7/layout/RepeatingBendingProcessNew"/>
    <dgm:cxn modelId="{22EB8271-7A18-4431-9BFD-B97D0A0000F8}" type="presOf" srcId="{E22CB0C5-C63C-454D-98BB-2FA724FDD4EA}" destId="{5D34C1AA-A924-4DE0-AF91-2A05C0F149CB}" srcOrd="0" destOrd="4" presId="urn:microsoft.com/office/officeart/2016/7/layout/RepeatingBendingProcessNew"/>
    <dgm:cxn modelId="{03514458-1FE0-491F-B9D1-D0F6AE9B994F}" type="presOf" srcId="{521597BD-C062-4A3B-BFB6-6641DEE2BBDE}" destId="{31486EB7-920B-4250-99B2-2C535A2BFFB6}" srcOrd="0" destOrd="0" presId="urn:microsoft.com/office/officeart/2016/7/layout/RepeatingBendingProcessNew"/>
    <dgm:cxn modelId="{8F6D1180-4DBE-4776-9435-D358D6A7A823}" srcId="{213742F4-2F54-4557-8BFB-9B71BF951DEA}" destId="{99B88E8F-A5F8-4837-96F7-5BA60A8F33D8}" srcOrd="3" destOrd="0" parTransId="{407F971B-D4F6-495F-8F85-0417B8CDEE8E}" sibTransId="{800635DF-0B10-4FBD-A987-B3E3407686F5}"/>
    <dgm:cxn modelId="{4B0B1683-758B-4DAC-850D-83A43E49BDCC}" srcId="{6B8ACDDB-26DE-47CD-B32B-11C900F56BCE}" destId="{DE5A7CFA-991E-4039-B9ED-B7965CF8A328}" srcOrd="0" destOrd="0" parTransId="{DFE5D7B4-BDCB-4328-B9D3-7BA031F83F36}" sibTransId="{5E0AEFF1-2BFD-4EE7-98E8-DBD901BD9C99}"/>
    <dgm:cxn modelId="{F50DE588-C94C-43EB-806D-357FC33E20A0}" type="presOf" srcId="{EAAFC2D5-580C-43D9-9E6B-12C1C1DCA5E7}" destId="{69EAAD4F-5AF1-4910-BD8C-0A97C9354689}" srcOrd="0" destOrd="0" presId="urn:microsoft.com/office/officeart/2016/7/layout/RepeatingBendingProcessNew"/>
    <dgm:cxn modelId="{5B25FD93-D73F-4D7D-9E05-68F8F1FF9DED}" type="presOf" srcId="{213742F4-2F54-4557-8BFB-9B71BF951DEA}" destId="{C2357689-E6E1-4858-B62B-DFED4ACB84EA}" srcOrd="0" destOrd="0" presId="urn:microsoft.com/office/officeart/2016/7/layout/RepeatingBendingProcessNew"/>
    <dgm:cxn modelId="{4A8C0A96-F942-4391-828A-F338037D23F1}" type="presOf" srcId="{DE5A7CFA-991E-4039-B9ED-B7965CF8A328}" destId="{194B3594-77AB-4031-BFE3-AAD3194D0D1C}" srcOrd="0" destOrd="1" presId="urn:microsoft.com/office/officeart/2016/7/layout/RepeatingBendingProcessNew"/>
    <dgm:cxn modelId="{27B6B29E-107C-41D1-82FB-3D3B5DD8021B}" type="presOf" srcId="{91442856-DA87-459E-925D-949407227FCC}" destId="{5D34C1AA-A924-4DE0-AF91-2A05C0F149CB}" srcOrd="0" destOrd="0" presId="urn:microsoft.com/office/officeart/2016/7/layout/RepeatingBendingProcessNew"/>
    <dgm:cxn modelId="{6385059F-AE5E-4FAC-9427-F144D454269E}" srcId="{91442856-DA87-459E-925D-949407227FCC}" destId="{E22CB0C5-C63C-454D-98BB-2FA724FDD4EA}" srcOrd="3" destOrd="0" parTransId="{6DDD7E61-AA40-42B4-AABA-B13356A68A18}" sibTransId="{225E3086-18D9-4681-A210-1B531985F84F}"/>
    <dgm:cxn modelId="{6BC17FA3-299C-47F2-AF2C-16B96263CC20}" type="presOf" srcId="{800635DF-0B10-4FBD-A987-B3E3407686F5}" destId="{7849BBFC-5482-4AD5-8120-7515EA5FC68B}" srcOrd="0" destOrd="0" presId="urn:microsoft.com/office/officeart/2016/7/layout/RepeatingBendingProcessNew"/>
    <dgm:cxn modelId="{E3158DA7-A5CE-4D67-A15E-61902A35777B}" type="presOf" srcId="{800635DF-0B10-4FBD-A987-B3E3407686F5}" destId="{E800B1D3-F53A-402F-A29F-2B24ABCC6B81}" srcOrd="1" destOrd="0" presId="urn:microsoft.com/office/officeart/2016/7/layout/RepeatingBendingProcessNew"/>
    <dgm:cxn modelId="{632667B9-B038-4938-8EB7-ADDADB6363CA}" srcId="{6B8ACDDB-26DE-47CD-B32B-11C900F56BCE}" destId="{71423E19-2645-48BD-B3D7-920AD5B61702}" srcOrd="1" destOrd="0" parTransId="{EADE7299-1357-48C3-9D74-8FFB3E258180}" sibTransId="{40691645-6850-417A-9F33-5C82CFB7DA45}"/>
    <dgm:cxn modelId="{95CB52BB-E7F0-41F2-AC65-27FA19DA73ED}" srcId="{91442856-DA87-459E-925D-949407227FCC}" destId="{8228CAE9-60CF-47FC-ACD5-FCDB931D9A82}" srcOrd="2" destOrd="0" parTransId="{437E5A28-F543-47F2-ABF3-06CA0F690C80}" sibTransId="{B513F354-C64C-4532-939B-B9DE2223D899}"/>
    <dgm:cxn modelId="{6021E9C1-F82A-4011-90EB-EE7B0ADF61DE}" type="presOf" srcId="{8228CAE9-60CF-47FC-ACD5-FCDB931D9A82}" destId="{5D34C1AA-A924-4DE0-AF91-2A05C0F149CB}" srcOrd="0" destOrd="3" presId="urn:microsoft.com/office/officeart/2016/7/layout/RepeatingBendingProcessNew"/>
    <dgm:cxn modelId="{5A1D19E8-8448-4047-B791-1EC631AECBC4}" srcId="{91442856-DA87-459E-925D-949407227FCC}" destId="{72B53918-33FE-4E63-AF49-2B0217BC2B26}" srcOrd="0" destOrd="0" parTransId="{FCA2C6DC-6307-4537-B06F-893C03762044}" sibTransId="{F262E563-322A-49CF-B4D0-C9B97B3DFCCB}"/>
    <dgm:cxn modelId="{33D044EE-D214-4A3C-A9A6-D6011EB59779}" type="presOf" srcId="{8E358E71-00B4-4A83-A46E-0A748A594407}" destId="{85B6F823-C821-4412-935D-80C4536036B9}" srcOrd="0" destOrd="0" presId="urn:microsoft.com/office/officeart/2016/7/layout/RepeatingBendingProcessNew"/>
    <dgm:cxn modelId="{CC438FF6-D071-4327-95D0-D574FAAE6DB2}" type="presOf" srcId="{6B8ACDDB-26DE-47CD-B32B-11C900F56BCE}" destId="{194B3594-77AB-4031-BFE3-AAD3194D0D1C}" srcOrd="0" destOrd="0" presId="urn:microsoft.com/office/officeart/2016/7/layout/RepeatingBendingProcessNew"/>
    <dgm:cxn modelId="{A283C6F7-771C-41E8-8E1D-21538D37AFBC}" srcId="{91442856-DA87-459E-925D-949407227FCC}" destId="{10E61D1D-471B-4028-9DC9-45AA378039D5}" srcOrd="1" destOrd="0" parTransId="{1EBF893A-8A5E-4445-9DCF-4D1E4AD78EBF}" sibTransId="{0C037251-ECA3-49F7-8428-01FE2FE171DD}"/>
    <dgm:cxn modelId="{E6F532FA-F057-47E7-84B9-DF66F6AC94CB}" srcId="{213742F4-2F54-4557-8BFB-9B71BF951DEA}" destId="{EAAFC2D5-580C-43D9-9E6B-12C1C1DCA5E7}" srcOrd="2" destOrd="0" parTransId="{D08FF964-F8B6-4F3B-BA9C-5094265C074E}" sibTransId="{8E358E71-00B4-4A83-A46E-0A748A594407}"/>
    <dgm:cxn modelId="{81D9BCE4-9D71-410F-84CF-3C068EC8A66C}" type="presParOf" srcId="{C2357689-E6E1-4858-B62B-DFED4ACB84EA}" destId="{5D34C1AA-A924-4DE0-AF91-2A05C0F149CB}" srcOrd="0" destOrd="0" presId="urn:microsoft.com/office/officeart/2016/7/layout/RepeatingBendingProcessNew"/>
    <dgm:cxn modelId="{704EC5AC-4BC0-4265-B3EF-C88F44C01058}" type="presParOf" srcId="{C2357689-E6E1-4858-B62B-DFED4ACB84EA}" destId="{D1BBF10C-D4F4-4D84-86CA-915B8ED32E07}" srcOrd="1" destOrd="0" presId="urn:microsoft.com/office/officeart/2016/7/layout/RepeatingBendingProcessNew"/>
    <dgm:cxn modelId="{23A4C99E-984C-43FE-9CFA-2E6CFD520077}" type="presParOf" srcId="{D1BBF10C-D4F4-4D84-86CA-915B8ED32E07}" destId="{BA1C4701-C8FE-4227-8E53-496D9F355C7C}" srcOrd="0" destOrd="0" presId="urn:microsoft.com/office/officeart/2016/7/layout/RepeatingBendingProcessNew"/>
    <dgm:cxn modelId="{0FD11EAC-2D99-4883-BB87-B6BDB621D893}" type="presParOf" srcId="{C2357689-E6E1-4858-B62B-DFED4ACB84EA}" destId="{194B3594-77AB-4031-BFE3-AAD3194D0D1C}" srcOrd="2" destOrd="0" presId="urn:microsoft.com/office/officeart/2016/7/layout/RepeatingBendingProcessNew"/>
    <dgm:cxn modelId="{6EA45891-6AB7-452B-B625-5EBDFBDF265B}" type="presParOf" srcId="{C2357689-E6E1-4858-B62B-DFED4ACB84EA}" destId="{31486EB7-920B-4250-99B2-2C535A2BFFB6}" srcOrd="3" destOrd="0" presId="urn:microsoft.com/office/officeart/2016/7/layout/RepeatingBendingProcessNew"/>
    <dgm:cxn modelId="{EA9F7F13-FDD2-431B-9C22-F169E5FCD175}" type="presParOf" srcId="{31486EB7-920B-4250-99B2-2C535A2BFFB6}" destId="{B1E20E23-2239-4CE0-BDEA-057523431546}" srcOrd="0" destOrd="0" presId="urn:microsoft.com/office/officeart/2016/7/layout/RepeatingBendingProcessNew"/>
    <dgm:cxn modelId="{2BC03B4C-EF64-44FA-A536-B0161E08ED78}" type="presParOf" srcId="{C2357689-E6E1-4858-B62B-DFED4ACB84EA}" destId="{69EAAD4F-5AF1-4910-BD8C-0A97C9354689}" srcOrd="4" destOrd="0" presId="urn:microsoft.com/office/officeart/2016/7/layout/RepeatingBendingProcessNew"/>
    <dgm:cxn modelId="{2A70173C-DEAA-4C6A-B554-961E21ADF7C3}" type="presParOf" srcId="{C2357689-E6E1-4858-B62B-DFED4ACB84EA}" destId="{85B6F823-C821-4412-935D-80C4536036B9}" srcOrd="5" destOrd="0" presId="urn:microsoft.com/office/officeart/2016/7/layout/RepeatingBendingProcessNew"/>
    <dgm:cxn modelId="{AD8C82ED-AE6C-48B0-9EB7-49526B4BB438}" type="presParOf" srcId="{85B6F823-C821-4412-935D-80C4536036B9}" destId="{9D78EFE6-E363-40D1-92EE-99C34E350336}" srcOrd="0" destOrd="0" presId="urn:microsoft.com/office/officeart/2016/7/layout/RepeatingBendingProcessNew"/>
    <dgm:cxn modelId="{921C126F-A2EC-4270-A217-727CD0CC5AF1}" type="presParOf" srcId="{C2357689-E6E1-4858-B62B-DFED4ACB84EA}" destId="{673573E3-8906-48A1-B667-1E5630968FBA}" srcOrd="6" destOrd="0" presId="urn:microsoft.com/office/officeart/2016/7/layout/RepeatingBendingProcessNew"/>
    <dgm:cxn modelId="{9D2B7237-663A-4193-A37B-3EE2DDA107CD}" type="presParOf" srcId="{C2357689-E6E1-4858-B62B-DFED4ACB84EA}" destId="{7849BBFC-5482-4AD5-8120-7515EA5FC68B}" srcOrd="7" destOrd="0" presId="urn:microsoft.com/office/officeart/2016/7/layout/RepeatingBendingProcessNew"/>
    <dgm:cxn modelId="{3539C898-5162-4455-BB83-DC0258B1B137}" type="presParOf" srcId="{7849BBFC-5482-4AD5-8120-7515EA5FC68B}" destId="{E800B1D3-F53A-402F-A29F-2B24ABCC6B81}" srcOrd="0" destOrd="0" presId="urn:microsoft.com/office/officeart/2016/7/layout/RepeatingBendingProcessNew"/>
    <dgm:cxn modelId="{FECD1A06-A65A-4763-94A5-55BC05D61155}" type="presParOf" srcId="{C2357689-E6E1-4858-B62B-DFED4ACB84EA}" destId="{3D2AF28E-A0B8-4765-9E29-C03617389DD6}"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FEA35-CE55-41BB-AC7D-A587D90DCD53}">
      <dsp:nvSpPr>
        <dsp:cNvPr id="0" name=""/>
        <dsp:cNvSpPr/>
      </dsp:nvSpPr>
      <dsp:spPr>
        <a:xfrm>
          <a:off x="0" y="54831"/>
          <a:ext cx="6367912"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Project Description</a:t>
          </a:r>
          <a:endParaRPr lang="en-US" sz="3400" kern="1200"/>
        </a:p>
      </dsp:txBody>
      <dsp:txXfrm>
        <a:off x="39809" y="94640"/>
        <a:ext cx="6288294" cy="735872"/>
      </dsp:txXfrm>
    </dsp:sp>
    <dsp:sp modelId="{FB9BBFC6-BB6F-4BFE-8E15-DBB1B3538BE0}">
      <dsp:nvSpPr>
        <dsp:cNvPr id="0" name=""/>
        <dsp:cNvSpPr/>
      </dsp:nvSpPr>
      <dsp:spPr>
        <a:xfrm>
          <a:off x="0" y="968241"/>
          <a:ext cx="6367912" cy="815490"/>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Data Preprocessing</a:t>
          </a:r>
          <a:endParaRPr lang="en-US" sz="3400" kern="1200"/>
        </a:p>
      </dsp:txBody>
      <dsp:txXfrm>
        <a:off x="39809" y="1008050"/>
        <a:ext cx="6288294" cy="735872"/>
      </dsp:txXfrm>
    </dsp:sp>
    <dsp:sp modelId="{8085061B-FAD9-45E0-A9C3-8BFBBD04543A}">
      <dsp:nvSpPr>
        <dsp:cNvPr id="0" name=""/>
        <dsp:cNvSpPr/>
      </dsp:nvSpPr>
      <dsp:spPr>
        <a:xfrm>
          <a:off x="0" y="1881651"/>
          <a:ext cx="6367912" cy="81549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Data Description</a:t>
          </a:r>
          <a:endParaRPr lang="en-US" sz="3400" kern="1200"/>
        </a:p>
      </dsp:txBody>
      <dsp:txXfrm>
        <a:off x="39809" y="1921460"/>
        <a:ext cx="6288294" cy="735872"/>
      </dsp:txXfrm>
    </dsp:sp>
    <dsp:sp modelId="{323140C0-C369-4387-B684-8C690B1CD9A7}">
      <dsp:nvSpPr>
        <dsp:cNvPr id="0" name=""/>
        <dsp:cNvSpPr/>
      </dsp:nvSpPr>
      <dsp:spPr>
        <a:xfrm>
          <a:off x="0" y="2795061"/>
          <a:ext cx="6367912" cy="81549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Data Exploration</a:t>
          </a:r>
          <a:endParaRPr lang="en-US" sz="3400" kern="1200"/>
        </a:p>
      </dsp:txBody>
      <dsp:txXfrm>
        <a:off x="39809" y="2834870"/>
        <a:ext cx="6288294" cy="735872"/>
      </dsp:txXfrm>
    </dsp:sp>
    <dsp:sp modelId="{4AA67BE6-3504-4DD0-8E4D-E08A41C8AA29}">
      <dsp:nvSpPr>
        <dsp:cNvPr id="0" name=""/>
        <dsp:cNvSpPr/>
      </dsp:nvSpPr>
      <dsp:spPr>
        <a:xfrm>
          <a:off x="0" y="3708471"/>
          <a:ext cx="6367912" cy="81549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Predictive Modelling</a:t>
          </a:r>
          <a:endParaRPr lang="en-US" sz="3400" kern="1200"/>
        </a:p>
      </dsp:txBody>
      <dsp:txXfrm>
        <a:off x="39809" y="3748280"/>
        <a:ext cx="6288294" cy="735872"/>
      </dsp:txXfrm>
    </dsp:sp>
    <dsp:sp modelId="{A2BAEFCF-82B3-44FF-8E60-522AE6213BF9}">
      <dsp:nvSpPr>
        <dsp:cNvPr id="0" name=""/>
        <dsp:cNvSpPr/>
      </dsp:nvSpPr>
      <dsp:spPr>
        <a:xfrm>
          <a:off x="0" y="4621881"/>
          <a:ext cx="6367912" cy="815490"/>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Results</a:t>
          </a:r>
          <a:endParaRPr lang="en-US" sz="3400" kern="1200"/>
        </a:p>
      </dsp:txBody>
      <dsp:txXfrm>
        <a:off x="39809" y="4661690"/>
        <a:ext cx="6288294" cy="735872"/>
      </dsp:txXfrm>
    </dsp:sp>
    <dsp:sp modelId="{F4D6D75D-2932-4BF4-A129-2252E26443AF}">
      <dsp:nvSpPr>
        <dsp:cNvPr id="0" name=""/>
        <dsp:cNvSpPr/>
      </dsp:nvSpPr>
      <dsp:spPr>
        <a:xfrm>
          <a:off x="0" y="5535291"/>
          <a:ext cx="6367912"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Conclusion </a:t>
          </a:r>
          <a:endParaRPr lang="en-US" sz="3400" kern="1200"/>
        </a:p>
      </dsp:txBody>
      <dsp:txXfrm>
        <a:off x="39809" y="5575100"/>
        <a:ext cx="6288294"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BF10C-D4F4-4D84-86CA-915B8ED32E07}">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5D34C1AA-A924-4DE0-AF91-2A05C0F149CB}">
      <dsp:nvSpPr>
        <dsp:cNvPr id="0" name=""/>
        <dsp:cNvSpPr/>
      </dsp:nvSpPr>
      <dsp:spPr>
        <a:xfrm>
          <a:off x="8061" y="5979"/>
          <a:ext cx="3034531" cy="18207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666750" rtl="0">
            <a:lnSpc>
              <a:spcPct val="90000"/>
            </a:lnSpc>
            <a:spcBef>
              <a:spcPct val="0"/>
            </a:spcBef>
            <a:spcAft>
              <a:spcPct val="35000"/>
            </a:spcAft>
            <a:buNone/>
          </a:pPr>
          <a:r>
            <a:rPr lang="en-US" sz="1500" kern="1200"/>
            <a:t>We </a:t>
          </a:r>
          <a:r>
            <a:rPr lang="en-US" sz="1500" kern="1200">
              <a:latin typeface="Calibri Light" panose="020F0302020204030204"/>
            </a:rPr>
            <a:t>have built 4</a:t>
          </a:r>
          <a:r>
            <a:rPr lang="en-US" sz="1500" kern="1200"/>
            <a:t> different classification models.</a:t>
          </a:r>
          <a:r>
            <a:rPr lang="en-US" sz="1500" kern="1200">
              <a:latin typeface="Calibri Light" panose="020F0302020204030204"/>
            </a:rPr>
            <a:t> </a:t>
          </a:r>
          <a:endParaRPr lang="en-US" sz="1500" kern="1200"/>
        </a:p>
        <a:p>
          <a:pPr marL="114300" lvl="1" indent="-114300" algn="l" defTabSz="533400">
            <a:lnSpc>
              <a:spcPct val="90000"/>
            </a:lnSpc>
            <a:spcBef>
              <a:spcPct val="0"/>
            </a:spcBef>
            <a:spcAft>
              <a:spcPct val="15000"/>
            </a:spcAft>
            <a:buChar char="•"/>
          </a:pPr>
          <a:r>
            <a:rPr lang="en-US" sz="1200" kern="1200"/>
            <a:t>Random Forest</a:t>
          </a:r>
        </a:p>
        <a:p>
          <a:pPr marL="114300" lvl="1" indent="-114300" algn="l" defTabSz="533400">
            <a:lnSpc>
              <a:spcPct val="90000"/>
            </a:lnSpc>
            <a:spcBef>
              <a:spcPct val="0"/>
            </a:spcBef>
            <a:spcAft>
              <a:spcPct val="15000"/>
            </a:spcAft>
            <a:buChar char="•"/>
          </a:pPr>
          <a:r>
            <a:rPr lang="en-US" sz="1200" kern="1200"/>
            <a:t>Decision Tree</a:t>
          </a:r>
        </a:p>
        <a:p>
          <a:pPr marL="114300" lvl="1" indent="-114300" algn="l" defTabSz="533400">
            <a:lnSpc>
              <a:spcPct val="90000"/>
            </a:lnSpc>
            <a:spcBef>
              <a:spcPct val="0"/>
            </a:spcBef>
            <a:spcAft>
              <a:spcPct val="15000"/>
            </a:spcAft>
            <a:buChar char="•"/>
          </a:pPr>
          <a:r>
            <a:rPr lang="en-US" sz="1200" kern="1200"/>
            <a:t>Naïve Bayes</a:t>
          </a:r>
        </a:p>
        <a:p>
          <a:pPr marL="114300" lvl="1" indent="-114300" algn="l" defTabSz="533400">
            <a:lnSpc>
              <a:spcPct val="90000"/>
            </a:lnSpc>
            <a:spcBef>
              <a:spcPct val="0"/>
            </a:spcBef>
            <a:spcAft>
              <a:spcPct val="15000"/>
            </a:spcAft>
            <a:buChar char="•"/>
          </a:pPr>
          <a:r>
            <a:rPr lang="en-US" sz="1200" kern="1200"/>
            <a:t>Logistic Regression</a:t>
          </a:r>
        </a:p>
      </dsp:txBody>
      <dsp:txXfrm>
        <a:off x="8061" y="5979"/>
        <a:ext cx="3034531" cy="1820718"/>
      </dsp:txXfrm>
    </dsp:sp>
    <dsp:sp modelId="{31486EB7-920B-4250-99B2-2C535A2BFFB6}">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194B3594-77AB-4031-BFE3-AAD3194D0D1C}">
      <dsp:nvSpPr>
        <dsp:cNvPr id="0" name=""/>
        <dsp:cNvSpPr/>
      </dsp:nvSpPr>
      <dsp:spPr>
        <a:xfrm>
          <a:off x="3740534" y="5979"/>
          <a:ext cx="3034531" cy="18207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666750">
            <a:lnSpc>
              <a:spcPct val="90000"/>
            </a:lnSpc>
            <a:spcBef>
              <a:spcPct val="0"/>
            </a:spcBef>
            <a:spcAft>
              <a:spcPct val="35000"/>
            </a:spcAft>
            <a:buNone/>
          </a:pPr>
          <a:r>
            <a:rPr lang="en-US" sz="1500" kern="1200"/>
            <a:t>The results from these models are divided into 2 different parts</a:t>
          </a:r>
        </a:p>
        <a:p>
          <a:pPr marL="114300" lvl="1" indent="-114300" algn="l" defTabSz="533400">
            <a:lnSpc>
              <a:spcPct val="90000"/>
            </a:lnSpc>
            <a:spcBef>
              <a:spcPct val="0"/>
            </a:spcBef>
            <a:spcAft>
              <a:spcPct val="15000"/>
            </a:spcAft>
            <a:buChar char="•"/>
          </a:pPr>
          <a:r>
            <a:rPr lang="en-US" sz="1200" kern="1200">
              <a:latin typeface="Calibri Light" panose="020F0302020204030204"/>
            </a:rPr>
            <a:t>1-</a:t>
          </a:r>
          <a:r>
            <a:rPr lang="en-US" sz="1200" kern="1200"/>
            <a:t> Customers who did not churn</a:t>
          </a:r>
        </a:p>
        <a:p>
          <a:pPr marL="114300" lvl="1" indent="-114300" algn="l" defTabSz="533400">
            <a:lnSpc>
              <a:spcPct val="90000"/>
            </a:lnSpc>
            <a:spcBef>
              <a:spcPct val="0"/>
            </a:spcBef>
            <a:spcAft>
              <a:spcPct val="15000"/>
            </a:spcAft>
            <a:buChar char="•"/>
          </a:pPr>
          <a:r>
            <a:rPr lang="en-US" sz="1200" kern="1200">
              <a:latin typeface="Calibri Light" panose="020F0302020204030204"/>
            </a:rPr>
            <a:t>0-</a:t>
          </a:r>
          <a:r>
            <a:rPr lang="en-US" sz="1200" kern="1200"/>
            <a:t> Customers who churned</a:t>
          </a:r>
        </a:p>
      </dsp:txBody>
      <dsp:txXfrm>
        <a:off x="3740534" y="5979"/>
        <a:ext cx="3034531" cy="1820718"/>
      </dsp:txXfrm>
    </dsp:sp>
    <dsp:sp modelId="{85B6F823-C821-4412-935D-80C4536036B9}">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69EAAD4F-5AF1-4910-BD8C-0A97C9354689}">
      <dsp:nvSpPr>
        <dsp:cNvPr id="0" name=""/>
        <dsp:cNvSpPr/>
      </dsp:nvSpPr>
      <dsp:spPr>
        <a:xfrm>
          <a:off x="7473007" y="5979"/>
          <a:ext cx="3034531" cy="18207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kern="1200"/>
            <a:t>To ensure overfitting was reduced we applied tenfold cross validation approach.</a:t>
          </a:r>
        </a:p>
      </dsp:txBody>
      <dsp:txXfrm>
        <a:off x="7473007" y="5979"/>
        <a:ext cx="3034531" cy="1820718"/>
      </dsp:txXfrm>
    </dsp:sp>
    <dsp:sp modelId="{7849BBFC-5482-4AD5-8120-7515EA5FC68B}">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673573E3-8906-48A1-B667-1E5630968FBA}">
      <dsp:nvSpPr>
        <dsp:cNvPr id="0" name=""/>
        <dsp:cNvSpPr/>
      </dsp:nvSpPr>
      <dsp:spPr>
        <a:xfrm>
          <a:off x="8061" y="2524640"/>
          <a:ext cx="3034531" cy="18207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kern="1200"/>
            <a:t>For each model’s performance evaluation, we utilized different metrics like Precision, Recall, Area under the curve, overall accuracy, and F measure.</a:t>
          </a:r>
        </a:p>
      </dsp:txBody>
      <dsp:txXfrm>
        <a:off x="8061" y="2524640"/>
        <a:ext cx="3034531" cy="1820718"/>
      </dsp:txXfrm>
    </dsp:sp>
    <dsp:sp modelId="{3D2AF28E-A0B8-4765-9E29-C03617389DD6}">
      <dsp:nvSpPr>
        <dsp:cNvPr id="0" name=""/>
        <dsp:cNvSpPr/>
      </dsp:nvSpPr>
      <dsp:spPr>
        <a:xfrm>
          <a:off x="3740534" y="2524640"/>
          <a:ext cx="3034531" cy="18207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kern="1200"/>
            <a:t>Since finding the customer who would churn is the aim, we reviewed the metrics to find the model with the highest precision. The rationale behind this the importance to correctly predicting the customer who would churn.</a:t>
          </a:r>
        </a:p>
      </dsp:txBody>
      <dsp:txXfrm>
        <a:off x="3740534"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CD88D-65AE-4A03-ABDA-921EC78FBDF0}"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25528-8148-4894-B167-10D2CF6BF3D4}" type="slidenum">
              <a:rPr lang="en-US" smtClean="0"/>
              <a:t>‹#›</a:t>
            </a:fld>
            <a:endParaRPr lang="en-US"/>
          </a:p>
        </p:txBody>
      </p:sp>
    </p:spTree>
    <p:extLst>
      <p:ext uri="{BB962C8B-B14F-4D97-AF65-F5344CB8AC3E}">
        <p14:creationId xmlns:p14="http://schemas.microsoft.com/office/powerpoint/2010/main" val="79664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24AA5-3623-49FC-874D-CDA159F15964}"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24AA5-3623-49FC-874D-CDA159F15964}" type="slidenum">
              <a:rPr lang="en-US" smtClean="0"/>
              <a:pPr/>
              <a:t>6</a:t>
            </a:fld>
            <a:endParaRPr lang="en-US"/>
          </a:p>
        </p:txBody>
      </p:sp>
    </p:spTree>
    <p:extLst>
      <p:ext uri="{BB962C8B-B14F-4D97-AF65-F5344CB8AC3E}">
        <p14:creationId xmlns:p14="http://schemas.microsoft.com/office/powerpoint/2010/main" val="181836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24AA5-3623-49FC-874D-CDA159F15964}"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24AA5-3623-49FC-874D-CDA159F15964}"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124AA5-3623-49FC-874D-CDA159F15964}" type="slidenum">
              <a:rPr lang="en-US" smtClean="0"/>
              <a:pPr/>
              <a:t>12</a:t>
            </a:fld>
            <a:endParaRPr lang="en-US"/>
          </a:p>
        </p:txBody>
      </p:sp>
    </p:spTree>
    <p:extLst>
      <p:ext uri="{BB962C8B-B14F-4D97-AF65-F5344CB8AC3E}">
        <p14:creationId xmlns:p14="http://schemas.microsoft.com/office/powerpoint/2010/main" val="1624214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B490-496D-4A5A-8DAB-302154AE90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1E388B-6DA0-4341-B01A-4B3CC49A3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4BCBB-0F4B-46C4-BA79-26EB7D046BD3}"/>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5" name="Footer Placeholder 4">
            <a:extLst>
              <a:ext uri="{FF2B5EF4-FFF2-40B4-BE49-F238E27FC236}">
                <a16:creationId xmlns:a16="http://schemas.microsoft.com/office/drawing/2014/main" id="{20D99989-97E1-401A-B56E-56CC564DE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93933-DEE6-42A4-9D5F-AE4316E03A48}"/>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347663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1526-FF41-40F1-B04C-CC421525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5A22D0-F850-4AA8-9276-CE40D857D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F9D28-B914-436D-94ED-C231D7A3896C}"/>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5" name="Footer Placeholder 4">
            <a:extLst>
              <a:ext uri="{FF2B5EF4-FFF2-40B4-BE49-F238E27FC236}">
                <a16:creationId xmlns:a16="http://schemas.microsoft.com/office/drawing/2014/main" id="{246D0D10-07EB-4137-9301-4F010B1CB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6572C-0A6F-4306-BDD0-EDDA7F065431}"/>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223212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5966C-865A-4109-AE92-D41B4BDA05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AD02A3-05B0-4AD9-A8FD-7092E876D7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889CE-540B-426E-B226-76A429CC538B}"/>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5" name="Footer Placeholder 4">
            <a:extLst>
              <a:ext uri="{FF2B5EF4-FFF2-40B4-BE49-F238E27FC236}">
                <a16:creationId xmlns:a16="http://schemas.microsoft.com/office/drawing/2014/main" id="{3525B9E3-80AB-489C-9CC3-D74904076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62D6C-2933-42C0-A1DC-7B7A0D4FA592}"/>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32863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A02F-BBC4-4D73-A45D-77FF26D46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C7726-142D-4B07-AE96-564B05A017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7AFB4-CEB1-4207-B90D-F39F4F797B4A}"/>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5" name="Footer Placeholder 4">
            <a:extLst>
              <a:ext uri="{FF2B5EF4-FFF2-40B4-BE49-F238E27FC236}">
                <a16:creationId xmlns:a16="http://schemas.microsoft.com/office/drawing/2014/main" id="{CBDBCD8B-4EF0-4546-BD2A-6D95A6F70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DD5AA-34AB-42E4-93DB-C6F4BD4E20F5}"/>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253162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5628-D612-4525-8424-F10E84A3A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3F85C3-4922-497E-A231-8FF1AC03A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1F138A-7797-408C-AD50-3D5B0C69BA9C}"/>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5" name="Footer Placeholder 4">
            <a:extLst>
              <a:ext uri="{FF2B5EF4-FFF2-40B4-BE49-F238E27FC236}">
                <a16:creationId xmlns:a16="http://schemas.microsoft.com/office/drawing/2014/main" id="{DB225D54-84B0-4137-B831-9F5942F43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3A856-F2EC-46EC-AD1E-7B4FED53FE11}"/>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316968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FC64-5B1E-41DD-A467-6699EA385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C174F0-C05B-4368-8A25-35396D02C5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DB5F67-955D-4AA0-9497-F130B78AF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1F85EB-BB62-4B40-A462-1ED71045A264}"/>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6" name="Footer Placeholder 5">
            <a:extLst>
              <a:ext uri="{FF2B5EF4-FFF2-40B4-BE49-F238E27FC236}">
                <a16:creationId xmlns:a16="http://schemas.microsoft.com/office/drawing/2014/main" id="{21E39DE5-38C6-4A2E-928D-C1BD0A159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AEFB6-291F-4553-AA6A-48FEA6A441E5}"/>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6191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E502-C7A1-4907-B451-65BCD74C3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8FF96C-DB24-4FD5-913D-E75BCA29F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3765E-7437-482B-B889-F4E98E9DF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14478B-7F28-4D3F-AF96-FA8390282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04B18F-92B4-43AF-96FF-D5945B1831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7D66B3-ECBC-45F3-BBB3-130D4F1BC19C}"/>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8" name="Footer Placeholder 7">
            <a:extLst>
              <a:ext uri="{FF2B5EF4-FFF2-40B4-BE49-F238E27FC236}">
                <a16:creationId xmlns:a16="http://schemas.microsoft.com/office/drawing/2014/main" id="{2CFFE1A2-3671-4FD1-B7BD-88FDAF5CD5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8ED601-3C6B-41B8-B06A-709F5A110FAB}"/>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213219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1032-E5C7-42C1-928A-10A12F56BB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1BAD65-E682-4BEC-BAF0-7D5AB70A8091}"/>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4" name="Footer Placeholder 3">
            <a:extLst>
              <a:ext uri="{FF2B5EF4-FFF2-40B4-BE49-F238E27FC236}">
                <a16:creationId xmlns:a16="http://schemas.microsoft.com/office/drawing/2014/main" id="{59C77856-2385-40EA-99B8-4584E17DDF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D5B469-C581-4A3C-9A17-5A9573B881CC}"/>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147637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20A82C-DF0E-4B68-8C4C-9507BF96E48E}"/>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3" name="Footer Placeholder 2">
            <a:extLst>
              <a:ext uri="{FF2B5EF4-FFF2-40B4-BE49-F238E27FC236}">
                <a16:creationId xmlns:a16="http://schemas.microsoft.com/office/drawing/2014/main" id="{2A4D73CD-B785-4EBA-ABD5-72C28F24A1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D1845-2105-44B1-AEDF-9456D885EAC2}"/>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423014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DAA4-F05A-4CFA-89C7-18F5E61BC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CE80A7-8E76-4F54-BDE7-79673CC37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DD4301-8A28-4320-9388-4727828F8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66420-76DF-4CD3-993D-9C0104208C23}"/>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6" name="Footer Placeholder 5">
            <a:extLst>
              <a:ext uri="{FF2B5EF4-FFF2-40B4-BE49-F238E27FC236}">
                <a16:creationId xmlns:a16="http://schemas.microsoft.com/office/drawing/2014/main" id="{28CB9258-7E42-427B-8F70-203998ED7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4A7C7-E561-4986-B4E6-23A9C6B4F866}"/>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225266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C28D-6535-4F6C-A9EE-6971F8D89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213025-7C3E-4ACD-B17D-7B455C78E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37A7C8-0052-4AA6-BC75-9FEAC02D6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DE9B3-7EB8-4D41-AA04-E3AD25487472}"/>
              </a:ext>
            </a:extLst>
          </p:cNvPr>
          <p:cNvSpPr>
            <a:spLocks noGrp="1"/>
          </p:cNvSpPr>
          <p:nvPr>
            <p:ph type="dt" sz="half" idx="10"/>
          </p:nvPr>
        </p:nvSpPr>
        <p:spPr/>
        <p:txBody>
          <a:bodyPr/>
          <a:lstStyle/>
          <a:p>
            <a:fld id="{5D550D45-AAEE-4BA0-B62B-941EBD6B86E8}" type="datetimeFigureOut">
              <a:rPr lang="en-US" smtClean="0"/>
              <a:t>1/5/2022</a:t>
            </a:fld>
            <a:endParaRPr lang="en-US"/>
          </a:p>
        </p:txBody>
      </p:sp>
      <p:sp>
        <p:nvSpPr>
          <p:cNvPr id="6" name="Footer Placeholder 5">
            <a:extLst>
              <a:ext uri="{FF2B5EF4-FFF2-40B4-BE49-F238E27FC236}">
                <a16:creationId xmlns:a16="http://schemas.microsoft.com/office/drawing/2014/main" id="{5D8B0ED9-89BD-4F6D-AC70-AD77371F1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6BCD4-2922-4F67-AFDD-513EF0DE1078}"/>
              </a:ext>
            </a:extLst>
          </p:cNvPr>
          <p:cNvSpPr>
            <a:spLocks noGrp="1"/>
          </p:cNvSpPr>
          <p:nvPr>
            <p:ph type="sldNum" sz="quarter" idx="12"/>
          </p:nvPr>
        </p:nvSpPr>
        <p:spPr/>
        <p:txBody>
          <a:bodyPr/>
          <a:lstStyle/>
          <a:p>
            <a:fld id="{0FEF8DBB-D84D-4BB1-A16C-66CD016F91AA}" type="slidenum">
              <a:rPr lang="en-US" smtClean="0"/>
              <a:t>‹#›</a:t>
            </a:fld>
            <a:endParaRPr lang="en-US"/>
          </a:p>
        </p:txBody>
      </p:sp>
    </p:spTree>
    <p:extLst>
      <p:ext uri="{BB962C8B-B14F-4D97-AF65-F5344CB8AC3E}">
        <p14:creationId xmlns:p14="http://schemas.microsoft.com/office/powerpoint/2010/main" val="335811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53CB6-D78E-4F40-98A8-78C734EBB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8F4E7-9FBC-42E4-BEE6-B8BA9A987E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79D05-A8AB-4B90-A318-950369D5D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50D45-AAEE-4BA0-B62B-941EBD6B86E8}" type="datetimeFigureOut">
              <a:rPr lang="en-US" smtClean="0"/>
              <a:t>1/5/2022</a:t>
            </a:fld>
            <a:endParaRPr lang="en-US"/>
          </a:p>
        </p:txBody>
      </p:sp>
      <p:sp>
        <p:nvSpPr>
          <p:cNvPr id="5" name="Footer Placeholder 4">
            <a:extLst>
              <a:ext uri="{FF2B5EF4-FFF2-40B4-BE49-F238E27FC236}">
                <a16:creationId xmlns:a16="http://schemas.microsoft.com/office/drawing/2014/main" id="{FFC92CEA-D69B-4809-84FF-B1D673FFC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0EF22D-DEC7-4B21-A315-E2AD581BC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F8DBB-D84D-4BB1-A16C-66CD016F91AA}" type="slidenum">
              <a:rPr lang="en-US" smtClean="0"/>
              <a:t>‹#›</a:t>
            </a:fld>
            <a:endParaRPr lang="en-US"/>
          </a:p>
        </p:txBody>
      </p:sp>
    </p:spTree>
    <p:extLst>
      <p:ext uri="{BB962C8B-B14F-4D97-AF65-F5344CB8AC3E}">
        <p14:creationId xmlns:p14="http://schemas.microsoft.com/office/powerpoint/2010/main" val="773500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akshigoyal7/credit-card-custom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9866A9-B167-4D75-8F7F-360025AD6B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42" name="Color">
              <a:extLst>
                <a:ext uri="{FF2B5EF4-FFF2-40B4-BE49-F238E27FC236}">
                  <a16:creationId xmlns:a16="http://schemas.microsoft.com/office/drawing/2014/main" id="{C2DD07C1-6CFB-48E5-AD0E-AC091042B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lor">
              <a:extLst>
                <a:ext uri="{FF2B5EF4-FFF2-40B4-BE49-F238E27FC236}">
                  <a16:creationId xmlns:a16="http://schemas.microsoft.com/office/drawing/2014/main" id="{F9A8FC0F-BD29-4D9A-ABF1-D75E3A269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C11CAC22-9ECB-4E5C-BA5F-D2A0A7028CE5}"/>
              </a:ext>
            </a:extLst>
          </p:cNvPr>
          <p:cNvPicPr>
            <a:picLocks noChangeAspect="1"/>
          </p:cNvPicPr>
          <p:nvPr/>
        </p:nvPicPr>
        <p:blipFill rotWithShape="1">
          <a:blip r:embed="rId2"/>
          <a:srcRect l="23377" r="10933"/>
          <a:stretch/>
        </p:blipFill>
        <p:spPr>
          <a:xfrm>
            <a:off x="6803647" y="1808817"/>
            <a:ext cx="4730214" cy="3240365"/>
          </a:xfrm>
          <a:prstGeom prst="rect">
            <a:avLst/>
          </a:prstGeom>
        </p:spPr>
      </p:pic>
      <p:grpSp>
        <p:nvGrpSpPr>
          <p:cNvPr id="45" name="Group 4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6" name="Freeform: Shape 4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ctrTitle"/>
          </p:nvPr>
        </p:nvSpPr>
        <p:spPr>
          <a:xfrm>
            <a:off x="789708" y="1014574"/>
            <a:ext cx="5633531" cy="2226769"/>
          </a:xfrm>
        </p:spPr>
        <p:txBody>
          <a:bodyPr anchor="ctr">
            <a:normAutofit/>
          </a:bodyPr>
          <a:lstStyle/>
          <a:p>
            <a:pPr algn="l"/>
            <a:r>
              <a:rPr lang="en-US" sz="4800" b="1">
                <a:solidFill>
                  <a:schemeClr val="bg1"/>
                </a:solidFill>
                <a:latin typeface="Century Gothic" panose="020B0502020202020204" pitchFamily="34" charset="0"/>
              </a:rPr>
              <a:t>Predicting Credit card Churners</a:t>
            </a:r>
          </a:p>
        </p:txBody>
      </p:sp>
      <p:sp>
        <p:nvSpPr>
          <p:cNvPr id="3" name="Subtitle 2"/>
          <p:cNvSpPr>
            <a:spLocks noGrp="1"/>
          </p:cNvSpPr>
          <p:nvPr>
            <p:ph type="subTitle" idx="1"/>
          </p:nvPr>
        </p:nvSpPr>
        <p:spPr>
          <a:xfrm>
            <a:off x="789708" y="3640633"/>
            <a:ext cx="5631417" cy="2487212"/>
          </a:xfrm>
        </p:spPr>
        <p:txBody>
          <a:bodyPr anchor="ctr">
            <a:normAutofit/>
          </a:bodyPr>
          <a:lstStyle/>
          <a:p>
            <a:r>
              <a:rPr lang="en-US" b="1"/>
              <a:t>Team Members</a:t>
            </a:r>
            <a:endParaRPr lang="en-US"/>
          </a:p>
          <a:p>
            <a:r>
              <a:rPr lang="en-US"/>
              <a:t>Nikitha Rao</a:t>
            </a:r>
          </a:p>
          <a:p>
            <a:r>
              <a:rPr lang="en-US"/>
              <a:t>Pratibha Kumari</a:t>
            </a:r>
          </a:p>
          <a:p>
            <a:r>
              <a:rPr lang="en-US"/>
              <a:t>Akshara Motati</a:t>
            </a:r>
          </a:p>
          <a:p>
            <a:r>
              <a:rPr lang="en-US"/>
              <a:t>Venkata Pathuri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400"/>
                                        <p:tgtEl>
                                          <p:spTgt spid="3">
                                            <p:txEl>
                                              <p:pRg st="3" end="3"/>
                                            </p:txEl>
                                          </p:spTgt>
                                        </p:tgtEl>
                                      </p:cBhvr>
                                    </p:animEffect>
                                  </p:childTnLst>
                                </p:cTn>
                              </p:par>
                              <p:par>
                                <p:cTn id="20" presetID="10" presetClass="entr" presetSubtype="0" fill="hold" grpId="0" nodeType="withEffect">
                                  <p:stCondLst>
                                    <p:cond delay="200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400"/>
                                        <p:tgtEl>
                                          <p:spTgt spid="3">
                                            <p:txEl>
                                              <p:pRg st="4" end="4"/>
                                            </p:txEl>
                                          </p:spTgt>
                                        </p:tgtEl>
                                      </p:cBhvr>
                                    </p:animEffect>
                                  </p:childTnLst>
                                </p:cTn>
                              </p:par>
                              <p:par>
                                <p:cTn id="23" presetID="10" presetClass="entr" presetSubtype="0" fill="hold" grpId="0" nodeType="withEffect">
                                  <p:stCondLst>
                                    <p:cond delay="1000"/>
                                  </p:stCondLst>
                                  <p:iterate type="lt">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Results</a:t>
            </a:r>
            <a:endParaRPr lang="en-US">
              <a:solidFill>
                <a:schemeClr val="bg1"/>
              </a:solidFill>
              <a:ea typeface="+mj-ea"/>
              <a:cs typeface="+mj-cs"/>
            </a:endParaRPr>
          </a:p>
        </p:txBody>
      </p:sp>
      <p:pic>
        <p:nvPicPr>
          <p:cNvPr id="9" name="Content Placeholder 8">
            <a:extLst>
              <a:ext uri="{FF2B5EF4-FFF2-40B4-BE49-F238E27FC236}">
                <a16:creationId xmlns:a16="http://schemas.microsoft.com/office/drawing/2014/main" id="{580C9D34-A637-44D3-A63E-933BCAB0578F}"/>
              </a:ext>
            </a:extLst>
          </p:cNvPr>
          <p:cNvPicPr>
            <a:picLocks noGrp="1" noChangeAspect="1"/>
          </p:cNvPicPr>
          <p:nvPr>
            <p:ph idx="1"/>
          </p:nvPr>
        </p:nvPicPr>
        <p:blipFill>
          <a:blip r:embed="rId2"/>
          <a:stretch>
            <a:fillRect/>
          </a:stretch>
        </p:blipFill>
        <p:spPr>
          <a:xfrm>
            <a:off x="1829787" y="1675227"/>
            <a:ext cx="8532425" cy="4394199"/>
          </a:xfrm>
          <a:prstGeom prst="rect">
            <a:avLst/>
          </a:prstGeom>
        </p:spPr>
      </p:pic>
      <p:sp>
        <p:nvSpPr>
          <p:cNvPr id="5" name="Rectangle 4"/>
          <p:cNvSpPr/>
          <p:nvPr/>
        </p:nvSpPr>
        <p:spPr>
          <a:xfrm>
            <a:off x="1981200" y="3810000"/>
            <a:ext cx="8229600" cy="2323713"/>
          </a:xfrm>
          <a:prstGeom prst="rect">
            <a:avLst/>
          </a:prstGeom>
        </p:spPr>
        <p:txBody>
          <a:bodyPr wrap="square">
            <a:spAutoFit/>
          </a:bodyPr>
          <a:lstStyle/>
          <a:p>
            <a:pPr>
              <a:spcAft>
                <a:spcPts val="600"/>
              </a:spcAft>
            </a:pPr>
            <a:endParaRPr lang="en-US" sz="2000">
              <a:solidFill>
                <a:srgbClr val="002060"/>
              </a:solidFill>
              <a:ea typeface="Times New Roman"/>
              <a:cs typeface="Calibri"/>
            </a:endParaRPr>
          </a:p>
          <a:p>
            <a:pPr>
              <a:spcAft>
                <a:spcPts val="600"/>
              </a:spcAft>
            </a:pPr>
            <a:endParaRPr lang="en-US" sz="2000">
              <a:solidFill>
                <a:srgbClr val="002060"/>
              </a:solidFill>
              <a:ea typeface="Times New Roman"/>
              <a:cs typeface="Calibri"/>
            </a:endParaRPr>
          </a:p>
          <a:p>
            <a:pPr>
              <a:spcAft>
                <a:spcPts val="600"/>
              </a:spcAft>
            </a:pPr>
            <a:endParaRPr lang="en-US" sz="2000" b="1">
              <a:solidFill>
                <a:srgbClr val="2F5496"/>
              </a:solidFill>
              <a:latin typeface="Calibri Light"/>
              <a:ea typeface="Calibri"/>
              <a:cs typeface="Calibri"/>
            </a:endParaRPr>
          </a:p>
          <a:p>
            <a:pPr>
              <a:spcAft>
                <a:spcPts val="600"/>
              </a:spcAft>
            </a:pPr>
            <a:endParaRPr lang="en-US" sz="2000" b="1">
              <a:solidFill>
                <a:srgbClr val="2F5496"/>
              </a:solidFill>
              <a:latin typeface="Calibri Light"/>
              <a:ea typeface="Calibri"/>
              <a:cs typeface="Calibri"/>
            </a:endParaRPr>
          </a:p>
          <a:p>
            <a:pPr>
              <a:spcAft>
                <a:spcPts val="600"/>
              </a:spcAft>
            </a:pPr>
            <a:endParaRPr lang="en-US" sz="2000" b="1">
              <a:solidFill>
                <a:srgbClr val="2F5496"/>
              </a:solidFill>
              <a:latin typeface="Calibri Light"/>
              <a:ea typeface="Calibri"/>
              <a:cs typeface="Calibri"/>
            </a:endParaRPr>
          </a:p>
          <a:p>
            <a:pPr>
              <a:spcAft>
                <a:spcPts val="600"/>
              </a:spcAft>
            </a:pPr>
            <a:endParaRPr lang="en-US" sz="2000">
              <a:latin typeface="Calibri"/>
              <a:ea typeface="Calibri"/>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24223" y="1463040"/>
            <a:ext cx="4889174" cy="1217081"/>
          </a:xfrm>
        </p:spPr>
        <p:txBody>
          <a:bodyPr anchor="t">
            <a:normAutofit/>
          </a:bodyPr>
          <a:lstStyle/>
          <a:p>
            <a:r>
              <a:rPr lang="en-US" sz="3600" b="1"/>
              <a:t>Conclusion and Implications</a:t>
            </a:r>
          </a:p>
        </p:txBody>
      </p:sp>
      <p:grpSp>
        <p:nvGrpSpPr>
          <p:cNvPr id="21" name="Group 2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656218" y="991803"/>
            <a:ext cx="5542387" cy="5232893"/>
          </a:xfrm>
        </p:spPr>
        <p:txBody>
          <a:bodyPr vert="horz" lIns="91440" tIns="45720" rIns="91440" bIns="45720" rtlCol="0" anchor="t">
            <a:noAutofit/>
          </a:bodyPr>
          <a:lstStyle/>
          <a:p>
            <a:pPr>
              <a:buFont typeface="Wingdings" panose="020B0604020202020204" pitchFamily="34" charset="0"/>
              <a:buChar char="ü"/>
            </a:pPr>
            <a:r>
              <a:rPr lang="en-US" sz="1700">
                <a:ea typeface="+mn-lt"/>
                <a:cs typeface="+mn-lt"/>
              </a:rPr>
              <a:t>The above analysis was made on the dataset that’s pulled from Kaggle to predict credit card churning customers.</a:t>
            </a:r>
            <a:endParaRPr lang="en-US" sz="1700">
              <a:cs typeface="Calibri"/>
            </a:endParaRPr>
          </a:p>
          <a:p>
            <a:pPr>
              <a:buFont typeface="Wingdings" panose="020B0604020202020204" pitchFamily="34" charset="0"/>
              <a:buChar char="ü"/>
            </a:pPr>
            <a:r>
              <a:rPr lang="en-US" sz="1700">
                <a:ea typeface="+mn-lt"/>
                <a:cs typeface="+mn-lt"/>
              </a:rPr>
              <a:t>The original dataset consisted of 10128 records. The dataset was reduced to 4000 random samples to perform the predictive analysis.</a:t>
            </a:r>
            <a:endParaRPr lang="en-US" sz="1700">
              <a:cs typeface="Calibri"/>
            </a:endParaRPr>
          </a:p>
          <a:p>
            <a:pPr>
              <a:buFont typeface="Wingdings" panose="020B0604020202020204" pitchFamily="34" charset="0"/>
              <a:buChar char="ü"/>
            </a:pPr>
            <a:r>
              <a:rPr lang="en-US" sz="1700">
                <a:ea typeface="+mn-lt"/>
                <a:cs typeface="+mn-lt"/>
              </a:rPr>
              <a:t>As part of the data cleaning process, unnecessary columns and missing values were deleted. Also, added factored column and converted few existing columns values to factored columns values.</a:t>
            </a:r>
            <a:endParaRPr lang="en-US" sz="1700">
              <a:cs typeface="Calibri"/>
            </a:endParaRPr>
          </a:p>
          <a:p>
            <a:pPr>
              <a:buFont typeface="Wingdings" panose="020B0604020202020204" pitchFamily="34" charset="0"/>
              <a:buChar char="ü"/>
            </a:pPr>
            <a:r>
              <a:rPr lang="en-US" sz="1700">
                <a:ea typeface="+mn-lt"/>
                <a:cs typeface="+mn-lt"/>
              </a:rPr>
              <a:t>Understanding the data plays a crucial role in analyzing the factors/variables associated to attrition. This has been achieved by performing data visualization and exploration.</a:t>
            </a:r>
            <a:endParaRPr lang="en-US" sz="1700">
              <a:cs typeface="Calibri"/>
            </a:endParaRPr>
          </a:p>
          <a:p>
            <a:pPr>
              <a:buFont typeface="Wingdings" panose="020B0604020202020204" pitchFamily="34" charset="0"/>
              <a:buChar char="ü"/>
            </a:pPr>
            <a:r>
              <a:rPr lang="en-US" sz="1700">
                <a:ea typeface="+mn-lt"/>
                <a:cs typeface="+mn-lt"/>
              </a:rPr>
              <a:t>Among all the models built, Random Forest performed better than the others.</a:t>
            </a:r>
          </a:p>
          <a:p>
            <a:pPr>
              <a:buFont typeface="Wingdings" panose="020B0604020202020204" pitchFamily="34" charset="0"/>
              <a:buChar char="ü"/>
            </a:pPr>
            <a:r>
              <a:rPr lang="en-US" sz="1700">
                <a:ea typeface="+mn-lt"/>
                <a:cs typeface="+mn-lt"/>
              </a:rPr>
              <a:t>The important variables picked by the model in predicting the customers were total transactional amount, total relationship count, total transactional count, total revolving balance, and total change in transaction count.</a:t>
            </a:r>
            <a:endParaRPr lang="en-US" sz="1700">
              <a:cs typeface="Calibri"/>
            </a:endParaRPr>
          </a:p>
          <a:p>
            <a:pPr>
              <a:buFont typeface="Wingdings" panose="020B0604020202020204" pitchFamily="34" charset="0"/>
              <a:buChar char="ü"/>
            </a:pPr>
            <a:endParaRPr lang="en-US" sz="1500">
              <a:cs typeface="Calibri"/>
            </a:endParaRPr>
          </a:p>
          <a:p>
            <a:pPr>
              <a:buFont typeface="Wingdings" panose="020B0604020202020204" pitchFamily="34" charset="0"/>
              <a:buChar char="ü"/>
            </a:pPr>
            <a:endParaRPr lang="en-US" sz="1500">
              <a:cs typeface="Calibri"/>
            </a:endParaRPr>
          </a:p>
          <a:p>
            <a:pPr>
              <a:buNone/>
            </a:pPr>
            <a:endParaRPr lang="en-US" sz="150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45065" y="1463040"/>
            <a:ext cx="3796306" cy="2690949"/>
          </a:xfrm>
        </p:spPr>
        <p:txBody>
          <a:bodyPr anchor="t">
            <a:normAutofit/>
          </a:bodyPr>
          <a:lstStyle/>
          <a:p>
            <a:r>
              <a:rPr lang="en-US" sz="3600" b="1"/>
              <a:t>Conclusion and Implications (cont..)</a:t>
            </a:r>
          </a:p>
        </p:txBody>
      </p:sp>
      <p:grpSp>
        <p:nvGrpSpPr>
          <p:cNvPr id="21" name="Group 2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656218" y="941671"/>
            <a:ext cx="5542387" cy="4821815"/>
          </a:xfrm>
        </p:spPr>
        <p:txBody>
          <a:bodyPr anchor="t">
            <a:normAutofit/>
          </a:bodyPr>
          <a:lstStyle/>
          <a:p>
            <a:pPr>
              <a:buFont typeface="Wingdings" panose="020B0604020202020204" pitchFamily="34" charset="0"/>
              <a:buChar char="ü"/>
            </a:pPr>
            <a:r>
              <a:rPr lang="en-US" sz="1800">
                <a:ea typeface="+mn-lt"/>
                <a:cs typeface="+mn-lt"/>
              </a:rPr>
              <a:t>As per the analysis done, total transactional amount and total revolving balance factors should be taken into consideration before deciding the attrition of the customer.</a:t>
            </a:r>
            <a:endParaRPr lang="en-US" sz="1800">
              <a:cs typeface="Calibri"/>
            </a:endParaRPr>
          </a:p>
          <a:p>
            <a:pPr>
              <a:buFont typeface="Wingdings" panose="020B0604020202020204" pitchFamily="34" charset="0"/>
              <a:buChar char="ü"/>
            </a:pPr>
            <a:r>
              <a:rPr lang="en-US" sz="1800">
                <a:cs typeface="Calibri"/>
              </a:rPr>
              <a:t>It is recommended to choose a predictive model that has a higher precision value.</a:t>
            </a:r>
          </a:p>
          <a:p>
            <a:pPr>
              <a:buFont typeface="Wingdings" panose="020B0604020202020204" pitchFamily="34" charset="0"/>
              <a:buChar char="ü"/>
            </a:pPr>
            <a:r>
              <a:rPr lang="en-US" sz="1800">
                <a:cs typeface="Calibri"/>
              </a:rPr>
              <a:t>Varied number of predictive models should be built before deciding if the customer might get churned or not in order to identify him/her accurately.</a:t>
            </a:r>
          </a:p>
          <a:p>
            <a:pPr>
              <a:buFont typeface="Wingdings" panose="020B0604020202020204" pitchFamily="34" charset="0"/>
              <a:buChar char="ü"/>
            </a:pPr>
            <a:r>
              <a:rPr lang="en-US" sz="1800">
                <a:cs typeface="Calibri"/>
              </a:rPr>
              <a:t>By correctly identifying the customers who might get churned, companies can provide better services in order to retain them.</a:t>
            </a:r>
          </a:p>
          <a:p>
            <a:pPr>
              <a:buFont typeface="Wingdings" panose="020B0604020202020204" pitchFamily="34" charset="0"/>
              <a:buChar char="ü"/>
            </a:pPr>
            <a:endParaRPr lang="en-US" sz="2000">
              <a:cs typeface="Calibri"/>
            </a:endParaRPr>
          </a:p>
          <a:p>
            <a:pPr>
              <a:buFont typeface="Wingdings" panose="020B0604020202020204" pitchFamily="34" charset="0"/>
              <a:buChar char="ü"/>
            </a:pPr>
            <a:endParaRPr lang="en-US" sz="2000">
              <a:cs typeface="Calibri"/>
            </a:endParaRPr>
          </a:p>
          <a:p>
            <a:pPr marL="0" indent="0">
              <a:buNone/>
            </a:pPr>
            <a:endParaRPr lang="en-US" sz="2000">
              <a:cs typeface="Calibri"/>
            </a:endParaRPr>
          </a:p>
          <a:p>
            <a:pPr>
              <a:buNone/>
            </a:pPr>
            <a:endParaRPr lang="en-US" sz="2000">
              <a:cs typeface="Calibri"/>
            </a:endParaRPr>
          </a:p>
        </p:txBody>
      </p:sp>
    </p:spTree>
    <p:extLst>
      <p:ext uri="{BB962C8B-B14F-4D97-AF65-F5344CB8AC3E}">
        <p14:creationId xmlns:p14="http://schemas.microsoft.com/office/powerpoint/2010/main" val="360280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91000" y="533400"/>
            <a:ext cx="2971800" cy="1219200"/>
          </a:xfrm>
        </p:spPr>
        <p:txBody>
          <a:bodyPr>
            <a:normAutofit/>
          </a:bodyPr>
          <a:lstStyle/>
          <a:p>
            <a:r>
              <a:rPr lang="en-US"/>
              <a:t>THANK YOU </a:t>
            </a:r>
          </a:p>
        </p:txBody>
      </p:sp>
      <p:pic>
        <p:nvPicPr>
          <p:cNvPr id="4" name="Content Placeholder 3" descr="Image result for any queries"/>
          <p:cNvPicPr>
            <a:picLocks noGrp="1"/>
          </p:cNvPicPr>
          <p:nvPr>
            <p:ph idx="1"/>
          </p:nvPr>
        </p:nvPicPr>
        <p:blipFill>
          <a:blip r:embed="rId2"/>
          <a:srcRect/>
          <a:stretch>
            <a:fillRect/>
          </a:stretch>
        </p:blipFill>
        <p:spPr bwMode="auto">
          <a:xfrm>
            <a:off x="3352800" y="2133600"/>
            <a:ext cx="5410200" cy="3276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4119"/>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5D095D3E-C464-41D5-87FA-07742698A7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34" name="Color">
              <a:extLst>
                <a:ext uri="{FF2B5EF4-FFF2-40B4-BE49-F238E27FC236}">
                  <a16:creationId xmlns:a16="http://schemas.microsoft.com/office/drawing/2014/main" id="{7722DCE9-76F1-42AC-AC0A-487CFB087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lor">
              <a:extLst>
                <a:ext uri="{FF2B5EF4-FFF2-40B4-BE49-F238E27FC236}">
                  <a16:creationId xmlns:a16="http://schemas.microsoft.com/office/drawing/2014/main" id="{B29A5FA1-D0E7-448B-AB7D-032F01D5B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Color">
            <a:extLst>
              <a:ext uri="{FF2B5EF4-FFF2-40B4-BE49-F238E27FC236}">
                <a16:creationId xmlns:a16="http://schemas.microsoft.com/office/drawing/2014/main" id="{C58F402F-FDB5-409B-8818-B6FCE06E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0" name="Freeform: Shape 3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C4F4EAE-1628-4F9D-BC87-93612045658A}"/>
              </a:ext>
            </a:extLst>
          </p:cNvPr>
          <p:cNvSpPr>
            <a:spLocks noGrp="1"/>
          </p:cNvSpPr>
          <p:nvPr>
            <p:ph type="title"/>
          </p:nvPr>
        </p:nvSpPr>
        <p:spPr>
          <a:xfrm>
            <a:off x="1012644" y="842332"/>
            <a:ext cx="3585114" cy="2782056"/>
          </a:xfrm>
        </p:spPr>
        <p:txBody>
          <a:bodyPr vert="horz" lIns="91440" tIns="45720" rIns="91440" bIns="45720" rtlCol="0" anchor="b">
            <a:normAutofit/>
          </a:bodyPr>
          <a:lstStyle/>
          <a:p>
            <a:r>
              <a:rPr lang="en-US" sz="4800" kern="1200">
                <a:solidFill>
                  <a:schemeClr val="tx2"/>
                </a:solidFill>
                <a:latin typeface="+mj-lt"/>
                <a:ea typeface="+mj-ea"/>
                <a:cs typeface="+mj-cs"/>
              </a:rPr>
              <a:t>Agenda</a:t>
            </a:r>
          </a:p>
        </p:txBody>
      </p:sp>
      <p:graphicFrame>
        <p:nvGraphicFramePr>
          <p:cNvPr id="5" name="Content Placeholder 2">
            <a:extLst>
              <a:ext uri="{FF2B5EF4-FFF2-40B4-BE49-F238E27FC236}">
                <a16:creationId xmlns:a16="http://schemas.microsoft.com/office/drawing/2014/main" id="{F319BAAA-5203-4EF5-83E0-A48B8CCC9356}"/>
              </a:ext>
            </a:extLst>
          </p:cNvPr>
          <p:cNvGraphicFramePr>
            <a:graphicFrameLocks noGrp="1"/>
          </p:cNvGraphicFramePr>
          <p:nvPr>
            <p:ph idx="1"/>
            <p:extLst>
              <p:ext uri="{D42A27DB-BD31-4B8C-83A1-F6EECF244321}">
                <p14:modId xmlns:p14="http://schemas.microsoft.com/office/powerpoint/2010/main" val="197418458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142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7239014" y="525982"/>
            <a:ext cx="4282983" cy="1200361"/>
          </a:xfrm>
        </p:spPr>
        <p:txBody>
          <a:bodyPr vert="horz" lIns="91440" tIns="45720" rIns="91440" bIns="45720" rtlCol="0" anchor="b">
            <a:normAutofit/>
          </a:bodyPr>
          <a:lstStyle/>
          <a:p>
            <a:r>
              <a:rPr lang="en-US" sz="3600" kern="1200">
                <a:latin typeface="+mj-lt"/>
                <a:ea typeface="+mj-ea"/>
                <a:cs typeface="+mj-cs"/>
              </a:rPr>
              <a:t>Project Description</a:t>
            </a:r>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5207B23-5CA4-45A3-9E4D-5AE6A931E131}"/>
              </a:ext>
            </a:extLst>
          </p:cNvPr>
          <p:cNvPicPr/>
          <p:nvPr/>
        </p:nvPicPr>
        <p:blipFill rotWithShape="1">
          <a:blip r:embed="rId2"/>
          <a:srcRect l="9915" r="2081" b="-3"/>
          <a:stretch/>
        </p:blipFill>
        <p:spPr>
          <a:xfrm>
            <a:off x="576244" y="650494"/>
            <a:ext cx="5328422" cy="5324142"/>
          </a:xfrm>
          <a:prstGeom prst="rect">
            <a:avLst/>
          </a:prstGeom>
        </p:spPr>
      </p:pic>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7239012" y="2031101"/>
            <a:ext cx="4282984" cy="3511943"/>
          </a:xfrm>
        </p:spPr>
        <p:txBody>
          <a:bodyPr vert="horz" lIns="91440" tIns="45720" rIns="91440" bIns="45720" rtlCol="0" anchor="ctr">
            <a:normAutofit/>
          </a:bodyPr>
          <a:lstStyle/>
          <a:p>
            <a:endParaRPr lang="en-US" sz="1800"/>
          </a:p>
          <a:p>
            <a:endParaRPr lang="en-US" sz="1800"/>
          </a:p>
          <a:p>
            <a:endParaRPr lang="en-US" sz="1800"/>
          </a:p>
          <a:p>
            <a:endParaRPr lang="en-US" sz="1800"/>
          </a:p>
          <a:p>
            <a:endParaRPr lang="en-US" sz="1800"/>
          </a:p>
          <a:p>
            <a:endParaRPr lang="en-US" sz="1800"/>
          </a:p>
          <a:p>
            <a:endParaRPr lang="en-US" sz="1800"/>
          </a:p>
          <a:p>
            <a:pPr marL="0"/>
            <a:endParaRPr lang="en-US" sz="1800"/>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E877CA5-2379-4513-9757-0651F821B156}"/>
              </a:ext>
            </a:extLst>
          </p:cNvPr>
          <p:cNvSpPr txBox="1"/>
          <p:nvPr/>
        </p:nvSpPr>
        <p:spPr>
          <a:xfrm>
            <a:off x="6287335" y="2031319"/>
            <a:ext cx="5588382" cy="3795748"/>
          </a:xfrm>
          <a:prstGeom prst="rect">
            <a:avLst/>
          </a:prstGeom>
        </p:spPr>
        <p:txBody>
          <a:bodyPr vert="horz" lIns="91440" tIns="45720" rIns="91440" bIns="45720" rtlCol="0" anchor="t">
            <a:noAutofit/>
          </a:bodyPr>
          <a:lstStyle/>
          <a:p>
            <a:pPr marL="342900" indent="-228600">
              <a:lnSpc>
                <a:spcPct val="90000"/>
              </a:lnSpc>
              <a:spcAft>
                <a:spcPts val="600"/>
              </a:spcAft>
              <a:buFont typeface="Arial" panose="020B0604020202020204" pitchFamily="34" charset="0"/>
              <a:buChar char="•"/>
            </a:pPr>
            <a:r>
              <a:rPr lang="en-US" sz="1600">
                <a:effectLst/>
              </a:rPr>
              <a:t>Churn is a measure of the proportion of accounts which cancel or choose not to renew their subscriptions.</a:t>
            </a:r>
            <a:r>
              <a:rPr lang="en-US" sz="1600"/>
              <a:t> </a:t>
            </a:r>
            <a:endParaRPr lang="en-US" sz="1600">
              <a:effectLst/>
              <a:cs typeface="Calibri"/>
            </a:endParaRPr>
          </a:p>
          <a:p>
            <a:pPr marL="342900" marR="0" lvl="0" indent="-228600">
              <a:lnSpc>
                <a:spcPct val="90000"/>
              </a:lnSpc>
              <a:spcBef>
                <a:spcPts val="0"/>
              </a:spcBef>
              <a:spcAft>
                <a:spcPts val="600"/>
              </a:spcAft>
              <a:buFont typeface="Arial" panose="020B0604020202020204" pitchFamily="34" charset="0"/>
              <a:buChar char="•"/>
            </a:pPr>
            <a:endParaRPr lang="en-US" sz="1600">
              <a:effectLst/>
              <a:cs typeface="Calibri"/>
            </a:endParaRPr>
          </a:p>
          <a:p>
            <a:pPr marL="342900" marR="0" lvl="0" indent="-228600">
              <a:lnSpc>
                <a:spcPct val="90000"/>
              </a:lnSpc>
              <a:spcBef>
                <a:spcPts val="0"/>
              </a:spcBef>
              <a:spcAft>
                <a:spcPts val="600"/>
              </a:spcAft>
              <a:buFont typeface="Arial" panose="020B0604020202020204" pitchFamily="34" charset="0"/>
              <a:buChar char="•"/>
            </a:pPr>
            <a:r>
              <a:rPr lang="en-US" sz="1600">
                <a:effectLst/>
              </a:rPr>
              <a:t>For businesses such as credit card companies, customer churn is one of the most significant and daunting issue.</a:t>
            </a:r>
            <a:endParaRPr lang="en-US" sz="1600">
              <a:effectLst/>
              <a:cs typeface="Calibri"/>
            </a:endParaRPr>
          </a:p>
          <a:p>
            <a:pPr marL="114300" marR="0" lvl="0" indent="-228600">
              <a:lnSpc>
                <a:spcPct val="90000"/>
              </a:lnSpc>
              <a:spcBef>
                <a:spcPts val="0"/>
              </a:spcBef>
              <a:spcAft>
                <a:spcPts val="600"/>
              </a:spcAft>
              <a:buFont typeface="Arial" panose="020B0604020202020204" pitchFamily="34" charset="0"/>
              <a:buChar char="•"/>
            </a:pPr>
            <a:endParaRPr lang="en-US" sz="1600">
              <a:effectLst/>
              <a:cs typeface="Calibri"/>
            </a:endParaRPr>
          </a:p>
          <a:p>
            <a:pPr marL="342900" marR="0" lvl="0" indent="-228600">
              <a:lnSpc>
                <a:spcPct val="90000"/>
              </a:lnSpc>
              <a:spcBef>
                <a:spcPts val="0"/>
              </a:spcBef>
              <a:spcAft>
                <a:spcPts val="600"/>
              </a:spcAft>
              <a:buFont typeface="Arial" panose="020B0604020202020204" pitchFamily="34" charset="0"/>
              <a:buChar char="•"/>
            </a:pPr>
            <a:r>
              <a:rPr lang="en-US" sz="1600">
                <a:effectLst/>
              </a:rPr>
              <a:t>Company wants to know the reason behind customer churn and would like to focus on people leaving or cancelling their credit card services.</a:t>
            </a:r>
            <a:endParaRPr lang="en-US" sz="1600">
              <a:effectLst/>
              <a:cs typeface="Calibri"/>
            </a:endParaRPr>
          </a:p>
          <a:p>
            <a:pPr marL="342900" marR="0" lvl="0" indent="-228600">
              <a:lnSpc>
                <a:spcPct val="90000"/>
              </a:lnSpc>
              <a:spcBef>
                <a:spcPts val="0"/>
              </a:spcBef>
              <a:spcAft>
                <a:spcPts val="600"/>
              </a:spcAft>
              <a:buFont typeface="Arial" panose="020B0604020202020204" pitchFamily="34" charset="0"/>
              <a:buChar char="•"/>
            </a:pPr>
            <a:endParaRPr lang="en-US" sz="1600">
              <a:effectLst/>
              <a:cs typeface="Calibri"/>
            </a:endParaRPr>
          </a:p>
          <a:p>
            <a:pPr marL="342900" marR="0" lvl="0" indent="-228600">
              <a:lnSpc>
                <a:spcPct val="90000"/>
              </a:lnSpc>
              <a:spcBef>
                <a:spcPts val="0"/>
              </a:spcBef>
              <a:spcAft>
                <a:spcPts val="600"/>
              </a:spcAft>
              <a:buFont typeface="Arial" panose="020B0604020202020204" pitchFamily="34" charset="0"/>
              <a:buChar char="•"/>
            </a:pPr>
            <a:r>
              <a:rPr lang="en-US" sz="1600">
                <a:effectLst/>
              </a:rPr>
              <a:t>The objective of this project is to use historical customers data to predict customers who will get churned so that company could provide better services and change decisions of the customers.</a:t>
            </a:r>
            <a:endParaRPr lang="en-US" sz="1600">
              <a:effectLst/>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86834" y="1153572"/>
            <a:ext cx="3200400" cy="4461163"/>
          </a:xfrm>
        </p:spPr>
        <p:txBody>
          <a:bodyPr>
            <a:normAutofit/>
          </a:bodyPr>
          <a:lstStyle/>
          <a:p>
            <a:r>
              <a:rPr lang="en-US" sz="3100">
                <a:solidFill>
                  <a:srgbClr val="FFFFFF"/>
                </a:solidFill>
              </a:rPr>
              <a:t>Project Description(cont.)</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Content Placeholder 1"/>
          <p:cNvSpPr>
            <a:spLocks noGrp="1"/>
          </p:cNvSpPr>
          <p:nvPr>
            <p:ph idx="1"/>
          </p:nvPr>
        </p:nvSpPr>
        <p:spPr>
          <a:xfrm>
            <a:off x="4447308" y="591344"/>
            <a:ext cx="6906491" cy="5585619"/>
          </a:xfrm>
        </p:spPr>
        <p:txBody>
          <a:bodyPr anchor="ctr">
            <a:normAutofit/>
          </a:bodyPr>
          <a:lstStyle/>
          <a:p>
            <a:pPr marL="342900" marR="0" lvl="0" indent="-228600">
              <a:spcBef>
                <a:spcPts val="0"/>
              </a:spcBef>
              <a:spcAft>
                <a:spcPts val="0"/>
              </a:spcAft>
              <a:buFont typeface="Arial" panose="020B0604020202020204" pitchFamily="34" charset="0"/>
              <a:buChar char="•"/>
            </a:pPr>
            <a:r>
              <a:rPr lang="en-US">
                <a:effectLst/>
              </a:rPr>
              <a:t>Dataset contains 10128 observations of 23 variables.</a:t>
            </a:r>
          </a:p>
          <a:p>
            <a:pPr marL="342900" marR="0" lvl="0" indent="-228600">
              <a:spcBef>
                <a:spcPts val="0"/>
              </a:spcBef>
              <a:spcAft>
                <a:spcPts val="0"/>
              </a:spcAft>
              <a:buFont typeface="Arial" panose="020B0604020202020204" pitchFamily="34" charset="0"/>
              <a:buChar char="•"/>
            </a:pPr>
            <a:endParaRPr lang="en-US">
              <a:effectLst/>
            </a:endParaRPr>
          </a:p>
          <a:p>
            <a:pPr marL="342900" marR="0" lvl="0" indent="-228600">
              <a:spcBef>
                <a:spcPts val="0"/>
              </a:spcBef>
              <a:spcAft>
                <a:spcPts val="0"/>
              </a:spcAft>
              <a:buFont typeface="Arial" panose="020B0604020202020204" pitchFamily="34" charset="0"/>
              <a:buChar char="•"/>
            </a:pPr>
            <a:r>
              <a:rPr lang="en-US">
                <a:effectLst/>
              </a:rPr>
              <a:t>It contains demographic information of customers along with the credit details. Each row represents a customer with respective credit information.</a:t>
            </a:r>
          </a:p>
          <a:p>
            <a:pPr marL="342900" marR="0" lvl="0" indent="-228600">
              <a:spcBef>
                <a:spcPts val="0"/>
              </a:spcBef>
              <a:spcAft>
                <a:spcPts val="0"/>
              </a:spcAft>
              <a:buFont typeface="Arial" panose="020B0604020202020204" pitchFamily="34" charset="0"/>
              <a:buChar char="•"/>
            </a:pPr>
            <a:endParaRPr lang="en-US">
              <a:effectLst/>
            </a:endParaRPr>
          </a:p>
          <a:p>
            <a:pPr marL="342900" marR="0" lvl="0" indent="-228600">
              <a:spcBef>
                <a:spcPts val="0"/>
              </a:spcBef>
              <a:spcAft>
                <a:spcPts val="800"/>
              </a:spcAft>
              <a:buFont typeface="Arial" panose="020B0604020202020204" pitchFamily="34" charset="0"/>
              <a:buChar char="•"/>
            </a:pPr>
            <a:r>
              <a:rPr lang="en-US">
                <a:effectLst/>
              </a:rPr>
              <a:t>Dataset source: </a:t>
            </a:r>
            <a:r>
              <a:rPr lang="en-US" u="sng">
                <a:effectLst/>
                <a:hlinkClick r:id="rId2"/>
              </a:rPr>
              <a:t>https://www.kaggle.com/sakshigoyal7/credit-card-customers</a:t>
            </a:r>
            <a:r>
              <a:rPr lang="en-US">
                <a:effectLst/>
              </a:rPr>
              <a:t> </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52">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572493" y="238539"/>
            <a:ext cx="11047013" cy="1434415"/>
          </a:xfrm>
        </p:spPr>
        <p:txBody>
          <a:bodyPr anchor="b">
            <a:normAutofit/>
          </a:bodyPr>
          <a:lstStyle/>
          <a:p>
            <a:r>
              <a:rPr lang="en-US" sz="4600"/>
              <a:t>Data Preprocessing</a:t>
            </a:r>
            <a:br>
              <a:rPr lang="en-US" sz="4600"/>
            </a:br>
            <a:endParaRPr lang="en-US" sz="4600">
              <a:cs typeface="Calibri Light" panose="020F0302020204030204"/>
            </a:endParaRPr>
          </a:p>
        </p:txBody>
      </p:sp>
      <p:sp>
        <p:nvSpPr>
          <p:cNvPr id="99"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9505ED-41F1-4A4E-9C87-222AE26E5047}"/>
              </a:ext>
            </a:extLst>
          </p:cNvPr>
          <p:cNvPicPr>
            <a:picLocks noChangeAspect="1"/>
          </p:cNvPicPr>
          <p:nvPr/>
        </p:nvPicPr>
        <p:blipFill rotWithShape="1">
          <a:blip r:embed="rId3"/>
          <a:srcRect l="6780" r="849" b="4"/>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2" name="Content Placeholder 1"/>
          <p:cNvSpPr>
            <a:spLocks noGrp="1"/>
          </p:cNvSpPr>
          <p:nvPr>
            <p:ph idx="1"/>
          </p:nvPr>
        </p:nvSpPr>
        <p:spPr>
          <a:xfrm>
            <a:off x="4905955" y="1880752"/>
            <a:ext cx="6713552" cy="4633840"/>
          </a:xfrm>
        </p:spPr>
        <p:txBody>
          <a:bodyPr vert="horz" lIns="91440" tIns="45720" rIns="91440" bIns="45720" rtlCol="0" anchor="t">
            <a:noAutofit/>
          </a:bodyPr>
          <a:lstStyle/>
          <a:p>
            <a:pPr marL="342900" indent="-342900">
              <a:spcBef>
                <a:spcPts val="0"/>
              </a:spcBef>
              <a:buFont typeface="Symbol" panose="05050102010706020507" pitchFamily="18" charset="2"/>
              <a:buChar char=""/>
            </a:pPr>
            <a:r>
              <a:rPr lang="en-US" sz="2000">
                <a:effectLst/>
                <a:latin typeface="Calibri"/>
                <a:ea typeface="Calibri" panose="020F0502020204030204" pitchFamily="34" charset="0"/>
                <a:cs typeface="Symbol" panose="05050102010706020507" pitchFamily="18" charset="2"/>
              </a:rPr>
              <a:t>We imported our dataset ‘</a:t>
            </a:r>
            <a:r>
              <a:rPr lang="en-US" sz="2000" err="1">
                <a:latin typeface="Calibri"/>
                <a:ea typeface="Calibri" panose="020F0502020204030204" pitchFamily="34" charset="0"/>
                <a:cs typeface="Symbol" panose="05050102010706020507" pitchFamily="18" charset="2"/>
              </a:rPr>
              <a:t>BankChurners</a:t>
            </a:r>
            <a:r>
              <a:rPr lang="en-US" sz="2000">
                <a:effectLst/>
                <a:latin typeface="Calibri"/>
                <a:ea typeface="Calibri" panose="020F0502020204030204" pitchFamily="34" charset="0"/>
                <a:cs typeface="Symbol" panose="05050102010706020507" pitchFamily="18" charset="2"/>
              </a:rPr>
              <a:t>’ in R which has 23 variables and 10127 observations.</a:t>
            </a:r>
          </a:p>
          <a:p>
            <a:pPr marL="342900" marR="0" lvl="0" indent="-342900">
              <a:spcBef>
                <a:spcPts val="0"/>
              </a:spcBef>
              <a:spcAft>
                <a:spcPts val="0"/>
              </a:spcAft>
              <a:buFont typeface="Symbol" panose="05050102010706020507" pitchFamily="18" charset="2"/>
              <a:buChar char=""/>
            </a:pPr>
            <a:r>
              <a:rPr lang="en-US" sz="2000">
                <a:effectLst/>
                <a:latin typeface="Calibri"/>
                <a:ea typeface="Calibri" panose="020F0502020204030204" pitchFamily="34" charset="0"/>
                <a:cs typeface="Symbol" panose="05050102010706020507" pitchFamily="18" charset="2"/>
              </a:rPr>
              <a:t>Column named “Client num” was removed because it has no significance with our analysis.</a:t>
            </a:r>
          </a:p>
          <a:p>
            <a:pPr marL="342900" marR="0" lvl="0" indent="-342900">
              <a:spcBef>
                <a:spcPts val="0"/>
              </a:spcBef>
              <a:spcAft>
                <a:spcPts val="0"/>
              </a:spcAft>
              <a:buFont typeface="Symbol" panose="05050102010706020507" pitchFamily="18" charset="2"/>
              <a:buChar char=""/>
            </a:pPr>
            <a:r>
              <a:rPr lang="en-US" sz="2000">
                <a:effectLst/>
                <a:latin typeface="Calibri"/>
                <a:ea typeface="Calibri" panose="020F0502020204030204" pitchFamily="34" charset="0"/>
                <a:cs typeface="Symbol" panose="05050102010706020507" pitchFamily="18" charset="2"/>
              </a:rPr>
              <a:t>Next, we looked for missing value in our dataset and found that we didn’t have any. Therefore, we didn’t perform any imputations.</a:t>
            </a:r>
          </a:p>
          <a:p>
            <a:pPr marL="342900" marR="0" lvl="0" indent="-342900">
              <a:spcBef>
                <a:spcPts val="0"/>
              </a:spcBef>
              <a:spcAft>
                <a:spcPts val="0"/>
              </a:spcAft>
              <a:buFont typeface="Symbol" panose="05050102010706020507" pitchFamily="18" charset="2"/>
              <a:buChar char=""/>
            </a:pPr>
            <a:r>
              <a:rPr lang="en-US" sz="2000">
                <a:effectLst/>
                <a:latin typeface="Calibri"/>
                <a:ea typeface="Calibri" panose="020F0502020204030204" pitchFamily="34" charset="0"/>
                <a:cs typeface="Symbol" panose="05050102010706020507" pitchFamily="18" charset="2"/>
              </a:rPr>
              <a:t>We further removed values which said “Unknown” to have a cleaner dataset for our analysis.</a:t>
            </a:r>
          </a:p>
          <a:p>
            <a:pPr marL="342900" marR="0" lvl="0" indent="-342900">
              <a:spcBef>
                <a:spcPts val="0"/>
              </a:spcBef>
              <a:spcAft>
                <a:spcPts val="800"/>
              </a:spcAft>
              <a:buFont typeface="Symbol" panose="05050102010706020507" pitchFamily="18" charset="2"/>
              <a:buChar char=""/>
            </a:pPr>
            <a:r>
              <a:rPr lang="en-US" sz="2000">
                <a:effectLst/>
                <a:latin typeface="Calibri"/>
                <a:ea typeface="Calibri" panose="020F0502020204030204" pitchFamily="34" charset="0"/>
                <a:cs typeface="Symbol" panose="05050102010706020507" pitchFamily="18" charset="2"/>
              </a:rPr>
              <a:t>We factored the required categorical variables like Gender, Attrition Flag, Marital Status, Education level, Card Category and income category and added numerical labels for easiness of analysis.</a:t>
            </a:r>
          </a:p>
          <a:p>
            <a:pPr marL="342900" indent="-342900">
              <a:spcBef>
                <a:spcPts val="0"/>
              </a:spcBef>
              <a:spcAft>
                <a:spcPts val="800"/>
              </a:spcAft>
              <a:buFont typeface="Symbol" panose="05050102010706020507" pitchFamily="18" charset="2"/>
              <a:buChar char=""/>
            </a:pPr>
            <a:r>
              <a:rPr lang="en-US" sz="2000">
                <a:latin typeface="Calibri"/>
                <a:ea typeface="Calibri" panose="020F0502020204030204" pitchFamily="34" charset="0"/>
                <a:cs typeface="Symbol" panose="05050102010706020507" pitchFamily="18" charset="2"/>
              </a:rPr>
              <a:t>Final</a:t>
            </a:r>
            <a:r>
              <a:rPr lang="en-US" sz="2000">
                <a:effectLst/>
                <a:latin typeface="Calibri"/>
                <a:ea typeface="Calibri" panose="020F0502020204030204" pitchFamily="34" charset="0"/>
                <a:cs typeface="Symbol" panose="05050102010706020507" pitchFamily="18" charset="2"/>
              </a:rPr>
              <a:t> step, we filtered the dataset to have random 4000 observations which is our final dataset.</a:t>
            </a:r>
          </a:p>
          <a:p>
            <a:pPr marL="342900" marR="0" lvl="0" indent="-342900">
              <a:spcBef>
                <a:spcPts val="0"/>
              </a:spcBef>
              <a:spcAft>
                <a:spcPts val="800"/>
              </a:spcAft>
              <a:buFont typeface="Symbol" panose="05050102010706020507" pitchFamily="18" charset="2"/>
              <a:buChar char=""/>
            </a:pPr>
            <a:endParaRPr lang="en-US" sz="1700">
              <a:effectLst/>
              <a:latin typeface="Calibri" panose="020F0502020204030204" pitchFamily="34" charset="0"/>
              <a:ea typeface="Calibri" panose="020F0502020204030204" pitchFamily="34" charset="0"/>
              <a:cs typeface="Symbol" panose="05050102010706020507" pitchFamily="18" charset="2"/>
            </a:endParaRPr>
          </a:p>
          <a:p>
            <a:pPr>
              <a:buNone/>
            </a:pPr>
            <a:endParaRPr lang="en-US" sz="1700"/>
          </a:p>
          <a:p>
            <a:pPr>
              <a:buNone/>
            </a:pPr>
            <a:endParaRPr lang="en-US" sz="1700"/>
          </a:p>
          <a:p>
            <a:pPr>
              <a:buNone/>
            </a:pPr>
            <a:endParaRPr lang="en-US"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57">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59">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3" name="Title 2"/>
          <p:cNvSpPr>
            <a:spLocks noGrp="1"/>
          </p:cNvSpPr>
          <p:nvPr>
            <p:ph type="title"/>
          </p:nvPr>
        </p:nvSpPr>
        <p:spPr>
          <a:xfrm>
            <a:off x="804672" y="338328"/>
            <a:ext cx="5011473" cy="1773936"/>
          </a:xfrm>
        </p:spPr>
        <p:txBody>
          <a:bodyPr>
            <a:normAutofit/>
          </a:bodyPr>
          <a:lstStyle/>
          <a:p>
            <a:r>
              <a:rPr lang="en-US" sz="4000">
                <a:solidFill>
                  <a:srgbClr val="FFFFFF"/>
                </a:solidFill>
              </a:rPr>
              <a:t>Data Description</a:t>
            </a:r>
            <a:br>
              <a:rPr lang="en-US" sz="4000">
                <a:solidFill>
                  <a:srgbClr val="FFFFFF"/>
                </a:solidFill>
              </a:rPr>
            </a:br>
            <a:endParaRPr lang="en-US" sz="4000">
              <a:solidFill>
                <a:srgbClr val="FFFFFF"/>
              </a:solidFill>
            </a:endParaRPr>
          </a:p>
        </p:txBody>
      </p:sp>
      <p:sp>
        <p:nvSpPr>
          <p:cNvPr id="2" name="Content Placeholder 1"/>
          <p:cNvSpPr>
            <a:spLocks noGrp="1"/>
          </p:cNvSpPr>
          <p:nvPr>
            <p:ph idx="1"/>
          </p:nvPr>
        </p:nvSpPr>
        <p:spPr>
          <a:xfrm>
            <a:off x="6355641" y="338328"/>
            <a:ext cx="5029200" cy="1773936"/>
          </a:xfrm>
        </p:spPr>
        <p:txBody>
          <a:bodyPr vert="horz" lIns="91440" tIns="45720" rIns="91440" bIns="45720" rtlCol="0" anchor="ctr">
            <a:normAutofit/>
          </a:bodyPr>
          <a:lstStyle/>
          <a:p>
            <a:pPr marL="342900" marR="0" lvl="0" indent="-342900">
              <a:spcBef>
                <a:spcPts val="0"/>
              </a:spcBef>
              <a:spcAft>
                <a:spcPts val="0"/>
              </a:spcAft>
              <a:buFont typeface="Symbol" panose="05050102010706020507" pitchFamily="18" charset="2"/>
              <a:buChar char=""/>
            </a:pPr>
            <a:endParaRPr lang="en-US" sz="1800">
              <a:solidFill>
                <a:srgbClr val="FFFFFF"/>
              </a:solidFill>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spcBef>
                <a:spcPts val="0"/>
              </a:spcBef>
              <a:spcAft>
                <a:spcPts val="800"/>
              </a:spcAft>
              <a:buFont typeface="Symbol" panose="05050102010706020507" pitchFamily="18" charset="2"/>
              <a:buChar char=""/>
            </a:pPr>
            <a:endParaRPr lang="en-US" sz="1800">
              <a:solidFill>
                <a:srgbClr val="FFFFFF"/>
              </a:solidFill>
              <a:effectLst/>
              <a:latin typeface="Calibri" panose="020F0502020204030204" pitchFamily="34" charset="0"/>
              <a:ea typeface="Calibri" panose="020F0502020204030204" pitchFamily="34" charset="0"/>
              <a:cs typeface="Symbol" panose="05050102010706020507" pitchFamily="18" charset="2"/>
            </a:endParaRPr>
          </a:p>
          <a:p>
            <a:pPr>
              <a:buNone/>
            </a:pPr>
            <a:endParaRPr lang="en-US" sz="1800">
              <a:solidFill>
                <a:srgbClr val="FFFFFF"/>
              </a:solidFill>
            </a:endParaRPr>
          </a:p>
          <a:p>
            <a:pPr>
              <a:buNone/>
            </a:pPr>
            <a:endParaRPr lang="en-US" sz="1800">
              <a:solidFill>
                <a:srgbClr val="FFFFFF"/>
              </a:solidFill>
            </a:endParaRPr>
          </a:p>
          <a:p>
            <a:pPr>
              <a:buNone/>
            </a:pPr>
            <a:endParaRPr lang="en-US" sz="1800">
              <a:solidFill>
                <a:srgbClr val="FFFFFF"/>
              </a:solidFill>
            </a:endParaRPr>
          </a:p>
        </p:txBody>
      </p:sp>
      <p:sp>
        <p:nvSpPr>
          <p:cNvPr id="76" name="Rectangle 61">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052F97A6-7822-4AA5-B3DB-AB614EC6FE4E}"/>
              </a:ext>
            </a:extLst>
          </p:cNvPr>
          <p:cNvPicPr>
            <a:picLocks noChangeAspect="1"/>
          </p:cNvPicPr>
          <p:nvPr/>
        </p:nvPicPr>
        <p:blipFill>
          <a:blip r:embed="rId4"/>
          <a:stretch>
            <a:fillRect/>
          </a:stretch>
        </p:blipFill>
        <p:spPr>
          <a:xfrm>
            <a:off x="5926948" y="2525875"/>
            <a:ext cx="5594332" cy="3839860"/>
          </a:xfrm>
          <a:prstGeom prst="rect">
            <a:avLst/>
          </a:prstGeom>
        </p:spPr>
      </p:pic>
      <p:pic>
        <p:nvPicPr>
          <p:cNvPr id="4" name="Picture 4" descr="Table&#10;&#10;Description automatically generated">
            <a:extLst>
              <a:ext uri="{FF2B5EF4-FFF2-40B4-BE49-F238E27FC236}">
                <a16:creationId xmlns:a16="http://schemas.microsoft.com/office/drawing/2014/main" id="{2BB2CBAC-C262-4547-AC07-7BAF78D73483}"/>
              </a:ext>
            </a:extLst>
          </p:cNvPr>
          <p:cNvPicPr>
            <a:picLocks noChangeAspect="1"/>
          </p:cNvPicPr>
          <p:nvPr/>
        </p:nvPicPr>
        <p:blipFill>
          <a:blip r:embed="rId5"/>
          <a:stretch>
            <a:fillRect/>
          </a:stretch>
        </p:blipFill>
        <p:spPr>
          <a:xfrm>
            <a:off x="149626" y="2470116"/>
            <a:ext cx="5667401" cy="3899187"/>
          </a:xfrm>
          <a:prstGeom prst="rect">
            <a:avLst/>
          </a:prstGeom>
        </p:spPr>
      </p:pic>
    </p:spTree>
    <p:extLst>
      <p:ext uri="{BB962C8B-B14F-4D97-AF65-F5344CB8AC3E}">
        <p14:creationId xmlns:p14="http://schemas.microsoft.com/office/powerpoint/2010/main" val="36637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133">
            <a:extLst>
              <a:ext uri="{FF2B5EF4-FFF2-40B4-BE49-F238E27FC236}">
                <a16:creationId xmlns:a16="http://schemas.microsoft.com/office/drawing/2014/main" id="{99A35411-0EE2-4606-843D-30DD6958D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Chart, bar chart&#10;&#10;Description automatically generated">
            <a:extLst>
              <a:ext uri="{FF2B5EF4-FFF2-40B4-BE49-F238E27FC236}">
                <a16:creationId xmlns:a16="http://schemas.microsoft.com/office/drawing/2014/main" id="{81785685-9CF9-402C-AE9C-61879DFAB25D}"/>
              </a:ext>
            </a:extLst>
          </p:cNvPr>
          <p:cNvPicPr>
            <a:picLocks noChangeAspect="1"/>
          </p:cNvPicPr>
          <p:nvPr/>
        </p:nvPicPr>
        <p:blipFill>
          <a:blip r:embed="rId3"/>
          <a:stretch>
            <a:fillRect/>
          </a:stretch>
        </p:blipFill>
        <p:spPr>
          <a:xfrm>
            <a:off x="804100" y="1086789"/>
            <a:ext cx="3179261" cy="1979089"/>
          </a:xfrm>
          <a:prstGeom prst="rect">
            <a:avLst/>
          </a:prstGeom>
        </p:spPr>
      </p:pic>
      <p:pic>
        <p:nvPicPr>
          <p:cNvPr id="7" name="Picture 7" descr="Chart, bar chart&#10;&#10;Description automatically generated">
            <a:extLst>
              <a:ext uri="{FF2B5EF4-FFF2-40B4-BE49-F238E27FC236}">
                <a16:creationId xmlns:a16="http://schemas.microsoft.com/office/drawing/2014/main" id="{323D1222-A0C3-4339-8355-A86167836316}"/>
              </a:ext>
            </a:extLst>
          </p:cNvPr>
          <p:cNvPicPr>
            <a:picLocks noChangeAspect="1"/>
          </p:cNvPicPr>
          <p:nvPr/>
        </p:nvPicPr>
        <p:blipFill>
          <a:blip r:embed="rId4"/>
          <a:stretch>
            <a:fillRect/>
          </a:stretch>
        </p:blipFill>
        <p:spPr>
          <a:xfrm>
            <a:off x="4144229" y="1217933"/>
            <a:ext cx="3179263" cy="1716801"/>
          </a:xfrm>
          <a:prstGeom prst="rect">
            <a:avLst/>
          </a:prstGeom>
        </p:spPr>
      </p:pic>
      <p:pic>
        <p:nvPicPr>
          <p:cNvPr id="27" name="Picture 6" descr="Chart, bar chart&#10;&#10;Description automatically generated">
            <a:extLst>
              <a:ext uri="{FF2B5EF4-FFF2-40B4-BE49-F238E27FC236}">
                <a16:creationId xmlns:a16="http://schemas.microsoft.com/office/drawing/2014/main" id="{DED18D65-2A46-4957-98E3-B68D99AB8F0D}"/>
              </a:ext>
            </a:extLst>
          </p:cNvPr>
          <p:cNvPicPr>
            <a:picLocks noChangeAspect="1"/>
          </p:cNvPicPr>
          <p:nvPr/>
        </p:nvPicPr>
        <p:blipFill>
          <a:blip r:embed="rId5"/>
          <a:stretch>
            <a:fillRect/>
          </a:stretch>
        </p:blipFill>
        <p:spPr>
          <a:xfrm>
            <a:off x="804101" y="3792121"/>
            <a:ext cx="3179261" cy="1979089"/>
          </a:xfrm>
          <a:prstGeom prst="rect">
            <a:avLst/>
          </a:prstGeom>
        </p:spPr>
      </p:pic>
      <p:pic>
        <p:nvPicPr>
          <p:cNvPr id="26" name="Picture 5" descr="Chart, bar chart&#10;&#10;Description automatically generated">
            <a:extLst>
              <a:ext uri="{FF2B5EF4-FFF2-40B4-BE49-F238E27FC236}">
                <a16:creationId xmlns:a16="http://schemas.microsoft.com/office/drawing/2014/main" id="{D713057C-A863-4CF8-93CC-140D32C7822C}"/>
              </a:ext>
            </a:extLst>
          </p:cNvPr>
          <p:cNvPicPr>
            <a:picLocks noChangeAspect="1"/>
          </p:cNvPicPr>
          <p:nvPr/>
        </p:nvPicPr>
        <p:blipFill>
          <a:blip r:embed="rId6"/>
          <a:stretch>
            <a:fillRect/>
          </a:stretch>
        </p:blipFill>
        <p:spPr>
          <a:xfrm>
            <a:off x="4144229" y="3792122"/>
            <a:ext cx="3179261" cy="1979089"/>
          </a:xfrm>
          <a:prstGeom prst="rect">
            <a:avLst/>
          </a:prstGeom>
        </p:spPr>
      </p:pic>
      <p:sp>
        <p:nvSpPr>
          <p:cNvPr id="2056" name="Freeform 6">
            <a:extLst>
              <a:ext uri="{FF2B5EF4-FFF2-40B4-BE49-F238E27FC236}">
                <a16:creationId xmlns:a16="http://schemas.microsoft.com/office/drawing/2014/main" id="{F0635F50-873F-429B-A47B-01987BE81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7" name="Freeform 7">
            <a:extLst>
              <a:ext uri="{FF2B5EF4-FFF2-40B4-BE49-F238E27FC236}">
                <a16:creationId xmlns:a16="http://schemas.microsoft.com/office/drawing/2014/main" id="{41D050CA-E613-4479-9147-D0B3C94F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8" name="Rectangle 8">
            <a:extLst>
              <a:ext uri="{FF2B5EF4-FFF2-40B4-BE49-F238E27FC236}">
                <a16:creationId xmlns:a16="http://schemas.microsoft.com/office/drawing/2014/main" id="{A71E2B72-D29B-4AB9-8D70-6C8C71DF5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7835104" y="1213968"/>
            <a:ext cx="3220127" cy="1715106"/>
          </a:xfrm>
        </p:spPr>
        <p:txBody>
          <a:bodyPr anchor="b">
            <a:normAutofit/>
          </a:bodyPr>
          <a:lstStyle/>
          <a:p>
            <a:r>
              <a:rPr lang="en-US" sz="3600">
                <a:solidFill>
                  <a:srgbClr val="FFFFFF"/>
                </a:solidFill>
              </a:rPr>
              <a:t>Data Exploration</a:t>
            </a:r>
            <a:br>
              <a:rPr lang="en-US" sz="3600">
                <a:solidFill>
                  <a:srgbClr val="FFFFFF"/>
                </a:solidFill>
              </a:rPr>
            </a:br>
            <a:br>
              <a:rPr lang="en-US" sz="3600">
                <a:solidFill>
                  <a:srgbClr val="FFFFFF"/>
                </a:solidFill>
              </a:rPr>
            </a:br>
            <a:endParaRPr lang="en-US" sz="3600">
              <a:solidFill>
                <a:srgbClr val="FFFFFF"/>
              </a:solidFill>
            </a:endParaRPr>
          </a:p>
        </p:txBody>
      </p:sp>
      <p:sp>
        <p:nvSpPr>
          <p:cNvPr id="2" name="Content Placeholder 1"/>
          <p:cNvSpPr>
            <a:spLocks noGrp="1"/>
          </p:cNvSpPr>
          <p:nvPr>
            <p:ph idx="1"/>
          </p:nvPr>
        </p:nvSpPr>
        <p:spPr>
          <a:xfrm>
            <a:off x="7835105" y="3072208"/>
            <a:ext cx="3264916" cy="2660684"/>
          </a:xfrm>
        </p:spPr>
        <p:txBody>
          <a:bodyPr anchor="t">
            <a:normAutofit/>
          </a:bodyPr>
          <a:lstStyle/>
          <a:p>
            <a:pPr>
              <a:buNone/>
            </a:pPr>
            <a:endParaRPr lang="en-US" sz="2000">
              <a:solidFill>
                <a:srgbClr val="FFFFFF"/>
              </a:solidFill>
            </a:endParaRPr>
          </a:p>
          <a:p>
            <a:pPr>
              <a:buNone/>
            </a:pPr>
            <a:endParaRPr lang="en-US" sz="2000">
              <a:solidFill>
                <a:srgbClr val="FFFFFF"/>
              </a:solidFill>
            </a:endParaRPr>
          </a:p>
        </p:txBody>
      </p:sp>
      <p:sp>
        <p:nvSpPr>
          <p:cNvPr id="2059" name="Rectangle 8">
            <a:extLst>
              <a:ext uri="{FF2B5EF4-FFF2-40B4-BE49-F238E27FC236}">
                <a16:creationId xmlns:a16="http://schemas.microsoft.com/office/drawing/2014/main" id="{CE77A619-B358-4FA1-8190-C3A0F00C0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25" name="Rectangle 1"/>
          <p:cNvSpPr>
            <a:spLocks noChangeArrowheads="1"/>
          </p:cNvSpPr>
          <p:nvPr/>
        </p:nvSpPr>
        <p:spPr bwMode="auto">
          <a:xfrm>
            <a:off x="1524001" y="-56093"/>
            <a:ext cx="184731" cy="5693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ts val="600"/>
              </a:spcAft>
            </a:pPr>
            <a:endParaRPr lang="en-US" sz="800">
              <a:latin typeface="Arial" pitchFamily="34" charset="0"/>
              <a:cs typeface="Arial" pitchFamily="34" charset="0"/>
            </a:endParaRPr>
          </a:p>
          <a:p>
            <a:pPr eaLnBrk="0" fontAlgn="base" hangingPunct="0">
              <a:spcBef>
                <a:spcPct val="0"/>
              </a:spcBef>
              <a:spcAft>
                <a:spcPts val="600"/>
              </a:spcAft>
            </a:pPr>
            <a:endParaRPr lang="en-US">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45065" y="1463040"/>
            <a:ext cx="3796306" cy="2690949"/>
          </a:xfrm>
        </p:spPr>
        <p:txBody>
          <a:bodyPr anchor="t">
            <a:normAutofit/>
          </a:bodyPr>
          <a:lstStyle/>
          <a:p>
            <a:r>
              <a:rPr lang="en-US" sz="3700"/>
              <a:t>Data Exploration Findings:</a:t>
            </a:r>
            <a:br>
              <a:rPr lang="en-US" sz="3700"/>
            </a:br>
            <a:br>
              <a:rPr lang="en-US" sz="3700"/>
            </a:br>
            <a:br>
              <a:rPr lang="en-US" sz="3700"/>
            </a:br>
            <a:endParaRPr lang="en-US" sz="3700"/>
          </a:p>
        </p:txBody>
      </p:sp>
      <p:grpSp>
        <p:nvGrpSpPr>
          <p:cNvPr id="34" name="Group 2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6"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217808" y="1202081"/>
            <a:ext cx="6408769" cy="4937185"/>
          </a:xfrm>
        </p:spPr>
        <p:txBody>
          <a:bodyPr anchor="t">
            <a:normAutofit fontScale="25000" lnSpcReduction="20000"/>
          </a:bodyPr>
          <a:lstStyle/>
          <a:p>
            <a:pPr>
              <a:buNone/>
            </a:pPr>
            <a:r>
              <a:rPr lang="en-US" sz="600" b="1"/>
              <a:t>:</a:t>
            </a:r>
          </a:p>
          <a:p>
            <a:pPr marL="0" marR="0" indent="0">
              <a:spcBef>
                <a:spcPts val="0"/>
              </a:spcBef>
              <a:spcAft>
                <a:spcPts val="800"/>
              </a:spcAft>
              <a:buNone/>
            </a:pPr>
            <a:endParaRPr lang="en-US" sz="8000">
              <a:effectLst/>
              <a:latin typeface="Calibri"/>
              <a:ea typeface="Calibri" panose="020F0502020204030204" pitchFamily="34" charset="0"/>
              <a:cs typeface="Times New Roman"/>
            </a:endParaRPr>
          </a:p>
          <a:p>
            <a:pPr marL="0">
              <a:spcBef>
                <a:spcPts val="0"/>
              </a:spcBef>
              <a:spcAft>
                <a:spcPts val="800"/>
              </a:spcAft>
            </a:pPr>
            <a:endParaRPr lang="en-US" sz="7200">
              <a:latin typeface="Calibri"/>
              <a:ea typeface="Calibri" panose="020F0502020204030204" pitchFamily="34" charset="0"/>
              <a:cs typeface="Times New Roman"/>
            </a:endParaRPr>
          </a:p>
          <a:p>
            <a:pPr marL="0">
              <a:spcBef>
                <a:spcPts val="0"/>
              </a:spcBef>
              <a:spcAft>
                <a:spcPts val="800"/>
              </a:spcAft>
            </a:pPr>
            <a:endParaRPr lang="en-US" sz="7200">
              <a:latin typeface="Calibri"/>
              <a:ea typeface="Calibri" panose="020F0502020204030204" pitchFamily="34" charset="0"/>
              <a:cs typeface="Times New Roman"/>
            </a:endParaRPr>
          </a:p>
          <a:p>
            <a:pPr marL="342900" marR="0" lvl="0" indent="-342900">
              <a:spcBef>
                <a:spcPts val="0"/>
              </a:spcBef>
              <a:spcAft>
                <a:spcPts val="0"/>
              </a:spcAft>
              <a:buFont typeface="Symbol" panose="05050102010706020507" pitchFamily="18" charset="2"/>
              <a:buChar char=""/>
            </a:pPr>
            <a:r>
              <a:rPr lang="en-US" sz="8000">
                <a:effectLst/>
                <a:latin typeface="Calibri"/>
                <a:ea typeface="Calibri" panose="020F0502020204030204" pitchFamily="34" charset="0"/>
                <a:cs typeface="Times New Roman"/>
              </a:rPr>
              <a:t>Most attritted customers had comparably a very high credit limit on their cards and fell into age group which was above average.</a:t>
            </a:r>
          </a:p>
          <a:p>
            <a:pPr marL="342900" indent="-342900">
              <a:spcBef>
                <a:spcPts val="0"/>
              </a:spcBef>
              <a:buFont typeface="Symbol" panose="05050102010706020507" pitchFamily="18" charset="2"/>
              <a:buChar char=""/>
            </a:pPr>
            <a:endParaRPr lang="en-US" sz="8000">
              <a:latin typeface="Calibri"/>
              <a:ea typeface="Calibri" panose="020F0502020204030204" pitchFamily="34" charset="0"/>
              <a:cs typeface="Times New Roman"/>
            </a:endParaRPr>
          </a:p>
          <a:p>
            <a:pPr marL="342900" marR="0" lvl="0" indent="-342900">
              <a:spcBef>
                <a:spcPts val="0"/>
              </a:spcBef>
              <a:spcAft>
                <a:spcPts val="0"/>
              </a:spcAft>
              <a:buFont typeface="Symbol" panose="05050102010706020507" pitchFamily="18" charset="2"/>
              <a:buChar char=""/>
            </a:pPr>
            <a:r>
              <a:rPr lang="en-US" sz="8000">
                <a:effectLst/>
                <a:latin typeface="Calibri"/>
                <a:ea typeface="Calibri" panose="020F0502020204030204" pitchFamily="34" charset="0"/>
                <a:cs typeface="Times New Roman"/>
              </a:rPr>
              <a:t>Attritted customers were also noted to have extremely low transacted amount in last 12 months.</a:t>
            </a:r>
          </a:p>
          <a:p>
            <a:pPr marL="342900" indent="-342900">
              <a:spcBef>
                <a:spcPts val="0"/>
              </a:spcBef>
              <a:buFont typeface="Symbol" panose="05050102010706020507" pitchFamily="18" charset="2"/>
              <a:buChar char=""/>
            </a:pPr>
            <a:endParaRPr lang="en-US" sz="8000">
              <a:latin typeface="Calibri"/>
              <a:ea typeface="Calibri" panose="020F0502020204030204" pitchFamily="34" charset="0"/>
              <a:cs typeface="Times New Roman"/>
            </a:endParaRPr>
          </a:p>
          <a:p>
            <a:pPr marL="342900" indent="-342900">
              <a:spcBef>
                <a:spcPts val="0"/>
              </a:spcBef>
              <a:buFont typeface="Symbol" panose="05050102010706020507" pitchFamily="18" charset="2"/>
              <a:buChar char=""/>
            </a:pPr>
            <a:r>
              <a:rPr lang="en-US" sz="8000">
                <a:effectLst/>
                <a:latin typeface="Calibri"/>
                <a:ea typeface="Calibri" panose="020F0502020204030204" pitchFamily="34" charset="0"/>
                <a:cs typeface="Times New Roman"/>
              </a:rPr>
              <a:t>The total number of products owned by attritted customers was found to be the lowest.</a:t>
            </a:r>
            <a:endParaRPr lang="en-US" sz="8000">
              <a:latin typeface="Calibri"/>
              <a:cs typeface="Times New Roman"/>
            </a:endParaRPr>
          </a:p>
          <a:p>
            <a:pPr marL="342900" indent="-342900">
              <a:spcBef>
                <a:spcPts val="0"/>
              </a:spcBef>
              <a:buFont typeface="Symbol" panose="05050102010706020507" pitchFamily="18" charset="2"/>
              <a:buChar char=""/>
            </a:pPr>
            <a:endParaRPr lang="en-US" sz="8000">
              <a:latin typeface="Calibri"/>
              <a:ea typeface="Calibri" panose="020F0502020204030204" pitchFamily="34" charset="0"/>
              <a:cs typeface="Times New Roman"/>
            </a:endParaRPr>
          </a:p>
          <a:p>
            <a:pPr marL="342900" marR="0" lvl="0" indent="-342900">
              <a:spcBef>
                <a:spcPts val="0"/>
              </a:spcBef>
              <a:spcAft>
                <a:spcPts val="0"/>
              </a:spcAft>
              <a:buFont typeface="Symbol" panose="05050102010706020507" pitchFamily="18" charset="2"/>
              <a:buChar char=""/>
            </a:pPr>
            <a:r>
              <a:rPr lang="en-US" sz="8000">
                <a:effectLst/>
                <a:latin typeface="Calibri"/>
                <a:ea typeface="Calibri" panose="020F0502020204030204" pitchFamily="34" charset="0"/>
                <a:cs typeface="Times New Roman"/>
              </a:rPr>
              <a:t>Attritted customers had limited number of contacts with the bank in the last 12 months.</a:t>
            </a:r>
          </a:p>
          <a:p>
            <a:pPr marL="342900" indent="-342900">
              <a:spcBef>
                <a:spcPts val="0"/>
              </a:spcBef>
              <a:buFont typeface="Symbol" panose="05050102010706020507" pitchFamily="18" charset="2"/>
              <a:buChar char=""/>
            </a:pPr>
            <a:endParaRPr lang="en-US" sz="8000">
              <a:latin typeface="Calibri"/>
              <a:ea typeface="Calibri" panose="020F0502020204030204" pitchFamily="34" charset="0"/>
              <a:cs typeface="Times New Roman"/>
            </a:endParaRPr>
          </a:p>
          <a:p>
            <a:pPr marL="342900" indent="-342900">
              <a:spcBef>
                <a:spcPts val="0"/>
              </a:spcBef>
              <a:spcAft>
                <a:spcPts val="800"/>
              </a:spcAft>
              <a:buFont typeface="Symbol" panose="05050102010706020507" pitchFamily="18" charset="2"/>
              <a:buChar char=""/>
            </a:pPr>
            <a:r>
              <a:rPr lang="en-US" sz="8000">
                <a:effectLst/>
                <a:latin typeface="Calibri"/>
                <a:ea typeface="Calibri" panose="020F0502020204030204" pitchFamily="34" charset="0"/>
                <a:cs typeface="Times New Roman"/>
              </a:rPr>
              <a:t>Average card utilization ratio was also excessively high for attritted customers.</a:t>
            </a:r>
            <a:r>
              <a:rPr lang="en-US" sz="8000">
                <a:latin typeface="Calibri"/>
                <a:ea typeface="Calibri" panose="020F0502020204030204" pitchFamily="34" charset="0"/>
                <a:cs typeface="Times New Roman"/>
              </a:rPr>
              <a:t> </a:t>
            </a:r>
            <a:endParaRPr lang="en-US" sz="8000">
              <a:effectLst/>
              <a:latin typeface="Calibri"/>
              <a:ea typeface="Calibri" panose="020F0502020204030204" pitchFamily="34" charset="0"/>
              <a:cs typeface="Times New Roman" panose="02020603050405020304" pitchFamily="18" charset="0"/>
            </a:endParaRPr>
          </a:p>
          <a:p>
            <a:pPr marL="342900" indent="-342900">
              <a:spcBef>
                <a:spcPts val="0"/>
              </a:spcBef>
              <a:spcAft>
                <a:spcPts val="800"/>
              </a:spcAft>
              <a:buFont typeface="Symbol" panose="05050102010706020507" pitchFamily="18" charset="2"/>
              <a:buChar char=""/>
            </a:pPr>
            <a:endParaRPr lang="en-US" sz="8000">
              <a:cs typeface="Times New Roman"/>
            </a:endParaRPr>
          </a:p>
          <a:p>
            <a:pPr>
              <a:buNone/>
            </a:pPr>
            <a:endParaRPr lang="en-US" sz="600" b="1"/>
          </a:p>
          <a:p>
            <a:pPr>
              <a:buNone/>
            </a:pPr>
            <a:endParaRPr lang="en-US" sz="600" b="1">
              <a:cs typeface="Calibri" panose="020F0502020204030204"/>
            </a:endParaRPr>
          </a:p>
          <a:p>
            <a:endParaRPr lang="en-US" sz="600" b="1"/>
          </a:p>
          <a:p>
            <a:endParaRPr lang="en-US" sz="600" b="1"/>
          </a:p>
          <a:p>
            <a:endParaRPr lang="en-US" sz="600" b="1"/>
          </a:p>
          <a:p>
            <a:endParaRPr lang="en-US" sz="600" b="1"/>
          </a:p>
          <a:p>
            <a:endParaRPr lang="en-US" sz="600" b="1"/>
          </a:p>
          <a:p>
            <a:endParaRPr lang="en-US" sz="600" b="1"/>
          </a:p>
          <a:p>
            <a:endParaRPr lang="en-US" sz="600" b="1">
              <a:cs typeface="Calibri" panose="020F0502020204030204"/>
            </a:endParaRPr>
          </a:p>
          <a:p>
            <a:pPr>
              <a:buNone/>
            </a:pPr>
            <a:endParaRPr lang="en-US" sz="600" b="1">
              <a:cs typeface="Calibri" panose="020F0502020204030204"/>
            </a:endParaRPr>
          </a:p>
          <a:p>
            <a:pPr>
              <a:buNone/>
            </a:pPr>
            <a:endParaRPr lang="en-US" sz="600"/>
          </a:p>
          <a:p>
            <a:pPr>
              <a:buNone/>
            </a:pPr>
            <a:endParaRPr lang="en-US" sz="600"/>
          </a:p>
          <a:p>
            <a:pPr>
              <a:buNone/>
            </a:pPr>
            <a:endParaRPr lang="en-US" sz="600"/>
          </a:p>
          <a:p>
            <a:pPr>
              <a:buNone/>
            </a:pPr>
            <a:r>
              <a:rPr lang="en-US" sz="600" b="1"/>
              <a:t>  </a:t>
            </a:r>
            <a:endParaRPr lang="en-US" sz="600" b="1">
              <a:cs typeface="Calibri"/>
            </a:endParaRPr>
          </a:p>
          <a:p>
            <a:pPr>
              <a:buNone/>
            </a:pPr>
            <a:endParaRPr lang="en-US" sz="600">
              <a:cs typeface="Calibri" panose="020F0502020204030204"/>
            </a:endParaRPr>
          </a:p>
          <a:p>
            <a:pPr>
              <a:buNone/>
            </a:pPr>
            <a:r>
              <a:rPr lang="en-US" sz="600" b="1"/>
              <a:t>                                                                     </a:t>
            </a:r>
            <a:endParaRPr lang="en-US" sz="600"/>
          </a:p>
          <a:p>
            <a:endParaRPr lang="en-US" sz="600"/>
          </a:p>
          <a:p>
            <a:endParaRPr lang="en-US" sz="600"/>
          </a:p>
          <a:p>
            <a:pPr>
              <a:buNone/>
            </a:pPr>
            <a:endParaRPr lang="en-US" sz="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F701FF-96F5-4EFF-9892-6FDAE442BF45}"/>
              </a:ext>
            </a:extLst>
          </p:cNvPr>
          <p:cNvPicPr>
            <a:picLocks noChangeAspect="1"/>
          </p:cNvPicPr>
          <p:nvPr/>
        </p:nvPicPr>
        <p:blipFill rotWithShape="1">
          <a:blip r:embed="rId2">
            <a:duotone>
              <a:schemeClr val="bg2">
                <a:shade val="45000"/>
                <a:satMod val="135000"/>
              </a:schemeClr>
              <a:prstClr val="white"/>
            </a:duotone>
          </a:blip>
          <a:srcRect t="15642" r="9091" b="775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838200" y="365125"/>
            <a:ext cx="10515600" cy="1325563"/>
          </a:xfrm>
        </p:spPr>
        <p:txBody>
          <a:bodyPr>
            <a:normAutofit/>
          </a:bodyPr>
          <a:lstStyle/>
          <a:p>
            <a:r>
              <a:rPr lang="en-US"/>
              <a:t>Model Building-Predictive Modelling</a:t>
            </a:r>
            <a:br>
              <a:rPr lang="en-US"/>
            </a:br>
            <a:endParaRPr lang="en-US"/>
          </a:p>
        </p:txBody>
      </p:sp>
      <p:graphicFrame>
        <p:nvGraphicFramePr>
          <p:cNvPr id="5" name="Content Placeholder 1">
            <a:extLst>
              <a:ext uri="{FF2B5EF4-FFF2-40B4-BE49-F238E27FC236}">
                <a16:creationId xmlns:a16="http://schemas.microsoft.com/office/drawing/2014/main" id="{87570965-FC87-4EDD-AE79-3365E1281693}"/>
              </a:ext>
            </a:extLst>
          </p:cNvPr>
          <p:cNvGraphicFramePr>
            <a:graphicFrameLocks noGrp="1"/>
          </p:cNvGraphicFramePr>
          <p:nvPr>
            <p:ph idx="1"/>
            <p:extLst>
              <p:ext uri="{D42A27DB-BD31-4B8C-83A1-F6EECF244321}">
                <p14:modId xmlns:p14="http://schemas.microsoft.com/office/powerpoint/2010/main" val="7560759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DE97C20E0EFB4CA652CBE7FD0E88F2" ma:contentTypeVersion="11" ma:contentTypeDescription="Create a new document." ma:contentTypeScope="" ma:versionID="e582526c075d2da83e635b562e389149">
  <xsd:schema xmlns:xsd="http://www.w3.org/2001/XMLSchema" xmlns:xs="http://www.w3.org/2001/XMLSchema" xmlns:p="http://schemas.microsoft.com/office/2006/metadata/properties" xmlns:ns3="5c451d83-303f-4b77-8f87-ce554764b488" xmlns:ns4="0ad594b6-14be-4464-be7a-f43b04a57b9d" targetNamespace="http://schemas.microsoft.com/office/2006/metadata/properties" ma:root="true" ma:fieldsID="585ac46b9545cbefef2081218b574a2f" ns3:_="" ns4:_="">
    <xsd:import namespace="5c451d83-303f-4b77-8f87-ce554764b488"/>
    <xsd:import namespace="0ad594b6-14be-4464-be7a-f43b04a57b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451d83-303f-4b77-8f87-ce554764b4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d594b6-14be-4464-be7a-f43b04a57b9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712613-EEE5-455B-AD6B-9D7E021194F0}">
  <ds:schemaRefs>
    <ds:schemaRef ds:uri="0ad594b6-14be-4464-be7a-f43b04a57b9d"/>
    <ds:schemaRef ds:uri="5c451d83-303f-4b77-8f87-ce554764b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6DCB679-C71A-47B6-BC97-9F968326CB5E}">
  <ds:schemaRefs>
    <ds:schemaRef ds:uri="http://schemas.microsoft.com/sharepoint/v3/contenttype/forms"/>
  </ds:schemaRefs>
</ds:datastoreItem>
</file>

<file path=customXml/itemProps3.xml><?xml version="1.0" encoding="utf-8"?>
<ds:datastoreItem xmlns:ds="http://schemas.openxmlformats.org/officeDocument/2006/customXml" ds:itemID="{3D43F320-36AA-453D-BD65-DBCF9E6CCF6F}">
  <ds:schemaRefs>
    <ds:schemaRef ds:uri="0ad594b6-14be-4464-be7a-f43b04a57b9d"/>
    <ds:schemaRef ds:uri="5c451d83-303f-4b77-8f87-ce554764b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5</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Predicting Credit card Churners</vt:lpstr>
      <vt:lpstr>Agenda</vt:lpstr>
      <vt:lpstr>Project Description</vt:lpstr>
      <vt:lpstr>Project Description(cont.)</vt:lpstr>
      <vt:lpstr>Data Preprocessing </vt:lpstr>
      <vt:lpstr>Data Description </vt:lpstr>
      <vt:lpstr>Data Exploration  </vt:lpstr>
      <vt:lpstr>Data Exploration Findings:   </vt:lpstr>
      <vt:lpstr>Model Building-Predictive Modelling </vt:lpstr>
      <vt:lpstr>Results</vt:lpstr>
      <vt:lpstr>Conclusion and Implications</vt:lpstr>
      <vt:lpstr>Conclusion and Implications (cont..)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Credit card churn</dc:title>
  <dc:creator>Nikitha Rao (nrao)</dc:creator>
  <cp:revision>2</cp:revision>
  <dcterms:created xsi:type="dcterms:W3CDTF">2021-05-03T20:11:42Z</dcterms:created>
  <dcterms:modified xsi:type="dcterms:W3CDTF">2022-01-05T19:45:59Z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0x0101000CDE97C20E0EFB4CA652CBE7FD0E88F2</vt:lpwstr>
  </property>
</Properties>
</file>