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87" r:id="rId1"/>
  </p:sldMasterIdLst>
  <p:sldIdLst>
    <p:sldId id="256" r:id="rId2"/>
    <p:sldId id="257" r:id="rId3"/>
    <p:sldId id="271" r:id="rId4"/>
    <p:sldId id="272" r:id="rId5"/>
    <p:sldId id="258" r:id="rId6"/>
    <p:sldId id="259" r:id="rId7"/>
    <p:sldId id="264" r:id="rId8"/>
    <p:sldId id="281" r:id="rId9"/>
    <p:sldId id="265" r:id="rId10"/>
    <p:sldId id="267" r:id="rId11"/>
    <p:sldId id="268" r:id="rId12"/>
    <p:sldId id="279" r:id="rId13"/>
    <p:sldId id="277" r:id="rId14"/>
    <p:sldId id="275" r:id="rId15"/>
    <p:sldId id="261" r:id="rId16"/>
    <p:sldId id="273" r:id="rId17"/>
    <p:sldId id="266" r:id="rId18"/>
    <p:sldId id="274" r:id="rId19"/>
    <p:sldId id="280" r:id="rId20"/>
    <p:sldId id="26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62" autoAdjust="0"/>
    <p:restoredTop sz="94660"/>
  </p:normalViewPr>
  <p:slideViewPr>
    <p:cSldViewPr snapToGrid="0">
      <p:cViewPr varScale="1">
        <p:scale>
          <a:sx n="75" d="100"/>
          <a:sy n="75" d="100"/>
        </p:scale>
        <p:origin x="51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8.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8.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E7CEBF-EB17-4156-8ACC-0CA1E302C9D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E3B38C13-20A8-4405-963F-25C50B0803FB}">
      <dgm:prSet/>
      <dgm:spPr/>
      <dgm:t>
        <a:bodyPr/>
        <a:lstStyle/>
        <a:p>
          <a:pPr>
            <a:lnSpc>
              <a:spcPct val="100000"/>
            </a:lnSpc>
            <a:defRPr cap="all"/>
          </a:pPr>
          <a:r>
            <a:rPr lang="en-US" dirty="0"/>
            <a:t>Hadoop</a:t>
          </a:r>
        </a:p>
      </dgm:t>
    </dgm:pt>
    <dgm:pt modelId="{17374313-10D2-4728-B2EF-8002A3446E6A}" type="parTrans" cxnId="{A4EE8063-7708-49B6-87A0-1BB4F8AAFDF8}">
      <dgm:prSet/>
      <dgm:spPr/>
      <dgm:t>
        <a:bodyPr/>
        <a:lstStyle/>
        <a:p>
          <a:endParaRPr lang="en-US"/>
        </a:p>
      </dgm:t>
    </dgm:pt>
    <dgm:pt modelId="{DF1C8A64-34C0-4AC6-A0F0-91CAD794B9D9}" type="sibTrans" cxnId="{A4EE8063-7708-49B6-87A0-1BB4F8AAFDF8}">
      <dgm:prSet/>
      <dgm:spPr/>
      <dgm:t>
        <a:bodyPr/>
        <a:lstStyle/>
        <a:p>
          <a:endParaRPr lang="en-US"/>
        </a:p>
      </dgm:t>
    </dgm:pt>
    <dgm:pt modelId="{FC40CC00-BEAF-4A5D-A62F-1EC93FB68524}">
      <dgm:prSet/>
      <dgm:spPr/>
      <dgm:t>
        <a:bodyPr/>
        <a:lstStyle/>
        <a:p>
          <a:pPr>
            <a:lnSpc>
              <a:spcPct val="100000"/>
            </a:lnSpc>
            <a:defRPr cap="all"/>
          </a:pPr>
          <a:r>
            <a:rPr lang="en-US" dirty="0"/>
            <a:t>Pyspark</a:t>
          </a:r>
        </a:p>
      </dgm:t>
    </dgm:pt>
    <dgm:pt modelId="{69A5F26A-4366-4930-BFDA-DCAF1DEB2D6D}" type="parTrans" cxnId="{329F2E7B-04D9-4933-A10D-5A7604BE9B7F}">
      <dgm:prSet/>
      <dgm:spPr/>
      <dgm:t>
        <a:bodyPr/>
        <a:lstStyle/>
        <a:p>
          <a:endParaRPr lang="en-US"/>
        </a:p>
      </dgm:t>
    </dgm:pt>
    <dgm:pt modelId="{3535042D-8D97-48DF-A516-763C6B6136EE}" type="sibTrans" cxnId="{329F2E7B-04D9-4933-A10D-5A7604BE9B7F}">
      <dgm:prSet/>
      <dgm:spPr/>
      <dgm:t>
        <a:bodyPr/>
        <a:lstStyle/>
        <a:p>
          <a:endParaRPr lang="en-US"/>
        </a:p>
      </dgm:t>
    </dgm:pt>
    <dgm:pt modelId="{23423DFA-CEB5-4875-93EA-ABED0D4B7099}">
      <dgm:prSet/>
      <dgm:spPr/>
      <dgm:t>
        <a:bodyPr/>
        <a:lstStyle/>
        <a:p>
          <a:pPr>
            <a:lnSpc>
              <a:spcPct val="100000"/>
            </a:lnSpc>
            <a:defRPr cap="all"/>
          </a:pPr>
          <a:r>
            <a:rPr lang="en-US" dirty="0"/>
            <a:t>Hive</a:t>
          </a:r>
        </a:p>
      </dgm:t>
    </dgm:pt>
    <dgm:pt modelId="{31BB6DC7-E513-4753-BCA3-99D58B578272}" type="parTrans" cxnId="{0E18B7E8-AF6F-41C4-B461-45F884113B6E}">
      <dgm:prSet/>
      <dgm:spPr/>
      <dgm:t>
        <a:bodyPr/>
        <a:lstStyle/>
        <a:p>
          <a:endParaRPr lang="en-US"/>
        </a:p>
      </dgm:t>
    </dgm:pt>
    <dgm:pt modelId="{FC7FDF98-A38D-4293-809C-9493B2254131}" type="sibTrans" cxnId="{0E18B7E8-AF6F-41C4-B461-45F884113B6E}">
      <dgm:prSet/>
      <dgm:spPr/>
      <dgm:t>
        <a:bodyPr/>
        <a:lstStyle/>
        <a:p>
          <a:endParaRPr lang="en-US"/>
        </a:p>
      </dgm:t>
    </dgm:pt>
    <dgm:pt modelId="{46FDF81E-109E-4EF7-B046-461AC42B6106}">
      <dgm:prSet/>
      <dgm:spPr/>
      <dgm:t>
        <a:bodyPr/>
        <a:lstStyle/>
        <a:p>
          <a:pPr>
            <a:lnSpc>
              <a:spcPct val="100000"/>
            </a:lnSpc>
            <a:defRPr cap="all"/>
          </a:pPr>
          <a:r>
            <a:rPr lang="en-US" dirty="0"/>
            <a:t>Tableau</a:t>
          </a:r>
        </a:p>
      </dgm:t>
    </dgm:pt>
    <dgm:pt modelId="{77EF9009-9E58-4152-AAF7-900F76C3BF04}" type="parTrans" cxnId="{A7D7D1B4-899A-46C4-89C6-908C89620A22}">
      <dgm:prSet/>
      <dgm:spPr/>
      <dgm:t>
        <a:bodyPr/>
        <a:lstStyle/>
        <a:p>
          <a:endParaRPr lang="en-US"/>
        </a:p>
      </dgm:t>
    </dgm:pt>
    <dgm:pt modelId="{948CBE53-51F7-4EEF-B6C8-1DC5D47CD784}" type="sibTrans" cxnId="{A7D7D1B4-899A-46C4-89C6-908C89620A22}">
      <dgm:prSet/>
      <dgm:spPr/>
      <dgm:t>
        <a:bodyPr/>
        <a:lstStyle/>
        <a:p>
          <a:endParaRPr lang="en-US"/>
        </a:p>
      </dgm:t>
    </dgm:pt>
    <dgm:pt modelId="{5128F9E1-62F0-410C-8676-32F122C40D72}">
      <dgm:prSet/>
      <dgm:spPr/>
      <dgm:t>
        <a:bodyPr/>
        <a:lstStyle/>
        <a:p>
          <a:pPr>
            <a:lnSpc>
              <a:spcPct val="100000"/>
            </a:lnSpc>
            <a:defRPr cap="all"/>
          </a:pPr>
          <a:r>
            <a:rPr lang="en-US" dirty="0" smtClean="0"/>
            <a:t>Google Cloud Platform</a:t>
          </a:r>
          <a:endParaRPr lang="en-US" dirty="0"/>
        </a:p>
      </dgm:t>
    </dgm:pt>
    <dgm:pt modelId="{61F4CA94-F37F-4F37-9B57-F349844F4992}" type="sibTrans" cxnId="{1A4F6E31-DF92-471B-882A-82FF5CBCF933}">
      <dgm:prSet/>
      <dgm:spPr/>
      <dgm:t>
        <a:bodyPr/>
        <a:lstStyle/>
        <a:p>
          <a:endParaRPr lang="en-US"/>
        </a:p>
      </dgm:t>
    </dgm:pt>
    <dgm:pt modelId="{06023684-37C1-48A6-8A99-609E72283B23}" type="parTrans" cxnId="{1A4F6E31-DF92-471B-882A-82FF5CBCF933}">
      <dgm:prSet/>
      <dgm:spPr/>
      <dgm:t>
        <a:bodyPr/>
        <a:lstStyle/>
        <a:p>
          <a:endParaRPr lang="en-US"/>
        </a:p>
      </dgm:t>
    </dgm:pt>
    <dgm:pt modelId="{9E0B6DEE-032D-40A2-98A3-210A7A70D5A0}" type="pres">
      <dgm:prSet presAssocID="{5EE7CEBF-EB17-4156-8ACC-0CA1E302C9DB}" presName="root" presStyleCnt="0">
        <dgm:presLayoutVars>
          <dgm:dir/>
          <dgm:resizeHandles val="exact"/>
        </dgm:presLayoutVars>
      </dgm:prSet>
      <dgm:spPr/>
      <dgm:t>
        <a:bodyPr/>
        <a:lstStyle/>
        <a:p>
          <a:endParaRPr lang="en-US"/>
        </a:p>
      </dgm:t>
    </dgm:pt>
    <dgm:pt modelId="{B62138FF-0006-48AB-A2AF-702CF91271CB}" type="pres">
      <dgm:prSet presAssocID="{E3B38C13-20A8-4405-963F-25C50B0803FB}" presName="compNode" presStyleCnt="0"/>
      <dgm:spPr/>
    </dgm:pt>
    <dgm:pt modelId="{DA69916D-7E46-4CCB-A3E8-D4CA1A6FC5A5}" type="pres">
      <dgm:prSet presAssocID="{E3B38C13-20A8-4405-963F-25C50B0803FB}" presName="iconBgRect" presStyleLbl="bgShp" presStyleIdx="0" presStyleCnt="5"/>
      <dgm:spPr/>
    </dgm:pt>
    <dgm:pt modelId="{D7D9ACF6-678C-4893-9AAB-C972688A2E8F}" type="pres">
      <dgm:prSet presAssocID="{E3B38C13-20A8-4405-963F-25C50B0803FB}"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Database"/>
        </a:ext>
      </dgm:extLst>
    </dgm:pt>
    <dgm:pt modelId="{8FB7DF7A-0A1E-4A33-8F4C-568AF343BF01}" type="pres">
      <dgm:prSet presAssocID="{E3B38C13-20A8-4405-963F-25C50B0803FB}" presName="spaceRect" presStyleCnt="0"/>
      <dgm:spPr/>
    </dgm:pt>
    <dgm:pt modelId="{4AC9ECA8-1A5A-4BEE-8C48-BC46C2A1D706}" type="pres">
      <dgm:prSet presAssocID="{E3B38C13-20A8-4405-963F-25C50B0803FB}" presName="textRect" presStyleLbl="revTx" presStyleIdx="0" presStyleCnt="5">
        <dgm:presLayoutVars>
          <dgm:chMax val="1"/>
          <dgm:chPref val="1"/>
        </dgm:presLayoutVars>
      </dgm:prSet>
      <dgm:spPr/>
      <dgm:t>
        <a:bodyPr/>
        <a:lstStyle/>
        <a:p>
          <a:endParaRPr lang="en-US"/>
        </a:p>
      </dgm:t>
    </dgm:pt>
    <dgm:pt modelId="{5B1E9264-E555-4514-956C-99D690D7046E}" type="pres">
      <dgm:prSet presAssocID="{DF1C8A64-34C0-4AC6-A0F0-91CAD794B9D9}" presName="sibTrans" presStyleCnt="0"/>
      <dgm:spPr/>
    </dgm:pt>
    <dgm:pt modelId="{D0C2961A-9990-4C14-8AA6-6DA1FD988EA9}" type="pres">
      <dgm:prSet presAssocID="{FC40CC00-BEAF-4A5D-A62F-1EC93FB68524}" presName="compNode" presStyleCnt="0"/>
      <dgm:spPr/>
    </dgm:pt>
    <dgm:pt modelId="{3178AA39-6BFD-490E-855B-DB7A165F1A66}" type="pres">
      <dgm:prSet presAssocID="{FC40CC00-BEAF-4A5D-A62F-1EC93FB68524}" presName="iconBgRect" presStyleLbl="bgShp" presStyleIdx="1" presStyleCnt="5"/>
      <dgm:spPr/>
    </dgm:pt>
    <dgm:pt modelId="{FD94CB3F-612F-41F1-ADB5-1E55DF8B4436}" type="pres">
      <dgm:prSet presAssocID="{FC40CC00-BEAF-4A5D-A62F-1EC93FB6852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Wind Chime"/>
        </a:ext>
      </dgm:extLst>
    </dgm:pt>
    <dgm:pt modelId="{14846687-2588-4A08-A604-155A572DAC02}" type="pres">
      <dgm:prSet presAssocID="{FC40CC00-BEAF-4A5D-A62F-1EC93FB68524}" presName="spaceRect" presStyleCnt="0"/>
      <dgm:spPr/>
    </dgm:pt>
    <dgm:pt modelId="{838724FA-56ED-4E6E-80E7-285FA234646F}" type="pres">
      <dgm:prSet presAssocID="{FC40CC00-BEAF-4A5D-A62F-1EC93FB68524}" presName="textRect" presStyleLbl="revTx" presStyleIdx="1" presStyleCnt="5">
        <dgm:presLayoutVars>
          <dgm:chMax val="1"/>
          <dgm:chPref val="1"/>
        </dgm:presLayoutVars>
      </dgm:prSet>
      <dgm:spPr/>
      <dgm:t>
        <a:bodyPr/>
        <a:lstStyle/>
        <a:p>
          <a:endParaRPr lang="en-US"/>
        </a:p>
      </dgm:t>
    </dgm:pt>
    <dgm:pt modelId="{310B8DC2-96CE-4B94-BD9E-78C72CFD5D22}" type="pres">
      <dgm:prSet presAssocID="{3535042D-8D97-48DF-A516-763C6B6136EE}" presName="sibTrans" presStyleCnt="0"/>
      <dgm:spPr/>
    </dgm:pt>
    <dgm:pt modelId="{8F42CCA9-7D95-47DB-A1A7-9BF4C0FBBD87}" type="pres">
      <dgm:prSet presAssocID="{23423DFA-CEB5-4875-93EA-ABED0D4B7099}" presName="compNode" presStyleCnt="0"/>
      <dgm:spPr/>
    </dgm:pt>
    <dgm:pt modelId="{38A2E784-F84E-4D8E-B2BE-817D7833315B}" type="pres">
      <dgm:prSet presAssocID="{23423DFA-CEB5-4875-93EA-ABED0D4B7099}" presName="iconBgRect" presStyleLbl="bgShp" presStyleIdx="2" presStyleCnt="5"/>
      <dgm:spPr/>
    </dgm:pt>
    <dgm:pt modelId="{D0A383BF-CE59-4BC2-BF5D-7454AED190DB}" type="pres">
      <dgm:prSet presAssocID="{23423DFA-CEB5-4875-93EA-ABED0D4B7099}"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a:noFill/>
        </a:ln>
      </dgm:spPr>
      <dgm:t>
        <a:bodyPr/>
        <a:lstStyle/>
        <a:p>
          <a:endParaRPr lang="en-US"/>
        </a:p>
      </dgm:t>
      <dgm:extLst>
        <a:ext uri="{E40237B7-FDA0-4F09-8148-C483321AD2D9}">
          <dgm14:cNvPr xmlns:dgm14="http://schemas.microsoft.com/office/drawing/2010/diagram" id="0" name="" descr="Bee"/>
        </a:ext>
      </dgm:extLst>
    </dgm:pt>
    <dgm:pt modelId="{7A107B6D-9164-4BAE-A7E5-6DA0DE975AD3}" type="pres">
      <dgm:prSet presAssocID="{23423DFA-CEB5-4875-93EA-ABED0D4B7099}" presName="spaceRect" presStyleCnt="0"/>
      <dgm:spPr/>
    </dgm:pt>
    <dgm:pt modelId="{03E91475-7F07-4458-B01E-F89E8673B492}" type="pres">
      <dgm:prSet presAssocID="{23423DFA-CEB5-4875-93EA-ABED0D4B7099}" presName="textRect" presStyleLbl="revTx" presStyleIdx="2" presStyleCnt="5">
        <dgm:presLayoutVars>
          <dgm:chMax val="1"/>
          <dgm:chPref val="1"/>
        </dgm:presLayoutVars>
      </dgm:prSet>
      <dgm:spPr/>
      <dgm:t>
        <a:bodyPr/>
        <a:lstStyle/>
        <a:p>
          <a:endParaRPr lang="en-US"/>
        </a:p>
      </dgm:t>
    </dgm:pt>
    <dgm:pt modelId="{CB09FF1F-17F6-44F0-AF92-30CF5A18E670}" type="pres">
      <dgm:prSet presAssocID="{FC7FDF98-A38D-4293-809C-9493B2254131}" presName="sibTrans" presStyleCnt="0"/>
      <dgm:spPr/>
    </dgm:pt>
    <dgm:pt modelId="{B025900C-51D6-41A5-879E-0243F34C92B6}" type="pres">
      <dgm:prSet presAssocID="{5128F9E1-62F0-410C-8676-32F122C40D72}" presName="compNode" presStyleCnt="0"/>
      <dgm:spPr/>
    </dgm:pt>
    <dgm:pt modelId="{91E53E42-2B44-4413-A256-47FCDFCF157A}" type="pres">
      <dgm:prSet presAssocID="{5128F9E1-62F0-410C-8676-32F122C40D72}" presName="iconBgRect" presStyleLbl="bgShp" presStyleIdx="3" presStyleCnt="5"/>
      <dgm:spPr/>
    </dgm:pt>
    <dgm:pt modelId="{A6EEC1FF-12EC-4140-A66F-3347BC442A39}" type="pres">
      <dgm:prSet presAssocID="{5128F9E1-62F0-410C-8676-32F122C40D72}"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a:blipFill>
        <a:ln>
          <a:noFill/>
        </a:ln>
      </dgm:spPr>
      <dgm:t>
        <a:bodyPr/>
        <a:lstStyle/>
        <a:p>
          <a:endParaRPr lang="en-US"/>
        </a:p>
      </dgm:t>
      <dgm:extLst>
        <a:ext uri="{E40237B7-FDA0-4F09-8148-C483321AD2D9}">
          <dgm14:cNvPr xmlns:dgm14="http://schemas.microsoft.com/office/drawing/2010/diagram" id="0" name="" descr="Cloud"/>
        </a:ext>
      </dgm:extLst>
    </dgm:pt>
    <dgm:pt modelId="{3821A589-F74B-401B-A162-59462139D867}" type="pres">
      <dgm:prSet presAssocID="{5128F9E1-62F0-410C-8676-32F122C40D72}" presName="spaceRect" presStyleCnt="0"/>
      <dgm:spPr/>
    </dgm:pt>
    <dgm:pt modelId="{7859F7CA-B496-40FF-9E1D-1D12B6A0430C}" type="pres">
      <dgm:prSet presAssocID="{5128F9E1-62F0-410C-8676-32F122C40D72}" presName="textRect" presStyleLbl="revTx" presStyleIdx="3" presStyleCnt="5">
        <dgm:presLayoutVars>
          <dgm:chMax val="1"/>
          <dgm:chPref val="1"/>
        </dgm:presLayoutVars>
      </dgm:prSet>
      <dgm:spPr/>
      <dgm:t>
        <a:bodyPr/>
        <a:lstStyle/>
        <a:p>
          <a:endParaRPr lang="en-US"/>
        </a:p>
      </dgm:t>
    </dgm:pt>
    <dgm:pt modelId="{B34FDF20-523B-4498-B1E1-19AE20CBCCC5}" type="pres">
      <dgm:prSet presAssocID="{61F4CA94-F37F-4F37-9B57-F349844F4992}" presName="sibTrans" presStyleCnt="0"/>
      <dgm:spPr/>
    </dgm:pt>
    <dgm:pt modelId="{9186D5A7-A948-434C-BFC9-96AC52AC54FB}" type="pres">
      <dgm:prSet presAssocID="{46FDF81E-109E-4EF7-B046-461AC42B6106}" presName="compNode" presStyleCnt="0"/>
      <dgm:spPr/>
    </dgm:pt>
    <dgm:pt modelId="{4FD1124B-1AA1-4E32-A2CA-A7C04A5E3FFB}" type="pres">
      <dgm:prSet presAssocID="{46FDF81E-109E-4EF7-B046-461AC42B6106}" presName="iconBgRect" presStyleLbl="bgShp" presStyleIdx="4" presStyleCnt="5"/>
      <dgm:spPr/>
    </dgm:pt>
    <dgm:pt modelId="{CDD9815E-D203-49A6-B29F-76D00ECD7F06}" type="pres">
      <dgm:prSet presAssocID="{46FDF81E-109E-4EF7-B046-461AC42B6106}"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 xmlns:asvg="http://schemas.microsoft.com/office/drawing/2016/SVG/main" r:embed="rId10"/>
              </a:ext>
            </a:extLst>
          </a:blip>
          <a:stretch>
            <a:fillRect/>
          </a:stretch>
        </a:blipFill>
        <a:ln>
          <a:noFill/>
        </a:ln>
      </dgm:spPr>
      <dgm:t>
        <a:bodyPr/>
        <a:lstStyle/>
        <a:p>
          <a:endParaRPr lang="en-US"/>
        </a:p>
      </dgm:t>
      <dgm:extLst>
        <a:ext uri="{E40237B7-FDA0-4F09-8148-C483321AD2D9}">
          <dgm14:cNvPr xmlns:dgm14="http://schemas.microsoft.com/office/drawing/2010/diagram" id="0" name="" descr="Gravestone"/>
        </a:ext>
      </dgm:extLst>
    </dgm:pt>
    <dgm:pt modelId="{2341ED43-289D-4BC0-993F-927CEA94194E}" type="pres">
      <dgm:prSet presAssocID="{46FDF81E-109E-4EF7-B046-461AC42B6106}" presName="spaceRect" presStyleCnt="0"/>
      <dgm:spPr/>
    </dgm:pt>
    <dgm:pt modelId="{BDAE03CE-CFCA-4862-9735-7F14CBB5F064}" type="pres">
      <dgm:prSet presAssocID="{46FDF81E-109E-4EF7-B046-461AC42B6106}" presName="textRect" presStyleLbl="revTx" presStyleIdx="4" presStyleCnt="5">
        <dgm:presLayoutVars>
          <dgm:chMax val="1"/>
          <dgm:chPref val="1"/>
        </dgm:presLayoutVars>
      </dgm:prSet>
      <dgm:spPr/>
      <dgm:t>
        <a:bodyPr/>
        <a:lstStyle/>
        <a:p>
          <a:endParaRPr lang="en-US"/>
        </a:p>
      </dgm:t>
    </dgm:pt>
  </dgm:ptLst>
  <dgm:cxnLst>
    <dgm:cxn modelId="{A5433804-AE61-4D25-9F61-CC0B92966F47}" type="presOf" srcId="{E3B38C13-20A8-4405-963F-25C50B0803FB}" destId="{4AC9ECA8-1A5A-4BEE-8C48-BC46C2A1D706}" srcOrd="0" destOrd="0" presId="urn:microsoft.com/office/officeart/2018/5/layout/IconCircleLabelList"/>
    <dgm:cxn modelId="{689F0BDB-45B2-42B2-889E-181B160A7D3C}" type="presOf" srcId="{5EE7CEBF-EB17-4156-8ACC-0CA1E302C9DB}" destId="{9E0B6DEE-032D-40A2-98A3-210A7A70D5A0}" srcOrd="0" destOrd="0" presId="urn:microsoft.com/office/officeart/2018/5/layout/IconCircleLabelList"/>
    <dgm:cxn modelId="{23D0C410-396D-4771-A467-A99491BAC9D3}" type="presOf" srcId="{23423DFA-CEB5-4875-93EA-ABED0D4B7099}" destId="{03E91475-7F07-4458-B01E-F89E8673B492}" srcOrd="0" destOrd="0" presId="urn:microsoft.com/office/officeart/2018/5/layout/IconCircleLabelList"/>
    <dgm:cxn modelId="{5D966865-2E05-4E60-8A0A-3AA0872006B2}" type="presOf" srcId="{46FDF81E-109E-4EF7-B046-461AC42B6106}" destId="{BDAE03CE-CFCA-4862-9735-7F14CBB5F064}" srcOrd="0" destOrd="0" presId="urn:microsoft.com/office/officeart/2018/5/layout/IconCircleLabelList"/>
    <dgm:cxn modelId="{329F2E7B-04D9-4933-A10D-5A7604BE9B7F}" srcId="{5EE7CEBF-EB17-4156-8ACC-0CA1E302C9DB}" destId="{FC40CC00-BEAF-4A5D-A62F-1EC93FB68524}" srcOrd="1" destOrd="0" parTransId="{69A5F26A-4366-4930-BFDA-DCAF1DEB2D6D}" sibTransId="{3535042D-8D97-48DF-A516-763C6B6136EE}"/>
    <dgm:cxn modelId="{A7D7D1B4-899A-46C4-89C6-908C89620A22}" srcId="{5EE7CEBF-EB17-4156-8ACC-0CA1E302C9DB}" destId="{46FDF81E-109E-4EF7-B046-461AC42B6106}" srcOrd="4" destOrd="0" parTransId="{77EF9009-9E58-4152-AAF7-900F76C3BF04}" sibTransId="{948CBE53-51F7-4EEF-B6C8-1DC5D47CD784}"/>
    <dgm:cxn modelId="{CC3B7840-A366-493D-BDF7-B4AB532E9B3B}" type="presOf" srcId="{5128F9E1-62F0-410C-8676-32F122C40D72}" destId="{7859F7CA-B496-40FF-9E1D-1D12B6A0430C}" srcOrd="0" destOrd="0" presId="urn:microsoft.com/office/officeart/2018/5/layout/IconCircleLabelList"/>
    <dgm:cxn modelId="{0E18B7E8-AF6F-41C4-B461-45F884113B6E}" srcId="{5EE7CEBF-EB17-4156-8ACC-0CA1E302C9DB}" destId="{23423DFA-CEB5-4875-93EA-ABED0D4B7099}" srcOrd="2" destOrd="0" parTransId="{31BB6DC7-E513-4753-BCA3-99D58B578272}" sibTransId="{FC7FDF98-A38D-4293-809C-9493B2254131}"/>
    <dgm:cxn modelId="{1A4F6E31-DF92-471B-882A-82FF5CBCF933}" srcId="{5EE7CEBF-EB17-4156-8ACC-0CA1E302C9DB}" destId="{5128F9E1-62F0-410C-8676-32F122C40D72}" srcOrd="3" destOrd="0" parTransId="{06023684-37C1-48A6-8A99-609E72283B23}" sibTransId="{61F4CA94-F37F-4F37-9B57-F349844F4992}"/>
    <dgm:cxn modelId="{0AD40634-97C5-4ED2-B8A2-2EAE00E6710D}" type="presOf" srcId="{FC40CC00-BEAF-4A5D-A62F-1EC93FB68524}" destId="{838724FA-56ED-4E6E-80E7-285FA234646F}" srcOrd="0" destOrd="0" presId="urn:microsoft.com/office/officeart/2018/5/layout/IconCircleLabelList"/>
    <dgm:cxn modelId="{A4EE8063-7708-49B6-87A0-1BB4F8AAFDF8}" srcId="{5EE7CEBF-EB17-4156-8ACC-0CA1E302C9DB}" destId="{E3B38C13-20A8-4405-963F-25C50B0803FB}" srcOrd="0" destOrd="0" parTransId="{17374313-10D2-4728-B2EF-8002A3446E6A}" sibTransId="{DF1C8A64-34C0-4AC6-A0F0-91CAD794B9D9}"/>
    <dgm:cxn modelId="{F2CE1C46-466E-4BCC-962B-7A90BD4E45B7}" type="presParOf" srcId="{9E0B6DEE-032D-40A2-98A3-210A7A70D5A0}" destId="{B62138FF-0006-48AB-A2AF-702CF91271CB}" srcOrd="0" destOrd="0" presId="urn:microsoft.com/office/officeart/2018/5/layout/IconCircleLabelList"/>
    <dgm:cxn modelId="{1175C510-314D-4099-B9BC-0D0F9BADEE32}" type="presParOf" srcId="{B62138FF-0006-48AB-A2AF-702CF91271CB}" destId="{DA69916D-7E46-4CCB-A3E8-D4CA1A6FC5A5}" srcOrd="0" destOrd="0" presId="urn:microsoft.com/office/officeart/2018/5/layout/IconCircleLabelList"/>
    <dgm:cxn modelId="{CBDE6C56-709F-4B86-93ED-69174B563982}" type="presParOf" srcId="{B62138FF-0006-48AB-A2AF-702CF91271CB}" destId="{D7D9ACF6-678C-4893-9AAB-C972688A2E8F}" srcOrd="1" destOrd="0" presId="urn:microsoft.com/office/officeart/2018/5/layout/IconCircleLabelList"/>
    <dgm:cxn modelId="{4C2D12CB-4797-4555-9DD0-96EB2BE32F9F}" type="presParOf" srcId="{B62138FF-0006-48AB-A2AF-702CF91271CB}" destId="{8FB7DF7A-0A1E-4A33-8F4C-568AF343BF01}" srcOrd="2" destOrd="0" presId="urn:microsoft.com/office/officeart/2018/5/layout/IconCircleLabelList"/>
    <dgm:cxn modelId="{C50E748D-5716-406D-B11F-41E6AA2CD387}" type="presParOf" srcId="{B62138FF-0006-48AB-A2AF-702CF91271CB}" destId="{4AC9ECA8-1A5A-4BEE-8C48-BC46C2A1D706}" srcOrd="3" destOrd="0" presId="urn:microsoft.com/office/officeart/2018/5/layout/IconCircleLabelList"/>
    <dgm:cxn modelId="{82C5AEAB-E635-437E-8152-C010233BFD30}" type="presParOf" srcId="{9E0B6DEE-032D-40A2-98A3-210A7A70D5A0}" destId="{5B1E9264-E555-4514-956C-99D690D7046E}" srcOrd="1" destOrd="0" presId="urn:microsoft.com/office/officeart/2018/5/layout/IconCircleLabelList"/>
    <dgm:cxn modelId="{186B10CD-4493-4669-B085-0B03C9AE9C22}" type="presParOf" srcId="{9E0B6DEE-032D-40A2-98A3-210A7A70D5A0}" destId="{D0C2961A-9990-4C14-8AA6-6DA1FD988EA9}" srcOrd="2" destOrd="0" presId="urn:microsoft.com/office/officeart/2018/5/layout/IconCircleLabelList"/>
    <dgm:cxn modelId="{0B148FED-8B50-4F83-BC8C-80E64E5650F2}" type="presParOf" srcId="{D0C2961A-9990-4C14-8AA6-6DA1FD988EA9}" destId="{3178AA39-6BFD-490E-855B-DB7A165F1A66}" srcOrd="0" destOrd="0" presId="urn:microsoft.com/office/officeart/2018/5/layout/IconCircleLabelList"/>
    <dgm:cxn modelId="{699B4D63-9B78-406E-BB47-906C8CE7E8C9}" type="presParOf" srcId="{D0C2961A-9990-4C14-8AA6-6DA1FD988EA9}" destId="{FD94CB3F-612F-41F1-ADB5-1E55DF8B4436}" srcOrd="1" destOrd="0" presId="urn:microsoft.com/office/officeart/2018/5/layout/IconCircleLabelList"/>
    <dgm:cxn modelId="{E237EEC9-088C-4CF8-A0C3-CD9361C2BB8B}" type="presParOf" srcId="{D0C2961A-9990-4C14-8AA6-6DA1FD988EA9}" destId="{14846687-2588-4A08-A604-155A572DAC02}" srcOrd="2" destOrd="0" presId="urn:microsoft.com/office/officeart/2018/5/layout/IconCircleLabelList"/>
    <dgm:cxn modelId="{32FBDDD2-B6DD-431E-8616-E1EC2385C793}" type="presParOf" srcId="{D0C2961A-9990-4C14-8AA6-6DA1FD988EA9}" destId="{838724FA-56ED-4E6E-80E7-285FA234646F}" srcOrd="3" destOrd="0" presId="urn:microsoft.com/office/officeart/2018/5/layout/IconCircleLabelList"/>
    <dgm:cxn modelId="{23E94E06-9DE0-4894-9F59-52BC2D4D9953}" type="presParOf" srcId="{9E0B6DEE-032D-40A2-98A3-210A7A70D5A0}" destId="{310B8DC2-96CE-4B94-BD9E-78C72CFD5D22}" srcOrd="3" destOrd="0" presId="urn:microsoft.com/office/officeart/2018/5/layout/IconCircleLabelList"/>
    <dgm:cxn modelId="{DCE42B7C-ABC7-47CE-973D-09F918C4AA4D}" type="presParOf" srcId="{9E0B6DEE-032D-40A2-98A3-210A7A70D5A0}" destId="{8F42CCA9-7D95-47DB-A1A7-9BF4C0FBBD87}" srcOrd="4" destOrd="0" presId="urn:microsoft.com/office/officeart/2018/5/layout/IconCircleLabelList"/>
    <dgm:cxn modelId="{AC8A3F6C-C2AF-4345-A269-DFB5DC6D0364}" type="presParOf" srcId="{8F42CCA9-7D95-47DB-A1A7-9BF4C0FBBD87}" destId="{38A2E784-F84E-4D8E-B2BE-817D7833315B}" srcOrd="0" destOrd="0" presId="urn:microsoft.com/office/officeart/2018/5/layout/IconCircleLabelList"/>
    <dgm:cxn modelId="{57FB6CC4-80CF-4D0B-9D48-BDB664B33D60}" type="presParOf" srcId="{8F42CCA9-7D95-47DB-A1A7-9BF4C0FBBD87}" destId="{D0A383BF-CE59-4BC2-BF5D-7454AED190DB}" srcOrd="1" destOrd="0" presId="urn:microsoft.com/office/officeart/2018/5/layout/IconCircleLabelList"/>
    <dgm:cxn modelId="{35958806-7282-4EBC-A5DF-79E3FAA9B46C}" type="presParOf" srcId="{8F42CCA9-7D95-47DB-A1A7-9BF4C0FBBD87}" destId="{7A107B6D-9164-4BAE-A7E5-6DA0DE975AD3}" srcOrd="2" destOrd="0" presId="urn:microsoft.com/office/officeart/2018/5/layout/IconCircleLabelList"/>
    <dgm:cxn modelId="{FEFF4F9C-4FD6-4168-9D13-880ED9149E98}" type="presParOf" srcId="{8F42CCA9-7D95-47DB-A1A7-9BF4C0FBBD87}" destId="{03E91475-7F07-4458-B01E-F89E8673B492}" srcOrd="3" destOrd="0" presId="urn:microsoft.com/office/officeart/2018/5/layout/IconCircleLabelList"/>
    <dgm:cxn modelId="{2107BAB2-1575-4F06-9D33-8751D8F2B9D3}" type="presParOf" srcId="{9E0B6DEE-032D-40A2-98A3-210A7A70D5A0}" destId="{CB09FF1F-17F6-44F0-AF92-30CF5A18E670}" srcOrd="5" destOrd="0" presId="urn:microsoft.com/office/officeart/2018/5/layout/IconCircleLabelList"/>
    <dgm:cxn modelId="{BA1DB587-EAB6-418E-8AA5-5440D6BE62C7}" type="presParOf" srcId="{9E0B6DEE-032D-40A2-98A3-210A7A70D5A0}" destId="{B025900C-51D6-41A5-879E-0243F34C92B6}" srcOrd="6" destOrd="0" presId="urn:microsoft.com/office/officeart/2018/5/layout/IconCircleLabelList"/>
    <dgm:cxn modelId="{4BF34C82-D4AC-4845-98F0-A2A89088CE25}" type="presParOf" srcId="{B025900C-51D6-41A5-879E-0243F34C92B6}" destId="{91E53E42-2B44-4413-A256-47FCDFCF157A}" srcOrd="0" destOrd="0" presId="urn:microsoft.com/office/officeart/2018/5/layout/IconCircleLabelList"/>
    <dgm:cxn modelId="{113A7564-E0DB-4722-A6E3-9C423244FD89}" type="presParOf" srcId="{B025900C-51D6-41A5-879E-0243F34C92B6}" destId="{A6EEC1FF-12EC-4140-A66F-3347BC442A39}" srcOrd="1" destOrd="0" presId="urn:microsoft.com/office/officeart/2018/5/layout/IconCircleLabelList"/>
    <dgm:cxn modelId="{2DEF2A58-B119-49F9-AF4A-07A434BB264A}" type="presParOf" srcId="{B025900C-51D6-41A5-879E-0243F34C92B6}" destId="{3821A589-F74B-401B-A162-59462139D867}" srcOrd="2" destOrd="0" presId="urn:microsoft.com/office/officeart/2018/5/layout/IconCircleLabelList"/>
    <dgm:cxn modelId="{431DCD98-2DE7-4EFB-B4E4-4770DC0DD155}" type="presParOf" srcId="{B025900C-51D6-41A5-879E-0243F34C92B6}" destId="{7859F7CA-B496-40FF-9E1D-1D12B6A0430C}" srcOrd="3" destOrd="0" presId="urn:microsoft.com/office/officeart/2018/5/layout/IconCircleLabelList"/>
    <dgm:cxn modelId="{3B82FA61-C4E9-4CEF-A26F-4F575F40C01B}" type="presParOf" srcId="{9E0B6DEE-032D-40A2-98A3-210A7A70D5A0}" destId="{B34FDF20-523B-4498-B1E1-19AE20CBCCC5}" srcOrd="7" destOrd="0" presId="urn:microsoft.com/office/officeart/2018/5/layout/IconCircleLabelList"/>
    <dgm:cxn modelId="{1177EA00-C743-469C-93D1-E67102A690B3}" type="presParOf" srcId="{9E0B6DEE-032D-40A2-98A3-210A7A70D5A0}" destId="{9186D5A7-A948-434C-BFC9-96AC52AC54FB}" srcOrd="8" destOrd="0" presId="urn:microsoft.com/office/officeart/2018/5/layout/IconCircleLabelList"/>
    <dgm:cxn modelId="{EDEADBD8-0C28-4B30-8024-365D0D947FC0}" type="presParOf" srcId="{9186D5A7-A948-434C-BFC9-96AC52AC54FB}" destId="{4FD1124B-1AA1-4E32-A2CA-A7C04A5E3FFB}" srcOrd="0" destOrd="0" presId="urn:microsoft.com/office/officeart/2018/5/layout/IconCircleLabelList"/>
    <dgm:cxn modelId="{AFA661ED-274C-407F-986A-0F44286DDE2C}" type="presParOf" srcId="{9186D5A7-A948-434C-BFC9-96AC52AC54FB}" destId="{CDD9815E-D203-49A6-B29F-76D00ECD7F06}" srcOrd="1" destOrd="0" presId="urn:microsoft.com/office/officeart/2018/5/layout/IconCircleLabelList"/>
    <dgm:cxn modelId="{FEFE6514-C6CA-426B-B6CF-0E066B6EF614}" type="presParOf" srcId="{9186D5A7-A948-434C-BFC9-96AC52AC54FB}" destId="{2341ED43-289D-4BC0-993F-927CEA94194E}" srcOrd="2" destOrd="0" presId="urn:microsoft.com/office/officeart/2018/5/layout/IconCircleLabelList"/>
    <dgm:cxn modelId="{C8DD0D27-0001-432B-8DEC-7AED31B7651B}" type="presParOf" srcId="{9186D5A7-A948-434C-BFC9-96AC52AC54FB}" destId="{BDAE03CE-CFCA-4862-9735-7F14CBB5F064}"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69916D-7E46-4CCB-A3E8-D4CA1A6FC5A5}">
      <dsp:nvSpPr>
        <dsp:cNvPr id="0" name=""/>
        <dsp:cNvSpPr/>
      </dsp:nvSpPr>
      <dsp:spPr>
        <a:xfrm>
          <a:off x="695892" y="1151"/>
          <a:ext cx="1051892" cy="105189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D9ACF6-678C-4893-9AAB-C972688A2E8F}">
      <dsp:nvSpPr>
        <dsp:cNvPr id="0" name=""/>
        <dsp:cNvSpPr/>
      </dsp:nvSpPr>
      <dsp:spPr>
        <a:xfrm>
          <a:off x="920066" y="225325"/>
          <a:ext cx="603544" cy="6035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AC9ECA8-1A5A-4BEE-8C48-BC46C2A1D706}">
      <dsp:nvSpPr>
        <dsp:cNvPr id="0" name=""/>
        <dsp:cNvSpPr/>
      </dsp:nvSpPr>
      <dsp:spPr>
        <a:xfrm>
          <a:off x="359631" y="1380682"/>
          <a:ext cx="1724414" cy="689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711200">
            <a:lnSpc>
              <a:spcPct val="100000"/>
            </a:lnSpc>
            <a:spcBef>
              <a:spcPct val="0"/>
            </a:spcBef>
            <a:spcAft>
              <a:spcPct val="35000"/>
            </a:spcAft>
            <a:defRPr cap="all"/>
          </a:pPr>
          <a:r>
            <a:rPr lang="en-US" sz="1600" kern="1200" dirty="0"/>
            <a:t>Hadoop</a:t>
          </a:r>
        </a:p>
      </dsp:txBody>
      <dsp:txXfrm>
        <a:off x="359631" y="1380682"/>
        <a:ext cx="1724414" cy="689765"/>
      </dsp:txXfrm>
    </dsp:sp>
    <dsp:sp modelId="{3178AA39-6BFD-490E-855B-DB7A165F1A66}">
      <dsp:nvSpPr>
        <dsp:cNvPr id="0" name=""/>
        <dsp:cNvSpPr/>
      </dsp:nvSpPr>
      <dsp:spPr>
        <a:xfrm>
          <a:off x="2722078" y="1151"/>
          <a:ext cx="1051892" cy="105189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94CB3F-612F-41F1-ADB5-1E55DF8B4436}">
      <dsp:nvSpPr>
        <dsp:cNvPr id="0" name=""/>
        <dsp:cNvSpPr/>
      </dsp:nvSpPr>
      <dsp:spPr>
        <a:xfrm>
          <a:off x="2946252" y="225325"/>
          <a:ext cx="603544" cy="6035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38724FA-56ED-4E6E-80E7-285FA234646F}">
      <dsp:nvSpPr>
        <dsp:cNvPr id="0" name=""/>
        <dsp:cNvSpPr/>
      </dsp:nvSpPr>
      <dsp:spPr>
        <a:xfrm>
          <a:off x="2385817" y="1380682"/>
          <a:ext cx="1724414" cy="689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711200">
            <a:lnSpc>
              <a:spcPct val="100000"/>
            </a:lnSpc>
            <a:spcBef>
              <a:spcPct val="0"/>
            </a:spcBef>
            <a:spcAft>
              <a:spcPct val="35000"/>
            </a:spcAft>
            <a:defRPr cap="all"/>
          </a:pPr>
          <a:r>
            <a:rPr lang="en-US" sz="1600" kern="1200" dirty="0"/>
            <a:t>Pyspark</a:t>
          </a:r>
        </a:p>
      </dsp:txBody>
      <dsp:txXfrm>
        <a:off x="2385817" y="1380682"/>
        <a:ext cx="1724414" cy="689765"/>
      </dsp:txXfrm>
    </dsp:sp>
    <dsp:sp modelId="{38A2E784-F84E-4D8E-B2BE-817D7833315B}">
      <dsp:nvSpPr>
        <dsp:cNvPr id="0" name=""/>
        <dsp:cNvSpPr/>
      </dsp:nvSpPr>
      <dsp:spPr>
        <a:xfrm>
          <a:off x="4748265" y="1151"/>
          <a:ext cx="1051892" cy="105189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A383BF-CE59-4BC2-BF5D-7454AED190DB}">
      <dsp:nvSpPr>
        <dsp:cNvPr id="0" name=""/>
        <dsp:cNvSpPr/>
      </dsp:nvSpPr>
      <dsp:spPr>
        <a:xfrm>
          <a:off x="4972439" y="225325"/>
          <a:ext cx="603544" cy="60354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3E91475-7F07-4458-B01E-F89E8673B492}">
      <dsp:nvSpPr>
        <dsp:cNvPr id="0" name=""/>
        <dsp:cNvSpPr/>
      </dsp:nvSpPr>
      <dsp:spPr>
        <a:xfrm>
          <a:off x="4412004" y="1380682"/>
          <a:ext cx="1724414" cy="689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711200">
            <a:lnSpc>
              <a:spcPct val="100000"/>
            </a:lnSpc>
            <a:spcBef>
              <a:spcPct val="0"/>
            </a:spcBef>
            <a:spcAft>
              <a:spcPct val="35000"/>
            </a:spcAft>
            <a:defRPr cap="all"/>
          </a:pPr>
          <a:r>
            <a:rPr lang="en-US" sz="1600" kern="1200" dirty="0"/>
            <a:t>Hive</a:t>
          </a:r>
        </a:p>
      </dsp:txBody>
      <dsp:txXfrm>
        <a:off x="4412004" y="1380682"/>
        <a:ext cx="1724414" cy="689765"/>
      </dsp:txXfrm>
    </dsp:sp>
    <dsp:sp modelId="{91E53E42-2B44-4413-A256-47FCDFCF157A}">
      <dsp:nvSpPr>
        <dsp:cNvPr id="0" name=""/>
        <dsp:cNvSpPr/>
      </dsp:nvSpPr>
      <dsp:spPr>
        <a:xfrm>
          <a:off x="1708985" y="2501551"/>
          <a:ext cx="1051892" cy="1051892"/>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EEC1FF-12EC-4140-A66F-3347BC442A39}">
      <dsp:nvSpPr>
        <dsp:cNvPr id="0" name=""/>
        <dsp:cNvSpPr/>
      </dsp:nvSpPr>
      <dsp:spPr>
        <a:xfrm>
          <a:off x="1933159" y="2725725"/>
          <a:ext cx="603544" cy="60354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859F7CA-B496-40FF-9E1D-1D12B6A0430C}">
      <dsp:nvSpPr>
        <dsp:cNvPr id="0" name=""/>
        <dsp:cNvSpPr/>
      </dsp:nvSpPr>
      <dsp:spPr>
        <a:xfrm>
          <a:off x="1372724" y="3881083"/>
          <a:ext cx="1724414" cy="689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711200">
            <a:lnSpc>
              <a:spcPct val="100000"/>
            </a:lnSpc>
            <a:spcBef>
              <a:spcPct val="0"/>
            </a:spcBef>
            <a:spcAft>
              <a:spcPct val="35000"/>
            </a:spcAft>
            <a:defRPr cap="all"/>
          </a:pPr>
          <a:r>
            <a:rPr lang="en-US" sz="1600" kern="1200" dirty="0" smtClean="0"/>
            <a:t>Google Cloud Platform</a:t>
          </a:r>
          <a:endParaRPr lang="en-US" sz="1600" kern="1200" dirty="0"/>
        </a:p>
      </dsp:txBody>
      <dsp:txXfrm>
        <a:off x="1372724" y="3881083"/>
        <a:ext cx="1724414" cy="689765"/>
      </dsp:txXfrm>
    </dsp:sp>
    <dsp:sp modelId="{4FD1124B-1AA1-4E32-A2CA-A7C04A5E3FFB}">
      <dsp:nvSpPr>
        <dsp:cNvPr id="0" name=""/>
        <dsp:cNvSpPr/>
      </dsp:nvSpPr>
      <dsp:spPr>
        <a:xfrm>
          <a:off x="3735171" y="2501551"/>
          <a:ext cx="1051892" cy="1051892"/>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D9815E-D203-49A6-B29F-76D00ECD7F06}">
      <dsp:nvSpPr>
        <dsp:cNvPr id="0" name=""/>
        <dsp:cNvSpPr/>
      </dsp:nvSpPr>
      <dsp:spPr>
        <a:xfrm>
          <a:off x="3959345" y="2725725"/>
          <a:ext cx="603544" cy="60354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DAE03CE-CFCA-4862-9735-7F14CBB5F064}">
      <dsp:nvSpPr>
        <dsp:cNvPr id="0" name=""/>
        <dsp:cNvSpPr/>
      </dsp:nvSpPr>
      <dsp:spPr>
        <a:xfrm>
          <a:off x="3398911" y="3881083"/>
          <a:ext cx="1724414" cy="689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711200">
            <a:lnSpc>
              <a:spcPct val="100000"/>
            </a:lnSpc>
            <a:spcBef>
              <a:spcPct val="0"/>
            </a:spcBef>
            <a:spcAft>
              <a:spcPct val="35000"/>
            </a:spcAft>
            <a:defRPr cap="all"/>
          </a:pPr>
          <a:r>
            <a:rPr lang="en-US" sz="1600" kern="1200" dirty="0"/>
            <a:t>Tableau</a:t>
          </a:r>
        </a:p>
      </dsp:txBody>
      <dsp:txXfrm>
        <a:off x="3398911" y="3881083"/>
        <a:ext cx="1724414" cy="689765"/>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5/7/2020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9230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5/7/2020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34627848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5/7/2020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96126073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5/7/2020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45556881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5/7/2020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7608836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AAD347D-5ACD-4C99-B74B-A9C85AD731AF}" type="datetimeFigureOut">
              <a:rPr lang="en-US" smtClean="0"/>
              <a:t>5/7/2020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93539912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AAD347D-5ACD-4C99-B74B-A9C85AD731AF}" type="datetimeFigureOut">
              <a:rPr lang="en-US" smtClean="0"/>
              <a:t>5/7/2020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6972578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5/7/2020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7854834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5/7/2020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030961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smtClean="0"/>
              <a:t>5/7/2020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359298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5/7/2020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743039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5/7/2020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218502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5/7/2020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83330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t>5/7/2020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871029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5/7/2020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792777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smtClean="0"/>
              <a:t>5/7/2020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16595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5/7/2020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26905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smtClean="0"/>
              <a:t>5/7/2020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3848997648"/>
      </p:ext>
    </p:extLst>
  </p:cSld>
  <p:clrMap bg1="dk1" tx1="lt1" bg2="dk2" tx2="lt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 id="2147483897" r:id="rId10"/>
    <p:sldLayoutId id="2147483898" r:id="rId11"/>
    <p:sldLayoutId id="2147483899" r:id="rId12"/>
    <p:sldLayoutId id="2147483900" r:id="rId13"/>
    <p:sldLayoutId id="2147483901" r:id="rId14"/>
    <p:sldLayoutId id="2147483902" r:id="rId15"/>
    <p:sldLayoutId id="2147483903" r:id="rId16"/>
    <p:sldLayoutId id="2147483904"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zcargo.cz/en/services/support/iata-airline-codes/"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github.com/vmqn4/Flight-data-analaysi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transtats.bts.gov/OT_Delay/OT_DelayCause1.asp"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public.tableau.com/profile/vinay.kumar.reddy2214#!/vizhome/Flight_Data_Analysis_15888276984630/Distancecoveredbyeachcarrier?publish=ye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749532"/>
            <a:ext cx="8825658" cy="1918854"/>
          </a:xfrm>
        </p:spPr>
        <p:txBody>
          <a:bodyPr/>
          <a:lstStyle/>
          <a:p>
            <a:pPr algn="ctr"/>
            <a:r>
              <a:rPr lang="en-US" sz="3600" dirty="0"/>
              <a:t>Cloud Computing Project </a:t>
            </a:r>
          </a:p>
        </p:txBody>
      </p:sp>
      <p:sp>
        <p:nvSpPr>
          <p:cNvPr id="3" name="Subtitle 2"/>
          <p:cNvSpPr>
            <a:spLocks noGrp="1"/>
          </p:cNvSpPr>
          <p:nvPr>
            <p:ph type="subTitle" idx="1"/>
          </p:nvPr>
        </p:nvSpPr>
        <p:spPr>
          <a:xfrm>
            <a:off x="1312897" y="3189649"/>
            <a:ext cx="8825658" cy="2012972"/>
          </a:xfrm>
        </p:spPr>
        <p:txBody>
          <a:bodyPr>
            <a:normAutofit fontScale="92500" lnSpcReduction="10000"/>
          </a:bodyPr>
          <a:lstStyle/>
          <a:p>
            <a:pPr algn="ctr"/>
            <a:r>
              <a:rPr lang="en-US" sz="3200" b="1" dirty="0"/>
              <a:t> </a:t>
            </a:r>
            <a:r>
              <a:rPr lang="en-US" sz="3200" dirty="0"/>
              <a:t>FLIGHT DATA ANALYSIS</a:t>
            </a:r>
            <a:endParaRPr lang="en-US" sz="3200" b="1" dirty="0"/>
          </a:p>
          <a:p>
            <a:pPr algn="ctr"/>
            <a:endParaRPr lang="en-US" sz="3200" b="1" dirty="0"/>
          </a:p>
          <a:p>
            <a:pPr algn="r"/>
            <a:r>
              <a:rPr lang="en-US" sz="1500" b="1" dirty="0"/>
              <a:t>YAGNASRI CHOWDARY NALLURI (16293464)</a:t>
            </a:r>
          </a:p>
          <a:p>
            <a:pPr algn="r"/>
            <a:r>
              <a:rPr lang="en-US" sz="1500" b="1" dirty="0"/>
              <a:t>VINAY KUMAR REDDY MEKA (16290945)</a:t>
            </a:r>
          </a:p>
          <a:p>
            <a:pPr algn="r"/>
            <a:r>
              <a:rPr lang="en-US" sz="1500" b="1" dirty="0"/>
              <a:t>BHANU SREE GUJAVARTHY (16293109)</a:t>
            </a:r>
          </a:p>
          <a:p>
            <a:pPr algn="ctr"/>
            <a:endParaRPr lang="en-US" sz="3200" b="1" dirty="0"/>
          </a:p>
        </p:txBody>
      </p:sp>
    </p:spTree>
    <p:extLst>
      <p:ext uri="{BB962C8B-B14F-4D97-AF65-F5344CB8AC3E}">
        <p14:creationId xmlns:p14="http://schemas.microsoft.com/office/powerpoint/2010/main" val="340216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AE089-DF9B-4CD7-91C7-00A3EF991D3C}"/>
              </a:ext>
            </a:extLst>
          </p:cNvPr>
          <p:cNvSpPr>
            <a:spLocks noGrp="1"/>
          </p:cNvSpPr>
          <p:nvPr>
            <p:ph type="title"/>
          </p:nvPr>
        </p:nvSpPr>
        <p:spPr/>
        <p:txBody>
          <a:bodyPr/>
          <a:lstStyle/>
          <a:p>
            <a:r>
              <a:rPr lang="en-US" sz="2800" b="1" dirty="0"/>
              <a:t>Total distance covered by each carrier</a:t>
            </a:r>
          </a:p>
        </p:txBody>
      </p:sp>
      <p:pic>
        <p:nvPicPr>
          <p:cNvPr id="6" name="slide2" descr="Sheet 11">
            <a:extLst>
              <a:ext uri="{FF2B5EF4-FFF2-40B4-BE49-F238E27FC236}">
                <a16:creationId xmlns:a16="http://schemas.microsoft.com/office/drawing/2014/main" id="{9663AB68-A887-4282-9482-A653AA50A2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0101" y="1187240"/>
            <a:ext cx="7061200" cy="5404059"/>
          </a:xfrm>
          <a:prstGeom prst="rect">
            <a:avLst/>
          </a:prstGeom>
        </p:spPr>
      </p:pic>
      <p:sp>
        <p:nvSpPr>
          <p:cNvPr id="3" name="Rectangle 2"/>
          <p:cNvSpPr/>
          <p:nvPr/>
        </p:nvSpPr>
        <p:spPr>
          <a:xfrm>
            <a:off x="8305800" y="1498600"/>
            <a:ext cx="3708400" cy="3454400"/>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lang="en-IN" dirty="0" smtClean="0"/>
              <a:t>Airlines codes:</a:t>
            </a:r>
          </a:p>
          <a:p>
            <a:pPr algn="ctr"/>
            <a:r>
              <a:rPr lang="en-IN" dirty="0" smtClean="0">
                <a:hlinkClick r:id="rId3"/>
              </a:rPr>
              <a:t>https</a:t>
            </a:r>
            <a:r>
              <a:rPr lang="en-IN" dirty="0">
                <a:hlinkClick r:id="rId3"/>
              </a:rPr>
              <a:t>://azcargo.cz/en/services/support/iata-airline-codes/</a:t>
            </a:r>
            <a:endParaRPr lang="en-IN" dirty="0"/>
          </a:p>
        </p:txBody>
      </p:sp>
    </p:spTree>
    <p:extLst>
      <p:ext uri="{BB962C8B-B14F-4D97-AF65-F5344CB8AC3E}">
        <p14:creationId xmlns:p14="http://schemas.microsoft.com/office/powerpoint/2010/main" val="14543491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4060C-5CE5-4B01-A9C5-520F00CE8E20}"/>
              </a:ext>
            </a:extLst>
          </p:cNvPr>
          <p:cNvSpPr>
            <a:spLocks noGrp="1"/>
          </p:cNvSpPr>
          <p:nvPr>
            <p:ph type="title"/>
          </p:nvPr>
        </p:nvSpPr>
        <p:spPr/>
        <p:txBody>
          <a:bodyPr/>
          <a:lstStyle/>
          <a:p>
            <a:r>
              <a:rPr lang="en-US" sz="2800" b="1" dirty="0"/>
              <a:t>Number of flights diverted on each day of the week over a year</a:t>
            </a:r>
          </a:p>
        </p:txBody>
      </p:sp>
      <p:pic>
        <p:nvPicPr>
          <p:cNvPr id="6" name="slide2" descr="Sheet 2">
            <a:extLst>
              <a:ext uri="{FF2B5EF4-FFF2-40B4-BE49-F238E27FC236}">
                <a16:creationId xmlns:a16="http://schemas.microsoft.com/office/drawing/2014/main" id="{95967CA6-12A2-47FA-A09A-0EC3625BA0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1921" y="2052638"/>
            <a:ext cx="8329933" cy="4195762"/>
          </a:xfrm>
          <a:prstGeom prst="rect">
            <a:avLst/>
          </a:prstGeom>
        </p:spPr>
      </p:pic>
      <p:sp>
        <p:nvSpPr>
          <p:cNvPr id="3" name="Rectangle 2"/>
          <p:cNvSpPr/>
          <p:nvPr/>
        </p:nvSpPr>
        <p:spPr>
          <a:xfrm>
            <a:off x="10185400" y="1853248"/>
            <a:ext cx="1816100" cy="4001452"/>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lang="en-IN" dirty="0" smtClean="0"/>
              <a:t>1=Sunday</a:t>
            </a:r>
          </a:p>
          <a:p>
            <a:pPr algn="ctr"/>
            <a:r>
              <a:rPr lang="en-IN" dirty="0" smtClean="0"/>
              <a:t>2=Monday</a:t>
            </a:r>
          </a:p>
          <a:p>
            <a:pPr algn="ctr"/>
            <a:r>
              <a:rPr lang="en-IN" dirty="0" smtClean="0"/>
              <a:t>3=Tuesday</a:t>
            </a:r>
          </a:p>
          <a:p>
            <a:pPr algn="ctr"/>
            <a:r>
              <a:rPr lang="en-IN" dirty="0" smtClean="0"/>
              <a:t>4=Wednesday5=Thursday</a:t>
            </a:r>
          </a:p>
          <a:p>
            <a:pPr algn="ctr"/>
            <a:r>
              <a:rPr lang="en-IN" dirty="0"/>
              <a:t>6</a:t>
            </a:r>
            <a:r>
              <a:rPr lang="en-IN" dirty="0" smtClean="0"/>
              <a:t>=Friday</a:t>
            </a:r>
          </a:p>
          <a:p>
            <a:pPr algn="ctr"/>
            <a:r>
              <a:rPr lang="en-IN" dirty="0" smtClean="0"/>
              <a:t>7=Saturday</a:t>
            </a:r>
            <a:endParaRPr lang="en-IN" dirty="0"/>
          </a:p>
        </p:txBody>
      </p:sp>
    </p:spTree>
    <p:extLst>
      <p:ext uri="{BB962C8B-B14F-4D97-AF65-F5344CB8AC3E}">
        <p14:creationId xmlns:p14="http://schemas.microsoft.com/office/powerpoint/2010/main" val="9202353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b="1" dirty="0" smtClean="0"/>
              <a:t>Which Airport has more air traffic.</a:t>
            </a:r>
            <a:endParaRPr lang="en-IN" sz="2800" b="1" dirty="0"/>
          </a:p>
        </p:txBody>
      </p:sp>
      <p:pic>
        <p:nvPicPr>
          <p:cNvPr id="4" name="slide2" descr="Sheet 4">
            <a:extLst>
              <a:ext uri="{FF2B5EF4-FFF2-40B4-BE49-F238E27FC236}">
                <a16:creationId xmlns:a16="http://schemas.microsoft.com/office/drawing/2014/main" id="{509D37C1-017C-4CE0-968E-CF84BE36B0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5100" y="1397000"/>
            <a:ext cx="9075136" cy="4851400"/>
          </a:xfrm>
          <a:prstGeom prst="rect">
            <a:avLst/>
          </a:prstGeom>
        </p:spPr>
      </p:pic>
    </p:spTree>
    <p:extLst>
      <p:ext uri="{BB962C8B-B14F-4D97-AF65-F5344CB8AC3E}">
        <p14:creationId xmlns:p14="http://schemas.microsoft.com/office/powerpoint/2010/main" val="33562328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t>Flight origin density</a:t>
            </a:r>
            <a:endParaRPr lang="en-IN" sz="2800" dirty="0"/>
          </a:p>
        </p:txBody>
      </p:sp>
      <p:pic>
        <p:nvPicPr>
          <p:cNvPr id="4" name="slide2" descr="Sheet 9">
            <a:extLst>
              <a:ext uri="{FF2B5EF4-FFF2-40B4-BE49-F238E27FC236}">
                <a16:creationId xmlns:a16="http://schemas.microsoft.com/office/drawing/2014/main" id="{67B80C0A-3E37-47F3-A527-A9B74EC975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097" y="1625600"/>
            <a:ext cx="8253182" cy="4622800"/>
          </a:xfrm>
          <a:prstGeom prst="rect">
            <a:avLst/>
          </a:prstGeom>
        </p:spPr>
      </p:pic>
      <p:sp>
        <p:nvSpPr>
          <p:cNvPr id="5" name="Rectangle 4"/>
          <p:cNvSpPr/>
          <p:nvPr/>
        </p:nvSpPr>
        <p:spPr>
          <a:xfrm>
            <a:off x="10050834" y="2197100"/>
            <a:ext cx="1468066" cy="2209800"/>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lang="en-IN" dirty="0" smtClean="0"/>
              <a:t>Blue: More dense</a:t>
            </a:r>
          </a:p>
          <a:p>
            <a:pPr algn="ctr"/>
            <a:endParaRPr lang="en-IN" dirty="0"/>
          </a:p>
          <a:p>
            <a:pPr algn="ctr"/>
            <a:r>
              <a:rPr lang="en-IN" dirty="0" smtClean="0"/>
              <a:t>Red: Less dense</a:t>
            </a:r>
            <a:endParaRPr lang="en-IN" dirty="0"/>
          </a:p>
        </p:txBody>
      </p:sp>
    </p:spTree>
    <p:extLst>
      <p:ext uri="{BB962C8B-B14F-4D97-AF65-F5344CB8AC3E}">
        <p14:creationId xmlns:p14="http://schemas.microsoft.com/office/powerpoint/2010/main" val="14615479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696D1-D1B4-4D75-96D2-68B953F15320}"/>
              </a:ext>
            </a:extLst>
          </p:cNvPr>
          <p:cNvSpPr>
            <a:spLocks noGrp="1"/>
          </p:cNvSpPr>
          <p:nvPr>
            <p:ph type="title"/>
          </p:nvPr>
        </p:nvSpPr>
        <p:spPr/>
        <p:txBody>
          <a:bodyPr/>
          <a:lstStyle/>
          <a:p>
            <a:r>
              <a:rPr lang="en-US" sz="2800" b="1" dirty="0"/>
              <a:t>Number of flights arrived on time by different carriers per year</a:t>
            </a:r>
          </a:p>
        </p:txBody>
      </p:sp>
      <p:pic>
        <p:nvPicPr>
          <p:cNvPr id="6" name="Content Placeholder 4">
            <a:extLst>
              <a:ext uri="{FF2B5EF4-FFF2-40B4-BE49-F238E27FC236}">
                <a16:creationId xmlns:a16="http://schemas.microsoft.com/office/drawing/2014/main" id="{3CF0D172-1A2F-4F21-A1D3-CF8E37A9BF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4578" y="2052638"/>
            <a:ext cx="8264620" cy="4195762"/>
          </a:xfrm>
        </p:spPr>
      </p:pic>
    </p:spTree>
    <p:extLst>
      <p:ext uri="{BB962C8B-B14F-4D97-AF65-F5344CB8AC3E}">
        <p14:creationId xmlns:p14="http://schemas.microsoft.com/office/powerpoint/2010/main" val="17327032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080D1-EB58-4B80-8CFB-B854E8DCA745}"/>
              </a:ext>
            </a:extLst>
          </p:cNvPr>
          <p:cNvSpPr>
            <a:spLocks noGrp="1"/>
          </p:cNvSpPr>
          <p:nvPr>
            <p:ph type="title"/>
          </p:nvPr>
        </p:nvSpPr>
        <p:spPr>
          <a:xfrm>
            <a:off x="771787" y="578553"/>
            <a:ext cx="9279047" cy="1191524"/>
          </a:xfrm>
        </p:spPr>
        <p:txBody>
          <a:bodyPr/>
          <a:lstStyle/>
          <a:p>
            <a:r>
              <a:rPr lang="en-US" sz="2800" b="1" dirty="0">
                <a:latin typeface="Calibri" panose="020F0502020204030204" pitchFamily="34" charset="0"/>
                <a:cs typeface="Calibri" panose="020F0502020204030204" pitchFamily="34" charset="0"/>
              </a:rPr>
              <a:t>GitHub Link</a:t>
            </a:r>
            <a:r>
              <a:rPr lang="en-US" sz="2800" dirty="0">
                <a:latin typeface="Calibri" panose="020F0502020204030204" pitchFamily="34" charset="0"/>
                <a:cs typeface="Calibri" panose="020F0502020204030204" pitchFamily="34" charset="0"/>
              </a:rPr>
              <a:t>:</a:t>
            </a:r>
            <a:r>
              <a:rPr lang="en-US" dirty="0">
                <a:latin typeface="Calibri" panose="020F0502020204030204" pitchFamily="34" charset="0"/>
                <a:cs typeface="Calibri" panose="020F0502020204030204" pitchFamily="34" charset="0"/>
              </a:rPr>
              <a:t/>
            </a:r>
            <a:br>
              <a:rPr lang="en-US" dirty="0">
                <a:latin typeface="Calibri" panose="020F0502020204030204" pitchFamily="34" charset="0"/>
                <a:cs typeface="Calibri" panose="020F0502020204030204" pitchFamily="34" charset="0"/>
              </a:rPr>
            </a:br>
            <a:endParaRPr lang="en-US" dirty="0"/>
          </a:p>
        </p:txBody>
      </p:sp>
      <p:sp>
        <p:nvSpPr>
          <p:cNvPr id="3" name="Content Placeholder 2">
            <a:extLst>
              <a:ext uri="{FF2B5EF4-FFF2-40B4-BE49-F238E27FC236}">
                <a16:creationId xmlns:a16="http://schemas.microsoft.com/office/drawing/2014/main" id="{32E6975E-2DE6-7F42-8F88-60C6B0376A1B}"/>
              </a:ext>
            </a:extLst>
          </p:cNvPr>
          <p:cNvSpPr>
            <a:spLocks noGrp="1"/>
          </p:cNvSpPr>
          <p:nvPr>
            <p:ph idx="1"/>
          </p:nvPr>
        </p:nvSpPr>
        <p:spPr>
          <a:xfrm>
            <a:off x="771786" y="1845578"/>
            <a:ext cx="8502215" cy="4195784"/>
          </a:xfrm>
        </p:spPr>
        <p:txBody>
          <a:bodyPr>
            <a:normAutofit/>
          </a:bodyPr>
          <a:lstStyle/>
          <a:p>
            <a:pPr marL="0" indent="0" algn="just">
              <a:buNone/>
            </a:pPr>
            <a:r>
              <a:rPr lang="en-IN" dirty="0"/>
              <a:t>https://</a:t>
            </a:r>
            <a:r>
              <a:rPr lang="en-IN" dirty="0">
                <a:hlinkClick r:id="rId2" action="ppaction://hlinkfile" tooltip="github.com/vmqn4/Flight-data-analaysis"/>
              </a:rPr>
              <a:t>github.com/vmqn4/Flight-data-analaysis</a:t>
            </a:r>
            <a:endParaRPr lang="en-IN" dirty="0"/>
          </a:p>
          <a:p>
            <a:pPr marL="0" indent="0" algn="just">
              <a:buNone/>
            </a:pPr>
            <a:endParaRPr lang="en-US" dirty="0"/>
          </a:p>
        </p:txBody>
      </p:sp>
    </p:spTree>
    <p:extLst>
      <p:ext uri="{BB962C8B-B14F-4D97-AF65-F5344CB8AC3E}">
        <p14:creationId xmlns:p14="http://schemas.microsoft.com/office/powerpoint/2010/main" val="21156941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080D1-EB58-4B80-8CFB-B854E8DCA745}"/>
              </a:ext>
            </a:extLst>
          </p:cNvPr>
          <p:cNvSpPr>
            <a:spLocks noGrp="1"/>
          </p:cNvSpPr>
          <p:nvPr>
            <p:ph type="title"/>
          </p:nvPr>
        </p:nvSpPr>
        <p:spPr>
          <a:xfrm>
            <a:off x="771787" y="578553"/>
            <a:ext cx="9279047" cy="1191524"/>
          </a:xfrm>
        </p:spPr>
        <p:txBody>
          <a:bodyPr/>
          <a:lstStyle/>
          <a:p>
            <a:r>
              <a:rPr lang="en-US" sz="2800" b="1" dirty="0">
                <a:latin typeface="Calibri" panose="020F0502020204030204" pitchFamily="34" charset="0"/>
                <a:cs typeface="Calibri" panose="020F0502020204030204" pitchFamily="34" charset="0"/>
              </a:rPr>
              <a:t>Trello</a:t>
            </a:r>
            <a:r>
              <a:rPr lang="en-US" sz="2800" dirty="0">
                <a:latin typeface="Calibri" panose="020F0502020204030204" pitchFamily="34" charset="0"/>
                <a:cs typeface="Calibri" panose="020F0502020204030204" pitchFamily="34" charset="0"/>
              </a:rPr>
              <a:t> </a:t>
            </a:r>
            <a:r>
              <a:rPr lang="en-US" sz="2800" b="1" dirty="0">
                <a:latin typeface="Calibri" panose="020F0502020204030204" pitchFamily="34" charset="0"/>
                <a:cs typeface="Calibri" panose="020F0502020204030204" pitchFamily="34" charset="0"/>
              </a:rPr>
              <a:t>Board</a:t>
            </a:r>
            <a:r>
              <a:rPr lang="en-US" sz="2800" dirty="0">
                <a:latin typeface="Calibri" panose="020F0502020204030204" pitchFamily="34" charset="0"/>
                <a:cs typeface="Calibri" panose="020F0502020204030204" pitchFamily="34" charset="0"/>
              </a:rPr>
              <a:t>:</a:t>
            </a:r>
            <a:r>
              <a:rPr lang="en-US" dirty="0">
                <a:latin typeface="Calibri" panose="020F0502020204030204" pitchFamily="34" charset="0"/>
                <a:cs typeface="Calibri" panose="020F0502020204030204" pitchFamily="34" charset="0"/>
              </a:rPr>
              <a:t/>
            </a:r>
            <a:br>
              <a:rPr lang="en-US" dirty="0">
                <a:latin typeface="Calibri" panose="020F0502020204030204" pitchFamily="34" charset="0"/>
                <a:cs typeface="Calibri" panose="020F0502020204030204" pitchFamily="34" charset="0"/>
              </a:rPr>
            </a:br>
            <a:endParaRPr lang="en-US" dirty="0"/>
          </a:p>
        </p:txBody>
      </p:sp>
      <p:pic>
        <p:nvPicPr>
          <p:cNvPr id="4" name="Content Placeholder 3"/>
          <p:cNvPicPr>
            <a:picLocks noGrp="1" noChangeAspect="1"/>
          </p:cNvPicPr>
          <p:nvPr>
            <p:ph idx="1"/>
          </p:nvPr>
        </p:nvPicPr>
        <p:blipFill>
          <a:blip r:embed="rId2"/>
          <a:stretch>
            <a:fillRect/>
          </a:stretch>
        </p:blipFill>
        <p:spPr>
          <a:xfrm>
            <a:off x="533400" y="1161612"/>
            <a:ext cx="11323441" cy="5366188"/>
          </a:xfrm>
          <a:prstGeom prst="rect">
            <a:avLst/>
          </a:prstGeom>
        </p:spPr>
      </p:pic>
    </p:spTree>
    <p:extLst>
      <p:ext uri="{BB962C8B-B14F-4D97-AF65-F5344CB8AC3E}">
        <p14:creationId xmlns:p14="http://schemas.microsoft.com/office/powerpoint/2010/main" val="34307781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b="1" dirty="0"/>
              <a:t>Challenges Faced:</a:t>
            </a:r>
          </a:p>
        </p:txBody>
      </p:sp>
      <p:sp>
        <p:nvSpPr>
          <p:cNvPr id="3" name="Content Placeholder 2"/>
          <p:cNvSpPr>
            <a:spLocks noGrp="1"/>
          </p:cNvSpPr>
          <p:nvPr>
            <p:ph idx="1"/>
          </p:nvPr>
        </p:nvSpPr>
        <p:spPr>
          <a:xfrm>
            <a:off x="494950" y="1510018"/>
            <a:ext cx="9554903" cy="4738381"/>
          </a:xfrm>
        </p:spPr>
        <p:txBody>
          <a:bodyPr/>
          <a:lstStyle/>
          <a:p>
            <a:r>
              <a:rPr lang="en-IN" dirty="0"/>
              <a:t>Handling many large data sets and setting the data in the required format.</a:t>
            </a:r>
          </a:p>
          <a:p>
            <a:r>
              <a:rPr lang="en-IN" dirty="0"/>
              <a:t>Configuring Hive and optimizing queries to have map only phases.</a:t>
            </a:r>
          </a:p>
          <a:p>
            <a:r>
              <a:rPr lang="en-IN" dirty="0"/>
              <a:t>Learning tableau and writing formulas in tableau.</a:t>
            </a:r>
          </a:p>
          <a:p>
            <a:r>
              <a:rPr lang="en-IN" dirty="0"/>
              <a:t>Java heap </a:t>
            </a:r>
            <a:r>
              <a:rPr lang="en-IN" dirty="0" smtClean="0"/>
              <a:t>error.</a:t>
            </a:r>
            <a:endParaRPr lang="en-IN" dirty="0"/>
          </a:p>
          <a:p>
            <a:pPr marL="0" indent="0">
              <a:buNone/>
            </a:pPr>
            <a:endParaRPr lang="en-IN" dirty="0"/>
          </a:p>
          <a:p>
            <a:pPr marL="0" indent="0">
              <a:buNone/>
            </a:pPr>
            <a:r>
              <a:rPr lang="en-IN" dirty="0"/>
              <a:t/>
            </a:r>
            <a:br>
              <a:rPr lang="en-IN" dirty="0"/>
            </a:br>
            <a:endParaRPr lang="en-IN" dirty="0"/>
          </a:p>
        </p:txBody>
      </p:sp>
    </p:spTree>
    <p:extLst>
      <p:ext uri="{BB962C8B-B14F-4D97-AF65-F5344CB8AC3E}">
        <p14:creationId xmlns:p14="http://schemas.microsoft.com/office/powerpoint/2010/main" val="33428278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b="1" dirty="0"/>
              <a:t>Learning Outcomes:</a:t>
            </a:r>
          </a:p>
        </p:txBody>
      </p:sp>
      <p:sp>
        <p:nvSpPr>
          <p:cNvPr id="3" name="Content Placeholder 2"/>
          <p:cNvSpPr>
            <a:spLocks noGrp="1"/>
          </p:cNvSpPr>
          <p:nvPr>
            <p:ph idx="1"/>
          </p:nvPr>
        </p:nvSpPr>
        <p:spPr>
          <a:xfrm>
            <a:off x="645130" y="1719743"/>
            <a:ext cx="9404723" cy="4528656"/>
          </a:xfrm>
        </p:spPr>
        <p:txBody>
          <a:bodyPr/>
          <a:lstStyle/>
          <a:p>
            <a:r>
              <a:rPr lang="en-IN" dirty="0"/>
              <a:t>Learned how to visualize data using </a:t>
            </a:r>
            <a:r>
              <a:rPr lang="en-IN" dirty="0" smtClean="0"/>
              <a:t>Tableau.</a:t>
            </a:r>
            <a:endParaRPr lang="en-IN" dirty="0"/>
          </a:p>
          <a:p>
            <a:r>
              <a:rPr lang="en-IN" dirty="0" smtClean="0"/>
              <a:t> Learned how to Configure Spark and Hive.</a:t>
            </a:r>
          </a:p>
          <a:p>
            <a:r>
              <a:rPr lang="en-IN" dirty="0" smtClean="0"/>
              <a:t> </a:t>
            </a:r>
            <a:r>
              <a:rPr lang="en-IN" dirty="0"/>
              <a:t>Querying</a:t>
            </a:r>
          </a:p>
        </p:txBody>
      </p:sp>
    </p:spTree>
    <p:extLst>
      <p:ext uri="{BB962C8B-B14F-4D97-AF65-F5344CB8AC3E}">
        <p14:creationId xmlns:p14="http://schemas.microsoft.com/office/powerpoint/2010/main" val="2953109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dirty="0" smtClean="0"/>
              <a:t>Summary:</a:t>
            </a:r>
            <a:endParaRPr lang="en-IN" sz="2800" dirty="0"/>
          </a:p>
        </p:txBody>
      </p:sp>
      <p:sp>
        <p:nvSpPr>
          <p:cNvPr id="3" name="Content Placeholder 2"/>
          <p:cNvSpPr>
            <a:spLocks noGrp="1"/>
          </p:cNvSpPr>
          <p:nvPr>
            <p:ph idx="1"/>
          </p:nvPr>
        </p:nvSpPr>
        <p:spPr>
          <a:xfrm>
            <a:off x="749300" y="1219200"/>
            <a:ext cx="11099800" cy="5029199"/>
          </a:xfrm>
        </p:spPr>
        <p:txBody>
          <a:bodyPr/>
          <a:lstStyle/>
          <a:p>
            <a:r>
              <a:rPr lang="en-IN" dirty="0" smtClean="0"/>
              <a:t>Chicago is the most busiest airport followed Dallas Fort worth and Los Angeles.</a:t>
            </a:r>
          </a:p>
          <a:p>
            <a:r>
              <a:rPr lang="en-IN" dirty="0" smtClean="0"/>
              <a:t>On an average Airlines operated by South West arrived on time.</a:t>
            </a:r>
          </a:p>
          <a:p>
            <a:r>
              <a:rPr lang="en-IN" dirty="0" smtClean="0"/>
              <a:t>East coast have more flight density i.e.. More flights are originating from east coast.</a:t>
            </a:r>
          </a:p>
          <a:p>
            <a:r>
              <a:rPr lang="en-IN" dirty="0" smtClean="0"/>
              <a:t>More no. of flights are delayed are due to the Carrier followed by Weather, NAS and Security issues.</a:t>
            </a:r>
          </a:p>
          <a:p>
            <a:r>
              <a:rPr lang="en-IN" dirty="0" smtClean="0"/>
              <a:t>American Airlines is the major carrier travelling more distance followed by United and Delta.</a:t>
            </a:r>
            <a:endParaRPr lang="en-IN" dirty="0"/>
          </a:p>
        </p:txBody>
      </p:sp>
    </p:spTree>
    <p:extLst>
      <p:ext uri="{BB962C8B-B14F-4D97-AF65-F5344CB8AC3E}">
        <p14:creationId xmlns:p14="http://schemas.microsoft.com/office/powerpoint/2010/main" val="3689772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03136-1C08-4BAA-B152-466392E82E6C}"/>
              </a:ext>
            </a:extLst>
          </p:cNvPr>
          <p:cNvSpPr>
            <a:spLocks noGrp="1"/>
          </p:cNvSpPr>
          <p:nvPr>
            <p:ph type="title"/>
          </p:nvPr>
        </p:nvSpPr>
        <p:spPr>
          <a:xfrm>
            <a:off x="618612" y="987105"/>
            <a:ext cx="7770380" cy="648748"/>
          </a:xfrm>
        </p:spPr>
        <p:txBody>
          <a:bodyPr>
            <a:normAutofit fontScale="90000"/>
          </a:bodyPr>
          <a:lstStyle/>
          <a:p>
            <a:r>
              <a:rPr lang="en-US" sz="3100" b="1" dirty="0">
                <a:latin typeface="Calibri" panose="020F0502020204030204" pitchFamily="34" charset="0"/>
                <a:cs typeface="Calibri" panose="020F0502020204030204" pitchFamily="34" charset="0"/>
              </a:rPr>
              <a:t>Motivation</a:t>
            </a:r>
            <a:r>
              <a:rPr lang="en-US" sz="3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
            </a:r>
            <a:br>
              <a:rPr lang="en-US" dirty="0">
                <a:latin typeface="Calibri" panose="020F0502020204030204" pitchFamily="34" charset="0"/>
                <a:cs typeface="Calibri" panose="020F0502020204030204" pitchFamily="34" charset="0"/>
              </a:rPr>
            </a:br>
            <a:endParaRPr lang="en-US" dirty="0"/>
          </a:p>
        </p:txBody>
      </p:sp>
      <p:sp>
        <p:nvSpPr>
          <p:cNvPr id="3" name="Content Placeholder 2"/>
          <p:cNvSpPr>
            <a:spLocks noGrp="1"/>
          </p:cNvSpPr>
          <p:nvPr>
            <p:ph idx="1"/>
          </p:nvPr>
        </p:nvSpPr>
        <p:spPr>
          <a:xfrm>
            <a:off x="618612" y="1828800"/>
            <a:ext cx="9406231" cy="4212563"/>
          </a:xfrm>
        </p:spPr>
        <p:txBody>
          <a:bodyPr>
            <a:normAutofit/>
          </a:bodyPr>
          <a:lstStyle/>
          <a:p>
            <a:pPr marL="0" indent="0">
              <a:buNone/>
            </a:pPr>
            <a:r>
              <a:rPr lang="en-US" dirty="0"/>
              <a:t> For travelers with a tight connection window, even a short flight delay can cause serious anxiety. We want to come up with a solution that can help the travelers in tracking and evaluating the flight operation trends. Our main goal is to  summarize data by time period, airports and carriers and also to Identify risk precursors, and take the appropriate remedial action.</a:t>
            </a:r>
          </a:p>
          <a:p>
            <a:pPr marL="0" indent="0">
              <a:buNone/>
            </a:pPr>
            <a:endParaRPr lang="en-US" dirty="0"/>
          </a:p>
          <a:p>
            <a:pPr marL="0" indent="0">
              <a:buNone/>
            </a:pPr>
            <a:endParaRPr lang="en-US" dirty="0"/>
          </a:p>
          <a:p>
            <a:endParaRPr lang="en-US" dirty="0"/>
          </a:p>
          <a:p>
            <a:pPr marL="0" indent="0">
              <a:buNone/>
            </a:pPr>
            <a:endParaRPr lang="en-US" dirty="0"/>
          </a:p>
          <a:p>
            <a:endParaRPr lang="en-US" dirty="0"/>
          </a:p>
          <a:p>
            <a:pPr marL="0" indent="0">
              <a:buNone/>
            </a:pPr>
            <a:r>
              <a:rPr lang="en-US" dirty="0"/>
              <a:t> </a:t>
            </a:r>
          </a:p>
          <a:p>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5716397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2940" y="2281518"/>
            <a:ext cx="9404723" cy="1400530"/>
          </a:xfrm>
        </p:spPr>
        <p:txBody>
          <a:bodyPr/>
          <a:lstStyle/>
          <a:p>
            <a:pPr algn="ctr"/>
            <a:r>
              <a:rPr lang="en-US" dirty="0"/>
              <a:t>THANK YOU!</a:t>
            </a:r>
          </a:p>
        </p:txBody>
      </p:sp>
    </p:spTree>
    <p:extLst>
      <p:ext uri="{BB962C8B-B14F-4D97-AF65-F5344CB8AC3E}">
        <p14:creationId xmlns:p14="http://schemas.microsoft.com/office/powerpoint/2010/main" val="3244442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03136-1C08-4BAA-B152-466392E82E6C}"/>
              </a:ext>
            </a:extLst>
          </p:cNvPr>
          <p:cNvSpPr>
            <a:spLocks noGrp="1"/>
          </p:cNvSpPr>
          <p:nvPr>
            <p:ph type="title"/>
          </p:nvPr>
        </p:nvSpPr>
        <p:spPr>
          <a:xfrm>
            <a:off x="618612" y="987105"/>
            <a:ext cx="7770380" cy="648748"/>
          </a:xfrm>
        </p:spPr>
        <p:txBody>
          <a:bodyPr>
            <a:normAutofit fontScale="90000"/>
          </a:bodyPr>
          <a:lstStyle/>
          <a:p>
            <a:r>
              <a:rPr lang="en-US" sz="3100" b="1" dirty="0">
                <a:latin typeface="Calibri" panose="020F0502020204030204" pitchFamily="34" charset="0"/>
                <a:cs typeface="Calibri" panose="020F0502020204030204" pitchFamily="34" charset="0"/>
              </a:rPr>
              <a:t>Objective</a:t>
            </a:r>
            <a:r>
              <a:rPr lang="en-US" sz="3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
            </a:r>
            <a:br>
              <a:rPr lang="en-US" dirty="0">
                <a:latin typeface="Calibri" panose="020F0502020204030204" pitchFamily="34" charset="0"/>
                <a:cs typeface="Calibri" panose="020F0502020204030204" pitchFamily="34" charset="0"/>
              </a:rPr>
            </a:br>
            <a:endParaRPr lang="en-US" dirty="0"/>
          </a:p>
        </p:txBody>
      </p:sp>
      <p:sp>
        <p:nvSpPr>
          <p:cNvPr id="3" name="Content Placeholder 2"/>
          <p:cNvSpPr>
            <a:spLocks noGrp="1"/>
          </p:cNvSpPr>
          <p:nvPr>
            <p:ph idx="1"/>
          </p:nvPr>
        </p:nvSpPr>
        <p:spPr>
          <a:xfrm>
            <a:off x="618612" y="1635853"/>
            <a:ext cx="9406232" cy="4405510"/>
          </a:xfrm>
        </p:spPr>
        <p:txBody>
          <a:bodyPr>
            <a:normAutofit/>
          </a:bodyPr>
          <a:lstStyle/>
          <a:p>
            <a:pPr marL="0" indent="0">
              <a:buNone/>
            </a:pPr>
            <a:r>
              <a:rPr lang="en-US" b="1" dirty="0" smtClean="0">
                <a:latin typeface="+mn-lt"/>
                <a:cs typeface="Calibri" panose="020F0502020204030204" pitchFamily="34" charset="0"/>
              </a:rPr>
              <a:t>Flight Data Analysis</a:t>
            </a:r>
            <a:r>
              <a:rPr lang="en-US" dirty="0" smtClean="0">
                <a:latin typeface="+mn-lt"/>
                <a:cs typeface="Calibri" panose="020F0502020204030204" pitchFamily="34" charset="0"/>
              </a:rPr>
              <a:t>: Analysis of Flight data from 1987-2008.</a:t>
            </a:r>
          </a:p>
          <a:p>
            <a:pPr marL="0" indent="0">
              <a:buNone/>
            </a:pPr>
            <a:endParaRPr lang="en-US" dirty="0" smtClean="0">
              <a:latin typeface="+mn-lt"/>
            </a:endParaRPr>
          </a:p>
          <a:p>
            <a:pPr marL="0" indent="0">
              <a:buNone/>
            </a:pPr>
            <a:r>
              <a:rPr lang="en-US" b="1" dirty="0" smtClean="0">
                <a:latin typeface="+mn-lt"/>
              </a:rPr>
              <a:t>Evaluation of Trends: </a:t>
            </a:r>
            <a:r>
              <a:rPr lang="en-US" dirty="0" smtClean="0">
                <a:latin typeface="+mn-lt"/>
              </a:rPr>
              <a:t>Tracking and Evaluating the Flight operation Trends.</a:t>
            </a:r>
          </a:p>
          <a:p>
            <a:pPr marL="0" indent="0">
              <a:buNone/>
            </a:pPr>
            <a:endParaRPr lang="en-US" b="1" dirty="0">
              <a:latin typeface="+mn-lt"/>
            </a:endParaRPr>
          </a:p>
          <a:p>
            <a:pPr marL="0" indent="0">
              <a:buNone/>
            </a:pPr>
            <a:r>
              <a:rPr lang="en-US" b="1" dirty="0" smtClean="0">
                <a:latin typeface="+mn-lt"/>
              </a:rPr>
              <a:t>Perspective:</a:t>
            </a:r>
          </a:p>
          <a:p>
            <a:r>
              <a:rPr lang="en-US" dirty="0" smtClean="0">
                <a:latin typeface="+mn-lt"/>
              </a:rPr>
              <a:t>Carriers</a:t>
            </a:r>
          </a:p>
          <a:p>
            <a:r>
              <a:rPr lang="en-US" dirty="0" smtClean="0">
                <a:latin typeface="+mn-lt"/>
              </a:rPr>
              <a:t>Weather</a:t>
            </a:r>
          </a:p>
          <a:p>
            <a:r>
              <a:rPr lang="en-US" dirty="0" smtClean="0">
                <a:latin typeface="+mn-lt"/>
              </a:rPr>
              <a:t>Security</a:t>
            </a:r>
          </a:p>
          <a:p>
            <a:r>
              <a:rPr lang="en-US" dirty="0" smtClean="0">
                <a:latin typeface="+mn-lt"/>
              </a:rPr>
              <a:t>Arrival time</a:t>
            </a:r>
          </a:p>
          <a:p>
            <a:r>
              <a:rPr lang="en-US" dirty="0" smtClean="0">
                <a:latin typeface="+mn-lt"/>
              </a:rPr>
              <a:t>Distance</a:t>
            </a:r>
          </a:p>
          <a:p>
            <a:pPr marL="0" indent="0">
              <a:buNone/>
            </a:pPr>
            <a:endParaRPr lang="en-US" dirty="0"/>
          </a:p>
          <a:p>
            <a:pPr marL="0" indent="0">
              <a:buNone/>
            </a:pPr>
            <a:endParaRPr lang="en-US" dirty="0"/>
          </a:p>
          <a:p>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4633045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03136-1C08-4BAA-B152-466392E82E6C}"/>
              </a:ext>
            </a:extLst>
          </p:cNvPr>
          <p:cNvSpPr>
            <a:spLocks noGrp="1"/>
          </p:cNvSpPr>
          <p:nvPr>
            <p:ph type="title"/>
          </p:nvPr>
        </p:nvSpPr>
        <p:spPr>
          <a:xfrm>
            <a:off x="618612" y="987105"/>
            <a:ext cx="7770380" cy="648748"/>
          </a:xfrm>
        </p:spPr>
        <p:txBody>
          <a:bodyPr>
            <a:normAutofit fontScale="90000"/>
          </a:bodyPr>
          <a:lstStyle/>
          <a:p>
            <a:r>
              <a:rPr lang="en-US" sz="3100" b="1" dirty="0">
                <a:latin typeface="Calibri" panose="020F0502020204030204" pitchFamily="34" charset="0"/>
                <a:cs typeface="Calibri" panose="020F0502020204030204" pitchFamily="34" charset="0"/>
              </a:rPr>
              <a:t>Resources</a:t>
            </a:r>
            <a:r>
              <a:rPr lang="en-US" sz="3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
            </a:r>
            <a:br>
              <a:rPr lang="en-US" dirty="0">
                <a:latin typeface="Calibri" panose="020F0502020204030204" pitchFamily="34" charset="0"/>
                <a:cs typeface="Calibri" panose="020F0502020204030204" pitchFamily="34" charset="0"/>
              </a:rPr>
            </a:br>
            <a:endParaRPr lang="en-US" dirty="0"/>
          </a:p>
        </p:txBody>
      </p:sp>
      <p:sp>
        <p:nvSpPr>
          <p:cNvPr id="3" name="Content Placeholder 2"/>
          <p:cNvSpPr>
            <a:spLocks noGrp="1"/>
          </p:cNvSpPr>
          <p:nvPr>
            <p:ph idx="1"/>
          </p:nvPr>
        </p:nvSpPr>
        <p:spPr>
          <a:xfrm>
            <a:off x="618612" y="1635853"/>
            <a:ext cx="9406232" cy="4405510"/>
          </a:xfrm>
        </p:spPr>
        <p:txBody>
          <a:bodyPr>
            <a:normAutofit/>
          </a:bodyPr>
          <a:lstStyle/>
          <a:p>
            <a:pPr marL="0" indent="0">
              <a:buNone/>
            </a:pPr>
            <a:r>
              <a:rPr lang="en-US" sz="3200" dirty="0"/>
              <a:t> </a:t>
            </a:r>
            <a:r>
              <a:rPr lang="en-US" sz="2800" dirty="0">
                <a:latin typeface="Calibri" panose="020F0502020204030204" pitchFamily="34" charset="0"/>
                <a:cs typeface="Calibri" panose="020F0502020204030204" pitchFamily="34" charset="0"/>
              </a:rPr>
              <a:t>Reference link:</a:t>
            </a:r>
          </a:p>
          <a:p>
            <a:pPr marL="0" indent="0" algn="just">
              <a:buNone/>
            </a:pPr>
            <a:r>
              <a:rPr lang="en-US" dirty="0">
                <a:hlinkClick r:id="rId2"/>
              </a:rPr>
              <a:t>https://www.transtats.bts.gov/OT_Delay/OT_DelayCause1.asp</a:t>
            </a:r>
            <a:endParaRPr lang="en-US" dirty="0"/>
          </a:p>
          <a:p>
            <a:pPr marL="0" indent="0">
              <a:buNone/>
            </a:pPr>
            <a:endParaRPr lang="en-US" dirty="0"/>
          </a:p>
          <a:p>
            <a:endParaRPr lang="en-US" dirty="0"/>
          </a:p>
          <a:p>
            <a:pPr marL="0" indent="0">
              <a:buNone/>
            </a:pPr>
            <a:endParaRPr lang="en-US" dirty="0"/>
          </a:p>
          <a:p>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25159217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8C29F-1150-4963-801F-F67C916E08B8}"/>
              </a:ext>
            </a:extLst>
          </p:cNvPr>
          <p:cNvSpPr>
            <a:spLocks noGrp="1"/>
          </p:cNvSpPr>
          <p:nvPr>
            <p:ph type="title"/>
          </p:nvPr>
        </p:nvSpPr>
        <p:spPr>
          <a:xfrm>
            <a:off x="643778" y="936771"/>
            <a:ext cx="7938160" cy="1093365"/>
          </a:xfrm>
        </p:spPr>
        <p:txBody>
          <a:bodyPr>
            <a:normAutofit fontScale="90000"/>
          </a:bodyPr>
          <a:lstStyle/>
          <a:p>
            <a:r>
              <a:rPr lang="en-US" sz="3100" b="1" dirty="0">
                <a:latin typeface="Calibri" panose="020F0502020204030204" pitchFamily="34" charset="0"/>
                <a:cs typeface="Calibri" panose="020F0502020204030204" pitchFamily="34" charset="0"/>
              </a:rPr>
              <a:t>System Architecture</a:t>
            </a:r>
            <a:r>
              <a:rPr lang="en-US" sz="3100" b="1" dirty="0"/>
              <a:t>:</a:t>
            </a:r>
            <a:r>
              <a:rPr lang="en-US" b="1" dirty="0"/>
              <a:t/>
            </a:r>
            <a:br>
              <a:rPr lang="en-US" b="1" dirty="0"/>
            </a:br>
            <a:endParaRPr lang="en-US" dirty="0"/>
          </a:p>
        </p:txBody>
      </p:sp>
      <p:sp>
        <p:nvSpPr>
          <p:cNvPr id="3" name="Content Placeholder 2"/>
          <p:cNvSpPr>
            <a:spLocks noGrp="1"/>
          </p:cNvSpPr>
          <p:nvPr>
            <p:ph idx="1"/>
          </p:nvPr>
        </p:nvSpPr>
        <p:spPr>
          <a:xfrm>
            <a:off x="461394" y="1627465"/>
            <a:ext cx="8812608" cy="4413898"/>
          </a:xfrm>
        </p:spPr>
        <p:txBody>
          <a:bodyPr>
            <a:normAutofit/>
          </a:bodyPr>
          <a:lstStyle/>
          <a:p>
            <a:pPr marL="0" indent="0">
              <a:buNone/>
            </a:pPr>
            <a:endParaRPr lang="en-US" dirty="0"/>
          </a:p>
          <a:p>
            <a:endParaRPr lang="en-US" sz="3200" dirty="0"/>
          </a:p>
          <a:p>
            <a:pPr marL="0" indent="0">
              <a:buNone/>
            </a:pPr>
            <a:endParaRPr lang="en-US" dirty="0"/>
          </a:p>
          <a:p>
            <a:pPr marL="0" indent="0">
              <a:buNone/>
            </a:pPr>
            <a:r>
              <a:rPr lang="en-US" dirty="0"/>
              <a:t>    </a:t>
            </a:r>
          </a:p>
          <a:p>
            <a:endParaRPr lang="en-US" dirty="0"/>
          </a:p>
          <a:p>
            <a:endParaRPr lang="en-US" dirty="0"/>
          </a:p>
        </p:txBody>
      </p:sp>
      <p:sp>
        <p:nvSpPr>
          <p:cNvPr id="6" name="Rectangle 5"/>
          <p:cNvSpPr/>
          <p:nvPr/>
        </p:nvSpPr>
        <p:spPr>
          <a:xfrm>
            <a:off x="1993900" y="1905000"/>
            <a:ext cx="1689100" cy="1092200"/>
          </a:xfrm>
          <a:prstGeom prst="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rtlCol="0" anchor="ctr"/>
          <a:lstStyle/>
          <a:p>
            <a:pPr algn="ctr"/>
            <a:r>
              <a:rPr lang="en-IN" dirty="0">
                <a:ln w="0"/>
                <a:solidFill>
                  <a:schemeClr val="bg2"/>
                </a:solidFill>
                <a:effectLst>
                  <a:outerShdw blurRad="38100" dist="19050" dir="2700000" algn="tl" rotWithShape="0">
                    <a:schemeClr val="dk1">
                      <a:alpha val="40000"/>
                    </a:schemeClr>
                  </a:outerShdw>
                </a:effectLst>
              </a:rPr>
              <a:t>Google Cloud Platform</a:t>
            </a:r>
          </a:p>
        </p:txBody>
      </p:sp>
      <p:sp>
        <p:nvSpPr>
          <p:cNvPr id="8" name="Flowchart: Process 7"/>
          <p:cNvSpPr/>
          <p:nvPr/>
        </p:nvSpPr>
        <p:spPr>
          <a:xfrm>
            <a:off x="6854738" y="4590388"/>
            <a:ext cx="1752600" cy="1066800"/>
          </a:xfrm>
          <a:prstGeom prst="flowChartProcess">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IN" dirty="0"/>
              <a:t>User</a:t>
            </a:r>
          </a:p>
        </p:txBody>
      </p:sp>
      <p:sp>
        <p:nvSpPr>
          <p:cNvPr id="9" name="Flowchart: Process 8"/>
          <p:cNvSpPr/>
          <p:nvPr/>
        </p:nvSpPr>
        <p:spPr>
          <a:xfrm>
            <a:off x="4203700" y="1905000"/>
            <a:ext cx="1549400" cy="1092200"/>
          </a:xfrm>
          <a:prstGeom prst="flowChartProcess">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rtlCol="0" anchor="ctr"/>
          <a:lstStyle/>
          <a:p>
            <a:pPr algn="ctr"/>
            <a:r>
              <a:rPr lang="en-IN" dirty="0">
                <a:solidFill>
                  <a:schemeClr val="bg2"/>
                </a:solidFill>
              </a:rPr>
              <a:t>Spark</a:t>
            </a:r>
          </a:p>
        </p:txBody>
      </p:sp>
      <p:sp>
        <p:nvSpPr>
          <p:cNvPr id="10" name="Flowchart: Process 9"/>
          <p:cNvSpPr/>
          <p:nvPr/>
        </p:nvSpPr>
        <p:spPr>
          <a:xfrm>
            <a:off x="6854738" y="1949450"/>
            <a:ext cx="1727200" cy="1003300"/>
          </a:xfrm>
          <a:prstGeom prst="flowChartProcess">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rtlCol="0" anchor="ctr"/>
          <a:lstStyle/>
          <a:p>
            <a:pPr algn="ctr"/>
            <a:r>
              <a:rPr lang="en-IN" dirty="0">
                <a:solidFill>
                  <a:schemeClr val="bg2"/>
                </a:solidFill>
              </a:rPr>
              <a:t>Tableau</a:t>
            </a:r>
          </a:p>
        </p:txBody>
      </p:sp>
      <p:sp>
        <p:nvSpPr>
          <p:cNvPr id="11" name="Left-Right Arrow 10"/>
          <p:cNvSpPr/>
          <p:nvPr/>
        </p:nvSpPr>
        <p:spPr>
          <a:xfrm>
            <a:off x="3683000" y="2260600"/>
            <a:ext cx="520700" cy="292100"/>
          </a:xfrm>
          <a:prstGeom prst="lef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12" name="Left-Right Arrow 11"/>
          <p:cNvSpPr/>
          <p:nvPr/>
        </p:nvSpPr>
        <p:spPr>
          <a:xfrm>
            <a:off x="5753100" y="2406650"/>
            <a:ext cx="1101638" cy="247650"/>
          </a:xfrm>
          <a:prstGeom prst="lef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15" name="Up-Down Arrow 14"/>
          <p:cNvSpPr/>
          <p:nvPr/>
        </p:nvSpPr>
        <p:spPr>
          <a:xfrm>
            <a:off x="7480300" y="2997200"/>
            <a:ext cx="342900" cy="1549400"/>
          </a:xfrm>
          <a:prstGeom prst="up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Tree>
    <p:extLst>
      <p:ext uri="{BB962C8B-B14F-4D97-AF65-F5344CB8AC3E}">
        <p14:creationId xmlns:p14="http://schemas.microsoft.com/office/powerpoint/2010/main" val="35776571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E78424C-6FD0-41F8-9CAA-5DC19C42359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896470E-9BC8-433C-9ABD-102C613513CF}"/>
              </a:ext>
            </a:extLst>
          </p:cNvPr>
          <p:cNvSpPr>
            <a:spLocks noGrp="1"/>
          </p:cNvSpPr>
          <p:nvPr>
            <p:ph type="title"/>
          </p:nvPr>
        </p:nvSpPr>
        <p:spPr>
          <a:xfrm>
            <a:off x="643855" y="1447800"/>
            <a:ext cx="3108626" cy="4572000"/>
          </a:xfrm>
        </p:spPr>
        <p:txBody>
          <a:bodyPr anchor="ctr">
            <a:normAutofit/>
          </a:bodyPr>
          <a:lstStyle/>
          <a:p>
            <a:r>
              <a:rPr lang="en-US" sz="3200" b="1" dirty="0">
                <a:solidFill>
                  <a:srgbClr val="F2F2F2"/>
                </a:solidFill>
                <a:latin typeface="Calibri" panose="020F0502020204030204" pitchFamily="34" charset="0"/>
                <a:cs typeface="Calibri" panose="020F0502020204030204" pitchFamily="34" charset="0"/>
              </a:rPr>
              <a:t>Tools, Languages and Platform Used:</a:t>
            </a:r>
            <a:endParaRPr lang="en-US" sz="3200" dirty="0">
              <a:solidFill>
                <a:srgbClr val="F2F2F2"/>
              </a:solidFill>
            </a:endParaRPr>
          </a:p>
        </p:txBody>
      </p:sp>
      <p:sp>
        <p:nvSpPr>
          <p:cNvPr id="49" name="Freeform: Shape 48">
            <a:extLst>
              <a:ext uri="{FF2B5EF4-FFF2-40B4-BE49-F238E27FC236}">
                <a16:creationId xmlns:a16="http://schemas.microsoft.com/office/drawing/2014/main" id="{DD136760-57DC-4301-8BEA-B71AD2D1390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1" name="Freeform 11">
            <a:extLst>
              <a:ext uri="{FF2B5EF4-FFF2-40B4-BE49-F238E27FC236}">
                <a16:creationId xmlns:a16="http://schemas.microsoft.com/office/drawing/2014/main" id="{BDC58DEA-1307-4F44-AD47-E613D8B76A8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dirty="0"/>
          </a:p>
        </p:txBody>
      </p:sp>
      <p:sp>
        <p:nvSpPr>
          <p:cNvPr id="53" name="Rectangle 52">
            <a:extLst>
              <a:ext uri="{FF2B5EF4-FFF2-40B4-BE49-F238E27FC236}">
                <a16:creationId xmlns:a16="http://schemas.microsoft.com/office/drawing/2014/main" id="{C99B912D-1E4B-42AF-A2BE-CFEFEC916EE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D1E6F3E5-647D-4B9F-88EE-4809487804F8}"/>
              </a:ext>
            </a:extLst>
          </p:cNvPr>
          <p:cNvGraphicFramePr>
            <a:graphicFrameLocks noGrp="1"/>
          </p:cNvGraphicFramePr>
          <p:nvPr>
            <p:ph idx="1"/>
            <p:extLst>
              <p:ext uri="{D42A27DB-BD31-4B8C-83A1-F6EECF244321}">
                <p14:modId xmlns:p14="http://schemas.microsoft.com/office/powerpoint/2010/main" val="3125412435"/>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652356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b="1" dirty="0">
                <a:latin typeface="Calibri" panose="020F0502020204030204" pitchFamily="34" charset="0"/>
                <a:cs typeface="Calibri" panose="020F0502020204030204" pitchFamily="34" charset="0"/>
              </a:rPr>
              <a:t>Data Analysed</a:t>
            </a:r>
            <a:r>
              <a:rPr lang="en-IN" sz="2800" b="1" dirty="0"/>
              <a:t>:</a:t>
            </a:r>
          </a:p>
        </p:txBody>
      </p:sp>
      <p:sp>
        <p:nvSpPr>
          <p:cNvPr id="3" name="Content Placeholder 2"/>
          <p:cNvSpPr>
            <a:spLocks noGrp="1"/>
          </p:cNvSpPr>
          <p:nvPr>
            <p:ph idx="1"/>
          </p:nvPr>
        </p:nvSpPr>
        <p:spPr>
          <a:xfrm>
            <a:off x="536895" y="1249961"/>
            <a:ext cx="10352015" cy="4949504"/>
          </a:xfrm>
        </p:spPr>
        <p:txBody>
          <a:bodyPr/>
          <a:lstStyle/>
          <a:p>
            <a:r>
              <a:rPr lang="en-IN" dirty="0"/>
              <a:t>Number of flights </a:t>
            </a:r>
            <a:r>
              <a:rPr lang="en-IN" dirty="0" smtClean="0"/>
              <a:t>cancelled </a:t>
            </a:r>
            <a:r>
              <a:rPr lang="en-IN" dirty="0"/>
              <a:t>due to different conditions.</a:t>
            </a:r>
          </a:p>
          <a:p>
            <a:r>
              <a:rPr lang="en-IN" dirty="0"/>
              <a:t>Total distance covered by each carrier.</a:t>
            </a:r>
          </a:p>
          <a:p>
            <a:r>
              <a:rPr lang="en-IN" dirty="0"/>
              <a:t>Total number of flights which </a:t>
            </a:r>
            <a:r>
              <a:rPr lang="en-IN"/>
              <a:t>were </a:t>
            </a:r>
            <a:r>
              <a:rPr lang="en-IN" smtClean="0"/>
              <a:t>diverted </a:t>
            </a:r>
            <a:r>
              <a:rPr lang="en-IN" dirty="0"/>
              <a:t>on each day of the week over a year.</a:t>
            </a:r>
          </a:p>
          <a:p>
            <a:r>
              <a:rPr lang="en-IN" dirty="0"/>
              <a:t>Which </a:t>
            </a:r>
            <a:r>
              <a:rPr lang="en-IN" dirty="0" smtClean="0"/>
              <a:t>airport has more air </a:t>
            </a:r>
            <a:r>
              <a:rPr lang="en-IN" dirty="0"/>
              <a:t>traffic.</a:t>
            </a:r>
          </a:p>
          <a:p>
            <a:r>
              <a:rPr lang="en-IN" dirty="0"/>
              <a:t>Flight origin density</a:t>
            </a:r>
          </a:p>
          <a:p>
            <a:r>
              <a:rPr lang="en-IN" dirty="0"/>
              <a:t>The number of flights arrived on time by different carriers per year.</a:t>
            </a:r>
          </a:p>
        </p:txBody>
      </p:sp>
    </p:spTree>
    <p:extLst>
      <p:ext uri="{BB962C8B-B14F-4D97-AF65-F5344CB8AC3E}">
        <p14:creationId xmlns:p14="http://schemas.microsoft.com/office/powerpoint/2010/main" val="6298620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dirty="0" smtClean="0"/>
              <a:t>Deployment</a:t>
            </a:r>
            <a:endParaRPr lang="en-IN" sz="2800" dirty="0"/>
          </a:p>
        </p:txBody>
      </p:sp>
      <p:sp>
        <p:nvSpPr>
          <p:cNvPr id="3" name="Content Placeholder 2"/>
          <p:cNvSpPr>
            <a:spLocks noGrp="1"/>
          </p:cNvSpPr>
          <p:nvPr>
            <p:ph idx="1"/>
          </p:nvPr>
        </p:nvSpPr>
        <p:spPr>
          <a:xfrm>
            <a:off x="646112" y="1853248"/>
            <a:ext cx="10580688" cy="4395151"/>
          </a:xfrm>
        </p:spPr>
        <p:txBody>
          <a:bodyPr/>
          <a:lstStyle/>
          <a:p>
            <a:r>
              <a:rPr lang="en-IN" dirty="0" smtClean="0"/>
              <a:t>Link to   Website:</a:t>
            </a:r>
          </a:p>
          <a:p>
            <a:pPr marL="0" indent="0">
              <a:buNone/>
            </a:pPr>
            <a:r>
              <a:rPr lang="en-IN" dirty="0" smtClean="0">
                <a:hlinkClick r:id="rId2"/>
              </a:rPr>
              <a:t>https</a:t>
            </a:r>
            <a:r>
              <a:rPr lang="en-IN" dirty="0">
                <a:hlinkClick r:id="rId2"/>
              </a:rPr>
              <a:t>://public.tableau.com/profile/vinay.kumar.reddy2214#!/</a:t>
            </a:r>
            <a:r>
              <a:rPr lang="en-IN" dirty="0" smtClean="0">
                <a:hlinkClick r:id="rId2"/>
              </a:rPr>
              <a:t>vizhome/Flight_Data_Analysis_15888276984630/Distancecoveredbyeachcarrier?publish=yes</a:t>
            </a:r>
            <a:endParaRPr lang="en-IN" dirty="0" smtClean="0"/>
          </a:p>
          <a:p>
            <a:endParaRPr lang="en-IN" dirty="0"/>
          </a:p>
        </p:txBody>
      </p:sp>
    </p:spTree>
    <p:extLst>
      <p:ext uri="{BB962C8B-B14F-4D97-AF65-F5344CB8AC3E}">
        <p14:creationId xmlns:p14="http://schemas.microsoft.com/office/powerpoint/2010/main" val="19564170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395" y="279133"/>
            <a:ext cx="9367440" cy="1366787"/>
          </a:xfrm>
        </p:spPr>
        <p:txBody>
          <a:bodyPr/>
          <a:lstStyle/>
          <a:p>
            <a:r>
              <a:rPr lang="en-IN" sz="2800" b="1" dirty="0"/>
              <a:t>Results:</a:t>
            </a:r>
            <a:br>
              <a:rPr lang="en-IN" sz="2800" b="1" dirty="0"/>
            </a:br>
            <a:r>
              <a:rPr lang="en-IN" sz="2800" b="1" dirty="0"/>
              <a:t>Number of flights cancelled due to different conditions</a:t>
            </a:r>
            <a:br>
              <a:rPr lang="en-IN" sz="2800" b="1" dirty="0"/>
            </a:br>
            <a:r>
              <a:rPr lang="en-IN" sz="2800" b="1" dirty="0"/>
              <a:t/>
            </a:r>
            <a:br>
              <a:rPr lang="en-IN" sz="2800" b="1" dirty="0"/>
            </a:br>
            <a:endParaRPr lang="en-IN" sz="2800" b="1" dirty="0"/>
          </a:p>
        </p:txBody>
      </p:sp>
      <p:pic>
        <p:nvPicPr>
          <p:cNvPr id="6" name="slide2" descr="Sheet 10">
            <a:extLst>
              <a:ext uri="{FF2B5EF4-FFF2-40B4-BE49-F238E27FC236}">
                <a16:creationId xmlns:a16="http://schemas.microsoft.com/office/drawing/2014/main" id="{D8B92B12-4C34-4877-BFAB-DC504AC268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8332" y="1711925"/>
            <a:ext cx="8643302" cy="4994995"/>
          </a:xfrm>
          <a:prstGeom prst="rect">
            <a:avLst/>
          </a:prstGeom>
        </p:spPr>
      </p:pic>
      <p:sp>
        <p:nvSpPr>
          <p:cNvPr id="3" name="Rectangle 2"/>
          <p:cNvSpPr/>
          <p:nvPr/>
        </p:nvSpPr>
        <p:spPr>
          <a:xfrm>
            <a:off x="9842500" y="1879600"/>
            <a:ext cx="2159000" cy="4343400"/>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lang="en-IN" dirty="0" smtClean="0"/>
              <a:t>A = Carrier </a:t>
            </a:r>
          </a:p>
          <a:p>
            <a:pPr algn="ctr"/>
            <a:r>
              <a:rPr lang="en-IN" dirty="0" smtClean="0"/>
              <a:t>B=Weather</a:t>
            </a:r>
          </a:p>
          <a:p>
            <a:pPr algn="ctr"/>
            <a:r>
              <a:rPr lang="en-IN" dirty="0" smtClean="0"/>
              <a:t>C =NAS (National Aviation System)</a:t>
            </a:r>
          </a:p>
          <a:p>
            <a:pPr algn="ctr"/>
            <a:r>
              <a:rPr lang="en-IN" dirty="0" smtClean="0"/>
              <a:t>D = Security</a:t>
            </a:r>
            <a:endParaRPr lang="en-IN" dirty="0"/>
          </a:p>
        </p:txBody>
      </p:sp>
    </p:spTree>
    <p:extLst>
      <p:ext uri="{BB962C8B-B14F-4D97-AF65-F5344CB8AC3E}">
        <p14:creationId xmlns:p14="http://schemas.microsoft.com/office/powerpoint/2010/main" val="280811409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TM04033937[[fn=Vapor Trail]]</Template>
  <TotalTime>440</TotalTime>
  <Words>428</Words>
  <Application>Microsoft Office PowerPoint</Application>
  <PresentationFormat>Widescreen</PresentationFormat>
  <Paragraphs>106</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Century Gothic</vt:lpstr>
      <vt:lpstr>Wingdings 3</vt:lpstr>
      <vt:lpstr>Ion</vt:lpstr>
      <vt:lpstr>Cloud Computing Project </vt:lpstr>
      <vt:lpstr>Motivation:  </vt:lpstr>
      <vt:lpstr>Objective:  </vt:lpstr>
      <vt:lpstr>Resources:  </vt:lpstr>
      <vt:lpstr>System Architecture: </vt:lpstr>
      <vt:lpstr>Tools, Languages and Platform Used:</vt:lpstr>
      <vt:lpstr>Data Analysed:</vt:lpstr>
      <vt:lpstr>Deployment</vt:lpstr>
      <vt:lpstr>Results: Number of flights cancelled due to different conditions  </vt:lpstr>
      <vt:lpstr>Total distance covered by each carrier</vt:lpstr>
      <vt:lpstr>Number of flights diverted on each day of the week over a year</vt:lpstr>
      <vt:lpstr>Which Airport has more air traffic.</vt:lpstr>
      <vt:lpstr>Flight origin density</vt:lpstr>
      <vt:lpstr>Number of flights arrived on time by different carriers per year</vt:lpstr>
      <vt:lpstr>GitHub Link: </vt:lpstr>
      <vt:lpstr>Trello Board: </vt:lpstr>
      <vt:lpstr>Challenges Faced:</vt:lpstr>
      <vt:lpstr>Learning Outcomes:</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Computing Project Mid-Progress</dc:title>
  <dc:creator>Yagnasri Nalluri</dc:creator>
  <cp:lastModifiedBy>Vinay Reddy Meka</cp:lastModifiedBy>
  <cp:revision>28</cp:revision>
  <dcterms:created xsi:type="dcterms:W3CDTF">2020-03-19T21:23:41Z</dcterms:created>
  <dcterms:modified xsi:type="dcterms:W3CDTF">2020-05-07T17:18:38Z</dcterms:modified>
</cp:coreProperties>
</file>