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8" r:id="rId2"/>
    <p:sldId id="262" r:id="rId3"/>
    <p:sldId id="264" r:id="rId4"/>
    <p:sldId id="265" r:id="rId5"/>
    <p:sldId id="266" r:id="rId6"/>
    <p:sldId id="267" r:id="rId7"/>
    <p:sldId id="274" r:id="rId8"/>
    <p:sldId id="275" r:id="rId9"/>
    <p:sldId id="276" r:id="rId10"/>
    <p:sldId id="302" r:id="rId11"/>
    <p:sldId id="306" r:id="rId12"/>
    <p:sldId id="304" r:id="rId13"/>
    <p:sldId id="278" r:id="rId14"/>
    <p:sldId id="279" r:id="rId15"/>
    <p:sldId id="280" r:id="rId16"/>
    <p:sldId id="281" r:id="rId17"/>
    <p:sldId id="301" r:id="rId18"/>
    <p:sldId id="299" r:id="rId19"/>
    <p:sldId id="300" r:id="rId20"/>
    <p:sldId id="273" r:id="rId21"/>
    <p:sldId id="282" r:id="rId22"/>
    <p:sldId id="283" r:id="rId23"/>
    <p:sldId id="305" r:id="rId24"/>
    <p:sldId id="284" r:id="rId25"/>
    <p:sldId id="285" r:id="rId26"/>
    <p:sldId id="286" r:id="rId27"/>
    <p:sldId id="288" r:id="rId28"/>
    <p:sldId id="289" r:id="rId29"/>
    <p:sldId id="291" r:id="rId30"/>
    <p:sldId id="292" r:id="rId31"/>
    <p:sldId id="294" r:id="rId32"/>
    <p:sldId id="295" r:id="rId33"/>
    <p:sldId id="296" r:id="rId34"/>
    <p:sldId id="297" r:id="rId35"/>
    <p:sldId id="308" r:id="rId36"/>
    <p:sldId id="307" r:id="rId37"/>
    <p:sldId id="309" r:id="rId38"/>
    <p:sldId id="310" r:id="rId39"/>
    <p:sldId id="311" r:id="rId40"/>
    <p:sldId id="312" r:id="rId41"/>
  </p:sldIdLst>
  <p:sldSz cx="9144000" cy="6858000" type="screen4x3"/>
  <p:notesSz cx="6742113" cy="98742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09"/>
    <p:restoredTop sz="94733"/>
  </p:normalViewPr>
  <p:slideViewPr>
    <p:cSldViewPr>
      <p:cViewPr varScale="1">
        <p:scale>
          <a:sx n="102" d="100"/>
          <a:sy n="102" d="100"/>
        </p:scale>
        <p:origin x="9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26507-DB45-4A97-9F85-B2BCC5362E92}" type="datetimeFigureOut">
              <a:rPr lang="es-ES" smtClean="0"/>
              <a:t>19/9/23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4212" y="4690269"/>
            <a:ext cx="539369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18971" y="9378824"/>
            <a:ext cx="2921582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562C3-D0EE-45A6-8EA5-6CFD02AA08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06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>
              <a:latin typeface="Arial" pitchFamily="34" charset="0"/>
              <a:ea typeface="ＭＳ Ｐゴシック" pitchFamily="-84" charset="-128"/>
              <a:cs typeface="Arial" pitchFamily="34" charset="0"/>
            </a:endParaRPr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806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  <a:cs typeface="Arial" pitchFamily="34" charset="0"/>
              </a:defRPr>
            </a:lvl1pPr>
            <a:lvl2pPr marL="742627" indent="-284573" defTabSz="94806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2855" indent="-228267" defTabSz="94806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599389" indent="-228267" defTabSz="94806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5922" indent="-228267" defTabSz="94806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494194" indent="-228267" defTabSz="94806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32466" indent="-228267" defTabSz="94806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370738" indent="-228267" defTabSz="94806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09010" indent="-228267" defTabSz="94806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EC6BF5-551D-4652-81A8-289AE4E0ACE0}" type="slidenum">
              <a:rPr lang="en-US" altLang="es-E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s-E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>
              <a:latin typeface="Arial" pitchFamily="34" charset="0"/>
              <a:ea typeface="ＭＳ Ｐゴシック" pitchFamily="-84" charset="-128"/>
              <a:cs typeface="Arial" pitchFamily="34" charset="0"/>
            </a:endParaRPr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806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  <a:cs typeface="Arial" pitchFamily="34" charset="0"/>
              </a:defRPr>
            </a:lvl1pPr>
            <a:lvl2pPr marL="742627" indent="-284573" defTabSz="94806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2855" indent="-228267" defTabSz="94806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599389" indent="-228267" defTabSz="94806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5922" indent="-228267" defTabSz="94806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494194" indent="-228267" defTabSz="94806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32466" indent="-228267" defTabSz="94806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370738" indent="-228267" defTabSz="94806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09010" indent="-228267" defTabSz="94806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B9F782F-30EF-4EE0-B8FD-51FE08908C9C}" type="slidenum">
              <a:rPr lang="en-US" altLang="es-ES"/>
              <a:pPr eaLnBrk="1" hangingPunct="1">
                <a:spcBef>
                  <a:spcPct val="0"/>
                </a:spcBef>
              </a:pPr>
              <a:t>2</a:t>
            </a:fld>
            <a:endParaRPr lang="en-US" alt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562C3-D0EE-45A6-8EA5-6CFD02AA08B2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67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 baseline="30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 baseline="30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 baseline="30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 baseline="30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 baseline="30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s-ES_tradnl" altLang="es-ES" sz="18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baseline="30000">
              <a:solidFill>
                <a:srgbClr val="000000"/>
              </a:solidFill>
              <a:ea typeface="ＭＳ Ｐゴシック" pitchFamily="-84" charset="-128"/>
            </a:endParaRP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-84" charset="2"/>
              <a:buNone/>
              <a:defRPr sz="28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296F6-7ABB-4210-9BA4-E6B97B9991BC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5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1CBD0-53BF-4AD1-9B0A-4C74FE6A8D71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8FDF3-1D1F-4683-AB94-BD8566E7A3A8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3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E05DC-B927-4F00-AAFF-2F18DDCB8C7A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47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6E480-39B2-4923-9988-8603B9C26846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6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B65DA-EFBB-4A63-894C-62D2B7A8CDEB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0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2E64-381B-43A7-8A03-F4AF6CF976AA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26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32F5C-6E0B-46B1-A46E-E2A0D5A4610E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9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C4699-517A-4C3A-9EB6-0565DA1D46C3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0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2CC1F-9C98-4137-9500-B5776161203C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08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9E62E-FA7D-400D-868B-C55DEF132D1F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07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9D588-D3AB-4AD1-97BF-7783374B90FC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60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49E75-7B1D-4F34-AFA4-17B901F586F8}" type="slidenum">
              <a:rPr lang="es-ES" alt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 alt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18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Garamond" pitchFamily="-8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aseline="0">
                <a:latin typeface="Garamond" pitchFamily="-84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es-ES">
              <a:solidFill>
                <a:srgbClr val="000000"/>
              </a:solidFill>
            </a:endParaRP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Garamon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9FADC0-1DCE-4CD6-A0B7-5B7D16089DD0}" type="slidenum">
              <a:rPr lang="es-ES" altLang="es-ES">
                <a:solidFill>
                  <a:srgbClr val="000000"/>
                </a:solidFill>
                <a:ea typeface="ＭＳ Ｐゴシック" pitchFamily="-8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altLang="es-ES">
              <a:solidFill>
                <a:srgbClr val="000000"/>
              </a:solidFill>
              <a:ea typeface="ＭＳ Ｐゴシック" pitchFamily="-84" charset="-128"/>
            </a:endParaRPr>
          </a:p>
        </p:txBody>
      </p:sp>
      <p:sp>
        <p:nvSpPr>
          <p:cNvPr id="2058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 baseline="30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 baseline="30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 baseline="30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 baseline="30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 baseline="30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s-ES_tradnl" altLang="es-E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9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-84" charset="0"/>
          <a:ea typeface="ＭＳ Ｐゴシック" charset="0"/>
          <a:cs typeface="Arial" pitchFamily="-8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-84" charset="0"/>
          <a:ea typeface="ＭＳ Ｐゴシック" charset="0"/>
          <a:cs typeface="Arial" pitchFamily="-8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-84" charset="0"/>
          <a:ea typeface="ＭＳ Ｐゴシック" charset="0"/>
          <a:cs typeface="Arial" pitchFamily="-8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-84" charset="0"/>
          <a:ea typeface="ＭＳ Ｐゴシック" charset="0"/>
          <a:cs typeface="Arial" pitchFamily="-8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-84" charset="0"/>
          <a:ea typeface="Arial" pitchFamily="-84" charset="0"/>
          <a:cs typeface="Arial" pitchFamily="-8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-84" charset="0"/>
          <a:ea typeface="Arial" pitchFamily="-84" charset="0"/>
          <a:cs typeface="Arial" pitchFamily="-8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-84" charset="0"/>
          <a:ea typeface="Arial" pitchFamily="-84" charset="0"/>
          <a:cs typeface="Arial" pitchFamily="-8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-84" charset="0"/>
          <a:ea typeface="Arial" pitchFamily="-84" charset="0"/>
          <a:cs typeface="Arial" pitchFamily="-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84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84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84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84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3" Type="http://schemas.openxmlformats.org/officeDocument/2006/relationships/image" Target="../media/image4.wmf"/><Relationship Id="rId12" Type="http://schemas.openxmlformats.org/officeDocument/2006/relationships/image" Target="../media/image14.png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image" Target="../media/image5.wmf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6.png"/><Relationship Id="rId4" Type="http://schemas.openxmlformats.org/officeDocument/2006/relationships/image" Target="../media/image5.wmf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10" Type="http://schemas.openxmlformats.org/officeDocument/2006/relationships/image" Target="../media/image28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2.bin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11" Type="http://schemas.openxmlformats.org/officeDocument/2006/relationships/image" Target="../media/image35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40.png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7.wmf"/><Relationship Id="rId7" Type="http://schemas.openxmlformats.org/officeDocument/2006/relationships/image" Target="../media/image55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5" Type="http://schemas.openxmlformats.org/officeDocument/2006/relationships/image" Target="../media/image28.wmf"/><Relationship Id="rId10" Type="http://schemas.openxmlformats.org/officeDocument/2006/relationships/image" Target="../media/image58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33.emf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16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32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10" Type="http://schemas.openxmlformats.org/officeDocument/2006/relationships/image" Target="../media/image46.png"/><Relationship Id="rId9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0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5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46.wmf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29.bin"/><Relationship Id="rId2" Type="http://schemas.openxmlformats.org/officeDocument/2006/relationships/oleObject" Target="../embeddings/oleObject22.bin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40.wmf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30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44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7" Type="http://schemas.openxmlformats.org/officeDocument/2006/relationships/image" Target="../media/image6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4.png"/><Relationship Id="rId4" Type="http://schemas.openxmlformats.org/officeDocument/2006/relationships/image" Target="../media/image53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2.png"/><Relationship Id="rId5" Type="http://schemas.openxmlformats.org/officeDocument/2006/relationships/image" Target="../media/image64.png"/><Relationship Id="rId10" Type="http://schemas.openxmlformats.org/officeDocument/2006/relationships/image" Target="../media/image71.png"/><Relationship Id="rId4" Type="http://schemas.openxmlformats.org/officeDocument/2006/relationships/image" Target="../media/image63.png"/><Relationship Id="rId9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28E0141-EE52-4627-A05E-B7E824E9B27F}" type="slidenum">
              <a:rPr lang="es-ES" altLang="es-ES" sz="1200" smtClean="0">
                <a:solidFill>
                  <a:srgbClr val="000000"/>
                </a:solidFill>
                <a:latin typeface="Garamond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s-ES" altLang="es-ES" sz="120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s-ES_tradnl" altLang="es-ES" dirty="0">
              <a:solidFill>
                <a:schemeClr val="tx2"/>
              </a:solidFill>
              <a:ea typeface="ＭＳ Ｐゴシック" pitchFamily="-84" charset="-128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s-ES_tradnl" altLang="es-ES" sz="4000" dirty="0">
                <a:solidFill>
                  <a:schemeClr val="tx2"/>
                </a:solidFill>
                <a:ea typeface="ＭＳ Ｐゴシック" pitchFamily="-84" charset="-128"/>
              </a:rPr>
              <a:t>ÓPTICA I</a:t>
            </a:r>
            <a:endParaRPr lang="es-ES_tradnl" altLang="es-ES" dirty="0">
              <a:solidFill>
                <a:schemeClr val="tx2"/>
              </a:solidFill>
              <a:ea typeface="ＭＳ Ｐゴシック" pitchFamily="-84" charset="-128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s-ES_tradnl" altLang="es-ES" sz="2400" dirty="0">
                <a:solidFill>
                  <a:srgbClr val="000000"/>
                </a:solidFill>
                <a:ea typeface="ＭＳ Ｐゴシック" pitchFamily="-84" charset="-128"/>
              </a:rPr>
              <a:t>Grado en Física</a:t>
            </a:r>
          </a:p>
          <a:p>
            <a:pPr algn="ctr" eaLnBrk="1" hangingPunct="1">
              <a:buFont typeface="Wingdings" pitchFamily="2" charset="2"/>
              <a:buNone/>
            </a:pPr>
            <a:endParaRPr lang="es-ES_tradnl" altLang="es-ES" sz="2800" dirty="0">
              <a:solidFill>
                <a:srgbClr val="000066"/>
              </a:solidFill>
              <a:ea typeface="ＭＳ Ｐゴシック" pitchFamily="-84" charset="-128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s-ES_tradnl" altLang="es-ES" sz="2800" dirty="0">
              <a:solidFill>
                <a:srgbClr val="000066"/>
              </a:solidFill>
              <a:ea typeface="ＭＳ Ｐゴシック" pitchFamily="-84" charset="-128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s-ES_tradnl" altLang="es-ES" sz="2400" dirty="0">
                <a:solidFill>
                  <a:srgbClr val="000066"/>
                </a:solidFill>
                <a:ea typeface="ＭＳ Ｐゴシック" pitchFamily="-84" charset="-128"/>
              </a:rPr>
              <a:t>Departamento de Óptica, Farmacología y Anatomía</a:t>
            </a:r>
          </a:p>
          <a:p>
            <a:pPr algn="ctr" eaLnBrk="1" hangingPunct="1">
              <a:buFont typeface="Wingdings" pitchFamily="2" charset="2"/>
              <a:buNone/>
            </a:pPr>
            <a:endParaRPr lang="es-ES_tradnl" altLang="es-ES" sz="2800" dirty="0">
              <a:solidFill>
                <a:srgbClr val="000066"/>
              </a:solidFill>
              <a:ea typeface="ＭＳ Ｐゴシック" pitchFamily="-84" charset="-128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s-ES_tradnl" altLang="es-ES" sz="2800" dirty="0">
              <a:solidFill>
                <a:srgbClr val="000066"/>
              </a:solidFill>
              <a:ea typeface="ＭＳ Ｐゴシック" pitchFamily="-84" charset="-128"/>
            </a:endParaRPr>
          </a:p>
          <a:p>
            <a:pPr algn="r" eaLnBrk="1" hangingPunct="1">
              <a:buFont typeface="Wingdings" pitchFamily="2" charset="2"/>
              <a:buNone/>
            </a:pPr>
            <a:endParaRPr lang="es-ES_tradnl" altLang="es-ES" sz="2300" dirty="0">
              <a:solidFill>
                <a:srgbClr val="000066"/>
              </a:solidFill>
              <a:ea typeface="ＭＳ Ｐゴシック" pitchFamily="-84" charset="-128"/>
            </a:endParaRPr>
          </a:p>
        </p:txBody>
      </p:sp>
      <p:pic>
        <p:nvPicPr>
          <p:cNvPr id="15364" name="Picture 3"/>
          <p:cNvPicPr>
            <a:picLocks noGrp="1" noChangeAspect="1" noChangeArrowheads="1"/>
          </p:cNvPicPr>
          <p:nvPr>
            <p:ph type="title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7688" y="388938"/>
            <a:ext cx="3808412" cy="736600"/>
          </a:xfrm>
          <a:noFill/>
        </p:spPr>
      </p:pic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971550" y="5624513"/>
            <a:ext cx="7705725" cy="576262"/>
            <a:chOff x="521" y="3430"/>
            <a:chExt cx="4854" cy="363"/>
          </a:xfrm>
        </p:grpSpPr>
        <p:sp>
          <p:nvSpPr>
            <p:cNvPr id="15366" name="Line 5"/>
            <p:cNvSpPr>
              <a:spLocks noChangeShapeType="1"/>
            </p:cNvSpPr>
            <p:nvPr/>
          </p:nvSpPr>
          <p:spPr bwMode="auto">
            <a:xfrm>
              <a:off x="521" y="3793"/>
              <a:ext cx="4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 baseline="30000">
                <a:solidFill>
                  <a:srgbClr val="000000"/>
                </a:solidFill>
                <a:ea typeface="ＭＳ Ｐゴシック" pitchFamily="-84" charset="-128"/>
              </a:endParaRPr>
            </a:p>
          </p:txBody>
        </p:sp>
        <p:sp>
          <p:nvSpPr>
            <p:cNvPr id="15367" name="Line 6"/>
            <p:cNvSpPr>
              <a:spLocks noChangeShapeType="1"/>
            </p:cNvSpPr>
            <p:nvPr/>
          </p:nvSpPr>
          <p:spPr bwMode="auto">
            <a:xfrm>
              <a:off x="5375" y="3430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 baseline="30000">
                <a:solidFill>
                  <a:srgbClr val="000000"/>
                </a:solidFill>
                <a:ea typeface="ＭＳ Ｐゴシック" pitchFamily="-84" charset="-128"/>
              </a:endParaRPr>
            </a:p>
          </p:txBody>
        </p:sp>
      </p:grpSp>
      <p:sp>
        <p:nvSpPr>
          <p:cNvPr id="8" name="2 Subtítulo">
            <a:extLst>
              <a:ext uri="{FF2B5EF4-FFF2-40B4-BE49-F238E27FC236}">
                <a16:creationId xmlns:a16="http://schemas.microsoft.com/office/drawing/2014/main" id="{18FB812F-3498-4B85-B553-1B17EF26492A}"/>
              </a:ext>
            </a:extLst>
          </p:cNvPr>
          <p:cNvSpPr txBox="1">
            <a:spLocks/>
          </p:cNvSpPr>
          <p:nvPr/>
        </p:nvSpPr>
        <p:spPr bwMode="auto">
          <a:xfrm>
            <a:off x="539750" y="5827285"/>
            <a:ext cx="81359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</a:pPr>
            <a:r>
              <a:rPr lang="ca-ES" altLang="es-ES" sz="900" dirty="0">
                <a:latin typeface="Franklin Gothic Book" panose="020B0503020102020204" pitchFamily="34" charset="0"/>
              </a:rPr>
              <a:t>“L’autor/L’autora s’acull a l’article 32 de la Llei de propietat intel·lectual vigent respecte de l’ús parcial d’obres alienes com ara imatges, gràfics o altre material contingudes en les diferents diapositives, donat el caràcter i la finalitat exclusivament docent i eminentment il·lustrativa de les explicacions a classe d’aquesta presentació, ”</a:t>
            </a:r>
            <a:r>
              <a:rPr lang="es-ES" altLang="ja-JP" sz="900" dirty="0">
                <a:latin typeface="Franklin Gothic Book" panose="020B0503020102020204" pitchFamily="34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</a:pPr>
            <a:r>
              <a:rPr lang="es-ES" altLang="es-ES" sz="900" i="1" dirty="0">
                <a:latin typeface="Franklin Gothic Book" panose="020B0503020102020204" pitchFamily="34" charset="0"/>
              </a:rPr>
              <a:t>“El autor/La autora se acoge al artículo 32 de la Ley de Propiedad Intelectual vigente respecto al uso parcial de obras ajenas, como imágenes, gráficos u otro material contenido en las diferentes diapositivas., dado el carácter y la finalidad exclusivamente docente y eminentemente ilustrativa de las explicaciones en clase de esta presentación,“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</a:pPr>
            <a:endParaRPr lang="ca-ES" altLang="es-ES" sz="900" i="1" dirty="0">
              <a:solidFill>
                <a:schemeClr val="tx2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54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576064" y="198000"/>
            <a:ext cx="7236296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4. La región paraxial </a:t>
            </a:r>
          </a:p>
        </p:txBody>
      </p:sp>
      <p:sp>
        <p:nvSpPr>
          <p:cNvPr id="191544" name="Text Box 56"/>
          <p:cNvSpPr txBox="1">
            <a:spLocks noChangeArrowheads="1"/>
          </p:cNvSpPr>
          <p:nvPr/>
        </p:nvSpPr>
        <p:spPr bwMode="auto">
          <a:xfrm>
            <a:off x="3275731" y="1772816"/>
            <a:ext cx="43926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" sz="1600" dirty="0"/>
              <a:t>Aproximación paraxial:</a:t>
            </a:r>
          </a:p>
          <a:p>
            <a:pPr algn="l"/>
            <a:r>
              <a:rPr lang="es-ES" sz="1600" dirty="0"/>
              <a:t>-ángulos pequeños (sen </a:t>
            </a:r>
            <a:r>
              <a:rPr lang="es-ES" sz="1600" dirty="0">
                <a:latin typeface="Symbol" pitchFamily="18" charset="2"/>
              </a:rPr>
              <a:t>e</a:t>
            </a:r>
            <a:r>
              <a:rPr lang="es-ES" sz="1600" dirty="0"/>
              <a:t> </a:t>
            </a:r>
            <a:r>
              <a:rPr lang="es-ES" sz="1600" dirty="0">
                <a:sym typeface="Symbol" pitchFamily="18" charset="2"/>
              </a:rPr>
              <a:t> </a:t>
            </a:r>
            <a:r>
              <a:rPr lang="es-ES" sz="1600" dirty="0">
                <a:latin typeface="Symbol" pitchFamily="18" charset="2"/>
                <a:sym typeface="Symbol" pitchFamily="18" charset="2"/>
              </a:rPr>
              <a:t>e</a:t>
            </a:r>
            <a:r>
              <a:rPr lang="es-ES" sz="1600" dirty="0">
                <a:sym typeface="Symbol" pitchFamily="18" charset="2"/>
              </a:rPr>
              <a:t>)</a:t>
            </a:r>
          </a:p>
          <a:p>
            <a:pPr algn="l"/>
            <a:r>
              <a:rPr lang="es-ES" sz="1600" dirty="0">
                <a:sym typeface="Symbol" pitchFamily="18" charset="2"/>
              </a:rPr>
              <a:t>-altura de incidencia pequeña (q  s; q’  s’)</a:t>
            </a:r>
          </a:p>
        </p:txBody>
      </p:sp>
      <p:sp>
        <p:nvSpPr>
          <p:cNvPr id="191557" name="Line 69"/>
          <p:cNvSpPr>
            <a:spLocks noChangeShapeType="1"/>
          </p:cNvSpPr>
          <p:nvPr/>
        </p:nvSpPr>
        <p:spPr bwMode="auto">
          <a:xfrm flipH="1">
            <a:off x="2551752" y="2053192"/>
            <a:ext cx="726152" cy="76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97" name="Agrupar 96"/>
          <p:cNvGrpSpPr/>
          <p:nvPr/>
        </p:nvGrpSpPr>
        <p:grpSpPr>
          <a:xfrm>
            <a:off x="1259632" y="3087126"/>
            <a:ext cx="6552728" cy="3222194"/>
            <a:chOff x="716968" y="1293556"/>
            <a:chExt cx="6586686" cy="3294202"/>
          </a:xfrm>
        </p:grpSpPr>
        <p:sp>
          <p:nvSpPr>
            <p:cNvPr id="98" name="Oval 7"/>
            <p:cNvSpPr>
              <a:spLocks noChangeArrowheads="1"/>
            </p:cNvSpPr>
            <p:nvPr/>
          </p:nvSpPr>
          <p:spPr bwMode="auto">
            <a:xfrm>
              <a:off x="1105176" y="1362904"/>
              <a:ext cx="291799" cy="28829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99" name="Text Box 8"/>
            <p:cNvSpPr txBox="1">
              <a:spLocks noChangeArrowheads="1"/>
            </p:cNvSpPr>
            <p:nvPr/>
          </p:nvSpPr>
          <p:spPr bwMode="auto">
            <a:xfrm>
              <a:off x="1102576" y="1293556"/>
              <a:ext cx="245522" cy="294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 dirty="0"/>
                <a:t>n</a:t>
              </a:r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3627763" y="1312861"/>
              <a:ext cx="278944" cy="294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 dirty="0"/>
                <a:t>n’</a:t>
              </a:r>
            </a:p>
          </p:txBody>
        </p:sp>
        <p:sp>
          <p:nvSpPr>
            <p:cNvPr id="101" name="Oval 10"/>
            <p:cNvSpPr>
              <a:spLocks noChangeArrowheads="1"/>
            </p:cNvSpPr>
            <p:nvPr/>
          </p:nvSpPr>
          <p:spPr bwMode="auto">
            <a:xfrm>
              <a:off x="3636243" y="1373109"/>
              <a:ext cx="291799" cy="28829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" name="Line 14"/>
            <p:cNvSpPr>
              <a:spLocks noChangeAspect="1" noChangeShapeType="1"/>
            </p:cNvSpPr>
            <p:nvPr/>
          </p:nvSpPr>
          <p:spPr bwMode="auto">
            <a:xfrm>
              <a:off x="1944580" y="3021254"/>
              <a:ext cx="0" cy="97842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3" name="Line 15"/>
            <p:cNvSpPr>
              <a:spLocks noChangeAspect="1" noChangeShapeType="1"/>
            </p:cNvSpPr>
            <p:nvPr/>
          </p:nvSpPr>
          <p:spPr bwMode="auto">
            <a:xfrm>
              <a:off x="3710799" y="3031460"/>
              <a:ext cx="0" cy="1209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" name="Line 16"/>
            <p:cNvSpPr>
              <a:spLocks noChangeAspect="1" noChangeShapeType="1"/>
            </p:cNvSpPr>
            <p:nvPr/>
          </p:nvSpPr>
          <p:spPr bwMode="auto">
            <a:xfrm>
              <a:off x="1970289" y="3874667"/>
              <a:ext cx="17199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" name="Line 17"/>
            <p:cNvSpPr>
              <a:spLocks noChangeAspect="1" noChangeShapeType="1"/>
            </p:cNvSpPr>
            <p:nvPr/>
          </p:nvSpPr>
          <p:spPr bwMode="auto">
            <a:xfrm>
              <a:off x="745248" y="3036562"/>
              <a:ext cx="6558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6" name="Text Box 19"/>
            <p:cNvSpPr txBox="1">
              <a:spLocks noChangeAspect="1" noChangeArrowheads="1"/>
            </p:cNvSpPr>
            <p:nvPr/>
          </p:nvSpPr>
          <p:spPr bwMode="auto">
            <a:xfrm>
              <a:off x="2718426" y="3550359"/>
              <a:ext cx="237810" cy="294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 dirty="0"/>
                <a:t>r</a:t>
              </a:r>
            </a:p>
          </p:txBody>
        </p:sp>
        <p:sp>
          <p:nvSpPr>
            <p:cNvPr id="107" name="Text Box 20"/>
            <p:cNvSpPr txBox="1">
              <a:spLocks noChangeAspect="1" noChangeArrowheads="1"/>
            </p:cNvSpPr>
            <p:nvPr/>
          </p:nvSpPr>
          <p:spPr bwMode="auto">
            <a:xfrm>
              <a:off x="4433227" y="3078659"/>
              <a:ext cx="330363" cy="29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O’</a:t>
              </a:r>
            </a:p>
          </p:txBody>
        </p:sp>
        <p:sp>
          <p:nvSpPr>
            <p:cNvPr id="108" name="Text Box 21"/>
            <p:cNvSpPr txBox="1">
              <a:spLocks noChangeAspect="1" noChangeArrowheads="1"/>
            </p:cNvSpPr>
            <p:nvPr/>
          </p:nvSpPr>
          <p:spPr bwMode="auto">
            <a:xfrm>
              <a:off x="1615503" y="3083762"/>
              <a:ext cx="269946" cy="29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V</a:t>
              </a:r>
            </a:p>
          </p:txBody>
        </p:sp>
        <p:sp>
          <p:nvSpPr>
            <p:cNvPr id="109" name="Line 22"/>
            <p:cNvSpPr>
              <a:spLocks noChangeAspect="1" noChangeShapeType="1"/>
            </p:cNvSpPr>
            <p:nvPr/>
          </p:nvSpPr>
          <p:spPr bwMode="auto">
            <a:xfrm>
              <a:off x="2767273" y="324449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Text Box 24"/>
            <p:cNvSpPr txBox="1">
              <a:spLocks noChangeArrowheads="1"/>
            </p:cNvSpPr>
            <p:nvPr/>
          </p:nvSpPr>
          <p:spPr bwMode="auto">
            <a:xfrm>
              <a:off x="3365011" y="3083762"/>
              <a:ext cx="260948" cy="294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C</a:t>
              </a:r>
            </a:p>
          </p:txBody>
        </p:sp>
        <p:sp>
          <p:nvSpPr>
            <p:cNvPr id="111" name="Rectangle 26"/>
            <p:cNvSpPr>
              <a:spLocks noChangeArrowheads="1"/>
            </p:cNvSpPr>
            <p:nvPr/>
          </p:nvSpPr>
          <p:spPr bwMode="auto">
            <a:xfrm>
              <a:off x="4719884" y="1669061"/>
              <a:ext cx="556603" cy="294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" sz="1800" dirty="0"/>
                <a:t>n &lt; n’</a:t>
              </a:r>
            </a:p>
          </p:txBody>
        </p:sp>
        <p:sp>
          <p:nvSpPr>
            <p:cNvPr id="112" name="Text Box 27"/>
            <p:cNvSpPr txBox="1">
              <a:spLocks noChangeAspect="1" noChangeArrowheads="1"/>
            </p:cNvSpPr>
            <p:nvPr/>
          </p:nvSpPr>
          <p:spPr bwMode="auto">
            <a:xfrm>
              <a:off x="6866598" y="3025081"/>
              <a:ext cx="296941" cy="294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O</a:t>
              </a:r>
            </a:p>
          </p:txBody>
        </p:sp>
        <p:grpSp>
          <p:nvGrpSpPr>
            <p:cNvPr id="113" name="Group 28"/>
            <p:cNvGrpSpPr>
              <a:grpSpLocks noChangeAspect="1"/>
            </p:cNvGrpSpPr>
            <p:nvPr/>
          </p:nvGrpSpPr>
          <p:grpSpPr bwMode="auto">
            <a:xfrm rot="21154237">
              <a:off x="716968" y="1584868"/>
              <a:ext cx="1543835" cy="560012"/>
              <a:chOff x="1017" y="1863"/>
              <a:chExt cx="1629" cy="489"/>
            </a:xfrm>
          </p:grpSpPr>
          <p:sp>
            <p:nvSpPr>
              <p:cNvPr id="144" name="Line 29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017" y="1863"/>
                <a:ext cx="1629" cy="489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5" name="Line 30"/>
              <p:cNvSpPr>
                <a:spLocks noChangeAspect="1" noChangeShapeType="1"/>
              </p:cNvSpPr>
              <p:nvPr/>
            </p:nvSpPr>
            <p:spPr bwMode="auto">
              <a:xfrm>
                <a:off x="1817" y="2103"/>
                <a:ext cx="70" cy="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14" name="Group 32"/>
            <p:cNvGrpSpPr>
              <a:grpSpLocks noChangeAspect="1"/>
            </p:cNvGrpSpPr>
            <p:nvPr/>
          </p:nvGrpSpPr>
          <p:grpSpPr bwMode="auto">
            <a:xfrm rot="315656">
              <a:off x="2256946" y="2147431"/>
              <a:ext cx="2180137" cy="793457"/>
              <a:chOff x="1017" y="1863"/>
              <a:chExt cx="1629" cy="489"/>
            </a:xfrm>
          </p:grpSpPr>
          <p:sp>
            <p:nvSpPr>
              <p:cNvPr id="142" name="Line 33"/>
              <p:cNvSpPr>
                <a:spLocks noChangeAspect="1" noChangeShapeType="1"/>
              </p:cNvSpPr>
              <p:nvPr/>
            </p:nvSpPr>
            <p:spPr bwMode="auto">
              <a:xfrm>
                <a:off x="1017" y="1863"/>
                <a:ext cx="1629" cy="489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3" name="Line 34"/>
              <p:cNvSpPr>
                <a:spLocks noChangeAspect="1" noChangeShapeType="1"/>
              </p:cNvSpPr>
              <p:nvPr/>
            </p:nvSpPr>
            <p:spPr bwMode="auto">
              <a:xfrm>
                <a:off x="1817" y="2103"/>
                <a:ext cx="70" cy="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>
              <a:off x="1790325" y="1692023"/>
              <a:ext cx="1916618" cy="1353469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Line 38"/>
            <p:cNvSpPr>
              <a:spLocks noChangeAspect="1" noChangeShapeType="1"/>
            </p:cNvSpPr>
            <p:nvPr/>
          </p:nvSpPr>
          <p:spPr bwMode="auto">
            <a:xfrm>
              <a:off x="4383094" y="3025081"/>
              <a:ext cx="0" cy="86872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7" name="Line 39"/>
            <p:cNvSpPr>
              <a:spLocks noChangeAspect="1" noChangeShapeType="1"/>
            </p:cNvSpPr>
            <p:nvPr/>
          </p:nvSpPr>
          <p:spPr bwMode="auto">
            <a:xfrm>
              <a:off x="6876882" y="3025081"/>
              <a:ext cx="0" cy="12156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" name="Line 40"/>
            <p:cNvSpPr>
              <a:spLocks noChangeAspect="1" noChangeShapeType="1"/>
            </p:cNvSpPr>
            <p:nvPr/>
          </p:nvSpPr>
          <p:spPr bwMode="auto">
            <a:xfrm>
              <a:off x="1947234" y="3964040"/>
              <a:ext cx="24205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9" name="Line 41"/>
            <p:cNvSpPr>
              <a:spLocks noChangeAspect="1" noChangeShapeType="1"/>
            </p:cNvSpPr>
            <p:nvPr/>
          </p:nvSpPr>
          <p:spPr bwMode="auto">
            <a:xfrm>
              <a:off x="1935582" y="4059637"/>
              <a:ext cx="4931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0" name="Text Box 42"/>
            <p:cNvSpPr txBox="1">
              <a:spLocks noChangeAspect="1" noChangeArrowheads="1"/>
            </p:cNvSpPr>
            <p:nvPr/>
          </p:nvSpPr>
          <p:spPr bwMode="auto">
            <a:xfrm>
              <a:off x="3947324" y="3611882"/>
              <a:ext cx="33254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 dirty="0"/>
                <a:t>s’</a:t>
              </a:r>
            </a:p>
          </p:txBody>
        </p:sp>
        <p:sp>
          <p:nvSpPr>
            <p:cNvPr id="121" name="Text Box 43"/>
            <p:cNvSpPr txBox="1">
              <a:spLocks noChangeAspect="1" noChangeArrowheads="1"/>
            </p:cNvSpPr>
            <p:nvPr/>
          </p:nvSpPr>
          <p:spPr bwMode="auto">
            <a:xfrm>
              <a:off x="5642842" y="3775166"/>
              <a:ext cx="2749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 dirty="0"/>
                <a:t>s</a:t>
              </a:r>
            </a:p>
          </p:txBody>
        </p:sp>
        <p:sp>
          <p:nvSpPr>
            <p:cNvPr id="122" name="Text Box 44"/>
            <p:cNvSpPr txBox="1">
              <a:spLocks noChangeAspect="1" noChangeArrowheads="1"/>
            </p:cNvSpPr>
            <p:nvPr/>
          </p:nvSpPr>
          <p:spPr bwMode="auto">
            <a:xfrm>
              <a:off x="4942268" y="2331125"/>
              <a:ext cx="245522" cy="294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q</a:t>
              </a:r>
            </a:p>
          </p:txBody>
        </p:sp>
        <p:sp>
          <p:nvSpPr>
            <p:cNvPr id="123" name="Text Box 45"/>
            <p:cNvSpPr txBox="1">
              <a:spLocks noChangeAspect="1" noChangeArrowheads="1"/>
            </p:cNvSpPr>
            <p:nvPr/>
          </p:nvSpPr>
          <p:spPr bwMode="auto">
            <a:xfrm>
              <a:off x="3714656" y="2447210"/>
              <a:ext cx="278944" cy="294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 dirty="0"/>
                <a:t>q’</a:t>
              </a:r>
            </a:p>
          </p:txBody>
        </p:sp>
        <p:sp>
          <p:nvSpPr>
            <p:cNvPr id="124" name="Freeform 46"/>
            <p:cNvSpPr>
              <a:spLocks noChangeAspect="1"/>
            </p:cNvSpPr>
            <p:nvPr/>
          </p:nvSpPr>
          <p:spPr bwMode="auto">
            <a:xfrm rot="737694" flipH="1">
              <a:off x="3154196" y="2690860"/>
              <a:ext cx="34707" cy="338048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5" name="Text Box 47"/>
            <p:cNvSpPr txBox="1">
              <a:spLocks noChangeAspect="1" noChangeArrowheads="1"/>
            </p:cNvSpPr>
            <p:nvPr/>
          </p:nvSpPr>
          <p:spPr bwMode="auto">
            <a:xfrm>
              <a:off x="2885535" y="2655142"/>
              <a:ext cx="245522" cy="294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>
                  <a:latin typeface="Symbol" pitchFamily="18" charset="2"/>
                </a:rPr>
                <a:t>f</a:t>
              </a:r>
            </a:p>
          </p:txBody>
        </p:sp>
        <p:sp>
          <p:nvSpPr>
            <p:cNvPr id="126" name="Freeform 51"/>
            <p:cNvSpPr>
              <a:spLocks noChangeAspect="1"/>
            </p:cNvSpPr>
            <p:nvPr/>
          </p:nvSpPr>
          <p:spPr bwMode="auto">
            <a:xfrm rot="12575277" flipH="1" flipV="1">
              <a:off x="3192760" y="2504614"/>
              <a:ext cx="35993" cy="176040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7" name="Rectangle 53"/>
            <p:cNvSpPr>
              <a:spLocks noChangeArrowheads="1"/>
            </p:cNvSpPr>
            <p:nvPr/>
          </p:nvSpPr>
          <p:spPr bwMode="auto">
            <a:xfrm>
              <a:off x="3206900" y="2523749"/>
              <a:ext cx="250664" cy="270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>
                  <a:latin typeface="Symbol" pitchFamily="18" charset="2"/>
                </a:rPr>
                <a:t>e</a:t>
              </a:r>
              <a:r>
                <a:rPr lang="es-ES" sz="1600"/>
                <a:t>’</a:t>
              </a:r>
            </a:p>
          </p:txBody>
        </p:sp>
        <p:sp>
          <p:nvSpPr>
            <p:cNvPr id="128" name="Rectangle 54"/>
            <p:cNvSpPr>
              <a:spLocks noChangeArrowheads="1"/>
            </p:cNvSpPr>
            <p:nvPr/>
          </p:nvSpPr>
          <p:spPr bwMode="auto">
            <a:xfrm>
              <a:off x="1638641" y="1625689"/>
              <a:ext cx="221099" cy="270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129" name="Text Box 56"/>
            <p:cNvSpPr txBox="1">
              <a:spLocks noChangeAspect="1" noChangeArrowheads="1"/>
            </p:cNvSpPr>
            <p:nvPr/>
          </p:nvSpPr>
          <p:spPr bwMode="auto">
            <a:xfrm>
              <a:off x="2170821" y="1694574"/>
              <a:ext cx="250664" cy="294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I</a:t>
              </a:r>
            </a:p>
          </p:txBody>
        </p:sp>
        <p:grpSp>
          <p:nvGrpSpPr>
            <p:cNvPr id="130" name="Group 67"/>
            <p:cNvGrpSpPr>
              <a:grpSpLocks noChangeAspect="1"/>
            </p:cNvGrpSpPr>
            <p:nvPr/>
          </p:nvGrpSpPr>
          <p:grpSpPr bwMode="auto">
            <a:xfrm>
              <a:off x="1917586" y="1495572"/>
              <a:ext cx="1123490" cy="3092186"/>
              <a:chOff x="3058" y="1777"/>
              <a:chExt cx="874" cy="2424"/>
            </a:xfrm>
          </p:grpSpPr>
          <p:sp>
            <p:nvSpPr>
              <p:cNvPr id="139" name="AutoShape 66"/>
              <p:cNvSpPr>
                <a:spLocks noChangeAspect="1" noChangeArrowheads="1" noTextEdit="1"/>
              </p:cNvSpPr>
              <p:nvPr/>
            </p:nvSpPr>
            <p:spPr bwMode="auto">
              <a:xfrm>
                <a:off x="3058" y="1777"/>
                <a:ext cx="874" cy="2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0" name="Freeform 68"/>
              <p:cNvSpPr>
                <a:spLocks/>
              </p:cNvSpPr>
              <p:nvPr/>
            </p:nvSpPr>
            <p:spPr bwMode="auto">
              <a:xfrm>
                <a:off x="3072" y="2991"/>
                <a:ext cx="846" cy="1193"/>
              </a:xfrm>
              <a:custGeom>
                <a:avLst/>
                <a:gdLst>
                  <a:gd name="T0" fmla="*/ 0 w 846"/>
                  <a:gd name="T1" fmla="*/ 0 h 1193"/>
                  <a:gd name="T2" fmla="*/ 6 w 846"/>
                  <a:gd name="T3" fmla="*/ 101 h 1193"/>
                  <a:gd name="T4" fmla="*/ 16 w 846"/>
                  <a:gd name="T5" fmla="*/ 196 h 1193"/>
                  <a:gd name="T6" fmla="*/ 37 w 846"/>
                  <a:gd name="T7" fmla="*/ 294 h 1193"/>
                  <a:gd name="T8" fmla="*/ 61 w 846"/>
                  <a:gd name="T9" fmla="*/ 385 h 1193"/>
                  <a:gd name="T10" fmla="*/ 94 w 846"/>
                  <a:gd name="T11" fmla="*/ 476 h 1193"/>
                  <a:gd name="T12" fmla="*/ 135 w 846"/>
                  <a:gd name="T13" fmla="*/ 564 h 1193"/>
                  <a:gd name="T14" fmla="*/ 179 w 846"/>
                  <a:gd name="T15" fmla="*/ 649 h 1193"/>
                  <a:gd name="T16" fmla="*/ 233 w 846"/>
                  <a:gd name="T17" fmla="*/ 730 h 1193"/>
                  <a:gd name="T18" fmla="*/ 291 w 846"/>
                  <a:gd name="T19" fmla="*/ 808 h 1193"/>
                  <a:gd name="T20" fmla="*/ 355 w 846"/>
                  <a:gd name="T21" fmla="*/ 879 h 1193"/>
                  <a:gd name="T22" fmla="*/ 423 w 846"/>
                  <a:gd name="T23" fmla="*/ 946 h 1193"/>
                  <a:gd name="T24" fmla="*/ 498 w 846"/>
                  <a:gd name="T25" fmla="*/ 1007 h 1193"/>
                  <a:gd name="T26" fmla="*/ 575 w 846"/>
                  <a:gd name="T27" fmla="*/ 1065 h 1193"/>
                  <a:gd name="T28" fmla="*/ 657 w 846"/>
                  <a:gd name="T29" fmla="*/ 1115 h 1193"/>
                  <a:gd name="T30" fmla="*/ 745 w 846"/>
                  <a:gd name="T31" fmla="*/ 1159 h 1193"/>
                  <a:gd name="T32" fmla="*/ 836 w 846"/>
                  <a:gd name="T33" fmla="*/ 1193 h 1193"/>
                  <a:gd name="T34" fmla="*/ 799 w 846"/>
                  <a:gd name="T35" fmla="*/ 1156 h 1193"/>
                  <a:gd name="T36" fmla="*/ 711 w 846"/>
                  <a:gd name="T37" fmla="*/ 1115 h 1193"/>
                  <a:gd name="T38" fmla="*/ 630 w 846"/>
                  <a:gd name="T39" fmla="*/ 1071 h 1193"/>
                  <a:gd name="T40" fmla="*/ 548 w 846"/>
                  <a:gd name="T41" fmla="*/ 1017 h 1193"/>
                  <a:gd name="T42" fmla="*/ 474 w 846"/>
                  <a:gd name="T43" fmla="*/ 960 h 1193"/>
                  <a:gd name="T44" fmla="*/ 403 w 846"/>
                  <a:gd name="T45" fmla="*/ 896 h 1193"/>
                  <a:gd name="T46" fmla="*/ 338 w 846"/>
                  <a:gd name="T47" fmla="*/ 828 h 1193"/>
                  <a:gd name="T48" fmla="*/ 281 w 846"/>
                  <a:gd name="T49" fmla="*/ 754 h 1193"/>
                  <a:gd name="T50" fmla="*/ 227 w 846"/>
                  <a:gd name="T51" fmla="*/ 679 h 1193"/>
                  <a:gd name="T52" fmla="*/ 176 w 846"/>
                  <a:gd name="T53" fmla="*/ 598 h 1193"/>
                  <a:gd name="T54" fmla="*/ 135 w 846"/>
                  <a:gd name="T55" fmla="*/ 514 h 1193"/>
                  <a:gd name="T56" fmla="*/ 98 w 846"/>
                  <a:gd name="T57" fmla="*/ 426 h 1193"/>
                  <a:gd name="T58" fmla="*/ 71 w 846"/>
                  <a:gd name="T59" fmla="*/ 334 h 1193"/>
                  <a:gd name="T60" fmla="*/ 47 w 846"/>
                  <a:gd name="T61" fmla="*/ 240 h 1193"/>
                  <a:gd name="T62" fmla="*/ 33 w 846"/>
                  <a:gd name="T63" fmla="*/ 145 h 1193"/>
                  <a:gd name="T64" fmla="*/ 27 w 846"/>
                  <a:gd name="T65" fmla="*/ 50 h 1193"/>
                  <a:gd name="T66" fmla="*/ 23 w 846"/>
                  <a:gd name="T67" fmla="*/ 0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6" h="1193">
                    <a:moveTo>
                      <a:pt x="0" y="0"/>
                    </a:moveTo>
                    <a:lnTo>
                      <a:pt x="0" y="0"/>
                    </a:lnTo>
                    <a:lnTo>
                      <a:pt x="3" y="50"/>
                    </a:lnTo>
                    <a:lnTo>
                      <a:pt x="6" y="101"/>
                    </a:lnTo>
                    <a:lnTo>
                      <a:pt x="10" y="148"/>
                    </a:lnTo>
                    <a:lnTo>
                      <a:pt x="16" y="196"/>
                    </a:lnTo>
                    <a:lnTo>
                      <a:pt x="27" y="246"/>
                    </a:lnTo>
                    <a:lnTo>
                      <a:pt x="37" y="294"/>
                    </a:lnTo>
                    <a:lnTo>
                      <a:pt x="47" y="341"/>
                    </a:lnTo>
                    <a:lnTo>
                      <a:pt x="61" y="385"/>
                    </a:lnTo>
                    <a:lnTo>
                      <a:pt x="77" y="432"/>
                    </a:lnTo>
                    <a:lnTo>
                      <a:pt x="94" y="476"/>
                    </a:lnTo>
                    <a:lnTo>
                      <a:pt x="115" y="520"/>
                    </a:lnTo>
                    <a:lnTo>
                      <a:pt x="135" y="564"/>
                    </a:lnTo>
                    <a:lnTo>
                      <a:pt x="155" y="608"/>
                    </a:lnTo>
                    <a:lnTo>
                      <a:pt x="179" y="649"/>
                    </a:lnTo>
                    <a:lnTo>
                      <a:pt x="206" y="689"/>
                    </a:lnTo>
                    <a:lnTo>
                      <a:pt x="233" y="730"/>
                    </a:lnTo>
                    <a:lnTo>
                      <a:pt x="260" y="771"/>
                    </a:lnTo>
                    <a:lnTo>
                      <a:pt x="291" y="808"/>
                    </a:lnTo>
                    <a:lnTo>
                      <a:pt x="321" y="841"/>
                    </a:lnTo>
                    <a:lnTo>
                      <a:pt x="355" y="879"/>
                    </a:lnTo>
                    <a:lnTo>
                      <a:pt x="389" y="912"/>
                    </a:lnTo>
                    <a:lnTo>
                      <a:pt x="423" y="946"/>
                    </a:lnTo>
                    <a:lnTo>
                      <a:pt x="460" y="977"/>
                    </a:lnTo>
                    <a:lnTo>
                      <a:pt x="498" y="1007"/>
                    </a:lnTo>
                    <a:lnTo>
                      <a:pt x="535" y="1038"/>
                    </a:lnTo>
                    <a:lnTo>
                      <a:pt x="575" y="1065"/>
                    </a:lnTo>
                    <a:lnTo>
                      <a:pt x="616" y="1088"/>
                    </a:lnTo>
                    <a:lnTo>
                      <a:pt x="657" y="1115"/>
                    </a:lnTo>
                    <a:lnTo>
                      <a:pt x="701" y="1136"/>
                    </a:lnTo>
                    <a:lnTo>
                      <a:pt x="745" y="1159"/>
                    </a:lnTo>
                    <a:lnTo>
                      <a:pt x="792" y="1176"/>
                    </a:lnTo>
                    <a:lnTo>
                      <a:pt x="836" y="1193"/>
                    </a:lnTo>
                    <a:lnTo>
                      <a:pt x="846" y="1173"/>
                    </a:lnTo>
                    <a:lnTo>
                      <a:pt x="799" y="1156"/>
                    </a:lnTo>
                    <a:lnTo>
                      <a:pt x="755" y="1136"/>
                    </a:lnTo>
                    <a:lnTo>
                      <a:pt x="711" y="1115"/>
                    </a:lnTo>
                    <a:lnTo>
                      <a:pt x="670" y="1095"/>
                    </a:lnTo>
                    <a:lnTo>
                      <a:pt x="630" y="1071"/>
                    </a:lnTo>
                    <a:lnTo>
                      <a:pt x="589" y="1044"/>
                    </a:lnTo>
                    <a:lnTo>
                      <a:pt x="548" y="1017"/>
                    </a:lnTo>
                    <a:lnTo>
                      <a:pt x="511" y="990"/>
                    </a:lnTo>
                    <a:lnTo>
                      <a:pt x="474" y="960"/>
                    </a:lnTo>
                    <a:lnTo>
                      <a:pt x="437" y="929"/>
                    </a:lnTo>
                    <a:lnTo>
                      <a:pt x="403" y="896"/>
                    </a:lnTo>
                    <a:lnTo>
                      <a:pt x="372" y="862"/>
                    </a:lnTo>
                    <a:lnTo>
                      <a:pt x="338" y="828"/>
                    </a:lnTo>
                    <a:lnTo>
                      <a:pt x="308" y="791"/>
                    </a:lnTo>
                    <a:lnTo>
                      <a:pt x="281" y="754"/>
                    </a:lnTo>
                    <a:lnTo>
                      <a:pt x="250" y="716"/>
                    </a:lnTo>
                    <a:lnTo>
                      <a:pt x="227" y="679"/>
                    </a:lnTo>
                    <a:lnTo>
                      <a:pt x="199" y="639"/>
                    </a:lnTo>
                    <a:lnTo>
                      <a:pt x="176" y="598"/>
                    </a:lnTo>
                    <a:lnTo>
                      <a:pt x="155" y="554"/>
                    </a:lnTo>
                    <a:lnTo>
                      <a:pt x="135" y="514"/>
                    </a:lnTo>
                    <a:lnTo>
                      <a:pt x="115" y="470"/>
                    </a:lnTo>
                    <a:lnTo>
                      <a:pt x="98" y="426"/>
                    </a:lnTo>
                    <a:lnTo>
                      <a:pt x="84" y="378"/>
                    </a:lnTo>
                    <a:lnTo>
                      <a:pt x="71" y="334"/>
                    </a:lnTo>
                    <a:lnTo>
                      <a:pt x="57" y="287"/>
                    </a:lnTo>
                    <a:lnTo>
                      <a:pt x="47" y="240"/>
                    </a:lnTo>
                    <a:lnTo>
                      <a:pt x="40" y="192"/>
                    </a:lnTo>
                    <a:lnTo>
                      <a:pt x="33" y="145"/>
                    </a:lnTo>
                    <a:lnTo>
                      <a:pt x="27" y="98"/>
                    </a:lnTo>
                    <a:lnTo>
                      <a:pt x="27" y="50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1" name="Freeform 69"/>
              <p:cNvSpPr>
                <a:spLocks/>
              </p:cNvSpPr>
              <p:nvPr/>
            </p:nvSpPr>
            <p:spPr bwMode="auto">
              <a:xfrm>
                <a:off x="3072" y="1794"/>
                <a:ext cx="846" cy="1197"/>
              </a:xfrm>
              <a:custGeom>
                <a:avLst/>
                <a:gdLst>
                  <a:gd name="T0" fmla="*/ 792 w 846"/>
                  <a:gd name="T1" fmla="*/ 17 h 1197"/>
                  <a:gd name="T2" fmla="*/ 701 w 846"/>
                  <a:gd name="T3" fmla="*/ 57 h 1197"/>
                  <a:gd name="T4" fmla="*/ 616 w 846"/>
                  <a:gd name="T5" fmla="*/ 105 h 1197"/>
                  <a:gd name="T6" fmla="*/ 535 w 846"/>
                  <a:gd name="T7" fmla="*/ 159 h 1197"/>
                  <a:gd name="T8" fmla="*/ 460 w 846"/>
                  <a:gd name="T9" fmla="*/ 216 h 1197"/>
                  <a:gd name="T10" fmla="*/ 389 w 846"/>
                  <a:gd name="T11" fmla="*/ 281 h 1197"/>
                  <a:gd name="T12" fmla="*/ 321 w 846"/>
                  <a:gd name="T13" fmla="*/ 352 h 1197"/>
                  <a:gd name="T14" fmla="*/ 260 w 846"/>
                  <a:gd name="T15" fmla="*/ 426 h 1197"/>
                  <a:gd name="T16" fmla="*/ 206 w 846"/>
                  <a:gd name="T17" fmla="*/ 507 h 1197"/>
                  <a:gd name="T18" fmla="*/ 155 w 846"/>
                  <a:gd name="T19" fmla="*/ 588 h 1197"/>
                  <a:gd name="T20" fmla="*/ 115 w 846"/>
                  <a:gd name="T21" fmla="*/ 676 h 1197"/>
                  <a:gd name="T22" fmla="*/ 77 w 846"/>
                  <a:gd name="T23" fmla="*/ 764 h 1197"/>
                  <a:gd name="T24" fmla="*/ 47 w 846"/>
                  <a:gd name="T25" fmla="*/ 859 h 1197"/>
                  <a:gd name="T26" fmla="*/ 27 w 846"/>
                  <a:gd name="T27" fmla="*/ 953 h 1197"/>
                  <a:gd name="T28" fmla="*/ 10 w 846"/>
                  <a:gd name="T29" fmla="*/ 1048 h 1197"/>
                  <a:gd name="T30" fmla="*/ 3 w 846"/>
                  <a:gd name="T31" fmla="*/ 1149 h 1197"/>
                  <a:gd name="T32" fmla="*/ 23 w 846"/>
                  <a:gd name="T33" fmla="*/ 1197 h 1197"/>
                  <a:gd name="T34" fmla="*/ 27 w 846"/>
                  <a:gd name="T35" fmla="*/ 1099 h 1197"/>
                  <a:gd name="T36" fmla="*/ 40 w 846"/>
                  <a:gd name="T37" fmla="*/ 1004 h 1197"/>
                  <a:gd name="T38" fmla="*/ 57 w 846"/>
                  <a:gd name="T39" fmla="*/ 909 h 1197"/>
                  <a:gd name="T40" fmla="*/ 84 w 846"/>
                  <a:gd name="T41" fmla="*/ 818 h 1197"/>
                  <a:gd name="T42" fmla="*/ 115 w 846"/>
                  <a:gd name="T43" fmla="*/ 727 h 1197"/>
                  <a:gd name="T44" fmla="*/ 155 w 846"/>
                  <a:gd name="T45" fmla="*/ 642 h 1197"/>
                  <a:gd name="T46" fmla="*/ 199 w 846"/>
                  <a:gd name="T47" fmla="*/ 558 h 1197"/>
                  <a:gd name="T48" fmla="*/ 250 w 846"/>
                  <a:gd name="T49" fmla="*/ 480 h 1197"/>
                  <a:gd name="T50" fmla="*/ 308 w 846"/>
                  <a:gd name="T51" fmla="*/ 402 h 1197"/>
                  <a:gd name="T52" fmla="*/ 372 w 846"/>
                  <a:gd name="T53" fmla="*/ 331 h 1197"/>
                  <a:gd name="T54" fmla="*/ 437 w 846"/>
                  <a:gd name="T55" fmla="*/ 267 h 1197"/>
                  <a:gd name="T56" fmla="*/ 511 w 846"/>
                  <a:gd name="T57" fmla="*/ 203 h 1197"/>
                  <a:gd name="T58" fmla="*/ 589 w 846"/>
                  <a:gd name="T59" fmla="*/ 149 h 1197"/>
                  <a:gd name="T60" fmla="*/ 670 w 846"/>
                  <a:gd name="T61" fmla="*/ 98 h 1197"/>
                  <a:gd name="T62" fmla="*/ 755 w 846"/>
                  <a:gd name="T63" fmla="*/ 57 h 1197"/>
                  <a:gd name="T64" fmla="*/ 846 w 846"/>
                  <a:gd name="T65" fmla="*/ 20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46" h="1197">
                    <a:moveTo>
                      <a:pt x="836" y="0"/>
                    </a:moveTo>
                    <a:lnTo>
                      <a:pt x="792" y="17"/>
                    </a:lnTo>
                    <a:lnTo>
                      <a:pt x="745" y="34"/>
                    </a:lnTo>
                    <a:lnTo>
                      <a:pt x="701" y="57"/>
                    </a:lnTo>
                    <a:lnTo>
                      <a:pt x="657" y="81"/>
                    </a:lnTo>
                    <a:lnTo>
                      <a:pt x="616" y="105"/>
                    </a:lnTo>
                    <a:lnTo>
                      <a:pt x="575" y="128"/>
                    </a:lnTo>
                    <a:lnTo>
                      <a:pt x="535" y="159"/>
                    </a:lnTo>
                    <a:lnTo>
                      <a:pt x="498" y="186"/>
                    </a:lnTo>
                    <a:lnTo>
                      <a:pt x="460" y="216"/>
                    </a:lnTo>
                    <a:lnTo>
                      <a:pt x="423" y="250"/>
                    </a:lnTo>
                    <a:lnTo>
                      <a:pt x="389" y="281"/>
                    </a:lnTo>
                    <a:lnTo>
                      <a:pt x="355" y="318"/>
                    </a:lnTo>
                    <a:lnTo>
                      <a:pt x="321" y="352"/>
                    </a:lnTo>
                    <a:lnTo>
                      <a:pt x="291" y="389"/>
                    </a:lnTo>
                    <a:lnTo>
                      <a:pt x="260" y="426"/>
                    </a:lnTo>
                    <a:lnTo>
                      <a:pt x="233" y="466"/>
                    </a:lnTo>
                    <a:lnTo>
                      <a:pt x="206" y="507"/>
                    </a:lnTo>
                    <a:lnTo>
                      <a:pt x="179" y="548"/>
                    </a:lnTo>
                    <a:lnTo>
                      <a:pt x="155" y="588"/>
                    </a:lnTo>
                    <a:lnTo>
                      <a:pt x="135" y="632"/>
                    </a:lnTo>
                    <a:lnTo>
                      <a:pt x="115" y="676"/>
                    </a:lnTo>
                    <a:lnTo>
                      <a:pt x="94" y="720"/>
                    </a:lnTo>
                    <a:lnTo>
                      <a:pt x="77" y="764"/>
                    </a:lnTo>
                    <a:lnTo>
                      <a:pt x="61" y="811"/>
                    </a:lnTo>
                    <a:lnTo>
                      <a:pt x="47" y="859"/>
                    </a:lnTo>
                    <a:lnTo>
                      <a:pt x="37" y="906"/>
                    </a:lnTo>
                    <a:lnTo>
                      <a:pt x="27" y="953"/>
                    </a:lnTo>
                    <a:lnTo>
                      <a:pt x="16" y="1001"/>
                    </a:lnTo>
                    <a:lnTo>
                      <a:pt x="10" y="1048"/>
                    </a:lnTo>
                    <a:lnTo>
                      <a:pt x="6" y="1099"/>
                    </a:lnTo>
                    <a:lnTo>
                      <a:pt x="3" y="1149"/>
                    </a:lnTo>
                    <a:lnTo>
                      <a:pt x="0" y="1197"/>
                    </a:lnTo>
                    <a:lnTo>
                      <a:pt x="23" y="1197"/>
                    </a:lnTo>
                    <a:lnTo>
                      <a:pt x="27" y="1149"/>
                    </a:lnTo>
                    <a:lnTo>
                      <a:pt x="27" y="1099"/>
                    </a:lnTo>
                    <a:lnTo>
                      <a:pt x="33" y="1051"/>
                    </a:lnTo>
                    <a:lnTo>
                      <a:pt x="40" y="1004"/>
                    </a:lnTo>
                    <a:lnTo>
                      <a:pt x="47" y="957"/>
                    </a:lnTo>
                    <a:lnTo>
                      <a:pt x="57" y="909"/>
                    </a:lnTo>
                    <a:lnTo>
                      <a:pt x="71" y="862"/>
                    </a:lnTo>
                    <a:lnTo>
                      <a:pt x="84" y="818"/>
                    </a:lnTo>
                    <a:lnTo>
                      <a:pt x="98" y="774"/>
                    </a:lnTo>
                    <a:lnTo>
                      <a:pt x="115" y="727"/>
                    </a:lnTo>
                    <a:lnTo>
                      <a:pt x="135" y="683"/>
                    </a:lnTo>
                    <a:lnTo>
                      <a:pt x="155" y="642"/>
                    </a:lnTo>
                    <a:lnTo>
                      <a:pt x="176" y="598"/>
                    </a:lnTo>
                    <a:lnTo>
                      <a:pt x="199" y="558"/>
                    </a:lnTo>
                    <a:lnTo>
                      <a:pt x="227" y="517"/>
                    </a:lnTo>
                    <a:lnTo>
                      <a:pt x="250" y="480"/>
                    </a:lnTo>
                    <a:lnTo>
                      <a:pt x="281" y="439"/>
                    </a:lnTo>
                    <a:lnTo>
                      <a:pt x="308" y="402"/>
                    </a:lnTo>
                    <a:lnTo>
                      <a:pt x="338" y="368"/>
                    </a:lnTo>
                    <a:lnTo>
                      <a:pt x="372" y="331"/>
                    </a:lnTo>
                    <a:lnTo>
                      <a:pt x="403" y="297"/>
                    </a:lnTo>
                    <a:lnTo>
                      <a:pt x="437" y="267"/>
                    </a:lnTo>
                    <a:lnTo>
                      <a:pt x="474" y="233"/>
                    </a:lnTo>
                    <a:lnTo>
                      <a:pt x="511" y="203"/>
                    </a:lnTo>
                    <a:lnTo>
                      <a:pt x="548" y="176"/>
                    </a:lnTo>
                    <a:lnTo>
                      <a:pt x="589" y="149"/>
                    </a:lnTo>
                    <a:lnTo>
                      <a:pt x="630" y="125"/>
                    </a:lnTo>
                    <a:lnTo>
                      <a:pt x="670" y="98"/>
                    </a:lnTo>
                    <a:lnTo>
                      <a:pt x="711" y="78"/>
                    </a:lnTo>
                    <a:lnTo>
                      <a:pt x="755" y="57"/>
                    </a:lnTo>
                    <a:lnTo>
                      <a:pt x="799" y="37"/>
                    </a:lnTo>
                    <a:lnTo>
                      <a:pt x="846" y="20"/>
                    </a:lnTo>
                    <a:lnTo>
                      <a:pt x="836" y="0"/>
                    </a:lnTo>
                    <a:close/>
                  </a:path>
                </a:pathLst>
              </a:custGeom>
              <a:solidFill>
                <a:srgbClr val="1F1A1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31" name="Line 71"/>
            <p:cNvSpPr>
              <a:spLocks noChangeAspect="1" noChangeShapeType="1"/>
            </p:cNvSpPr>
            <p:nvPr/>
          </p:nvSpPr>
          <p:spPr bwMode="auto">
            <a:xfrm rot="21154237" flipH="1" flipV="1">
              <a:off x="2376494" y="1753254"/>
              <a:ext cx="4438686" cy="157415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2" name="Freeform 74"/>
            <p:cNvSpPr>
              <a:spLocks noChangeAspect="1"/>
            </p:cNvSpPr>
            <p:nvPr/>
          </p:nvSpPr>
          <p:spPr bwMode="auto">
            <a:xfrm rot="12846963" flipV="1">
              <a:off x="1849456" y="1759632"/>
              <a:ext cx="35993" cy="176040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cxnSp>
          <p:nvCxnSpPr>
            <p:cNvPr id="133" name="Conector recto 132"/>
            <p:cNvCxnSpPr>
              <a:stCxn id="131" idx="1"/>
            </p:cNvCxnSpPr>
            <p:nvPr/>
          </p:nvCxnSpPr>
          <p:spPr>
            <a:xfrm flipH="1">
              <a:off x="2293352" y="2046832"/>
              <a:ext cx="1" cy="98189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Arco 133"/>
            <p:cNvSpPr/>
            <p:nvPr/>
          </p:nvSpPr>
          <p:spPr>
            <a:xfrm rot="16200000">
              <a:off x="3919859" y="2906223"/>
              <a:ext cx="282801" cy="251837"/>
            </a:xfrm>
            <a:prstGeom prst="arc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5" name="Arco 134"/>
            <p:cNvSpPr/>
            <p:nvPr/>
          </p:nvSpPr>
          <p:spPr>
            <a:xfrm rot="16200000">
              <a:off x="6070577" y="2907173"/>
              <a:ext cx="282801" cy="251837"/>
            </a:xfrm>
            <a:prstGeom prst="arc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6" name="CuadroTexto 135"/>
            <p:cNvSpPr txBox="1"/>
            <p:nvPr/>
          </p:nvSpPr>
          <p:spPr>
            <a:xfrm>
              <a:off x="3704917" y="2743074"/>
              <a:ext cx="3595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Symbol" charset="2"/>
                  <a:cs typeface="Symbol" charset="2"/>
                </a:rPr>
                <a:t>s</a:t>
              </a:r>
              <a:r>
                <a:rPr lang="es-ES" sz="1600" dirty="0"/>
                <a:t>’</a:t>
              </a:r>
              <a:endParaRPr lang="es-ES" sz="1600" dirty="0">
                <a:latin typeface="Symbol" charset="2"/>
                <a:cs typeface="Symbol" charset="2"/>
              </a:endParaRPr>
            </a:p>
          </p:txBody>
        </p:sp>
        <p:sp>
          <p:nvSpPr>
            <p:cNvPr id="137" name="CuadroTexto 136"/>
            <p:cNvSpPr txBox="1"/>
            <p:nvPr/>
          </p:nvSpPr>
          <p:spPr>
            <a:xfrm>
              <a:off x="5742733" y="2723259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>
                  <a:latin typeface="Symbol" charset="2"/>
                  <a:cs typeface="Symbol" charset="2"/>
                </a:rPr>
                <a:t>s</a:t>
              </a:r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2251035" y="2339083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21442820-D2B6-E44F-B720-69C85C6A3F3E}"/>
                  </a:ext>
                </a:extLst>
              </p:cNvPr>
              <p:cNvSpPr txBox="1"/>
              <p:nvPr/>
            </p:nvSpPr>
            <p:spPr>
              <a:xfrm>
                <a:off x="1377495" y="1903446"/>
                <a:ext cx="1060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21442820-D2B6-E44F-B720-69C85C6A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495" y="1903446"/>
                <a:ext cx="1060418" cy="276999"/>
              </a:xfrm>
              <a:prstGeom prst="rect">
                <a:avLst/>
              </a:prstGeom>
              <a:blipFill>
                <a:blip r:embed="rId2"/>
                <a:stretch>
                  <a:fillRect l="-2381" b="-391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2BF0576-25F1-3047-91F5-83D059C583A8}"/>
                  </a:ext>
                </a:extLst>
              </p:cNvPr>
              <p:cNvSpPr txBox="1"/>
              <p:nvPr/>
            </p:nvSpPr>
            <p:spPr>
              <a:xfrm>
                <a:off x="996080" y="1261546"/>
                <a:ext cx="17978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2BF0576-25F1-3047-91F5-83D059C5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80" y="1261546"/>
                <a:ext cx="1797800" cy="276999"/>
              </a:xfrm>
              <a:prstGeom prst="rect">
                <a:avLst/>
              </a:prstGeom>
              <a:blipFill>
                <a:blip r:embed="rId3"/>
                <a:stretch>
                  <a:fillRect l="-1408" t="-4545" b="-454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73EEFB4-B2C1-6147-A1B4-40DB2FDD97BA}"/>
                  </a:ext>
                </a:extLst>
              </p:cNvPr>
              <p:cNvSpPr txBox="1"/>
              <p:nvPr/>
            </p:nvSpPr>
            <p:spPr>
              <a:xfrm>
                <a:off x="4616890" y="871351"/>
                <a:ext cx="2525371" cy="578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73EEFB4-B2C1-6147-A1B4-40DB2FDD9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90" y="871351"/>
                <a:ext cx="2525371" cy="578492"/>
              </a:xfrm>
              <a:prstGeom prst="rect">
                <a:avLst/>
              </a:prstGeom>
              <a:blipFill>
                <a:blip r:embed="rId4"/>
                <a:stretch>
                  <a:fillRect l="-500" b="-85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3A54379B-CF75-4040-B928-12A0CD079A46}"/>
              </a:ext>
            </a:extLst>
          </p:cNvPr>
          <p:cNvSpPr/>
          <p:nvPr/>
        </p:nvSpPr>
        <p:spPr bwMode="auto">
          <a:xfrm>
            <a:off x="1230664" y="1772816"/>
            <a:ext cx="1275827" cy="576064"/>
          </a:xfrm>
          <a:prstGeom prst="rect">
            <a:avLst/>
          </a:prstGeom>
          <a:noFill/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0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19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44" grpId="0"/>
      <p:bldP spid="191557" grpId="0" animBg="1"/>
      <p:bldP spid="63" grpId="0"/>
      <p:bldP spid="2" grpId="0"/>
      <p:bldP spid="4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569374" y="208557"/>
            <a:ext cx="7236296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4. La región paraxial </a:t>
            </a:r>
          </a:p>
        </p:txBody>
      </p:sp>
      <p:graphicFrame>
        <p:nvGraphicFramePr>
          <p:cNvPr id="191546" name="Object 58"/>
          <p:cNvGraphicFramePr>
            <a:graphicFrameLocks noChangeAspect="1"/>
          </p:cNvGraphicFramePr>
          <p:nvPr/>
        </p:nvGraphicFramePr>
        <p:xfrm>
          <a:off x="611560" y="3645396"/>
          <a:ext cx="2093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0" imgH="431640" progId="Equation.DSMT4">
                  <p:embed/>
                </p:oleObj>
              </mc:Choice>
              <mc:Fallback>
                <p:oleObj name="Equation" r:id="rId2" imgW="1396800" imgH="431640" progId="Equation.DSMT4">
                  <p:embed/>
                  <p:pic>
                    <p:nvPicPr>
                      <p:cNvPr id="191546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645396"/>
                        <a:ext cx="20939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47" name="Text Box 59"/>
          <p:cNvSpPr txBox="1">
            <a:spLocks noChangeArrowheads="1"/>
          </p:cNvSpPr>
          <p:nvPr/>
        </p:nvSpPr>
        <p:spPr bwMode="auto">
          <a:xfrm>
            <a:off x="467544" y="3032125"/>
            <a:ext cx="21083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dirty="0"/>
              <a:t>Invariante de </a:t>
            </a:r>
            <a:r>
              <a:rPr lang="es-ES" dirty="0" err="1"/>
              <a:t>Abbe</a:t>
            </a:r>
            <a:endParaRPr lang="es-ES" dirty="0"/>
          </a:p>
        </p:txBody>
      </p:sp>
      <p:sp>
        <p:nvSpPr>
          <p:cNvPr id="191548" name="Line 60"/>
          <p:cNvSpPr>
            <a:spLocks noChangeShapeType="1"/>
          </p:cNvSpPr>
          <p:nvPr/>
        </p:nvSpPr>
        <p:spPr bwMode="auto">
          <a:xfrm flipH="1">
            <a:off x="1619672" y="4509120"/>
            <a:ext cx="8599" cy="3693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191549" name="Object 61"/>
          <p:cNvGraphicFramePr>
            <a:graphicFrameLocks noChangeAspect="1"/>
          </p:cNvGraphicFramePr>
          <p:nvPr/>
        </p:nvGraphicFramePr>
        <p:xfrm>
          <a:off x="755576" y="5502746"/>
          <a:ext cx="15398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520" imgH="393480" progId="Equation.DSMT4">
                  <p:embed/>
                </p:oleObj>
              </mc:Choice>
              <mc:Fallback>
                <p:oleObj name="Equation" r:id="rId4" imgW="1028520" imgH="393480" progId="Equation.DSMT4">
                  <p:embed/>
                  <p:pic>
                    <p:nvPicPr>
                      <p:cNvPr id="19154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502746"/>
                        <a:ext cx="15398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50" name="Text Box 62"/>
          <p:cNvSpPr txBox="1">
            <a:spLocks noChangeArrowheads="1"/>
          </p:cNvSpPr>
          <p:nvPr/>
        </p:nvSpPr>
        <p:spPr bwMode="auto">
          <a:xfrm>
            <a:off x="539553" y="4976341"/>
            <a:ext cx="21656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s-ES" dirty="0"/>
              <a:t>Ecuación de Gauss</a:t>
            </a:r>
          </a:p>
        </p:txBody>
      </p:sp>
      <p:sp>
        <p:nvSpPr>
          <p:cNvPr id="191555" name="Line 67"/>
          <p:cNvSpPr>
            <a:spLocks noChangeShapeType="1"/>
          </p:cNvSpPr>
          <p:nvPr/>
        </p:nvSpPr>
        <p:spPr bwMode="auto">
          <a:xfrm>
            <a:off x="1810122" y="2636912"/>
            <a:ext cx="0" cy="271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8" name="Oval 7"/>
          <p:cNvSpPr>
            <a:spLocks noChangeArrowheads="1"/>
          </p:cNvSpPr>
          <p:nvPr/>
        </p:nvSpPr>
        <p:spPr bwMode="auto">
          <a:xfrm>
            <a:off x="3593591" y="3532538"/>
            <a:ext cx="229684" cy="230101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9" name="Text Box 8"/>
          <p:cNvSpPr txBox="1">
            <a:spLocks noChangeArrowheads="1"/>
          </p:cNvSpPr>
          <p:nvPr/>
        </p:nvSpPr>
        <p:spPr bwMode="auto">
          <a:xfrm>
            <a:off x="3562056" y="3429000"/>
            <a:ext cx="4338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s-ES" sz="1800" dirty="0"/>
              <a:t>n</a:t>
            </a:r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5550237" y="3728545"/>
            <a:ext cx="219565" cy="23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800" dirty="0"/>
              <a:t>n’</a:t>
            </a:r>
          </a:p>
        </p:txBody>
      </p:sp>
      <p:sp>
        <p:nvSpPr>
          <p:cNvPr id="101" name="Oval 10"/>
          <p:cNvSpPr>
            <a:spLocks noChangeArrowheads="1"/>
          </p:cNvSpPr>
          <p:nvPr/>
        </p:nvSpPr>
        <p:spPr bwMode="auto">
          <a:xfrm>
            <a:off x="5573656" y="3774276"/>
            <a:ext cx="296826" cy="27081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2" name="Line 14"/>
          <p:cNvSpPr>
            <a:spLocks noChangeAspect="1" noChangeShapeType="1"/>
          </p:cNvSpPr>
          <p:nvPr/>
        </p:nvSpPr>
        <p:spPr bwMode="auto">
          <a:xfrm>
            <a:off x="4225354" y="5092077"/>
            <a:ext cx="0" cy="780919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" name="Line 15"/>
          <p:cNvSpPr>
            <a:spLocks noChangeAspect="1" noChangeShapeType="1"/>
          </p:cNvSpPr>
          <p:nvPr/>
        </p:nvSpPr>
        <p:spPr bwMode="auto">
          <a:xfrm>
            <a:off x="5615597" y="5100223"/>
            <a:ext cx="0" cy="965203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4" name="Line 16"/>
          <p:cNvSpPr>
            <a:spLocks noChangeAspect="1" noChangeShapeType="1"/>
          </p:cNvSpPr>
          <p:nvPr/>
        </p:nvSpPr>
        <p:spPr bwMode="auto">
          <a:xfrm>
            <a:off x="4245590" y="5773217"/>
            <a:ext cx="135381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5" name="Line 17"/>
          <p:cNvSpPr>
            <a:spLocks noChangeAspect="1" noChangeShapeType="1"/>
          </p:cNvSpPr>
          <p:nvPr/>
        </p:nvSpPr>
        <p:spPr bwMode="auto">
          <a:xfrm>
            <a:off x="3281324" y="5104295"/>
            <a:ext cx="516231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6" name="Text Box 19"/>
          <p:cNvSpPr txBox="1">
            <a:spLocks noChangeAspect="1" noChangeArrowheads="1"/>
          </p:cNvSpPr>
          <p:nvPr/>
        </p:nvSpPr>
        <p:spPr bwMode="auto">
          <a:xfrm>
            <a:off x="4834471" y="5514375"/>
            <a:ext cx="187187" cy="23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800" dirty="0"/>
              <a:t>r</a:t>
            </a:r>
          </a:p>
        </p:txBody>
      </p:sp>
      <p:sp>
        <p:nvSpPr>
          <p:cNvPr id="107" name="Text Box 20"/>
          <p:cNvSpPr txBox="1">
            <a:spLocks noChangeAspect="1" noChangeArrowheads="1"/>
          </p:cNvSpPr>
          <p:nvPr/>
        </p:nvSpPr>
        <p:spPr bwMode="auto">
          <a:xfrm>
            <a:off x="6100936" y="5054367"/>
            <a:ext cx="260039" cy="2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800" dirty="0"/>
              <a:t>O’</a:t>
            </a:r>
          </a:p>
        </p:txBody>
      </p:sp>
      <p:sp>
        <p:nvSpPr>
          <p:cNvPr id="108" name="Text Box 21"/>
          <p:cNvSpPr txBox="1">
            <a:spLocks noChangeAspect="1" noChangeArrowheads="1"/>
          </p:cNvSpPr>
          <p:nvPr/>
        </p:nvSpPr>
        <p:spPr bwMode="auto">
          <a:xfrm>
            <a:off x="3937874" y="5091060"/>
            <a:ext cx="212483" cy="2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800" dirty="0"/>
              <a:t>V</a:t>
            </a:r>
          </a:p>
        </p:txBody>
      </p:sp>
      <p:sp>
        <p:nvSpPr>
          <p:cNvPr id="109" name="Line 22"/>
          <p:cNvSpPr>
            <a:spLocks noChangeAspect="1" noChangeShapeType="1"/>
          </p:cNvSpPr>
          <p:nvPr/>
        </p:nvSpPr>
        <p:spPr bwMode="auto">
          <a:xfrm>
            <a:off x="4872920" y="527025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0" name="Text Box 24"/>
          <p:cNvSpPr txBox="1">
            <a:spLocks noChangeArrowheads="1"/>
          </p:cNvSpPr>
          <p:nvPr/>
        </p:nvSpPr>
        <p:spPr bwMode="auto">
          <a:xfrm>
            <a:off x="5344169" y="5072184"/>
            <a:ext cx="205400" cy="23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800" dirty="0"/>
              <a:t>C</a:t>
            </a:r>
          </a:p>
        </p:txBody>
      </p:sp>
      <p:sp>
        <p:nvSpPr>
          <p:cNvPr id="111" name="Rectangle 26"/>
          <p:cNvSpPr>
            <a:spLocks noChangeArrowheads="1"/>
          </p:cNvSpPr>
          <p:nvPr/>
        </p:nvSpPr>
        <p:spPr bwMode="auto">
          <a:xfrm>
            <a:off x="4600740" y="3450005"/>
            <a:ext cx="438119" cy="23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800" dirty="0"/>
              <a:t>n &lt; n’</a:t>
            </a:r>
          </a:p>
        </p:txBody>
      </p:sp>
      <p:sp>
        <p:nvSpPr>
          <p:cNvPr id="112" name="Text Box 27"/>
          <p:cNvSpPr txBox="1">
            <a:spLocks noChangeAspect="1" noChangeArrowheads="1"/>
          </p:cNvSpPr>
          <p:nvPr/>
        </p:nvSpPr>
        <p:spPr bwMode="auto">
          <a:xfrm>
            <a:off x="8061801" y="5071829"/>
            <a:ext cx="233731" cy="23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800" dirty="0"/>
              <a:t>O</a:t>
            </a:r>
          </a:p>
        </p:txBody>
      </p:sp>
      <p:grpSp>
        <p:nvGrpSpPr>
          <p:cNvPr id="113" name="Group 28"/>
          <p:cNvGrpSpPr>
            <a:grpSpLocks noChangeAspect="1"/>
          </p:cNvGrpSpPr>
          <p:nvPr/>
        </p:nvGrpSpPr>
        <p:grpSpPr bwMode="auto">
          <a:xfrm rot="21154237">
            <a:off x="3259064" y="3945643"/>
            <a:ext cx="1215198" cy="446966"/>
            <a:chOff x="1017" y="1863"/>
            <a:chExt cx="1629" cy="489"/>
          </a:xfrm>
        </p:grpSpPr>
        <p:sp>
          <p:nvSpPr>
            <p:cNvPr id="144" name="Line 29"/>
            <p:cNvSpPr>
              <a:spLocks noChangeAspect="1" noChangeShapeType="1"/>
            </p:cNvSpPr>
            <p:nvPr/>
          </p:nvSpPr>
          <p:spPr bwMode="auto">
            <a:xfrm flipH="1" flipV="1">
              <a:off x="1017" y="1863"/>
              <a:ext cx="1629" cy="489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5" name="Line 30"/>
            <p:cNvSpPr>
              <a:spLocks noChangeAspect="1" noChangeShapeType="1"/>
            </p:cNvSpPr>
            <p:nvPr/>
          </p:nvSpPr>
          <p:spPr bwMode="auto">
            <a:xfrm>
              <a:off x="1817" y="2103"/>
              <a:ext cx="70" cy="1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4" name="Group 32"/>
          <p:cNvGrpSpPr>
            <a:grpSpLocks noChangeAspect="1"/>
          </p:cNvGrpSpPr>
          <p:nvPr/>
        </p:nvGrpSpPr>
        <p:grpSpPr bwMode="auto">
          <a:xfrm rot="315656">
            <a:off x="4471226" y="4394646"/>
            <a:ext cx="1716051" cy="633288"/>
            <a:chOff x="1017" y="1863"/>
            <a:chExt cx="1629" cy="489"/>
          </a:xfrm>
        </p:grpSpPr>
        <p:sp>
          <p:nvSpPr>
            <p:cNvPr id="142" name="Line 33"/>
            <p:cNvSpPr>
              <a:spLocks noChangeAspect="1" noChangeShapeType="1"/>
            </p:cNvSpPr>
            <p:nvPr/>
          </p:nvSpPr>
          <p:spPr bwMode="auto">
            <a:xfrm>
              <a:off x="1017" y="1863"/>
              <a:ext cx="1629" cy="489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" name="Line 34"/>
            <p:cNvSpPr>
              <a:spLocks noChangeAspect="1" noChangeShapeType="1"/>
            </p:cNvSpPr>
            <p:nvPr/>
          </p:nvSpPr>
          <p:spPr bwMode="auto">
            <a:xfrm>
              <a:off x="1817" y="2103"/>
              <a:ext cx="70" cy="1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15" name="Line 37"/>
          <p:cNvSpPr>
            <a:spLocks noChangeShapeType="1"/>
          </p:cNvSpPr>
          <p:nvPr/>
        </p:nvSpPr>
        <p:spPr bwMode="auto">
          <a:xfrm>
            <a:off x="4103935" y="4031168"/>
            <a:ext cx="1508627" cy="1080254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6" name="Line 38"/>
          <p:cNvSpPr>
            <a:spLocks noChangeAspect="1" noChangeShapeType="1"/>
          </p:cNvSpPr>
          <p:nvPr/>
        </p:nvSpPr>
        <p:spPr bwMode="auto">
          <a:xfrm>
            <a:off x="6144781" y="5095131"/>
            <a:ext cx="0" cy="693359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7" name="Line 39"/>
          <p:cNvSpPr>
            <a:spLocks noChangeAspect="1" noChangeShapeType="1"/>
          </p:cNvSpPr>
          <p:nvPr/>
        </p:nvSpPr>
        <p:spPr bwMode="auto">
          <a:xfrm>
            <a:off x="8107715" y="5095131"/>
            <a:ext cx="0" cy="97029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8" name="Line 40"/>
          <p:cNvSpPr>
            <a:spLocks noChangeAspect="1" noChangeShapeType="1"/>
          </p:cNvSpPr>
          <p:nvPr/>
        </p:nvSpPr>
        <p:spPr bwMode="auto">
          <a:xfrm>
            <a:off x="4227443" y="5844549"/>
            <a:ext cx="190526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9" name="Line 41"/>
          <p:cNvSpPr>
            <a:spLocks noChangeAspect="1" noChangeShapeType="1"/>
          </p:cNvSpPr>
          <p:nvPr/>
        </p:nvSpPr>
        <p:spPr bwMode="auto">
          <a:xfrm>
            <a:off x="4218271" y="5920849"/>
            <a:ext cx="38813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0" name="Text Box 42"/>
          <p:cNvSpPr txBox="1">
            <a:spLocks noChangeAspect="1" noChangeArrowheads="1"/>
          </p:cNvSpPr>
          <p:nvPr/>
        </p:nvSpPr>
        <p:spPr bwMode="auto">
          <a:xfrm>
            <a:off x="5801773" y="5563479"/>
            <a:ext cx="261754" cy="29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800" dirty="0"/>
              <a:t>s’</a:t>
            </a:r>
          </a:p>
        </p:txBody>
      </p:sp>
      <p:sp>
        <p:nvSpPr>
          <p:cNvPr id="121" name="Text Box 43"/>
          <p:cNvSpPr txBox="1">
            <a:spLocks noChangeAspect="1" noChangeArrowheads="1"/>
          </p:cNvSpPr>
          <p:nvPr/>
        </p:nvSpPr>
        <p:spPr bwMode="auto">
          <a:xfrm>
            <a:off x="7154632" y="5594736"/>
            <a:ext cx="216420" cy="29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800" dirty="0"/>
              <a:t>s</a:t>
            </a:r>
          </a:p>
        </p:txBody>
      </p:sp>
      <p:sp>
        <p:nvSpPr>
          <p:cNvPr id="122" name="Text Box 44"/>
          <p:cNvSpPr txBox="1">
            <a:spLocks noChangeAspect="1" noChangeArrowheads="1"/>
          </p:cNvSpPr>
          <p:nvPr/>
        </p:nvSpPr>
        <p:spPr bwMode="auto">
          <a:xfrm>
            <a:off x="6607977" y="4456890"/>
            <a:ext cx="193258" cy="23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800" dirty="0"/>
              <a:t>q</a:t>
            </a:r>
          </a:p>
        </p:txBody>
      </p:sp>
      <p:sp>
        <p:nvSpPr>
          <p:cNvPr id="123" name="Text Box 45"/>
          <p:cNvSpPr txBox="1">
            <a:spLocks noChangeAspect="1" noChangeArrowheads="1"/>
          </p:cNvSpPr>
          <p:nvPr/>
        </p:nvSpPr>
        <p:spPr bwMode="auto">
          <a:xfrm>
            <a:off x="5650449" y="4607015"/>
            <a:ext cx="219565" cy="23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800" dirty="0"/>
              <a:t>q’</a:t>
            </a:r>
          </a:p>
        </p:txBody>
      </p:sp>
      <p:sp>
        <p:nvSpPr>
          <p:cNvPr id="124" name="Freeform 46"/>
          <p:cNvSpPr>
            <a:spLocks noChangeAspect="1"/>
          </p:cNvSpPr>
          <p:nvPr/>
        </p:nvSpPr>
        <p:spPr bwMode="auto">
          <a:xfrm rot="737694" flipH="1">
            <a:off x="5177478" y="4828377"/>
            <a:ext cx="27319" cy="269809"/>
          </a:xfrm>
          <a:custGeom>
            <a:avLst/>
            <a:gdLst>
              <a:gd name="T0" fmla="*/ 0 w 46"/>
              <a:gd name="T1" fmla="*/ 0 h 90"/>
              <a:gd name="T2" fmla="*/ 46 w 46"/>
              <a:gd name="T3" fmla="*/ 45 h 90"/>
              <a:gd name="T4" fmla="*/ 0 w 46"/>
              <a:gd name="T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90">
                <a:moveTo>
                  <a:pt x="0" y="0"/>
                </a:moveTo>
                <a:cubicBezTo>
                  <a:pt x="23" y="15"/>
                  <a:pt x="46" y="30"/>
                  <a:pt x="46" y="45"/>
                </a:cubicBezTo>
                <a:cubicBezTo>
                  <a:pt x="46" y="60"/>
                  <a:pt x="23" y="75"/>
                  <a:pt x="0" y="9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5" name="Text Box 47"/>
          <p:cNvSpPr txBox="1">
            <a:spLocks noChangeAspect="1" noChangeArrowheads="1"/>
          </p:cNvSpPr>
          <p:nvPr/>
        </p:nvSpPr>
        <p:spPr bwMode="auto">
          <a:xfrm>
            <a:off x="4938420" y="4761689"/>
            <a:ext cx="193258" cy="23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800" dirty="0">
                <a:latin typeface="Symbol" pitchFamily="18" charset="2"/>
              </a:rPr>
              <a:t>f</a:t>
            </a:r>
          </a:p>
        </p:txBody>
      </p:sp>
      <p:sp>
        <p:nvSpPr>
          <p:cNvPr id="126" name="Freeform 51"/>
          <p:cNvSpPr>
            <a:spLocks noChangeAspect="1"/>
          </p:cNvSpPr>
          <p:nvPr/>
        </p:nvSpPr>
        <p:spPr bwMode="auto">
          <a:xfrm rot="12575277" flipH="1" flipV="1">
            <a:off x="5207833" y="4679727"/>
            <a:ext cx="28331" cy="140504"/>
          </a:xfrm>
          <a:custGeom>
            <a:avLst/>
            <a:gdLst>
              <a:gd name="T0" fmla="*/ 0 w 46"/>
              <a:gd name="T1" fmla="*/ 0 h 90"/>
              <a:gd name="T2" fmla="*/ 46 w 46"/>
              <a:gd name="T3" fmla="*/ 45 h 90"/>
              <a:gd name="T4" fmla="*/ 0 w 46"/>
              <a:gd name="T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90">
                <a:moveTo>
                  <a:pt x="0" y="0"/>
                </a:moveTo>
                <a:cubicBezTo>
                  <a:pt x="23" y="15"/>
                  <a:pt x="46" y="30"/>
                  <a:pt x="46" y="45"/>
                </a:cubicBezTo>
                <a:cubicBezTo>
                  <a:pt x="46" y="60"/>
                  <a:pt x="23" y="75"/>
                  <a:pt x="0" y="9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7" name="Rectangle 53"/>
          <p:cNvSpPr>
            <a:spLocks noChangeArrowheads="1"/>
          </p:cNvSpPr>
          <p:nvPr/>
        </p:nvSpPr>
        <p:spPr bwMode="auto">
          <a:xfrm>
            <a:off x="5204581" y="4610862"/>
            <a:ext cx="197305" cy="215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 dirty="0">
                <a:latin typeface="Symbol" pitchFamily="18" charset="2"/>
              </a:rPr>
              <a:t>e</a:t>
            </a:r>
            <a:r>
              <a:rPr lang="es-ES" sz="1600" dirty="0"/>
              <a:t>’</a:t>
            </a:r>
          </a:p>
        </p:txBody>
      </p:sp>
      <p:sp>
        <p:nvSpPr>
          <p:cNvPr id="128" name="Rectangle 54"/>
          <p:cNvSpPr>
            <a:spLocks noChangeArrowheads="1"/>
          </p:cNvSpPr>
          <p:nvPr/>
        </p:nvSpPr>
        <p:spPr bwMode="auto">
          <a:xfrm>
            <a:off x="3950023" y="3932507"/>
            <a:ext cx="174034" cy="215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 dirty="0">
                <a:latin typeface="Symbol" pitchFamily="18" charset="2"/>
              </a:rPr>
              <a:t>e</a:t>
            </a:r>
          </a:p>
        </p:txBody>
      </p:sp>
      <p:sp>
        <p:nvSpPr>
          <p:cNvPr id="129" name="Text Box 56"/>
          <p:cNvSpPr txBox="1">
            <a:spLocks noChangeAspect="1" noChangeArrowheads="1"/>
          </p:cNvSpPr>
          <p:nvPr/>
        </p:nvSpPr>
        <p:spPr bwMode="auto">
          <a:xfrm>
            <a:off x="4367921" y="3978773"/>
            <a:ext cx="197305" cy="23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800" dirty="0"/>
              <a:t>I</a:t>
            </a:r>
          </a:p>
        </p:txBody>
      </p:sp>
      <p:grpSp>
        <p:nvGrpSpPr>
          <p:cNvPr id="130" name="Group 67"/>
          <p:cNvGrpSpPr>
            <a:grpSpLocks noChangeAspect="1"/>
          </p:cNvGrpSpPr>
          <p:nvPr/>
        </p:nvGrpSpPr>
        <p:grpSpPr bwMode="auto">
          <a:xfrm>
            <a:off x="4204106" y="3874373"/>
            <a:ext cx="884332" cy="2467989"/>
            <a:chOff x="3058" y="1777"/>
            <a:chExt cx="874" cy="2424"/>
          </a:xfrm>
        </p:grpSpPr>
        <p:sp>
          <p:nvSpPr>
            <p:cNvPr id="139" name="AutoShape 66"/>
            <p:cNvSpPr>
              <a:spLocks noChangeAspect="1" noChangeArrowheads="1" noTextEdit="1"/>
            </p:cNvSpPr>
            <p:nvPr/>
          </p:nvSpPr>
          <p:spPr bwMode="auto">
            <a:xfrm>
              <a:off x="3058" y="1777"/>
              <a:ext cx="874" cy="2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0" name="Freeform 68"/>
            <p:cNvSpPr>
              <a:spLocks/>
            </p:cNvSpPr>
            <p:nvPr/>
          </p:nvSpPr>
          <p:spPr bwMode="auto">
            <a:xfrm>
              <a:off x="3072" y="2991"/>
              <a:ext cx="846" cy="1193"/>
            </a:xfrm>
            <a:custGeom>
              <a:avLst/>
              <a:gdLst>
                <a:gd name="T0" fmla="*/ 0 w 846"/>
                <a:gd name="T1" fmla="*/ 0 h 1193"/>
                <a:gd name="T2" fmla="*/ 6 w 846"/>
                <a:gd name="T3" fmla="*/ 101 h 1193"/>
                <a:gd name="T4" fmla="*/ 16 w 846"/>
                <a:gd name="T5" fmla="*/ 196 h 1193"/>
                <a:gd name="T6" fmla="*/ 37 w 846"/>
                <a:gd name="T7" fmla="*/ 294 h 1193"/>
                <a:gd name="T8" fmla="*/ 61 w 846"/>
                <a:gd name="T9" fmla="*/ 385 h 1193"/>
                <a:gd name="T10" fmla="*/ 94 w 846"/>
                <a:gd name="T11" fmla="*/ 476 h 1193"/>
                <a:gd name="T12" fmla="*/ 135 w 846"/>
                <a:gd name="T13" fmla="*/ 564 h 1193"/>
                <a:gd name="T14" fmla="*/ 179 w 846"/>
                <a:gd name="T15" fmla="*/ 649 h 1193"/>
                <a:gd name="T16" fmla="*/ 233 w 846"/>
                <a:gd name="T17" fmla="*/ 730 h 1193"/>
                <a:gd name="T18" fmla="*/ 291 w 846"/>
                <a:gd name="T19" fmla="*/ 808 h 1193"/>
                <a:gd name="T20" fmla="*/ 355 w 846"/>
                <a:gd name="T21" fmla="*/ 879 h 1193"/>
                <a:gd name="T22" fmla="*/ 423 w 846"/>
                <a:gd name="T23" fmla="*/ 946 h 1193"/>
                <a:gd name="T24" fmla="*/ 498 w 846"/>
                <a:gd name="T25" fmla="*/ 1007 h 1193"/>
                <a:gd name="T26" fmla="*/ 575 w 846"/>
                <a:gd name="T27" fmla="*/ 1065 h 1193"/>
                <a:gd name="T28" fmla="*/ 657 w 846"/>
                <a:gd name="T29" fmla="*/ 1115 h 1193"/>
                <a:gd name="T30" fmla="*/ 745 w 846"/>
                <a:gd name="T31" fmla="*/ 1159 h 1193"/>
                <a:gd name="T32" fmla="*/ 836 w 846"/>
                <a:gd name="T33" fmla="*/ 1193 h 1193"/>
                <a:gd name="T34" fmla="*/ 799 w 846"/>
                <a:gd name="T35" fmla="*/ 1156 h 1193"/>
                <a:gd name="T36" fmla="*/ 711 w 846"/>
                <a:gd name="T37" fmla="*/ 1115 h 1193"/>
                <a:gd name="T38" fmla="*/ 630 w 846"/>
                <a:gd name="T39" fmla="*/ 1071 h 1193"/>
                <a:gd name="T40" fmla="*/ 548 w 846"/>
                <a:gd name="T41" fmla="*/ 1017 h 1193"/>
                <a:gd name="T42" fmla="*/ 474 w 846"/>
                <a:gd name="T43" fmla="*/ 960 h 1193"/>
                <a:gd name="T44" fmla="*/ 403 w 846"/>
                <a:gd name="T45" fmla="*/ 896 h 1193"/>
                <a:gd name="T46" fmla="*/ 338 w 846"/>
                <a:gd name="T47" fmla="*/ 828 h 1193"/>
                <a:gd name="T48" fmla="*/ 281 w 846"/>
                <a:gd name="T49" fmla="*/ 754 h 1193"/>
                <a:gd name="T50" fmla="*/ 227 w 846"/>
                <a:gd name="T51" fmla="*/ 679 h 1193"/>
                <a:gd name="T52" fmla="*/ 176 w 846"/>
                <a:gd name="T53" fmla="*/ 598 h 1193"/>
                <a:gd name="T54" fmla="*/ 135 w 846"/>
                <a:gd name="T55" fmla="*/ 514 h 1193"/>
                <a:gd name="T56" fmla="*/ 98 w 846"/>
                <a:gd name="T57" fmla="*/ 426 h 1193"/>
                <a:gd name="T58" fmla="*/ 71 w 846"/>
                <a:gd name="T59" fmla="*/ 334 h 1193"/>
                <a:gd name="T60" fmla="*/ 47 w 846"/>
                <a:gd name="T61" fmla="*/ 240 h 1193"/>
                <a:gd name="T62" fmla="*/ 33 w 846"/>
                <a:gd name="T63" fmla="*/ 145 h 1193"/>
                <a:gd name="T64" fmla="*/ 27 w 846"/>
                <a:gd name="T65" fmla="*/ 50 h 1193"/>
                <a:gd name="T66" fmla="*/ 23 w 846"/>
                <a:gd name="T67" fmla="*/ 0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46" h="1193">
                  <a:moveTo>
                    <a:pt x="0" y="0"/>
                  </a:moveTo>
                  <a:lnTo>
                    <a:pt x="0" y="0"/>
                  </a:lnTo>
                  <a:lnTo>
                    <a:pt x="3" y="50"/>
                  </a:lnTo>
                  <a:lnTo>
                    <a:pt x="6" y="101"/>
                  </a:lnTo>
                  <a:lnTo>
                    <a:pt x="10" y="148"/>
                  </a:lnTo>
                  <a:lnTo>
                    <a:pt x="16" y="196"/>
                  </a:lnTo>
                  <a:lnTo>
                    <a:pt x="27" y="246"/>
                  </a:lnTo>
                  <a:lnTo>
                    <a:pt x="37" y="294"/>
                  </a:lnTo>
                  <a:lnTo>
                    <a:pt x="47" y="341"/>
                  </a:lnTo>
                  <a:lnTo>
                    <a:pt x="61" y="385"/>
                  </a:lnTo>
                  <a:lnTo>
                    <a:pt x="77" y="432"/>
                  </a:lnTo>
                  <a:lnTo>
                    <a:pt x="94" y="476"/>
                  </a:lnTo>
                  <a:lnTo>
                    <a:pt x="115" y="520"/>
                  </a:lnTo>
                  <a:lnTo>
                    <a:pt x="135" y="564"/>
                  </a:lnTo>
                  <a:lnTo>
                    <a:pt x="155" y="608"/>
                  </a:lnTo>
                  <a:lnTo>
                    <a:pt x="179" y="649"/>
                  </a:lnTo>
                  <a:lnTo>
                    <a:pt x="206" y="689"/>
                  </a:lnTo>
                  <a:lnTo>
                    <a:pt x="233" y="730"/>
                  </a:lnTo>
                  <a:lnTo>
                    <a:pt x="260" y="771"/>
                  </a:lnTo>
                  <a:lnTo>
                    <a:pt x="291" y="808"/>
                  </a:lnTo>
                  <a:lnTo>
                    <a:pt x="321" y="841"/>
                  </a:lnTo>
                  <a:lnTo>
                    <a:pt x="355" y="879"/>
                  </a:lnTo>
                  <a:lnTo>
                    <a:pt x="389" y="912"/>
                  </a:lnTo>
                  <a:lnTo>
                    <a:pt x="423" y="946"/>
                  </a:lnTo>
                  <a:lnTo>
                    <a:pt x="460" y="977"/>
                  </a:lnTo>
                  <a:lnTo>
                    <a:pt x="498" y="1007"/>
                  </a:lnTo>
                  <a:lnTo>
                    <a:pt x="535" y="1038"/>
                  </a:lnTo>
                  <a:lnTo>
                    <a:pt x="575" y="1065"/>
                  </a:lnTo>
                  <a:lnTo>
                    <a:pt x="616" y="1088"/>
                  </a:lnTo>
                  <a:lnTo>
                    <a:pt x="657" y="1115"/>
                  </a:lnTo>
                  <a:lnTo>
                    <a:pt x="701" y="1136"/>
                  </a:lnTo>
                  <a:lnTo>
                    <a:pt x="745" y="1159"/>
                  </a:lnTo>
                  <a:lnTo>
                    <a:pt x="792" y="1176"/>
                  </a:lnTo>
                  <a:lnTo>
                    <a:pt x="836" y="1193"/>
                  </a:lnTo>
                  <a:lnTo>
                    <a:pt x="846" y="1173"/>
                  </a:lnTo>
                  <a:lnTo>
                    <a:pt x="799" y="1156"/>
                  </a:lnTo>
                  <a:lnTo>
                    <a:pt x="755" y="1136"/>
                  </a:lnTo>
                  <a:lnTo>
                    <a:pt x="711" y="1115"/>
                  </a:lnTo>
                  <a:lnTo>
                    <a:pt x="670" y="1095"/>
                  </a:lnTo>
                  <a:lnTo>
                    <a:pt x="630" y="1071"/>
                  </a:lnTo>
                  <a:lnTo>
                    <a:pt x="589" y="1044"/>
                  </a:lnTo>
                  <a:lnTo>
                    <a:pt x="548" y="1017"/>
                  </a:lnTo>
                  <a:lnTo>
                    <a:pt x="511" y="990"/>
                  </a:lnTo>
                  <a:lnTo>
                    <a:pt x="474" y="960"/>
                  </a:lnTo>
                  <a:lnTo>
                    <a:pt x="437" y="929"/>
                  </a:lnTo>
                  <a:lnTo>
                    <a:pt x="403" y="896"/>
                  </a:lnTo>
                  <a:lnTo>
                    <a:pt x="372" y="862"/>
                  </a:lnTo>
                  <a:lnTo>
                    <a:pt x="338" y="828"/>
                  </a:lnTo>
                  <a:lnTo>
                    <a:pt x="308" y="791"/>
                  </a:lnTo>
                  <a:lnTo>
                    <a:pt x="281" y="754"/>
                  </a:lnTo>
                  <a:lnTo>
                    <a:pt x="250" y="716"/>
                  </a:lnTo>
                  <a:lnTo>
                    <a:pt x="227" y="679"/>
                  </a:lnTo>
                  <a:lnTo>
                    <a:pt x="199" y="639"/>
                  </a:lnTo>
                  <a:lnTo>
                    <a:pt x="176" y="598"/>
                  </a:lnTo>
                  <a:lnTo>
                    <a:pt x="155" y="554"/>
                  </a:lnTo>
                  <a:lnTo>
                    <a:pt x="135" y="514"/>
                  </a:lnTo>
                  <a:lnTo>
                    <a:pt x="115" y="470"/>
                  </a:lnTo>
                  <a:lnTo>
                    <a:pt x="98" y="426"/>
                  </a:lnTo>
                  <a:lnTo>
                    <a:pt x="84" y="378"/>
                  </a:lnTo>
                  <a:lnTo>
                    <a:pt x="71" y="334"/>
                  </a:lnTo>
                  <a:lnTo>
                    <a:pt x="57" y="287"/>
                  </a:lnTo>
                  <a:lnTo>
                    <a:pt x="47" y="240"/>
                  </a:lnTo>
                  <a:lnTo>
                    <a:pt x="40" y="192"/>
                  </a:lnTo>
                  <a:lnTo>
                    <a:pt x="33" y="145"/>
                  </a:lnTo>
                  <a:lnTo>
                    <a:pt x="27" y="98"/>
                  </a:lnTo>
                  <a:lnTo>
                    <a:pt x="27" y="5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1" name="Freeform 69"/>
            <p:cNvSpPr>
              <a:spLocks/>
            </p:cNvSpPr>
            <p:nvPr/>
          </p:nvSpPr>
          <p:spPr bwMode="auto">
            <a:xfrm>
              <a:off x="3072" y="1794"/>
              <a:ext cx="846" cy="1197"/>
            </a:xfrm>
            <a:custGeom>
              <a:avLst/>
              <a:gdLst>
                <a:gd name="T0" fmla="*/ 792 w 846"/>
                <a:gd name="T1" fmla="*/ 17 h 1197"/>
                <a:gd name="T2" fmla="*/ 701 w 846"/>
                <a:gd name="T3" fmla="*/ 57 h 1197"/>
                <a:gd name="T4" fmla="*/ 616 w 846"/>
                <a:gd name="T5" fmla="*/ 105 h 1197"/>
                <a:gd name="T6" fmla="*/ 535 w 846"/>
                <a:gd name="T7" fmla="*/ 159 h 1197"/>
                <a:gd name="T8" fmla="*/ 460 w 846"/>
                <a:gd name="T9" fmla="*/ 216 h 1197"/>
                <a:gd name="T10" fmla="*/ 389 w 846"/>
                <a:gd name="T11" fmla="*/ 281 h 1197"/>
                <a:gd name="T12" fmla="*/ 321 w 846"/>
                <a:gd name="T13" fmla="*/ 352 h 1197"/>
                <a:gd name="T14" fmla="*/ 260 w 846"/>
                <a:gd name="T15" fmla="*/ 426 h 1197"/>
                <a:gd name="T16" fmla="*/ 206 w 846"/>
                <a:gd name="T17" fmla="*/ 507 h 1197"/>
                <a:gd name="T18" fmla="*/ 155 w 846"/>
                <a:gd name="T19" fmla="*/ 588 h 1197"/>
                <a:gd name="T20" fmla="*/ 115 w 846"/>
                <a:gd name="T21" fmla="*/ 676 h 1197"/>
                <a:gd name="T22" fmla="*/ 77 w 846"/>
                <a:gd name="T23" fmla="*/ 764 h 1197"/>
                <a:gd name="T24" fmla="*/ 47 w 846"/>
                <a:gd name="T25" fmla="*/ 859 h 1197"/>
                <a:gd name="T26" fmla="*/ 27 w 846"/>
                <a:gd name="T27" fmla="*/ 953 h 1197"/>
                <a:gd name="T28" fmla="*/ 10 w 846"/>
                <a:gd name="T29" fmla="*/ 1048 h 1197"/>
                <a:gd name="T30" fmla="*/ 3 w 846"/>
                <a:gd name="T31" fmla="*/ 1149 h 1197"/>
                <a:gd name="T32" fmla="*/ 23 w 846"/>
                <a:gd name="T33" fmla="*/ 1197 h 1197"/>
                <a:gd name="T34" fmla="*/ 27 w 846"/>
                <a:gd name="T35" fmla="*/ 1099 h 1197"/>
                <a:gd name="T36" fmla="*/ 40 w 846"/>
                <a:gd name="T37" fmla="*/ 1004 h 1197"/>
                <a:gd name="T38" fmla="*/ 57 w 846"/>
                <a:gd name="T39" fmla="*/ 909 h 1197"/>
                <a:gd name="T40" fmla="*/ 84 w 846"/>
                <a:gd name="T41" fmla="*/ 818 h 1197"/>
                <a:gd name="T42" fmla="*/ 115 w 846"/>
                <a:gd name="T43" fmla="*/ 727 h 1197"/>
                <a:gd name="T44" fmla="*/ 155 w 846"/>
                <a:gd name="T45" fmla="*/ 642 h 1197"/>
                <a:gd name="T46" fmla="*/ 199 w 846"/>
                <a:gd name="T47" fmla="*/ 558 h 1197"/>
                <a:gd name="T48" fmla="*/ 250 w 846"/>
                <a:gd name="T49" fmla="*/ 480 h 1197"/>
                <a:gd name="T50" fmla="*/ 308 w 846"/>
                <a:gd name="T51" fmla="*/ 402 h 1197"/>
                <a:gd name="T52" fmla="*/ 372 w 846"/>
                <a:gd name="T53" fmla="*/ 331 h 1197"/>
                <a:gd name="T54" fmla="*/ 437 w 846"/>
                <a:gd name="T55" fmla="*/ 267 h 1197"/>
                <a:gd name="T56" fmla="*/ 511 w 846"/>
                <a:gd name="T57" fmla="*/ 203 h 1197"/>
                <a:gd name="T58" fmla="*/ 589 w 846"/>
                <a:gd name="T59" fmla="*/ 149 h 1197"/>
                <a:gd name="T60" fmla="*/ 670 w 846"/>
                <a:gd name="T61" fmla="*/ 98 h 1197"/>
                <a:gd name="T62" fmla="*/ 755 w 846"/>
                <a:gd name="T63" fmla="*/ 57 h 1197"/>
                <a:gd name="T64" fmla="*/ 846 w 846"/>
                <a:gd name="T65" fmla="*/ 2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6" h="1197">
                  <a:moveTo>
                    <a:pt x="836" y="0"/>
                  </a:moveTo>
                  <a:lnTo>
                    <a:pt x="792" y="17"/>
                  </a:lnTo>
                  <a:lnTo>
                    <a:pt x="745" y="34"/>
                  </a:lnTo>
                  <a:lnTo>
                    <a:pt x="701" y="57"/>
                  </a:lnTo>
                  <a:lnTo>
                    <a:pt x="657" y="81"/>
                  </a:lnTo>
                  <a:lnTo>
                    <a:pt x="616" y="105"/>
                  </a:lnTo>
                  <a:lnTo>
                    <a:pt x="575" y="128"/>
                  </a:lnTo>
                  <a:lnTo>
                    <a:pt x="535" y="159"/>
                  </a:lnTo>
                  <a:lnTo>
                    <a:pt x="498" y="186"/>
                  </a:lnTo>
                  <a:lnTo>
                    <a:pt x="460" y="216"/>
                  </a:lnTo>
                  <a:lnTo>
                    <a:pt x="423" y="250"/>
                  </a:lnTo>
                  <a:lnTo>
                    <a:pt x="389" y="281"/>
                  </a:lnTo>
                  <a:lnTo>
                    <a:pt x="355" y="318"/>
                  </a:lnTo>
                  <a:lnTo>
                    <a:pt x="321" y="352"/>
                  </a:lnTo>
                  <a:lnTo>
                    <a:pt x="291" y="389"/>
                  </a:lnTo>
                  <a:lnTo>
                    <a:pt x="260" y="426"/>
                  </a:lnTo>
                  <a:lnTo>
                    <a:pt x="233" y="466"/>
                  </a:lnTo>
                  <a:lnTo>
                    <a:pt x="206" y="507"/>
                  </a:lnTo>
                  <a:lnTo>
                    <a:pt x="179" y="548"/>
                  </a:lnTo>
                  <a:lnTo>
                    <a:pt x="155" y="588"/>
                  </a:lnTo>
                  <a:lnTo>
                    <a:pt x="135" y="632"/>
                  </a:lnTo>
                  <a:lnTo>
                    <a:pt x="115" y="676"/>
                  </a:lnTo>
                  <a:lnTo>
                    <a:pt x="94" y="720"/>
                  </a:lnTo>
                  <a:lnTo>
                    <a:pt x="77" y="764"/>
                  </a:lnTo>
                  <a:lnTo>
                    <a:pt x="61" y="811"/>
                  </a:lnTo>
                  <a:lnTo>
                    <a:pt x="47" y="859"/>
                  </a:lnTo>
                  <a:lnTo>
                    <a:pt x="37" y="906"/>
                  </a:lnTo>
                  <a:lnTo>
                    <a:pt x="27" y="953"/>
                  </a:lnTo>
                  <a:lnTo>
                    <a:pt x="16" y="1001"/>
                  </a:lnTo>
                  <a:lnTo>
                    <a:pt x="10" y="1048"/>
                  </a:lnTo>
                  <a:lnTo>
                    <a:pt x="6" y="1099"/>
                  </a:lnTo>
                  <a:lnTo>
                    <a:pt x="3" y="1149"/>
                  </a:lnTo>
                  <a:lnTo>
                    <a:pt x="0" y="1197"/>
                  </a:lnTo>
                  <a:lnTo>
                    <a:pt x="23" y="1197"/>
                  </a:lnTo>
                  <a:lnTo>
                    <a:pt x="27" y="1149"/>
                  </a:lnTo>
                  <a:lnTo>
                    <a:pt x="27" y="1099"/>
                  </a:lnTo>
                  <a:lnTo>
                    <a:pt x="33" y="1051"/>
                  </a:lnTo>
                  <a:lnTo>
                    <a:pt x="40" y="1004"/>
                  </a:lnTo>
                  <a:lnTo>
                    <a:pt x="47" y="957"/>
                  </a:lnTo>
                  <a:lnTo>
                    <a:pt x="57" y="909"/>
                  </a:lnTo>
                  <a:lnTo>
                    <a:pt x="71" y="862"/>
                  </a:lnTo>
                  <a:lnTo>
                    <a:pt x="84" y="818"/>
                  </a:lnTo>
                  <a:lnTo>
                    <a:pt x="98" y="774"/>
                  </a:lnTo>
                  <a:lnTo>
                    <a:pt x="115" y="727"/>
                  </a:lnTo>
                  <a:lnTo>
                    <a:pt x="135" y="683"/>
                  </a:lnTo>
                  <a:lnTo>
                    <a:pt x="155" y="642"/>
                  </a:lnTo>
                  <a:lnTo>
                    <a:pt x="176" y="598"/>
                  </a:lnTo>
                  <a:lnTo>
                    <a:pt x="199" y="558"/>
                  </a:lnTo>
                  <a:lnTo>
                    <a:pt x="227" y="517"/>
                  </a:lnTo>
                  <a:lnTo>
                    <a:pt x="250" y="480"/>
                  </a:lnTo>
                  <a:lnTo>
                    <a:pt x="281" y="439"/>
                  </a:lnTo>
                  <a:lnTo>
                    <a:pt x="308" y="402"/>
                  </a:lnTo>
                  <a:lnTo>
                    <a:pt x="338" y="368"/>
                  </a:lnTo>
                  <a:lnTo>
                    <a:pt x="372" y="331"/>
                  </a:lnTo>
                  <a:lnTo>
                    <a:pt x="403" y="297"/>
                  </a:lnTo>
                  <a:lnTo>
                    <a:pt x="437" y="267"/>
                  </a:lnTo>
                  <a:lnTo>
                    <a:pt x="474" y="233"/>
                  </a:lnTo>
                  <a:lnTo>
                    <a:pt x="511" y="203"/>
                  </a:lnTo>
                  <a:lnTo>
                    <a:pt x="548" y="176"/>
                  </a:lnTo>
                  <a:lnTo>
                    <a:pt x="589" y="149"/>
                  </a:lnTo>
                  <a:lnTo>
                    <a:pt x="630" y="125"/>
                  </a:lnTo>
                  <a:lnTo>
                    <a:pt x="670" y="98"/>
                  </a:lnTo>
                  <a:lnTo>
                    <a:pt x="711" y="78"/>
                  </a:lnTo>
                  <a:lnTo>
                    <a:pt x="755" y="57"/>
                  </a:lnTo>
                  <a:lnTo>
                    <a:pt x="799" y="37"/>
                  </a:lnTo>
                  <a:lnTo>
                    <a:pt x="846" y="20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31" name="Line 71"/>
          <p:cNvSpPr>
            <a:spLocks noChangeAspect="1" noChangeShapeType="1"/>
          </p:cNvSpPr>
          <p:nvPr/>
        </p:nvSpPr>
        <p:spPr bwMode="auto">
          <a:xfrm rot="21154237" flipH="1" flipV="1">
            <a:off x="4565326" y="4080039"/>
            <a:ext cx="3493821" cy="1256393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2" name="Freeform 74"/>
          <p:cNvSpPr>
            <a:spLocks noChangeAspect="1"/>
          </p:cNvSpPr>
          <p:nvPr/>
        </p:nvSpPr>
        <p:spPr bwMode="auto">
          <a:xfrm rot="12846963" flipV="1">
            <a:off x="4150479" y="4085129"/>
            <a:ext cx="28331" cy="140504"/>
          </a:xfrm>
          <a:custGeom>
            <a:avLst/>
            <a:gdLst>
              <a:gd name="T0" fmla="*/ 0 w 46"/>
              <a:gd name="T1" fmla="*/ 0 h 90"/>
              <a:gd name="T2" fmla="*/ 46 w 46"/>
              <a:gd name="T3" fmla="*/ 45 h 90"/>
              <a:gd name="T4" fmla="*/ 0 w 46"/>
              <a:gd name="T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90">
                <a:moveTo>
                  <a:pt x="0" y="0"/>
                </a:moveTo>
                <a:cubicBezTo>
                  <a:pt x="23" y="15"/>
                  <a:pt x="46" y="30"/>
                  <a:pt x="46" y="45"/>
                </a:cubicBezTo>
                <a:cubicBezTo>
                  <a:pt x="46" y="60"/>
                  <a:pt x="23" y="75"/>
                  <a:pt x="0" y="9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cxnSp>
        <p:nvCxnSpPr>
          <p:cNvPr id="133" name="Conector recto 132"/>
          <p:cNvCxnSpPr>
            <a:stCxn id="131" idx="1"/>
          </p:cNvCxnSpPr>
          <p:nvPr/>
        </p:nvCxnSpPr>
        <p:spPr>
          <a:xfrm flipH="1">
            <a:off x="4499883" y="4314354"/>
            <a:ext cx="1" cy="783687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Arco 133"/>
          <p:cNvSpPr/>
          <p:nvPr/>
        </p:nvSpPr>
        <p:spPr>
          <a:xfrm rot="16200000">
            <a:off x="5778598" y="5001652"/>
            <a:ext cx="225714" cy="198228"/>
          </a:xfrm>
          <a:prstGeom prst="arc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5" name="Arco 134"/>
          <p:cNvSpPr/>
          <p:nvPr/>
        </p:nvSpPr>
        <p:spPr>
          <a:xfrm rot="16200000">
            <a:off x="7471492" y="5002410"/>
            <a:ext cx="225714" cy="198228"/>
          </a:xfrm>
          <a:prstGeom prst="arc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6" name="CuadroTexto 135"/>
          <p:cNvSpPr txBox="1"/>
          <p:nvPr/>
        </p:nvSpPr>
        <p:spPr>
          <a:xfrm>
            <a:off x="5531664" y="4835563"/>
            <a:ext cx="283047" cy="270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Symbol" charset="2"/>
                <a:cs typeface="Symbol" charset="2"/>
              </a:rPr>
              <a:t>s</a:t>
            </a:r>
            <a:r>
              <a:rPr lang="es-ES" sz="1600" dirty="0"/>
              <a:t>’</a:t>
            </a:r>
            <a:endParaRPr lang="es-ES" sz="1600" dirty="0">
              <a:latin typeface="Symbol" charset="2"/>
              <a:cs typeface="Symbol" charset="2"/>
            </a:endParaRPr>
          </a:p>
        </p:txBody>
      </p:sp>
      <p:sp>
        <p:nvSpPr>
          <p:cNvPr id="137" name="CuadroTexto 136"/>
          <p:cNvSpPr txBox="1"/>
          <p:nvPr/>
        </p:nvSpPr>
        <p:spPr>
          <a:xfrm>
            <a:off x="7154690" y="4824612"/>
            <a:ext cx="246298" cy="270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Symbol" charset="2"/>
                <a:cs typeface="Symbol" charset="2"/>
              </a:rPr>
              <a:t>s</a:t>
            </a:r>
          </a:p>
        </p:txBody>
      </p:sp>
      <p:sp>
        <p:nvSpPr>
          <p:cNvPr id="138" name="CuadroTexto 137"/>
          <p:cNvSpPr txBox="1"/>
          <p:nvPr/>
        </p:nvSpPr>
        <p:spPr>
          <a:xfrm>
            <a:off x="4466574" y="4547611"/>
            <a:ext cx="240817" cy="294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07E30A-F87F-5641-B543-7214702D2D6C}"/>
              </a:ext>
            </a:extLst>
          </p:cNvPr>
          <p:cNvSpPr txBox="1"/>
          <p:nvPr/>
        </p:nvSpPr>
        <p:spPr>
          <a:xfrm>
            <a:off x="568172" y="1070881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Consideremos los triángulos,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AA28DBA-748D-0940-8CBA-F809F42F5A51}"/>
              </a:ext>
            </a:extLst>
          </p:cNvPr>
          <p:cNvCxnSpPr/>
          <p:nvPr/>
        </p:nvCxnSpPr>
        <p:spPr bwMode="auto">
          <a:xfrm>
            <a:off x="1475656" y="1604290"/>
            <a:ext cx="4987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D97944A-D896-7840-816D-A142D2881D5D}"/>
                  </a:ext>
                </a:extLst>
              </p:cNvPr>
              <p:cNvSpPr txBox="1"/>
              <p:nvPr/>
            </p:nvSpPr>
            <p:spPr>
              <a:xfrm>
                <a:off x="2117642" y="1485364"/>
                <a:ext cx="20631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s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D97944A-D896-7840-816D-A142D2881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642" y="1485364"/>
                <a:ext cx="2063194" cy="215444"/>
              </a:xfrm>
              <a:prstGeom prst="rect">
                <a:avLst/>
              </a:prstGeom>
              <a:blipFill>
                <a:blip r:embed="rId9"/>
                <a:stretch>
                  <a:fillRect l="-613" t="-6250" b="-5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1E2A9498-A98B-5245-A54E-F3B04727B671}"/>
              </a:ext>
            </a:extLst>
          </p:cNvPr>
          <p:cNvCxnSpPr/>
          <p:nvPr/>
        </p:nvCxnSpPr>
        <p:spPr bwMode="auto">
          <a:xfrm>
            <a:off x="4223259" y="1592017"/>
            <a:ext cx="4987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FED5C546-2BB0-9B42-AC3B-53FADFB5A678}"/>
                  </a:ext>
                </a:extLst>
              </p:cNvPr>
              <p:cNvSpPr txBox="1"/>
              <p:nvPr/>
            </p:nvSpPr>
            <p:spPr>
              <a:xfrm>
                <a:off x="4841899" y="1459254"/>
                <a:ext cx="8234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FED5C546-2BB0-9B42-AC3B-53FADFB5A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899" y="1459254"/>
                <a:ext cx="823431" cy="215444"/>
              </a:xfrm>
              <a:prstGeom prst="rect">
                <a:avLst/>
              </a:prstGeom>
              <a:blipFill>
                <a:blip r:embed="rId10"/>
                <a:stretch>
                  <a:fillRect l="-3125" r="-3125" b="-333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CuadroTexto 68">
            <a:extLst>
              <a:ext uri="{FF2B5EF4-FFF2-40B4-BE49-F238E27FC236}">
                <a16:creationId xmlns:a16="http://schemas.microsoft.com/office/drawing/2014/main" id="{61F57527-8688-494F-B3BB-81EB39D80947}"/>
              </a:ext>
            </a:extLst>
          </p:cNvPr>
          <p:cNvSpPr txBox="1"/>
          <p:nvPr/>
        </p:nvSpPr>
        <p:spPr>
          <a:xfrm>
            <a:off x="827584" y="197954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 IO’C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36AD589C-ED39-3B4E-9ADC-7E51FBA68861}"/>
              </a:ext>
            </a:extLst>
          </p:cNvPr>
          <p:cNvCxnSpPr/>
          <p:nvPr/>
        </p:nvCxnSpPr>
        <p:spPr bwMode="auto">
          <a:xfrm>
            <a:off x="1505376" y="2152635"/>
            <a:ext cx="4987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1A9F8529-2F0C-1E48-8A7C-5AB7709A39F2}"/>
                  </a:ext>
                </a:extLst>
              </p:cNvPr>
              <p:cNvSpPr txBox="1"/>
              <p:nvPr/>
            </p:nvSpPr>
            <p:spPr>
              <a:xfrm>
                <a:off x="2140736" y="2003519"/>
                <a:ext cx="21815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s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1A9F8529-2F0C-1E48-8A7C-5AB7709A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736" y="2003519"/>
                <a:ext cx="2181558" cy="215444"/>
              </a:xfrm>
              <a:prstGeom prst="rect">
                <a:avLst/>
              </a:prstGeom>
              <a:blipFill>
                <a:blip r:embed="rId11"/>
                <a:stretch>
                  <a:fillRect l="-581" t="-5882" b="-4117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0DF9DDDB-D399-264B-BD25-503831D1416E}"/>
              </a:ext>
            </a:extLst>
          </p:cNvPr>
          <p:cNvCxnSpPr/>
          <p:nvPr/>
        </p:nvCxnSpPr>
        <p:spPr bwMode="auto">
          <a:xfrm>
            <a:off x="4287636" y="2108409"/>
            <a:ext cx="4987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4D25B10F-1C68-1147-A264-A29E12CDF938}"/>
                  </a:ext>
                </a:extLst>
              </p:cNvPr>
              <p:cNvSpPr txBox="1"/>
              <p:nvPr/>
            </p:nvSpPr>
            <p:spPr>
              <a:xfrm>
                <a:off x="4861915" y="1988645"/>
                <a:ext cx="9417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s-ES" sz="1400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4D25B10F-1C68-1147-A264-A29E12CDF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915" y="1988645"/>
                <a:ext cx="941796" cy="215444"/>
              </a:xfrm>
              <a:prstGeom prst="rect">
                <a:avLst/>
              </a:prstGeom>
              <a:blipFill>
                <a:blip r:embed="rId12"/>
                <a:stretch>
                  <a:fillRect l="-2740" b="-4117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C7CD1C7-19EB-6445-A368-95AC295FC433}"/>
                  </a:ext>
                </a:extLst>
              </p:cNvPr>
              <p:cNvSpPr txBox="1"/>
              <p:nvPr/>
            </p:nvSpPr>
            <p:spPr>
              <a:xfrm>
                <a:off x="6422170" y="1209557"/>
                <a:ext cx="1018740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C7CD1C7-19EB-6445-A368-95AC295FC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170" y="1209557"/>
                <a:ext cx="1018740" cy="525978"/>
              </a:xfrm>
              <a:prstGeom prst="rect">
                <a:avLst/>
              </a:prstGeom>
              <a:blipFill>
                <a:blip r:embed="rId13"/>
                <a:stretch>
                  <a:fillRect l="-1235" t="-2439" r="-3704" b="-1219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uadroTexto 75">
            <a:extLst>
              <a:ext uri="{FF2B5EF4-FFF2-40B4-BE49-F238E27FC236}">
                <a16:creationId xmlns:a16="http://schemas.microsoft.com/office/drawing/2014/main" id="{69B4453F-B69B-AD49-8EAE-DB18F7131271}"/>
              </a:ext>
            </a:extLst>
          </p:cNvPr>
          <p:cNvSpPr txBox="1"/>
          <p:nvPr/>
        </p:nvSpPr>
        <p:spPr>
          <a:xfrm>
            <a:off x="877072" y="145151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IOC</a:t>
            </a: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04E45C51-70FC-C145-A770-2FE076338C14}"/>
              </a:ext>
            </a:extLst>
          </p:cNvPr>
          <p:cNvCxnSpPr/>
          <p:nvPr/>
        </p:nvCxnSpPr>
        <p:spPr bwMode="auto">
          <a:xfrm>
            <a:off x="5803711" y="1592017"/>
            <a:ext cx="4987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261F506F-7DBE-8243-B9D7-09EB16D74440}"/>
                  </a:ext>
                </a:extLst>
              </p:cNvPr>
              <p:cNvSpPr txBox="1"/>
              <p:nvPr/>
            </p:nvSpPr>
            <p:spPr>
              <a:xfrm>
                <a:off x="6397737" y="1879071"/>
                <a:ext cx="114826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261F506F-7DBE-8243-B9D7-09EB16D74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37" y="1879071"/>
                <a:ext cx="1148263" cy="525978"/>
              </a:xfrm>
              <a:prstGeom prst="rect">
                <a:avLst/>
              </a:prstGeom>
              <a:blipFill>
                <a:blip r:embed="rId14"/>
                <a:stretch>
                  <a:fillRect l="-1099" t="-2381" r="-1099" b="-95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DF1C6181-D496-484C-86FC-2C031BD59A2E}"/>
              </a:ext>
            </a:extLst>
          </p:cNvPr>
          <p:cNvCxnSpPr/>
          <p:nvPr/>
        </p:nvCxnSpPr>
        <p:spPr bwMode="auto">
          <a:xfrm>
            <a:off x="5851352" y="2097598"/>
            <a:ext cx="4987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Conector angular 9">
            <a:extLst>
              <a:ext uri="{FF2B5EF4-FFF2-40B4-BE49-F238E27FC236}">
                <a16:creationId xmlns:a16="http://schemas.microsoft.com/office/drawing/2014/main" id="{BA3269C6-0FE9-B34C-8782-187B98E97361}"/>
              </a:ext>
            </a:extLst>
          </p:cNvPr>
          <p:cNvCxnSpPr/>
          <p:nvPr/>
        </p:nvCxnSpPr>
        <p:spPr bwMode="auto">
          <a:xfrm rot="10800000" flipV="1">
            <a:off x="1810122" y="2003518"/>
            <a:ext cx="6551320" cy="633393"/>
          </a:xfrm>
          <a:prstGeom prst="bentConnector3">
            <a:avLst>
              <a:gd name="adj1" fmla="val 17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Conector angular 12">
            <a:extLst>
              <a:ext uri="{FF2B5EF4-FFF2-40B4-BE49-F238E27FC236}">
                <a16:creationId xmlns:a16="http://schemas.microsoft.com/office/drawing/2014/main" id="{87ABEE3B-09A4-5C44-BC60-85EC470B3F7B}"/>
              </a:ext>
            </a:extLst>
          </p:cNvPr>
          <p:cNvCxnSpPr/>
          <p:nvPr/>
        </p:nvCxnSpPr>
        <p:spPr bwMode="auto">
          <a:xfrm rot="16200000" flipH="1">
            <a:off x="8172123" y="2455783"/>
            <a:ext cx="1028607" cy="124075"/>
          </a:xfrm>
          <a:prstGeom prst="bentConnector3">
            <a:avLst>
              <a:gd name="adj1" fmla="val -109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Text Box 59">
            <a:extLst>
              <a:ext uri="{FF2B5EF4-FFF2-40B4-BE49-F238E27FC236}">
                <a16:creationId xmlns:a16="http://schemas.microsoft.com/office/drawing/2014/main" id="{15FB971C-E566-504F-8140-E1AB88BC5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4826" y="3089566"/>
            <a:ext cx="20569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dirty="0"/>
              <a:t>Fórmula de </a:t>
            </a:r>
            <a:r>
              <a:rPr lang="es-ES" dirty="0" err="1"/>
              <a:t>Lange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68FF1F5-3DAE-204D-AAD3-A9CD65A392B1}"/>
                  </a:ext>
                </a:extLst>
              </p:cNvPr>
              <p:cNvSpPr txBox="1"/>
              <p:nvPr/>
            </p:nvSpPr>
            <p:spPr>
              <a:xfrm>
                <a:off x="6959963" y="3479013"/>
                <a:ext cx="1932517" cy="475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s-E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68FF1F5-3DAE-204D-AAD3-A9CD65A3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963" y="3479013"/>
                <a:ext cx="1932517" cy="475323"/>
              </a:xfrm>
              <a:prstGeom prst="rect">
                <a:avLst/>
              </a:prstGeom>
              <a:blipFill>
                <a:blip r:embed="rId15"/>
                <a:stretch>
                  <a:fillRect l="-1316" r="-1316" b="-810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FA5130B7-7BF9-7448-97BA-60196C3FB45D}"/>
              </a:ext>
            </a:extLst>
          </p:cNvPr>
          <p:cNvSpPr/>
          <p:nvPr/>
        </p:nvSpPr>
        <p:spPr bwMode="auto">
          <a:xfrm>
            <a:off x="467544" y="3032124"/>
            <a:ext cx="2304256" cy="3277196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82DFE1B7-3E90-DD4C-AABC-CC30602E1B5B}"/>
              </a:ext>
            </a:extLst>
          </p:cNvPr>
          <p:cNvSpPr/>
          <p:nvPr/>
        </p:nvSpPr>
        <p:spPr bwMode="auto">
          <a:xfrm>
            <a:off x="6804248" y="3068960"/>
            <a:ext cx="2179811" cy="994504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17" name="Cerrar corchete 16">
            <a:extLst>
              <a:ext uri="{FF2B5EF4-FFF2-40B4-BE49-F238E27FC236}">
                <a16:creationId xmlns:a16="http://schemas.microsoft.com/office/drawing/2014/main" id="{20DD5947-A487-1B44-B7DC-301A06104E82}"/>
              </a:ext>
            </a:extLst>
          </p:cNvPr>
          <p:cNvSpPr/>
          <p:nvPr/>
        </p:nvSpPr>
        <p:spPr bwMode="auto">
          <a:xfrm>
            <a:off x="7643322" y="1209557"/>
            <a:ext cx="45719" cy="1283339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E229850-F502-A64B-9EC0-79C4BE5C65DD}"/>
                  </a:ext>
                </a:extLst>
              </p:cNvPr>
              <p:cNvSpPr txBox="1"/>
              <p:nvPr/>
            </p:nvSpPr>
            <p:spPr>
              <a:xfrm>
                <a:off x="7974704" y="1660338"/>
                <a:ext cx="1060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E229850-F502-A64B-9EC0-79C4BE5C6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704" y="1660338"/>
                <a:ext cx="1060418" cy="276999"/>
              </a:xfrm>
              <a:prstGeom prst="rect">
                <a:avLst/>
              </a:prstGeom>
              <a:blipFill>
                <a:blip r:embed="rId16"/>
                <a:stretch>
                  <a:fillRect l="-2353" b="-391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80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9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91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91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915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9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91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91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915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9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19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91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91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915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9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91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91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915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9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47" grpId="0"/>
      <p:bldP spid="191548" grpId="0" animBg="1"/>
      <p:bldP spid="191550" grpId="0"/>
      <p:bldP spid="191555" grpId="0" animBg="1"/>
      <p:bldP spid="2" grpId="0"/>
      <p:bldP spid="6" grpId="0"/>
      <p:bldP spid="68" grpId="0"/>
      <p:bldP spid="69" grpId="0"/>
      <p:bldP spid="71" grpId="0"/>
      <p:bldP spid="73" grpId="0"/>
      <p:bldP spid="8" grpId="0"/>
      <p:bldP spid="76" grpId="0"/>
      <p:bldP spid="78" grpId="0"/>
      <p:bldP spid="86" grpId="0"/>
      <p:bldP spid="15" grpId="0"/>
      <p:bldP spid="16" grpId="0" animBg="1"/>
      <p:bldP spid="89" grpId="0" animBg="1"/>
      <p:bldP spid="17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84" name="Rectangle 28"/>
          <p:cNvSpPr>
            <a:spLocks noChangeArrowheads="1"/>
          </p:cNvSpPr>
          <p:nvPr/>
        </p:nvSpPr>
        <p:spPr bwMode="auto">
          <a:xfrm>
            <a:off x="6445251" y="2278340"/>
            <a:ext cx="25546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_tradnl" dirty="0"/>
              <a:t>Invariante de </a:t>
            </a:r>
            <a:r>
              <a:rPr lang="es-ES_tradnl" dirty="0" err="1"/>
              <a:t>Lagrange-Helmholtz</a:t>
            </a:r>
            <a:endParaRPr lang="es-ES" dirty="0"/>
          </a:p>
        </p:txBody>
      </p:sp>
      <p:grpSp>
        <p:nvGrpSpPr>
          <p:cNvPr id="173086" name="Group 30"/>
          <p:cNvGrpSpPr>
            <a:grpSpLocks/>
          </p:cNvGrpSpPr>
          <p:nvPr/>
        </p:nvGrpSpPr>
        <p:grpSpPr bwMode="auto">
          <a:xfrm>
            <a:off x="2167969" y="2739411"/>
            <a:ext cx="3927475" cy="1728787"/>
            <a:chOff x="1812" y="1389"/>
            <a:chExt cx="2474" cy="1089"/>
          </a:xfrm>
        </p:grpSpPr>
        <p:sp>
          <p:nvSpPr>
            <p:cNvPr id="173121" name="Text Box 65"/>
            <p:cNvSpPr txBox="1">
              <a:spLocks noChangeArrowheads="1"/>
            </p:cNvSpPr>
            <p:nvPr/>
          </p:nvSpPr>
          <p:spPr bwMode="auto">
            <a:xfrm>
              <a:off x="3978" y="1888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 dirty="0">
                  <a:latin typeface="Times New Roman" pitchFamily="18" charset="0"/>
                </a:rPr>
                <a:t>y’</a:t>
              </a:r>
              <a:endParaRPr lang="es-ES" sz="1200" dirty="0">
                <a:latin typeface="Times New Roman" pitchFamily="18" charset="0"/>
              </a:endParaRPr>
            </a:p>
          </p:txBody>
        </p:sp>
        <p:sp>
          <p:nvSpPr>
            <p:cNvPr id="173087" name="Arc 31"/>
            <p:cNvSpPr>
              <a:spLocks/>
            </p:cNvSpPr>
            <p:nvPr/>
          </p:nvSpPr>
          <p:spPr bwMode="auto">
            <a:xfrm rot="56632251">
              <a:off x="2866" y="1520"/>
              <a:ext cx="765" cy="740"/>
            </a:xfrm>
            <a:custGeom>
              <a:avLst/>
              <a:gdLst>
                <a:gd name="G0" fmla="+- 7080 0 0"/>
                <a:gd name="G1" fmla="+- 21600 0 0"/>
                <a:gd name="G2" fmla="+- 21600 0 0"/>
                <a:gd name="T0" fmla="*/ 0 w 28680"/>
                <a:gd name="T1" fmla="*/ 1193 h 27755"/>
                <a:gd name="T2" fmla="*/ 27785 w 28680"/>
                <a:gd name="T3" fmla="*/ 27755 h 27755"/>
                <a:gd name="T4" fmla="*/ 7080 w 28680"/>
                <a:gd name="T5" fmla="*/ 21600 h 27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80" h="27755" fill="none" extrusionOk="0">
                  <a:moveTo>
                    <a:pt x="0" y="1193"/>
                  </a:moveTo>
                  <a:cubicBezTo>
                    <a:pt x="2276" y="403"/>
                    <a:pt x="4669" y="-1"/>
                    <a:pt x="7080" y="0"/>
                  </a:cubicBezTo>
                  <a:cubicBezTo>
                    <a:pt x="19009" y="0"/>
                    <a:pt x="28680" y="9670"/>
                    <a:pt x="28680" y="21600"/>
                  </a:cubicBezTo>
                  <a:cubicBezTo>
                    <a:pt x="28680" y="23684"/>
                    <a:pt x="28378" y="25757"/>
                    <a:pt x="27784" y="27754"/>
                  </a:cubicBezTo>
                </a:path>
                <a:path w="28680" h="27755" stroke="0" extrusionOk="0">
                  <a:moveTo>
                    <a:pt x="0" y="1193"/>
                  </a:moveTo>
                  <a:cubicBezTo>
                    <a:pt x="2276" y="403"/>
                    <a:pt x="4669" y="-1"/>
                    <a:pt x="7080" y="0"/>
                  </a:cubicBezTo>
                  <a:cubicBezTo>
                    <a:pt x="19009" y="0"/>
                    <a:pt x="28680" y="9670"/>
                    <a:pt x="28680" y="21600"/>
                  </a:cubicBezTo>
                  <a:cubicBezTo>
                    <a:pt x="28680" y="23684"/>
                    <a:pt x="28378" y="25757"/>
                    <a:pt x="27784" y="27754"/>
                  </a:cubicBezTo>
                  <a:lnTo>
                    <a:pt x="70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3088" name="Line 32"/>
            <p:cNvSpPr>
              <a:spLocks noChangeShapeType="1"/>
            </p:cNvSpPr>
            <p:nvPr/>
          </p:nvSpPr>
          <p:spPr bwMode="auto">
            <a:xfrm>
              <a:off x="1927" y="1888"/>
              <a:ext cx="2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089" name="Line 33"/>
            <p:cNvSpPr>
              <a:spLocks noChangeShapeType="1"/>
            </p:cNvSpPr>
            <p:nvPr/>
          </p:nvSpPr>
          <p:spPr bwMode="auto">
            <a:xfrm flipV="1">
              <a:off x="1965" y="1612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090" name="Line 34"/>
            <p:cNvSpPr>
              <a:spLocks noChangeShapeType="1"/>
            </p:cNvSpPr>
            <p:nvPr/>
          </p:nvSpPr>
          <p:spPr bwMode="auto">
            <a:xfrm>
              <a:off x="1973" y="1616"/>
              <a:ext cx="363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091" name="Line 35"/>
            <p:cNvSpPr>
              <a:spLocks noChangeShapeType="1"/>
            </p:cNvSpPr>
            <p:nvPr/>
          </p:nvSpPr>
          <p:spPr bwMode="auto">
            <a:xfrm>
              <a:off x="1969" y="1614"/>
              <a:ext cx="987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092" name="Line 36"/>
            <p:cNvSpPr>
              <a:spLocks noChangeShapeType="1"/>
            </p:cNvSpPr>
            <p:nvPr/>
          </p:nvSpPr>
          <p:spPr bwMode="auto">
            <a:xfrm>
              <a:off x="2961" y="1894"/>
              <a:ext cx="1039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093" name="Line 37"/>
            <p:cNvSpPr>
              <a:spLocks noChangeShapeType="1"/>
            </p:cNvSpPr>
            <p:nvPr/>
          </p:nvSpPr>
          <p:spPr bwMode="auto">
            <a:xfrm>
              <a:off x="2957" y="1892"/>
              <a:ext cx="827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094" name="Text Box 38"/>
            <p:cNvSpPr txBox="1">
              <a:spLocks noChangeArrowheads="1"/>
            </p:cNvSpPr>
            <p:nvPr/>
          </p:nvSpPr>
          <p:spPr bwMode="auto">
            <a:xfrm>
              <a:off x="2414" y="1389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Times New Roman" pitchFamily="18" charset="0"/>
                </a:rPr>
                <a:t>n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095" name="Text Box 39"/>
            <p:cNvSpPr txBox="1">
              <a:spLocks noChangeArrowheads="1"/>
            </p:cNvSpPr>
            <p:nvPr/>
          </p:nvSpPr>
          <p:spPr bwMode="auto">
            <a:xfrm>
              <a:off x="3515" y="1389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Times New Roman" pitchFamily="18" charset="0"/>
                </a:rPr>
                <a:t>n’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096" name="Line 40"/>
            <p:cNvSpPr>
              <a:spLocks noChangeShapeType="1"/>
            </p:cNvSpPr>
            <p:nvPr/>
          </p:nvSpPr>
          <p:spPr bwMode="auto">
            <a:xfrm>
              <a:off x="3996" y="1887"/>
              <a:ext cx="8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097" name="Line 41"/>
            <p:cNvSpPr>
              <a:spLocks noChangeShapeType="1"/>
            </p:cNvSpPr>
            <p:nvPr/>
          </p:nvSpPr>
          <p:spPr bwMode="auto">
            <a:xfrm flipV="1">
              <a:off x="1973" y="1573"/>
              <a:ext cx="1063" cy="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098" name="Line 42"/>
            <p:cNvSpPr>
              <a:spLocks noChangeShapeType="1"/>
            </p:cNvSpPr>
            <p:nvPr/>
          </p:nvSpPr>
          <p:spPr bwMode="auto">
            <a:xfrm>
              <a:off x="3045" y="1568"/>
              <a:ext cx="959" cy="3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099" name="Line 43"/>
            <p:cNvSpPr>
              <a:spLocks noChangeShapeType="1"/>
            </p:cNvSpPr>
            <p:nvPr/>
          </p:nvSpPr>
          <p:spPr bwMode="auto">
            <a:xfrm flipV="1">
              <a:off x="1973" y="1658"/>
              <a:ext cx="771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00" name="Line 44"/>
            <p:cNvSpPr>
              <a:spLocks noChangeShapeType="1"/>
            </p:cNvSpPr>
            <p:nvPr/>
          </p:nvSpPr>
          <p:spPr bwMode="auto">
            <a:xfrm>
              <a:off x="3045" y="1567"/>
              <a:ext cx="470" cy="1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01" name="Freeform 45"/>
            <p:cNvSpPr>
              <a:spLocks/>
            </p:cNvSpPr>
            <p:nvPr/>
          </p:nvSpPr>
          <p:spPr bwMode="auto">
            <a:xfrm>
              <a:off x="2290" y="1798"/>
              <a:ext cx="23" cy="90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02" name="Freeform 46"/>
            <p:cNvSpPr>
              <a:spLocks/>
            </p:cNvSpPr>
            <p:nvPr/>
          </p:nvSpPr>
          <p:spPr bwMode="auto">
            <a:xfrm>
              <a:off x="3449" y="1888"/>
              <a:ext cx="20" cy="100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03" name="Freeform 47"/>
            <p:cNvSpPr>
              <a:spLocks/>
            </p:cNvSpPr>
            <p:nvPr/>
          </p:nvSpPr>
          <p:spPr bwMode="auto">
            <a:xfrm flipH="1">
              <a:off x="2592" y="1796"/>
              <a:ext cx="23" cy="90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04" name="Freeform 48"/>
            <p:cNvSpPr>
              <a:spLocks/>
            </p:cNvSpPr>
            <p:nvPr/>
          </p:nvSpPr>
          <p:spPr bwMode="auto">
            <a:xfrm flipH="1">
              <a:off x="3711" y="1794"/>
              <a:ext cx="16" cy="90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05" name="Line 49"/>
            <p:cNvSpPr>
              <a:spLocks noChangeShapeType="1"/>
            </p:cNvSpPr>
            <p:nvPr/>
          </p:nvSpPr>
          <p:spPr bwMode="auto">
            <a:xfrm>
              <a:off x="2949" y="1888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06" name="Line 50"/>
            <p:cNvSpPr>
              <a:spLocks noChangeShapeType="1"/>
            </p:cNvSpPr>
            <p:nvPr/>
          </p:nvSpPr>
          <p:spPr bwMode="auto">
            <a:xfrm>
              <a:off x="2971" y="2433"/>
              <a:ext cx="102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07" name="Line 51"/>
            <p:cNvSpPr>
              <a:spLocks noChangeShapeType="1"/>
            </p:cNvSpPr>
            <p:nvPr/>
          </p:nvSpPr>
          <p:spPr bwMode="auto">
            <a:xfrm>
              <a:off x="4001" y="2092"/>
              <a:ext cx="0" cy="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08" name="Line 52"/>
            <p:cNvSpPr>
              <a:spLocks noChangeShapeType="1"/>
            </p:cNvSpPr>
            <p:nvPr/>
          </p:nvSpPr>
          <p:spPr bwMode="auto">
            <a:xfrm>
              <a:off x="1964" y="1895"/>
              <a:ext cx="0" cy="5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09" name="Line 53"/>
            <p:cNvSpPr>
              <a:spLocks noChangeShapeType="1"/>
            </p:cNvSpPr>
            <p:nvPr/>
          </p:nvSpPr>
          <p:spPr bwMode="auto">
            <a:xfrm flipH="1">
              <a:off x="1973" y="2433"/>
              <a:ext cx="96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10" name="Text Box 54"/>
            <p:cNvSpPr txBox="1">
              <a:spLocks noChangeArrowheads="1"/>
            </p:cNvSpPr>
            <p:nvPr/>
          </p:nvSpPr>
          <p:spPr bwMode="auto">
            <a:xfrm>
              <a:off x="2381" y="2251"/>
              <a:ext cx="15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Times New Roman" pitchFamily="18" charset="0"/>
                </a:rPr>
                <a:t>s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111" name="Text Box 55"/>
            <p:cNvSpPr txBox="1">
              <a:spLocks noChangeArrowheads="1"/>
            </p:cNvSpPr>
            <p:nvPr/>
          </p:nvSpPr>
          <p:spPr bwMode="auto">
            <a:xfrm>
              <a:off x="3560" y="2251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Times New Roman" pitchFamily="18" charset="0"/>
                </a:rPr>
                <a:t>s’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112" name="Text Box 56"/>
            <p:cNvSpPr txBox="1">
              <a:spLocks noChangeArrowheads="1"/>
            </p:cNvSpPr>
            <p:nvPr/>
          </p:nvSpPr>
          <p:spPr bwMode="auto">
            <a:xfrm>
              <a:off x="1812" y="1852"/>
              <a:ext cx="18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Times New Roman" pitchFamily="18" charset="0"/>
                </a:rPr>
                <a:t>O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113" name="Text Box 57"/>
            <p:cNvSpPr txBox="1">
              <a:spLocks noChangeArrowheads="1"/>
            </p:cNvSpPr>
            <p:nvPr/>
          </p:nvSpPr>
          <p:spPr bwMode="auto">
            <a:xfrm>
              <a:off x="3905" y="1731"/>
              <a:ext cx="21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Times New Roman" pitchFamily="18" charset="0"/>
                </a:rPr>
                <a:t>O’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114" name="Text Box 58"/>
            <p:cNvSpPr txBox="1">
              <a:spLocks noChangeArrowheads="1"/>
            </p:cNvSpPr>
            <p:nvPr/>
          </p:nvSpPr>
          <p:spPr bwMode="auto">
            <a:xfrm>
              <a:off x="2278" y="1734"/>
              <a:ext cx="17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Symbol" pitchFamily="18" charset="2"/>
                </a:rPr>
                <a:t>s</a:t>
              </a:r>
              <a:endParaRPr lang="es-ES" sz="1200">
                <a:latin typeface="Symbol" pitchFamily="18" charset="2"/>
              </a:endParaRPr>
            </a:p>
          </p:txBody>
        </p:sp>
        <p:sp>
          <p:nvSpPr>
            <p:cNvPr id="173115" name="Text Box 59"/>
            <p:cNvSpPr txBox="1">
              <a:spLocks noChangeArrowheads="1"/>
            </p:cNvSpPr>
            <p:nvPr/>
          </p:nvSpPr>
          <p:spPr bwMode="auto">
            <a:xfrm>
              <a:off x="2450" y="1730"/>
              <a:ext cx="18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Symbol" pitchFamily="18" charset="2"/>
                </a:rPr>
                <a:t>w</a:t>
              </a:r>
              <a:endParaRPr lang="es-ES" sz="1200">
                <a:latin typeface="Symbol" pitchFamily="18" charset="2"/>
              </a:endParaRPr>
            </a:p>
          </p:txBody>
        </p:sp>
        <p:sp>
          <p:nvSpPr>
            <p:cNvPr id="173116" name="Text Box 60"/>
            <p:cNvSpPr txBox="1">
              <a:spLocks noChangeArrowheads="1"/>
            </p:cNvSpPr>
            <p:nvPr/>
          </p:nvSpPr>
          <p:spPr bwMode="auto">
            <a:xfrm>
              <a:off x="3458" y="1855"/>
              <a:ext cx="2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 dirty="0">
                  <a:latin typeface="Symbol" pitchFamily="18" charset="2"/>
                </a:rPr>
                <a:t>w</a:t>
              </a:r>
              <a:r>
                <a:rPr lang="es-ES_tradnl" sz="1200" dirty="0">
                  <a:latin typeface="Times New Roman" pitchFamily="18" charset="0"/>
                </a:rPr>
                <a:t>’</a:t>
              </a:r>
              <a:endParaRPr lang="es-ES" sz="1200" dirty="0">
                <a:latin typeface="Times New Roman" pitchFamily="18" charset="0"/>
              </a:endParaRPr>
            </a:p>
          </p:txBody>
        </p:sp>
        <p:sp>
          <p:nvSpPr>
            <p:cNvPr id="173117" name="Text Box 61"/>
            <p:cNvSpPr txBox="1">
              <a:spLocks noChangeArrowheads="1"/>
            </p:cNvSpPr>
            <p:nvPr/>
          </p:nvSpPr>
          <p:spPr bwMode="auto">
            <a:xfrm>
              <a:off x="3539" y="1748"/>
              <a:ext cx="20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Symbol" pitchFamily="18" charset="2"/>
                </a:rPr>
                <a:t>s</a:t>
              </a:r>
              <a:r>
                <a:rPr lang="es-ES_tradnl" sz="1200">
                  <a:latin typeface="Times New Roman" pitchFamily="18" charset="0"/>
                </a:rPr>
                <a:t>’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118" name="Line 62"/>
            <p:cNvSpPr>
              <a:spLocks noChangeShapeType="1"/>
            </p:cNvSpPr>
            <p:nvPr/>
          </p:nvSpPr>
          <p:spPr bwMode="auto">
            <a:xfrm>
              <a:off x="3052" y="1580"/>
              <a:ext cx="3" cy="3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19" name="Text Box 63"/>
            <p:cNvSpPr txBox="1">
              <a:spLocks noChangeArrowheads="1"/>
            </p:cNvSpPr>
            <p:nvPr/>
          </p:nvSpPr>
          <p:spPr bwMode="auto">
            <a:xfrm>
              <a:off x="3034" y="164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Times New Roman" pitchFamily="18" charset="0"/>
                </a:rPr>
                <a:t>h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120" name="Text Box 64"/>
            <p:cNvSpPr txBox="1">
              <a:spLocks noChangeArrowheads="1"/>
            </p:cNvSpPr>
            <p:nvPr/>
          </p:nvSpPr>
          <p:spPr bwMode="auto">
            <a:xfrm>
              <a:off x="1821" y="1616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Times New Roman" pitchFamily="18" charset="0"/>
                </a:rPr>
                <a:t>y</a:t>
              </a:r>
              <a:endParaRPr lang="es-ES" sz="1200">
                <a:latin typeface="Times New Roman" pitchFamily="18" charset="0"/>
              </a:endParaRPr>
            </a:p>
          </p:txBody>
        </p:sp>
      </p:grpSp>
      <p:grpSp>
        <p:nvGrpSpPr>
          <p:cNvPr id="173122" name="Group 66"/>
          <p:cNvGrpSpPr>
            <a:grpSpLocks/>
          </p:cNvGrpSpPr>
          <p:nvPr/>
        </p:nvGrpSpPr>
        <p:grpSpPr bwMode="auto">
          <a:xfrm>
            <a:off x="685007" y="4982274"/>
            <a:ext cx="7345362" cy="1389062"/>
            <a:chOff x="657" y="3021"/>
            <a:chExt cx="4627" cy="875"/>
          </a:xfrm>
        </p:grpSpPr>
        <p:sp>
          <p:nvSpPr>
            <p:cNvPr id="173123" name="Arc 67"/>
            <p:cNvSpPr>
              <a:spLocks/>
            </p:cNvSpPr>
            <p:nvPr/>
          </p:nvSpPr>
          <p:spPr bwMode="auto">
            <a:xfrm rot="56632251">
              <a:off x="1480" y="3152"/>
              <a:ext cx="765" cy="740"/>
            </a:xfrm>
            <a:custGeom>
              <a:avLst/>
              <a:gdLst>
                <a:gd name="G0" fmla="+- 7080 0 0"/>
                <a:gd name="G1" fmla="+- 21600 0 0"/>
                <a:gd name="G2" fmla="+- 21600 0 0"/>
                <a:gd name="T0" fmla="*/ 0 w 28680"/>
                <a:gd name="T1" fmla="*/ 1193 h 27755"/>
                <a:gd name="T2" fmla="*/ 27785 w 28680"/>
                <a:gd name="T3" fmla="*/ 27755 h 27755"/>
                <a:gd name="T4" fmla="*/ 7080 w 28680"/>
                <a:gd name="T5" fmla="*/ 21600 h 27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80" h="27755" fill="none" extrusionOk="0">
                  <a:moveTo>
                    <a:pt x="0" y="1193"/>
                  </a:moveTo>
                  <a:cubicBezTo>
                    <a:pt x="2276" y="403"/>
                    <a:pt x="4669" y="-1"/>
                    <a:pt x="7080" y="0"/>
                  </a:cubicBezTo>
                  <a:cubicBezTo>
                    <a:pt x="19009" y="0"/>
                    <a:pt x="28680" y="9670"/>
                    <a:pt x="28680" y="21600"/>
                  </a:cubicBezTo>
                  <a:cubicBezTo>
                    <a:pt x="28680" y="23684"/>
                    <a:pt x="28378" y="25757"/>
                    <a:pt x="27784" y="27754"/>
                  </a:cubicBezTo>
                </a:path>
                <a:path w="28680" h="27755" stroke="0" extrusionOk="0">
                  <a:moveTo>
                    <a:pt x="0" y="1193"/>
                  </a:moveTo>
                  <a:cubicBezTo>
                    <a:pt x="2276" y="403"/>
                    <a:pt x="4669" y="-1"/>
                    <a:pt x="7080" y="0"/>
                  </a:cubicBezTo>
                  <a:cubicBezTo>
                    <a:pt x="19009" y="0"/>
                    <a:pt x="28680" y="9670"/>
                    <a:pt x="28680" y="21600"/>
                  </a:cubicBezTo>
                  <a:cubicBezTo>
                    <a:pt x="28680" y="23684"/>
                    <a:pt x="28378" y="25757"/>
                    <a:pt x="27784" y="27754"/>
                  </a:cubicBezTo>
                  <a:lnTo>
                    <a:pt x="70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3124" name="Line 68"/>
            <p:cNvSpPr>
              <a:spLocks noChangeShapeType="1"/>
            </p:cNvSpPr>
            <p:nvPr/>
          </p:nvSpPr>
          <p:spPr bwMode="auto">
            <a:xfrm>
              <a:off x="799" y="3520"/>
              <a:ext cx="26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25" name="Line 69"/>
            <p:cNvSpPr>
              <a:spLocks noChangeShapeType="1"/>
            </p:cNvSpPr>
            <p:nvPr/>
          </p:nvSpPr>
          <p:spPr bwMode="auto">
            <a:xfrm flipV="1">
              <a:off x="837" y="32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26" name="Text Box 70"/>
            <p:cNvSpPr txBox="1">
              <a:spLocks noChangeArrowheads="1"/>
            </p:cNvSpPr>
            <p:nvPr/>
          </p:nvSpPr>
          <p:spPr bwMode="auto">
            <a:xfrm>
              <a:off x="1117" y="3021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Times New Roman" pitchFamily="18" charset="0"/>
                </a:rPr>
                <a:t>n</a:t>
              </a:r>
              <a:r>
                <a:rPr lang="es-ES_tradnl" sz="1200" baseline="-25000">
                  <a:latin typeface="Times New Roman" pitchFamily="18" charset="0"/>
                </a:rPr>
                <a:t>1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127" name="Text Box 71"/>
            <p:cNvSpPr txBox="1">
              <a:spLocks noChangeArrowheads="1"/>
            </p:cNvSpPr>
            <p:nvPr/>
          </p:nvSpPr>
          <p:spPr bwMode="auto">
            <a:xfrm>
              <a:off x="2070" y="3022"/>
              <a:ext cx="44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s-ES_tradnl" sz="1200">
                  <a:latin typeface="Times New Roman" pitchFamily="18" charset="0"/>
                </a:rPr>
                <a:t>n’</a:t>
              </a:r>
              <a:r>
                <a:rPr lang="es-ES_tradnl" sz="1200" baseline="-25000">
                  <a:latin typeface="Times New Roman" pitchFamily="18" charset="0"/>
                </a:rPr>
                <a:t>1</a:t>
              </a:r>
              <a:r>
                <a:rPr lang="es-ES_tradnl" sz="1200">
                  <a:latin typeface="Times New Roman" pitchFamily="18" charset="0"/>
                </a:rPr>
                <a:t>= n</a:t>
              </a:r>
              <a:r>
                <a:rPr lang="es-ES_tradnl" sz="1200" baseline="-25000">
                  <a:latin typeface="Times New Roman" pitchFamily="18" charset="0"/>
                </a:rPr>
                <a:t>2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128" name="Line 72"/>
            <p:cNvSpPr>
              <a:spLocks noChangeShapeType="1"/>
            </p:cNvSpPr>
            <p:nvPr/>
          </p:nvSpPr>
          <p:spPr bwMode="auto">
            <a:xfrm>
              <a:off x="2290" y="3519"/>
              <a:ext cx="4" cy="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29" name="Line 73"/>
            <p:cNvSpPr>
              <a:spLocks noChangeShapeType="1"/>
            </p:cNvSpPr>
            <p:nvPr/>
          </p:nvSpPr>
          <p:spPr bwMode="auto">
            <a:xfrm flipV="1">
              <a:off x="845" y="3292"/>
              <a:ext cx="771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30" name="Line 74"/>
            <p:cNvSpPr>
              <a:spLocks noChangeShapeType="1"/>
            </p:cNvSpPr>
            <p:nvPr/>
          </p:nvSpPr>
          <p:spPr bwMode="auto">
            <a:xfrm>
              <a:off x="1616" y="3294"/>
              <a:ext cx="1179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31" name="Line 75"/>
            <p:cNvSpPr>
              <a:spLocks noChangeShapeType="1"/>
            </p:cNvSpPr>
            <p:nvPr/>
          </p:nvSpPr>
          <p:spPr bwMode="auto">
            <a:xfrm flipV="1">
              <a:off x="845" y="3344"/>
              <a:ext cx="589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32" name="Line 76"/>
            <p:cNvSpPr>
              <a:spLocks noChangeShapeType="1"/>
            </p:cNvSpPr>
            <p:nvPr/>
          </p:nvSpPr>
          <p:spPr bwMode="auto">
            <a:xfrm>
              <a:off x="1616" y="3294"/>
              <a:ext cx="470" cy="1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33" name="Freeform 77"/>
            <p:cNvSpPr>
              <a:spLocks/>
            </p:cNvSpPr>
            <p:nvPr/>
          </p:nvSpPr>
          <p:spPr bwMode="auto">
            <a:xfrm>
              <a:off x="1162" y="3430"/>
              <a:ext cx="23" cy="90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34" name="Freeform 78"/>
            <p:cNvSpPr>
              <a:spLocks/>
            </p:cNvSpPr>
            <p:nvPr/>
          </p:nvSpPr>
          <p:spPr bwMode="auto">
            <a:xfrm flipH="1">
              <a:off x="1963" y="3424"/>
              <a:ext cx="16" cy="90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35" name="Text Box 79"/>
            <p:cNvSpPr txBox="1">
              <a:spLocks noChangeArrowheads="1"/>
            </p:cNvSpPr>
            <p:nvPr/>
          </p:nvSpPr>
          <p:spPr bwMode="auto">
            <a:xfrm>
              <a:off x="1707" y="3339"/>
              <a:ext cx="23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Symbol" pitchFamily="18" charset="2"/>
                </a:rPr>
                <a:t>s</a:t>
              </a:r>
              <a:r>
                <a:rPr lang="es-ES_tradnl" sz="1200">
                  <a:latin typeface="Times New Roman" pitchFamily="18" charset="0"/>
                </a:rPr>
                <a:t>’</a:t>
              </a:r>
              <a:r>
                <a:rPr lang="es-ES_tradnl" sz="1200" baseline="-25000">
                  <a:latin typeface="Times New Roman" pitchFamily="18" charset="0"/>
                </a:rPr>
                <a:t>1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136" name="Text Box 80"/>
            <p:cNvSpPr txBox="1">
              <a:spLocks noChangeArrowheads="1"/>
            </p:cNvSpPr>
            <p:nvPr/>
          </p:nvSpPr>
          <p:spPr bwMode="auto">
            <a:xfrm>
              <a:off x="2568" y="3475"/>
              <a:ext cx="20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Symbol" pitchFamily="18" charset="2"/>
                </a:rPr>
                <a:t>s</a:t>
              </a:r>
              <a:r>
                <a:rPr lang="es-ES_tradnl" sz="1200" baseline="-25000">
                  <a:latin typeface="Times New Roman" pitchFamily="18" charset="0"/>
                </a:rPr>
                <a:t>2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137" name="Text Box 81"/>
            <p:cNvSpPr txBox="1">
              <a:spLocks noChangeArrowheads="1"/>
            </p:cNvSpPr>
            <p:nvPr/>
          </p:nvSpPr>
          <p:spPr bwMode="auto">
            <a:xfrm>
              <a:off x="657" y="3248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Times New Roman" pitchFamily="18" charset="0"/>
                </a:rPr>
                <a:t>y</a:t>
              </a:r>
              <a:r>
                <a:rPr lang="es-ES_tradnl" sz="1200" baseline="-25000">
                  <a:latin typeface="Times New Roman" pitchFamily="18" charset="0"/>
                </a:rPr>
                <a:t>1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138" name="Text Box 82"/>
            <p:cNvSpPr txBox="1">
              <a:spLocks noChangeArrowheads="1"/>
            </p:cNvSpPr>
            <p:nvPr/>
          </p:nvSpPr>
          <p:spPr bwMode="auto">
            <a:xfrm>
              <a:off x="2070" y="3521"/>
              <a:ext cx="2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Times New Roman" pitchFamily="18" charset="0"/>
                </a:rPr>
                <a:t>y’</a:t>
              </a:r>
              <a:r>
                <a:rPr lang="es-ES_tradnl" sz="1200" baseline="-25000">
                  <a:latin typeface="Times New Roman" pitchFamily="18" charset="0"/>
                </a:rPr>
                <a:t>1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139" name="Text Box 83"/>
            <p:cNvSpPr txBox="1">
              <a:spLocks noChangeArrowheads="1"/>
            </p:cNvSpPr>
            <p:nvPr/>
          </p:nvSpPr>
          <p:spPr bwMode="auto">
            <a:xfrm>
              <a:off x="1202" y="3349"/>
              <a:ext cx="20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Symbol" pitchFamily="18" charset="2"/>
                </a:rPr>
                <a:t>s</a:t>
              </a:r>
              <a:r>
                <a:rPr lang="es-ES_tradnl" sz="1200" baseline="-25000">
                  <a:latin typeface="Times New Roman" pitchFamily="18" charset="0"/>
                </a:rPr>
                <a:t>1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140" name="Text Box 84"/>
            <p:cNvSpPr txBox="1">
              <a:spLocks noChangeArrowheads="1"/>
            </p:cNvSpPr>
            <p:nvPr/>
          </p:nvSpPr>
          <p:spPr bwMode="auto">
            <a:xfrm>
              <a:off x="2265" y="3519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Times New Roman" pitchFamily="18" charset="0"/>
                </a:rPr>
                <a:t>y</a:t>
              </a:r>
              <a:r>
                <a:rPr lang="es-ES_tradnl" sz="1200" baseline="-25000">
                  <a:latin typeface="Times New Roman" pitchFamily="18" charset="0"/>
                </a:rPr>
                <a:t>2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141" name="Freeform 85"/>
            <p:cNvSpPr>
              <a:spLocks/>
            </p:cNvSpPr>
            <p:nvPr/>
          </p:nvSpPr>
          <p:spPr bwMode="auto">
            <a:xfrm>
              <a:off x="2575" y="3521"/>
              <a:ext cx="23" cy="90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42" name="Arc 86"/>
            <p:cNvSpPr>
              <a:spLocks/>
            </p:cNvSpPr>
            <p:nvPr/>
          </p:nvSpPr>
          <p:spPr bwMode="auto">
            <a:xfrm rot="56632251">
              <a:off x="2671" y="3156"/>
              <a:ext cx="765" cy="740"/>
            </a:xfrm>
            <a:custGeom>
              <a:avLst/>
              <a:gdLst>
                <a:gd name="G0" fmla="+- 7080 0 0"/>
                <a:gd name="G1" fmla="+- 21600 0 0"/>
                <a:gd name="G2" fmla="+- 21600 0 0"/>
                <a:gd name="T0" fmla="*/ 0 w 28680"/>
                <a:gd name="T1" fmla="*/ 1193 h 27755"/>
                <a:gd name="T2" fmla="*/ 27785 w 28680"/>
                <a:gd name="T3" fmla="*/ 27755 h 27755"/>
                <a:gd name="T4" fmla="*/ 7080 w 28680"/>
                <a:gd name="T5" fmla="*/ 21600 h 27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80" h="27755" fill="none" extrusionOk="0">
                  <a:moveTo>
                    <a:pt x="0" y="1193"/>
                  </a:moveTo>
                  <a:cubicBezTo>
                    <a:pt x="2276" y="403"/>
                    <a:pt x="4669" y="-1"/>
                    <a:pt x="7080" y="0"/>
                  </a:cubicBezTo>
                  <a:cubicBezTo>
                    <a:pt x="19009" y="0"/>
                    <a:pt x="28680" y="9670"/>
                    <a:pt x="28680" y="21600"/>
                  </a:cubicBezTo>
                  <a:cubicBezTo>
                    <a:pt x="28680" y="23684"/>
                    <a:pt x="28378" y="25757"/>
                    <a:pt x="27784" y="27754"/>
                  </a:cubicBezTo>
                </a:path>
                <a:path w="28680" h="27755" stroke="0" extrusionOk="0">
                  <a:moveTo>
                    <a:pt x="0" y="1193"/>
                  </a:moveTo>
                  <a:cubicBezTo>
                    <a:pt x="2276" y="403"/>
                    <a:pt x="4669" y="-1"/>
                    <a:pt x="7080" y="0"/>
                  </a:cubicBezTo>
                  <a:cubicBezTo>
                    <a:pt x="19009" y="0"/>
                    <a:pt x="28680" y="9670"/>
                    <a:pt x="28680" y="21600"/>
                  </a:cubicBezTo>
                  <a:cubicBezTo>
                    <a:pt x="28680" y="23684"/>
                    <a:pt x="28378" y="25757"/>
                    <a:pt x="27784" y="27754"/>
                  </a:cubicBezTo>
                  <a:lnTo>
                    <a:pt x="70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3143" name="Line 87"/>
            <p:cNvSpPr>
              <a:spLocks noChangeShapeType="1"/>
            </p:cNvSpPr>
            <p:nvPr/>
          </p:nvSpPr>
          <p:spPr bwMode="auto">
            <a:xfrm flipV="1">
              <a:off x="2781" y="3289"/>
              <a:ext cx="585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44" name="Line 88"/>
            <p:cNvSpPr>
              <a:spLocks noChangeShapeType="1"/>
            </p:cNvSpPr>
            <p:nvPr/>
          </p:nvSpPr>
          <p:spPr bwMode="auto">
            <a:xfrm flipV="1">
              <a:off x="3026" y="3319"/>
              <a:ext cx="4" cy="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45" name="Freeform 89"/>
            <p:cNvSpPr>
              <a:spLocks/>
            </p:cNvSpPr>
            <p:nvPr/>
          </p:nvSpPr>
          <p:spPr bwMode="auto">
            <a:xfrm flipH="1">
              <a:off x="2865" y="3521"/>
              <a:ext cx="16" cy="90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46" name="Text Box 90"/>
            <p:cNvSpPr txBox="1">
              <a:spLocks noChangeArrowheads="1"/>
            </p:cNvSpPr>
            <p:nvPr/>
          </p:nvSpPr>
          <p:spPr bwMode="auto">
            <a:xfrm>
              <a:off x="2844" y="3657"/>
              <a:ext cx="23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Symbol" pitchFamily="18" charset="2"/>
                </a:rPr>
                <a:t>s</a:t>
              </a:r>
              <a:r>
                <a:rPr lang="es-ES_tradnl" sz="1200">
                  <a:latin typeface="Times New Roman" pitchFamily="18" charset="0"/>
                </a:rPr>
                <a:t>’</a:t>
              </a:r>
              <a:r>
                <a:rPr lang="es-ES_tradnl" sz="1200" baseline="-25000">
                  <a:latin typeface="Times New Roman" pitchFamily="18" charset="0"/>
                </a:rPr>
                <a:t>2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147" name="Freeform 91"/>
            <p:cNvSpPr>
              <a:spLocks/>
            </p:cNvSpPr>
            <p:nvPr/>
          </p:nvSpPr>
          <p:spPr bwMode="auto">
            <a:xfrm>
              <a:off x="2810" y="3584"/>
              <a:ext cx="100" cy="154"/>
            </a:xfrm>
            <a:custGeom>
              <a:avLst/>
              <a:gdLst>
                <a:gd name="T0" fmla="*/ 46 w 91"/>
                <a:gd name="T1" fmla="*/ 0 h 136"/>
                <a:gd name="T2" fmla="*/ 0 w 91"/>
                <a:gd name="T3" fmla="*/ 46 h 136"/>
                <a:gd name="T4" fmla="*/ 91 w 91"/>
                <a:gd name="T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136">
                  <a:moveTo>
                    <a:pt x="46" y="0"/>
                  </a:moveTo>
                  <a:lnTo>
                    <a:pt x="0" y="46"/>
                  </a:lnTo>
                  <a:lnTo>
                    <a:pt x="91" y="136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48" name="Text Box 92"/>
            <p:cNvSpPr txBox="1">
              <a:spLocks noChangeArrowheads="1"/>
            </p:cNvSpPr>
            <p:nvPr/>
          </p:nvSpPr>
          <p:spPr bwMode="auto">
            <a:xfrm>
              <a:off x="3019" y="3255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Times New Roman" pitchFamily="18" charset="0"/>
                </a:rPr>
                <a:t>y</a:t>
              </a:r>
              <a:r>
                <a:rPr lang="es-ES_tradnl" sz="1200" baseline="-25000">
                  <a:latin typeface="Times New Roman" pitchFamily="18" charset="0"/>
                </a:rPr>
                <a:t>3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149" name="Text Box 93"/>
            <p:cNvSpPr txBox="1">
              <a:spLocks noChangeArrowheads="1"/>
            </p:cNvSpPr>
            <p:nvPr/>
          </p:nvSpPr>
          <p:spPr bwMode="auto">
            <a:xfrm>
              <a:off x="2831" y="3252"/>
              <a:ext cx="2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Times New Roman" pitchFamily="18" charset="0"/>
                </a:rPr>
                <a:t>y’</a:t>
              </a:r>
              <a:r>
                <a:rPr lang="es-ES_tradnl" sz="1200" baseline="-25000">
                  <a:latin typeface="Times New Roman" pitchFamily="18" charset="0"/>
                </a:rPr>
                <a:t>2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150" name="Freeform 94"/>
            <p:cNvSpPr>
              <a:spLocks/>
            </p:cNvSpPr>
            <p:nvPr/>
          </p:nvSpPr>
          <p:spPr bwMode="auto">
            <a:xfrm>
              <a:off x="3164" y="3430"/>
              <a:ext cx="23" cy="90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51" name="Text Box 95"/>
            <p:cNvSpPr txBox="1">
              <a:spLocks noChangeArrowheads="1"/>
            </p:cNvSpPr>
            <p:nvPr/>
          </p:nvSpPr>
          <p:spPr bwMode="auto">
            <a:xfrm>
              <a:off x="3152" y="3339"/>
              <a:ext cx="20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Symbol" pitchFamily="18" charset="2"/>
                </a:rPr>
                <a:t>s</a:t>
              </a:r>
              <a:r>
                <a:rPr lang="es-ES_tradnl" sz="1200" baseline="-25000">
                  <a:latin typeface="Times New Roman" pitchFamily="18" charset="0"/>
                </a:rPr>
                <a:t>3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152" name="Line 96"/>
            <p:cNvSpPr>
              <a:spLocks noChangeShapeType="1"/>
            </p:cNvSpPr>
            <p:nvPr/>
          </p:nvSpPr>
          <p:spPr bwMode="auto">
            <a:xfrm>
              <a:off x="3470" y="3521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53" name="Arc 97"/>
            <p:cNvSpPr>
              <a:spLocks/>
            </p:cNvSpPr>
            <p:nvPr/>
          </p:nvSpPr>
          <p:spPr bwMode="auto">
            <a:xfrm rot="56632251">
              <a:off x="4348" y="3153"/>
              <a:ext cx="765" cy="740"/>
            </a:xfrm>
            <a:custGeom>
              <a:avLst/>
              <a:gdLst>
                <a:gd name="G0" fmla="+- 7080 0 0"/>
                <a:gd name="G1" fmla="+- 21600 0 0"/>
                <a:gd name="G2" fmla="+- 21600 0 0"/>
                <a:gd name="T0" fmla="*/ 0 w 28680"/>
                <a:gd name="T1" fmla="*/ 1193 h 27755"/>
                <a:gd name="T2" fmla="*/ 27785 w 28680"/>
                <a:gd name="T3" fmla="*/ 27755 h 27755"/>
                <a:gd name="T4" fmla="*/ 7080 w 28680"/>
                <a:gd name="T5" fmla="*/ 21600 h 27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80" h="27755" fill="none" extrusionOk="0">
                  <a:moveTo>
                    <a:pt x="0" y="1193"/>
                  </a:moveTo>
                  <a:cubicBezTo>
                    <a:pt x="2276" y="403"/>
                    <a:pt x="4669" y="-1"/>
                    <a:pt x="7080" y="0"/>
                  </a:cubicBezTo>
                  <a:cubicBezTo>
                    <a:pt x="19009" y="0"/>
                    <a:pt x="28680" y="9670"/>
                    <a:pt x="28680" y="21600"/>
                  </a:cubicBezTo>
                  <a:cubicBezTo>
                    <a:pt x="28680" y="23684"/>
                    <a:pt x="28378" y="25757"/>
                    <a:pt x="27784" y="27754"/>
                  </a:cubicBezTo>
                </a:path>
                <a:path w="28680" h="27755" stroke="0" extrusionOk="0">
                  <a:moveTo>
                    <a:pt x="0" y="1193"/>
                  </a:moveTo>
                  <a:cubicBezTo>
                    <a:pt x="2276" y="403"/>
                    <a:pt x="4669" y="-1"/>
                    <a:pt x="7080" y="0"/>
                  </a:cubicBezTo>
                  <a:cubicBezTo>
                    <a:pt x="19009" y="0"/>
                    <a:pt x="28680" y="9670"/>
                    <a:pt x="28680" y="21600"/>
                  </a:cubicBezTo>
                  <a:cubicBezTo>
                    <a:pt x="28680" y="23684"/>
                    <a:pt x="28378" y="25757"/>
                    <a:pt x="27784" y="27754"/>
                  </a:cubicBezTo>
                  <a:lnTo>
                    <a:pt x="70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3154" name="Text Box 98"/>
            <p:cNvSpPr txBox="1">
              <a:spLocks noChangeArrowheads="1"/>
            </p:cNvSpPr>
            <p:nvPr/>
          </p:nvSpPr>
          <p:spPr bwMode="auto">
            <a:xfrm>
              <a:off x="4938" y="3023"/>
              <a:ext cx="2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Times New Roman" pitchFamily="18" charset="0"/>
                </a:rPr>
                <a:t>n’</a:t>
              </a:r>
              <a:r>
                <a:rPr lang="es-ES_tradnl" sz="1200" baseline="-25000">
                  <a:latin typeface="Times New Roman" pitchFamily="18" charset="0"/>
                </a:rPr>
                <a:t>k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155" name="Line 99"/>
            <p:cNvSpPr>
              <a:spLocks noChangeShapeType="1"/>
            </p:cNvSpPr>
            <p:nvPr/>
          </p:nvSpPr>
          <p:spPr bwMode="auto">
            <a:xfrm>
              <a:off x="5017" y="3521"/>
              <a:ext cx="4" cy="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56" name="Line 100"/>
            <p:cNvSpPr>
              <a:spLocks noChangeShapeType="1"/>
            </p:cNvSpPr>
            <p:nvPr/>
          </p:nvSpPr>
          <p:spPr bwMode="auto">
            <a:xfrm flipV="1">
              <a:off x="3713" y="3101"/>
              <a:ext cx="897" cy="4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57" name="Line 101"/>
            <p:cNvSpPr>
              <a:spLocks noChangeShapeType="1"/>
            </p:cNvSpPr>
            <p:nvPr/>
          </p:nvSpPr>
          <p:spPr bwMode="auto">
            <a:xfrm flipV="1">
              <a:off x="3713" y="3249"/>
              <a:ext cx="573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58" name="Line 102"/>
            <p:cNvSpPr>
              <a:spLocks noChangeShapeType="1"/>
            </p:cNvSpPr>
            <p:nvPr/>
          </p:nvSpPr>
          <p:spPr bwMode="auto">
            <a:xfrm>
              <a:off x="4604" y="3113"/>
              <a:ext cx="350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59" name="Freeform 103"/>
            <p:cNvSpPr>
              <a:spLocks/>
            </p:cNvSpPr>
            <p:nvPr/>
          </p:nvSpPr>
          <p:spPr bwMode="auto">
            <a:xfrm>
              <a:off x="4009" y="3381"/>
              <a:ext cx="20" cy="140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60" name="Freeform 104"/>
            <p:cNvSpPr>
              <a:spLocks/>
            </p:cNvSpPr>
            <p:nvPr/>
          </p:nvSpPr>
          <p:spPr bwMode="auto">
            <a:xfrm flipH="1">
              <a:off x="4819" y="3362"/>
              <a:ext cx="23" cy="153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61" name="Text Box 105"/>
            <p:cNvSpPr txBox="1">
              <a:spLocks noChangeArrowheads="1"/>
            </p:cNvSpPr>
            <p:nvPr/>
          </p:nvSpPr>
          <p:spPr bwMode="auto">
            <a:xfrm>
              <a:off x="4613" y="3339"/>
              <a:ext cx="23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Symbol" pitchFamily="18" charset="2"/>
                </a:rPr>
                <a:t>s</a:t>
              </a:r>
              <a:r>
                <a:rPr lang="es-ES_tradnl" sz="1200">
                  <a:latin typeface="Times New Roman" pitchFamily="18" charset="0"/>
                </a:rPr>
                <a:t>’</a:t>
              </a:r>
              <a:r>
                <a:rPr lang="es-ES_tradnl" sz="1200" baseline="-25000">
                  <a:latin typeface="Times New Roman" pitchFamily="18" charset="0"/>
                </a:rPr>
                <a:t>k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162" name="Text Box 106"/>
            <p:cNvSpPr txBox="1">
              <a:spLocks noChangeArrowheads="1"/>
            </p:cNvSpPr>
            <p:nvPr/>
          </p:nvSpPr>
          <p:spPr bwMode="auto">
            <a:xfrm>
              <a:off x="4817" y="3518"/>
              <a:ext cx="2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Times New Roman" pitchFamily="18" charset="0"/>
                </a:rPr>
                <a:t>y’</a:t>
              </a:r>
              <a:r>
                <a:rPr lang="es-ES_tradnl" sz="1200" baseline="-25000">
                  <a:latin typeface="Times New Roman" pitchFamily="18" charset="0"/>
                </a:rPr>
                <a:t>k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163" name="Text Box 107"/>
            <p:cNvSpPr txBox="1">
              <a:spLocks noChangeArrowheads="1"/>
            </p:cNvSpPr>
            <p:nvPr/>
          </p:nvSpPr>
          <p:spPr bwMode="auto">
            <a:xfrm>
              <a:off x="3878" y="3621"/>
              <a:ext cx="45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200">
                  <a:latin typeface="Symbol" pitchFamily="18" charset="2"/>
                </a:rPr>
                <a:t>s</a:t>
              </a:r>
              <a:r>
                <a:rPr lang="es-ES_tradnl" sz="1200">
                  <a:latin typeface="Times New Roman" pitchFamily="18" charset="0"/>
                </a:rPr>
                <a:t>’</a:t>
              </a:r>
              <a:r>
                <a:rPr lang="es-ES_tradnl" sz="1200" baseline="-25000">
                  <a:latin typeface="Times New Roman" pitchFamily="18" charset="0"/>
                </a:rPr>
                <a:t>k-1</a:t>
              </a:r>
              <a:r>
                <a:rPr lang="es-ES_tradnl" sz="1200">
                  <a:latin typeface="Times New Roman" pitchFamily="18" charset="0"/>
                </a:rPr>
                <a:t>= </a:t>
              </a:r>
              <a:r>
                <a:rPr lang="es-ES_tradnl" sz="1200">
                  <a:latin typeface="Symbol" pitchFamily="18" charset="2"/>
                </a:rPr>
                <a:t>s</a:t>
              </a:r>
              <a:r>
                <a:rPr lang="es-ES_tradnl" sz="1200" baseline="-25000">
                  <a:latin typeface="Times New Roman" pitchFamily="18" charset="0"/>
                </a:rPr>
                <a:t>k</a:t>
              </a:r>
              <a:endParaRPr lang="es-ES" sz="1200" baseline="-25000">
                <a:latin typeface="Times New Roman" pitchFamily="18" charset="0"/>
              </a:endParaRPr>
            </a:p>
          </p:txBody>
        </p:sp>
        <p:sp>
          <p:nvSpPr>
            <p:cNvPr id="173164" name="Line 108"/>
            <p:cNvSpPr>
              <a:spLocks noChangeShapeType="1"/>
            </p:cNvSpPr>
            <p:nvPr/>
          </p:nvSpPr>
          <p:spPr bwMode="auto">
            <a:xfrm>
              <a:off x="3702" y="3521"/>
              <a:ext cx="15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65" name="Text Box 109"/>
            <p:cNvSpPr txBox="1">
              <a:spLocks noChangeArrowheads="1"/>
            </p:cNvSpPr>
            <p:nvPr/>
          </p:nvSpPr>
          <p:spPr bwMode="auto">
            <a:xfrm>
              <a:off x="3113" y="3022"/>
              <a:ext cx="44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s-ES_tradnl" sz="1200">
                  <a:latin typeface="Times New Roman" pitchFamily="18" charset="0"/>
                </a:rPr>
                <a:t>n’</a:t>
              </a:r>
              <a:r>
                <a:rPr lang="es-ES_tradnl" sz="1200" baseline="-25000">
                  <a:latin typeface="Times New Roman" pitchFamily="18" charset="0"/>
                </a:rPr>
                <a:t>2 </a:t>
              </a:r>
              <a:r>
                <a:rPr lang="es-ES_tradnl" sz="1200">
                  <a:latin typeface="Times New Roman" pitchFamily="18" charset="0"/>
                </a:rPr>
                <a:t>= n</a:t>
              </a:r>
              <a:r>
                <a:rPr lang="es-ES_tradnl" sz="1200" baseline="-25000">
                  <a:latin typeface="Times New Roman" pitchFamily="18" charset="0"/>
                </a:rPr>
                <a:t>3</a:t>
              </a:r>
              <a:endParaRPr lang="es-ES" sz="1200">
                <a:latin typeface="Times New Roman" pitchFamily="18" charset="0"/>
              </a:endParaRPr>
            </a:p>
          </p:txBody>
        </p:sp>
        <p:sp>
          <p:nvSpPr>
            <p:cNvPr id="173166" name="Freeform 110"/>
            <p:cNvSpPr>
              <a:spLocks/>
            </p:cNvSpPr>
            <p:nvPr/>
          </p:nvSpPr>
          <p:spPr bwMode="auto">
            <a:xfrm flipH="1">
              <a:off x="4014" y="3475"/>
              <a:ext cx="91" cy="182"/>
            </a:xfrm>
            <a:custGeom>
              <a:avLst/>
              <a:gdLst>
                <a:gd name="T0" fmla="*/ 46 w 91"/>
                <a:gd name="T1" fmla="*/ 0 h 136"/>
                <a:gd name="T2" fmla="*/ 0 w 91"/>
                <a:gd name="T3" fmla="*/ 46 h 136"/>
                <a:gd name="T4" fmla="*/ 91 w 91"/>
                <a:gd name="T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136">
                  <a:moveTo>
                    <a:pt x="46" y="0"/>
                  </a:moveTo>
                  <a:lnTo>
                    <a:pt x="0" y="46"/>
                  </a:lnTo>
                  <a:lnTo>
                    <a:pt x="91" y="136"/>
                  </a:lnTo>
                </a:path>
              </a:pathLst>
            </a:custGeom>
            <a:noFill/>
            <a:ln w="9525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67" name="Line 111"/>
            <p:cNvSpPr>
              <a:spLocks noChangeShapeType="1"/>
            </p:cNvSpPr>
            <p:nvPr/>
          </p:nvSpPr>
          <p:spPr bwMode="auto">
            <a:xfrm>
              <a:off x="4740" y="3249"/>
              <a:ext cx="408" cy="3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168" name="Text Box 112"/>
            <p:cNvSpPr txBox="1">
              <a:spLocks noChangeArrowheads="1"/>
            </p:cNvSpPr>
            <p:nvPr/>
          </p:nvSpPr>
          <p:spPr bwMode="auto">
            <a:xfrm>
              <a:off x="3878" y="3022"/>
              <a:ext cx="54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s-ES_tradnl" sz="1200">
                  <a:latin typeface="Times New Roman" pitchFamily="18" charset="0"/>
                </a:rPr>
                <a:t>n’</a:t>
              </a:r>
              <a:r>
                <a:rPr lang="es-ES_tradnl" sz="1200" baseline="-25000">
                  <a:latin typeface="Times New Roman" pitchFamily="18" charset="0"/>
                </a:rPr>
                <a:t>k-1 </a:t>
              </a:r>
              <a:r>
                <a:rPr lang="es-ES_tradnl" sz="1200">
                  <a:latin typeface="Times New Roman" pitchFamily="18" charset="0"/>
                </a:rPr>
                <a:t>= n</a:t>
              </a:r>
              <a:r>
                <a:rPr lang="es-ES_tradnl" sz="1200" baseline="-25000">
                  <a:latin typeface="Times New Roman" pitchFamily="18" charset="0"/>
                </a:rPr>
                <a:t>k</a:t>
              </a:r>
              <a:endParaRPr lang="es-ES" sz="1200">
                <a:latin typeface="Times New Roman" pitchFamily="18" charset="0"/>
              </a:endParaRPr>
            </a:p>
          </p:txBody>
        </p:sp>
      </p:grpSp>
      <p:sp>
        <p:nvSpPr>
          <p:cNvPr id="90" name="Rectangle 2">
            <a:extLst>
              <a:ext uri="{FF2B5EF4-FFF2-40B4-BE49-F238E27FC236}">
                <a16:creationId xmlns:a16="http://schemas.microsoft.com/office/drawing/2014/main" id="{580006B7-93A7-46E3-AA72-690D9BE7E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64" y="198000"/>
            <a:ext cx="7236296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4. La región paraxial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92EBCD-2C8E-5E4D-8088-F8AA50FDA661}"/>
              </a:ext>
            </a:extLst>
          </p:cNvPr>
          <p:cNvSpPr txBox="1"/>
          <p:nvPr/>
        </p:nvSpPr>
        <p:spPr>
          <a:xfrm>
            <a:off x="922338" y="1278000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Consideremos la ley de Snell en el vértice,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7CF7FB8-F9CD-CC45-A5E6-9E471D999818}"/>
                  </a:ext>
                </a:extLst>
              </p:cNvPr>
              <p:cNvSpPr txBox="1"/>
              <p:nvPr/>
            </p:nvSpPr>
            <p:spPr>
              <a:xfrm>
                <a:off x="5673826" y="1305394"/>
                <a:ext cx="1118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7CF7FB8-F9CD-CC45-A5E6-9E471D999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826" y="1305394"/>
                <a:ext cx="1118447" cy="276999"/>
              </a:xfrm>
              <a:prstGeom prst="rect">
                <a:avLst/>
              </a:prstGeom>
              <a:blipFill>
                <a:blip r:embed="rId2"/>
                <a:stretch>
                  <a:fillRect l="-2273" b="-45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9EFBED28-76E6-744A-8230-B080D1806FA4}"/>
              </a:ext>
            </a:extLst>
          </p:cNvPr>
          <p:cNvSpPr txBox="1"/>
          <p:nvPr/>
        </p:nvSpPr>
        <p:spPr>
          <a:xfrm>
            <a:off x="958284" y="188370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9EF4830-39FC-5A44-900C-53DFCB46187F}"/>
                  </a:ext>
                </a:extLst>
              </p:cNvPr>
              <p:cNvSpPr txBox="1"/>
              <p:nvPr/>
            </p:nvSpPr>
            <p:spPr>
              <a:xfrm>
                <a:off x="1496888" y="1837791"/>
                <a:ext cx="671081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9EF4830-39FC-5A44-900C-53DFCB461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888" y="1837791"/>
                <a:ext cx="671081" cy="474361"/>
              </a:xfrm>
              <a:prstGeom prst="rect">
                <a:avLst/>
              </a:prstGeom>
              <a:blipFill>
                <a:blip r:embed="rId3"/>
                <a:stretch>
                  <a:fillRect l="-5769" r="-5769" b="-1351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9EBFA17-39E3-474F-9AD6-E193B9F4A5EA}"/>
                  </a:ext>
                </a:extLst>
              </p:cNvPr>
              <p:cNvSpPr txBox="1"/>
              <p:nvPr/>
            </p:nvSpPr>
            <p:spPr>
              <a:xfrm>
                <a:off x="2341464" y="1759046"/>
                <a:ext cx="816121" cy="536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9EBFA17-39E3-474F-9AD6-E193B9F4A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464" y="1759046"/>
                <a:ext cx="816121" cy="536494"/>
              </a:xfrm>
              <a:prstGeom prst="rect">
                <a:avLst/>
              </a:prstGeom>
              <a:blipFill>
                <a:blip r:embed="rId4"/>
                <a:stretch>
                  <a:fillRect l="-3125" b="-1190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14D28A53-E146-074A-B2EE-E9DBAADC2774}"/>
                  </a:ext>
                </a:extLst>
              </p:cNvPr>
              <p:cNvSpPr txBox="1"/>
              <p:nvPr/>
            </p:nvSpPr>
            <p:spPr>
              <a:xfrm>
                <a:off x="3424691" y="1801968"/>
                <a:ext cx="63799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14D28A53-E146-074A-B2EE-E9DBAADC2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91" y="1801968"/>
                <a:ext cx="637995" cy="525978"/>
              </a:xfrm>
              <a:prstGeom prst="rect">
                <a:avLst/>
              </a:prstGeom>
              <a:blipFill>
                <a:blip r:embed="rId5"/>
                <a:stretch>
                  <a:fillRect l="-2000" t="-4878" r="-8000" b="-97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DCE9E0DD-4893-0E42-BB64-3C42E0C0E4D7}"/>
                  </a:ext>
                </a:extLst>
              </p:cNvPr>
              <p:cNvSpPr txBox="1"/>
              <p:nvPr/>
            </p:nvSpPr>
            <p:spPr>
              <a:xfrm>
                <a:off x="4295589" y="1748892"/>
                <a:ext cx="794127" cy="544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DCE9E0DD-4893-0E42-BB64-3C42E0C0E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589" y="1748892"/>
                <a:ext cx="794127" cy="544316"/>
              </a:xfrm>
              <a:prstGeom prst="rect">
                <a:avLst/>
              </a:prstGeom>
              <a:blipFill>
                <a:blip r:embed="rId6"/>
                <a:stretch>
                  <a:fillRect l="-1613" t="-2326" r="-1613" b="-697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1B61B20-CB0B-5B45-988C-57E07FDB2A21}"/>
                  </a:ext>
                </a:extLst>
              </p:cNvPr>
              <p:cNvSpPr txBox="1"/>
              <p:nvPr/>
            </p:nvSpPr>
            <p:spPr>
              <a:xfrm>
                <a:off x="7068424" y="3067828"/>
                <a:ext cx="1401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1B61B20-CB0B-5B45-988C-57E07FDB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424" y="3067828"/>
                <a:ext cx="1401602" cy="276999"/>
              </a:xfrm>
              <a:prstGeom prst="rect">
                <a:avLst/>
              </a:prstGeom>
              <a:blipFill>
                <a:blip r:embed="rId7"/>
                <a:stretch>
                  <a:fillRect l="-3636" b="-3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0DC28CDA-D143-B748-8915-ABF8A855C0DF}"/>
                  </a:ext>
                </a:extLst>
              </p:cNvPr>
              <p:cNvSpPr txBox="1"/>
              <p:nvPr/>
            </p:nvSpPr>
            <p:spPr>
              <a:xfrm>
                <a:off x="7096914" y="4094473"/>
                <a:ext cx="1817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0DC28CDA-D143-B748-8915-ABF8A855C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914" y="4094473"/>
                <a:ext cx="1817549" cy="276999"/>
              </a:xfrm>
              <a:prstGeom prst="rect">
                <a:avLst/>
              </a:prstGeom>
              <a:blipFill>
                <a:blip r:embed="rId8"/>
                <a:stretch>
                  <a:fillRect l="-699" r="-699" b="-2272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ángulo 96">
            <a:extLst>
              <a:ext uri="{FF2B5EF4-FFF2-40B4-BE49-F238E27FC236}">
                <a16:creationId xmlns:a16="http://schemas.microsoft.com/office/drawing/2014/main" id="{20DF7B12-D0F1-3D4E-A698-B420BE22205B}"/>
              </a:ext>
            </a:extLst>
          </p:cNvPr>
          <p:cNvSpPr/>
          <p:nvPr/>
        </p:nvSpPr>
        <p:spPr bwMode="auto">
          <a:xfrm>
            <a:off x="6507164" y="1890935"/>
            <a:ext cx="2502950" cy="2713125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21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7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84" grpId="0"/>
      <p:bldP spid="2" grpId="0"/>
      <p:bldP spid="3" grpId="0"/>
      <p:bldP spid="4" grpId="0"/>
      <p:bldP spid="5" grpId="0"/>
      <p:bldP spid="6" grpId="0"/>
      <p:bldP spid="93" grpId="0"/>
      <p:bldP spid="94" grpId="0"/>
      <p:bldP spid="7" grpId="0"/>
      <p:bldP spid="96" grpId="0"/>
      <p:bldP spid="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566" name="Group 54"/>
          <p:cNvGrpSpPr>
            <a:grpSpLocks/>
          </p:cNvGrpSpPr>
          <p:nvPr/>
        </p:nvGrpSpPr>
        <p:grpSpPr bwMode="auto">
          <a:xfrm>
            <a:off x="4067175" y="2565400"/>
            <a:ext cx="4197350" cy="1019175"/>
            <a:chOff x="2562" y="1616"/>
            <a:chExt cx="2644" cy="642"/>
          </a:xfrm>
        </p:grpSpPr>
        <p:grpSp>
          <p:nvGrpSpPr>
            <p:cNvPr id="192524" name="Group 12"/>
            <p:cNvGrpSpPr>
              <a:grpSpLocks noChangeAspect="1"/>
            </p:cNvGrpSpPr>
            <p:nvPr/>
          </p:nvGrpSpPr>
          <p:grpSpPr bwMode="auto">
            <a:xfrm rot="903557">
              <a:off x="2562" y="1616"/>
              <a:ext cx="1482" cy="461"/>
              <a:chOff x="1028" y="1841"/>
              <a:chExt cx="1744" cy="542"/>
            </a:xfrm>
          </p:grpSpPr>
          <p:sp>
            <p:nvSpPr>
              <p:cNvPr id="192525" name="Line 13"/>
              <p:cNvSpPr>
                <a:spLocks noChangeAspect="1" noChangeShapeType="1"/>
              </p:cNvSpPr>
              <p:nvPr/>
            </p:nvSpPr>
            <p:spPr bwMode="auto">
              <a:xfrm rot="-1948220">
                <a:off x="1028" y="1841"/>
                <a:ext cx="1744" cy="542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2526" name="Line 14"/>
              <p:cNvSpPr>
                <a:spLocks noChangeAspect="1" noChangeShapeType="1"/>
              </p:cNvSpPr>
              <p:nvPr/>
            </p:nvSpPr>
            <p:spPr bwMode="auto">
              <a:xfrm rot="-1948220">
                <a:off x="2125" y="2030"/>
                <a:ext cx="75" cy="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2527" name="Group 15"/>
            <p:cNvGrpSpPr>
              <a:grpSpLocks noChangeAspect="1"/>
            </p:cNvGrpSpPr>
            <p:nvPr/>
          </p:nvGrpSpPr>
          <p:grpSpPr bwMode="auto">
            <a:xfrm>
              <a:off x="4091" y="1850"/>
              <a:ext cx="1115" cy="408"/>
              <a:chOff x="1017" y="1863"/>
              <a:chExt cx="1629" cy="489"/>
            </a:xfrm>
          </p:grpSpPr>
          <p:sp>
            <p:nvSpPr>
              <p:cNvPr id="192528" name="Line 16"/>
              <p:cNvSpPr>
                <a:spLocks noChangeAspect="1" noChangeShapeType="1"/>
              </p:cNvSpPr>
              <p:nvPr/>
            </p:nvSpPr>
            <p:spPr bwMode="auto">
              <a:xfrm>
                <a:off x="1017" y="1863"/>
                <a:ext cx="1629" cy="489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2529" name="Line 17"/>
              <p:cNvSpPr>
                <a:spLocks noChangeAspect="1" noChangeShapeType="1"/>
              </p:cNvSpPr>
              <p:nvPr/>
            </p:nvSpPr>
            <p:spPr bwMode="auto">
              <a:xfrm>
                <a:off x="1817" y="2103"/>
                <a:ext cx="70" cy="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92571" name="Group 59"/>
          <p:cNvGrpSpPr>
            <a:grpSpLocks/>
          </p:cNvGrpSpPr>
          <p:nvPr/>
        </p:nvGrpSpPr>
        <p:grpSpPr bwMode="auto">
          <a:xfrm>
            <a:off x="6289675" y="3567113"/>
            <a:ext cx="1979613" cy="1301750"/>
            <a:chOff x="3962" y="2247"/>
            <a:chExt cx="1247" cy="820"/>
          </a:xfrm>
        </p:grpSpPr>
        <p:sp>
          <p:nvSpPr>
            <p:cNvPr id="192531" name="Line 19"/>
            <p:cNvSpPr>
              <a:spLocks noChangeAspect="1" noChangeShapeType="1"/>
            </p:cNvSpPr>
            <p:nvPr/>
          </p:nvSpPr>
          <p:spPr bwMode="auto">
            <a:xfrm>
              <a:off x="3962" y="2247"/>
              <a:ext cx="0" cy="81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192570" name="Group 58"/>
            <p:cNvGrpSpPr>
              <a:grpSpLocks/>
            </p:cNvGrpSpPr>
            <p:nvPr/>
          </p:nvGrpSpPr>
          <p:grpSpPr bwMode="auto">
            <a:xfrm>
              <a:off x="3980" y="2257"/>
              <a:ext cx="1229" cy="810"/>
              <a:chOff x="3980" y="2257"/>
              <a:chExt cx="1229" cy="810"/>
            </a:xfrm>
          </p:grpSpPr>
          <p:sp>
            <p:nvSpPr>
              <p:cNvPr id="192533" name="Line 21"/>
              <p:cNvSpPr>
                <a:spLocks noChangeAspect="1" noChangeShapeType="1"/>
              </p:cNvSpPr>
              <p:nvPr/>
            </p:nvSpPr>
            <p:spPr bwMode="auto">
              <a:xfrm>
                <a:off x="5208" y="2257"/>
                <a:ext cx="1" cy="80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92569" name="Group 57"/>
              <p:cNvGrpSpPr>
                <a:grpSpLocks/>
              </p:cNvGrpSpPr>
              <p:nvPr/>
            </p:nvGrpSpPr>
            <p:grpSpPr bwMode="auto">
              <a:xfrm>
                <a:off x="3980" y="2894"/>
                <a:ext cx="1221" cy="173"/>
                <a:chOff x="3980" y="2894"/>
                <a:chExt cx="1221" cy="173"/>
              </a:xfrm>
            </p:grpSpPr>
            <p:sp>
              <p:nvSpPr>
                <p:cNvPr id="192535" name="Line 23"/>
                <p:cNvSpPr>
                  <a:spLocks noChangeAspect="1" noChangeShapeType="1"/>
                </p:cNvSpPr>
                <p:nvPr/>
              </p:nvSpPr>
              <p:spPr bwMode="auto">
                <a:xfrm>
                  <a:off x="3980" y="3048"/>
                  <a:ext cx="122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92540" name="Text Box 2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558" y="2894"/>
                  <a:ext cx="182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200" dirty="0"/>
                    <a:t>f’</a:t>
                  </a:r>
                </a:p>
              </p:txBody>
            </p:sp>
          </p:grpSp>
        </p:grpSp>
      </p:grpSp>
      <p:sp>
        <p:nvSpPr>
          <p:cNvPr id="192543" name="Text Box 31"/>
          <p:cNvSpPr txBox="1">
            <a:spLocks noChangeAspect="1" noChangeArrowheads="1"/>
          </p:cNvSpPr>
          <p:nvPr/>
        </p:nvSpPr>
        <p:spPr bwMode="auto">
          <a:xfrm>
            <a:off x="8139113" y="3305175"/>
            <a:ext cx="3032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200" dirty="0"/>
              <a:t>F’</a:t>
            </a:r>
          </a:p>
        </p:txBody>
      </p:sp>
      <p:sp>
        <p:nvSpPr>
          <p:cNvPr id="192544" name="Line 32"/>
          <p:cNvSpPr>
            <a:spLocks noChangeAspect="1" noChangeShapeType="1"/>
          </p:cNvSpPr>
          <p:nvPr/>
        </p:nvSpPr>
        <p:spPr bwMode="auto">
          <a:xfrm>
            <a:off x="6923088" y="375285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2548" name="Text Box 36"/>
          <p:cNvSpPr txBox="1">
            <a:spLocks noChangeArrowheads="1"/>
          </p:cNvSpPr>
          <p:nvPr/>
        </p:nvSpPr>
        <p:spPr bwMode="auto">
          <a:xfrm>
            <a:off x="468313" y="1531938"/>
            <a:ext cx="6472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/>
              <a:t>Puntos focales, distancias focales y potencia</a:t>
            </a:r>
          </a:p>
        </p:txBody>
      </p:sp>
      <p:sp>
        <p:nvSpPr>
          <p:cNvPr id="192551" name="Line 39"/>
          <p:cNvSpPr>
            <a:spLocks noChangeShapeType="1"/>
          </p:cNvSpPr>
          <p:nvPr/>
        </p:nvSpPr>
        <p:spPr bwMode="auto">
          <a:xfrm>
            <a:off x="1979613" y="34290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192552" name="Object 40"/>
          <p:cNvGraphicFramePr>
            <a:graphicFrameLocks noChangeAspect="1"/>
          </p:cNvGraphicFramePr>
          <p:nvPr/>
        </p:nvGraphicFramePr>
        <p:xfrm>
          <a:off x="1247775" y="2767013"/>
          <a:ext cx="15398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393480" progId="Equation.DSMT4">
                  <p:embed/>
                </p:oleObj>
              </mc:Choice>
              <mc:Fallback>
                <p:oleObj name="Equation" r:id="rId2" imgW="1028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2767013"/>
                        <a:ext cx="15398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53" name="Text Box 41"/>
          <p:cNvSpPr txBox="1">
            <a:spLocks noChangeArrowheads="1"/>
          </p:cNvSpPr>
          <p:nvPr/>
        </p:nvSpPr>
        <p:spPr bwMode="auto">
          <a:xfrm>
            <a:off x="827088" y="2197100"/>
            <a:ext cx="232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2000" dirty="0"/>
              <a:t>Ecuación de Gauss</a:t>
            </a:r>
          </a:p>
        </p:txBody>
      </p:sp>
      <p:graphicFrame>
        <p:nvGraphicFramePr>
          <p:cNvPr id="192556" name="Object 44"/>
          <p:cNvGraphicFramePr>
            <a:graphicFrameLocks noChangeAspect="1"/>
          </p:cNvGraphicFramePr>
          <p:nvPr/>
        </p:nvGraphicFramePr>
        <p:xfrm>
          <a:off x="747713" y="3933825"/>
          <a:ext cx="26035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880" imgH="393480" progId="Equation.DSMT4">
                  <p:embed/>
                </p:oleObj>
              </mc:Choice>
              <mc:Fallback>
                <p:oleObj name="Equation" r:id="rId4" imgW="1739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3933825"/>
                        <a:ext cx="26035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2568" name="Group 56"/>
          <p:cNvGrpSpPr>
            <a:grpSpLocks/>
          </p:cNvGrpSpPr>
          <p:nvPr/>
        </p:nvGrpSpPr>
        <p:grpSpPr bwMode="auto">
          <a:xfrm>
            <a:off x="4978400" y="2814638"/>
            <a:ext cx="3392488" cy="752475"/>
            <a:chOff x="3136" y="1773"/>
            <a:chExt cx="2137" cy="474"/>
          </a:xfrm>
        </p:grpSpPr>
        <p:grpSp>
          <p:nvGrpSpPr>
            <p:cNvPr id="192557" name="Group 45"/>
            <p:cNvGrpSpPr>
              <a:grpSpLocks noChangeAspect="1"/>
            </p:cNvGrpSpPr>
            <p:nvPr/>
          </p:nvGrpSpPr>
          <p:grpSpPr bwMode="auto">
            <a:xfrm rot="-204478">
              <a:off x="3136" y="1968"/>
              <a:ext cx="898" cy="279"/>
              <a:chOff x="1028" y="1841"/>
              <a:chExt cx="1744" cy="542"/>
            </a:xfrm>
          </p:grpSpPr>
          <p:sp>
            <p:nvSpPr>
              <p:cNvPr id="192558" name="Line 46"/>
              <p:cNvSpPr>
                <a:spLocks noChangeAspect="1" noChangeShapeType="1"/>
              </p:cNvSpPr>
              <p:nvPr/>
            </p:nvSpPr>
            <p:spPr bwMode="auto">
              <a:xfrm rot="-1948220">
                <a:off x="1028" y="1841"/>
                <a:ext cx="1744" cy="542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2559" name="Line 47"/>
              <p:cNvSpPr>
                <a:spLocks noChangeAspect="1" noChangeShapeType="1"/>
              </p:cNvSpPr>
              <p:nvPr/>
            </p:nvSpPr>
            <p:spPr bwMode="auto">
              <a:xfrm rot="-1948220">
                <a:off x="2125" y="2030"/>
                <a:ext cx="75" cy="21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2560" name="Group 48"/>
            <p:cNvGrpSpPr>
              <a:grpSpLocks noChangeAspect="1"/>
            </p:cNvGrpSpPr>
            <p:nvPr/>
          </p:nvGrpSpPr>
          <p:grpSpPr bwMode="auto">
            <a:xfrm rot="917915">
              <a:off x="4059" y="1773"/>
              <a:ext cx="1214" cy="376"/>
              <a:chOff x="1028" y="1841"/>
              <a:chExt cx="1744" cy="542"/>
            </a:xfrm>
          </p:grpSpPr>
          <p:sp>
            <p:nvSpPr>
              <p:cNvPr id="192561" name="Line 49"/>
              <p:cNvSpPr>
                <a:spLocks noChangeAspect="1" noChangeShapeType="1"/>
              </p:cNvSpPr>
              <p:nvPr/>
            </p:nvSpPr>
            <p:spPr bwMode="auto">
              <a:xfrm rot="-1948220">
                <a:off x="1028" y="1841"/>
                <a:ext cx="1744" cy="542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2562" name="Line 50"/>
              <p:cNvSpPr>
                <a:spLocks noChangeAspect="1" noChangeShapeType="1"/>
              </p:cNvSpPr>
              <p:nvPr/>
            </p:nvSpPr>
            <p:spPr bwMode="auto">
              <a:xfrm rot="-1948220">
                <a:off x="2125" y="2030"/>
                <a:ext cx="75" cy="21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92572" name="Group 60"/>
          <p:cNvGrpSpPr>
            <a:grpSpLocks/>
          </p:cNvGrpSpPr>
          <p:nvPr/>
        </p:nvGrpSpPr>
        <p:grpSpPr bwMode="auto">
          <a:xfrm>
            <a:off x="4859338" y="3328988"/>
            <a:ext cx="1401762" cy="1514475"/>
            <a:chOff x="3061" y="2097"/>
            <a:chExt cx="883" cy="954"/>
          </a:xfrm>
        </p:grpSpPr>
        <p:sp>
          <p:nvSpPr>
            <p:cNvPr id="192536" name="Line 24"/>
            <p:cNvSpPr>
              <a:spLocks noChangeAspect="1" noChangeShapeType="1"/>
            </p:cNvSpPr>
            <p:nvPr/>
          </p:nvSpPr>
          <p:spPr bwMode="auto">
            <a:xfrm flipH="1">
              <a:off x="3198" y="2827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2539" name="Text Box 27"/>
            <p:cNvSpPr txBox="1">
              <a:spLocks noChangeAspect="1" noChangeArrowheads="1"/>
            </p:cNvSpPr>
            <p:nvPr/>
          </p:nvSpPr>
          <p:spPr bwMode="auto">
            <a:xfrm>
              <a:off x="3486" y="2667"/>
              <a:ext cx="16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200" dirty="0"/>
                <a:t>f</a:t>
              </a:r>
            </a:p>
          </p:txBody>
        </p:sp>
        <p:sp>
          <p:nvSpPr>
            <p:cNvPr id="192563" name="Text Box 51"/>
            <p:cNvSpPr txBox="1">
              <a:spLocks noChangeAspect="1" noChangeArrowheads="1"/>
            </p:cNvSpPr>
            <p:nvPr/>
          </p:nvSpPr>
          <p:spPr bwMode="auto">
            <a:xfrm>
              <a:off x="3061" y="2097"/>
              <a:ext cx="17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200" dirty="0"/>
                <a:t>F</a:t>
              </a:r>
            </a:p>
          </p:txBody>
        </p:sp>
        <p:sp>
          <p:nvSpPr>
            <p:cNvPr id="192565" name="Line 53"/>
            <p:cNvSpPr>
              <a:spLocks noChangeAspect="1" noChangeShapeType="1"/>
            </p:cNvSpPr>
            <p:nvPr/>
          </p:nvSpPr>
          <p:spPr bwMode="auto">
            <a:xfrm>
              <a:off x="3150" y="2250"/>
              <a:ext cx="1" cy="80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aphicFrame>
        <p:nvGraphicFramePr>
          <p:cNvPr id="192567" name="Object 55"/>
          <p:cNvGraphicFramePr>
            <a:graphicFrameLocks noChangeAspect="1"/>
          </p:cNvGraphicFramePr>
          <p:nvPr/>
        </p:nvGraphicFramePr>
        <p:xfrm>
          <a:off x="771525" y="4783138"/>
          <a:ext cx="24320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400" imgH="393480" progId="Equation.DSMT4">
                  <p:embed/>
                </p:oleObj>
              </mc:Choice>
              <mc:Fallback>
                <p:oleObj name="Equation" r:id="rId6" imgW="1625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4783138"/>
                        <a:ext cx="24320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73" name="Line 61"/>
          <p:cNvSpPr>
            <a:spLocks noChangeShapeType="1"/>
          </p:cNvSpPr>
          <p:nvPr/>
        </p:nvSpPr>
        <p:spPr bwMode="auto">
          <a:xfrm>
            <a:off x="1979613" y="53721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192574" name="Object 62"/>
          <p:cNvGraphicFramePr>
            <a:graphicFrameLocks noChangeAspect="1"/>
          </p:cNvGraphicFramePr>
          <p:nvPr/>
        </p:nvGraphicFramePr>
        <p:xfrm>
          <a:off x="1182688" y="5930900"/>
          <a:ext cx="16367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91880" imgH="419040" progId="Equation.DSMT4">
                  <p:embed/>
                </p:oleObj>
              </mc:Choice>
              <mc:Fallback>
                <p:oleObj name="Equation" r:id="rId8" imgW="1091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5930900"/>
                        <a:ext cx="16367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75" name="Line 63"/>
          <p:cNvSpPr>
            <a:spLocks noChangeShapeType="1"/>
          </p:cNvSpPr>
          <p:nvPr/>
        </p:nvSpPr>
        <p:spPr bwMode="auto">
          <a:xfrm>
            <a:off x="3348038" y="465296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2576" name="Line 64"/>
          <p:cNvSpPr>
            <a:spLocks noChangeShapeType="1"/>
          </p:cNvSpPr>
          <p:nvPr/>
        </p:nvSpPr>
        <p:spPr bwMode="auto">
          <a:xfrm>
            <a:off x="3851275" y="4652963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2578" name="Line 66"/>
          <p:cNvSpPr>
            <a:spLocks noChangeShapeType="1"/>
          </p:cNvSpPr>
          <p:nvPr/>
        </p:nvSpPr>
        <p:spPr bwMode="auto">
          <a:xfrm>
            <a:off x="3851275" y="5734050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192579" name="Object 67"/>
          <p:cNvGraphicFramePr>
            <a:graphicFrameLocks noChangeAspect="1"/>
          </p:cNvGraphicFramePr>
          <p:nvPr/>
        </p:nvGraphicFramePr>
        <p:xfrm>
          <a:off x="4859338" y="5445125"/>
          <a:ext cx="914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Ûn" r:id="rId10" imgW="609480" imgH="419040" progId="Equation.3">
                  <p:embed/>
                </p:oleObj>
              </mc:Choice>
              <mc:Fallback>
                <p:oleObj name="EcuaciÛn" r:id="rId10" imgW="609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445125"/>
                        <a:ext cx="914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2588" name="Group 76"/>
          <p:cNvGrpSpPr>
            <a:grpSpLocks/>
          </p:cNvGrpSpPr>
          <p:nvPr/>
        </p:nvGrpSpPr>
        <p:grpSpPr bwMode="auto">
          <a:xfrm>
            <a:off x="4070350" y="2314575"/>
            <a:ext cx="4249738" cy="1141413"/>
            <a:chOff x="2564" y="1458"/>
            <a:chExt cx="2677" cy="719"/>
          </a:xfrm>
        </p:grpSpPr>
        <p:grpSp>
          <p:nvGrpSpPr>
            <p:cNvPr id="192582" name="Group 70"/>
            <p:cNvGrpSpPr>
              <a:grpSpLocks noChangeAspect="1"/>
            </p:cNvGrpSpPr>
            <p:nvPr/>
          </p:nvGrpSpPr>
          <p:grpSpPr bwMode="auto">
            <a:xfrm rot="903557">
              <a:off x="2564" y="1458"/>
              <a:ext cx="1592" cy="495"/>
              <a:chOff x="1028" y="1841"/>
              <a:chExt cx="1744" cy="542"/>
            </a:xfrm>
          </p:grpSpPr>
          <p:sp>
            <p:nvSpPr>
              <p:cNvPr id="192583" name="Line 71"/>
              <p:cNvSpPr>
                <a:spLocks noChangeAspect="1" noChangeShapeType="1"/>
              </p:cNvSpPr>
              <p:nvPr/>
            </p:nvSpPr>
            <p:spPr bwMode="auto">
              <a:xfrm rot="-1948220">
                <a:off x="1028" y="1841"/>
                <a:ext cx="1744" cy="542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2584" name="Line 72"/>
              <p:cNvSpPr>
                <a:spLocks noChangeAspect="1" noChangeShapeType="1"/>
              </p:cNvSpPr>
              <p:nvPr/>
            </p:nvSpPr>
            <p:spPr bwMode="auto">
              <a:xfrm rot="-1948220">
                <a:off x="2125" y="2030"/>
                <a:ext cx="75" cy="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2585" name="Group 73"/>
            <p:cNvGrpSpPr>
              <a:grpSpLocks noChangeAspect="1"/>
            </p:cNvGrpSpPr>
            <p:nvPr/>
          </p:nvGrpSpPr>
          <p:grpSpPr bwMode="auto">
            <a:xfrm rot="545096">
              <a:off x="4167" y="1783"/>
              <a:ext cx="1074" cy="394"/>
              <a:chOff x="1017" y="1863"/>
              <a:chExt cx="1629" cy="489"/>
            </a:xfrm>
          </p:grpSpPr>
          <p:sp>
            <p:nvSpPr>
              <p:cNvPr id="192586" name="Line 74"/>
              <p:cNvSpPr>
                <a:spLocks noChangeAspect="1" noChangeShapeType="1"/>
              </p:cNvSpPr>
              <p:nvPr/>
            </p:nvSpPr>
            <p:spPr bwMode="auto">
              <a:xfrm>
                <a:off x="1017" y="1863"/>
                <a:ext cx="1629" cy="489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2587" name="Line 75"/>
              <p:cNvSpPr>
                <a:spLocks noChangeAspect="1" noChangeShapeType="1"/>
              </p:cNvSpPr>
              <p:nvPr/>
            </p:nvSpPr>
            <p:spPr bwMode="auto">
              <a:xfrm>
                <a:off x="1817" y="2103"/>
                <a:ext cx="70" cy="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92564" name="Group 52"/>
          <p:cNvGrpSpPr>
            <a:grpSpLocks/>
          </p:cNvGrpSpPr>
          <p:nvPr/>
        </p:nvGrpSpPr>
        <p:grpSpPr bwMode="auto">
          <a:xfrm>
            <a:off x="3924300" y="2276475"/>
            <a:ext cx="4668838" cy="2517775"/>
            <a:chOff x="2472" y="1434"/>
            <a:chExt cx="2941" cy="1586"/>
          </a:xfrm>
        </p:grpSpPr>
        <p:sp>
          <p:nvSpPr>
            <p:cNvPr id="192520" name="Oval 8"/>
            <p:cNvSpPr>
              <a:spLocks noChangeAspect="1" noChangeArrowheads="1"/>
            </p:cNvSpPr>
            <p:nvPr/>
          </p:nvSpPr>
          <p:spPr bwMode="auto">
            <a:xfrm>
              <a:off x="3279" y="1463"/>
              <a:ext cx="141" cy="14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2521" name="Text Box 9"/>
            <p:cNvSpPr txBox="1">
              <a:spLocks noChangeAspect="1" noChangeArrowheads="1"/>
            </p:cNvSpPr>
            <p:nvPr/>
          </p:nvSpPr>
          <p:spPr bwMode="auto">
            <a:xfrm>
              <a:off x="3270" y="1434"/>
              <a:ext cx="16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200"/>
                <a:t>n</a:t>
              </a:r>
            </a:p>
          </p:txBody>
        </p:sp>
        <p:sp>
          <p:nvSpPr>
            <p:cNvPr id="192522" name="Text Box 10"/>
            <p:cNvSpPr txBox="1">
              <a:spLocks noChangeAspect="1" noChangeArrowheads="1"/>
            </p:cNvSpPr>
            <p:nvPr/>
          </p:nvSpPr>
          <p:spPr bwMode="auto">
            <a:xfrm>
              <a:off x="4747" y="1448"/>
              <a:ext cx="18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200"/>
                <a:t>n’</a:t>
              </a:r>
            </a:p>
          </p:txBody>
        </p:sp>
        <p:sp>
          <p:nvSpPr>
            <p:cNvPr id="192523" name="Oval 11"/>
            <p:cNvSpPr>
              <a:spLocks noChangeAspect="1" noChangeArrowheads="1"/>
            </p:cNvSpPr>
            <p:nvPr/>
          </p:nvSpPr>
          <p:spPr bwMode="auto">
            <a:xfrm>
              <a:off x="4774" y="1468"/>
              <a:ext cx="141" cy="141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2537" name="Line 25"/>
            <p:cNvSpPr>
              <a:spLocks noChangeAspect="1" noChangeShapeType="1"/>
            </p:cNvSpPr>
            <p:nvPr/>
          </p:nvSpPr>
          <p:spPr bwMode="auto">
            <a:xfrm>
              <a:off x="2472" y="2262"/>
              <a:ext cx="29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pic>
          <p:nvPicPr>
            <p:cNvPr id="192538" name="Picture 26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9" y="1509"/>
              <a:ext cx="544" cy="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2597" name="Group 85"/>
          <p:cNvGrpSpPr>
            <a:grpSpLocks/>
          </p:cNvGrpSpPr>
          <p:nvPr/>
        </p:nvGrpSpPr>
        <p:grpSpPr bwMode="auto">
          <a:xfrm>
            <a:off x="4940300" y="2527300"/>
            <a:ext cx="3443288" cy="922338"/>
            <a:chOff x="3112" y="1592"/>
            <a:chExt cx="2169" cy="581"/>
          </a:xfrm>
        </p:grpSpPr>
        <p:grpSp>
          <p:nvGrpSpPr>
            <p:cNvPr id="192590" name="Group 78"/>
            <p:cNvGrpSpPr>
              <a:grpSpLocks noChangeAspect="1"/>
            </p:cNvGrpSpPr>
            <p:nvPr/>
          </p:nvGrpSpPr>
          <p:grpSpPr bwMode="auto">
            <a:xfrm rot="-656202">
              <a:off x="3112" y="1844"/>
              <a:ext cx="1061" cy="329"/>
              <a:chOff x="1028" y="1841"/>
              <a:chExt cx="1744" cy="542"/>
            </a:xfrm>
          </p:grpSpPr>
          <p:sp>
            <p:nvSpPr>
              <p:cNvPr id="192591" name="Line 79"/>
              <p:cNvSpPr>
                <a:spLocks noChangeAspect="1" noChangeShapeType="1"/>
              </p:cNvSpPr>
              <p:nvPr/>
            </p:nvSpPr>
            <p:spPr bwMode="auto">
              <a:xfrm rot="-1948220">
                <a:off x="1028" y="1841"/>
                <a:ext cx="1744" cy="542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2592" name="Line 80"/>
              <p:cNvSpPr>
                <a:spLocks noChangeAspect="1" noChangeShapeType="1"/>
              </p:cNvSpPr>
              <p:nvPr/>
            </p:nvSpPr>
            <p:spPr bwMode="auto">
              <a:xfrm rot="-1948220">
                <a:off x="2125" y="2030"/>
                <a:ext cx="75" cy="21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2593" name="Group 81"/>
            <p:cNvGrpSpPr>
              <a:grpSpLocks noChangeAspect="1"/>
            </p:cNvGrpSpPr>
            <p:nvPr/>
          </p:nvGrpSpPr>
          <p:grpSpPr bwMode="auto">
            <a:xfrm rot="917915">
              <a:off x="4180" y="1592"/>
              <a:ext cx="1101" cy="341"/>
              <a:chOff x="1028" y="1841"/>
              <a:chExt cx="1744" cy="542"/>
            </a:xfrm>
          </p:grpSpPr>
          <p:sp>
            <p:nvSpPr>
              <p:cNvPr id="192594" name="Line 82"/>
              <p:cNvSpPr>
                <a:spLocks noChangeAspect="1" noChangeShapeType="1"/>
              </p:cNvSpPr>
              <p:nvPr/>
            </p:nvSpPr>
            <p:spPr bwMode="auto">
              <a:xfrm rot="-1948220">
                <a:off x="1028" y="1841"/>
                <a:ext cx="1744" cy="542"/>
              </a:xfrm>
              <a:prstGeom prst="line">
                <a:avLst/>
              </a:prstGeom>
              <a:noFill/>
              <a:ln w="15875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2595" name="Line 83"/>
              <p:cNvSpPr>
                <a:spLocks noChangeAspect="1" noChangeShapeType="1"/>
              </p:cNvSpPr>
              <p:nvPr/>
            </p:nvSpPr>
            <p:spPr bwMode="auto">
              <a:xfrm rot="-1948220">
                <a:off x="2125" y="2030"/>
                <a:ext cx="75" cy="21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92598" name="Rectangle 86"/>
          <p:cNvSpPr>
            <a:spLocks noChangeArrowheads="1"/>
          </p:cNvSpPr>
          <p:nvPr/>
        </p:nvSpPr>
        <p:spPr bwMode="auto">
          <a:xfrm>
            <a:off x="7956550" y="2060575"/>
            <a:ext cx="687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800"/>
              <a:t>n &lt; n’</a:t>
            </a:r>
          </a:p>
        </p:txBody>
      </p:sp>
      <p:sp>
        <p:nvSpPr>
          <p:cNvPr id="69" name="Rectangle 2"/>
          <p:cNvSpPr>
            <a:spLocks noChangeArrowheads="1"/>
          </p:cNvSpPr>
          <p:nvPr/>
        </p:nvSpPr>
        <p:spPr bwMode="auto">
          <a:xfrm>
            <a:off x="504056" y="198000"/>
            <a:ext cx="709228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4. La región paraxial </a:t>
            </a:r>
          </a:p>
        </p:txBody>
      </p:sp>
    </p:spTree>
    <p:extLst>
      <p:ext uri="{BB962C8B-B14F-4D97-AF65-F5344CB8AC3E}">
        <p14:creationId xmlns:p14="http://schemas.microsoft.com/office/powerpoint/2010/main" val="411364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92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2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9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92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2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9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9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9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1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9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9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0"/>
                                        <p:tgtEl>
                                          <p:spTgt spid="1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9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2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2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9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19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2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2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43" grpId="0"/>
      <p:bldP spid="192551" grpId="0" animBg="1"/>
      <p:bldP spid="192553" grpId="0"/>
      <p:bldP spid="192573" grpId="0" animBg="1"/>
      <p:bldP spid="192575" grpId="0" animBg="1"/>
      <p:bldP spid="192576" grpId="0" animBg="1"/>
      <p:bldP spid="1925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59" name="Text Box 23"/>
          <p:cNvSpPr txBox="1">
            <a:spLocks noChangeArrowheads="1"/>
          </p:cNvSpPr>
          <p:nvPr/>
        </p:nvSpPr>
        <p:spPr bwMode="auto">
          <a:xfrm>
            <a:off x="468313" y="1531938"/>
            <a:ext cx="476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/>
              <a:t>Puntos focales virtuales y reales</a:t>
            </a:r>
          </a:p>
        </p:txBody>
      </p:sp>
      <p:sp>
        <p:nvSpPr>
          <p:cNvPr id="193612" name="Line 76"/>
          <p:cNvSpPr>
            <a:spLocks noChangeAspect="1" noChangeShapeType="1"/>
          </p:cNvSpPr>
          <p:nvPr/>
        </p:nvSpPr>
        <p:spPr bwMode="auto">
          <a:xfrm>
            <a:off x="2751138" y="4935538"/>
            <a:ext cx="0" cy="1446213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3614" name="Line 78"/>
          <p:cNvSpPr>
            <a:spLocks noChangeAspect="1" noChangeShapeType="1"/>
          </p:cNvSpPr>
          <p:nvPr/>
        </p:nvSpPr>
        <p:spPr bwMode="auto">
          <a:xfrm>
            <a:off x="4303713" y="4951413"/>
            <a:ext cx="1587" cy="1430338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9" name="8 Grupo"/>
          <p:cNvGrpSpPr/>
          <p:nvPr/>
        </p:nvGrpSpPr>
        <p:grpSpPr>
          <a:xfrm>
            <a:off x="2830513" y="6308725"/>
            <a:ext cx="1441450" cy="288926"/>
            <a:chOff x="2830513" y="6308725"/>
            <a:chExt cx="1441450" cy="288926"/>
          </a:xfrm>
        </p:grpSpPr>
        <p:sp>
          <p:nvSpPr>
            <p:cNvPr id="193616" name="Line 80"/>
            <p:cNvSpPr>
              <a:spLocks noChangeAspect="1" noChangeShapeType="1"/>
            </p:cNvSpPr>
            <p:nvPr/>
          </p:nvSpPr>
          <p:spPr bwMode="auto">
            <a:xfrm>
              <a:off x="2830513" y="6308725"/>
              <a:ext cx="1441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3617" name="Text Box 81"/>
            <p:cNvSpPr txBox="1">
              <a:spLocks noChangeAspect="1" noChangeArrowheads="1"/>
            </p:cNvSpPr>
            <p:nvPr/>
          </p:nvSpPr>
          <p:spPr bwMode="auto">
            <a:xfrm>
              <a:off x="3433763" y="6323013"/>
              <a:ext cx="26193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200" dirty="0"/>
                <a:t>f</a:t>
              </a:r>
            </a:p>
          </p:txBody>
        </p:sp>
      </p:grpSp>
      <p:sp>
        <p:nvSpPr>
          <p:cNvPr id="193618" name="Text Box 82"/>
          <p:cNvSpPr txBox="1">
            <a:spLocks noChangeAspect="1" noChangeArrowheads="1"/>
          </p:cNvSpPr>
          <p:nvPr/>
        </p:nvSpPr>
        <p:spPr bwMode="auto">
          <a:xfrm>
            <a:off x="4186238" y="4706938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200" dirty="0"/>
              <a:t>F</a:t>
            </a:r>
          </a:p>
        </p:txBody>
      </p:sp>
      <p:sp>
        <p:nvSpPr>
          <p:cNvPr id="193619" name="Line 83"/>
          <p:cNvSpPr>
            <a:spLocks noChangeAspect="1" noChangeShapeType="1"/>
          </p:cNvSpPr>
          <p:nvPr/>
        </p:nvSpPr>
        <p:spPr bwMode="auto">
          <a:xfrm>
            <a:off x="3394075" y="51212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3630" name="Text Box 94"/>
          <p:cNvSpPr txBox="1">
            <a:spLocks noChangeAspect="1" noChangeArrowheads="1"/>
          </p:cNvSpPr>
          <p:nvPr/>
        </p:nvSpPr>
        <p:spPr bwMode="auto">
          <a:xfrm>
            <a:off x="1403350" y="4697413"/>
            <a:ext cx="3032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200" dirty="0"/>
              <a:t>F’</a:t>
            </a:r>
          </a:p>
        </p:txBody>
      </p:sp>
      <p:grpSp>
        <p:nvGrpSpPr>
          <p:cNvPr id="13" name="12 Grupo"/>
          <p:cNvGrpSpPr/>
          <p:nvPr/>
        </p:nvGrpSpPr>
        <p:grpSpPr>
          <a:xfrm>
            <a:off x="1533525" y="4940300"/>
            <a:ext cx="1187450" cy="1657351"/>
            <a:chOff x="1533525" y="4940300"/>
            <a:chExt cx="1187450" cy="1657351"/>
          </a:xfrm>
        </p:grpSpPr>
        <p:grpSp>
          <p:nvGrpSpPr>
            <p:cNvPr id="10" name="9 Grupo"/>
            <p:cNvGrpSpPr/>
            <p:nvPr/>
          </p:nvGrpSpPr>
          <p:grpSpPr>
            <a:xfrm>
              <a:off x="1536700" y="6308725"/>
              <a:ext cx="1184275" cy="288926"/>
              <a:chOff x="1536700" y="6308725"/>
              <a:chExt cx="1184275" cy="288926"/>
            </a:xfrm>
          </p:grpSpPr>
          <p:sp>
            <p:nvSpPr>
              <p:cNvPr id="193628" name="Line 92"/>
              <p:cNvSpPr>
                <a:spLocks noChangeAspect="1" noChangeShapeType="1"/>
              </p:cNvSpPr>
              <p:nvPr/>
            </p:nvSpPr>
            <p:spPr bwMode="auto">
              <a:xfrm flipH="1">
                <a:off x="1536700" y="6308725"/>
                <a:ext cx="11842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3629" name="Text Box 93"/>
              <p:cNvSpPr txBox="1">
                <a:spLocks noChangeAspect="1" noChangeArrowheads="1"/>
              </p:cNvSpPr>
              <p:nvPr/>
            </p:nvSpPr>
            <p:spPr bwMode="auto">
              <a:xfrm>
                <a:off x="1966913" y="6323013"/>
                <a:ext cx="288925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200" dirty="0"/>
                  <a:t>f’</a:t>
                </a:r>
              </a:p>
            </p:txBody>
          </p:sp>
        </p:grpSp>
        <p:sp>
          <p:nvSpPr>
            <p:cNvPr id="193631" name="Line 95"/>
            <p:cNvSpPr>
              <a:spLocks noChangeAspect="1" noChangeShapeType="1"/>
            </p:cNvSpPr>
            <p:nvPr/>
          </p:nvSpPr>
          <p:spPr bwMode="auto">
            <a:xfrm>
              <a:off x="1533525" y="4940300"/>
              <a:ext cx="1587" cy="13684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395288" y="3763963"/>
            <a:ext cx="4668837" cy="2398713"/>
            <a:chOff x="395288" y="3763963"/>
            <a:chExt cx="4668837" cy="2398713"/>
          </a:xfrm>
        </p:grpSpPr>
        <p:sp>
          <p:nvSpPr>
            <p:cNvPr id="193640" name="Oval 104"/>
            <p:cNvSpPr>
              <a:spLocks noChangeAspect="1" noChangeArrowheads="1"/>
            </p:cNvSpPr>
            <p:nvPr/>
          </p:nvSpPr>
          <p:spPr bwMode="auto">
            <a:xfrm>
              <a:off x="757238" y="3919538"/>
              <a:ext cx="223837" cy="22383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3643" name="Oval 107"/>
            <p:cNvSpPr>
              <a:spLocks noChangeAspect="1" noChangeArrowheads="1"/>
            </p:cNvSpPr>
            <p:nvPr/>
          </p:nvSpPr>
          <p:spPr bwMode="auto">
            <a:xfrm>
              <a:off x="4024313" y="3924300"/>
              <a:ext cx="223837" cy="22383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3641" name="Text Box 105"/>
            <p:cNvSpPr txBox="1">
              <a:spLocks noChangeAspect="1" noChangeArrowheads="1"/>
            </p:cNvSpPr>
            <p:nvPr/>
          </p:nvSpPr>
          <p:spPr bwMode="auto">
            <a:xfrm>
              <a:off x="742950" y="3873500"/>
              <a:ext cx="263525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200"/>
                <a:t>n</a:t>
              </a:r>
            </a:p>
          </p:txBody>
        </p:sp>
        <p:sp>
          <p:nvSpPr>
            <p:cNvPr id="193642" name="Text Box 106"/>
            <p:cNvSpPr txBox="1">
              <a:spLocks noChangeAspect="1" noChangeArrowheads="1"/>
            </p:cNvSpPr>
            <p:nvPr/>
          </p:nvSpPr>
          <p:spPr bwMode="auto">
            <a:xfrm>
              <a:off x="3981450" y="3892550"/>
              <a:ext cx="290512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200" dirty="0"/>
                <a:t>n’</a:t>
              </a:r>
            </a:p>
          </p:txBody>
        </p:sp>
        <p:sp>
          <p:nvSpPr>
            <p:cNvPr id="193644" name="Line 108"/>
            <p:cNvSpPr>
              <a:spLocks noChangeAspect="1" noChangeShapeType="1"/>
            </p:cNvSpPr>
            <p:nvPr/>
          </p:nvSpPr>
          <p:spPr bwMode="auto">
            <a:xfrm>
              <a:off x="395288" y="4959350"/>
              <a:ext cx="46688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pic>
          <p:nvPicPr>
            <p:cNvPr id="193645" name="Picture 10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95475" y="3763963"/>
              <a:ext cx="863600" cy="2398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7 Grupo"/>
          <p:cNvGrpSpPr/>
          <p:nvPr/>
        </p:nvGrpSpPr>
        <p:grpSpPr>
          <a:xfrm>
            <a:off x="1520825" y="4505325"/>
            <a:ext cx="1128713" cy="889000"/>
            <a:chOff x="1520825" y="4505325"/>
            <a:chExt cx="1128713" cy="889000"/>
          </a:xfrm>
        </p:grpSpPr>
        <p:sp>
          <p:nvSpPr>
            <p:cNvPr id="193655" name="Line 119"/>
            <p:cNvSpPr>
              <a:spLocks noChangeAspect="1" noChangeShapeType="1"/>
            </p:cNvSpPr>
            <p:nvPr/>
          </p:nvSpPr>
          <p:spPr bwMode="auto">
            <a:xfrm rot="18995577">
              <a:off x="1520825" y="4505325"/>
              <a:ext cx="1127125" cy="34925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3657" name="Line 121"/>
            <p:cNvSpPr>
              <a:spLocks noChangeAspect="1" noChangeShapeType="1"/>
            </p:cNvSpPr>
            <p:nvPr/>
          </p:nvSpPr>
          <p:spPr bwMode="auto">
            <a:xfrm rot="2604423" flipV="1">
              <a:off x="1522413" y="5045075"/>
              <a:ext cx="1127125" cy="34925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814388" y="4148138"/>
            <a:ext cx="1747837" cy="1609725"/>
            <a:chOff x="814388" y="4148138"/>
            <a:chExt cx="1747837" cy="1609725"/>
          </a:xfrm>
        </p:grpSpPr>
        <p:grpSp>
          <p:nvGrpSpPr>
            <p:cNvPr id="193650" name="Group 114"/>
            <p:cNvGrpSpPr>
              <a:grpSpLocks noChangeAspect="1"/>
            </p:cNvGrpSpPr>
            <p:nvPr/>
          </p:nvGrpSpPr>
          <p:grpSpPr bwMode="auto">
            <a:xfrm rot="917915">
              <a:off x="814388" y="4148138"/>
              <a:ext cx="1747837" cy="541338"/>
              <a:chOff x="1028" y="1841"/>
              <a:chExt cx="1744" cy="542"/>
            </a:xfrm>
          </p:grpSpPr>
          <p:sp>
            <p:nvSpPr>
              <p:cNvPr id="193651" name="Line 115"/>
              <p:cNvSpPr>
                <a:spLocks noChangeAspect="1" noChangeShapeType="1"/>
              </p:cNvSpPr>
              <p:nvPr/>
            </p:nvSpPr>
            <p:spPr bwMode="auto">
              <a:xfrm rot="-1948220">
                <a:off x="1028" y="1841"/>
                <a:ext cx="1744" cy="542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3652" name="Line 116"/>
              <p:cNvSpPr>
                <a:spLocks noChangeAspect="1" noChangeShapeType="1"/>
              </p:cNvSpPr>
              <p:nvPr/>
            </p:nvSpPr>
            <p:spPr bwMode="auto">
              <a:xfrm rot="-1948220">
                <a:off x="2125" y="2030"/>
                <a:ext cx="75" cy="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3658" name="Group 122"/>
            <p:cNvGrpSpPr>
              <a:grpSpLocks noChangeAspect="1"/>
            </p:cNvGrpSpPr>
            <p:nvPr/>
          </p:nvGrpSpPr>
          <p:grpSpPr bwMode="auto">
            <a:xfrm rot="917915">
              <a:off x="814388" y="5216525"/>
              <a:ext cx="1747837" cy="541338"/>
              <a:chOff x="1028" y="1841"/>
              <a:chExt cx="1744" cy="542"/>
            </a:xfrm>
          </p:grpSpPr>
          <p:sp>
            <p:nvSpPr>
              <p:cNvPr id="193659" name="Line 123"/>
              <p:cNvSpPr>
                <a:spLocks noChangeAspect="1" noChangeShapeType="1"/>
              </p:cNvSpPr>
              <p:nvPr/>
            </p:nvSpPr>
            <p:spPr bwMode="auto">
              <a:xfrm rot="-1948220">
                <a:off x="1028" y="1841"/>
                <a:ext cx="1744" cy="542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3660" name="Line 124"/>
              <p:cNvSpPr>
                <a:spLocks noChangeAspect="1" noChangeShapeType="1"/>
              </p:cNvSpPr>
              <p:nvPr/>
            </p:nvSpPr>
            <p:spPr bwMode="auto">
              <a:xfrm rot="-1948220">
                <a:off x="2125" y="2030"/>
                <a:ext cx="75" cy="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7" name="6 Grupo"/>
          <p:cNvGrpSpPr/>
          <p:nvPr/>
        </p:nvGrpSpPr>
        <p:grpSpPr>
          <a:xfrm>
            <a:off x="2559050" y="3814763"/>
            <a:ext cx="1581150" cy="2278063"/>
            <a:chOff x="2559050" y="3814763"/>
            <a:chExt cx="1581150" cy="2278063"/>
          </a:xfrm>
        </p:grpSpPr>
        <p:grpSp>
          <p:nvGrpSpPr>
            <p:cNvPr id="193647" name="Group 111"/>
            <p:cNvGrpSpPr>
              <a:grpSpLocks noChangeAspect="1"/>
            </p:cNvGrpSpPr>
            <p:nvPr/>
          </p:nvGrpSpPr>
          <p:grpSpPr bwMode="auto">
            <a:xfrm rot="20943798">
              <a:off x="2559050" y="3814763"/>
              <a:ext cx="1571625" cy="487363"/>
              <a:chOff x="1028" y="1841"/>
              <a:chExt cx="1744" cy="542"/>
            </a:xfrm>
          </p:grpSpPr>
          <p:sp>
            <p:nvSpPr>
              <p:cNvPr id="193648" name="Line 112"/>
              <p:cNvSpPr>
                <a:spLocks noChangeAspect="1" noChangeShapeType="1"/>
              </p:cNvSpPr>
              <p:nvPr/>
            </p:nvSpPr>
            <p:spPr bwMode="auto">
              <a:xfrm rot="-1948220">
                <a:off x="1028" y="1841"/>
                <a:ext cx="1744" cy="542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3649" name="Line 113"/>
              <p:cNvSpPr>
                <a:spLocks noChangeAspect="1" noChangeShapeType="1"/>
              </p:cNvSpPr>
              <p:nvPr/>
            </p:nvSpPr>
            <p:spPr bwMode="auto">
              <a:xfrm rot="-1948220">
                <a:off x="2125" y="2030"/>
                <a:ext cx="75" cy="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3661" name="Group 125"/>
            <p:cNvGrpSpPr>
              <a:grpSpLocks noChangeAspect="1"/>
            </p:cNvGrpSpPr>
            <p:nvPr/>
          </p:nvGrpSpPr>
          <p:grpSpPr bwMode="auto">
            <a:xfrm rot="656202" flipV="1">
              <a:off x="2568575" y="5605463"/>
              <a:ext cx="1571625" cy="487363"/>
              <a:chOff x="1028" y="1841"/>
              <a:chExt cx="1744" cy="542"/>
            </a:xfrm>
          </p:grpSpPr>
          <p:sp>
            <p:nvSpPr>
              <p:cNvPr id="193662" name="Line 126"/>
              <p:cNvSpPr>
                <a:spLocks noChangeAspect="1" noChangeShapeType="1"/>
              </p:cNvSpPr>
              <p:nvPr/>
            </p:nvSpPr>
            <p:spPr bwMode="auto">
              <a:xfrm rot="-1948220">
                <a:off x="1028" y="1841"/>
                <a:ext cx="1744" cy="542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3663" name="Line 127"/>
              <p:cNvSpPr>
                <a:spLocks noChangeAspect="1" noChangeShapeType="1"/>
              </p:cNvSpPr>
              <p:nvPr/>
            </p:nvSpPr>
            <p:spPr bwMode="auto">
              <a:xfrm rot="-1948220">
                <a:off x="2125" y="2030"/>
                <a:ext cx="75" cy="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2" name="1 Grupo"/>
          <p:cNvGrpSpPr/>
          <p:nvPr/>
        </p:nvGrpSpPr>
        <p:grpSpPr>
          <a:xfrm>
            <a:off x="755650" y="3644900"/>
            <a:ext cx="1787525" cy="2617788"/>
            <a:chOff x="755650" y="3644900"/>
            <a:chExt cx="1787525" cy="2617788"/>
          </a:xfrm>
        </p:grpSpPr>
        <p:grpSp>
          <p:nvGrpSpPr>
            <p:cNvPr id="193608" name="Group 72"/>
            <p:cNvGrpSpPr>
              <a:grpSpLocks noChangeAspect="1"/>
            </p:cNvGrpSpPr>
            <p:nvPr/>
          </p:nvGrpSpPr>
          <p:grpSpPr bwMode="auto">
            <a:xfrm>
              <a:off x="773113" y="3644900"/>
              <a:ext cx="1770062" cy="647700"/>
              <a:chOff x="1017" y="1863"/>
              <a:chExt cx="1629" cy="489"/>
            </a:xfrm>
          </p:grpSpPr>
          <p:sp>
            <p:nvSpPr>
              <p:cNvPr id="193609" name="Line 73"/>
              <p:cNvSpPr>
                <a:spLocks noChangeAspect="1" noChangeShapeType="1"/>
              </p:cNvSpPr>
              <p:nvPr/>
            </p:nvSpPr>
            <p:spPr bwMode="auto">
              <a:xfrm>
                <a:off x="1017" y="1863"/>
                <a:ext cx="1629" cy="489"/>
              </a:xfrm>
              <a:prstGeom prst="line">
                <a:avLst/>
              </a:prstGeom>
              <a:noFill/>
              <a:ln w="1587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3610" name="Line 74"/>
              <p:cNvSpPr>
                <a:spLocks noChangeAspect="1" noChangeShapeType="1"/>
              </p:cNvSpPr>
              <p:nvPr/>
            </p:nvSpPr>
            <p:spPr bwMode="auto">
              <a:xfrm>
                <a:off x="1817" y="2103"/>
                <a:ext cx="70" cy="19"/>
              </a:xfrm>
              <a:prstGeom prst="line">
                <a:avLst/>
              </a:prstGeom>
              <a:noFill/>
              <a:ln w="9525">
                <a:solidFill>
                  <a:schemeClr val="tx2">
                    <a:lumMod val="50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3667" name="Group 131"/>
            <p:cNvGrpSpPr>
              <a:grpSpLocks noChangeAspect="1"/>
            </p:cNvGrpSpPr>
            <p:nvPr/>
          </p:nvGrpSpPr>
          <p:grpSpPr bwMode="auto">
            <a:xfrm flipV="1">
              <a:off x="755650" y="5614988"/>
              <a:ext cx="1770062" cy="647700"/>
              <a:chOff x="1017" y="1863"/>
              <a:chExt cx="1629" cy="489"/>
            </a:xfrm>
          </p:grpSpPr>
          <p:sp>
            <p:nvSpPr>
              <p:cNvPr id="193668" name="Line 132"/>
              <p:cNvSpPr>
                <a:spLocks noChangeAspect="1" noChangeShapeType="1"/>
              </p:cNvSpPr>
              <p:nvPr/>
            </p:nvSpPr>
            <p:spPr bwMode="auto">
              <a:xfrm>
                <a:off x="1017" y="1863"/>
                <a:ext cx="1629" cy="489"/>
              </a:xfrm>
              <a:prstGeom prst="line">
                <a:avLst/>
              </a:prstGeom>
              <a:noFill/>
              <a:ln w="1587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3669" name="Line 133"/>
              <p:cNvSpPr>
                <a:spLocks noChangeAspect="1" noChangeShapeType="1"/>
              </p:cNvSpPr>
              <p:nvPr/>
            </p:nvSpPr>
            <p:spPr bwMode="auto">
              <a:xfrm>
                <a:off x="1817" y="2103"/>
                <a:ext cx="70" cy="19"/>
              </a:xfrm>
              <a:prstGeom prst="line">
                <a:avLst/>
              </a:prstGeom>
              <a:noFill/>
              <a:ln w="9525">
                <a:solidFill>
                  <a:schemeClr val="tx2">
                    <a:lumMod val="50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4" name="3 Grupo"/>
          <p:cNvGrpSpPr/>
          <p:nvPr/>
        </p:nvGrpSpPr>
        <p:grpSpPr>
          <a:xfrm>
            <a:off x="2555875" y="4302125"/>
            <a:ext cx="1771650" cy="1304925"/>
            <a:chOff x="2555875" y="4302125"/>
            <a:chExt cx="1771650" cy="1304925"/>
          </a:xfrm>
        </p:grpSpPr>
        <p:sp>
          <p:nvSpPr>
            <p:cNvPr id="193665" name="Line 129"/>
            <p:cNvSpPr>
              <a:spLocks noChangeAspect="1" noChangeShapeType="1"/>
            </p:cNvSpPr>
            <p:nvPr/>
          </p:nvSpPr>
          <p:spPr bwMode="auto">
            <a:xfrm>
              <a:off x="2557463" y="4302125"/>
              <a:ext cx="1770062" cy="647700"/>
            </a:xfrm>
            <a:prstGeom prst="line">
              <a:avLst/>
            </a:prstGeom>
            <a:noFill/>
            <a:ln w="15875">
              <a:solidFill>
                <a:schemeClr val="tx2">
                  <a:lumMod val="50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3670" name="Line 134"/>
            <p:cNvSpPr>
              <a:spLocks noChangeAspect="1" noChangeShapeType="1"/>
            </p:cNvSpPr>
            <p:nvPr/>
          </p:nvSpPr>
          <p:spPr bwMode="auto">
            <a:xfrm flipV="1">
              <a:off x="2555875" y="4959350"/>
              <a:ext cx="1770062" cy="647700"/>
            </a:xfrm>
            <a:prstGeom prst="line">
              <a:avLst/>
            </a:prstGeom>
            <a:noFill/>
            <a:ln w="15875">
              <a:solidFill>
                <a:schemeClr val="tx2">
                  <a:lumMod val="50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4 Grupo"/>
          <p:cNvGrpSpPr/>
          <p:nvPr/>
        </p:nvGrpSpPr>
        <p:grpSpPr>
          <a:xfrm>
            <a:off x="2606675" y="3927475"/>
            <a:ext cx="2360613" cy="2052638"/>
            <a:chOff x="2606675" y="3927475"/>
            <a:chExt cx="2360613" cy="2052638"/>
          </a:xfrm>
        </p:grpSpPr>
        <p:grpSp>
          <p:nvGrpSpPr>
            <p:cNvPr id="193605" name="Group 69"/>
            <p:cNvGrpSpPr>
              <a:grpSpLocks noChangeAspect="1"/>
            </p:cNvGrpSpPr>
            <p:nvPr/>
          </p:nvGrpSpPr>
          <p:grpSpPr bwMode="auto">
            <a:xfrm rot="903557">
              <a:off x="2606675" y="3927475"/>
              <a:ext cx="2352675" cy="731838"/>
              <a:chOff x="1028" y="1841"/>
              <a:chExt cx="1744" cy="542"/>
            </a:xfrm>
          </p:grpSpPr>
          <p:sp>
            <p:nvSpPr>
              <p:cNvPr id="193606" name="Line 70"/>
              <p:cNvSpPr>
                <a:spLocks noChangeAspect="1" noChangeShapeType="1"/>
              </p:cNvSpPr>
              <p:nvPr/>
            </p:nvSpPr>
            <p:spPr bwMode="auto">
              <a:xfrm rot="-1948220">
                <a:off x="1028" y="1841"/>
                <a:ext cx="1744" cy="542"/>
              </a:xfrm>
              <a:prstGeom prst="line">
                <a:avLst/>
              </a:prstGeom>
              <a:noFill/>
              <a:ln w="1587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3607" name="Line 71"/>
              <p:cNvSpPr>
                <a:spLocks noChangeAspect="1" noChangeShapeType="1"/>
              </p:cNvSpPr>
              <p:nvPr/>
            </p:nvSpPr>
            <p:spPr bwMode="auto">
              <a:xfrm rot="-1948220">
                <a:off x="2125" y="2030"/>
                <a:ext cx="75" cy="21"/>
              </a:xfrm>
              <a:prstGeom prst="line">
                <a:avLst/>
              </a:prstGeom>
              <a:noFill/>
              <a:ln w="9525">
                <a:solidFill>
                  <a:schemeClr val="tx2">
                    <a:lumMod val="50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3671" name="Group 135"/>
            <p:cNvGrpSpPr>
              <a:grpSpLocks noChangeAspect="1"/>
            </p:cNvGrpSpPr>
            <p:nvPr/>
          </p:nvGrpSpPr>
          <p:grpSpPr bwMode="auto">
            <a:xfrm rot="903557">
              <a:off x="2614613" y="5248275"/>
              <a:ext cx="2352675" cy="731838"/>
              <a:chOff x="1028" y="1841"/>
              <a:chExt cx="1744" cy="542"/>
            </a:xfrm>
          </p:grpSpPr>
          <p:sp>
            <p:nvSpPr>
              <p:cNvPr id="193672" name="Line 136"/>
              <p:cNvSpPr>
                <a:spLocks noChangeAspect="1" noChangeShapeType="1"/>
              </p:cNvSpPr>
              <p:nvPr/>
            </p:nvSpPr>
            <p:spPr bwMode="auto">
              <a:xfrm rot="-1948220">
                <a:off x="1028" y="1841"/>
                <a:ext cx="1744" cy="542"/>
              </a:xfrm>
              <a:prstGeom prst="line">
                <a:avLst/>
              </a:prstGeom>
              <a:noFill/>
              <a:ln w="1587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3673" name="Line 137"/>
              <p:cNvSpPr>
                <a:spLocks noChangeAspect="1" noChangeShapeType="1"/>
              </p:cNvSpPr>
              <p:nvPr/>
            </p:nvSpPr>
            <p:spPr bwMode="auto">
              <a:xfrm rot="-1948220">
                <a:off x="2125" y="2030"/>
                <a:ext cx="75" cy="21"/>
              </a:xfrm>
              <a:prstGeom prst="line">
                <a:avLst/>
              </a:prstGeom>
              <a:noFill/>
              <a:ln w="9525">
                <a:solidFill>
                  <a:schemeClr val="tx2">
                    <a:lumMod val="50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93680" name="Group 144"/>
          <p:cNvGrpSpPr>
            <a:grpSpLocks/>
          </p:cNvGrpSpPr>
          <p:nvPr/>
        </p:nvGrpSpPr>
        <p:grpSpPr bwMode="auto">
          <a:xfrm>
            <a:off x="2124075" y="1844675"/>
            <a:ext cx="6756400" cy="2592388"/>
            <a:chOff x="1338" y="1162"/>
            <a:chExt cx="4256" cy="1633"/>
          </a:xfrm>
        </p:grpSpPr>
        <p:grpSp>
          <p:nvGrpSpPr>
            <p:cNvPr id="193677" name="Group 141"/>
            <p:cNvGrpSpPr>
              <a:grpSpLocks/>
            </p:cNvGrpSpPr>
            <p:nvPr/>
          </p:nvGrpSpPr>
          <p:grpSpPr bwMode="auto">
            <a:xfrm>
              <a:off x="2653" y="1162"/>
              <a:ext cx="2941" cy="1633"/>
              <a:chOff x="2653" y="1162"/>
              <a:chExt cx="2941" cy="1633"/>
            </a:xfrm>
          </p:grpSpPr>
          <p:grpSp>
            <p:nvGrpSpPr>
              <p:cNvPr id="193543" name="Group 7"/>
              <p:cNvGrpSpPr>
                <a:grpSpLocks/>
              </p:cNvGrpSpPr>
              <p:nvPr/>
            </p:nvGrpSpPr>
            <p:grpSpPr bwMode="auto">
              <a:xfrm>
                <a:off x="2743" y="1344"/>
                <a:ext cx="2644" cy="642"/>
                <a:chOff x="2562" y="1616"/>
                <a:chExt cx="2644" cy="642"/>
              </a:xfrm>
            </p:grpSpPr>
            <p:grpSp>
              <p:nvGrpSpPr>
                <p:cNvPr id="193544" name="Group 8"/>
                <p:cNvGrpSpPr>
                  <a:grpSpLocks noChangeAspect="1"/>
                </p:cNvGrpSpPr>
                <p:nvPr/>
              </p:nvGrpSpPr>
              <p:grpSpPr bwMode="auto">
                <a:xfrm rot="903557">
                  <a:off x="2562" y="1616"/>
                  <a:ext cx="1482" cy="461"/>
                  <a:chOff x="1028" y="1841"/>
                  <a:chExt cx="1744" cy="542"/>
                </a:xfrm>
              </p:grpSpPr>
              <p:sp>
                <p:nvSpPr>
                  <p:cNvPr id="193545" name="Line 9"/>
                  <p:cNvSpPr>
                    <a:spLocks noChangeAspect="1" noChangeShapeType="1"/>
                  </p:cNvSpPr>
                  <p:nvPr/>
                </p:nvSpPr>
                <p:spPr bwMode="auto">
                  <a:xfrm rot="-1948220">
                    <a:off x="1028" y="1841"/>
                    <a:ext cx="1744" cy="542"/>
                  </a:xfrm>
                  <a:prstGeom prst="line">
                    <a:avLst/>
                  </a:prstGeom>
                  <a:noFill/>
                  <a:ln w="1587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93546" name="Line 10"/>
                  <p:cNvSpPr>
                    <a:spLocks noChangeAspect="1" noChangeShapeType="1"/>
                  </p:cNvSpPr>
                  <p:nvPr/>
                </p:nvSpPr>
                <p:spPr bwMode="auto">
                  <a:xfrm rot="-1948220">
                    <a:off x="2125" y="2030"/>
                    <a:ext cx="75" cy="21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193547" name="Group 11"/>
                <p:cNvGrpSpPr>
                  <a:grpSpLocks noChangeAspect="1"/>
                </p:cNvGrpSpPr>
                <p:nvPr/>
              </p:nvGrpSpPr>
              <p:grpSpPr bwMode="auto">
                <a:xfrm>
                  <a:off x="4091" y="1850"/>
                  <a:ext cx="1115" cy="408"/>
                  <a:chOff x="1017" y="1863"/>
                  <a:chExt cx="1629" cy="489"/>
                </a:xfrm>
              </p:grpSpPr>
              <p:sp>
                <p:nvSpPr>
                  <p:cNvPr id="193548" name="Line 1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017" y="1863"/>
                    <a:ext cx="1629" cy="489"/>
                  </a:xfrm>
                  <a:prstGeom prst="line">
                    <a:avLst/>
                  </a:prstGeom>
                  <a:noFill/>
                  <a:ln w="1587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93549" name="Line 1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817" y="2103"/>
                    <a:ext cx="70" cy="19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grpSp>
            <p:nvGrpSpPr>
              <p:cNvPr id="193583" name="Group 47"/>
              <p:cNvGrpSpPr>
                <a:grpSpLocks/>
              </p:cNvGrpSpPr>
              <p:nvPr/>
            </p:nvGrpSpPr>
            <p:grpSpPr bwMode="auto">
              <a:xfrm>
                <a:off x="2745" y="1186"/>
                <a:ext cx="2677" cy="719"/>
                <a:chOff x="2564" y="1458"/>
                <a:chExt cx="2677" cy="719"/>
              </a:xfrm>
            </p:grpSpPr>
            <p:grpSp>
              <p:nvGrpSpPr>
                <p:cNvPr id="193584" name="Group 48"/>
                <p:cNvGrpSpPr>
                  <a:grpSpLocks noChangeAspect="1"/>
                </p:cNvGrpSpPr>
                <p:nvPr/>
              </p:nvGrpSpPr>
              <p:grpSpPr bwMode="auto">
                <a:xfrm rot="903557">
                  <a:off x="2564" y="1458"/>
                  <a:ext cx="1592" cy="495"/>
                  <a:chOff x="1028" y="1841"/>
                  <a:chExt cx="1744" cy="542"/>
                </a:xfrm>
              </p:grpSpPr>
              <p:sp>
                <p:nvSpPr>
                  <p:cNvPr id="193585" name="Line 49"/>
                  <p:cNvSpPr>
                    <a:spLocks noChangeAspect="1" noChangeShapeType="1"/>
                  </p:cNvSpPr>
                  <p:nvPr/>
                </p:nvSpPr>
                <p:spPr bwMode="auto">
                  <a:xfrm rot="-1948220">
                    <a:off x="1028" y="1841"/>
                    <a:ext cx="1744" cy="542"/>
                  </a:xfrm>
                  <a:prstGeom prst="line">
                    <a:avLst/>
                  </a:prstGeom>
                  <a:noFill/>
                  <a:ln w="1587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93586" name="Line 50"/>
                  <p:cNvSpPr>
                    <a:spLocks noChangeAspect="1" noChangeShapeType="1"/>
                  </p:cNvSpPr>
                  <p:nvPr/>
                </p:nvSpPr>
                <p:spPr bwMode="auto">
                  <a:xfrm rot="-1948220">
                    <a:off x="2125" y="2030"/>
                    <a:ext cx="75" cy="21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193587" name="Group 51"/>
                <p:cNvGrpSpPr>
                  <a:grpSpLocks noChangeAspect="1"/>
                </p:cNvGrpSpPr>
                <p:nvPr/>
              </p:nvGrpSpPr>
              <p:grpSpPr bwMode="auto">
                <a:xfrm rot="545096">
                  <a:off x="4167" y="1783"/>
                  <a:ext cx="1074" cy="394"/>
                  <a:chOff x="1017" y="1863"/>
                  <a:chExt cx="1629" cy="489"/>
                </a:xfrm>
              </p:grpSpPr>
              <p:sp>
                <p:nvSpPr>
                  <p:cNvPr id="193588" name="Line 5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017" y="1863"/>
                    <a:ext cx="1629" cy="489"/>
                  </a:xfrm>
                  <a:prstGeom prst="line">
                    <a:avLst/>
                  </a:prstGeom>
                  <a:noFill/>
                  <a:ln w="1587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93589" name="Line 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817" y="2103"/>
                    <a:ext cx="70" cy="19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grpSp>
            <p:nvGrpSpPr>
              <p:cNvPr id="193674" name="Group 138"/>
              <p:cNvGrpSpPr>
                <a:grpSpLocks/>
              </p:cNvGrpSpPr>
              <p:nvPr/>
            </p:nvGrpSpPr>
            <p:grpSpPr bwMode="auto">
              <a:xfrm>
                <a:off x="2653" y="1162"/>
                <a:ext cx="2941" cy="1633"/>
                <a:chOff x="2653" y="1162"/>
                <a:chExt cx="2941" cy="1633"/>
              </a:xfrm>
            </p:grpSpPr>
            <p:grpSp>
              <p:nvGrpSpPr>
                <p:cNvPr id="193550" name="Group 14"/>
                <p:cNvGrpSpPr>
                  <a:grpSpLocks/>
                </p:cNvGrpSpPr>
                <p:nvPr/>
              </p:nvGrpSpPr>
              <p:grpSpPr bwMode="auto">
                <a:xfrm>
                  <a:off x="4143" y="1975"/>
                  <a:ext cx="1247" cy="820"/>
                  <a:chOff x="3962" y="2247"/>
                  <a:chExt cx="1247" cy="820"/>
                </a:xfrm>
              </p:grpSpPr>
              <p:sp>
                <p:nvSpPr>
                  <p:cNvPr id="193551" name="Line 1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962" y="2247"/>
                    <a:ext cx="0" cy="811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grpSp>
                <p:nvGrpSpPr>
                  <p:cNvPr id="193552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3980" y="2257"/>
                    <a:ext cx="1229" cy="810"/>
                    <a:chOff x="3980" y="2257"/>
                    <a:chExt cx="1229" cy="810"/>
                  </a:xfrm>
                </p:grpSpPr>
                <p:sp>
                  <p:nvSpPr>
                    <p:cNvPr id="193553" name="Line 17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208" y="2257"/>
                      <a:ext cx="1" cy="801"/>
                    </a:xfrm>
                    <a:prstGeom prst="line">
                      <a:avLst/>
                    </a:prstGeom>
                    <a:noFill/>
                    <a:ln w="1587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grpSp>
                  <p:nvGrpSpPr>
                    <p:cNvPr id="193554" name="Group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80" y="2894"/>
                      <a:ext cx="1221" cy="173"/>
                      <a:chOff x="3980" y="2894"/>
                      <a:chExt cx="1221" cy="173"/>
                    </a:xfrm>
                  </p:grpSpPr>
                  <p:sp>
                    <p:nvSpPr>
                      <p:cNvPr id="193555" name="Line 19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3980" y="3048"/>
                        <a:ext cx="1221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s-ES"/>
                      </a:p>
                    </p:txBody>
                  </p:sp>
                  <p:sp>
                    <p:nvSpPr>
                      <p:cNvPr id="193556" name="Text Box 20"/>
                      <p:cNvSpPr txBox="1"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4558" y="2894"/>
                        <a:ext cx="182" cy="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s-ES" sz="1200"/>
                          <a:t>f’</a:t>
                        </a:r>
                      </a:p>
                    </p:txBody>
                  </p:sp>
                </p:grpSp>
              </p:grpSp>
            </p:grpSp>
            <p:sp>
              <p:nvSpPr>
                <p:cNvPr id="193557" name="Text Box 2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308" y="1810"/>
                  <a:ext cx="191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200"/>
                    <a:t>F’</a:t>
                  </a:r>
                </a:p>
              </p:txBody>
            </p:sp>
            <p:sp>
              <p:nvSpPr>
                <p:cNvPr id="193558" name="Line 22"/>
                <p:cNvSpPr>
                  <a:spLocks noChangeAspect="1" noChangeShapeType="1"/>
                </p:cNvSpPr>
                <p:nvPr/>
              </p:nvSpPr>
              <p:spPr bwMode="auto">
                <a:xfrm>
                  <a:off x="4542" y="2092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93564" name="Group 28"/>
                <p:cNvGrpSpPr>
                  <a:grpSpLocks/>
                </p:cNvGrpSpPr>
                <p:nvPr/>
              </p:nvGrpSpPr>
              <p:grpSpPr bwMode="auto">
                <a:xfrm>
                  <a:off x="3317" y="1501"/>
                  <a:ext cx="2137" cy="474"/>
                  <a:chOff x="3136" y="1773"/>
                  <a:chExt cx="2137" cy="474"/>
                </a:xfrm>
              </p:grpSpPr>
              <p:grpSp>
                <p:nvGrpSpPr>
                  <p:cNvPr id="193565" name="Group 29"/>
                  <p:cNvGrpSpPr>
                    <a:grpSpLocks noChangeAspect="1"/>
                  </p:cNvGrpSpPr>
                  <p:nvPr/>
                </p:nvGrpSpPr>
                <p:grpSpPr bwMode="auto">
                  <a:xfrm rot="-204478">
                    <a:off x="3136" y="1968"/>
                    <a:ext cx="898" cy="279"/>
                    <a:chOff x="1028" y="1841"/>
                    <a:chExt cx="1744" cy="542"/>
                  </a:xfrm>
                </p:grpSpPr>
                <p:sp>
                  <p:nvSpPr>
                    <p:cNvPr id="193566" name="Line 30"/>
                    <p:cNvSpPr>
                      <a:spLocks noChangeAspect="1" noChangeShapeType="1"/>
                    </p:cNvSpPr>
                    <p:nvPr/>
                  </p:nvSpPr>
                  <p:spPr bwMode="auto">
                    <a:xfrm rot="-1948220">
                      <a:off x="1028" y="1841"/>
                      <a:ext cx="1744" cy="542"/>
                    </a:xfrm>
                    <a:prstGeom prst="line">
                      <a:avLst/>
                    </a:prstGeom>
                    <a:noFill/>
                    <a:ln w="15875">
                      <a:solidFill>
                        <a:srgbClr val="00008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93567" name="Line 31"/>
                    <p:cNvSpPr>
                      <a:spLocks noChangeAspect="1" noChangeShapeType="1"/>
                    </p:cNvSpPr>
                    <p:nvPr/>
                  </p:nvSpPr>
                  <p:spPr bwMode="auto">
                    <a:xfrm rot="-1948220">
                      <a:off x="2125" y="2030"/>
                      <a:ext cx="75" cy="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8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grpSp>
                <p:nvGrpSpPr>
                  <p:cNvPr id="193568" name="Group 32"/>
                  <p:cNvGrpSpPr>
                    <a:grpSpLocks noChangeAspect="1"/>
                  </p:cNvGrpSpPr>
                  <p:nvPr/>
                </p:nvGrpSpPr>
                <p:grpSpPr bwMode="auto">
                  <a:xfrm rot="917915">
                    <a:off x="4059" y="1773"/>
                    <a:ext cx="1214" cy="376"/>
                    <a:chOff x="1028" y="1841"/>
                    <a:chExt cx="1744" cy="542"/>
                  </a:xfrm>
                </p:grpSpPr>
                <p:sp>
                  <p:nvSpPr>
                    <p:cNvPr id="193569" name="Line 33"/>
                    <p:cNvSpPr>
                      <a:spLocks noChangeAspect="1" noChangeShapeType="1"/>
                    </p:cNvSpPr>
                    <p:nvPr/>
                  </p:nvSpPr>
                  <p:spPr bwMode="auto">
                    <a:xfrm rot="-1948220">
                      <a:off x="1028" y="1841"/>
                      <a:ext cx="1744" cy="542"/>
                    </a:xfrm>
                    <a:prstGeom prst="line">
                      <a:avLst/>
                    </a:prstGeom>
                    <a:noFill/>
                    <a:ln w="15875">
                      <a:solidFill>
                        <a:srgbClr val="00008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93570" name="Line 34"/>
                    <p:cNvSpPr>
                      <a:spLocks noChangeAspect="1" noChangeShapeType="1"/>
                    </p:cNvSpPr>
                    <p:nvPr/>
                  </p:nvSpPr>
                  <p:spPr bwMode="auto">
                    <a:xfrm rot="-1948220">
                      <a:off x="2125" y="2030"/>
                      <a:ext cx="75" cy="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8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  <p:sp>
              <p:nvSpPr>
                <p:cNvPr id="193572" name="Line 3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371" y="2776"/>
                  <a:ext cx="74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93573" name="Text Box 37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667" y="2608"/>
                  <a:ext cx="165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200"/>
                    <a:t>f</a:t>
                  </a:r>
                </a:p>
              </p:txBody>
            </p:sp>
            <p:sp>
              <p:nvSpPr>
                <p:cNvPr id="193574" name="Text Box 3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242" y="1797"/>
                  <a:ext cx="174" cy="1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200"/>
                    <a:t>F</a:t>
                  </a:r>
                </a:p>
              </p:txBody>
            </p:sp>
            <p:sp>
              <p:nvSpPr>
                <p:cNvPr id="193575" name="Line 39"/>
                <p:cNvSpPr>
                  <a:spLocks noChangeAspect="1" noChangeShapeType="1"/>
                </p:cNvSpPr>
                <p:nvPr/>
              </p:nvSpPr>
              <p:spPr bwMode="auto">
                <a:xfrm>
                  <a:off x="3331" y="1950"/>
                  <a:ext cx="1" cy="83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193590" name="Group 54"/>
                <p:cNvGrpSpPr>
                  <a:grpSpLocks/>
                </p:cNvGrpSpPr>
                <p:nvPr/>
              </p:nvGrpSpPr>
              <p:grpSpPr bwMode="auto">
                <a:xfrm>
                  <a:off x="2653" y="1162"/>
                  <a:ext cx="2941" cy="1586"/>
                  <a:chOff x="2472" y="1434"/>
                  <a:chExt cx="2941" cy="1586"/>
                </a:xfrm>
              </p:grpSpPr>
              <p:sp>
                <p:nvSpPr>
                  <p:cNvPr id="193591" name="Oval 5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279" y="1463"/>
                    <a:ext cx="141" cy="141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193592" name="Text Box 5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270" y="1434"/>
                    <a:ext cx="166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s-ES" sz="1200"/>
                      <a:t>n</a:t>
                    </a:r>
                  </a:p>
                </p:txBody>
              </p:sp>
              <p:sp>
                <p:nvSpPr>
                  <p:cNvPr id="193593" name="Text Box 57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747" y="1448"/>
                    <a:ext cx="183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s-ES" sz="1200"/>
                      <a:t>n’</a:t>
                    </a:r>
                  </a:p>
                </p:txBody>
              </p:sp>
              <p:sp>
                <p:nvSpPr>
                  <p:cNvPr id="193594" name="Oval 5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774" y="1468"/>
                    <a:ext cx="141" cy="141"/>
                  </a:xfrm>
                  <a:prstGeom prst="ellips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193595" name="Line 5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472" y="2262"/>
                    <a:ext cx="294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pic>
                <p:nvPicPr>
                  <p:cNvPr id="193596" name="Picture 60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49" y="1509"/>
                    <a:ext cx="544" cy="151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grpSp>
              <p:nvGrpSpPr>
                <p:cNvPr id="193597" name="Group 61"/>
                <p:cNvGrpSpPr>
                  <a:grpSpLocks/>
                </p:cNvGrpSpPr>
                <p:nvPr/>
              </p:nvGrpSpPr>
              <p:grpSpPr bwMode="auto">
                <a:xfrm>
                  <a:off x="3293" y="1320"/>
                  <a:ext cx="2169" cy="581"/>
                  <a:chOff x="3112" y="1592"/>
                  <a:chExt cx="2169" cy="581"/>
                </a:xfrm>
              </p:grpSpPr>
              <p:grpSp>
                <p:nvGrpSpPr>
                  <p:cNvPr id="193598" name="Group 62"/>
                  <p:cNvGrpSpPr>
                    <a:grpSpLocks noChangeAspect="1"/>
                  </p:cNvGrpSpPr>
                  <p:nvPr/>
                </p:nvGrpSpPr>
                <p:grpSpPr bwMode="auto">
                  <a:xfrm rot="-656202">
                    <a:off x="3112" y="1844"/>
                    <a:ext cx="1061" cy="329"/>
                    <a:chOff x="1028" y="1841"/>
                    <a:chExt cx="1744" cy="542"/>
                  </a:xfrm>
                </p:grpSpPr>
                <p:sp>
                  <p:nvSpPr>
                    <p:cNvPr id="193599" name="Line 63"/>
                    <p:cNvSpPr>
                      <a:spLocks noChangeAspect="1" noChangeShapeType="1"/>
                    </p:cNvSpPr>
                    <p:nvPr/>
                  </p:nvSpPr>
                  <p:spPr bwMode="auto">
                    <a:xfrm rot="-1948220">
                      <a:off x="1028" y="1841"/>
                      <a:ext cx="1744" cy="542"/>
                    </a:xfrm>
                    <a:prstGeom prst="line">
                      <a:avLst/>
                    </a:prstGeom>
                    <a:noFill/>
                    <a:ln w="15875">
                      <a:solidFill>
                        <a:srgbClr val="00008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93600" name="Line 64"/>
                    <p:cNvSpPr>
                      <a:spLocks noChangeAspect="1" noChangeShapeType="1"/>
                    </p:cNvSpPr>
                    <p:nvPr/>
                  </p:nvSpPr>
                  <p:spPr bwMode="auto">
                    <a:xfrm rot="-1948220">
                      <a:off x="2125" y="2030"/>
                      <a:ext cx="75" cy="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8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  <p:grpSp>
                <p:nvGrpSpPr>
                  <p:cNvPr id="193601" name="Group 65"/>
                  <p:cNvGrpSpPr>
                    <a:grpSpLocks noChangeAspect="1"/>
                  </p:cNvGrpSpPr>
                  <p:nvPr/>
                </p:nvGrpSpPr>
                <p:grpSpPr bwMode="auto">
                  <a:xfrm rot="917915">
                    <a:off x="4180" y="1592"/>
                    <a:ext cx="1101" cy="341"/>
                    <a:chOff x="1028" y="1841"/>
                    <a:chExt cx="1744" cy="542"/>
                  </a:xfrm>
                </p:grpSpPr>
                <p:sp>
                  <p:nvSpPr>
                    <p:cNvPr id="193602" name="Line 66"/>
                    <p:cNvSpPr>
                      <a:spLocks noChangeAspect="1" noChangeShapeType="1"/>
                    </p:cNvSpPr>
                    <p:nvPr/>
                  </p:nvSpPr>
                  <p:spPr bwMode="auto">
                    <a:xfrm rot="-1948220">
                      <a:off x="1028" y="1841"/>
                      <a:ext cx="1744" cy="542"/>
                    </a:xfrm>
                    <a:prstGeom prst="line">
                      <a:avLst/>
                    </a:prstGeom>
                    <a:noFill/>
                    <a:ln w="15875">
                      <a:solidFill>
                        <a:srgbClr val="00008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93603" name="Line 67"/>
                    <p:cNvSpPr>
                      <a:spLocks noChangeAspect="1" noChangeShapeType="1"/>
                    </p:cNvSpPr>
                    <p:nvPr/>
                  </p:nvSpPr>
                  <p:spPr bwMode="auto">
                    <a:xfrm rot="-1948220">
                      <a:off x="2125" y="2030"/>
                      <a:ext cx="75" cy="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8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s-ES"/>
                    </a:p>
                  </p:txBody>
                </p:sp>
              </p:grpSp>
            </p:grpSp>
          </p:grpSp>
        </p:grpSp>
        <p:sp>
          <p:nvSpPr>
            <p:cNvPr id="193678" name="Rectangle 142"/>
            <p:cNvSpPr>
              <a:spLocks noChangeArrowheads="1"/>
            </p:cNvSpPr>
            <p:nvPr/>
          </p:nvSpPr>
          <p:spPr bwMode="auto">
            <a:xfrm>
              <a:off x="1338" y="1389"/>
              <a:ext cx="4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" sz="1800"/>
                <a:t>n &lt; n’</a:t>
              </a:r>
            </a:p>
          </p:txBody>
        </p:sp>
      </p:grpSp>
      <p:sp>
        <p:nvSpPr>
          <p:cNvPr id="105" name="Rectangle 2"/>
          <p:cNvSpPr>
            <a:spLocks noChangeArrowheads="1"/>
          </p:cNvSpPr>
          <p:nvPr/>
        </p:nvSpPr>
        <p:spPr bwMode="auto">
          <a:xfrm>
            <a:off x="576064" y="198000"/>
            <a:ext cx="7380312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4. La región paraxial </a:t>
            </a:r>
          </a:p>
        </p:txBody>
      </p:sp>
    </p:spTree>
    <p:extLst>
      <p:ext uri="{BB962C8B-B14F-4D97-AF65-F5344CB8AC3E}">
        <p14:creationId xmlns:p14="http://schemas.microsoft.com/office/powerpoint/2010/main" val="124814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12" grpId="0" animBg="1"/>
      <p:bldP spid="193614" grpId="0" animBg="1"/>
      <p:bldP spid="193618" grpId="0"/>
      <p:bldP spid="1936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17" name="Rectangle 105"/>
          <p:cNvSpPr>
            <a:spLocks noChangeArrowheads="1"/>
          </p:cNvSpPr>
          <p:nvPr/>
        </p:nvSpPr>
        <p:spPr bwMode="auto">
          <a:xfrm>
            <a:off x="611311" y="1526555"/>
            <a:ext cx="39606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" dirty="0"/>
              <a:t>Aumento lateral para una superficie</a:t>
            </a:r>
          </a:p>
        </p:txBody>
      </p:sp>
      <p:grpSp>
        <p:nvGrpSpPr>
          <p:cNvPr id="218290" name="Group 178"/>
          <p:cNvGrpSpPr>
            <a:grpSpLocks/>
          </p:cNvGrpSpPr>
          <p:nvPr/>
        </p:nvGrpSpPr>
        <p:grpSpPr bwMode="auto">
          <a:xfrm>
            <a:off x="1757363" y="2205038"/>
            <a:ext cx="6472238" cy="3067050"/>
            <a:chOff x="1107" y="1389"/>
            <a:chExt cx="4077" cy="1932"/>
          </a:xfrm>
        </p:grpSpPr>
        <p:grpSp>
          <p:nvGrpSpPr>
            <p:cNvPr id="218225" name="Group 113"/>
            <p:cNvGrpSpPr>
              <a:grpSpLocks/>
            </p:cNvGrpSpPr>
            <p:nvPr/>
          </p:nvGrpSpPr>
          <p:grpSpPr bwMode="auto">
            <a:xfrm>
              <a:off x="1157" y="1837"/>
              <a:ext cx="1807" cy="542"/>
              <a:chOff x="1017" y="1863"/>
              <a:chExt cx="1629" cy="489"/>
            </a:xfrm>
          </p:grpSpPr>
          <p:sp>
            <p:nvSpPr>
              <p:cNvPr id="218226" name="Line 114"/>
              <p:cNvSpPr>
                <a:spLocks noChangeShapeType="1"/>
              </p:cNvSpPr>
              <p:nvPr/>
            </p:nvSpPr>
            <p:spPr bwMode="auto">
              <a:xfrm>
                <a:off x="1017" y="1863"/>
                <a:ext cx="1629" cy="489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8227" name="Line 115"/>
              <p:cNvSpPr>
                <a:spLocks noChangeShapeType="1"/>
              </p:cNvSpPr>
              <p:nvPr/>
            </p:nvSpPr>
            <p:spPr bwMode="auto">
              <a:xfrm>
                <a:off x="1667" y="2058"/>
                <a:ext cx="70" cy="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18228" name="Group 116"/>
            <p:cNvGrpSpPr>
              <a:grpSpLocks/>
            </p:cNvGrpSpPr>
            <p:nvPr/>
          </p:nvGrpSpPr>
          <p:grpSpPr bwMode="auto">
            <a:xfrm rot="-309064">
              <a:off x="2974" y="2309"/>
              <a:ext cx="1629" cy="489"/>
              <a:chOff x="1017" y="1863"/>
              <a:chExt cx="1629" cy="489"/>
            </a:xfrm>
          </p:grpSpPr>
          <p:sp>
            <p:nvSpPr>
              <p:cNvPr id="218229" name="Line 117"/>
              <p:cNvSpPr>
                <a:spLocks noChangeShapeType="1"/>
              </p:cNvSpPr>
              <p:nvPr/>
            </p:nvSpPr>
            <p:spPr bwMode="auto">
              <a:xfrm>
                <a:off x="1017" y="1863"/>
                <a:ext cx="1629" cy="489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8230" name="Line 118"/>
              <p:cNvSpPr>
                <a:spLocks noChangeShapeType="1"/>
              </p:cNvSpPr>
              <p:nvPr/>
            </p:nvSpPr>
            <p:spPr bwMode="auto">
              <a:xfrm>
                <a:off x="1817" y="2103"/>
                <a:ext cx="70" cy="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18232" name="Line 120"/>
            <p:cNvSpPr>
              <a:spLocks noChangeShapeType="1"/>
            </p:cNvSpPr>
            <p:nvPr/>
          </p:nvSpPr>
          <p:spPr bwMode="auto">
            <a:xfrm>
              <a:off x="1338" y="2323"/>
              <a:ext cx="0" cy="99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8233" name="Line 121"/>
            <p:cNvSpPr>
              <a:spLocks noChangeShapeType="1"/>
            </p:cNvSpPr>
            <p:nvPr/>
          </p:nvSpPr>
          <p:spPr bwMode="auto">
            <a:xfrm>
              <a:off x="2956" y="2368"/>
              <a:ext cx="0" cy="95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8236" name="Line 124"/>
            <p:cNvSpPr>
              <a:spLocks noChangeShapeType="1"/>
            </p:cNvSpPr>
            <p:nvPr/>
          </p:nvSpPr>
          <p:spPr bwMode="auto">
            <a:xfrm>
              <a:off x="4423" y="2519"/>
              <a:ext cx="0" cy="80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8239" name="Line 127"/>
            <p:cNvSpPr>
              <a:spLocks noChangeShapeType="1"/>
            </p:cNvSpPr>
            <p:nvPr/>
          </p:nvSpPr>
          <p:spPr bwMode="auto">
            <a:xfrm>
              <a:off x="2977" y="3309"/>
              <a:ext cx="14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8240" name="Line 128"/>
            <p:cNvSpPr>
              <a:spLocks noChangeShapeType="1"/>
            </p:cNvSpPr>
            <p:nvPr/>
          </p:nvSpPr>
          <p:spPr bwMode="auto">
            <a:xfrm flipH="1">
              <a:off x="1347" y="3049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8246" name="Text Box 134"/>
            <p:cNvSpPr txBox="1">
              <a:spLocks noChangeArrowheads="1"/>
            </p:cNvSpPr>
            <p:nvPr/>
          </p:nvSpPr>
          <p:spPr bwMode="auto">
            <a:xfrm>
              <a:off x="1973" y="2818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s</a:t>
              </a:r>
            </a:p>
          </p:txBody>
        </p:sp>
        <p:sp>
          <p:nvSpPr>
            <p:cNvPr id="218247" name="Text Box 135"/>
            <p:cNvSpPr txBox="1">
              <a:spLocks noChangeArrowheads="1"/>
            </p:cNvSpPr>
            <p:nvPr/>
          </p:nvSpPr>
          <p:spPr bwMode="auto">
            <a:xfrm>
              <a:off x="3697" y="3090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s’</a:t>
              </a:r>
            </a:p>
          </p:txBody>
        </p:sp>
        <p:sp>
          <p:nvSpPr>
            <p:cNvPr id="218251" name="Text Box 139"/>
            <p:cNvSpPr txBox="1">
              <a:spLocks noChangeArrowheads="1"/>
            </p:cNvSpPr>
            <p:nvPr/>
          </p:nvSpPr>
          <p:spPr bwMode="auto">
            <a:xfrm>
              <a:off x="1107" y="2183"/>
              <a:ext cx="2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O</a:t>
              </a:r>
            </a:p>
          </p:txBody>
        </p:sp>
        <p:sp>
          <p:nvSpPr>
            <p:cNvPr id="218252" name="Text Box 140"/>
            <p:cNvSpPr txBox="1">
              <a:spLocks noChangeArrowheads="1"/>
            </p:cNvSpPr>
            <p:nvPr/>
          </p:nvSpPr>
          <p:spPr bwMode="auto">
            <a:xfrm>
              <a:off x="4423" y="2187"/>
              <a:ext cx="2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O’</a:t>
              </a:r>
            </a:p>
          </p:txBody>
        </p:sp>
        <p:sp>
          <p:nvSpPr>
            <p:cNvPr id="218253" name="Text Box 141"/>
            <p:cNvSpPr txBox="1">
              <a:spLocks noChangeArrowheads="1"/>
            </p:cNvSpPr>
            <p:nvPr/>
          </p:nvSpPr>
          <p:spPr bwMode="auto">
            <a:xfrm>
              <a:off x="1329" y="1688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P</a:t>
              </a:r>
            </a:p>
          </p:txBody>
        </p:sp>
        <p:sp>
          <p:nvSpPr>
            <p:cNvPr id="218254" name="Text Box 142"/>
            <p:cNvSpPr txBox="1">
              <a:spLocks noChangeArrowheads="1"/>
            </p:cNvSpPr>
            <p:nvPr/>
          </p:nvSpPr>
          <p:spPr bwMode="auto">
            <a:xfrm>
              <a:off x="4413" y="2731"/>
              <a:ext cx="2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P’</a:t>
              </a:r>
            </a:p>
          </p:txBody>
        </p:sp>
        <p:sp>
          <p:nvSpPr>
            <p:cNvPr id="218256" name="Text Box 144"/>
            <p:cNvSpPr txBox="1">
              <a:spLocks noChangeArrowheads="1"/>
            </p:cNvSpPr>
            <p:nvPr/>
          </p:nvSpPr>
          <p:spPr bwMode="auto">
            <a:xfrm>
              <a:off x="2761" y="2414"/>
              <a:ext cx="2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V</a:t>
              </a:r>
            </a:p>
          </p:txBody>
        </p:sp>
        <p:sp>
          <p:nvSpPr>
            <p:cNvPr id="218258" name="Freeform 146"/>
            <p:cNvSpPr>
              <a:spLocks/>
            </p:cNvSpPr>
            <p:nvPr/>
          </p:nvSpPr>
          <p:spPr bwMode="auto">
            <a:xfrm rot="-9776862" flipH="1" flipV="1">
              <a:off x="3464" y="2386"/>
              <a:ext cx="20" cy="101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8264" name="Line 152"/>
            <p:cNvSpPr>
              <a:spLocks noChangeShapeType="1"/>
            </p:cNvSpPr>
            <p:nvPr/>
          </p:nvSpPr>
          <p:spPr bwMode="auto">
            <a:xfrm>
              <a:off x="3425" y="250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8265" name="Freeform 153"/>
            <p:cNvSpPr>
              <a:spLocks/>
            </p:cNvSpPr>
            <p:nvPr/>
          </p:nvSpPr>
          <p:spPr bwMode="auto">
            <a:xfrm rot="881166" flipH="1">
              <a:off x="2588" y="2278"/>
              <a:ext cx="20" cy="104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8270" name="Text Box 158"/>
            <p:cNvSpPr txBox="1">
              <a:spLocks noChangeArrowheads="1"/>
            </p:cNvSpPr>
            <p:nvPr/>
          </p:nvSpPr>
          <p:spPr bwMode="auto">
            <a:xfrm>
              <a:off x="3519" y="2347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>
                  <a:latin typeface="Symbol" pitchFamily="18" charset="2"/>
                </a:rPr>
                <a:t>w</a:t>
              </a:r>
              <a:r>
                <a:rPr lang="es-ES" sz="1600"/>
                <a:t>’</a:t>
              </a:r>
              <a:endParaRPr lang="es-ES" sz="1600">
                <a:latin typeface="Symbol" pitchFamily="18" charset="2"/>
              </a:endParaRPr>
            </a:p>
          </p:txBody>
        </p:sp>
        <p:sp>
          <p:nvSpPr>
            <p:cNvPr id="218273" name="Text Box 161"/>
            <p:cNvSpPr txBox="1">
              <a:spLocks noChangeArrowheads="1"/>
            </p:cNvSpPr>
            <p:nvPr/>
          </p:nvSpPr>
          <p:spPr bwMode="auto">
            <a:xfrm>
              <a:off x="2404" y="2203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>
                  <a:latin typeface="Symbol" pitchFamily="18" charset="2"/>
                </a:rPr>
                <a:t>w</a:t>
              </a:r>
            </a:p>
          </p:txBody>
        </p:sp>
        <p:sp>
          <p:nvSpPr>
            <p:cNvPr id="218276" name="Line 164"/>
            <p:cNvSpPr>
              <a:spLocks noChangeShapeType="1"/>
            </p:cNvSpPr>
            <p:nvPr/>
          </p:nvSpPr>
          <p:spPr bwMode="auto">
            <a:xfrm>
              <a:off x="1202" y="2386"/>
              <a:ext cx="38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8277" name="Line 165"/>
            <p:cNvSpPr>
              <a:spLocks noChangeShapeType="1"/>
            </p:cNvSpPr>
            <p:nvPr/>
          </p:nvSpPr>
          <p:spPr bwMode="auto">
            <a:xfrm flipV="1">
              <a:off x="1338" y="1887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pic>
          <p:nvPicPr>
            <p:cNvPr id="218278" name="Picture 1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1" y="1501"/>
              <a:ext cx="640" cy="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8279" name="Line 167"/>
            <p:cNvSpPr>
              <a:spLocks noChangeShapeType="1"/>
            </p:cNvSpPr>
            <p:nvPr/>
          </p:nvSpPr>
          <p:spPr bwMode="auto">
            <a:xfrm>
              <a:off x="4423" y="2386"/>
              <a:ext cx="0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8280" name="Oval 168"/>
            <p:cNvSpPr>
              <a:spLocks noChangeArrowheads="1"/>
            </p:cNvSpPr>
            <p:nvPr/>
          </p:nvSpPr>
          <p:spPr bwMode="auto">
            <a:xfrm>
              <a:off x="2123" y="1401"/>
              <a:ext cx="227" cy="22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8281" name="Text Box 169"/>
            <p:cNvSpPr txBox="1">
              <a:spLocks noChangeArrowheads="1"/>
            </p:cNvSpPr>
            <p:nvPr/>
          </p:nvSpPr>
          <p:spPr bwMode="auto">
            <a:xfrm>
              <a:off x="2148" y="1389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n</a:t>
              </a:r>
            </a:p>
          </p:txBody>
        </p:sp>
        <p:sp>
          <p:nvSpPr>
            <p:cNvPr id="218282" name="Text Box 170"/>
            <p:cNvSpPr txBox="1">
              <a:spLocks noChangeArrowheads="1"/>
            </p:cNvSpPr>
            <p:nvPr/>
          </p:nvSpPr>
          <p:spPr bwMode="auto">
            <a:xfrm>
              <a:off x="4141" y="1412"/>
              <a:ext cx="2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n’</a:t>
              </a:r>
            </a:p>
          </p:txBody>
        </p:sp>
        <p:sp>
          <p:nvSpPr>
            <p:cNvPr id="218283" name="Oval 171"/>
            <p:cNvSpPr>
              <a:spLocks noChangeArrowheads="1"/>
            </p:cNvSpPr>
            <p:nvPr/>
          </p:nvSpPr>
          <p:spPr bwMode="auto">
            <a:xfrm>
              <a:off x="4134" y="1409"/>
              <a:ext cx="227" cy="22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8284" name="Text Box 172"/>
            <p:cNvSpPr txBox="1">
              <a:spLocks noChangeArrowheads="1"/>
            </p:cNvSpPr>
            <p:nvPr/>
          </p:nvSpPr>
          <p:spPr bwMode="auto">
            <a:xfrm>
              <a:off x="4649" y="1555"/>
              <a:ext cx="5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" dirty="0"/>
                <a:t>n </a:t>
              </a:r>
              <a:r>
                <a:rPr lang="es-ES" sz="1800" dirty="0"/>
                <a:t>&lt; n’</a:t>
              </a:r>
            </a:p>
          </p:txBody>
        </p:sp>
        <p:grpSp>
          <p:nvGrpSpPr>
            <p:cNvPr id="218285" name="Group 173"/>
            <p:cNvGrpSpPr>
              <a:grpSpLocks/>
            </p:cNvGrpSpPr>
            <p:nvPr/>
          </p:nvGrpSpPr>
          <p:grpSpPr bwMode="auto">
            <a:xfrm>
              <a:off x="1323" y="2008"/>
              <a:ext cx="3347" cy="640"/>
              <a:chOff x="1202" y="1842"/>
              <a:chExt cx="3347" cy="640"/>
            </a:xfrm>
          </p:grpSpPr>
          <p:sp>
            <p:nvSpPr>
              <p:cNvPr id="218286" name="Rectangle 174"/>
              <p:cNvSpPr>
                <a:spLocks noChangeArrowheads="1"/>
              </p:cNvSpPr>
              <p:nvPr/>
            </p:nvSpPr>
            <p:spPr bwMode="auto">
              <a:xfrm>
                <a:off x="4332" y="2251"/>
                <a:ext cx="21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800"/>
                  <a:t>y’</a:t>
                </a:r>
              </a:p>
            </p:txBody>
          </p:sp>
          <p:sp>
            <p:nvSpPr>
              <p:cNvPr id="218287" name="Rectangle 175"/>
              <p:cNvSpPr>
                <a:spLocks noChangeArrowheads="1"/>
              </p:cNvSpPr>
              <p:nvPr/>
            </p:nvSpPr>
            <p:spPr bwMode="auto">
              <a:xfrm>
                <a:off x="1202" y="1842"/>
                <a:ext cx="1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800"/>
                  <a:t>y</a:t>
                </a:r>
              </a:p>
            </p:txBody>
          </p:sp>
        </p:grpSp>
      </p:grp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504056" y="198000"/>
            <a:ext cx="7596336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4. La región paraxial 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02C5176E-4C33-AC44-AC6C-83799AD3AAD5}"/>
              </a:ext>
            </a:extLst>
          </p:cNvPr>
          <p:cNvCxnSpPr>
            <a:cxnSpLocks/>
          </p:cNvCxnSpPr>
          <p:nvPr/>
        </p:nvCxnSpPr>
        <p:spPr bwMode="auto">
          <a:xfrm flipV="1">
            <a:off x="2124076" y="3070224"/>
            <a:ext cx="2735956" cy="7164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1280ED3-9E4B-B44C-81C1-F7260A439FC8}"/>
              </a:ext>
            </a:extLst>
          </p:cNvPr>
          <p:cNvCxnSpPr>
            <a:endCxn id="218279" idx="0"/>
          </p:cNvCxnSpPr>
          <p:nvPr/>
        </p:nvCxnSpPr>
        <p:spPr bwMode="auto">
          <a:xfrm>
            <a:off x="4860032" y="3070224"/>
            <a:ext cx="2161481" cy="7175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rco 6">
            <a:extLst>
              <a:ext uri="{FF2B5EF4-FFF2-40B4-BE49-F238E27FC236}">
                <a16:creationId xmlns:a16="http://schemas.microsoft.com/office/drawing/2014/main" id="{BFF38893-93FE-B24D-8177-E0055E4149C7}"/>
              </a:ext>
            </a:extLst>
          </p:cNvPr>
          <p:cNvSpPr/>
          <p:nvPr/>
        </p:nvSpPr>
        <p:spPr bwMode="auto">
          <a:xfrm>
            <a:off x="2771800" y="3614998"/>
            <a:ext cx="72008" cy="334247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5EDC2DF-E95D-FC46-B08E-D005CFE1BA8D}"/>
              </a:ext>
            </a:extLst>
          </p:cNvPr>
          <p:cNvSpPr/>
          <p:nvPr/>
        </p:nvSpPr>
        <p:spPr bwMode="auto">
          <a:xfrm rot="11240548">
            <a:off x="6499183" y="3426419"/>
            <a:ext cx="175243" cy="377158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B62A890-51BE-E546-902A-8FFF677B5FBD}"/>
              </a:ext>
            </a:extLst>
          </p:cNvPr>
          <p:cNvSpPr txBox="1"/>
          <p:nvPr/>
        </p:nvSpPr>
        <p:spPr>
          <a:xfrm>
            <a:off x="2861053" y="346765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Symbol" pitchFamily="2" charset="2"/>
              </a:rPr>
              <a:t>s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DEE7FA1-3F20-9341-BCDD-5B72A81429A1}"/>
              </a:ext>
            </a:extLst>
          </p:cNvPr>
          <p:cNvSpPr txBox="1"/>
          <p:nvPr/>
        </p:nvSpPr>
        <p:spPr>
          <a:xfrm>
            <a:off x="6104062" y="350727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Symbol" pitchFamily="2" charset="2"/>
              </a:rPr>
              <a:t>s’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A672A1-F0FC-3B46-9351-DBB45D3C88ED}"/>
              </a:ext>
            </a:extLst>
          </p:cNvPr>
          <p:cNvSpPr txBox="1"/>
          <p:nvPr/>
        </p:nvSpPr>
        <p:spPr>
          <a:xfrm>
            <a:off x="4837843" y="3322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B981F8B-4325-5847-A20F-A57F66A26779}"/>
              </a:ext>
            </a:extLst>
          </p:cNvPr>
          <p:cNvCxnSpPr/>
          <p:nvPr/>
        </p:nvCxnSpPr>
        <p:spPr bwMode="auto">
          <a:xfrm flipH="1">
            <a:off x="4856499" y="3069094"/>
            <a:ext cx="26294" cy="7175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4F7BD794-2A04-4046-AE6E-ECC4450DD28E}"/>
                  </a:ext>
                </a:extLst>
              </p:cNvPr>
              <p:cNvSpPr txBox="1"/>
              <p:nvPr/>
            </p:nvSpPr>
            <p:spPr>
              <a:xfrm>
                <a:off x="1184028" y="5960313"/>
                <a:ext cx="1401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4F7BD794-2A04-4046-AE6E-ECC4450DD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28" y="5960313"/>
                <a:ext cx="1401602" cy="276999"/>
              </a:xfrm>
              <a:prstGeom prst="rect">
                <a:avLst/>
              </a:prstGeom>
              <a:blipFill>
                <a:blip r:embed="rId3"/>
                <a:stretch>
                  <a:fillRect l="-3636" b="-318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F7B0D01-6F91-474D-9887-D915242E30BB}"/>
              </a:ext>
            </a:extLst>
          </p:cNvPr>
          <p:cNvCxnSpPr/>
          <p:nvPr/>
        </p:nvCxnSpPr>
        <p:spPr bwMode="auto">
          <a:xfrm>
            <a:off x="2771800" y="6098813"/>
            <a:ext cx="3328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C7B1CC52-DCA8-4F43-9C54-1357B7D9B7D1}"/>
                  </a:ext>
                </a:extLst>
              </p:cNvPr>
              <p:cNvSpPr txBox="1"/>
              <p:nvPr/>
            </p:nvSpPr>
            <p:spPr>
              <a:xfrm>
                <a:off x="3340101" y="5639046"/>
                <a:ext cx="2976264" cy="936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C7B1CC52-DCA8-4F43-9C54-1357B7D9B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01" y="5639046"/>
                <a:ext cx="2976264" cy="936218"/>
              </a:xfrm>
              <a:prstGeom prst="rect">
                <a:avLst/>
              </a:prstGeom>
              <a:blipFill>
                <a:blip r:embed="rId4"/>
                <a:stretch>
                  <a:fillRect l="-2564" t="-2740" b="-547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0185676-E66E-464C-9BEE-0F84E7598089}"/>
              </a:ext>
            </a:extLst>
          </p:cNvPr>
          <p:cNvCxnSpPr/>
          <p:nvPr/>
        </p:nvCxnSpPr>
        <p:spPr bwMode="auto">
          <a:xfrm>
            <a:off x="3275856" y="5877272"/>
            <a:ext cx="37306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63251500-C7C1-BA4A-8992-1FFDE9722817}"/>
              </a:ext>
            </a:extLst>
          </p:cNvPr>
          <p:cNvCxnSpPr/>
          <p:nvPr/>
        </p:nvCxnSpPr>
        <p:spPr bwMode="auto">
          <a:xfrm>
            <a:off x="3262833" y="6381328"/>
            <a:ext cx="37306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6B59D186-2C38-4F45-8B04-8C7334F54240}"/>
              </a:ext>
            </a:extLst>
          </p:cNvPr>
          <p:cNvCxnSpPr>
            <a:cxnSpLocks/>
          </p:cNvCxnSpPr>
          <p:nvPr/>
        </p:nvCxnSpPr>
        <p:spPr bwMode="auto">
          <a:xfrm>
            <a:off x="5855121" y="5733256"/>
            <a:ext cx="52548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C657D8EC-A80A-EC4D-80F5-17C128615264}"/>
              </a:ext>
            </a:extLst>
          </p:cNvPr>
          <p:cNvCxnSpPr>
            <a:cxnSpLocks/>
          </p:cNvCxnSpPr>
          <p:nvPr/>
        </p:nvCxnSpPr>
        <p:spPr bwMode="auto">
          <a:xfrm>
            <a:off x="5855121" y="6453336"/>
            <a:ext cx="52548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6567780-B361-C84D-9233-2DDECEA16CAA}"/>
              </a:ext>
            </a:extLst>
          </p:cNvPr>
          <p:cNvCxnSpPr>
            <a:cxnSpLocks/>
          </p:cNvCxnSpPr>
          <p:nvPr/>
        </p:nvCxnSpPr>
        <p:spPr bwMode="auto">
          <a:xfrm flipH="1">
            <a:off x="3264943" y="5877272"/>
            <a:ext cx="6101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7098FDA8-7C4B-4644-88E8-4E7E964CE2F7}"/>
              </a:ext>
            </a:extLst>
          </p:cNvPr>
          <p:cNvCxnSpPr>
            <a:cxnSpLocks/>
          </p:cNvCxnSpPr>
          <p:nvPr/>
        </p:nvCxnSpPr>
        <p:spPr bwMode="auto">
          <a:xfrm>
            <a:off x="6380610" y="5733256"/>
            <a:ext cx="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24880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756097" y="1531640"/>
            <a:ext cx="367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dirty="0"/>
              <a:t>Formación de imágenes</a:t>
            </a:r>
          </a:p>
        </p:txBody>
      </p:sp>
      <p:grpSp>
        <p:nvGrpSpPr>
          <p:cNvPr id="229384" name="Group 8"/>
          <p:cNvGrpSpPr>
            <a:grpSpLocks/>
          </p:cNvGrpSpPr>
          <p:nvPr/>
        </p:nvGrpSpPr>
        <p:grpSpPr bwMode="auto">
          <a:xfrm>
            <a:off x="1473945" y="3240757"/>
            <a:ext cx="6178550" cy="1301750"/>
            <a:chOff x="1017" y="1863"/>
            <a:chExt cx="1629" cy="489"/>
          </a:xfrm>
        </p:grpSpPr>
        <p:sp>
          <p:nvSpPr>
            <p:cNvPr id="229385" name="Line 9"/>
            <p:cNvSpPr>
              <a:spLocks noChangeShapeType="1"/>
            </p:cNvSpPr>
            <p:nvPr/>
          </p:nvSpPr>
          <p:spPr bwMode="auto">
            <a:xfrm>
              <a:off x="1017" y="1863"/>
              <a:ext cx="1629" cy="48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9386" name="Line 10"/>
            <p:cNvSpPr>
              <a:spLocks noChangeShapeType="1"/>
            </p:cNvSpPr>
            <p:nvPr/>
          </p:nvSpPr>
          <p:spPr bwMode="auto">
            <a:xfrm>
              <a:off x="1667" y="2058"/>
              <a:ext cx="70" cy="1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29417" name="Rectangle 41"/>
          <p:cNvSpPr>
            <a:spLocks noChangeArrowheads="1"/>
          </p:cNvSpPr>
          <p:nvPr/>
        </p:nvSpPr>
        <p:spPr bwMode="auto">
          <a:xfrm>
            <a:off x="7595345" y="4105945"/>
            <a:ext cx="344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800"/>
              <a:t>y’</a:t>
            </a:r>
          </a:p>
        </p:txBody>
      </p:sp>
      <p:grpSp>
        <p:nvGrpSpPr>
          <p:cNvPr id="229421" name="Group 45"/>
          <p:cNvGrpSpPr>
            <a:grpSpLocks/>
          </p:cNvGrpSpPr>
          <p:nvPr/>
        </p:nvGrpSpPr>
        <p:grpSpPr bwMode="auto">
          <a:xfrm>
            <a:off x="1259632" y="3050257"/>
            <a:ext cx="3238500" cy="1479550"/>
            <a:chOff x="1017" y="1863"/>
            <a:chExt cx="1629" cy="489"/>
          </a:xfrm>
        </p:grpSpPr>
        <p:sp>
          <p:nvSpPr>
            <p:cNvPr id="229422" name="Line 46"/>
            <p:cNvSpPr>
              <a:spLocks noChangeShapeType="1"/>
            </p:cNvSpPr>
            <p:nvPr/>
          </p:nvSpPr>
          <p:spPr bwMode="auto">
            <a:xfrm>
              <a:off x="1017" y="1863"/>
              <a:ext cx="1629" cy="48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9423" name="Line 47"/>
            <p:cNvSpPr>
              <a:spLocks noChangeShapeType="1"/>
            </p:cNvSpPr>
            <p:nvPr/>
          </p:nvSpPr>
          <p:spPr bwMode="auto">
            <a:xfrm>
              <a:off x="1667" y="2058"/>
              <a:ext cx="70" cy="1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9430" name="Group 54"/>
          <p:cNvGrpSpPr>
            <a:grpSpLocks/>
          </p:cNvGrpSpPr>
          <p:nvPr/>
        </p:nvGrpSpPr>
        <p:grpSpPr bwMode="auto">
          <a:xfrm>
            <a:off x="4467970" y="4518695"/>
            <a:ext cx="3198812" cy="3175"/>
            <a:chOff x="2997" y="2647"/>
            <a:chExt cx="2015" cy="2"/>
          </a:xfrm>
        </p:grpSpPr>
        <p:sp>
          <p:nvSpPr>
            <p:cNvPr id="229428" name="Line 52"/>
            <p:cNvSpPr>
              <a:spLocks noChangeShapeType="1"/>
            </p:cNvSpPr>
            <p:nvPr/>
          </p:nvSpPr>
          <p:spPr bwMode="auto">
            <a:xfrm flipV="1">
              <a:off x="2997" y="2647"/>
              <a:ext cx="2015" cy="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9429" name="Line 53"/>
            <p:cNvSpPr>
              <a:spLocks noChangeShapeType="1"/>
            </p:cNvSpPr>
            <p:nvPr/>
          </p:nvSpPr>
          <p:spPr bwMode="auto">
            <a:xfrm>
              <a:off x="3833" y="2647"/>
              <a:ext cx="1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9431" name="Group 55"/>
          <p:cNvGrpSpPr>
            <a:grpSpLocks/>
          </p:cNvGrpSpPr>
          <p:nvPr/>
        </p:nvGrpSpPr>
        <p:grpSpPr bwMode="auto">
          <a:xfrm>
            <a:off x="1461245" y="3307432"/>
            <a:ext cx="3198812" cy="3175"/>
            <a:chOff x="2997" y="2647"/>
            <a:chExt cx="2015" cy="2"/>
          </a:xfrm>
        </p:grpSpPr>
        <p:sp>
          <p:nvSpPr>
            <p:cNvPr id="229432" name="Line 56"/>
            <p:cNvSpPr>
              <a:spLocks noChangeShapeType="1"/>
            </p:cNvSpPr>
            <p:nvPr/>
          </p:nvSpPr>
          <p:spPr bwMode="auto">
            <a:xfrm flipV="1">
              <a:off x="2997" y="2647"/>
              <a:ext cx="2015" cy="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9433" name="Line 57"/>
            <p:cNvSpPr>
              <a:spLocks noChangeShapeType="1"/>
            </p:cNvSpPr>
            <p:nvPr/>
          </p:nvSpPr>
          <p:spPr bwMode="auto">
            <a:xfrm>
              <a:off x="3833" y="2647"/>
              <a:ext cx="1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9434" name="Group 58"/>
          <p:cNvGrpSpPr>
            <a:grpSpLocks/>
          </p:cNvGrpSpPr>
          <p:nvPr/>
        </p:nvGrpSpPr>
        <p:grpSpPr bwMode="auto">
          <a:xfrm>
            <a:off x="4666407" y="3318545"/>
            <a:ext cx="3035300" cy="1260475"/>
            <a:chOff x="1017" y="1863"/>
            <a:chExt cx="1629" cy="489"/>
          </a:xfrm>
        </p:grpSpPr>
        <p:sp>
          <p:nvSpPr>
            <p:cNvPr id="229435" name="Line 59"/>
            <p:cNvSpPr>
              <a:spLocks noChangeShapeType="1"/>
            </p:cNvSpPr>
            <p:nvPr/>
          </p:nvSpPr>
          <p:spPr bwMode="auto">
            <a:xfrm>
              <a:off x="1017" y="1863"/>
              <a:ext cx="1629" cy="48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9436" name="Line 60"/>
            <p:cNvSpPr>
              <a:spLocks noChangeShapeType="1"/>
            </p:cNvSpPr>
            <p:nvPr/>
          </p:nvSpPr>
          <p:spPr bwMode="auto">
            <a:xfrm>
              <a:off x="1667" y="2058"/>
              <a:ext cx="70" cy="1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29410" name="Line 34"/>
          <p:cNvSpPr>
            <a:spLocks noChangeShapeType="1"/>
          </p:cNvSpPr>
          <p:nvPr/>
        </p:nvSpPr>
        <p:spPr bwMode="auto">
          <a:xfrm>
            <a:off x="7522320" y="4104357"/>
            <a:ext cx="0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29445" name="Group 69"/>
          <p:cNvGrpSpPr>
            <a:grpSpLocks/>
          </p:cNvGrpSpPr>
          <p:nvPr/>
        </p:nvGrpSpPr>
        <p:grpSpPr bwMode="auto">
          <a:xfrm>
            <a:off x="1545382" y="2521620"/>
            <a:ext cx="6265863" cy="2995612"/>
            <a:chOff x="1156" y="1389"/>
            <a:chExt cx="3947" cy="1887"/>
          </a:xfrm>
        </p:grpSpPr>
        <p:sp>
          <p:nvSpPr>
            <p:cNvPr id="229414" name="Oval 38"/>
            <p:cNvSpPr>
              <a:spLocks noChangeArrowheads="1"/>
            </p:cNvSpPr>
            <p:nvPr/>
          </p:nvSpPr>
          <p:spPr bwMode="auto">
            <a:xfrm>
              <a:off x="4134" y="1409"/>
              <a:ext cx="227" cy="22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229444" name="Group 68"/>
            <p:cNvGrpSpPr>
              <a:grpSpLocks/>
            </p:cNvGrpSpPr>
            <p:nvPr/>
          </p:nvGrpSpPr>
          <p:grpSpPr bwMode="auto">
            <a:xfrm>
              <a:off x="1156" y="1389"/>
              <a:ext cx="3947" cy="1887"/>
              <a:chOff x="1156" y="1389"/>
              <a:chExt cx="3947" cy="1887"/>
            </a:xfrm>
          </p:grpSpPr>
          <p:sp>
            <p:nvSpPr>
              <p:cNvPr id="229411" name="Oval 35"/>
              <p:cNvSpPr>
                <a:spLocks noChangeArrowheads="1"/>
              </p:cNvSpPr>
              <p:nvPr/>
            </p:nvSpPr>
            <p:spPr bwMode="auto">
              <a:xfrm>
                <a:off x="2123" y="1401"/>
                <a:ext cx="227" cy="226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grpSp>
            <p:nvGrpSpPr>
              <p:cNvPr id="229443" name="Group 67"/>
              <p:cNvGrpSpPr>
                <a:grpSpLocks/>
              </p:cNvGrpSpPr>
              <p:nvPr/>
            </p:nvGrpSpPr>
            <p:grpSpPr bwMode="auto">
              <a:xfrm>
                <a:off x="1156" y="1389"/>
                <a:ext cx="3947" cy="1887"/>
                <a:chOff x="1156" y="1389"/>
                <a:chExt cx="3947" cy="1887"/>
              </a:xfrm>
            </p:grpSpPr>
            <p:sp>
              <p:nvSpPr>
                <p:cNvPr id="22939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36" y="2432"/>
                  <a:ext cx="20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800"/>
                    <a:t>F</a:t>
                  </a:r>
                </a:p>
              </p:txBody>
            </p:sp>
            <p:sp>
              <p:nvSpPr>
                <p:cNvPr id="22939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95" y="2160"/>
                  <a:ext cx="22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800"/>
                    <a:t>F’</a:t>
                  </a:r>
                </a:p>
              </p:txBody>
            </p:sp>
            <p:sp>
              <p:nvSpPr>
                <p:cNvPr id="22940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606" y="2432"/>
                  <a:ext cx="20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800"/>
                    <a:t>C</a:t>
                  </a:r>
                </a:p>
              </p:txBody>
            </p:sp>
            <p:sp>
              <p:nvSpPr>
                <p:cNvPr id="229407" name="Line 31"/>
                <p:cNvSpPr>
                  <a:spLocks noChangeShapeType="1"/>
                </p:cNvSpPr>
                <p:nvPr/>
              </p:nvSpPr>
              <p:spPr bwMode="auto">
                <a:xfrm>
                  <a:off x="1202" y="2386"/>
                  <a:ext cx="381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29408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338" y="1887"/>
                  <a:ext cx="0" cy="4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2941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148" y="1389"/>
                  <a:ext cx="19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800"/>
                    <a:t>n</a:t>
                  </a:r>
                </a:p>
              </p:txBody>
            </p:sp>
            <p:sp>
              <p:nvSpPr>
                <p:cNvPr id="22941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141" y="1412"/>
                  <a:ext cx="21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800"/>
                    <a:t>n’</a:t>
                  </a:r>
                </a:p>
              </p:txBody>
            </p:sp>
            <p:sp>
              <p:nvSpPr>
                <p:cNvPr id="22941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50" y="1555"/>
                  <a:ext cx="45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s-ES" sz="1800" dirty="0"/>
                    <a:t>n&lt;n’</a:t>
                  </a:r>
                </a:p>
              </p:txBody>
            </p:sp>
            <p:sp>
              <p:nvSpPr>
                <p:cNvPr id="229418" name="Rectangle 42"/>
                <p:cNvSpPr>
                  <a:spLocks noChangeArrowheads="1"/>
                </p:cNvSpPr>
                <p:nvPr/>
              </p:nvSpPr>
              <p:spPr bwMode="auto">
                <a:xfrm>
                  <a:off x="1156" y="2024"/>
                  <a:ext cx="19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800"/>
                    <a:t>y</a:t>
                  </a:r>
                </a:p>
              </p:txBody>
            </p:sp>
            <p:pic>
              <p:nvPicPr>
                <p:cNvPr id="229409" name="Picture 3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41" y="1501"/>
                  <a:ext cx="640" cy="1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944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290" y="2249"/>
                  <a:ext cx="27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2000">
                      <a:sym typeface="Symbol" pitchFamily="18" charset="2"/>
                    </a:rPr>
                    <a:t></a:t>
                  </a:r>
                  <a:endParaRPr lang="es-ES" sz="2000"/>
                </a:p>
              </p:txBody>
            </p:sp>
            <p:sp>
              <p:nvSpPr>
                <p:cNvPr id="22944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4171" y="2245"/>
                  <a:ext cx="27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2000">
                      <a:sym typeface="Symbol" pitchFamily="18" charset="2"/>
                    </a:rPr>
                    <a:t></a:t>
                  </a:r>
                  <a:endParaRPr lang="es-ES" sz="2000"/>
                </a:p>
              </p:txBody>
            </p:sp>
            <p:sp>
              <p:nvSpPr>
                <p:cNvPr id="229442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540" y="2250"/>
                  <a:ext cx="27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" sz="2000">
                      <a:sym typeface="Symbol" pitchFamily="18" charset="2"/>
                    </a:rPr>
                    <a:t></a:t>
                  </a:r>
                  <a:endParaRPr lang="es-ES" sz="2000"/>
                </a:p>
              </p:txBody>
            </p:sp>
          </p:grpSp>
        </p:grpSp>
      </p:grp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576064" y="198000"/>
            <a:ext cx="7596336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4. La región paraxial </a:t>
            </a:r>
          </a:p>
        </p:txBody>
      </p:sp>
    </p:spTree>
    <p:extLst>
      <p:ext uri="{BB962C8B-B14F-4D97-AF65-F5344CB8AC3E}">
        <p14:creationId xmlns:p14="http://schemas.microsoft.com/office/powerpoint/2010/main" val="348406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2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2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2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17" grpId="0"/>
      <p:bldP spid="2294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0" y="2376488"/>
            <a:ext cx="1098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ES"/>
          </a:p>
        </p:txBody>
      </p:sp>
      <p:grpSp>
        <p:nvGrpSpPr>
          <p:cNvPr id="273452" name="Group 44"/>
          <p:cNvGrpSpPr>
            <a:grpSpLocks/>
          </p:cNvGrpSpPr>
          <p:nvPr/>
        </p:nvGrpSpPr>
        <p:grpSpPr bwMode="auto">
          <a:xfrm rot="16200000">
            <a:off x="6018213" y="1944687"/>
            <a:ext cx="831850" cy="836612"/>
            <a:chOff x="4150" y="3294"/>
            <a:chExt cx="633" cy="637"/>
          </a:xfrm>
        </p:grpSpPr>
        <p:pic>
          <p:nvPicPr>
            <p:cNvPr id="273453" name="Picture 4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" y="3294"/>
              <a:ext cx="633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 useBgFill="1">
          <p:nvSpPr>
            <p:cNvPr id="273454" name="Freeform 46"/>
            <p:cNvSpPr>
              <a:spLocks/>
            </p:cNvSpPr>
            <p:nvPr/>
          </p:nvSpPr>
          <p:spPr bwMode="auto">
            <a:xfrm>
              <a:off x="4154" y="3294"/>
              <a:ext cx="292" cy="354"/>
            </a:xfrm>
            <a:custGeom>
              <a:avLst/>
              <a:gdLst>
                <a:gd name="T0" fmla="*/ 0 w 272"/>
                <a:gd name="T1" fmla="*/ 0 h 318"/>
                <a:gd name="T2" fmla="*/ 272 w 272"/>
                <a:gd name="T3" fmla="*/ 0 h 318"/>
                <a:gd name="T4" fmla="*/ 0 w 272"/>
                <a:gd name="T5" fmla="*/ 318 h 318"/>
                <a:gd name="T6" fmla="*/ 0 w 272"/>
                <a:gd name="T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" h="318">
                  <a:moveTo>
                    <a:pt x="0" y="0"/>
                  </a:moveTo>
                  <a:lnTo>
                    <a:pt x="272" y="0"/>
                  </a:lnTo>
                  <a:lnTo>
                    <a:pt x="0" y="31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 useBgFill="1">
          <p:nvSpPr>
            <p:cNvPr id="273455" name="Freeform 47"/>
            <p:cNvSpPr>
              <a:spLocks/>
            </p:cNvSpPr>
            <p:nvPr/>
          </p:nvSpPr>
          <p:spPr bwMode="auto">
            <a:xfrm rot="5400000">
              <a:off x="4459" y="3263"/>
              <a:ext cx="292" cy="354"/>
            </a:xfrm>
            <a:custGeom>
              <a:avLst/>
              <a:gdLst>
                <a:gd name="T0" fmla="*/ 0 w 272"/>
                <a:gd name="T1" fmla="*/ 0 h 318"/>
                <a:gd name="T2" fmla="*/ 272 w 272"/>
                <a:gd name="T3" fmla="*/ 0 h 318"/>
                <a:gd name="T4" fmla="*/ 0 w 272"/>
                <a:gd name="T5" fmla="*/ 318 h 318"/>
                <a:gd name="T6" fmla="*/ 0 w 272"/>
                <a:gd name="T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" h="318">
                  <a:moveTo>
                    <a:pt x="0" y="0"/>
                  </a:moveTo>
                  <a:lnTo>
                    <a:pt x="272" y="0"/>
                  </a:lnTo>
                  <a:lnTo>
                    <a:pt x="0" y="31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 useBgFill="1">
          <p:nvSpPr>
            <p:cNvPr id="273456" name="Freeform 48"/>
            <p:cNvSpPr>
              <a:spLocks/>
            </p:cNvSpPr>
            <p:nvPr/>
          </p:nvSpPr>
          <p:spPr bwMode="auto">
            <a:xfrm rot="16200000">
              <a:off x="4185" y="3608"/>
              <a:ext cx="292" cy="354"/>
            </a:xfrm>
            <a:custGeom>
              <a:avLst/>
              <a:gdLst>
                <a:gd name="T0" fmla="*/ 0 w 272"/>
                <a:gd name="T1" fmla="*/ 0 h 318"/>
                <a:gd name="T2" fmla="*/ 272 w 272"/>
                <a:gd name="T3" fmla="*/ 0 h 318"/>
                <a:gd name="T4" fmla="*/ 0 w 272"/>
                <a:gd name="T5" fmla="*/ 318 h 318"/>
                <a:gd name="T6" fmla="*/ 0 w 272"/>
                <a:gd name="T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" h="318">
                  <a:moveTo>
                    <a:pt x="0" y="0"/>
                  </a:moveTo>
                  <a:lnTo>
                    <a:pt x="272" y="0"/>
                  </a:lnTo>
                  <a:lnTo>
                    <a:pt x="0" y="31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 useBgFill="1">
          <p:nvSpPr>
            <p:cNvPr id="273457" name="Freeform 49"/>
            <p:cNvSpPr>
              <a:spLocks/>
            </p:cNvSpPr>
            <p:nvPr/>
          </p:nvSpPr>
          <p:spPr bwMode="auto">
            <a:xfrm rot="10800000">
              <a:off x="4487" y="3575"/>
              <a:ext cx="292" cy="354"/>
            </a:xfrm>
            <a:custGeom>
              <a:avLst/>
              <a:gdLst>
                <a:gd name="T0" fmla="*/ 0 w 272"/>
                <a:gd name="T1" fmla="*/ 0 h 318"/>
                <a:gd name="T2" fmla="*/ 272 w 272"/>
                <a:gd name="T3" fmla="*/ 0 h 318"/>
                <a:gd name="T4" fmla="*/ 0 w 272"/>
                <a:gd name="T5" fmla="*/ 318 h 318"/>
                <a:gd name="T6" fmla="*/ 0 w 272"/>
                <a:gd name="T7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" h="318">
                  <a:moveTo>
                    <a:pt x="0" y="0"/>
                  </a:moveTo>
                  <a:lnTo>
                    <a:pt x="272" y="0"/>
                  </a:lnTo>
                  <a:lnTo>
                    <a:pt x="0" y="31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73449" name="Group 41"/>
          <p:cNvGrpSpPr>
            <a:grpSpLocks/>
          </p:cNvGrpSpPr>
          <p:nvPr/>
        </p:nvGrpSpPr>
        <p:grpSpPr bwMode="auto">
          <a:xfrm rot="16200000">
            <a:off x="2837657" y="1151736"/>
            <a:ext cx="3497263" cy="4443412"/>
            <a:chOff x="2401" y="1311"/>
            <a:chExt cx="2203" cy="2799"/>
          </a:xfrm>
        </p:grpSpPr>
        <p:grpSp>
          <p:nvGrpSpPr>
            <p:cNvPr id="273411" name="Group 3"/>
            <p:cNvGrpSpPr>
              <a:grpSpLocks/>
            </p:cNvGrpSpPr>
            <p:nvPr/>
          </p:nvGrpSpPr>
          <p:grpSpPr bwMode="auto">
            <a:xfrm>
              <a:off x="2412" y="1311"/>
              <a:ext cx="2192" cy="2799"/>
              <a:chOff x="2412" y="1311"/>
              <a:chExt cx="2192" cy="2799"/>
            </a:xfrm>
          </p:grpSpPr>
          <p:grpSp>
            <p:nvGrpSpPr>
              <p:cNvPr id="273412" name="Group 4"/>
              <p:cNvGrpSpPr>
                <a:grpSpLocks/>
              </p:cNvGrpSpPr>
              <p:nvPr/>
            </p:nvGrpSpPr>
            <p:grpSpPr bwMode="auto">
              <a:xfrm>
                <a:off x="2412" y="1311"/>
                <a:ext cx="2192" cy="2799"/>
                <a:chOff x="2412" y="1130"/>
                <a:chExt cx="2192" cy="2799"/>
              </a:xfrm>
            </p:grpSpPr>
            <p:sp>
              <p:nvSpPr>
                <p:cNvPr id="273414" name="Rectangle 6"/>
                <p:cNvSpPr>
                  <a:spLocks noChangeArrowheads="1"/>
                </p:cNvSpPr>
                <p:nvPr/>
              </p:nvSpPr>
              <p:spPr bwMode="auto">
                <a:xfrm>
                  <a:off x="3186" y="1130"/>
                  <a:ext cx="1418" cy="2798"/>
                </a:xfrm>
                <a:prstGeom prst="rect">
                  <a:avLst/>
                </a:prstGeom>
                <a:solidFill>
                  <a:srgbClr val="CCFFFF">
                    <a:alpha val="41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rgbClr val="00808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" sz="1800"/>
                </a:p>
              </p:txBody>
            </p:sp>
            <p:sp>
              <p:nvSpPr>
                <p:cNvPr id="273415" name="Rectangle 7"/>
                <p:cNvSpPr>
                  <a:spLocks noChangeArrowheads="1"/>
                </p:cNvSpPr>
                <p:nvPr/>
              </p:nvSpPr>
              <p:spPr bwMode="auto">
                <a:xfrm>
                  <a:off x="2412" y="1130"/>
                  <a:ext cx="774" cy="2799"/>
                </a:xfrm>
                <a:prstGeom prst="rect">
                  <a:avLst/>
                </a:prstGeom>
                <a:solidFill>
                  <a:schemeClr val="accent1">
                    <a:alpha val="30000"/>
                  </a:schemeClr>
                </a:solidFill>
                <a:ln w="9525" algn="ctr">
                  <a:solidFill>
                    <a:srgbClr val="00808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" sz="1800"/>
                </a:p>
              </p:txBody>
            </p:sp>
            <p:sp>
              <p:nvSpPr>
                <p:cNvPr id="273417" name="Text Box 9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2709" y="3403"/>
                  <a:ext cx="197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ES" sz="1800" dirty="0"/>
                    <a:t>n</a:t>
                  </a:r>
                </a:p>
              </p:txBody>
            </p:sp>
            <p:sp>
              <p:nvSpPr>
                <p:cNvPr id="273418" name="Text Box 10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464" y="3427"/>
                  <a:ext cx="229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ES" dirty="0"/>
                    <a:t>n’</a:t>
                  </a:r>
                  <a:endParaRPr lang="es-ES" sz="1800" dirty="0"/>
                </a:p>
              </p:txBody>
            </p:sp>
          </p:grpSp>
          <p:sp>
            <p:nvSpPr>
              <p:cNvPr id="273419" name="Line 11"/>
              <p:cNvSpPr>
                <a:spLocks noChangeShapeType="1"/>
              </p:cNvSpPr>
              <p:nvPr/>
            </p:nvSpPr>
            <p:spPr bwMode="auto">
              <a:xfrm>
                <a:off x="2426" y="3520"/>
                <a:ext cx="7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 sz="1800"/>
              </a:p>
            </p:txBody>
          </p:sp>
          <p:sp>
            <p:nvSpPr>
              <p:cNvPr id="273420" name="Rectangle 12"/>
              <p:cNvSpPr>
                <a:spLocks noChangeArrowheads="1"/>
              </p:cNvSpPr>
              <p:nvPr/>
            </p:nvSpPr>
            <p:spPr bwMode="auto">
              <a:xfrm rot="5400000">
                <a:off x="2723" y="3278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sz="1800" dirty="0"/>
                  <a:t>s</a:t>
                </a:r>
              </a:p>
            </p:txBody>
          </p:sp>
        </p:grpSp>
        <p:sp>
          <p:nvSpPr>
            <p:cNvPr id="273421" name="Line 13"/>
            <p:cNvSpPr>
              <a:spLocks noChangeShapeType="1"/>
            </p:cNvSpPr>
            <p:nvPr/>
          </p:nvSpPr>
          <p:spPr bwMode="auto">
            <a:xfrm flipV="1">
              <a:off x="2401" y="2783"/>
              <a:ext cx="2100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 sz="1800"/>
            </a:p>
          </p:txBody>
        </p:sp>
      </p:grpSp>
      <p:grpSp>
        <p:nvGrpSpPr>
          <p:cNvPr id="273430" name="Group 22"/>
          <p:cNvGrpSpPr>
            <a:grpSpLocks/>
          </p:cNvGrpSpPr>
          <p:nvPr/>
        </p:nvGrpSpPr>
        <p:grpSpPr bwMode="auto">
          <a:xfrm rot="15379429">
            <a:off x="4444206" y="4069556"/>
            <a:ext cx="1065213" cy="839788"/>
            <a:chOff x="1519" y="1556"/>
            <a:chExt cx="1013" cy="672"/>
          </a:xfrm>
        </p:grpSpPr>
        <p:sp>
          <p:nvSpPr>
            <p:cNvPr id="273431" name="Line 23"/>
            <p:cNvSpPr>
              <a:spLocks noChangeShapeType="1"/>
            </p:cNvSpPr>
            <p:nvPr/>
          </p:nvSpPr>
          <p:spPr bwMode="auto">
            <a:xfrm flipH="1" flipV="1">
              <a:off x="1519" y="1556"/>
              <a:ext cx="1013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3432" name="Line 24"/>
            <p:cNvSpPr>
              <a:spLocks noChangeShapeType="1"/>
            </p:cNvSpPr>
            <p:nvPr/>
          </p:nvSpPr>
          <p:spPr bwMode="auto">
            <a:xfrm flipH="1" flipV="1">
              <a:off x="1933" y="1831"/>
              <a:ext cx="91" cy="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73433" name="Line 25"/>
          <p:cNvSpPr>
            <a:spLocks noChangeShapeType="1"/>
          </p:cNvSpPr>
          <p:nvPr/>
        </p:nvSpPr>
        <p:spPr bwMode="auto">
          <a:xfrm rot="16200000" flipH="1" flipV="1">
            <a:off x="4424362" y="3962400"/>
            <a:ext cx="931863" cy="730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73434" name="Text Box 26"/>
          <p:cNvSpPr txBox="1">
            <a:spLocks noChangeArrowheads="1"/>
          </p:cNvSpPr>
          <p:nvPr/>
        </p:nvSpPr>
        <p:spPr bwMode="auto">
          <a:xfrm>
            <a:off x="4649232" y="5053290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dirty="0"/>
              <a:t>O</a:t>
            </a:r>
            <a:endParaRPr lang="es-ES" sz="1800" dirty="0"/>
          </a:p>
        </p:txBody>
      </p:sp>
      <p:sp>
        <p:nvSpPr>
          <p:cNvPr id="273435" name="Text Box 27"/>
          <p:cNvSpPr txBox="1">
            <a:spLocks noChangeArrowheads="1"/>
          </p:cNvSpPr>
          <p:nvPr/>
        </p:nvSpPr>
        <p:spPr bwMode="auto">
          <a:xfrm>
            <a:off x="4374393" y="4218264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1800" dirty="0"/>
              <a:t>O’</a:t>
            </a:r>
          </a:p>
        </p:txBody>
      </p:sp>
      <p:grpSp>
        <p:nvGrpSpPr>
          <p:cNvPr id="273436" name="Group 28"/>
          <p:cNvGrpSpPr>
            <a:grpSpLocks/>
          </p:cNvGrpSpPr>
          <p:nvPr/>
        </p:nvGrpSpPr>
        <p:grpSpPr bwMode="auto">
          <a:xfrm rot="16200000">
            <a:off x="5108575" y="2705100"/>
            <a:ext cx="1320800" cy="1033463"/>
            <a:chOff x="1519" y="1556"/>
            <a:chExt cx="1013" cy="672"/>
          </a:xfrm>
        </p:grpSpPr>
        <p:sp>
          <p:nvSpPr>
            <p:cNvPr id="273437" name="Line 29"/>
            <p:cNvSpPr>
              <a:spLocks noChangeShapeType="1"/>
            </p:cNvSpPr>
            <p:nvPr/>
          </p:nvSpPr>
          <p:spPr bwMode="auto">
            <a:xfrm flipH="1" flipV="1">
              <a:off x="1519" y="1556"/>
              <a:ext cx="1013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3438" name="Line 30"/>
            <p:cNvSpPr>
              <a:spLocks noChangeShapeType="1"/>
            </p:cNvSpPr>
            <p:nvPr/>
          </p:nvSpPr>
          <p:spPr bwMode="auto">
            <a:xfrm flipH="1" flipV="1">
              <a:off x="1933" y="1831"/>
              <a:ext cx="91" cy="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73439" name="Line 31"/>
          <p:cNvSpPr>
            <a:spLocks noChangeShapeType="1"/>
          </p:cNvSpPr>
          <p:nvPr/>
        </p:nvSpPr>
        <p:spPr bwMode="auto">
          <a:xfrm rot="16200000" flipH="1">
            <a:off x="4858544" y="3893344"/>
            <a:ext cx="792162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73445" name="Line 37"/>
          <p:cNvSpPr>
            <a:spLocks noChangeShapeType="1"/>
          </p:cNvSpPr>
          <p:nvPr/>
        </p:nvSpPr>
        <p:spPr bwMode="auto">
          <a:xfrm rot="16200000">
            <a:off x="4132265" y="3990975"/>
            <a:ext cx="0" cy="11287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sz="1800"/>
          </a:p>
        </p:txBody>
      </p:sp>
      <p:grpSp>
        <p:nvGrpSpPr>
          <p:cNvPr id="273451" name="Group 43"/>
          <p:cNvGrpSpPr>
            <a:grpSpLocks/>
          </p:cNvGrpSpPr>
          <p:nvPr/>
        </p:nvGrpSpPr>
        <p:grpSpPr bwMode="auto">
          <a:xfrm rot="16200000">
            <a:off x="3384531" y="4032254"/>
            <a:ext cx="682625" cy="350835"/>
            <a:chOff x="2762" y="2058"/>
            <a:chExt cx="430" cy="221"/>
          </a:xfrm>
        </p:grpSpPr>
        <p:sp>
          <p:nvSpPr>
            <p:cNvPr id="273447" name="Rectangle 39"/>
            <p:cNvSpPr>
              <a:spLocks noChangeArrowheads="1"/>
            </p:cNvSpPr>
            <p:nvPr/>
          </p:nvSpPr>
          <p:spPr bwMode="auto">
            <a:xfrm rot="5400000">
              <a:off x="2880" y="2052"/>
              <a:ext cx="2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dirty="0"/>
                <a:t>s</a:t>
              </a:r>
              <a:r>
                <a:rPr lang="es-ES" sz="1800" dirty="0"/>
                <a:t>’</a:t>
              </a:r>
            </a:p>
          </p:txBody>
        </p:sp>
        <p:sp>
          <p:nvSpPr>
            <p:cNvPr id="273448" name="Line 40"/>
            <p:cNvSpPr>
              <a:spLocks noChangeShapeType="1"/>
            </p:cNvSpPr>
            <p:nvPr/>
          </p:nvSpPr>
          <p:spPr bwMode="auto">
            <a:xfrm>
              <a:off x="2762" y="2097"/>
              <a:ext cx="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 sz="1800"/>
            </a:p>
          </p:txBody>
        </p:sp>
      </p:grp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2048" y="198000"/>
            <a:ext cx="8748464" cy="1080000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4. La región paraxial. Dioptrio plano</a:t>
            </a:r>
            <a:endParaRPr lang="es-ES" sz="2800" b="1" dirty="0">
              <a:effectLst/>
              <a:latin typeface="Book Antiqua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DDD614-08A2-42FC-B71A-8D9F33B3BD42}"/>
              </a:ext>
            </a:extLst>
          </p:cNvPr>
          <p:cNvSpPr txBox="1"/>
          <p:nvPr/>
        </p:nvSpPr>
        <p:spPr>
          <a:xfrm>
            <a:off x="251520" y="1772816"/>
            <a:ext cx="19623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/>
              <a:t>Ecuación de Gauss</a:t>
            </a:r>
          </a:p>
          <a:p>
            <a:pPr algn="ctr"/>
            <a:r>
              <a:rPr lang="es-ES" sz="1600" dirty="0"/>
              <a:t>Dioptrio</a:t>
            </a:r>
          </a:p>
          <a:p>
            <a:pPr algn="ctr"/>
            <a:endParaRPr lang="es-ES" sz="1600" dirty="0"/>
          </a:p>
          <a:p>
            <a:pPr algn="ctr"/>
            <a:endParaRPr lang="es-ES" sz="1600" dirty="0"/>
          </a:p>
          <a:p>
            <a:pPr algn="ctr"/>
            <a:endParaRPr lang="es-ES" sz="1600" dirty="0"/>
          </a:p>
          <a:p>
            <a:pPr algn="ctr"/>
            <a:endParaRPr lang="es-ES" sz="1600" dirty="0"/>
          </a:p>
          <a:p>
            <a:pPr algn="ctr"/>
            <a:endParaRPr lang="es-ES" sz="1600" dirty="0"/>
          </a:p>
          <a:p>
            <a:pPr algn="ctr"/>
            <a:r>
              <a:rPr lang="es-ES" sz="1600" dirty="0"/>
              <a:t>Dioptrio plano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CA4866-4771-496D-9B87-B42873CFF1D5}"/>
              </a:ext>
            </a:extLst>
          </p:cNvPr>
          <p:cNvSpPr txBox="1"/>
          <p:nvPr/>
        </p:nvSpPr>
        <p:spPr>
          <a:xfrm>
            <a:off x="7524328" y="388223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 </a:t>
            </a:r>
            <a:r>
              <a:rPr lang="es-ES" dirty="0">
                <a:sym typeface="Symbol" panose="05050102010706020507" pitchFamily="18" charset="2"/>
              </a:rPr>
              <a:t> n’</a:t>
            </a:r>
            <a:endParaRPr lang="es-ES" dirty="0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15F1D127-3922-4152-8A36-5131AC45C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5" y="1124744"/>
            <a:ext cx="367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dirty="0"/>
              <a:t>Formación de imágenes</a:t>
            </a:r>
          </a:p>
        </p:txBody>
      </p:sp>
      <p:graphicFrame>
        <p:nvGraphicFramePr>
          <p:cNvPr id="38" name="Object 61">
            <a:extLst>
              <a:ext uri="{FF2B5EF4-FFF2-40B4-BE49-F238E27FC236}">
                <a16:creationId xmlns:a16="http://schemas.microsoft.com/office/drawing/2014/main" id="{4E22879E-EED2-2A4B-B5FC-22C45CCF6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884693"/>
              </p:ext>
            </p:extLst>
          </p:nvPr>
        </p:nvGraphicFramePr>
        <p:xfrm>
          <a:off x="417634" y="2373642"/>
          <a:ext cx="15398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28520" imgH="393480" progId="Equation.DSMT4">
                  <p:embed/>
                </p:oleObj>
              </mc:Choice>
              <mc:Fallback>
                <p:oleObj name="Equation" r:id="rId3" imgW="1028520" imgH="393480" progId="Equation.DSMT4">
                  <p:embed/>
                  <p:pic>
                    <p:nvPicPr>
                      <p:cNvPr id="19154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34" y="2373642"/>
                        <a:ext cx="15398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98581D4-E3E5-F043-BE6A-12C46383F92F}"/>
                  </a:ext>
                </a:extLst>
              </p:cNvPr>
              <p:cNvSpPr txBox="1"/>
              <p:nvPr/>
            </p:nvSpPr>
            <p:spPr>
              <a:xfrm>
                <a:off x="770273" y="3824718"/>
                <a:ext cx="859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98581D4-E3E5-F043-BE6A-12C46383F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73" y="3824718"/>
                <a:ext cx="8597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6CB6DE55-0F99-5244-AC27-22CC53E121AF}"/>
              </a:ext>
            </a:extLst>
          </p:cNvPr>
          <p:cNvSpPr txBox="1"/>
          <p:nvPr/>
        </p:nvSpPr>
        <p:spPr>
          <a:xfrm>
            <a:off x="145458" y="5733256"/>
            <a:ext cx="20842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/>
              <a:t>Ecuación de Gauss</a:t>
            </a:r>
          </a:p>
          <a:p>
            <a:pPr algn="ctr"/>
            <a:r>
              <a:rPr lang="es-ES" sz="1600" dirty="0"/>
              <a:t>Dioptrio plano</a:t>
            </a:r>
          </a:p>
          <a:p>
            <a:endParaRPr lang="es-ES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3617736-C519-6246-961C-A7ACA36B708E}"/>
              </a:ext>
            </a:extLst>
          </p:cNvPr>
          <p:cNvSpPr/>
          <p:nvPr/>
        </p:nvSpPr>
        <p:spPr bwMode="auto">
          <a:xfrm>
            <a:off x="209977" y="4926194"/>
            <a:ext cx="1962396" cy="1601607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E12F885-A7FE-1A44-8706-03904428D316}"/>
                  </a:ext>
                </a:extLst>
              </p:cNvPr>
              <p:cNvSpPr txBox="1"/>
              <p:nvPr/>
            </p:nvSpPr>
            <p:spPr>
              <a:xfrm>
                <a:off x="782706" y="5098937"/>
                <a:ext cx="708399" cy="536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E12F885-A7FE-1A44-8706-03904428D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06" y="5098937"/>
                <a:ext cx="708399" cy="536494"/>
              </a:xfrm>
              <a:prstGeom prst="rect">
                <a:avLst/>
              </a:prstGeom>
              <a:blipFill>
                <a:blip r:embed="rId9"/>
                <a:stretch>
                  <a:fillRect l="-3509" b="-1162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B4E4C48F-310C-CC44-915F-84484F07AC73}"/>
                  </a:ext>
                </a:extLst>
              </p:cNvPr>
              <p:cNvSpPr txBox="1"/>
              <p:nvPr/>
            </p:nvSpPr>
            <p:spPr>
              <a:xfrm>
                <a:off x="7264000" y="5635431"/>
                <a:ext cx="1007648" cy="536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B4E4C48F-310C-CC44-915F-84484F07A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000" y="5635431"/>
                <a:ext cx="1007648" cy="536494"/>
              </a:xfrm>
              <a:prstGeom prst="rect">
                <a:avLst/>
              </a:prstGeom>
              <a:blipFill>
                <a:blip r:embed="rId10"/>
                <a:stretch>
                  <a:fillRect l="-8750" t="-4651" r="-1250" b="-325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4313057F-102A-A534-E1E6-7184FBC1193A}"/>
              </a:ext>
            </a:extLst>
          </p:cNvPr>
          <p:cNvSpPr txBox="1"/>
          <p:nvPr/>
        </p:nvSpPr>
        <p:spPr>
          <a:xfrm>
            <a:off x="5113997" y="58025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Aumento lateral</a:t>
            </a:r>
          </a:p>
        </p:txBody>
      </p:sp>
    </p:spTree>
    <p:extLst>
      <p:ext uri="{BB962C8B-B14F-4D97-AF65-F5344CB8AC3E}">
        <p14:creationId xmlns:p14="http://schemas.microsoft.com/office/powerpoint/2010/main" val="31260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/>
      <p:bldP spid="41" grpId="0" animBg="1"/>
      <p:bldP spid="7" grpId="0"/>
      <p:bldP spid="4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410" name="Picture 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376489"/>
            <a:ext cx="4714876" cy="32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56" y="198000"/>
            <a:ext cx="8100392" cy="1080000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4. La región paraxial. Espejo plano</a:t>
            </a:r>
          </a:p>
        </p:txBody>
      </p:sp>
      <p:sp>
        <p:nvSpPr>
          <p:cNvPr id="227361" name="Rectangle 33"/>
          <p:cNvSpPr>
            <a:spLocks noChangeArrowheads="1"/>
          </p:cNvSpPr>
          <p:nvPr/>
        </p:nvSpPr>
        <p:spPr bwMode="auto">
          <a:xfrm>
            <a:off x="0" y="2376488"/>
            <a:ext cx="10985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s-ES"/>
          </a:p>
        </p:txBody>
      </p:sp>
      <p:grpSp>
        <p:nvGrpSpPr>
          <p:cNvPr id="227424" name="Group 96"/>
          <p:cNvGrpSpPr>
            <a:grpSpLocks/>
          </p:cNvGrpSpPr>
          <p:nvPr/>
        </p:nvGrpSpPr>
        <p:grpSpPr bwMode="auto">
          <a:xfrm>
            <a:off x="4199010" y="2792413"/>
            <a:ext cx="1876425" cy="1223962"/>
            <a:chOff x="1716" y="1578"/>
            <a:chExt cx="1182" cy="771"/>
          </a:xfrm>
        </p:grpSpPr>
        <p:sp>
          <p:nvSpPr>
            <p:cNvPr id="227412" name="Line 84"/>
            <p:cNvSpPr>
              <a:spLocks noChangeShapeType="1"/>
            </p:cNvSpPr>
            <p:nvPr/>
          </p:nvSpPr>
          <p:spPr bwMode="auto">
            <a:xfrm flipV="1">
              <a:off x="1716" y="1578"/>
              <a:ext cx="1182" cy="77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415" name="Line 87"/>
            <p:cNvSpPr>
              <a:spLocks noChangeShapeType="1"/>
            </p:cNvSpPr>
            <p:nvPr/>
          </p:nvSpPr>
          <p:spPr bwMode="auto">
            <a:xfrm flipV="1">
              <a:off x="2251" y="1855"/>
              <a:ext cx="221" cy="145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7423" name="Group 95"/>
          <p:cNvGrpSpPr>
            <a:grpSpLocks/>
          </p:cNvGrpSpPr>
          <p:nvPr/>
        </p:nvGrpSpPr>
        <p:grpSpPr bwMode="auto">
          <a:xfrm>
            <a:off x="4233935" y="3214690"/>
            <a:ext cx="1844675" cy="785813"/>
            <a:chOff x="1738" y="1844"/>
            <a:chExt cx="1162" cy="495"/>
          </a:xfrm>
        </p:grpSpPr>
        <p:sp>
          <p:nvSpPr>
            <p:cNvPr id="227413" name="Line 85"/>
            <p:cNvSpPr>
              <a:spLocks noChangeShapeType="1"/>
            </p:cNvSpPr>
            <p:nvPr/>
          </p:nvSpPr>
          <p:spPr bwMode="auto">
            <a:xfrm flipV="1">
              <a:off x="1738" y="1844"/>
              <a:ext cx="1162" cy="49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416" name="Line 88"/>
            <p:cNvSpPr>
              <a:spLocks noChangeShapeType="1"/>
            </p:cNvSpPr>
            <p:nvPr/>
          </p:nvSpPr>
          <p:spPr bwMode="auto">
            <a:xfrm flipV="1">
              <a:off x="2368" y="2032"/>
              <a:ext cx="91" cy="40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7422" name="Group 94"/>
          <p:cNvGrpSpPr>
            <a:grpSpLocks/>
          </p:cNvGrpSpPr>
          <p:nvPr/>
        </p:nvGrpSpPr>
        <p:grpSpPr bwMode="auto">
          <a:xfrm>
            <a:off x="4237110" y="3592513"/>
            <a:ext cx="1836738" cy="404812"/>
            <a:chOff x="1740" y="2082"/>
            <a:chExt cx="1157" cy="255"/>
          </a:xfrm>
        </p:grpSpPr>
        <p:sp>
          <p:nvSpPr>
            <p:cNvPr id="227414" name="Line 86"/>
            <p:cNvSpPr>
              <a:spLocks noChangeShapeType="1"/>
            </p:cNvSpPr>
            <p:nvPr/>
          </p:nvSpPr>
          <p:spPr bwMode="auto">
            <a:xfrm flipV="1">
              <a:off x="1740" y="2082"/>
              <a:ext cx="1157" cy="25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7417" name="Line 89"/>
            <p:cNvSpPr>
              <a:spLocks noChangeShapeType="1"/>
            </p:cNvSpPr>
            <p:nvPr/>
          </p:nvSpPr>
          <p:spPr bwMode="auto">
            <a:xfrm flipV="1">
              <a:off x="2430" y="2154"/>
              <a:ext cx="136" cy="32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27418" name="Line 90"/>
          <p:cNvSpPr>
            <a:spLocks noChangeShapeType="1"/>
          </p:cNvSpPr>
          <p:nvPr/>
        </p:nvSpPr>
        <p:spPr bwMode="auto">
          <a:xfrm flipH="1" flipV="1">
            <a:off x="6078609" y="3590925"/>
            <a:ext cx="1862139" cy="411164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27421" name="Group 93"/>
          <p:cNvGrpSpPr>
            <a:grpSpLocks/>
          </p:cNvGrpSpPr>
          <p:nvPr/>
        </p:nvGrpSpPr>
        <p:grpSpPr bwMode="auto">
          <a:xfrm>
            <a:off x="4216473" y="3148013"/>
            <a:ext cx="1858962" cy="439737"/>
            <a:chOff x="1727" y="1802"/>
            <a:chExt cx="1171" cy="277"/>
          </a:xfrm>
        </p:grpSpPr>
        <p:sp>
          <p:nvSpPr>
            <p:cNvPr id="227419" name="Line 91"/>
            <p:cNvSpPr>
              <a:spLocks noChangeShapeType="1"/>
            </p:cNvSpPr>
            <p:nvPr/>
          </p:nvSpPr>
          <p:spPr bwMode="auto">
            <a:xfrm flipH="1" flipV="1">
              <a:off x="1727" y="1802"/>
              <a:ext cx="1171" cy="27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7420" name="Line 92"/>
            <p:cNvSpPr>
              <a:spLocks noChangeShapeType="1"/>
            </p:cNvSpPr>
            <p:nvPr/>
          </p:nvSpPr>
          <p:spPr bwMode="auto">
            <a:xfrm flipH="1" flipV="1">
              <a:off x="2111" y="1892"/>
              <a:ext cx="64" cy="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7429" name="Group 101"/>
          <p:cNvGrpSpPr>
            <a:grpSpLocks/>
          </p:cNvGrpSpPr>
          <p:nvPr/>
        </p:nvGrpSpPr>
        <p:grpSpPr bwMode="auto">
          <a:xfrm>
            <a:off x="4318073" y="2436813"/>
            <a:ext cx="1760537" cy="774700"/>
            <a:chOff x="1846" y="1980"/>
            <a:chExt cx="1190" cy="524"/>
          </a:xfrm>
        </p:grpSpPr>
        <p:sp>
          <p:nvSpPr>
            <p:cNvPr id="227426" name="Line 98"/>
            <p:cNvSpPr>
              <a:spLocks noChangeShapeType="1"/>
            </p:cNvSpPr>
            <p:nvPr/>
          </p:nvSpPr>
          <p:spPr bwMode="auto">
            <a:xfrm>
              <a:off x="1846" y="1980"/>
              <a:ext cx="1190" cy="5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7427" name="Line 99"/>
            <p:cNvSpPr>
              <a:spLocks noChangeShapeType="1"/>
            </p:cNvSpPr>
            <p:nvPr/>
          </p:nvSpPr>
          <p:spPr bwMode="auto">
            <a:xfrm flipH="1" flipV="1">
              <a:off x="2471" y="2256"/>
              <a:ext cx="182" cy="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27428" name="Line 100"/>
          <p:cNvSpPr>
            <a:spLocks noChangeShapeType="1"/>
          </p:cNvSpPr>
          <p:nvPr/>
        </p:nvSpPr>
        <p:spPr bwMode="auto">
          <a:xfrm>
            <a:off x="6075435" y="3211513"/>
            <a:ext cx="1876425" cy="80041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27430" name="Group 102"/>
          <p:cNvGrpSpPr>
            <a:grpSpLocks/>
          </p:cNvGrpSpPr>
          <p:nvPr/>
        </p:nvGrpSpPr>
        <p:grpSpPr bwMode="auto">
          <a:xfrm flipH="1">
            <a:off x="4462535" y="1725613"/>
            <a:ext cx="1608138" cy="1066800"/>
            <a:chOff x="1708" y="1578"/>
            <a:chExt cx="1190" cy="789"/>
          </a:xfrm>
        </p:grpSpPr>
        <p:sp>
          <p:nvSpPr>
            <p:cNvPr id="227431" name="Line 103"/>
            <p:cNvSpPr>
              <a:spLocks noChangeShapeType="1"/>
            </p:cNvSpPr>
            <p:nvPr/>
          </p:nvSpPr>
          <p:spPr bwMode="auto">
            <a:xfrm flipV="1">
              <a:off x="1708" y="1578"/>
              <a:ext cx="1190" cy="78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7432" name="Line 104"/>
            <p:cNvSpPr>
              <a:spLocks noChangeShapeType="1"/>
            </p:cNvSpPr>
            <p:nvPr/>
          </p:nvSpPr>
          <p:spPr bwMode="auto">
            <a:xfrm flipV="1">
              <a:off x="2251" y="1861"/>
              <a:ext cx="221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27434" name="Line 106"/>
          <p:cNvSpPr>
            <a:spLocks noChangeShapeType="1"/>
          </p:cNvSpPr>
          <p:nvPr/>
        </p:nvSpPr>
        <p:spPr bwMode="auto">
          <a:xfrm flipH="1" flipV="1">
            <a:off x="6078610" y="2795588"/>
            <a:ext cx="1869440" cy="1212532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27436" name="Group 108"/>
          <p:cNvGrpSpPr>
            <a:grpSpLocks/>
          </p:cNvGrpSpPr>
          <p:nvPr/>
        </p:nvGrpSpPr>
        <p:grpSpPr bwMode="auto">
          <a:xfrm flipV="1">
            <a:off x="4206948" y="4011613"/>
            <a:ext cx="1870075" cy="866775"/>
            <a:chOff x="1722" y="1844"/>
            <a:chExt cx="1178" cy="546"/>
          </a:xfrm>
        </p:grpSpPr>
        <p:sp>
          <p:nvSpPr>
            <p:cNvPr id="227437" name="Line 109"/>
            <p:cNvSpPr>
              <a:spLocks noChangeShapeType="1"/>
            </p:cNvSpPr>
            <p:nvPr/>
          </p:nvSpPr>
          <p:spPr bwMode="auto">
            <a:xfrm flipV="1">
              <a:off x="1722" y="1844"/>
              <a:ext cx="1178" cy="54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7438" name="Line 110"/>
            <p:cNvSpPr>
              <a:spLocks noChangeShapeType="1"/>
            </p:cNvSpPr>
            <p:nvPr/>
          </p:nvSpPr>
          <p:spPr bwMode="auto">
            <a:xfrm flipV="1">
              <a:off x="2335" y="2026"/>
              <a:ext cx="182" cy="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7439" name="Group 111"/>
          <p:cNvGrpSpPr>
            <a:grpSpLocks/>
          </p:cNvGrpSpPr>
          <p:nvPr/>
        </p:nvGrpSpPr>
        <p:grpSpPr bwMode="auto">
          <a:xfrm flipH="1" flipV="1">
            <a:off x="4462535" y="4879975"/>
            <a:ext cx="1614488" cy="711200"/>
            <a:chOff x="1710" y="1844"/>
            <a:chExt cx="1190" cy="524"/>
          </a:xfrm>
        </p:grpSpPr>
        <p:sp>
          <p:nvSpPr>
            <p:cNvPr id="227440" name="Line 112"/>
            <p:cNvSpPr>
              <a:spLocks noChangeShapeType="1"/>
            </p:cNvSpPr>
            <p:nvPr/>
          </p:nvSpPr>
          <p:spPr bwMode="auto">
            <a:xfrm flipV="1">
              <a:off x="1710" y="1844"/>
              <a:ext cx="1190" cy="5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7441" name="Line 113"/>
            <p:cNvSpPr>
              <a:spLocks noChangeShapeType="1"/>
            </p:cNvSpPr>
            <p:nvPr/>
          </p:nvSpPr>
          <p:spPr bwMode="auto">
            <a:xfrm flipV="1">
              <a:off x="2438" y="2012"/>
              <a:ext cx="79" cy="35"/>
            </a:xfrm>
            <a:prstGeom prst="line">
              <a:avLst/>
            </a:prstGeom>
            <a:noFill/>
            <a:ln w="31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27443" name="Line 115"/>
          <p:cNvSpPr>
            <a:spLocks noChangeShapeType="1"/>
          </p:cNvSpPr>
          <p:nvPr/>
        </p:nvSpPr>
        <p:spPr bwMode="auto">
          <a:xfrm flipH="1">
            <a:off x="6078610" y="4016376"/>
            <a:ext cx="1869440" cy="85883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7449" name="Line 121"/>
          <p:cNvSpPr>
            <a:spLocks noChangeShapeType="1"/>
          </p:cNvSpPr>
          <p:nvPr/>
        </p:nvSpPr>
        <p:spPr bwMode="auto">
          <a:xfrm flipH="1" flipV="1">
            <a:off x="4583185" y="4875213"/>
            <a:ext cx="1489075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27470" name="Group 142"/>
          <p:cNvGrpSpPr>
            <a:grpSpLocks/>
          </p:cNvGrpSpPr>
          <p:nvPr/>
        </p:nvGrpSpPr>
        <p:grpSpPr bwMode="auto">
          <a:xfrm>
            <a:off x="6097660" y="3971925"/>
            <a:ext cx="2173288" cy="2265363"/>
            <a:chOff x="2912" y="2502"/>
            <a:chExt cx="1369" cy="1427"/>
          </a:xfrm>
        </p:grpSpPr>
        <p:sp>
          <p:nvSpPr>
            <p:cNvPr id="227459" name="Text Box 131"/>
            <p:cNvSpPr txBox="1">
              <a:spLocks noChangeArrowheads="1"/>
            </p:cNvSpPr>
            <p:nvPr/>
          </p:nvSpPr>
          <p:spPr bwMode="auto">
            <a:xfrm>
              <a:off x="4059" y="2552"/>
              <a:ext cx="2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sz="1800">
                  <a:latin typeface="Times New Roman" pitchFamily="18" charset="0"/>
                </a:rPr>
                <a:t>P</a:t>
              </a:r>
              <a:r>
                <a:rPr lang="es-ES" sz="1800"/>
                <a:t>’</a:t>
              </a:r>
              <a:endParaRPr lang="es-ES" sz="2400"/>
            </a:p>
          </p:txBody>
        </p:sp>
        <p:sp>
          <p:nvSpPr>
            <p:cNvPr id="227445" name="Oval 117"/>
            <p:cNvSpPr>
              <a:spLocks noChangeArrowheads="1"/>
            </p:cNvSpPr>
            <p:nvPr/>
          </p:nvSpPr>
          <p:spPr bwMode="auto">
            <a:xfrm>
              <a:off x="4049" y="2502"/>
              <a:ext cx="48" cy="4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7456" name="Line 128"/>
            <p:cNvSpPr>
              <a:spLocks noChangeShapeType="1"/>
            </p:cNvSpPr>
            <p:nvPr/>
          </p:nvSpPr>
          <p:spPr bwMode="auto">
            <a:xfrm>
              <a:off x="2912" y="3881"/>
              <a:ext cx="1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7457" name="Line 129"/>
            <p:cNvSpPr>
              <a:spLocks noChangeShapeType="1"/>
            </p:cNvSpPr>
            <p:nvPr/>
          </p:nvSpPr>
          <p:spPr bwMode="auto">
            <a:xfrm>
              <a:off x="4080" y="2550"/>
              <a:ext cx="0" cy="1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7461" name="Text Box 133"/>
            <p:cNvSpPr txBox="1">
              <a:spLocks noChangeArrowheads="1"/>
            </p:cNvSpPr>
            <p:nvPr/>
          </p:nvSpPr>
          <p:spPr bwMode="auto">
            <a:xfrm>
              <a:off x="3408" y="3657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sz="1800">
                  <a:latin typeface="Times New Roman" pitchFamily="18" charset="0"/>
                </a:rPr>
                <a:t>s</a:t>
              </a:r>
              <a:r>
                <a:rPr lang="es-ES" sz="1800"/>
                <a:t>’</a:t>
              </a:r>
              <a:endParaRPr lang="es-ES" sz="2400"/>
            </a:p>
          </p:txBody>
        </p:sp>
      </p:grpSp>
      <p:sp>
        <p:nvSpPr>
          <p:cNvPr id="227462" name="Text Box 134"/>
          <p:cNvSpPr txBox="1">
            <a:spLocks noChangeArrowheads="1"/>
          </p:cNvSpPr>
          <p:nvPr/>
        </p:nvSpPr>
        <p:spPr bwMode="auto">
          <a:xfrm>
            <a:off x="5769048" y="40640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1800">
                <a:latin typeface="Times New Roman" pitchFamily="18" charset="0"/>
              </a:rPr>
              <a:t>V</a:t>
            </a:r>
            <a:endParaRPr lang="es-ES" sz="2400"/>
          </a:p>
        </p:txBody>
      </p:sp>
      <p:sp>
        <p:nvSpPr>
          <p:cNvPr id="227463" name="Text Box 135"/>
          <p:cNvSpPr txBox="1">
            <a:spLocks noChangeArrowheads="1"/>
          </p:cNvSpPr>
          <p:nvPr/>
        </p:nvSpPr>
        <p:spPr bwMode="auto">
          <a:xfrm>
            <a:off x="5794448" y="48958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sz="1800">
                <a:latin typeface="Times New Roman" pitchFamily="18" charset="0"/>
              </a:rPr>
              <a:t>A</a:t>
            </a:r>
            <a:endParaRPr lang="es-ES" sz="2400"/>
          </a:p>
        </p:txBody>
      </p:sp>
      <p:sp>
        <p:nvSpPr>
          <p:cNvPr id="227447" name="Freeform 119"/>
          <p:cNvSpPr>
            <a:spLocks/>
          </p:cNvSpPr>
          <p:nvPr/>
        </p:nvSpPr>
        <p:spPr bwMode="auto">
          <a:xfrm rot="20341408" flipH="1">
            <a:off x="7278399" y="4009622"/>
            <a:ext cx="45719" cy="307041"/>
          </a:xfrm>
          <a:custGeom>
            <a:avLst/>
            <a:gdLst>
              <a:gd name="T0" fmla="*/ 0 w 46"/>
              <a:gd name="T1" fmla="*/ 0 h 90"/>
              <a:gd name="T2" fmla="*/ 46 w 46"/>
              <a:gd name="T3" fmla="*/ 45 h 90"/>
              <a:gd name="T4" fmla="*/ 0 w 46"/>
              <a:gd name="T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90">
                <a:moveTo>
                  <a:pt x="0" y="0"/>
                </a:moveTo>
                <a:cubicBezTo>
                  <a:pt x="23" y="15"/>
                  <a:pt x="46" y="30"/>
                  <a:pt x="46" y="45"/>
                </a:cubicBezTo>
                <a:cubicBezTo>
                  <a:pt x="46" y="60"/>
                  <a:pt x="23" y="75"/>
                  <a:pt x="0" y="9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7465" name="Text Box 137"/>
          <p:cNvSpPr txBox="1">
            <a:spLocks noChangeArrowheads="1"/>
          </p:cNvSpPr>
          <p:nvPr/>
        </p:nvSpPr>
        <p:spPr bwMode="auto">
          <a:xfrm>
            <a:off x="7069954" y="3955733"/>
            <a:ext cx="273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>
                <a:latin typeface="Symbol" pitchFamily="18" charset="2"/>
              </a:rPr>
              <a:t>e</a:t>
            </a:r>
          </a:p>
        </p:txBody>
      </p:sp>
      <p:grpSp>
        <p:nvGrpSpPr>
          <p:cNvPr id="227471" name="Group 143"/>
          <p:cNvGrpSpPr>
            <a:grpSpLocks/>
          </p:cNvGrpSpPr>
          <p:nvPr/>
        </p:nvGrpSpPr>
        <p:grpSpPr bwMode="auto">
          <a:xfrm>
            <a:off x="4786385" y="3957629"/>
            <a:ext cx="793750" cy="906460"/>
            <a:chOff x="2086" y="2493"/>
            <a:chExt cx="500" cy="571"/>
          </a:xfrm>
        </p:grpSpPr>
        <p:sp>
          <p:nvSpPr>
            <p:cNvPr id="227448" name="Freeform 120"/>
            <p:cNvSpPr>
              <a:spLocks/>
            </p:cNvSpPr>
            <p:nvPr/>
          </p:nvSpPr>
          <p:spPr bwMode="auto">
            <a:xfrm rot="1258592">
              <a:off x="2110" y="2524"/>
              <a:ext cx="18" cy="173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7450" name="Freeform 122"/>
            <p:cNvSpPr>
              <a:spLocks/>
            </p:cNvSpPr>
            <p:nvPr/>
          </p:nvSpPr>
          <p:spPr bwMode="auto">
            <a:xfrm rot="10800000">
              <a:off x="2570" y="2923"/>
              <a:ext cx="16" cy="141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7464" name="Text Box 136"/>
            <p:cNvSpPr txBox="1">
              <a:spLocks noChangeArrowheads="1"/>
            </p:cNvSpPr>
            <p:nvPr/>
          </p:nvSpPr>
          <p:spPr bwMode="auto">
            <a:xfrm>
              <a:off x="2086" y="2493"/>
              <a:ext cx="1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 dirty="0">
                  <a:latin typeface="Symbol" pitchFamily="18" charset="2"/>
                </a:rPr>
                <a:t>e</a:t>
              </a:r>
            </a:p>
          </p:txBody>
        </p:sp>
        <p:sp>
          <p:nvSpPr>
            <p:cNvPr id="227466" name="Text Box 138"/>
            <p:cNvSpPr txBox="1">
              <a:spLocks noChangeArrowheads="1"/>
            </p:cNvSpPr>
            <p:nvPr/>
          </p:nvSpPr>
          <p:spPr bwMode="auto">
            <a:xfrm>
              <a:off x="2353" y="2850"/>
              <a:ext cx="1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 dirty="0">
                  <a:latin typeface="Symbol" pitchFamily="18" charset="2"/>
                </a:rPr>
                <a:t>e</a:t>
              </a:r>
            </a:p>
          </p:txBody>
        </p:sp>
      </p:grpSp>
      <p:grpSp>
        <p:nvGrpSpPr>
          <p:cNvPr id="227472" name="Group 144"/>
          <p:cNvGrpSpPr>
            <a:grpSpLocks/>
          </p:cNvGrpSpPr>
          <p:nvPr/>
        </p:nvGrpSpPr>
        <p:grpSpPr bwMode="auto">
          <a:xfrm>
            <a:off x="5197548" y="4843464"/>
            <a:ext cx="315912" cy="336550"/>
            <a:chOff x="2345" y="3051"/>
            <a:chExt cx="199" cy="212"/>
          </a:xfrm>
        </p:grpSpPr>
        <p:sp>
          <p:nvSpPr>
            <p:cNvPr id="227451" name="Freeform 123"/>
            <p:cNvSpPr>
              <a:spLocks/>
            </p:cNvSpPr>
            <p:nvPr/>
          </p:nvSpPr>
          <p:spPr bwMode="auto">
            <a:xfrm rot="9935999">
              <a:off x="2528" y="3069"/>
              <a:ext cx="16" cy="155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7467" name="Text Box 139"/>
            <p:cNvSpPr txBox="1">
              <a:spLocks noChangeArrowheads="1"/>
            </p:cNvSpPr>
            <p:nvPr/>
          </p:nvSpPr>
          <p:spPr bwMode="auto">
            <a:xfrm>
              <a:off x="2345" y="3051"/>
              <a:ext cx="1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 dirty="0">
                  <a:latin typeface="Symbol" pitchFamily="18" charset="2"/>
                </a:rPr>
                <a:t>e</a:t>
              </a:r>
            </a:p>
          </p:txBody>
        </p:sp>
      </p:grpSp>
      <p:sp>
        <p:nvSpPr>
          <p:cNvPr id="227454" name="Line 126"/>
          <p:cNvSpPr>
            <a:spLocks noChangeShapeType="1"/>
          </p:cNvSpPr>
          <p:nvPr/>
        </p:nvSpPr>
        <p:spPr bwMode="auto">
          <a:xfrm>
            <a:off x="6078612" y="5605464"/>
            <a:ext cx="0" cy="587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27360" name="227359 Grupo"/>
          <p:cNvGrpSpPr/>
          <p:nvPr/>
        </p:nvGrpSpPr>
        <p:grpSpPr>
          <a:xfrm>
            <a:off x="3886275" y="3960814"/>
            <a:ext cx="2160587" cy="2225675"/>
            <a:chOff x="2411415" y="3960814"/>
            <a:chExt cx="2160587" cy="2225675"/>
          </a:xfrm>
        </p:grpSpPr>
        <p:sp>
          <p:nvSpPr>
            <p:cNvPr id="227411" name="Oval 83"/>
            <p:cNvSpPr>
              <a:spLocks noChangeArrowheads="1"/>
            </p:cNvSpPr>
            <p:nvPr/>
          </p:nvSpPr>
          <p:spPr bwMode="auto">
            <a:xfrm>
              <a:off x="2700340" y="3960814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7453" name="Line 125"/>
            <p:cNvSpPr>
              <a:spLocks noChangeShapeType="1"/>
            </p:cNvSpPr>
            <p:nvPr/>
          </p:nvSpPr>
          <p:spPr bwMode="auto">
            <a:xfrm>
              <a:off x="2736852" y="3998914"/>
              <a:ext cx="0" cy="2187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7455" name="Line 127"/>
            <p:cNvSpPr>
              <a:spLocks noChangeShapeType="1"/>
            </p:cNvSpPr>
            <p:nvPr/>
          </p:nvSpPr>
          <p:spPr bwMode="auto">
            <a:xfrm flipH="1">
              <a:off x="2771777" y="6119814"/>
              <a:ext cx="1800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7458" name="Text Box 130"/>
            <p:cNvSpPr txBox="1">
              <a:spLocks noChangeArrowheads="1"/>
            </p:cNvSpPr>
            <p:nvPr/>
          </p:nvSpPr>
          <p:spPr bwMode="auto">
            <a:xfrm>
              <a:off x="2411415" y="4006852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sz="1800">
                  <a:latin typeface="Times New Roman" pitchFamily="18" charset="0"/>
                </a:rPr>
                <a:t>P</a:t>
              </a:r>
              <a:endParaRPr lang="es-ES" sz="2400"/>
            </a:p>
          </p:txBody>
        </p:sp>
        <p:sp>
          <p:nvSpPr>
            <p:cNvPr id="227460" name="Text Box 132"/>
            <p:cNvSpPr txBox="1">
              <a:spLocks noChangeArrowheads="1"/>
            </p:cNvSpPr>
            <p:nvPr/>
          </p:nvSpPr>
          <p:spPr bwMode="auto">
            <a:xfrm>
              <a:off x="3578227" y="5754689"/>
              <a:ext cx="273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sz="1800">
                  <a:latin typeface="Times New Roman" pitchFamily="18" charset="0"/>
                </a:rPr>
                <a:t>s</a:t>
              </a:r>
              <a:endParaRPr lang="es-ES" sz="2400"/>
            </a:p>
          </p:txBody>
        </p:sp>
      </p:grpSp>
      <p:sp>
        <p:nvSpPr>
          <p:cNvPr id="60" name="Rectangle 6">
            <a:extLst>
              <a:ext uri="{FF2B5EF4-FFF2-40B4-BE49-F238E27FC236}">
                <a16:creationId xmlns:a16="http://schemas.microsoft.com/office/drawing/2014/main" id="{B372DE2F-20DE-4D56-80A5-8A66210BA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81" y="1124744"/>
            <a:ext cx="367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dirty="0"/>
              <a:t>Formación de imágenes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6D47845-CCFD-4E4A-B126-6638ABA5C1A3}"/>
              </a:ext>
            </a:extLst>
          </p:cNvPr>
          <p:cNvSpPr txBox="1"/>
          <p:nvPr/>
        </p:nvSpPr>
        <p:spPr>
          <a:xfrm>
            <a:off x="444301" y="1792325"/>
            <a:ext cx="211147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/>
              <a:t>Ecuación de Gauss</a:t>
            </a:r>
          </a:p>
          <a:p>
            <a:pPr algn="ctr"/>
            <a:r>
              <a:rPr lang="es-ES" sz="1600" dirty="0"/>
              <a:t>Dioptrio plano</a:t>
            </a:r>
          </a:p>
          <a:p>
            <a:pPr algn="ctr"/>
            <a:endParaRPr lang="es-ES" sz="1600" dirty="0"/>
          </a:p>
          <a:p>
            <a:pPr algn="ctr"/>
            <a:endParaRPr lang="es-ES" sz="1600" dirty="0"/>
          </a:p>
          <a:p>
            <a:pPr algn="ctr"/>
            <a:endParaRPr lang="es-ES" sz="1600" dirty="0"/>
          </a:p>
          <a:p>
            <a:pPr algn="ctr"/>
            <a:endParaRPr lang="es-ES" sz="1600" dirty="0"/>
          </a:p>
          <a:p>
            <a:pPr algn="ctr"/>
            <a:endParaRPr lang="es-ES" sz="1600" dirty="0"/>
          </a:p>
          <a:p>
            <a:pPr algn="ctr"/>
            <a:r>
              <a:rPr lang="es-ES" sz="1600" dirty="0"/>
              <a:t>Superficie reflectante</a:t>
            </a:r>
          </a:p>
          <a:p>
            <a:pPr algn="ctr"/>
            <a:endParaRPr lang="es-ES" sz="1600" dirty="0"/>
          </a:p>
          <a:p>
            <a:pPr algn="ctr"/>
            <a:endParaRPr lang="es-ES" sz="1600" dirty="0"/>
          </a:p>
          <a:p>
            <a:pPr algn="ctr"/>
            <a:endParaRPr lang="es-ES" sz="1600" dirty="0"/>
          </a:p>
          <a:p>
            <a:pPr algn="ctr"/>
            <a:r>
              <a:rPr lang="es-ES" sz="1600" dirty="0"/>
              <a:t>Ecuación de Gauss</a:t>
            </a:r>
          </a:p>
          <a:p>
            <a:pPr algn="ctr"/>
            <a:r>
              <a:rPr lang="es-ES" sz="1600" dirty="0"/>
              <a:t>Espejo plano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5A67475-6556-984D-BFAD-8C90019F27F7}"/>
                  </a:ext>
                </a:extLst>
              </p:cNvPr>
              <p:cNvSpPr txBox="1"/>
              <p:nvPr/>
            </p:nvSpPr>
            <p:spPr>
              <a:xfrm>
                <a:off x="1065523" y="3859498"/>
                <a:ext cx="9328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 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5A67475-6556-984D-BFAD-8C90019F2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23" y="3859498"/>
                <a:ext cx="932819" cy="276999"/>
              </a:xfrm>
              <a:prstGeom prst="rect">
                <a:avLst/>
              </a:prstGeom>
              <a:blipFill>
                <a:blip r:embed="rId8"/>
                <a:stretch>
                  <a:fillRect l="-2740" b="-454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ángulo 63">
            <a:extLst>
              <a:ext uri="{FF2B5EF4-FFF2-40B4-BE49-F238E27FC236}">
                <a16:creationId xmlns:a16="http://schemas.microsoft.com/office/drawing/2014/main" id="{E3743566-DBCB-424D-A85F-FD0B7999DC73}"/>
              </a:ext>
            </a:extLst>
          </p:cNvPr>
          <p:cNvSpPr/>
          <p:nvPr/>
        </p:nvSpPr>
        <p:spPr bwMode="auto">
          <a:xfrm>
            <a:off x="504057" y="4443663"/>
            <a:ext cx="2054494" cy="172164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B7792E7-00EA-4843-9B96-AE2F57C72075}"/>
                  </a:ext>
                </a:extLst>
              </p:cNvPr>
              <p:cNvSpPr txBox="1"/>
              <p:nvPr/>
            </p:nvSpPr>
            <p:spPr>
              <a:xfrm>
                <a:off x="1063275" y="2605335"/>
                <a:ext cx="708399" cy="536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B7792E7-00EA-4843-9B96-AE2F57C72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75" y="2605335"/>
                <a:ext cx="708399" cy="536494"/>
              </a:xfrm>
              <a:prstGeom prst="rect">
                <a:avLst/>
              </a:prstGeom>
              <a:blipFill>
                <a:blip r:embed="rId9"/>
                <a:stretch>
                  <a:fillRect l="-3509" b="-1136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1C8ECBE-B7B9-5F4D-AB6E-35BB9E3B6C0D}"/>
                  </a:ext>
                </a:extLst>
              </p:cNvPr>
              <p:cNvSpPr txBox="1"/>
              <p:nvPr/>
            </p:nvSpPr>
            <p:spPr>
              <a:xfrm>
                <a:off x="1109061" y="5175880"/>
                <a:ext cx="889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1C8ECBE-B7B9-5F4D-AB6E-35BB9E3B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61" y="5175880"/>
                <a:ext cx="889281" cy="276999"/>
              </a:xfrm>
              <a:prstGeom prst="rect">
                <a:avLst/>
              </a:prstGeom>
              <a:blipFill>
                <a:blip r:embed="rId10"/>
                <a:stretch>
                  <a:fillRect l="-2817" b="-391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7B2283A-09A6-0A43-A26D-6B4E1DE3B329}"/>
                  </a:ext>
                </a:extLst>
              </p:cNvPr>
              <p:cNvSpPr txBox="1"/>
              <p:nvPr/>
            </p:nvSpPr>
            <p:spPr>
              <a:xfrm>
                <a:off x="770983" y="5558791"/>
                <a:ext cx="1460528" cy="536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27B2283A-09A6-0A43-A26D-6B4E1DE3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83" y="5558791"/>
                <a:ext cx="1460528" cy="536494"/>
              </a:xfrm>
              <a:prstGeom prst="rect">
                <a:avLst/>
              </a:prstGeom>
              <a:blipFill>
                <a:blip r:embed="rId11"/>
                <a:stretch>
                  <a:fillRect l="-4310" t="-4545" r="-3448" b="-272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C3D23FE2-8FE6-9079-F8E1-90D3A9AAA31B}"/>
              </a:ext>
            </a:extLst>
          </p:cNvPr>
          <p:cNvSpPr txBox="1"/>
          <p:nvPr/>
        </p:nvSpPr>
        <p:spPr>
          <a:xfrm>
            <a:off x="5962473" y="1209889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Sistema óptico estigmático</a:t>
            </a:r>
          </a:p>
        </p:txBody>
      </p:sp>
    </p:spTree>
    <p:extLst>
      <p:ext uri="{BB962C8B-B14F-4D97-AF65-F5344CB8AC3E}">
        <p14:creationId xmlns:p14="http://schemas.microsoft.com/office/powerpoint/2010/main" val="254387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7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7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2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2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0"/>
                                        <p:tgtEl>
                                          <p:spTgt spid="22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2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2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2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2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2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0"/>
                                        <p:tgtEl>
                                          <p:spTgt spid="22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22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22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2000"/>
                                        <p:tgtEl>
                                          <p:spTgt spid="22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22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22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2000"/>
                                        <p:tgtEl>
                                          <p:spTgt spid="22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6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2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18" grpId="0" animBg="1"/>
      <p:bldP spid="227428" grpId="0" animBg="1"/>
      <p:bldP spid="227434" grpId="0" animBg="1"/>
      <p:bldP spid="227443" grpId="0" animBg="1"/>
      <p:bldP spid="227449" grpId="0" animBg="1"/>
      <p:bldP spid="227462" grpId="0"/>
      <p:bldP spid="227463" grpId="0"/>
      <p:bldP spid="227447" grpId="0" animBg="1"/>
      <p:bldP spid="227465" grpId="0"/>
      <p:bldP spid="2" grpId="0"/>
      <p:bldP spid="3" grpId="0"/>
      <p:bldP spid="64" grpId="0" animBg="1"/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201" name="Group 17"/>
          <p:cNvGrpSpPr>
            <a:grpSpLocks/>
          </p:cNvGrpSpPr>
          <p:nvPr/>
        </p:nvGrpSpPr>
        <p:grpSpPr bwMode="auto">
          <a:xfrm>
            <a:off x="3469035" y="2982913"/>
            <a:ext cx="3551237" cy="1350962"/>
            <a:chOff x="1085" y="1955"/>
            <a:chExt cx="1795" cy="690"/>
          </a:xfrm>
        </p:grpSpPr>
        <p:sp>
          <p:nvSpPr>
            <p:cNvPr id="221202" name="Line 18"/>
            <p:cNvSpPr>
              <a:spLocks noChangeShapeType="1"/>
            </p:cNvSpPr>
            <p:nvPr/>
          </p:nvSpPr>
          <p:spPr bwMode="auto">
            <a:xfrm flipV="1">
              <a:off x="1085" y="2251"/>
              <a:ext cx="1024" cy="39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1203" name="Line 19"/>
            <p:cNvSpPr>
              <a:spLocks noChangeShapeType="1"/>
            </p:cNvSpPr>
            <p:nvPr/>
          </p:nvSpPr>
          <p:spPr bwMode="auto">
            <a:xfrm flipV="1">
              <a:off x="2032" y="1955"/>
              <a:ext cx="848" cy="32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2211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122190"/>
            <a:ext cx="5294312" cy="447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323528" y="1021437"/>
            <a:ext cx="255587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sz="1600" dirty="0"/>
              <a:t>Ecuación de Gauss</a:t>
            </a:r>
          </a:p>
          <a:p>
            <a:pPr algn="ctr"/>
            <a:r>
              <a:rPr lang="es-ES" sz="1600" dirty="0"/>
              <a:t>Dioptrio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sz="1600" dirty="0"/>
              <a:t>Superficie reflectante</a:t>
            </a:r>
          </a:p>
          <a:p>
            <a:pPr algn="ctr"/>
            <a:endParaRPr lang="es-ES" sz="1600" dirty="0"/>
          </a:p>
          <a:p>
            <a:pPr algn="ctr"/>
            <a:endParaRPr lang="es-ES" sz="1600" dirty="0"/>
          </a:p>
          <a:p>
            <a:pPr algn="ctr"/>
            <a:endParaRPr lang="es-ES" sz="1600" dirty="0"/>
          </a:p>
          <a:p>
            <a:pPr algn="ctr"/>
            <a:endParaRPr lang="es-ES" sz="1600" dirty="0"/>
          </a:p>
          <a:p>
            <a:pPr algn="ctr"/>
            <a:r>
              <a:rPr lang="es-ES" sz="1600" dirty="0"/>
              <a:t>Ecuación de Gauss</a:t>
            </a:r>
          </a:p>
          <a:p>
            <a:pPr algn="ctr"/>
            <a:r>
              <a:rPr lang="es-ES" sz="1600" dirty="0"/>
              <a:t>Espejo esférico</a:t>
            </a:r>
          </a:p>
        </p:txBody>
      </p:sp>
      <p:sp>
        <p:nvSpPr>
          <p:cNvPr id="221192" name="Line 8"/>
          <p:cNvSpPr>
            <a:spLocks noChangeShapeType="1"/>
          </p:cNvSpPr>
          <p:nvPr/>
        </p:nvSpPr>
        <p:spPr bwMode="auto">
          <a:xfrm flipH="1">
            <a:off x="4371196" y="2984500"/>
            <a:ext cx="2636837" cy="1373188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1193" name="Freeform 9"/>
          <p:cNvSpPr>
            <a:spLocks/>
          </p:cNvSpPr>
          <p:nvPr/>
        </p:nvSpPr>
        <p:spPr bwMode="auto">
          <a:xfrm rot="20527187" flipH="1">
            <a:off x="5264958" y="3646488"/>
            <a:ext cx="28575" cy="223837"/>
          </a:xfrm>
          <a:custGeom>
            <a:avLst/>
            <a:gdLst>
              <a:gd name="T0" fmla="*/ 0 w 46"/>
              <a:gd name="T1" fmla="*/ 0 h 90"/>
              <a:gd name="T2" fmla="*/ 46 w 46"/>
              <a:gd name="T3" fmla="*/ 45 h 90"/>
              <a:gd name="T4" fmla="*/ 0 w 46"/>
              <a:gd name="T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90">
                <a:moveTo>
                  <a:pt x="0" y="0"/>
                </a:moveTo>
                <a:cubicBezTo>
                  <a:pt x="23" y="15"/>
                  <a:pt x="46" y="30"/>
                  <a:pt x="46" y="45"/>
                </a:cubicBezTo>
                <a:cubicBezTo>
                  <a:pt x="46" y="60"/>
                  <a:pt x="23" y="75"/>
                  <a:pt x="0" y="9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1194" name="Freeform 10"/>
          <p:cNvSpPr>
            <a:spLocks/>
          </p:cNvSpPr>
          <p:nvPr/>
        </p:nvSpPr>
        <p:spPr bwMode="auto">
          <a:xfrm rot="19741357" flipH="1">
            <a:off x="5817408" y="3614738"/>
            <a:ext cx="28575" cy="239712"/>
          </a:xfrm>
          <a:custGeom>
            <a:avLst/>
            <a:gdLst>
              <a:gd name="T0" fmla="*/ 0 w 46"/>
              <a:gd name="T1" fmla="*/ 0 h 90"/>
              <a:gd name="T2" fmla="*/ 46 w 46"/>
              <a:gd name="T3" fmla="*/ 45 h 90"/>
              <a:gd name="T4" fmla="*/ 0 w 46"/>
              <a:gd name="T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90">
                <a:moveTo>
                  <a:pt x="0" y="0"/>
                </a:moveTo>
                <a:cubicBezTo>
                  <a:pt x="23" y="15"/>
                  <a:pt x="46" y="30"/>
                  <a:pt x="46" y="45"/>
                </a:cubicBezTo>
                <a:cubicBezTo>
                  <a:pt x="46" y="60"/>
                  <a:pt x="23" y="75"/>
                  <a:pt x="0" y="9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5001433" y="3611563"/>
            <a:ext cx="273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>
                <a:latin typeface="Symbol" pitchFamily="18" charset="2"/>
              </a:rPr>
              <a:t>e</a:t>
            </a:r>
          </a:p>
        </p:txBody>
      </p:sp>
      <p:sp>
        <p:nvSpPr>
          <p:cNvPr id="221196" name="Text Box 12"/>
          <p:cNvSpPr txBox="1">
            <a:spLocks noChangeArrowheads="1"/>
          </p:cNvSpPr>
          <p:nvPr/>
        </p:nvSpPr>
        <p:spPr bwMode="auto">
          <a:xfrm>
            <a:off x="5501496" y="3668713"/>
            <a:ext cx="309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 dirty="0">
                <a:latin typeface="Symbol" pitchFamily="18" charset="2"/>
              </a:rPr>
              <a:t>e</a:t>
            </a:r>
            <a:r>
              <a:rPr lang="es-ES" sz="1600" dirty="0"/>
              <a:t>’</a:t>
            </a:r>
            <a:endParaRPr lang="es-ES" sz="1600" dirty="0">
              <a:latin typeface="Symbol" pitchFamily="18" charset="2"/>
            </a:endParaRPr>
          </a:p>
        </p:txBody>
      </p:sp>
      <p:sp>
        <p:nvSpPr>
          <p:cNvPr id="221197" name="Oval 13"/>
          <p:cNvSpPr>
            <a:spLocks noChangeArrowheads="1"/>
          </p:cNvSpPr>
          <p:nvPr/>
        </p:nvSpPr>
        <p:spPr bwMode="auto">
          <a:xfrm>
            <a:off x="3415680" y="4300538"/>
            <a:ext cx="76200" cy="77787"/>
          </a:xfrm>
          <a:prstGeom prst="ellipse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21238" name="Group 54"/>
          <p:cNvGrpSpPr>
            <a:grpSpLocks/>
          </p:cNvGrpSpPr>
          <p:nvPr/>
        </p:nvGrpSpPr>
        <p:grpSpPr bwMode="auto">
          <a:xfrm>
            <a:off x="5234796" y="2982913"/>
            <a:ext cx="1770062" cy="1392237"/>
            <a:chOff x="3025" y="1879"/>
            <a:chExt cx="1115" cy="877"/>
          </a:xfrm>
        </p:grpSpPr>
        <p:grpSp>
          <p:nvGrpSpPr>
            <p:cNvPr id="221204" name="Group 20"/>
            <p:cNvGrpSpPr>
              <a:grpSpLocks/>
            </p:cNvGrpSpPr>
            <p:nvPr/>
          </p:nvGrpSpPr>
          <p:grpSpPr bwMode="auto">
            <a:xfrm>
              <a:off x="3032" y="1879"/>
              <a:ext cx="1108" cy="859"/>
              <a:chOff x="1991" y="1955"/>
              <a:chExt cx="889" cy="696"/>
            </a:xfrm>
          </p:grpSpPr>
          <p:sp>
            <p:nvSpPr>
              <p:cNvPr id="221205" name="Line 21"/>
              <p:cNvSpPr>
                <a:spLocks noChangeShapeType="1"/>
              </p:cNvSpPr>
              <p:nvPr/>
            </p:nvSpPr>
            <p:spPr bwMode="auto">
              <a:xfrm flipH="1">
                <a:off x="2381" y="1955"/>
                <a:ext cx="499" cy="389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1206" name="Line 22"/>
              <p:cNvSpPr>
                <a:spLocks noChangeShapeType="1"/>
              </p:cNvSpPr>
              <p:nvPr/>
            </p:nvSpPr>
            <p:spPr bwMode="auto">
              <a:xfrm flipH="1">
                <a:off x="1991" y="2337"/>
                <a:ext cx="400" cy="314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 sz="3600"/>
              </a:p>
            </p:txBody>
          </p:sp>
        </p:grpSp>
        <p:sp>
          <p:nvSpPr>
            <p:cNvPr id="221207" name="Oval 23"/>
            <p:cNvSpPr>
              <a:spLocks noChangeArrowheads="1"/>
            </p:cNvSpPr>
            <p:nvPr/>
          </p:nvSpPr>
          <p:spPr bwMode="auto">
            <a:xfrm>
              <a:off x="3025" y="2708"/>
              <a:ext cx="48" cy="48"/>
            </a:xfrm>
            <a:prstGeom prst="ellips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21208" name="Text Box 24"/>
          <p:cNvSpPr txBox="1">
            <a:spLocks noChangeArrowheads="1"/>
          </p:cNvSpPr>
          <p:nvPr/>
        </p:nvSpPr>
        <p:spPr bwMode="auto">
          <a:xfrm>
            <a:off x="3088333" y="4293096"/>
            <a:ext cx="7635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sz="2000" dirty="0"/>
              <a:t>O</a:t>
            </a:r>
          </a:p>
        </p:txBody>
      </p:sp>
      <p:sp>
        <p:nvSpPr>
          <p:cNvPr id="221210" name="Text Box 26"/>
          <p:cNvSpPr txBox="1">
            <a:spLocks noChangeArrowheads="1"/>
          </p:cNvSpPr>
          <p:nvPr/>
        </p:nvSpPr>
        <p:spPr bwMode="auto">
          <a:xfrm>
            <a:off x="5074458" y="4362450"/>
            <a:ext cx="763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sz="2000"/>
              <a:t>O’</a:t>
            </a:r>
          </a:p>
        </p:txBody>
      </p:sp>
      <p:sp>
        <p:nvSpPr>
          <p:cNvPr id="221214" name="Freeform 30"/>
          <p:cNvSpPr>
            <a:spLocks/>
          </p:cNvSpPr>
          <p:nvPr/>
        </p:nvSpPr>
        <p:spPr bwMode="auto">
          <a:xfrm rot="20718834">
            <a:off x="4023533" y="4127500"/>
            <a:ext cx="26988" cy="203200"/>
          </a:xfrm>
          <a:custGeom>
            <a:avLst/>
            <a:gdLst>
              <a:gd name="T0" fmla="*/ 0 w 46"/>
              <a:gd name="T1" fmla="*/ 0 h 90"/>
              <a:gd name="T2" fmla="*/ 46 w 46"/>
              <a:gd name="T3" fmla="*/ 45 h 90"/>
              <a:gd name="T4" fmla="*/ 0 w 46"/>
              <a:gd name="T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90">
                <a:moveTo>
                  <a:pt x="0" y="0"/>
                </a:moveTo>
                <a:cubicBezTo>
                  <a:pt x="23" y="15"/>
                  <a:pt x="46" y="30"/>
                  <a:pt x="46" y="45"/>
                </a:cubicBezTo>
                <a:cubicBezTo>
                  <a:pt x="46" y="60"/>
                  <a:pt x="23" y="75"/>
                  <a:pt x="0" y="9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1215" name="Freeform 31"/>
          <p:cNvSpPr>
            <a:spLocks/>
          </p:cNvSpPr>
          <p:nvPr/>
        </p:nvSpPr>
        <p:spPr bwMode="auto">
          <a:xfrm rot="20718834">
            <a:off x="5560233" y="4119563"/>
            <a:ext cx="28575" cy="212725"/>
          </a:xfrm>
          <a:custGeom>
            <a:avLst/>
            <a:gdLst>
              <a:gd name="T0" fmla="*/ 0 w 46"/>
              <a:gd name="T1" fmla="*/ 0 h 90"/>
              <a:gd name="T2" fmla="*/ 46 w 46"/>
              <a:gd name="T3" fmla="*/ 45 h 90"/>
              <a:gd name="T4" fmla="*/ 0 w 46"/>
              <a:gd name="T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90">
                <a:moveTo>
                  <a:pt x="0" y="0"/>
                </a:moveTo>
                <a:cubicBezTo>
                  <a:pt x="23" y="15"/>
                  <a:pt x="46" y="30"/>
                  <a:pt x="46" y="45"/>
                </a:cubicBezTo>
                <a:cubicBezTo>
                  <a:pt x="46" y="60"/>
                  <a:pt x="23" y="75"/>
                  <a:pt x="0" y="9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1216" name="Freeform 32"/>
          <p:cNvSpPr>
            <a:spLocks/>
          </p:cNvSpPr>
          <p:nvPr/>
        </p:nvSpPr>
        <p:spPr bwMode="auto">
          <a:xfrm rot="20718834">
            <a:off x="4714096" y="4175125"/>
            <a:ext cx="44450" cy="158750"/>
          </a:xfrm>
          <a:custGeom>
            <a:avLst/>
            <a:gdLst>
              <a:gd name="T0" fmla="*/ 0 w 46"/>
              <a:gd name="T1" fmla="*/ 0 h 90"/>
              <a:gd name="T2" fmla="*/ 46 w 46"/>
              <a:gd name="T3" fmla="*/ 45 h 90"/>
              <a:gd name="T4" fmla="*/ 0 w 46"/>
              <a:gd name="T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90">
                <a:moveTo>
                  <a:pt x="0" y="0"/>
                </a:moveTo>
                <a:cubicBezTo>
                  <a:pt x="23" y="15"/>
                  <a:pt x="46" y="30"/>
                  <a:pt x="46" y="45"/>
                </a:cubicBezTo>
                <a:cubicBezTo>
                  <a:pt x="46" y="60"/>
                  <a:pt x="23" y="75"/>
                  <a:pt x="0" y="9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1217" name="Text Box 33"/>
          <p:cNvSpPr txBox="1">
            <a:spLocks noChangeArrowheads="1"/>
          </p:cNvSpPr>
          <p:nvPr/>
        </p:nvSpPr>
        <p:spPr bwMode="auto">
          <a:xfrm>
            <a:off x="4747433" y="4029075"/>
            <a:ext cx="290513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>
                <a:latin typeface="Symbol" pitchFamily="18" charset="2"/>
              </a:rPr>
              <a:t>f</a:t>
            </a:r>
          </a:p>
        </p:txBody>
      </p:sp>
      <p:sp>
        <p:nvSpPr>
          <p:cNvPr id="221219" name="Text Box 35"/>
          <p:cNvSpPr txBox="1">
            <a:spLocks noChangeArrowheads="1"/>
          </p:cNvSpPr>
          <p:nvPr/>
        </p:nvSpPr>
        <p:spPr bwMode="auto">
          <a:xfrm>
            <a:off x="6458758" y="2641600"/>
            <a:ext cx="763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sz="2000"/>
              <a:t>P</a:t>
            </a:r>
          </a:p>
        </p:txBody>
      </p:sp>
      <p:sp>
        <p:nvSpPr>
          <p:cNvPr id="221220" name="Line 36"/>
          <p:cNvSpPr>
            <a:spLocks noChangeShapeType="1"/>
          </p:cNvSpPr>
          <p:nvPr/>
        </p:nvSpPr>
        <p:spPr bwMode="auto">
          <a:xfrm>
            <a:off x="7198533" y="2565400"/>
            <a:ext cx="3175" cy="3448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sz="2000"/>
          </a:p>
        </p:txBody>
      </p:sp>
      <p:sp>
        <p:nvSpPr>
          <p:cNvPr id="221221" name="Line 37"/>
          <p:cNvSpPr>
            <a:spLocks noChangeShapeType="1"/>
          </p:cNvSpPr>
          <p:nvPr/>
        </p:nvSpPr>
        <p:spPr bwMode="auto">
          <a:xfrm>
            <a:off x="5268133" y="4330700"/>
            <a:ext cx="1588" cy="10096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1223" name="Line 39"/>
          <p:cNvSpPr>
            <a:spLocks noChangeShapeType="1"/>
          </p:cNvSpPr>
          <p:nvPr/>
        </p:nvSpPr>
        <p:spPr bwMode="auto">
          <a:xfrm>
            <a:off x="3431396" y="4338638"/>
            <a:ext cx="3175" cy="1790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1224" name="Line 40"/>
          <p:cNvSpPr>
            <a:spLocks noChangeShapeType="1"/>
          </p:cNvSpPr>
          <p:nvPr/>
        </p:nvSpPr>
        <p:spPr bwMode="auto">
          <a:xfrm flipH="1">
            <a:off x="5299883" y="5160963"/>
            <a:ext cx="188436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1226" name="Line 42"/>
          <p:cNvSpPr>
            <a:spLocks noChangeShapeType="1"/>
          </p:cNvSpPr>
          <p:nvPr/>
        </p:nvSpPr>
        <p:spPr bwMode="auto">
          <a:xfrm flipH="1">
            <a:off x="3419872" y="5670550"/>
            <a:ext cx="375285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1227" name="Text Box 43"/>
          <p:cNvSpPr txBox="1">
            <a:spLocks noChangeArrowheads="1"/>
          </p:cNvSpPr>
          <p:nvPr/>
        </p:nvSpPr>
        <p:spPr bwMode="auto">
          <a:xfrm>
            <a:off x="4893483" y="5326063"/>
            <a:ext cx="763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sz="2000"/>
              <a:t>s</a:t>
            </a:r>
          </a:p>
        </p:txBody>
      </p:sp>
      <p:grpSp>
        <p:nvGrpSpPr>
          <p:cNvPr id="221239" name="Group 55"/>
          <p:cNvGrpSpPr>
            <a:grpSpLocks/>
          </p:cNvGrpSpPr>
          <p:nvPr/>
        </p:nvGrpSpPr>
        <p:grpSpPr bwMode="auto">
          <a:xfrm>
            <a:off x="4404533" y="2276475"/>
            <a:ext cx="2768600" cy="2011363"/>
            <a:chOff x="2502" y="1434"/>
            <a:chExt cx="1744" cy="1267"/>
          </a:xfrm>
        </p:grpSpPr>
        <p:sp>
          <p:nvSpPr>
            <p:cNvPr id="221222" name="Line 38"/>
            <p:cNvSpPr>
              <a:spLocks noChangeShapeType="1"/>
            </p:cNvSpPr>
            <p:nvPr/>
          </p:nvSpPr>
          <p:spPr bwMode="auto">
            <a:xfrm>
              <a:off x="2502" y="1661"/>
              <a:ext cx="2" cy="10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 sz="2000"/>
            </a:p>
          </p:txBody>
        </p:sp>
        <p:sp>
          <p:nvSpPr>
            <p:cNvPr id="221225" name="Line 41"/>
            <p:cNvSpPr>
              <a:spLocks noChangeShapeType="1"/>
            </p:cNvSpPr>
            <p:nvPr/>
          </p:nvSpPr>
          <p:spPr bwMode="auto">
            <a:xfrm flipH="1">
              <a:off x="2527" y="1659"/>
              <a:ext cx="171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 sz="2000"/>
            </a:p>
          </p:txBody>
        </p:sp>
        <p:sp>
          <p:nvSpPr>
            <p:cNvPr id="221228" name="Text Box 44"/>
            <p:cNvSpPr txBox="1">
              <a:spLocks noChangeArrowheads="1"/>
            </p:cNvSpPr>
            <p:nvPr/>
          </p:nvSpPr>
          <p:spPr bwMode="auto">
            <a:xfrm>
              <a:off x="3106" y="1434"/>
              <a:ext cx="48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s-ES" sz="2000"/>
                <a:t>r</a:t>
              </a:r>
            </a:p>
          </p:txBody>
        </p:sp>
      </p:grpSp>
      <p:sp>
        <p:nvSpPr>
          <p:cNvPr id="221229" name="Text Box 45"/>
          <p:cNvSpPr txBox="1">
            <a:spLocks noChangeArrowheads="1"/>
          </p:cNvSpPr>
          <p:nvPr/>
        </p:nvSpPr>
        <p:spPr bwMode="auto">
          <a:xfrm>
            <a:off x="5995208" y="4806950"/>
            <a:ext cx="763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sz="2000"/>
              <a:t>s’</a:t>
            </a:r>
          </a:p>
        </p:txBody>
      </p:sp>
      <p:sp>
        <p:nvSpPr>
          <p:cNvPr id="221230" name="Text Box 46"/>
          <p:cNvSpPr txBox="1">
            <a:spLocks noChangeArrowheads="1"/>
          </p:cNvSpPr>
          <p:nvPr/>
        </p:nvSpPr>
        <p:spPr bwMode="auto">
          <a:xfrm>
            <a:off x="5593571" y="3957638"/>
            <a:ext cx="26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 dirty="0">
                <a:latin typeface="Symbol" pitchFamily="18" charset="2"/>
              </a:rPr>
              <a:t>g</a:t>
            </a:r>
          </a:p>
        </p:txBody>
      </p:sp>
      <p:sp>
        <p:nvSpPr>
          <p:cNvPr id="221231" name="Text Box 47"/>
          <p:cNvSpPr txBox="1">
            <a:spLocks noChangeArrowheads="1"/>
          </p:cNvSpPr>
          <p:nvPr/>
        </p:nvSpPr>
        <p:spPr bwMode="auto">
          <a:xfrm>
            <a:off x="4033058" y="4005263"/>
            <a:ext cx="312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>
                <a:latin typeface="Symbol" pitchFamily="18" charset="2"/>
              </a:rPr>
              <a:t>a</a:t>
            </a:r>
          </a:p>
        </p:txBody>
      </p:sp>
      <p:graphicFrame>
        <p:nvGraphicFramePr>
          <p:cNvPr id="221237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955236"/>
              </p:ext>
            </p:extLst>
          </p:nvPr>
        </p:nvGraphicFramePr>
        <p:xfrm>
          <a:off x="993009" y="4730810"/>
          <a:ext cx="1256507" cy="748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Ûn" r:id="rId3" imgW="660240" imgH="393480" progId="Equation.3">
                  <p:embed/>
                </p:oleObj>
              </mc:Choice>
              <mc:Fallback>
                <p:oleObj name="EcuaciÛn" r:id="rId3" imgW="660240" imgH="393480" progId="Equation.3">
                  <p:embed/>
                  <p:pic>
                    <p:nvPicPr>
                      <p:cNvPr id="221237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009" y="4730810"/>
                        <a:ext cx="1256507" cy="748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1241" name="Group 57"/>
          <p:cNvGrpSpPr>
            <a:grpSpLocks/>
          </p:cNvGrpSpPr>
          <p:nvPr/>
        </p:nvGrpSpPr>
        <p:grpSpPr bwMode="auto">
          <a:xfrm>
            <a:off x="7788275" y="2133601"/>
            <a:ext cx="1036638" cy="1152526"/>
            <a:chOff x="4906" y="1344"/>
            <a:chExt cx="653" cy="726"/>
          </a:xfrm>
        </p:grpSpPr>
        <p:sp>
          <p:nvSpPr>
            <p:cNvPr id="221233" name="Text Box 49"/>
            <p:cNvSpPr txBox="1">
              <a:spLocks noChangeArrowheads="1"/>
            </p:cNvSpPr>
            <p:nvPr/>
          </p:nvSpPr>
          <p:spPr bwMode="auto">
            <a:xfrm>
              <a:off x="4921" y="1525"/>
              <a:ext cx="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>
                  <a:latin typeface="Symbol" pitchFamily="18" charset="2"/>
                </a:rPr>
                <a:t>e</a:t>
              </a:r>
              <a:r>
                <a:rPr lang="es-ES" sz="1600"/>
                <a:t>’ </a:t>
              </a:r>
              <a:r>
                <a:rPr lang="es-ES" sz="1600">
                  <a:latin typeface="Times New Roman" pitchFamily="18" charset="0"/>
                </a:rPr>
                <a:t>&gt; 0</a:t>
              </a:r>
            </a:p>
          </p:txBody>
        </p:sp>
        <p:sp>
          <p:nvSpPr>
            <p:cNvPr id="221234" name="Text Box 50"/>
            <p:cNvSpPr txBox="1">
              <a:spLocks noChangeArrowheads="1"/>
            </p:cNvSpPr>
            <p:nvPr/>
          </p:nvSpPr>
          <p:spPr bwMode="auto">
            <a:xfrm>
              <a:off x="4921" y="1676"/>
              <a:ext cx="3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>
                  <a:latin typeface="Symbol" pitchFamily="18" charset="2"/>
                </a:rPr>
                <a:t>e</a:t>
              </a:r>
              <a:r>
                <a:rPr lang="es-ES" sz="1600"/>
                <a:t> </a:t>
              </a:r>
              <a:r>
                <a:rPr lang="es-ES" sz="1600">
                  <a:latin typeface="Times New Roman" pitchFamily="18" charset="0"/>
                </a:rPr>
                <a:t>&lt; 0</a:t>
              </a:r>
            </a:p>
          </p:txBody>
        </p:sp>
        <p:sp>
          <p:nvSpPr>
            <p:cNvPr id="221235" name="Text Box 51"/>
            <p:cNvSpPr txBox="1">
              <a:spLocks noChangeArrowheads="1"/>
            </p:cNvSpPr>
            <p:nvPr/>
          </p:nvSpPr>
          <p:spPr bwMode="auto">
            <a:xfrm>
              <a:off x="4906" y="1857"/>
              <a:ext cx="65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 dirty="0">
                  <a:latin typeface="Symbol" pitchFamily="18" charset="2"/>
                </a:rPr>
                <a:t>f, a, g</a:t>
              </a:r>
              <a:r>
                <a:rPr lang="es-ES" sz="1600" dirty="0"/>
                <a:t> </a:t>
              </a:r>
              <a:r>
                <a:rPr lang="es-ES" sz="1600" dirty="0">
                  <a:latin typeface="Times New Roman" pitchFamily="18" charset="0"/>
                </a:rPr>
                <a:t>&lt; 0</a:t>
              </a:r>
            </a:p>
          </p:txBody>
        </p:sp>
        <p:sp>
          <p:nvSpPr>
            <p:cNvPr id="221240" name="Text Box 56"/>
            <p:cNvSpPr txBox="1">
              <a:spLocks noChangeArrowheads="1"/>
            </p:cNvSpPr>
            <p:nvPr/>
          </p:nvSpPr>
          <p:spPr bwMode="auto">
            <a:xfrm>
              <a:off x="4921" y="1344"/>
              <a:ext cx="6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>
                  <a:latin typeface="Times New Roman" pitchFamily="18" charset="0"/>
                </a:rPr>
                <a:t>s, s</a:t>
              </a:r>
              <a:r>
                <a:rPr lang="es-ES" sz="1600"/>
                <a:t>’</a:t>
              </a:r>
              <a:r>
                <a:rPr lang="es-ES" sz="1600">
                  <a:latin typeface="Times New Roman" pitchFamily="18" charset="0"/>
                </a:rPr>
                <a:t>, r</a:t>
              </a:r>
              <a:r>
                <a:rPr lang="es-ES" sz="1600"/>
                <a:t> </a:t>
              </a:r>
              <a:r>
                <a:rPr lang="es-ES" sz="1600">
                  <a:latin typeface="Times New Roman" pitchFamily="18" charset="0"/>
                </a:rPr>
                <a:t>&lt; 0</a:t>
              </a:r>
            </a:p>
          </p:txBody>
        </p:sp>
      </p:grpSp>
      <p:sp>
        <p:nvSpPr>
          <p:cNvPr id="221242" name="Line 58"/>
          <p:cNvSpPr>
            <a:spLocks noChangeShapeType="1"/>
          </p:cNvSpPr>
          <p:nvPr/>
        </p:nvSpPr>
        <p:spPr bwMode="auto">
          <a:xfrm>
            <a:off x="7006446" y="2997200"/>
            <a:ext cx="0" cy="1339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sz="2000"/>
          </a:p>
        </p:txBody>
      </p:sp>
      <p:sp>
        <p:nvSpPr>
          <p:cNvPr id="221243" name="Text Box 59"/>
          <p:cNvSpPr txBox="1">
            <a:spLocks noChangeArrowheads="1"/>
          </p:cNvSpPr>
          <p:nvPr/>
        </p:nvSpPr>
        <p:spPr bwMode="auto">
          <a:xfrm>
            <a:off x="6658783" y="3644900"/>
            <a:ext cx="4333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" sz="2000"/>
              <a:t>h</a:t>
            </a:r>
          </a:p>
        </p:txBody>
      </p:sp>
      <p:sp>
        <p:nvSpPr>
          <p:cNvPr id="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2048" y="198000"/>
            <a:ext cx="7956376" cy="675201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4. La región paraxial. Espejo esférico</a:t>
            </a:r>
            <a:endParaRPr lang="es-ES" sz="2800" b="1" dirty="0">
              <a:effectLst/>
              <a:latin typeface="Book Antiqua" pitchFamily="18" charset="0"/>
            </a:endParaRPr>
          </a:p>
        </p:txBody>
      </p:sp>
      <p:graphicFrame>
        <p:nvGraphicFramePr>
          <p:cNvPr id="47" name="Object 55">
            <a:extLst>
              <a:ext uri="{FF2B5EF4-FFF2-40B4-BE49-F238E27FC236}">
                <a16:creationId xmlns:a16="http://schemas.microsoft.com/office/drawing/2014/main" id="{DCC983BE-890E-4604-91E9-B44C526ADE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172237"/>
              </p:ext>
            </p:extLst>
          </p:nvPr>
        </p:nvGraphicFramePr>
        <p:xfrm>
          <a:off x="936237" y="5743968"/>
          <a:ext cx="1226357" cy="678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11000" imgH="393480" progId="Equation.DSMT4">
                  <p:embed/>
                </p:oleObj>
              </mc:Choice>
              <mc:Fallback>
                <p:oleObj name="Equation" r:id="rId5" imgW="711000" imgH="393480" progId="Equation.DSMT4">
                  <p:embed/>
                  <p:pic>
                    <p:nvPicPr>
                      <p:cNvPr id="22226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237" y="5743968"/>
                        <a:ext cx="1226357" cy="678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D6888DF5-3E89-44EB-8BCF-5BF8B5633011}"/>
              </a:ext>
            </a:extLst>
          </p:cNvPr>
          <p:cNvSpPr/>
          <p:nvPr/>
        </p:nvSpPr>
        <p:spPr bwMode="auto">
          <a:xfrm>
            <a:off x="5757755" y="4332461"/>
            <a:ext cx="76200" cy="4571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F3CDF0-18C6-471A-9E5D-8539E9E3106A}"/>
              </a:ext>
            </a:extLst>
          </p:cNvPr>
          <p:cNvSpPr txBox="1"/>
          <p:nvPr/>
        </p:nvSpPr>
        <p:spPr>
          <a:xfrm>
            <a:off x="5436656" y="429309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F = F’</a:t>
            </a:r>
          </a:p>
        </p:txBody>
      </p:sp>
      <p:graphicFrame>
        <p:nvGraphicFramePr>
          <p:cNvPr id="51" name="Object 61">
            <a:extLst>
              <a:ext uri="{FF2B5EF4-FFF2-40B4-BE49-F238E27FC236}">
                <a16:creationId xmlns:a16="http://schemas.microsoft.com/office/drawing/2014/main" id="{EED87236-CAA6-2F46-BF79-20055CDC84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299437"/>
              </p:ext>
            </p:extLst>
          </p:nvPr>
        </p:nvGraphicFramePr>
        <p:xfrm>
          <a:off x="899592" y="1706538"/>
          <a:ext cx="15398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28520" imgH="393480" progId="Equation.DSMT4">
                  <p:embed/>
                </p:oleObj>
              </mc:Choice>
              <mc:Fallback>
                <p:oleObj name="Equation" r:id="rId7" imgW="1028520" imgH="393480" progId="Equation.DSMT4">
                  <p:embed/>
                  <p:pic>
                    <p:nvPicPr>
                      <p:cNvPr id="38" name="Object 61">
                        <a:extLst>
                          <a:ext uri="{FF2B5EF4-FFF2-40B4-BE49-F238E27FC236}">
                            <a16:creationId xmlns:a16="http://schemas.microsoft.com/office/drawing/2014/main" id="{4E22879E-EED2-2A4B-B5FC-22C45CCF66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06538"/>
                        <a:ext cx="15398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2A151B96-048C-324A-AC63-A74BA3ECB62A}"/>
                  </a:ext>
                </a:extLst>
              </p:cNvPr>
              <p:cNvSpPr txBox="1"/>
              <p:nvPr/>
            </p:nvSpPr>
            <p:spPr>
              <a:xfrm>
                <a:off x="1167216" y="2996740"/>
                <a:ext cx="9328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 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2A151B96-048C-324A-AC63-A74BA3ECB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216" y="2996740"/>
                <a:ext cx="932819" cy="276999"/>
              </a:xfrm>
              <a:prstGeom prst="rect">
                <a:avLst/>
              </a:prstGeom>
              <a:blipFill>
                <a:blip r:embed="rId10"/>
                <a:stretch>
                  <a:fillRect l="-2703" t="-4762" b="-4761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ángulo 53">
            <a:extLst>
              <a:ext uri="{FF2B5EF4-FFF2-40B4-BE49-F238E27FC236}">
                <a16:creationId xmlns:a16="http://schemas.microsoft.com/office/drawing/2014/main" id="{405919BF-90AC-A547-8394-7C6044E1F582}"/>
              </a:ext>
            </a:extLst>
          </p:cNvPr>
          <p:cNvSpPr/>
          <p:nvPr/>
        </p:nvSpPr>
        <p:spPr bwMode="auto">
          <a:xfrm>
            <a:off x="504057" y="3745075"/>
            <a:ext cx="2091418" cy="2874106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564528A4-3B0A-6D4D-9FEA-3A56702CE0AA}"/>
                  </a:ext>
                </a:extLst>
              </p:cNvPr>
              <p:cNvSpPr txBox="1"/>
              <p:nvPr/>
            </p:nvSpPr>
            <p:spPr>
              <a:xfrm>
                <a:off x="7668808" y="6021288"/>
                <a:ext cx="1030923" cy="536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564528A4-3B0A-6D4D-9FEA-3A56702CE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08" y="6021288"/>
                <a:ext cx="1030923" cy="536494"/>
              </a:xfrm>
              <a:prstGeom prst="rect">
                <a:avLst/>
              </a:prstGeom>
              <a:blipFill>
                <a:blip r:embed="rId11"/>
                <a:stretch>
                  <a:fillRect l="-6098" t="-6977" b="-302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ángulo 54">
            <a:extLst>
              <a:ext uri="{FF2B5EF4-FFF2-40B4-BE49-F238E27FC236}">
                <a16:creationId xmlns:a16="http://schemas.microsoft.com/office/drawing/2014/main" id="{1367D973-E8E3-2144-9D2B-DCA02EF868FC}"/>
              </a:ext>
            </a:extLst>
          </p:cNvPr>
          <p:cNvSpPr/>
          <p:nvPr/>
        </p:nvSpPr>
        <p:spPr bwMode="auto">
          <a:xfrm>
            <a:off x="7442692" y="5877271"/>
            <a:ext cx="1530142" cy="870731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98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22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2000"/>
                                        <p:tgtEl>
                                          <p:spTgt spid="22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2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2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2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6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2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2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2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2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2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2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2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212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2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/>
      <p:bldP spid="221192" grpId="0" animBg="1"/>
      <p:bldP spid="221193" grpId="0" animBg="1"/>
      <p:bldP spid="221194" grpId="0" animBg="1"/>
      <p:bldP spid="221195" grpId="0"/>
      <p:bldP spid="221196" grpId="0"/>
      <p:bldP spid="221197" grpId="0" animBg="1"/>
      <p:bldP spid="221208" grpId="0"/>
      <p:bldP spid="221210" grpId="0"/>
      <p:bldP spid="221214" grpId="0" animBg="1"/>
      <p:bldP spid="221215" grpId="0" animBg="1"/>
      <p:bldP spid="221216" grpId="0" animBg="1"/>
      <p:bldP spid="221217" grpId="0"/>
      <p:bldP spid="221219" grpId="0"/>
      <p:bldP spid="221220" grpId="0" animBg="1"/>
      <p:bldP spid="221221" grpId="0" animBg="1"/>
      <p:bldP spid="221223" grpId="0" animBg="1"/>
      <p:bldP spid="221224" grpId="0" animBg="1"/>
      <p:bldP spid="221226" grpId="0" animBg="1"/>
      <p:bldP spid="221227" grpId="0"/>
      <p:bldP spid="221229" grpId="0"/>
      <p:bldP spid="221230" grpId="0"/>
      <p:bldP spid="221231" grpId="0"/>
      <p:bldP spid="221242" grpId="0" animBg="1"/>
      <p:bldP spid="221243" grpId="0"/>
      <p:bldP spid="6" grpId="0"/>
      <p:bldP spid="52" grpId="0"/>
      <p:bldP spid="54" grpId="0" animBg="1"/>
      <p:bldP spid="53" grpId="0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3E965B2-A6B8-4303-89EA-09EF62677EE1}" type="slidenum">
              <a:rPr lang="es-ES" altLang="es-ES" sz="1200" smtClean="0">
                <a:latin typeface="Garamond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s-ES" altLang="es-ES" sz="1200" dirty="0">
              <a:latin typeface="Garamond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es-ES" altLang="es-ES" sz="3800" b="1" dirty="0">
                <a:ea typeface="ＭＳ Ｐゴシック" pitchFamily="-84" charset="-128"/>
              </a:rPr>
              <a:t>Superficies ópticas. Óptica paraxial</a:t>
            </a:r>
            <a:br>
              <a:rPr lang="es-ES" altLang="es-ES" sz="3800" b="1" dirty="0">
                <a:ea typeface="ＭＳ Ｐゴシック" pitchFamily="-84" charset="-128"/>
              </a:rPr>
            </a:br>
            <a:r>
              <a:rPr lang="es-ES" altLang="es-ES" sz="3200" dirty="0">
                <a:solidFill>
                  <a:schemeClr val="tx1"/>
                </a:solidFill>
                <a:ea typeface="ＭＳ Ｐゴシック" pitchFamily="-84" charset="-128"/>
              </a:rPr>
              <a:t>Tema 2, Unidad 1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6872"/>
            <a:ext cx="8686800" cy="4031853"/>
          </a:xfrm>
        </p:spPr>
        <p:txBody>
          <a:bodyPr/>
          <a:lstStyle/>
          <a:p>
            <a:pPr eaLnBrk="1" hangingPunct="1"/>
            <a:r>
              <a:rPr lang="es-ES" altLang="es-ES" sz="2600" dirty="0">
                <a:ea typeface="ＭＳ Ｐゴシック" pitchFamily="-84" charset="-128"/>
              </a:rPr>
              <a:t>1. Notación. Convenio de signos</a:t>
            </a:r>
          </a:p>
          <a:p>
            <a:pPr eaLnBrk="1" hangingPunct="1"/>
            <a:r>
              <a:rPr lang="es-ES" altLang="es-ES" sz="2600" dirty="0">
                <a:ea typeface="ＭＳ Ｐゴシック" pitchFamily="-84" charset="-128"/>
              </a:rPr>
              <a:t>2. Superficies ópticas</a:t>
            </a:r>
          </a:p>
          <a:p>
            <a:pPr eaLnBrk="1" hangingPunct="1"/>
            <a:r>
              <a:rPr lang="es-ES" altLang="es-ES" sz="2600" dirty="0">
                <a:ea typeface="ＭＳ Ｐゴシック" pitchFamily="-84" charset="-128"/>
              </a:rPr>
              <a:t>3. Cálculo de la refracción en una superficie esférica.</a:t>
            </a:r>
          </a:p>
          <a:p>
            <a:pPr eaLnBrk="1" hangingPunct="1"/>
            <a:r>
              <a:rPr lang="es-ES" altLang="es-ES" sz="2600" dirty="0">
                <a:ea typeface="ＭＳ Ｐゴシック" pitchFamily="-84" charset="-128"/>
              </a:rPr>
              <a:t>4. La región paraxial</a:t>
            </a:r>
          </a:p>
          <a:p>
            <a:pPr eaLnBrk="1" hangingPunct="1"/>
            <a:r>
              <a:rPr lang="es-ES" altLang="es-ES" sz="2600" dirty="0">
                <a:ea typeface="ＭＳ Ｐゴシック" pitchFamily="-84" charset="-128"/>
              </a:rPr>
              <a:t>5. La lente delgada. Caso general</a:t>
            </a:r>
          </a:p>
          <a:p>
            <a:pPr eaLnBrk="1" hangingPunct="1"/>
            <a:r>
              <a:rPr lang="es-ES" altLang="es-ES" sz="2600" dirty="0">
                <a:ea typeface="ＭＳ Ｐゴシック" pitchFamily="-84" charset="-128"/>
              </a:rPr>
              <a:t>6. Formación de imágenes finitas. Aumentos</a:t>
            </a:r>
          </a:p>
          <a:p>
            <a:pPr eaLnBrk="1" hangingPunct="1"/>
            <a:r>
              <a:rPr lang="es-ES" altLang="es-ES" sz="2600" dirty="0">
                <a:ea typeface="ＭＳ Ｐゴシック" pitchFamily="-84" charset="-128"/>
              </a:rPr>
              <a:t>7. La lente delgada sumergida</a:t>
            </a:r>
          </a:p>
          <a:p>
            <a:pPr eaLnBrk="1" hangingPunct="1"/>
            <a:r>
              <a:rPr lang="es-ES" altLang="es-ES" sz="2600" dirty="0">
                <a:ea typeface="ＭＳ Ｐゴシック" pitchFamily="-84" charset="-128"/>
              </a:rPr>
              <a:t>8. Óptica matricial</a:t>
            </a:r>
          </a:p>
        </p:txBody>
      </p:sp>
    </p:spTree>
    <p:extLst>
      <p:ext uri="{BB962C8B-B14F-4D97-AF65-F5344CB8AC3E}">
        <p14:creationId xmlns:p14="http://schemas.microsoft.com/office/powerpoint/2010/main" val="529769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70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87588"/>
            <a:ext cx="3089275" cy="26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2048" y="198000"/>
            <a:ext cx="7740352" cy="1080000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4. La región paraxial. Espejos esféricos</a:t>
            </a:r>
            <a:endParaRPr lang="es-ES" sz="2800" b="1" dirty="0">
              <a:effectLst/>
              <a:latin typeface="Book Antiqua" pitchFamily="18" charset="0"/>
            </a:endParaRPr>
          </a:p>
        </p:txBody>
      </p:sp>
      <p:sp>
        <p:nvSpPr>
          <p:cNvPr id="219155" name="Line 19"/>
          <p:cNvSpPr>
            <a:spLocks noChangeShapeType="1"/>
          </p:cNvSpPr>
          <p:nvPr/>
        </p:nvSpPr>
        <p:spPr bwMode="auto">
          <a:xfrm flipH="1">
            <a:off x="2120900" y="2936875"/>
            <a:ext cx="1111250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9161" name="Line 25"/>
          <p:cNvSpPr>
            <a:spLocks noChangeShapeType="1"/>
          </p:cNvSpPr>
          <p:nvPr/>
        </p:nvSpPr>
        <p:spPr bwMode="auto">
          <a:xfrm flipH="1" flipV="1">
            <a:off x="2130425" y="3201988"/>
            <a:ext cx="1111250" cy="1036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9171" name="Line 35"/>
          <p:cNvSpPr>
            <a:spLocks noChangeShapeType="1"/>
          </p:cNvSpPr>
          <p:nvPr/>
        </p:nvSpPr>
        <p:spPr bwMode="auto">
          <a:xfrm flipH="1">
            <a:off x="6521450" y="3592513"/>
            <a:ext cx="882650" cy="668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9173" name="Line 37"/>
          <p:cNvSpPr>
            <a:spLocks noChangeShapeType="1"/>
          </p:cNvSpPr>
          <p:nvPr/>
        </p:nvSpPr>
        <p:spPr bwMode="auto">
          <a:xfrm flipH="1" flipV="1">
            <a:off x="6519863" y="2914650"/>
            <a:ext cx="882650" cy="668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9176" name="Line 40"/>
          <p:cNvSpPr>
            <a:spLocks noChangeShapeType="1"/>
          </p:cNvSpPr>
          <p:nvPr/>
        </p:nvSpPr>
        <p:spPr bwMode="auto">
          <a:xfrm flipH="1">
            <a:off x="1671638" y="2735263"/>
            <a:ext cx="2036762" cy="85090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9177" name="Freeform 41"/>
          <p:cNvSpPr>
            <a:spLocks/>
          </p:cNvSpPr>
          <p:nvPr/>
        </p:nvSpPr>
        <p:spPr bwMode="auto">
          <a:xfrm rot="20527187" flipH="1">
            <a:off x="2792413" y="2932113"/>
            <a:ext cx="22225" cy="165100"/>
          </a:xfrm>
          <a:custGeom>
            <a:avLst/>
            <a:gdLst>
              <a:gd name="T0" fmla="*/ 0 w 46"/>
              <a:gd name="T1" fmla="*/ 0 h 90"/>
              <a:gd name="T2" fmla="*/ 46 w 46"/>
              <a:gd name="T3" fmla="*/ 45 h 90"/>
              <a:gd name="T4" fmla="*/ 0 w 46"/>
              <a:gd name="T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90">
                <a:moveTo>
                  <a:pt x="0" y="0"/>
                </a:moveTo>
                <a:cubicBezTo>
                  <a:pt x="23" y="15"/>
                  <a:pt x="46" y="30"/>
                  <a:pt x="46" y="45"/>
                </a:cubicBezTo>
                <a:cubicBezTo>
                  <a:pt x="46" y="60"/>
                  <a:pt x="23" y="75"/>
                  <a:pt x="0" y="9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9178" name="Freeform 42"/>
          <p:cNvSpPr>
            <a:spLocks/>
          </p:cNvSpPr>
          <p:nvPr/>
        </p:nvSpPr>
        <p:spPr bwMode="auto">
          <a:xfrm rot="19741357" flipH="1">
            <a:off x="2813050" y="3111500"/>
            <a:ext cx="22225" cy="165100"/>
          </a:xfrm>
          <a:custGeom>
            <a:avLst/>
            <a:gdLst>
              <a:gd name="T0" fmla="*/ 0 w 46"/>
              <a:gd name="T1" fmla="*/ 0 h 90"/>
              <a:gd name="T2" fmla="*/ 46 w 46"/>
              <a:gd name="T3" fmla="*/ 45 h 90"/>
              <a:gd name="T4" fmla="*/ 0 w 46"/>
              <a:gd name="T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90">
                <a:moveTo>
                  <a:pt x="0" y="0"/>
                </a:moveTo>
                <a:cubicBezTo>
                  <a:pt x="23" y="15"/>
                  <a:pt x="46" y="30"/>
                  <a:pt x="46" y="45"/>
                </a:cubicBezTo>
                <a:cubicBezTo>
                  <a:pt x="46" y="60"/>
                  <a:pt x="23" y="75"/>
                  <a:pt x="0" y="9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9179" name="Text Box 43"/>
          <p:cNvSpPr txBox="1">
            <a:spLocks noChangeArrowheads="1"/>
          </p:cNvSpPr>
          <p:nvPr/>
        </p:nvSpPr>
        <p:spPr bwMode="auto">
          <a:xfrm>
            <a:off x="2535238" y="2828925"/>
            <a:ext cx="273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>
                <a:latin typeface="Symbol" pitchFamily="18" charset="2"/>
              </a:rPr>
              <a:t>e</a:t>
            </a:r>
          </a:p>
        </p:txBody>
      </p:sp>
      <p:sp>
        <p:nvSpPr>
          <p:cNvPr id="219180" name="Text Box 44"/>
          <p:cNvSpPr txBox="1">
            <a:spLocks noChangeArrowheads="1"/>
          </p:cNvSpPr>
          <p:nvPr/>
        </p:nvSpPr>
        <p:spPr bwMode="auto">
          <a:xfrm>
            <a:off x="2555875" y="3076575"/>
            <a:ext cx="273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>
                <a:latin typeface="Symbol" pitchFamily="18" charset="2"/>
              </a:rPr>
              <a:t>e</a:t>
            </a:r>
          </a:p>
        </p:txBody>
      </p:sp>
      <p:grpSp>
        <p:nvGrpSpPr>
          <p:cNvPr id="219213" name="Group 77"/>
          <p:cNvGrpSpPr>
            <a:grpSpLocks/>
          </p:cNvGrpSpPr>
          <p:nvPr/>
        </p:nvGrpSpPr>
        <p:grpSpPr bwMode="auto">
          <a:xfrm>
            <a:off x="5643563" y="2354263"/>
            <a:ext cx="2579687" cy="1241425"/>
            <a:chOff x="3555" y="1752"/>
            <a:chExt cx="1625" cy="782"/>
          </a:xfrm>
        </p:grpSpPr>
        <p:sp>
          <p:nvSpPr>
            <p:cNvPr id="219181" name="Line 45"/>
            <p:cNvSpPr>
              <a:spLocks noChangeShapeType="1"/>
            </p:cNvSpPr>
            <p:nvPr/>
          </p:nvSpPr>
          <p:spPr bwMode="auto">
            <a:xfrm flipH="1" flipV="1">
              <a:off x="3555" y="1889"/>
              <a:ext cx="1625" cy="64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9184" name="Freeform 48"/>
            <p:cNvSpPr>
              <a:spLocks/>
            </p:cNvSpPr>
            <p:nvPr/>
          </p:nvSpPr>
          <p:spPr bwMode="auto">
            <a:xfrm rot="1628178" flipH="1">
              <a:off x="3769" y="1866"/>
              <a:ext cx="14" cy="104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9185" name="Freeform 49"/>
            <p:cNvSpPr>
              <a:spLocks/>
            </p:cNvSpPr>
            <p:nvPr/>
          </p:nvSpPr>
          <p:spPr bwMode="auto">
            <a:xfrm rot="712788" flipH="1">
              <a:off x="3819" y="2000"/>
              <a:ext cx="14" cy="104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9186" name="Text Box 50"/>
            <p:cNvSpPr txBox="1">
              <a:spLocks noChangeArrowheads="1"/>
            </p:cNvSpPr>
            <p:nvPr/>
          </p:nvSpPr>
          <p:spPr bwMode="auto">
            <a:xfrm>
              <a:off x="3615" y="1752"/>
              <a:ext cx="1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219187" name="Text Box 51"/>
            <p:cNvSpPr txBox="1">
              <a:spLocks noChangeArrowheads="1"/>
            </p:cNvSpPr>
            <p:nvPr/>
          </p:nvSpPr>
          <p:spPr bwMode="auto">
            <a:xfrm>
              <a:off x="3651" y="1917"/>
              <a:ext cx="1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>
                  <a:latin typeface="Symbol" pitchFamily="18" charset="2"/>
                </a:rPr>
                <a:t>e</a:t>
              </a:r>
            </a:p>
          </p:txBody>
        </p:sp>
      </p:grpSp>
      <p:sp>
        <p:nvSpPr>
          <p:cNvPr id="219191" name="Rectangle 55"/>
          <p:cNvSpPr>
            <a:spLocks noChangeArrowheads="1"/>
          </p:cNvSpPr>
          <p:nvPr/>
        </p:nvSpPr>
        <p:spPr bwMode="auto">
          <a:xfrm>
            <a:off x="1909763" y="5162550"/>
            <a:ext cx="933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/>
              <a:t>Cóncavo</a:t>
            </a:r>
          </a:p>
        </p:txBody>
      </p:sp>
      <p:sp>
        <p:nvSpPr>
          <p:cNvPr id="219192" name="Rectangle 56"/>
          <p:cNvSpPr>
            <a:spLocks noChangeArrowheads="1"/>
          </p:cNvSpPr>
          <p:nvPr/>
        </p:nvSpPr>
        <p:spPr bwMode="auto">
          <a:xfrm>
            <a:off x="6364288" y="5162550"/>
            <a:ext cx="955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/>
              <a:t>Cónvexo</a:t>
            </a:r>
          </a:p>
        </p:txBody>
      </p:sp>
      <p:sp>
        <p:nvSpPr>
          <p:cNvPr id="219195" name="Line 59"/>
          <p:cNvSpPr>
            <a:spLocks noChangeShapeType="1"/>
          </p:cNvSpPr>
          <p:nvPr/>
        </p:nvSpPr>
        <p:spPr bwMode="auto">
          <a:xfrm flipH="1">
            <a:off x="2084388" y="3146425"/>
            <a:ext cx="1196975" cy="700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9197" name="Line 61"/>
          <p:cNvSpPr>
            <a:spLocks noChangeShapeType="1"/>
          </p:cNvSpPr>
          <p:nvPr/>
        </p:nvSpPr>
        <p:spPr bwMode="auto">
          <a:xfrm flipH="1" flipV="1">
            <a:off x="2085975" y="3321050"/>
            <a:ext cx="1196975" cy="700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pic>
        <p:nvPicPr>
          <p:cNvPr id="219163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2276475"/>
            <a:ext cx="3089275" cy="263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9210" name="Group 74"/>
          <p:cNvGrpSpPr>
            <a:grpSpLocks/>
          </p:cNvGrpSpPr>
          <p:nvPr/>
        </p:nvGrpSpPr>
        <p:grpSpPr bwMode="auto">
          <a:xfrm>
            <a:off x="1431925" y="2927350"/>
            <a:ext cx="1854200" cy="1317625"/>
            <a:chOff x="902" y="2113"/>
            <a:chExt cx="1168" cy="830"/>
          </a:xfrm>
        </p:grpSpPr>
        <p:sp>
          <p:nvSpPr>
            <p:cNvPr id="219154" name="Line 18"/>
            <p:cNvSpPr>
              <a:spLocks noChangeShapeType="1"/>
            </p:cNvSpPr>
            <p:nvPr/>
          </p:nvSpPr>
          <p:spPr bwMode="auto">
            <a:xfrm>
              <a:off x="902" y="2115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9156" name="Line 20"/>
            <p:cNvSpPr>
              <a:spLocks noChangeShapeType="1"/>
            </p:cNvSpPr>
            <p:nvPr/>
          </p:nvSpPr>
          <p:spPr bwMode="auto">
            <a:xfrm>
              <a:off x="1519" y="2113"/>
              <a:ext cx="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9157" name="Line 21"/>
            <p:cNvSpPr>
              <a:spLocks noChangeShapeType="1"/>
            </p:cNvSpPr>
            <p:nvPr/>
          </p:nvSpPr>
          <p:spPr bwMode="auto">
            <a:xfrm>
              <a:off x="910" y="2943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9158" name="Line 22"/>
            <p:cNvSpPr>
              <a:spLocks noChangeShapeType="1"/>
            </p:cNvSpPr>
            <p:nvPr/>
          </p:nvSpPr>
          <p:spPr bwMode="auto">
            <a:xfrm>
              <a:off x="1527" y="2941"/>
              <a:ext cx="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9193" name="Line 57"/>
            <p:cNvSpPr>
              <a:spLocks noChangeShapeType="1"/>
            </p:cNvSpPr>
            <p:nvPr/>
          </p:nvSpPr>
          <p:spPr bwMode="auto">
            <a:xfrm>
              <a:off x="930" y="2251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9194" name="Line 58"/>
            <p:cNvSpPr>
              <a:spLocks noChangeShapeType="1"/>
            </p:cNvSpPr>
            <p:nvPr/>
          </p:nvSpPr>
          <p:spPr bwMode="auto">
            <a:xfrm>
              <a:off x="1547" y="2249"/>
              <a:ext cx="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9198" name="Line 62"/>
            <p:cNvSpPr>
              <a:spLocks noChangeShapeType="1"/>
            </p:cNvSpPr>
            <p:nvPr/>
          </p:nvSpPr>
          <p:spPr bwMode="auto">
            <a:xfrm>
              <a:off x="936" y="2803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9199" name="Line 63"/>
            <p:cNvSpPr>
              <a:spLocks noChangeShapeType="1"/>
            </p:cNvSpPr>
            <p:nvPr/>
          </p:nvSpPr>
          <p:spPr bwMode="auto">
            <a:xfrm>
              <a:off x="1553" y="2801"/>
              <a:ext cx="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9211" name="Group 75"/>
          <p:cNvGrpSpPr>
            <a:grpSpLocks/>
          </p:cNvGrpSpPr>
          <p:nvPr/>
        </p:nvGrpSpPr>
        <p:grpSpPr bwMode="auto">
          <a:xfrm>
            <a:off x="5024438" y="2917825"/>
            <a:ext cx="1506537" cy="1343025"/>
            <a:chOff x="3165" y="2107"/>
            <a:chExt cx="949" cy="846"/>
          </a:xfrm>
        </p:grpSpPr>
        <p:sp>
          <p:nvSpPr>
            <p:cNvPr id="219164" name="Line 28"/>
            <p:cNvSpPr>
              <a:spLocks noChangeShapeType="1"/>
            </p:cNvSpPr>
            <p:nvPr/>
          </p:nvSpPr>
          <p:spPr bwMode="auto">
            <a:xfrm>
              <a:off x="3198" y="2109"/>
              <a:ext cx="9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9166" name="Line 30"/>
            <p:cNvSpPr>
              <a:spLocks noChangeShapeType="1"/>
            </p:cNvSpPr>
            <p:nvPr/>
          </p:nvSpPr>
          <p:spPr bwMode="auto">
            <a:xfrm>
              <a:off x="3597" y="2107"/>
              <a:ext cx="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9167" name="Line 31"/>
            <p:cNvSpPr>
              <a:spLocks noChangeShapeType="1"/>
            </p:cNvSpPr>
            <p:nvPr/>
          </p:nvSpPr>
          <p:spPr bwMode="auto">
            <a:xfrm>
              <a:off x="3198" y="2953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9168" name="Line 32"/>
            <p:cNvSpPr>
              <a:spLocks noChangeShapeType="1"/>
            </p:cNvSpPr>
            <p:nvPr/>
          </p:nvSpPr>
          <p:spPr bwMode="auto">
            <a:xfrm>
              <a:off x="3607" y="2951"/>
              <a:ext cx="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9200" name="Line 64"/>
            <p:cNvSpPr>
              <a:spLocks noChangeShapeType="1"/>
            </p:cNvSpPr>
            <p:nvPr/>
          </p:nvSpPr>
          <p:spPr bwMode="auto">
            <a:xfrm>
              <a:off x="3167" y="2255"/>
              <a:ext cx="9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9201" name="Line 65"/>
            <p:cNvSpPr>
              <a:spLocks noChangeShapeType="1"/>
            </p:cNvSpPr>
            <p:nvPr/>
          </p:nvSpPr>
          <p:spPr bwMode="auto">
            <a:xfrm>
              <a:off x="3566" y="2253"/>
              <a:ext cx="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9202" name="Line 66"/>
            <p:cNvSpPr>
              <a:spLocks noChangeShapeType="1"/>
            </p:cNvSpPr>
            <p:nvPr/>
          </p:nvSpPr>
          <p:spPr bwMode="auto">
            <a:xfrm>
              <a:off x="3165" y="2807"/>
              <a:ext cx="9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9203" name="Line 67"/>
            <p:cNvSpPr>
              <a:spLocks noChangeShapeType="1"/>
            </p:cNvSpPr>
            <p:nvPr/>
          </p:nvSpPr>
          <p:spPr bwMode="auto">
            <a:xfrm>
              <a:off x="3564" y="2805"/>
              <a:ext cx="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19204" name="Line 68"/>
          <p:cNvSpPr>
            <a:spLocks noChangeShapeType="1"/>
          </p:cNvSpPr>
          <p:nvPr/>
        </p:nvSpPr>
        <p:spPr bwMode="auto">
          <a:xfrm flipH="1">
            <a:off x="6478588" y="3590925"/>
            <a:ext cx="927100" cy="436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9207" name="Line 71"/>
          <p:cNvSpPr>
            <a:spLocks noChangeShapeType="1"/>
          </p:cNvSpPr>
          <p:nvPr/>
        </p:nvSpPr>
        <p:spPr bwMode="auto">
          <a:xfrm flipH="1" flipV="1">
            <a:off x="6481763" y="3152775"/>
            <a:ext cx="920750" cy="436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9169" name="Line 33"/>
          <p:cNvSpPr>
            <a:spLocks noChangeShapeType="1"/>
          </p:cNvSpPr>
          <p:nvPr/>
        </p:nvSpPr>
        <p:spPr bwMode="auto">
          <a:xfrm flipH="1">
            <a:off x="5795963" y="4264025"/>
            <a:ext cx="727075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9172" name="Line 36"/>
          <p:cNvSpPr>
            <a:spLocks noChangeShapeType="1"/>
          </p:cNvSpPr>
          <p:nvPr/>
        </p:nvSpPr>
        <p:spPr bwMode="auto">
          <a:xfrm flipH="1" flipV="1">
            <a:off x="5794375" y="2357438"/>
            <a:ext cx="727075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9206" name="Line 70"/>
          <p:cNvSpPr>
            <a:spLocks noChangeShapeType="1"/>
          </p:cNvSpPr>
          <p:nvPr/>
        </p:nvSpPr>
        <p:spPr bwMode="auto">
          <a:xfrm flipH="1">
            <a:off x="5554663" y="4024313"/>
            <a:ext cx="927100" cy="436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9208" name="Line 72"/>
          <p:cNvSpPr>
            <a:spLocks noChangeShapeType="1"/>
          </p:cNvSpPr>
          <p:nvPr/>
        </p:nvSpPr>
        <p:spPr bwMode="auto">
          <a:xfrm flipH="1" flipV="1">
            <a:off x="5554663" y="2714625"/>
            <a:ext cx="927100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5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9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9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9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9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9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9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9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9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1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2000"/>
                                        <p:tgtEl>
                                          <p:spTgt spid="21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000"/>
                                        <p:tgtEl>
                                          <p:spTgt spid="21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000"/>
                                        <p:tgtEl>
                                          <p:spTgt spid="21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21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1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1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1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000"/>
                                        <p:tgtEl>
                                          <p:spTgt spid="21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000"/>
                                        <p:tgtEl>
                                          <p:spTgt spid="2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2000"/>
                                        <p:tgtEl>
                                          <p:spTgt spid="21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000"/>
                                        <p:tgtEl>
                                          <p:spTgt spid="21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1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1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1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5" grpId="0" animBg="1"/>
      <p:bldP spid="219161" grpId="0" animBg="1"/>
      <p:bldP spid="219171" grpId="0" animBg="1"/>
      <p:bldP spid="219173" grpId="0" animBg="1"/>
      <p:bldP spid="219176" grpId="0" animBg="1"/>
      <p:bldP spid="219177" grpId="0" animBg="1"/>
      <p:bldP spid="219178" grpId="0" animBg="1"/>
      <p:bldP spid="219179" grpId="0"/>
      <p:bldP spid="219180" grpId="0"/>
      <p:bldP spid="219191" grpId="0"/>
      <p:bldP spid="219192" grpId="0"/>
      <p:bldP spid="219195" grpId="0" animBg="1"/>
      <p:bldP spid="219197" grpId="0" animBg="1"/>
      <p:bldP spid="219204" grpId="0" animBg="1"/>
      <p:bldP spid="219207" grpId="0" animBg="1"/>
      <p:bldP spid="219169" grpId="0" animBg="1"/>
      <p:bldP spid="219172" grpId="0" animBg="1"/>
      <p:bldP spid="219206" grpId="0" animBg="1"/>
      <p:bldP spid="21920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68313" y="1124744"/>
            <a:ext cx="77041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" sz="1800" dirty="0"/>
              <a:t>Se denomina </a:t>
            </a:r>
            <a:r>
              <a:rPr lang="es-ES" sz="1800" b="1" i="1" dirty="0"/>
              <a:t>lente</a:t>
            </a:r>
            <a:r>
              <a:rPr lang="es-ES" sz="1800" dirty="0"/>
              <a:t> a todo sistema formado por dos o más superficies refractantes, siendo al menos una de ellas una superficie curva. Consideraremos que son sistemas centrados.</a:t>
            </a:r>
          </a:p>
        </p:txBody>
      </p:sp>
      <p:pic>
        <p:nvPicPr>
          <p:cNvPr id="194670" name="Picture 1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1366838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71" name="Text Box 111"/>
          <p:cNvSpPr txBox="1">
            <a:spLocks noChangeArrowheads="1"/>
          </p:cNvSpPr>
          <p:nvPr/>
        </p:nvSpPr>
        <p:spPr bwMode="auto">
          <a:xfrm>
            <a:off x="5307210" y="620688"/>
            <a:ext cx="3297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2000" dirty="0"/>
              <a:t>Lentes simples y delgadas</a:t>
            </a:r>
            <a:r>
              <a:rPr lang="es-ES" sz="1800" dirty="0"/>
              <a:t> </a:t>
            </a:r>
          </a:p>
        </p:txBody>
      </p:sp>
      <p:sp>
        <p:nvSpPr>
          <p:cNvPr id="194672" name="Text Box 112"/>
          <p:cNvSpPr txBox="1">
            <a:spLocks noChangeArrowheads="1"/>
          </p:cNvSpPr>
          <p:nvPr/>
        </p:nvSpPr>
        <p:spPr bwMode="auto">
          <a:xfrm>
            <a:off x="660400" y="3805238"/>
            <a:ext cx="1174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/>
              <a:t>biconvexa </a:t>
            </a:r>
          </a:p>
        </p:txBody>
      </p:sp>
      <p:pic>
        <p:nvPicPr>
          <p:cNvPr id="194673" name="Picture 1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205038"/>
            <a:ext cx="1366838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74" name="Text Box 114"/>
          <p:cNvSpPr txBox="1">
            <a:spLocks noChangeArrowheads="1"/>
          </p:cNvSpPr>
          <p:nvPr/>
        </p:nvSpPr>
        <p:spPr bwMode="auto">
          <a:xfrm>
            <a:off x="2259013" y="3789040"/>
            <a:ext cx="1160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 dirty="0"/>
              <a:t>bicóncava</a:t>
            </a:r>
            <a:r>
              <a:rPr lang="es-ES" sz="1800" dirty="0"/>
              <a:t> </a:t>
            </a:r>
          </a:p>
        </p:txBody>
      </p:sp>
      <p:pic>
        <p:nvPicPr>
          <p:cNvPr id="194676" name="Picture 1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2205038"/>
            <a:ext cx="1366838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77" name="Text Box 117"/>
          <p:cNvSpPr txBox="1">
            <a:spLocks noChangeArrowheads="1"/>
          </p:cNvSpPr>
          <p:nvPr/>
        </p:nvSpPr>
        <p:spPr bwMode="auto">
          <a:xfrm>
            <a:off x="3651250" y="3789363"/>
            <a:ext cx="157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/>
              <a:t>convexo-plana</a:t>
            </a:r>
            <a:r>
              <a:rPr lang="es-ES" sz="1800"/>
              <a:t> </a:t>
            </a:r>
          </a:p>
        </p:txBody>
      </p:sp>
      <p:pic>
        <p:nvPicPr>
          <p:cNvPr id="194678" name="Picture 1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2212975"/>
            <a:ext cx="1366838" cy="155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79" name="Text Box 119"/>
          <p:cNvSpPr txBox="1">
            <a:spLocks noChangeArrowheads="1"/>
          </p:cNvSpPr>
          <p:nvPr/>
        </p:nvSpPr>
        <p:spPr bwMode="auto">
          <a:xfrm>
            <a:off x="5284788" y="3789363"/>
            <a:ext cx="157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/>
              <a:t>plano-convexa</a:t>
            </a:r>
            <a:r>
              <a:rPr lang="es-ES" sz="1800"/>
              <a:t> </a:t>
            </a:r>
          </a:p>
        </p:txBody>
      </p:sp>
      <p:pic>
        <p:nvPicPr>
          <p:cNvPr id="194680" name="Picture 12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2205038"/>
            <a:ext cx="1366838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81" name="Text Box 121"/>
          <p:cNvSpPr txBox="1">
            <a:spLocks noChangeArrowheads="1"/>
          </p:cNvSpPr>
          <p:nvPr/>
        </p:nvSpPr>
        <p:spPr bwMode="auto">
          <a:xfrm>
            <a:off x="6894513" y="3783013"/>
            <a:ext cx="1547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/>
              <a:t>cóncavo-plana</a:t>
            </a:r>
            <a:r>
              <a:rPr lang="es-ES" sz="1800"/>
              <a:t> </a:t>
            </a:r>
          </a:p>
        </p:txBody>
      </p:sp>
      <p:pic>
        <p:nvPicPr>
          <p:cNvPr id="194683" name="Picture 12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4221163"/>
            <a:ext cx="1366837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84" name="Text Box 124"/>
          <p:cNvSpPr txBox="1">
            <a:spLocks noChangeArrowheads="1"/>
          </p:cNvSpPr>
          <p:nvPr/>
        </p:nvSpPr>
        <p:spPr bwMode="auto">
          <a:xfrm>
            <a:off x="107950" y="5805488"/>
            <a:ext cx="1547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/>
              <a:t>plano-cóncava</a:t>
            </a:r>
            <a:r>
              <a:rPr lang="es-ES" sz="1800"/>
              <a:t> </a:t>
            </a:r>
          </a:p>
        </p:txBody>
      </p:sp>
      <p:pic>
        <p:nvPicPr>
          <p:cNvPr id="194685" name="Picture 12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221163"/>
            <a:ext cx="1366838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86" name="Text Box 126"/>
          <p:cNvSpPr txBox="1">
            <a:spLocks noChangeArrowheads="1"/>
          </p:cNvSpPr>
          <p:nvPr/>
        </p:nvSpPr>
        <p:spPr bwMode="auto">
          <a:xfrm>
            <a:off x="1763713" y="5829300"/>
            <a:ext cx="17541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/>
              <a:t>menisco positivo</a:t>
            </a:r>
          </a:p>
          <a:p>
            <a:pPr algn="l"/>
            <a:r>
              <a:rPr lang="es-ES" sz="1600"/>
              <a:t>convexo-cóncavo</a:t>
            </a:r>
          </a:p>
        </p:txBody>
      </p:sp>
      <p:pic>
        <p:nvPicPr>
          <p:cNvPr id="194687" name="Picture 12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221163"/>
            <a:ext cx="1366838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88" name="Text Box 128"/>
          <p:cNvSpPr txBox="1">
            <a:spLocks noChangeArrowheads="1"/>
          </p:cNvSpPr>
          <p:nvPr/>
        </p:nvSpPr>
        <p:spPr bwMode="auto">
          <a:xfrm>
            <a:off x="3492500" y="5829300"/>
            <a:ext cx="17541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/>
              <a:t>menisco positivo</a:t>
            </a:r>
          </a:p>
          <a:p>
            <a:pPr algn="l"/>
            <a:r>
              <a:rPr lang="es-ES" sz="1600"/>
              <a:t>cóncavo-convexo</a:t>
            </a:r>
          </a:p>
        </p:txBody>
      </p:sp>
      <p:pic>
        <p:nvPicPr>
          <p:cNvPr id="194690" name="Picture 13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21163"/>
            <a:ext cx="1366838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91" name="Text Box 131"/>
          <p:cNvSpPr txBox="1">
            <a:spLocks noChangeArrowheads="1"/>
          </p:cNvSpPr>
          <p:nvPr/>
        </p:nvSpPr>
        <p:spPr bwMode="auto">
          <a:xfrm>
            <a:off x="5292725" y="5829300"/>
            <a:ext cx="17732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/>
              <a:t>menisco negativo</a:t>
            </a:r>
          </a:p>
          <a:p>
            <a:pPr algn="l"/>
            <a:r>
              <a:rPr lang="es-ES" sz="1600"/>
              <a:t>convexo-cóncavo</a:t>
            </a:r>
          </a:p>
        </p:txBody>
      </p:sp>
      <p:pic>
        <p:nvPicPr>
          <p:cNvPr id="194692" name="Picture 13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4216400"/>
            <a:ext cx="1366838" cy="155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93" name="Text Box 133"/>
          <p:cNvSpPr txBox="1">
            <a:spLocks noChangeArrowheads="1"/>
          </p:cNvSpPr>
          <p:nvPr/>
        </p:nvSpPr>
        <p:spPr bwMode="auto">
          <a:xfrm>
            <a:off x="7019925" y="5830888"/>
            <a:ext cx="17732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/>
              <a:t>menisco negativo</a:t>
            </a:r>
          </a:p>
          <a:p>
            <a:pPr algn="l"/>
            <a:r>
              <a:rPr lang="es-ES" sz="1600"/>
              <a:t>cóncavo-convexo</a:t>
            </a:r>
          </a:p>
        </p:txBody>
      </p:sp>
      <p:sp>
        <p:nvSpPr>
          <p:cNvPr id="194694" name="Rectangle 134"/>
          <p:cNvSpPr>
            <a:spLocks noChangeArrowheads="1"/>
          </p:cNvSpPr>
          <p:nvPr/>
        </p:nvSpPr>
        <p:spPr bwMode="auto">
          <a:xfrm>
            <a:off x="576064" y="198000"/>
            <a:ext cx="6876256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5. La lente delgada </a:t>
            </a:r>
          </a:p>
        </p:txBody>
      </p:sp>
    </p:spTree>
    <p:extLst>
      <p:ext uri="{BB962C8B-B14F-4D97-AF65-F5344CB8AC3E}">
        <p14:creationId xmlns:p14="http://schemas.microsoft.com/office/powerpoint/2010/main" val="409689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4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4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4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4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4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4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4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4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4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4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4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4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4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4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4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4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4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4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000"/>
                            </p:stCondLst>
                            <p:childTnLst>
                              <p:par>
                                <p:cTn id="8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4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4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4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4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000"/>
                            </p:stCondLst>
                            <p:childTnLst>
                              <p:par>
                                <p:cTn id="9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4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4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000"/>
                            </p:stCondLst>
                            <p:childTnLst>
                              <p:par>
                                <p:cTn id="9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4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4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4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94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9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4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4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4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94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9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2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9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4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9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94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94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9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94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94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9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7" grpId="0"/>
      <p:bldP spid="194567" grpId="1"/>
      <p:bldP spid="194671" grpId="0"/>
      <p:bldP spid="194672" grpId="0"/>
      <p:bldP spid="194674" grpId="0"/>
      <p:bldP spid="194677" grpId="0"/>
      <p:bldP spid="194679" grpId="0"/>
      <p:bldP spid="194681" grpId="0"/>
      <p:bldP spid="194684" grpId="0"/>
      <p:bldP spid="194686" grpId="0"/>
      <p:bldP spid="194688" grpId="0"/>
      <p:bldP spid="194691" grpId="0"/>
      <p:bldP spid="19469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677" name="Group 93"/>
          <p:cNvGrpSpPr>
            <a:grpSpLocks/>
          </p:cNvGrpSpPr>
          <p:nvPr/>
        </p:nvGrpSpPr>
        <p:grpSpPr bwMode="auto">
          <a:xfrm>
            <a:off x="250825" y="2553295"/>
            <a:ext cx="8489950" cy="3738563"/>
            <a:chOff x="158" y="1344"/>
            <a:chExt cx="5348" cy="2355"/>
          </a:xfrm>
        </p:grpSpPr>
        <p:grpSp>
          <p:nvGrpSpPr>
            <p:cNvPr id="195670" name="Group 86"/>
            <p:cNvGrpSpPr>
              <a:grpSpLocks/>
            </p:cNvGrpSpPr>
            <p:nvPr/>
          </p:nvGrpSpPr>
          <p:grpSpPr bwMode="auto">
            <a:xfrm>
              <a:off x="158" y="1344"/>
              <a:ext cx="5348" cy="2355"/>
              <a:chOff x="158" y="1344"/>
              <a:chExt cx="5348" cy="2355"/>
            </a:xfrm>
          </p:grpSpPr>
          <p:grpSp>
            <p:nvGrpSpPr>
              <p:cNvPr id="195668" name="Group 84"/>
              <p:cNvGrpSpPr>
                <a:grpSpLocks/>
              </p:cNvGrpSpPr>
              <p:nvPr/>
            </p:nvGrpSpPr>
            <p:grpSpPr bwMode="auto">
              <a:xfrm>
                <a:off x="158" y="1344"/>
                <a:ext cx="5348" cy="2036"/>
                <a:chOff x="158" y="1344"/>
                <a:chExt cx="5348" cy="2036"/>
              </a:xfrm>
            </p:grpSpPr>
            <p:pic>
              <p:nvPicPr>
                <p:cNvPr id="195636" name="Picture 5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35" y="1344"/>
                  <a:ext cx="686" cy="20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95637" name="Picture 53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8" y="2343"/>
                  <a:ext cx="5348" cy="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95640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2128" y="2351"/>
                  <a:ext cx="979" cy="7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95641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2739" y="1670"/>
                  <a:ext cx="1651" cy="6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95643" name="Rectangle 59"/>
                <p:cNvSpPr>
                  <a:spLocks noChangeArrowheads="1"/>
                </p:cNvSpPr>
                <p:nvPr/>
              </p:nvSpPr>
              <p:spPr bwMode="auto">
                <a:xfrm>
                  <a:off x="3562" y="2015"/>
                  <a:ext cx="20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400"/>
                    <a:t>r</a:t>
                  </a:r>
                  <a:r>
                    <a:rPr lang="es-ES" sz="1400" baseline="-25000"/>
                    <a:t>1</a:t>
                  </a:r>
                </a:p>
              </p:txBody>
            </p:sp>
            <p:sp>
              <p:nvSpPr>
                <p:cNvPr id="195645" name="Rectangle 61"/>
                <p:cNvSpPr>
                  <a:spLocks noChangeArrowheads="1"/>
                </p:cNvSpPr>
                <p:nvPr/>
              </p:nvSpPr>
              <p:spPr bwMode="auto">
                <a:xfrm>
                  <a:off x="2014" y="2373"/>
                  <a:ext cx="227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400"/>
                    <a:t>C</a:t>
                  </a:r>
                  <a:r>
                    <a:rPr lang="es-ES" sz="1400" baseline="-25000"/>
                    <a:t>2</a:t>
                  </a:r>
                </a:p>
              </p:txBody>
            </p:sp>
            <p:sp>
              <p:nvSpPr>
                <p:cNvPr id="195646" name="Rectangle 62"/>
                <p:cNvSpPr>
                  <a:spLocks noChangeArrowheads="1"/>
                </p:cNvSpPr>
                <p:nvPr/>
              </p:nvSpPr>
              <p:spPr bwMode="auto">
                <a:xfrm>
                  <a:off x="2417" y="2604"/>
                  <a:ext cx="21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400"/>
                    <a:t>r</a:t>
                  </a:r>
                  <a:r>
                    <a:rPr lang="es-ES" sz="1400" baseline="-25000"/>
                    <a:t>2</a:t>
                  </a:r>
                </a:p>
              </p:txBody>
            </p:sp>
            <p:sp>
              <p:nvSpPr>
                <p:cNvPr id="195647" name="Rectangle 63"/>
                <p:cNvSpPr>
                  <a:spLocks noChangeArrowheads="1"/>
                </p:cNvSpPr>
                <p:nvPr/>
              </p:nvSpPr>
              <p:spPr bwMode="auto">
                <a:xfrm>
                  <a:off x="2064" y="1605"/>
                  <a:ext cx="17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400" dirty="0"/>
                    <a:t>n</a:t>
                  </a:r>
                  <a:endParaRPr lang="es-ES" sz="1400" baseline="-25000" dirty="0"/>
                </a:p>
              </p:txBody>
            </p:sp>
            <p:sp>
              <p:nvSpPr>
                <p:cNvPr id="195648" name="Rectangle 64"/>
                <p:cNvSpPr>
                  <a:spLocks noChangeArrowheads="1"/>
                </p:cNvSpPr>
                <p:nvPr/>
              </p:nvSpPr>
              <p:spPr bwMode="auto">
                <a:xfrm>
                  <a:off x="2821" y="1424"/>
                  <a:ext cx="21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400"/>
                    <a:t>n</a:t>
                  </a:r>
                  <a:r>
                    <a:rPr lang="es-ES" sz="1400" baseline="-25000"/>
                    <a:t>L</a:t>
                  </a:r>
                </a:p>
              </p:txBody>
            </p:sp>
            <p:sp>
              <p:nvSpPr>
                <p:cNvPr id="195649" name="Rectangle 65"/>
                <p:cNvSpPr>
                  <a:spLocks noChangeArrowheads="1"/>
                </p:cNvSpPr>
                <p:nvPr/>
              </p:nvSpPr>
              <p:spPr bwMode="auto">
                <a:xfrm>
                  <a:off x="3501" y="1560"/>
                  <a:ext cx="195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400" dirty="0"/>
                    <a:t>n’</a:t>
                  </a:r>
                  <a:endParaRPr lang="es-ES" sz="1400" baseline="-25000" dirty="0"/>
                </a:p>
              </p:txBody>
            </p:sp>
          </p:grpSp>
          <p:sp>
            <p:nvSpPr>
              <p:cNvPr id="195653" name="Line 69"/>
              <p:cNvSpPr>
                <a:spLocks noChangeShapeType="1"/>
              </p:cNvSpPr>
              <p:nvPr/>
            </p:nvSpPr>
            <p:spPr bwMode="auto">
              <a:xfrm>
                <a:off x="3304" y="2351"/>
                <a:ext cx="0" cy="13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5659" name="Line 75"/>
              <p:cNvSpPr>
                <a:spLocks noChangeShapeType="1"/>
              </p:cNvSpPr>
              <p:nvPr/>
            </p:nvSpPr>
            <p:spPr bwMode="auto">
              <a:xfrm>
                <a:off x="2653" y="3472"/>
                <a:ext cx="6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5652" name="Line 68"/>
              <p:cNvSpPr>
                <a:spLocks noChangeShapeType="1"/>
              </p:cNvSpPr>
              <p:nvPr/>
            </p:nvSpPr>
            <p:spPr bwMode="auto">
              <a:xfrm>
                <a:off x="2648" y="2359"/>
                <a:ext cx="0" cy="1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5667" name="Rectangle 83"/>
              <p:cNvSpPr>
                <a:spLocks noChangeArrowheads="1"/>
              </p:cNvSpPr>
              <p:nvPr/>
            </p:nvSpPr>
            <p:spPr bwMode="auto">
              <a:xfrm>
                <a:off x="2925" y="3291"/>
                <a:ext cx="18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 dirty="0"/>
                  <a:t>d</a:t>
                </a:r>
                <a:endParaRPr lang="es-ES" sz="1400" baseline="-25000" dirty="0"/>
              </a:p>
            </p:txBody>
          </p:sp>
        </p:grpSp>
        <p:sp>
          <p:nvSpPr>
            <p:cNvPr id="195644" name="Rectangle 60"/>
            <p:cNvSpPr>
              <a:spLocks noChangeArrowheads="1"/>
            </p:cNvSpPr>
            <p:nvPr/>
          </p:nvSpPr>
          <p:spPr bwMode="auto">
            <a:xfrm>
              <a:off x="4310" y="2373"/>
              <a:ext cx="21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/>
                <a:t>C</a:t>
              </a:r>
              <a:r>
                <a:rPr lang="es-ES" sz="1400" baseline="-25000"/>
                <a:t>1</a:t>
              </a:r>
            </a:p>
          </p:txBody>
        </p:sp>
      </p:grpSp>
      <p:sp>
        <p:nvSpPr>
          <p:cNvPr id="195620" name="Text Box 36"/>
          <p:cNvSpPr txBox="1">
            <a:spLocks noChangeArrowheads="1"/>
          </p:cNvSpPr>
          <p:nvPr/>
        </p:nvSpPr>
        <p:spPr bwMode="auto">
          <a:xfrm>
            <a:off x="6910587" y="2086086"/>
            <a:ext cx="20448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dirty="0"/>
              <a:t>Ecuación de las lentes delgadas</a:t>
            </a:r>
          </a:p>
        </p:txBody>
      </p:sp>
      <p:grpSp>
        <p:nvGrpSpPr>
          <p:cNvPr id="195672" name="Group 88"/>
          <p:cNvGrpSpPr>
            <a:grpSpLocks/>
          </p:cNvGrpSpPr>
          <p:nvPr/>
        </p:nvGrpSpPr>
        <p:grpSpPr bwMode="auto">
          <a:xfrm>
            <a:off x="2338388" y="3250208"/>
            <a:ext cx="2749550" cy="866775"/>
            <a:chOff x="1473" y="1783"/>
            <a:chExt cx="1732" cy="546"/>
          </a:xfrm>
        </p:grpSpPr>
        <p:grpSp>
          <p:nvGrpSpPr>
            <p:cNvPr id="195623" name="Group 39"/>
            <p:cNvGrpSpPr>
              <a:grpSpLocks noChangeAspect="1"/>
            </p:cNvGrpSpPr>
            <p:nvPr/>
          </p:nvGrpSpPr>
          <p:grpSpPr bwMode="auto">
            <a:xfrm rot="-276247">
              <a:off x="1473" y="1950"/>
              <a:ext cx="1223" cy="379"/>
              <a:chOff x="1028" y="1841"/>
              <a:chExt cx="1744" cy="542"/>
            </a:xfrm>
          </p:grpSpPr>
          <p:sp>
            <p:nvSpPr>
              <p:cNvPr id="195624" name="Line 40"/>
              <p:cNvSpPr>
                <a:spLocks noChangeAspect="1" noChangeShapeType="1"/>
              </p:cNvSpPr>
              <p:nvPr/>
            </p:nvSpPr>
            <p:spPr bwMode="auto">
              <a:xfrm rot="-1948220">
                <a:off x="1028" y="1841"/>
                <a:ext cx="1744" cy="54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5625" name="Line 41"/>
              <p:cNvSpPr>
                <a:spLocks noChangeAspect="1" noChangeShapeType="1"/>
              </p:cNvSpPr>
              <p:nvPr/>
            </p:nvSpPr>
            <p:spPr bwMode="auto">
              <a:xfrm rot="-1948220">
                <a:off x="2125" y="2030"/>
                <a:ext cx="75" cy="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95626" name="Group 42"/>
            <p:cNvGrpSpPr>
              <a:grpSpLocks noChangeAspect="1"/>
            </p:cNvGrpSpPr>
            <p:nvPr/>
          </p:nvGrpSpPr>
          <p:grpSpPr bwMode="auto">
            <a:xfrm rot="204873">
              <a:off x="2690" y="1783"/>
              <a:ext cx="515" cy="161"/>
              <a:chOff x="1028" y="1841"/>
              <a:chExt cx="1744" cy="542"/>
            </a:xfrm>
          </p:grpSpPr>
          <p:sp>
            <p:nvSpPr>
              <p:cNvPr id="195627" name="Line 43"/>
              <p:cNvSpPr>
                <a:spLocks noChangeAspect="1" noChangeShapeType="1"/>
              </p:cNvSpPr>
              <p:nvPr/>
            </p:nvSpPr>
            <p:spPr bwMode="auto">
              <a:xfrm rot="-1948220">
                <a:off x="1028" y="1841"/>
                <a:ext cx="1744" cy="542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5628" name="Line 44"/>
              <p:cNvSpPr>
                <a:spLocks noChangeAspect="1" noChangeShapeType="1"/>
              </p:cNvSpPr>
              <p:nvPr/>
            </p:nvSpPr>
            <p:spPr bwMode="auto">
              <a:xfrm rot="-1948220">
                <a:off x="2125" y="2030"/>
                <a:ext cx="75" cy="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95657" name="Line 73"/>
          <p:cNvSpPr>
            <a:spLocks noChangeShapeType="1"/>
          </p:cNvSpPr>
          <p:nvPr/>
        </p:nvSpPr>
        <p:spPr bwMode="auto">
          <a:xfrm flipH="1">
            <a:off x="971550" y="6218833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195676" name="Group 92"/>
          <p:cNvGrpSpPr>
            <a:grpSpLocks/>
          </p:cNvGrpSpPr>
          <p:nvPr/>
        </p:nvGrpSpPr>
        <p:grpSpPr bwMode="auto">
          <a:xfrm>
            <a:off x="5253038" y="4169370"/>
            <a:ext cx="2949575" cy="2139950"/>
            <a:chOff x="3309" y="2362"/>
            <a:chExt cx="1858" cy="1348"/>
          </a:xfrm>
        </p:grpSpPr>
        <p:sp>
          <p:nvSpPr>
            <p:cNvPr id="195654" name="Line 70"/>
            <p:cNvSpPr>
              <a:spLocks noChangeShapeType="1"/>
            </p:cNvSpPr>
            <p:nvPr/>
          </p:nvSpPr>
          <p:spPr bwMode="auto">
            <a:xfrm>
              <a:off x="5167" y="2362"/>
              <a:ext cx="0" cy="1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5658" name="Line 74"/>
            <p:cNvSpPr>
              <a:spLocks noChangeShapeType="1"/>
            </p:cNvSpPr>
            <p:nvPr/>
          </p:nvSpPr>
          <p:spPr bwMode="auto">
            <a:xfrm>
              <a:off x="3309" y="3472"/>
              <a:ext cx="1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5660" name="Rectangle 76"/>
            <p:cNvSpPr>
              <a:spLocks noChangeArrowheads="1"/>
            </p:cNvSpPr>
            <p:nvPr/>
          </p:nvSpPr>
          <p:spPr bwMode="auto">
            <a:xfrm>
              <a:off x="4130" y="3280"/>
              <a:ext cx="2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/>
                <a:t>s’</a:t>
              </a:r>
              <a:r>
                <a:rPr lang="es-ES" sz="1400" baseline="-25000"/>
                <a:t>2</a:t>
              </a:r>
            </a:p>
          </p:txBody>
        </p:sp>
      </p:grpSp>
      <p:grpSp>
        <p:nvGrpSpPr>
          <p:cNvPr id="195674" name="Group 90"/>
          <p:cNvGrpSpPr>
            <a:grpSpLocks/>
          </p:cNvGrpSpPr>
          <p:nvPr/>
        </p:nvGrpSpPr>
        <p:grpSpPr bwMode="auto">
          <a:xfrm>
            <a:off x="912813" y="4143970"/>
            <a:ext cx="3227387" cy="2147888"/>
            <a:chOff x="575" y="2346"/>
            <a:chExt cx="2033" cy="1353"/>
          </a:xfrm>
        </p:grpSpPr>
        <p:sp>
          <p:nvSpPr>
            <p:cNvPr id="195650" name="Line 66"/>
            <p:cNvSpPr>
              <a:spLocks noChangeShapeType="1"/>
            </p:cNvSpPr>
            <p:nvPr/>
          </p:nvSpPr>
          <p:spPr bwMode="auto">
            <a:xfrm>
              <a:off x="575" y="2346"/>
              <a:ext cx="0" cy="1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5656" name="Line 72"/>
            <p:cNvSpPr>
              <a:spLocks noChangeShapeType="1"/>
            </p:cNvSpPr>
            <p:nvPr/>
          </p:nvSpPr>
          <p:spPr bwMode="auto">
            <a:xfrm flipH="1">
              <a:off x="612" y="3291"/>
              <a:ext cx="19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5661" name="Rectangle 77"/>
            <p:cNvSpPr>
              <a:spLocks noChangeArrowheads="1"/>
            </p:cNvSpPr>
            <p:nvPr/>
          </p:nvSpPr>
          <p:spPr bwMode="auto">
            <a:xfrm>
              <a:off x="1556" y="3099"/>
              <a:ext cx="22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 dirty="0"/>
                <a:t>s’</a:t>
              </a:r>
              <a:r>
                <a:rPr lang="es-ES" sz="1400" baseline="-25000" dirty="0"/>
                <a:t>1</a:t>
              </a:r>
            </a:p>
          </p:txBody>
        </p:sp>
      </p:grpSp>
      <p:sp>
        <p:nvSpPr>
          <p:cNvPr id="195663" name="Rectangle 79"/>
          <p:cNvSpPr>
            <a:spLocks noChangeArrowheads="1"/>
          </p:cNvSpPr>
          <p:nvPr/>
        </p:nvSpPr>
        <p:spPr bwMode="auto">
          <a:xfrm>
            <a:off x="2686050" y="5914033"/>
            <a:ext cx="34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400"/>
              <a:t>s</a:t>
            </a:r>
            <a:r>
              <a:rPr lang="es-ES" sz="1400" baseline="-25000"/>
              <a:t>2</a:t>
            </a:r>
          </a:p>
        </p:txBody>
      </p:sp>
      <p:grpSp>
        <p:nvGrpSpPr>
          <p:cNvPr id="195673" name="Group 89"/>
          <p:cNvGrpSpPr>
            <a:grpSpLocks/>
          </p:cNvGrpSpPr>
          <p:nvPr/>
        </p:nvGrpSpPr>
        <p:grpSpPr bwMode="auto">
          <a:xfrm>
            <a:off x="539750" y="3285133"/>
            <a:ext cx="3732213" cy="1222375"/>
            <a:chOff x="340" y="1805"/>
            <a:chExt cx="2351" cy="770"/>
          </a:xfrm>
        </p:grpSpPr>
        <p:sp>
          <p:nvSpPr>
            <p:cNvPr id="195630" name="Line 46"/>
            <p:cNvSpPr>
              <a:spLocks noChangeAspect="1" noChangeShapeType="1"/>
            </p:cNvSpPr>
            <p:nvPr/>
          </p:nvSpPr>
          <p:spPr bwMode="auto">
            <a:xfrm rot="-1729752">
              <a:off x="575" y="1805"/>
              <a:ext cx="2116" cy="659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5664" name="Rectangle 80"/>
            <p:cNvSpPr>
              <a:spLocks noChangeArrowheads="1"/>
            </p:cNvSpPr>
            <p:nvPr/>
          </p:nvSpPr>
          <p:spPr bwMode="auto">
            <a:xfrm>
              <a:off x="340" y="2381"/>
              <a:ext cx="26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 dirty="0"/>
                <a:t>O </a:t>
              </a:r>
              <a:r>
                <a:rPr lang="es-ES" sz="1400" baseline="-25000" dirty="0"/>
                <a:t>i</a:t>
              </a:r>
            </a:p>
          </p:txBody>
        </p:sp>
      </p:grpSp>
      <p:grpSp>
        <p:nvGrpSpPr>
          <p:cNvPr id="195671" name="Group 87"/>
          <p:cNvGrpSpPr>
            <a:grpSpLocks/>
          </p:cNvGrpSpPr>
          <p:nvPr/>
        </p:nvGrpSpPr>
        <p:grpSpPr bwMode="auto">
          <a:xfrm>
            <a:off x="2054225" y="4151908"/>
            <a:ext cx="2085975" cy="1203325"/>
            <a:chOff x="1294" y="2351"/>
            <a:chExt cx="1314" cy="758"/>
          </a:xfrm>
        </p:grpSpPr>
        <p:sp>
          <p:nvSpPr>
            <p:cNvPr id="195651" name="Line 67"/>
            <p:cNvSpPr>
              <a:spLocks noChangeShapeType="1"/>
            </p:cNvSpPr>
            <p:nvPr/>
          </p:nvSpPr>
          <p:spPr bwMode="auto">
            <a:xfrm>
              <a:off x="1493" y="2351"/>
              <a:ext cx="0" cy="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5655" name="Line 71"/>
            <p:cNvSpPr>
              <a:spLocks noChangeShapeType="1"/>
            </p:cNvSpPr>
            <p:nvPr/>
          </p:nvSpPr>
          <p:spPr bwMode="auto">
            <a:xfrm flipH="1">
              <a:off x="1519" y="2973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5662" name="Rectangle 78"/>
            <p:cNvSpPr>
              <a:spLocks noChangeArrowheads="1"/>
            </p:cNvSpPr>
            <p:nvPr/>
          </p:nvSpPr>
          <p:spPr bwMode="auto">
            <a:xfrm>
              <a:off x="1973" y="2746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/>
                <a:t>s</a:t>
              </a:r>
              <a:r>
                <a:rPr lang="es-ES" sz="1400" baseline="-25000"/>
                <a:t>1</a:t>
              </a:r>
            </a:p>
          </p:txBody>
        </p:sp>
        <p:sp>
          <p:nvSpPr>
            <p:cNvPr id="195665" name="Rectangle 81"/>
            <p:cNvSpPr>
              <a:spLocks noChangeArrowheads="1"/>
            </p:cNvSpPr>
            <p:nvPr/>
          </p:nvSpPr>
          <p:spPr bwMode="auto">
            <a:xfrm>
              <a:off x="1294" y="2383"/>
              <a:ext cx="20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/>
                <a:t>O</a:t>
              </a:r>
              <a:endParaRPr lang="es-ES" sz="1400" baseline="-25000"/>
            </a:p>
          </p:txBody>
        </p:sp>
      </p:grpSp>
      <p:grpSp>
        <p:nvGrpSpPr>
          <p:cNvPr id="195675" name="Group 91"/>
          <p:cNvGrpSpPr>
            <a:grpSpLocks/>
          </p:cNvGrpSpPr>
          <p:nvPr/>
        </p:nvGrpSpPr>
        <p:grpSpPr bwMode="auto">
          <a:xfrm>
            <a:off x="5087938" y="3237508"/>
            <a:ext cx="3084512" cy="1273175"/>
            <a:chOff x="3205" y="1775"/>
            <a:chExt cx="1943" cy="802"/>
          </a:xfrm>
        </p:grpSpPr>
        <p:grpSp>
          <p:nvGrpSpPr>
            <p:cNvPr id="195632" name="Group 48"/>
            <p:cNvGrpSpPr>
              <a:grpSpLocks noChangeAspect="1"/>
            </p:cNvGrpSpPr>
            <p:nvPr/>
          </p:nvGrpSpPr>
          <p:grpSpPr bwMode="auto">
            <a:xfrm rot="1833642">
              <a:off x="3205" y="1775"/>
              <a:ext cx="1943" cy="610"/>
              <a:chOff x="1028" y="1841"/>
              <a:chExt cx="1744" cy="542"/>
            </a:xfrm>
          </p:grpSpPr>
          <p:sp>
            <p:nvSpPr>
              <p:cNvPr id="195633" name="Line 49"/>
              <p:cNvSpPr>
                <a:spLocks noChangeAspect="1" noChangeShapeType="1"/>
              </p:cNvSpPr>
              <p:nvPr/>
            </p:nvSpPr>
            <p:spPr bwMode="auto">
              <a:xfrm rot="-1948220">
                <a:off x="1028" y="1841"/>
                <a:ext cx="1744" cy="542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5634" name="Line 50"/>
              <p:cNvSpPr>
                <a:spLocks noChangeAspect="1" noChangeShapeType="1"/>
              </p:cNvSpPr>
              <p:nvPr/>
            </p:nvSpPr>
            <p:spPr bwMode="auto">
              <a:xfrm rot="-1948220">
                <a:off x="2125" y="2030"/>
                <a:ext cx="75" cy="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95666" name="Rectangle 82"/>
            <p:cNvSpPr>
              <a:spLocks noChangeArrowheads="1"/>
            </p:cNvSpPr>
            <p:nvPr/>
          </p:nvSpPr>
          <p:spPr bwMode="auto">
            <a:xfrm>
              <a:off x="4921" y="2383"/>
              <a:ext cx="22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 dirty="0"/>
                <a:t>O’</a:t>
              </a:r>
              <a:endParaRPr lang="es-ES" sz="1400" baseline="-25000" dirty="0"/>
            </a:p>
          </p:txBody>
        </p:sp>
      </p:grpSp>
      <p:grpSp>
        <p:nvGrpSpPr>
          <p:cNvPr id="195680" name="Group 96"/>
          <p:cNvGrpSpPr>
            <a:grpSpLocks/>
          </p:cNvGrpSpPr>
          <p:nvPr/>
        </p:nvGrpSpPr>
        <p:grpSpPr bwMode="auto">
          <a:xfrm>
            <a:off x="6569521" y="1193871"/>
            <a:ext cx="2466975" cy="1757361"/>
            <a:chOff x="2109" y="3793"/>
            <a:chExt cx="1554" cy="1107"/>
          </a:xfrm>
          <a:noFill/>
        </p:grpSpPr>
        <p:graphicFrame>
          <p:nvGraphicFramePr>
            <p:cNvPr id="195678" name="Object 94"/>
            <p:cNvGraphicFramePr>
              <a:graphicFrameLocks noChangeAspect="1"/>
            </p:cNvGraphicFramePr>
            <p:nvPr/>
          </p:nvGraphicFramePr>
          <p:xfrm>
            <a:off x="2154" y="3838"/>
            <a:ext cx="150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Ûn" r:id="rId4" imgW="1600200" imgH="431640" progId="Equation.3">
                    <p:embed/>
                  </p:oleObj>
                </mc:Choice>
                <mc:Fallback>
                  <p:oleObj name="EcuaciÛn" r:id="rId4" imgW="16002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838"/>
                          <a:ext cx="150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679" name="Rectangle 95"/>
            <p:cNvSpPr>
              <a:spLocks noChangeArrowheads="1"/>
            </p:cNvSpPr>
            <p:nvPr/>
          </p:nvSpPr>
          <p:spPr bwMode="auto">
            <a:xfrm>
              <a:off x="2109" y="3793"/>
              <a:ext cx="1554" cy="1107"/>
            </a:xfrm>
            <a:prstGeom prst="rect">
              <a:avLst/>
            </a:prstGeom>
            <a:grpFill/>
            <a:ln w="9525" algn="ctr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59" name="Rectangle 134"/>
          <p:cNvSpPr>
            <a:spLocks noChangeArrowheads="1"/>
          </p:cNvSpPr>
          <p:nvPr/>
        </p:nvSpPr>
        <p:spPr bwMode="auto">
          <a:xfrm>
            <a:off x="550109" y="97360"/>
            <a:ext cx="7308304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5. La lente delgada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C664824-EB8C-6544-9554-F399446D6458}"/>
                  </a:ext>
                </a:extLst>
              </p:cNvPr>
              <p:cNvSpPr txBox="1"/>
              <p:nvPr/>
            </p:nvSpPr>
            <p:spPr>
              <a:xfrm>
                <a:off x="3984284" y="520369"/>
                <a:ext cx="1836144" cy="285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≃0 →</m:t>
                    </m:r>
                  </m:oMath>
                </a14:m>
                <a:r>
                  <a:rPr lang="es-E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C664824-EB8C-6544-9554-F399446D6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284" y="520369"/>
                <a:ext cx="1836144" cy="285847"/>
              </a:xfrm>
              <a:prstGeom prst="rect">
                <a:avLst/>
              </a:prstGeom>
              <a:blipFill>
                <a:blip r:embed="rId7"/>
                <a:stretch>
                  <a:fillRect l="-4138" b="-391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F1B1053-3502-B74C-9D39-1C5FEA9A044D}"/>
                  </a:ext>
                </a:extLst>
              </p:cNvPr>
              <p:cNvSpPr txBox="1"/>
              <p:nvPr/>
            </p:nvSpPr>
            <p:spPr>
              <a:xfrm>
                <a:off x="4355976" y="1132767"/>
                <a:ext cx="1939121" cy="519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F1B1053-3502-B74C-9D39-1C5FEA9A0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132767"/>
                <a:ext cx="1939121" cy="519694"/>
              </a:xfrm>
              <a:prstGeom prst="rect">
                <a:avLst/>
              </a:prstGeom>
              <a:blipFill>
                <a:blip r:embed="rId8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57B19F0A-D58D-F24E-9526-7D9398DF7B10}"/>
                  </a:ext>
                </a:extLst>
              </p:cNvPr>
              <p:cNvSpPr txBox="1"/>
              <p:nvPr/>
            </p:nvSpPr>
            <p:spPr>
              <a:xfrm>
                <a:off x="1796825" y="1127751"/>
                <a:ext cx="2057166" cy="531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57B19F0A-D58D-F24E-9526-7D9398DF7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825" y="1127751"/>
                <a:ext cx="2057166" cy="531364"/>
              </a:xfrm>
              <a:prstGeom prst="rect">
                <a:avLst/>
              </a:prstGeom>
              <a:blipFill>
                <a:blip r:embed="rId9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55BC46DC-80E3-AA40-A091-A2F8B294C79E}"/>
                  </a:ext>
                </a:extLst>
              </p:cNvPr>
              <p:cNvSpPr txBox="1"/>
              <p:nvPr/>
            </p:nvSpPr>
            <p:spPr>
              <a:xfrm>
                <a:off x="4572000" y="1752654"/>
                <a:ext cx="1865254" cy="480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55BC46DC-80E3-AA40-A091-A2F8B294C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52654"/>
                <a:ext cx="1865254" cy="480795"/>
              </a:xfrm>
              <a:prstGeom prst="rect">
                <a:avLst/>
              </a:prstGeom>
              <a:blipFill>
                <a:blip r:embed="rId10"/>
                <a:stretch>
                  <a:fillRect b="-351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FA812EBA-DCED-004B-AF45-1A219EFE3326}"/>
                  </a:ext>
                </a:extLst>
              </p:cNvPr>
              <p:cNvSpPr txBox="1"/>
              <p:nvPr/>
            </p:nvSpPr>
            <p:spPr>
              <a:xfrm>
                <a:off x="1927536" y="1810974"/>
                <a:ext cx="2020425" cy="490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FA812EBA-DCED-004B-AF45-1A219EFE3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36" y="1810974"/>
                <a:ext cx="2020425" cy="490705"/>
              </a:xfrm>
              <a:prstGeom prst="rect">
                <a:avLst/>
              </a:prstGeom>
              <a:blipFill>
                <a:blip r:embed="rId11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880B510-9370-4048-87EC-F1DDFFA236A1}"/>
              </a:ext>
            </a:extLst>
          </p:cNvPr>
          <p:cNvCxnSpPr>
            <a:cxnSpLocks/>
          </p:cNvCxnSpPr>
          <p:nvPr/>
        </p:nvCxnSpPr>
        <p:spPr bwMode="auto">
          <a:xfrm>
            <a:off x="4006907" y="1374682"/>
            <a:ext cx="2770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7CF56CF6-102D-4D40-B1E0-F6AEA38C218B}"/>
              </a:ext>
            </a:extLst>
          </p:cNvPr>
          <p:cNvSpPr txBox="1"/>
          <p:nvPr/>
        </p:nvSpPr>
        <p:spPr>
          <a:xfrm>
            <a:off x="539750" y="1161685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1º Dioptrio</a:t>
            </a: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B8FDF8EF-EA16-2243-8588-1ED3B494E5F9}"/>
              </a:ext>
            </a:extLst>
          </p:cNvPr>
          <p:cNvCxnSpPr/>
          <p:nvPr/>
        </p:nvCxnSpPr>
        <p:spPr bwMode="auto">
          <a:xfrm>
            <a:off x="4030815" y="2048180"/>
            <a:ext cx="457883" cy="55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CA3A13C3-F300-D04C-84FB-5E6C798ECFCB}"/>
              </a:ext>
            </a:extLst>
          </p:cNvPr>
          <p:cNvSpPr txBox="1"/>
          <p:nvPr/>
        </p:nvSpPr>
        <p:spPr>
          <a:xfrm>
            <a:off x="539552" y="1867582"/>
            <a:ext cx="1257075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2º Dioptrio</a:t>
            </a:r>
          </a:p>
        </p:txBody>
      </p:sp>
      <p:sp>
        <p:nvSpPr>
          <p:cNvPr id="7" name="Cerrar corchete 6">
            <a:extLst>
              <a:ext uri="{FF2B5EF4-FFF2-40B4-BE49-F238E27FC236}">
                <a16:creationId xmlns:a16="http://schemas.microsoft.com/office/drawing/2014/main" id="{F9095A7D-7F9A-684B-AB42-E83D6A411D51}"/>
              </a:ext>
            </a:extLst>
          </p:cNvPr>
          <p:cNvSpPr/>
          <p:nvPr/>
        </p:nvSpPr>
        <p:spPr bwMode="auto">
          <a:xfrm>
            <a:off x="6372200" y="1052736"/>
            <a:ext cx="75756" cy="1300466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99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5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5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9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19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9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9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9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9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9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95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95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956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9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20" grpId="0"/>
      <p:bldP spid="195657" grpId="0" animBg="1"/>
      <p:bldP spid="195663" grpId="0"/>
      <p:bldP spid="2" grpId="0"/>
      <p:bldP spid="3" grpId="0"/>
      <p:bldP spid="58" grpId="0"/>
      <p:bldP spid="60" grpId="0"/>
      <p:bldP spid="61" grpId="0"/>
      <p:bldP spid="6" grpId="0"/>
      <p:bldP spid="65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8" name="Line 58"/>
          <p:cNvSpPr>
            <a:spLocks noChangeShapeType="1"/>
          </p:cNvSpPr>
          <p:nvPr/>
        </p:nvSpPr>
        <p:spPr bwMode="auto">
          <a:xfrm flipH="1">
            <a:off x="2915815" y="2198589"/>
            <a:ext cx="1151359" cy="7263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20485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335669"/>
              </p:ext>
            </p:extLst>
          </p:nvPr>
        </p:nvGraphicFramePr>
        <p:xfrm>
          <a:off x="1631950" y="3091088"/>
          <a:ext cx="20351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914400" progId="Equation.DSMT4">
                  <p:embed/>
                </p:oleObj>
              </mc:Choice>
              <mc:Fallback>
                <p:oleObj name="Equation" r:id="rId2" imgW="135864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3091088"/>
                        <a:ext cx="203517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825975"/>
              </p:ext>
            </p:extLst>
          </p:nvPr>
        </p:nvGraphicFramePr>
        <p:xfrm>
          <a:off x="5572125" y="3131061"/>
          <a:ext cx="19383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914400" progId="Equation.DSMT4">
                  <p:embed/>
                </p:oleObj>
              </mc:Choice>
              <mc:Fallback>
                <p:oleObj name="Equation" r:id="rId4" imgW="12952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3131061"/>
                        <a:ext cx="19383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1" name="Line 61"/>
          <p:cNvSpPr>
            <a:spLocks noChangeShapeType="1"/>
          </p:cNvSpPr>
          <p:nvPr/>
        </p:nvSpPr>
        <p:spPr bwMode="auto">
          <a:xfrm>
            <a:off x="5221288" y="2198589"/>
            <a:ext cx="1150912" cy="7263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862" name="Line 62"/>
          <p:cNvSpPr>
            <a:spLocks noChangeShapeType="1"/>
          </p:cNvSpPr>
          <p:nvPr/>
        </p:nvSpPr>
        <p:spPr bwMode="auto">
          <a:xfrm>
            <a:off x="4643438" y="2343051"/>
            <a:ext cx="570" cy="20940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204863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589030"/>
              </p:ext>
            </p:extLst>
          </p:nvPr>
        </p:nvGraphicFramePr>
        <p:xfrm>
          <a:off x="4030663" y="4694626"/>
          <a:ext cx="12557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Ûn" r:id="rId6" imgW="838080" imgH="419040" progId="Equation.3">
                  <p:embed/>
                </p:oleObj>
              </mc:Choice>
              <mc:Fallback>
                <p:oleObj name="EcuaciÛn" r:id="rId6" imgW="838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4694626"/>
                        <a:ext cx="12557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5" name="Text Box 65"/>
          <p:cNvSpPr txBox="1">
            <a:spLocks noChangeArrowheads="1"/>
          </p:cNvSpPr>
          <p:nvPr/>
        </p:nvSpPr>
        <p:spPr bwMode="auto">
          <a:xfrm>
            <a:off x="35496" y="1531640"/>
            <a:ext cx="387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dirty="0"/>
              <a:t>Focos y distancias focales</a:t>
            </a:r>
          </a:p>
        </p:txBody>
      </p:sp>
      <p:graphicFrame>
        <p:nvGraphicFramePr>
          <p:cNvPr id="204867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165478"/>
              </p:ext>
            </p:extLst>
          </p:nvPr>
        </p:nvGraphicFramePr>
        <p:xfrm>
          <a:off x="3419475" y="1412776"/>
          <a:ext cx="23955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431640" progId="Equation.DSMT4">
                  <p:embed/>
                </p:oleObj>
              </mc:Choice>
              <mc:Fallback>
                <p:oleObj name="Equation" r:id="rId8" imgW="1600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412776"/>
                        <a:ext cx="23955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74" name="Group 74"/>
          <p:cNvGrpSpPr>
            <a:grpSpLocks/>
          </p:cNvGrpSpPr>
          <p:nvPr/>
        </p:nvGrpSpPr>
        <p:grpSpPr bwMode="auto">
          <a:xfrm>
            <a:off x="5251879" y="3710500"/>
            <a:ext cx="2387600" cy="1500188"/>
            <a:chOff x="3281" y="2958"/>
            <a:chExt cx="1504" cy="945"/>
          </a:xfrm>
        </p:grpSpPr>
        <p:grpSp>
          <p:nvGrpSpPr>
            <p:cNvPr id="204872" name="Group 72"/>
            <p:cNvGrpSpPr>
              <a:grpSpLocks/>
            </p:cNvGrpSpPr>
            <p:nvPr/>
          </p:nvGrpSpPr>
          <p:grpSpPr bwMode="auto">
            <a:xfrm>
              <a:off x="3288" y="2958"/>
              <a:ext cx="1497" cy="945"/>
              <a:chOff x="3288" y="2958"/>
              <a:chExt cx="1497" cy="945"/>
            </a:xfrm>
          </p:grpSpPr>
          <p:sp>
            <p:nvSpPr>
              <p:cNvPr id="204869" name="Oval 69"/>
              <p:cNvSpPr>
                <a:spLocks noChangeArrowheads="1"/>
              </p:cNvSpPr>
              <p:nvPr/>
            </p:nvSpPr>
            <p:spPr bwMode="auto">
              <a:xfrm>
                <a:off x="3288" y="3631"/>
                <a:ext cx="272" cy="272"/>
              </a:xfrm>
              <a:prstGeom prst="ellipse">
                <a:avLst/>
              </a:prstGeom>
              <a:solidFill>
                <a:schemeClr val="accent1">
                  <a:alpha val="10001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04870" name="Oval 70"/>
              <p:cNvSpPr>
                <a:spLocks noChangeArrowheads="1"/>
              </p:cNvSpPr>
              <p:nvPr/>
            </p:nvSpPr>
            <p:spPr bwMode="auto">
              <a:xfrm>
                <a:off x="3787" y="2958"/>
                <a:ext cx="998" cy="544"/>
              </a:xfrm>
              <a:prstGeom prst="ellipse">
                <a:avLst/>
              </a:prstGeom>
              <a:solidFill>
                <a:schemeClr val="accent1">
                  <a:alpha val="10001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04871" name="Line 71"/>
              <p:cNvSpPr>
                <a:spLocks noChangeShapeType="1"/>
              </p:cNvSpPr>
              <p:nvPr/>
            </p:nvSpPr>
            <p:spPr bwMode="auto">
              <a:xfrm flipV="1">
                <a:off x="3578" y="3506"/>
                <a:ext cx="336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aphicFrame>
          <p:nvGraphicFramePr>
            <p:cNvPr id="204873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7844083"/>
                </p:ext>
              </p:extLst>
            </p:nvPr>
          </p:nvGraphicFramePr>
          <p:xfrm>
            <a:off x="3281" y="3674"/>
            <a:ext cx="252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cuaciÛn" r:id="rId10" imgW="266400" imgH="164880" progId="Equation.3">
                    <p:embed/>
                  </p:oleObj>
                </mc:Choice>
                <mc:Fallback>
                  <p:oleObj name="EcuaciÛn" r:id="rId10" imgW="2664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1" y="3674"/>
                          <a:ext cx="252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" name="Rectangle 134"/>
          <p:cNvSpPr>
            <a:spLocks noChangeArrowheads="1"/>
          </p:cNvSpPr>
          <p:nvPr/>
        </p:nvSpPr>
        <p:spPr bwMode="auto">
          <a:xfrm>
            <a:off x="576064" y="198000"/>
            <a:ext cx="7236296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5. La lente delgada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259632" y="609329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   n = n’</a:t>
            </a:r>
          </a:p>
        </p:txBody>
      </p:sp>
      <p:sp>
        <p:nvSpPr>
          <p:cNvPr id="112" name="Line 61"/>
          <p:cNvSpPr>
            <a:spLocks noChangeShapeType="1"/>
          </p:cNvSpPr>
          <p:nvPr/>
        </p:nvSpPr>
        <p:spPr bwMode="auto">
          <a:xfrm>
            <a:off x="2409527" y="6337235"/>
            <a:ext cx="9361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" name="Rectángulo 2"/>
          <p:cNvSpPr/>
          <p:nvPr/>
        </p:nvSpPr>
        <p:spPr bwMode="auto">
          <a:xfrm>
            <a:off x="3923928" y="5949280"/>
            <a:ext cx="1440160" cy="720080"/>
          </a:xfrm>
          <a:prstGeom prst="rect">
            <a:avLst/>
          </a:prstGeom>
          <a:noFill/>
          <a:ln w="285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796136" y="609329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Ecuación de Gauss lentes delgadas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55576" y="5445224"/>
            <a:ext cx="531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Lente delgada sumergida en un medio de índice n</a:t>
            </a:r>
          </a:p>
          <a:p>
            <a:endParaRPr lang="es-ES" dirty="0"/>
          </a:p>
        </p:txBody>
      </p:sp>
      <p:graphicFrame>
        <p:nvGraphicFramePr>
          <p:cNvPr id="113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879641"/>
              </p:ext>
            </p:extLst>
          </p:nvPr>
        </p:nvGraphicFramePr>
        <p:xfrm>
          <a:off x="4041775" y="5949950"/>
          <a:ext cx="11620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Ûn" r:id="rId12" imgW="774700" imgH="444500" progId="Equation.3">
                  <p:embed/>
                </p:oleObj>
              </mc:Choice>
              <mc:Fallback>
                <p:oleObj name="EcuaciÛn" r:id="rId12" imgW="774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75" y="5949950"/>
                        <a:ext cx="11620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87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04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04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20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04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04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0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20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4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4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48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4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4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8" grpId="0" animBg="1"/>
      <p:bldP spid="204861" grpId="0" animBg="1"/>
      <p:bldP spid="204862" grpId="0" animBg="1"/>
      <p:bldP spid="2" grpId="0"/>
      <p:bldP spid="112" grpId="0" animBg="1"/>
      <p:bldP spid="3" grpId="0" animBg="1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5" name="Text Box 65"/>
          <p:cNvSpPr txBox="1">
            <a:spLocks noChangeArrowheads="1"/>
          </p:cNvSpPr>
          <p:nvPr/>
        </p:nvSpPr>
        <p:spPr bwMode="auto">
          <a:xfrm>
            <a:off x="5418037" y="548680"/>
            <a:ext cx="2970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s-ES" dirty="0"/>
              <a:t>Focos y distancias focales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9A5FFC4-C9EE-5649-9122-CA17D088296E}"/>
              </a:ext>
            </a:extLst>
          </p:cNvPr>
          <p:cNvGrpSpPr/>
          <p:nvPr/>
        </p:nvGrpSpPr>
        <p:grpSpPr>
          <a:xfrm>
            <a:off x="539750" y="1628800"/>
            <a:ext cx="7848600" cy="1962151"/>
            <a:chOff x="539750" y="1628800"/>
            <a:chExt cx="7848600" cy="1962151"/>
          </a:xfrm>
        </p:grpSpPr>
        <p:grpSp>
          <p:nvGrpSpPr>
            <p:cNvPr id="204876" name="Group 76"/>
            <p:cNvGrpSpPr>
              <a:grpSpLocks/>
            </p:cNvGrpSpPr>
            <p:nvPr/>
          </p:nvGrpSpPr>
          <p:grpSpPr bwMode="auto">
            <a:xfrm>
              <a:off x="539750" y="1628800"/>
              <a:ext cx="3600450" cy="1944688"/>
              <a:chOff x="113" y="1253"/>
              <a:chExt cx="2268" cy="1225"/>
            </a:xfrm>
          </p:grpSpPr>
          <p:sp>
            <p:nvSpPr>
              <p:cNvPr id="204877" name="Line 77"/>
              <p:cNvSpPr>
                <a:spLocks noChangeShapeType="1"/>
              </p:cNvSpPr>
              <p:nvPr/>
            </p:nvSpPr>
            <p:spPr bwMode="auto">
              <a:xfrm>
                <a:off x="1519" y="1253"/>
                <a:ext cx="0" cy="12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lg" len="lg"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4878" name="Line 78"/>
              <p:cNvSpPr>
                <a:spLocks noChangeShapeType="1"/>
              </p:cNvSpPr>
              <p:nvPr/>
            </p:nvSpPr>
            <p:spPr bwMode="auto">
              <a:xfrm>
                <a:off x="113" y="1888"/>
                <a:ext cx="22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4879" name="Group 79"/>
            <p:cNvGrpSpPr>
              <a:grpSpLocks/>
            </p:cNvGrpSpPr>
            <p:nvPr/>
          </p:nvGrpSpPr>
          <p:grpSpPr bwMode="auto">
            <a:xfrm>
              <a:off x="684213" y="2636863"/>
              <a:ext cx="2087563" cy="954088"/>
              <a:chOff x="431" y="1888"/>
              <a:chExt cx="1315" cy="601"/>
            </a:xfrm>
          </p:grpSpPr>
          <p:sp>
            <p:nvSpPr>
              <p:cNvPr id="204880" name="Line 80"/>
              <p:cNvSpPr>
                <a:spLocks noChangeShapeType="1"/>
              </p:cNvSpPr>
              <p:nvPr/>
            </p:nvSpPr>
            <p:spPr bwMode="auto">
              <a:xfrm>
                <a:off x="431" y="1888"/>
                <a:ext cx="0" cy="5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204881" name="Group 81"/>
              <p:cNvGrpSpPr>
                <a:grpSpLocks/>
              </p:cNvGrpSpPr>
              <p:nvPr/>
            </p:nvGrpSpPr>
            <p:grpSpPr bwMode="auto">
              <a:xfrm>
                <a:off x="431" y="2297"/>
                <a:ext cx="1315" cy="192"/>
                <a:chOff x="204" y="2297"/>
                <a:chExt cx="1315" cy="192"/>
              </a:xfrm>
            </p:grpSpPr>
            <p:sp>
              <p:nvSpPr>
                <p:cNvPr id="204882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204" y="2478"/>
                  <a:ext cx="131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488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735" y="2297"/>
                  <a:ext cx="173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400" dirty="0"/>
                    <a:t>f</a:t>
                  </a:r>
                </a:p>
              </p:txBody>
            </p:sp>
          </p:grpSp>
        </p:grpSp>
        <p:grpSp>
          <p:nvGrpSpPr>
            <p:cNvPr id="204884" name="Group 84"/>
            <p:cNvGrpSpPr>
              <a:grpSpLocks/>
            </p:cNvGrpSpPr>
            <p:nvPr/>
          </p:nvGrpSpPr>
          <p:grpSpPr bwMode="auto">
            <a:xfrm>
              <a:off x="563563" y="1727225"/>
              <a:ext cx="3325813" cy="1814513"/>
              <a:chOff x="128" y="1315"/>
              <a:chExt cx="2095" cy="1143"/>
            </a:xfrm>
          </p:grpSpPr>
          <p:grpSp>
            <p:nvGrpSpPr>
              <p:cNvPr id="204885" name="Group 85"/>
              <p:cNvGrpSpPr>
                <a:grpSpLocks/>
              </p:cNvGrpSpPr>
              <p:nvPr/>
            </p:nvGrpSpPr>
            <p:grpSpPr bwMode="auto">
              <a:xfrm>
                <a:off x="204" y="1315"/>
                <a:ext cx="2019" cy="1143"/>
                <a:chOff x="204" y="1315"/>
                <a:chExt cx="2019" cy="1143"/>
              </a:xfrm>
            </p:grpSpPr>
            <p:grpSp>
              <p:nvGrpSpPr>
                <p:cNvPr id="204886" name="Group 86"/>
                <p:cNvGrpSpPr>
                  <a:grpSpLocks/>
                </p:cNvGrpSpPr>
                <p:nvPr/>
              </p:nvGrpSpPr>
              <p:grpSpPr bwMode="auto">
                <a:xfrm>
                  <a:off x="204" y="1434"/>
                  <a:ext cx="1315" cy="454"/>
                  <a:chOff x="204" y="1434"/>
                  <a:chExt cx="1315" cy="454"/>
                </a:xfrm>
              </p:grpSpPr>
              <p:sp>
                <p:nvSpPr>
                  <p:cNvPr id="204887" name="Line 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4" y="1434"/>
                    <a:ext cx="1315" cy="454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04888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9" y="1653"/>
                    <a:ext cx="47" cy="1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204889" name="Group 89"/>
                <p:cNvGrpSpPr>
                  <a:grpSpLocks/>
                </p:cNvGrpSpPr>
                <p:nvPr/>
              </p:nvGrpSpPr>
              <p:grpSpPr bwMode="auto">
                <a:xfrm flipV="1">
                  <a:off x="204" y="1887"/>
                  <a:ext cx="1315" cy="454"/>
                  <a:chOff x="204" y="1434"/>
                  <a:chExt cx="1315" cy="454"/>
                </a:xfrm>
              </p:grpSpPr>
              <p:sp>
                <p:nvSpPr>
                  <p:cNvPr id="204890" name="Line 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4" y="1434"/>
                    <a:ext cx="1315" cy="454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04891" name="Line 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9" y="1653"/>
                    <a:ext cx="47" cy="1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204892" name="Group 92"/>
                <p:cNvGrpSpPr>
                  <a:grpSpLocks/>
                </p:cNvGrpSpPr>
                <p:nvPr/>
              </p:nvGrpSpPr>
              <p:grpSpPr bwMode="auto">
                <a:xfrm rot="1140392">
                  <a:off x="1536" y="1315"/>
                  <a:ext cx="686" cy="237"/>
                  <a:chOff x="204" y="1434"/>
                  <a:chExt cx="1315" cy="454"/>
                </a:xfrm>
              </p:grpSpPr>
              <p:sp>
                <p:nvSpPr>
                  <p:cNvPr id="204893" name="Line 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4" y="1434"/>
                    <a:ext cx="1315" cy="454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04894" name="Line 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9" y="1653"/>
                    <a:ext cx="47" cy="1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204895" name="Group 95"/>
                <p:cNvGrpSpPr>
                  <a:grpSpLocks/>
                </p:cNvGrpSpPr>
                <p:nvPr/>
              </p:nvGrpSpPr>
              <p:grpSpPr bwMode="auto">
                <a:xfrm rot="1140392">
                  <a:off x="1537" y="2221"/>
                  <a:ext cx="686" cy="237"/>
                  <a:chOff x="204" y="1434"/>
                  <a:chExt cx="1315" cy="454"/>
                </a:xfrm>
              </p:grpSpPr>
              <p:sp>
                <p:nvSpPr>
                  <p:cNvPr id="204896" name="Line 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4" y="1434"/>
                    <a:ext cx="1315" cy="454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04897" name="Line 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9" y="1653"/>
                    <a:ext cx="47" cy="1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204898" name="Text Box 98"/>
              <p:cNvSpPr txBox="1">
                <a:spLocks noChangeArrowheads="1"/>
              </p:cNvSpPr>
              <p:nvPr/>
            </p:nvSpPr>
            <p:spPr bwMode="auto">
              <a:xfrm>
                <a:off x="128" y="1705"/>
                <a:ext cx="1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/>
                  <a:t>F</a:t>
                </a:r>
              </a:p>
            </p:txBody>
          </p:sp>
        </p:grpSp>
        <p:grpSp>
          <p:nvGrpSpPr>
            <p:cNvPr id="204899" name="Group 99"/>
            <p:cNvGrpSpPr>
              <a:grpSpLocks/>
            </p:cNvGrpSpPr>
            <p:nvPr/>
          </p:nvGrpSpPr>
          <p:grpSpPr bwMode="auto">
            <a:xfrm>
              <a:off x="4787900" y="1628800"/>
              <a:ext cx="3600450" cy="1944688"/>
              <a:chOff x="3016" y="1253"/>
              <a:chExt cx="2268" cy="1225"/>
            </a:xfrm>
          </p:grpSpPr>
          <p:sp>
            <p:nvSpPr>
              <p:cNvPr id="204900" name="Line 100"/>
              <p:cNvSpPr>
                <a:spLocks noChangeShapeType="1"/>
              </p:cNvSpPr>
              <p:nvPr/>
            </p:nvSpPr>
            <p:spPr bwMode="auto">
              <a:xfrm flipH="1">
                <a:off x="3742" y="1253"/>
                <a:ext cx="0" cy="12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lg" len="lg"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4901" name="Line 101"/>
              <p:cNvSpPr>
                <a:spLocks noChangeShapeType="1"/>
              </p:cNvSpPr>
              <p:nvPr/>
            </p:nvSpPr>
            <p:spPr bwMode="auto">
              <a:xfrm flipH="1">
                <a:off x="3016" y="1888"/>
                <a:ext cx="22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04902" name="Line 102"/>
            <p:cNvSpPr>
              <a:spLocks noChangeShapeType="1"/>
            </p:cNvSpPr>
            <p:nvPr/>
          </p:nvSpPr>
          <p:spPr bwMode="auto">
            <a:xfrm flipH="1">
              <a:off x="8013700" y="2636863"/>
              <a:ext cx="0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204903" name="Group 103"/>
            <p:cNvGrpSpPr>
              <a:grpSpLocks/>
            </p:cNvGrpSpPr>
            <p:nvPr/>
          </p:nvGrpSpPr>
          <p:grpSpPr bwMode="auto">
            <a:xfrm flipH="1">
              <a:off x="5940425" y="3286150"/>
              <a:ext cx="2087563" cy="304800"/>
              <a:chOff x="204" y="2297"/>
              <a:chExt cx="1315" cy="192"/>
            </a:xfrm>
          </p:grpSpPr>
          <p:sp>
            <p:nvSpPr>
              <p:cNvPr id="204904" name="Line 104"/>
              <p:cNvSpPr>
                <a:spLocks noChangeShapeType="1"/>
              </p:cNvSpPr>
              <p:nvPr/>
            </p:nvSpPr>
            <p:spPr bwMode="auto">
              <a:xfrm flipH="1">
                <a:off x="204" y="2478"/>
                <a:ext cx="13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4905" name="Text Box 105"/>
              <p:cNvSpPr txBox="1">
                <a:spLocks noChangeArrowheads="1"/>
              </p:cNvSpPr>
              <p:nvPr/>
            </p:nvSpPr>
            <p:spPr bwMode="auto">
              <a:xfrm>
                <a:off x="816" y="2297"/>
                <a:ext cx="19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/>
                  <a:t>f’</a:t>
                </a:r>
              </a:p>
            </p:txBody>
          </p:sp>
        </p:grpSp>
        <p:grpSp>
          <p:nvGrpSpPr>
            <p:cNvPr id="204906" name="Group 106"/>
            <p:cNvGrpSpPr>
              <a:grpSpLocks/>
            </p:cNvGrpSpPr>
            <p:nvPr/>
          </p:nvGrpSpPr>
          <p:grpSpPr bwMode="auto">
            <a:xfrm>
              <a:off x="4811713" y="1727225"/>
              <a:ext cx="3357563" cy="1814513"/>
              <a:chOff x="3031" y="1315"/>
              <a:chExt cx="2115" cy="1143"/>
            </a:xfrm>
          </p:grpSpPr>
          <p:grpSp>
            <p:nvGrpSpPr>
              <p:cNvPr id="204907" name="Group 107"/>
              <p:cNvGrpSpPr>
                <a:grpSpLocks/>
              </p:cNvGrpSpPr>
              <p:nvPr/>
            </p:nvGrpSpPr>
            <p:grpSpPr bwMode="auto">
              <a:xfrm>
                <a:off x="3031" y="1315"/>
                <a:ext cx="2019" cy="1143"/>
                <a:chOff x="3031" y="1315"/>
                <a:chExt cx="2019" cy="1143"/>
              </a:xfrm>
            </p:grpSpPr>
            <p:sp>
              <p:nvSpPr>
                <p:cNvPr id="204908" name="Line 108"/>
                <p:cNvSpPr>
                  <a:spLocks noChangeShapeType="1"/>
                </p:cNvSpPr>
                <p:nvPr/>
              </p:nvSpPr>
              <p:spPr bwMode="auto">
                <a:xfrm flipH="1" flipV="1">
                  <a:off x="3735" y="1434"/>
                  <a:ext cx="1315" cy="454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4909" name="Line 109"/>
                <p:cNvSpPr>
                  <a:spLocks noChangeShapeType="1"/>
                </p:cNvSpPr>
                <p:nvPr/>
              </p:nvSpPr>
              <p:spPr bwMode="auto">
                <a:xfrm>
                  <a:off x="4368" y="1653"/>
                  <a:ext cx="47" cy="1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4910" name="Line 110"/>
                <p:cNvSpPr>
                  <a:spLocks noChangeShapeType="1"/>
                </p:cNvSpPr>
                <p:nvPr/>
              </p:nvSpPr>
              <p:spPr bwMode="auto">
                <a:xfrm flipH="1">
                  <a:off x="3735" y="1887"/>
                  <a:ext cx="1315" cy="454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4911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4368" y="2106"/>
                  <a:ext cx="47" cy="1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4912" name="Line 112"/>
                <p:cNvSpPr>
                  <a:spLocks noChangeShapeType="1"/>
                </p:cNvSpPr>
                <p:nvPr/>
              </p:nvSpPr>
              <p:spPr bwMode="auto">
                <a:xfrm rot="-1140392" flipH="1" flipV="1">
                  <a:off x="3032" y="1315"/>
                  <a:ext cx="686" cy="2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4913" name="Line 113"/>
                <p:cNvSpPr>
                  <a:spLocks noChangeShapeType="1"/>
                </p:cNvSpPr>
                <p:nvPr/>
              </p:nvSpPr>
              <p:spPr bwMode="auto">
                <a:xfrm rot="1140392" flipV="1">
                  <a:off x="3362" y="1429"/>
                  <a:ext cx="25" cy="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4914" name="Line 114"/>
                <p:cNvSpPr>
                  <a:spLocks noChangeShapeType="1"/>
                </p:cNvSpPr>
                <p:nvPr/>
              </p:nvSpPr>
              <p:spPr bwMode="auto">
                <a:xfrm rot="-1140392" flipH="1" flipV="1">
                  <a:off x="3031" y="2221"/>
                  <a:ext cx="686" cy="2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4915" name="Line 115"/>
                <p:cNvSpPr>
                  <a:spLocks noChangeShapeType="1"/>
                </p:cNvSpPr>
                <p:nvPr/>
              </p:nvSpPr>
              <p:spPr bwMode="auto">
                <a:xfrm rot="1140392" flipV="1">
                  <a:off x="3361" y="2335"/>
                  <a:ext cx="25" cy="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204916" name="Text Box 116"/>
              <p:cNvSpPr txBox="1">
                <a:spLocks noChangeArrowheads="1"/>
              </p:cNvSpPr>
              <p:nvPr/>
            </p:nvSpPr>
            <p:spPr bwMode="auto">
              <a:xfrm flipH="1">
                <a:off x="4942" y="1705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/>
                  <a:t>F’</a:t>
                </a:r>
              </a:p>
            </p:txBody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87289180-DC5B-DE46-8D6E-CC0C77E6DDE5}"/>
              </a:ext>
            </a:extLst>
          </p:cNvPr>
          <p:cNvGrpSpPr/>
          <p:nvPr/>
        </p:nvGrpSpPr>
        <p:grpSpPr>
          <a:xfrm>
            <a:off x="755848" y="4352057"/>
            <a:ext cx="7848600" cy="2173287"/>
            <a:chOff x="755848" y="4352057"/>
            <a:chExt cx="7848600" cy="2173287"/>
          </a:xfrm>
        </p:grpSpPr>
        <p:sp>
          <p:nvSpPr>
            <p:cNvPr id="204917" name="Line 117"/>
            <p:cNvSpPr>
              <a:spLocks noChangeShapeType="1"/>
            </p:cNvSpPr>
            <p:nvPr/>
          </p:nvSpPr>
          <p:spPr bwMode="auto">
            <a:xfrm flipH="1">
              <a:off x="3492698" y="5474419"/>
              <a:ext cx="0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204918" name="Group 118"/>
            <p:cNvGrpSpPr>
              <a:grpSpLocks/>
            </p:cNvGrpSpPr>
            <p:nvPr/>
          </p:nvGrpSpPr>
          <p:grpSpPr bwMode="auto">
            <a:xfrm>
              <a:off x="1908373" y="6123707"/>
              <a:ext cx="1584325" cy="304800"/>
              <a:chOff x="1202" y="3828"/>
              <a:chExt cx="998" cy="192"/>
            </a:xfrm>
          </p:grpSpPr>
          <p:sp>
            <p:nvSpPr>
              <p:cNvPr id="204919" name="Line 119"/>
              <p:cNvSpPr>
                <a:spLocks noChangeShapeType="1"/>
              </p:cNvSpPr>
              <p:nvPr/>
            </p:nvSpPr>
            <p:spPr bwMode="auto">
              <a:xfrm>
                <a:off x="1202" y="4009"/>
                <a:ext cx="9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4920" name="Text Box 120"/>
              <p:cNvSpPr txBox="1">
                <a:spLocks noChangeArrowheads="1"/>
              </p:cNvSpPr>
              <p:nvPr/>
            </p:nvSpPr>
            <p:spPr bwMode="auto">
              <a:xfrm flipH="1">
                <a:off x="1664" y="3828"/>
                <a:ext cx="17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/>
                  <a:t>f</a:t>
                </a:r>
              </a:p>
            </p:txBody>
          </p:sp>
        </p:grpSp>
        <p:grpSp>
          <p:nvGrpSpPr>
            <p:cNvPr id="204921" name="Group 121"/>
            <p:cNvGrpSpPr>
              <a:grpSpLocks/>
            </p:cNvGrpSpPr>
            <p:nvPr/>
          </p:nvGrpSpPr>
          <p:grpSpPr bwMode="auto">
            <a:xfrm>
              <a:off x="1941711" y="4728294"/>
              <a:ext cx="1089025" cy="1497013"/>
              <a:chOff x="1223" y="2949"/>
              <a:chExt cx="686" cy="943"/>
            </a:xfrm>
          </p:grpSpPr>
          <p:grpSp>
            <p:nvGrpSpPr>
              <p:cNvPr id="204922" name="Group 122"/>
              <p:cNvGrpSpPr>
                <a:grpSpLocks/>
              </p:cNvGrpSpPr>
              <p:nvPr/>
            </p:nvGrpSpPr>
            <p:grpSpPr bwMode="auto">
              <a:xfrm>
                <a:off x="1223" y="2949"/>
                <a:ext cx="686" cy="237"/>
                <a:chOff x="492" y="2846"/>
                <a:chExt cx="686" cy="237"/>
              </a:xfrm>
            </p:grpSpPr>
            <p:sp>
              <p:nvSpPr>
                <p:cNvPr id="204923" name="Line 123"/>
                <p:cNvSpPr>
                  <a:spLocks noChangeShapeType="1"/>
                </p:cNvSpPr>
                <p:nvPr/>
              </p:nvSpPr>
              <p:spPr bwMode="auto">
                <a:xfrm rot="-1140392" flipH="1" flipV="1">
                  <a:off x="492" y="2846"/>
                  <a:ext cx="686" cy="2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4924" name="Line 124"/>
                <p:cNvSpPr>
                  <a:spLocks noChangeShapeType="1"/>
                </p:cNvSpPr>
                <p:nvPr/>
              </p:nvSpPr>
              <p:spPr bwMode="auto">
                <a:xfrm rot="1140392" flipV="1">
                  <a:off x="822" y="2960"/>
                  <a:ext cx="25" cy="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204925" name="Group 125"/>
              <p:cNvGrpSpPr>
                <a:grpSpLocks/>
              </p:cNvGrpSpPr>
              <p:nvPr/>
            </p:nvGrpSpPr>
            <p:grpSpPr bwMode="auto">
              <a:xfrm>
                <a:off x="1223" y="3655"/>
                <a:ext cx="686" cy="237"/>
                <a:chOff x="492" y="2846"/>
                <a:chExt cx="686" cy="237"/>
              </a:xfrm>
            </p:grpSpPr>
            <p:sp>
              <p:nvSpPr>
                <p:cNvPr id="204926" name="Line 126"/>
                <p:cNvSpPr>
                  <a:spLocks noChangeShapeType="1"/>
                </p:cNvSpPr>
                <p:nvPr/>
              </p:nvSpPr>
              <p:spPr bwMode="auto">
                <a:xfrm rot="-1140392" flipH="1" flipV="1">
                  <a:off x="492" y="2846"/>
                  <a:ext cx="686" cy="23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4927" name="Line 127"/>
                <p:cNvSpPr>
                  <a:spLocks noChangeShapeType="1"/>
                </p:cNvSpPr>
                <p:nvPr/>
              </p:nvSpPr>
              <p:spPr bwMode="auto">
                <a:xfrm rot="1140392" flipV="1">
                  <a:off x="822" y="2960"/>
                  <a:ext cx="25" cy="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204928" name="Group 128"/>
            <p:cNvGrpSpPr>
              <a:grpSpLocks/>
            </p:cNvGrpSpPr>
            <p:nvPr/>
          </p:nvGrpSpPr>
          <p:grpSpPr bwMode="auto">
            <a:xfrm>
              <a:off x="755848" y="4515569"/>
              <a:ext cx="2898775" cy="1917700"/>
              <a:chOff x="476" y="2815"/>
              <a:chExt cx="1826" cy="1208"/>
            </a:xfrm>
          </p:grpSpPr>
          <p:sp>
            <p:nvSpPr>
              <p:cNvPr id="204929" name="Text Box 129"/>
              <p:cNvSpPr txBox="1">
                <a:spLocks noChangeArrowheads="1"/>
              </p:cNvSpPr>
              <p:nvPr/>
            </p:nvSpPr>
            <p:spPr bwMode="auto">
              <a:xfrm flipH="1">
                <a:off x="2118" y="3236"/>
                <a:ext cx="1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/>
                  <a:t>F</a:t>
                </a:r>
              </a:p>
            </p:txBody>
          </p:sp>
          <p:grpSp>
            <p:nvGrpSpPr>
              <p:cNvPr id="204930" name="Group 130"/>
              <p:cNvGrpSpPr>
                <a:grpSpLocks/>
              </p:cNvGrpSpPr>
              <p:nvPr/>
            </p:nvGrpSpPr>
            <p:grpSpPr bwMode="auto">
              <a:xfrm>
                <a:off x="476" y="2815"/>
                <a:ext cx="1727" cy="1208"/>
                <a:chOff x="476" y="2815"/>
                <a:chExt cx="1727" cy="1208"/>
              </a:xfrm>
            </p:grpSpPr>
            <p:grpSp>
              <p:nvGrpSpPr>
                <p:cNvPr id="204931" name="Group 131"/>
                <p:cNvGrpSpPr>
                  <a:grpSpLocks/>
                </p:cNvGrpSpPr>
                <p:nvPr/>
              </p:nvGrpSpPr>
              <p:grpSpPr bwMode="auto">
                <a:xfrm>
                  <a:off x="476" y="2815"/>
                  <a:ext cx="725" cy="252"/>
                  <a:chOff x="1195" y="2965"/>
                  <a:chExt cx="1315" cy="454"/>
                </a:xfrm>
              </p:grpSpPr>
              <p:sp>
                <p:nvSpPr>
                  <p:cNvPr id="204932" name="Line 13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95" y="2965"/>
                    <a:ext cx="1315" cy="454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04933" name="Line 133"/>
                  <p:cNvSpPr>
                    <a:spLocks noChangeShapeType="1"/>
                  </p:cNvSpPr>
                  <p:nvPr/>
                </p:nvSpPr>
                <p:spPr bwMode="auto">
                  <a:xfrm>
                    <a:off x="1828" y="3184"/>
                    <a:ext cx="47" cy="1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204934" name="Group 134"/>
                <p:cNvGrpSpPr>
                  <a:grpSpLocks/>
                </p:cNvGrpSpPr>
                <p:nvPr/>
              </p:nvGrpSpPr>
              <p:grpSpPr bwMode="auto">
                <a:xfrm flipV="1">
                  <a:off x="476" y="3771"/>
                  <a:ext cx="725" cy="252"/>
                  <a:chOff x="1195" y="2965"/>
                  <a:chExt cx="1315" cy="454"/>
                </a:xfrm>
              </p:grpSpPr>
              <p:sp>
                <p:nvSpPr>
                  <p:cNvPr id="204935" name="Line 13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95" y="2965"/>
                    <a:ext cx="1315" cy="454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204936" name="Line 136"/>
                  <p:cNvSpPr>
                    <a:spLocks noChangeShapeType="1"/>
                  </p:cNvSpPr>
                  <p:nvPr/>
                </p:nvSpPr>
                <p:spPr bwMode="auto">
                  <a:xfrm>
                    <a:off x="1828" y="3184"/>
                    <a:ext cx="47" cy="1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204937" name="Line 137"/>
                <p:cNvSpPr>
                  <a:spLocks noChangeShapeType="1"/>
                </p:cNvSpPr>
                <p:nvPr/>
              </p:nvSpPr>
              <p:spPr bwMode="auto">
                <a:xfrm flipH="1" flipV="1">
                  <a:off x="1202" y="3066"/>
                  <a:ext cx="998" cy="34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4938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1205" y="3422"/>
                  <a:ext cx="998" cy="347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</p:grpSp>
        <p:grpSp>
          <p:nvGrpSpPr>
            <p:cNvPr id="204939" name="Group 139"/>
            <p:cNvGrpSpPr>
              <a:grpSpLocks/>
            </p:cNvGrpSpPr>
            <p:nvPr/>
          </p:nvGrpSpPr>
          <p:grpSpPr bwMode="auto">
            <a:xfrm>
              <a:off x="755848" y="4356819"/>
              <a:ext cx="3600450" cy="2168525"/>
              <a:chOff x="476" y="2715"/>
              <a:chExt cx="2268" cy="1366"/>
            </a:xfrm>
          </p:grpSpPr>
          <p:grpSp>
            <p:nvGrpSpPr>
              <p:cNvPr id="204940" name="Group 140"/>
              <p:cNvGrpSpPr>
                <a:grpSpLocks/>
              </p:cNvGrpSpPr>
              <p:nvPr/>
            </p:nvGrpSpPr>
            <p:grpSpPr bwMode="auto">
              <a:xfrm>
                <a:off x="476" y="2784"/>
                <a:ext cx="2268" cy="1225"/>
                <a:chOff x="476" y="2784"/>
                <a:chExt cx="2268" cy="1225"/>
              </a:xfrm>
            </p:grpSpPr>
            <p:sp>
              <p:nvSpPr>
                <p:cNvPr id="204941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1202" y="2784"/>
                  <a:ext cx="0" cy="122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4942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476" y="3419"/>
                  <a:ext cx="22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204943" name="AutoShape 143"/>
              <p:cNvSpPr>
                <a:spLocks noChangeArrowheads="1"/>
              </p:cNvSpPr>
              <p:nvPr/>
            </p:nvSpPr>
            <p:spPr bwMode="auto">
              <a:xfrm>
                <a:off x="1162" y="2715"/>
                <a:ext cx="80" cy="75"/>
              </a:xfrm>
              <a:prstGeom prst="flowChartMerge">
                <a:avLst/>
              </a:prstGeom>
              <a:solidFill>
                <a:srgbClr val="00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04944" name="AutoShape 144"/>
              <p:cNvSpPr>
                <a:spLocks noChangeArrowheads="1"/>
              </p:cNvSpPr>
              <p:nvPr/>
            </p:nvSpPr>
            <p:spPr bwMode="auto">
              <a:xfrm flipV="1">
                <a:off x="1163" y="4006"/>
                <a:ext cx="80" cy="75"/>
              </a:xfrm>
              <a:prstGeom prst="flowChartMerge">
                <a:avLst/>
              </a:prstGeom>
              <a:solidFill>
                <a:srgbClr val="00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204945" name="Line 145"/>
            <p:cNvSpPr>
              <a:spLocks noChangeShapeType="1"/>
            </p:cNvSpPr>
            <p:nvPr/>
          </p:nvSpPr>
          <p:spPr bwMode="auto">
            <a:xfrm flipH="1">
              <a:off x="5242123" y="5469657"/>
              <a:ext cx="0" cy="936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4946" name="Line 146"/>
            <p:cNvSpPr>
              <a:spLocks noChangeShapeType="1"/>
            </p:cNvSpPr>
            <p:nvPr/>
          </p:nvSpPr>
          <p:spPr bwMode="auto">
            <a:xfrm flipH="1">
              <a:off x="5238948" y="6406282"/>
              <a:ext cx="15652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4947" name="Text Box 147"/>
            <p:cNvSpPr txBox="1">
              <a:spLocks noChangeArrowheads="1"/>
            </p:cNvSpPr>
            <p:nvPr/>
          </p:nvSpPr>
          <p:spPr bwMode="auto">
            <a:xfrm flipH="1">
              <a:off x="5869186" y="6118944"/>
              <a:ext cx="3063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/>
                <a:t>f’</a:t>
              </a:r>
            </a:p>
          </p:txBody>
        </p:sp>
        <p:sp>
          <p:nvSpPr>
            <p:cNvPr id="204948" name="Text Box 148"/>
            <p:cNvSpPr txBox="1">
              <a:spLocks noChangeArrowheads="1"/>
            </p:cNvSpPr>
            <p:nvPr/>
          </p:nvSpPr>
          <p:spPr bwMode="auto">
            <a:xfrm flipH="1">
              <a:off x="5072261" y="5179144"/>
              <a:ext cx="3238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/>
                <a:t>F’</a:t>
              </a:r>
            </a:p>
          </p:txBody>
        </p:sp>
        <p:sp>
          <p:nvSpPr>
            <p:cNvPr id="204949" name="Line 149"/>
            <p:cNvSpPr>
              <a:spLocks noChangeShapeType="1"/>
            </p:cNvSpPr>
            <p:nvPr/>
          </p:nvSpPr>
          <p:spPr bwMode="auto">
            <a:xfrm flipH="1" flipV="1">
              <a:off x="5232598" y="5466482"/>
              <a:ext cx="1584325" cy="5508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4950" name="Line 150"/>
            <p:cNvSpPr>
              <a:spLocks noChangeShapeType="1"/>
            </p:cNvSpPr>
            <p:nvPr/>
          </p:nvSpPr>
          <p:spPr bwMode="auto">
            <a:xfrm flipH="1">
              <a:off x="5219898" y="4915619"/>
              <a:ext cx="1584325" cy="5508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4951" name="Line 151"/>
            <p:cNvSpPr>
              <a:spLocks noChangeShapeType="1"/>
            </p:cNvSpPr>
            <p:nvPr/>
          </p:nvSpPr>
          <p:spPr bwMode="auto">
            <a:xfrm flipH="1">
              <a:off x="5003998" y="5469657"/>
              <a:ext cx="36004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204952" name="Group 152"/>
            <p:cNvGrpSpPr>
              <a:grpSpLocks/>
            </p:cNvGrpSpPr>
            <p:nvPr/>
          </p:nvGrpSpPr>
          <p:grpSpPr bwMode="auto">
            <a:xfrm>
              <a:off x="6740723" y="4352057"/>
              <a:ext cx="128588" cy="2168525"/>
              <a:chOff x="3702" y="2712"/>
              <a:chExt cx="81" cy="1366"/>
            </a:xfrm>
          </p:grpSpPr>
          <p:sp>
            <p:nvSpPr>
              <p:cNvPr id="204953" name="Line 153"/>
              <p:cNvSpPr>
                <a:spLocks noChangeShapeType="1"/>
              </p:cNvSpPr>
              <p:nvPr/>
            </p:nvSpPr>
            <p:spPr bwMode="auto">
              <a:xfrm flipH="1">
                <a:off x="3742" y="2781"/>
                <a:ext cx="0" cy="12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204954" name="Group 154"/>
              <p:cNvGrpSpPr>
                <a:grpSpLocks/>
              </p:cNvGrpSpPr>
              <p:nvPr/>
            </p:nvGrpSpPr>
            <p:grpSpPr bwMode="auto">
              <a:xfrm>
                <a:off x="3702" y="2712"/>
                <a:ext cx="81" cy="1366"/>
                <a:chOff x="3702" y="2712"/>
                <a:chExt cx="81" cy="1366"/>
              </a:xfrm>
            </p:grpSpPr>
            <p:sp>
              <p:nvSpPr>
                <p:cNvPr id="204955" name="AutoShape 155"/>
                <p:cNvSpPr>
                  <a:spLocks noChangeArrowheads="1"/>
                </p:cNvSpPr>
                <p:nvPr/>
              </p:nvSpPr>
              <p:spPr bwMode="auto">
                <a:xfrm>
                  <a:off x="3702" y="2712"/>
                  <a:ext cx="80" cy="75"/>
                </a:xfrm>
                <a:prstGeom prst="flowChartMerge">
                  <a:avLst/>
                </a:prstGeom>
                <a:solidFill>
                  <a:srgbClr val="0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204956" name="AutoShape 156"/>
                <p:cNvSpPr>
                  <a:spLocks noChangeArrowheads="1"/>
                </p:cNvSpPr>
                <p:nvPr/>
              </p:nvSpPr>
              <p:spPr bwMode="auto">
                <a:xfrm flipV="1">
                  <a:off x="3703" y="4003"/>
                  <a:ext cx="80" cy="75"/>
                </a:xfrm>
                <a:prstGeom prst="flowChartMerge">
                  <a:avLst/>
                </a:prstGeom>
                <a:solidFill>
                  <a:srgbClr val="0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</p:grpSp>
        <p:grpSp>
          <p:nvGrpSpPr>
            <p:cNvPr id="204957" name="Group 157"/>
            <p:cNvGrpSpPr>
              <a:grpSpLocks/>
            </p:cNvGrpSpPr>
            <p:nvPr/>
          </p:nvGrpSpPr>
          <p:grpSpPr bwMode="auto">
            <a:xfrm>
              <a:off x="5100836" y="5728419"/>
              <a:ext cx="1657350" cy="573088"/>
              <a:chOff x="492" y="2846"/>
              <a:chExt cx="686" cy="237"/>
            </a:xfrm>
          </p:grpSpPr>
          <p:sp>
            <p:nvSpPr>
              <p:cNvPr id="204958" name="Line 158"/>
              <p:cNvSpPr>
                <a:spLocks noChangeShapeType="1"/>
              </p:cNvSpPr>
              <p:nvPr/>
            </p:nvSpPr>
            <p:spPr bwMode="auto">
              <a:xfrm rot="-1140392" flipH="1" flipV="1">
                <a:off x="492" y="2846"/>
                <a:ext cx="686" cy="2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4959" name="Line 159"/>
              <p:cNvSpPr>
                <a:spLocks noChangeShapeType="1"/>
              </p:cNvSpPr>
              <p:nvPr/>
            </p:nvSpPr>
            <p:spPr bwMode="auto">
              <a:xfrm rot="1140392" flipV="1">
                <a:off x="822" y="2960"/>
                <a:ext cx="25" cy="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4960" name="Group 160"/>
            <p:cNvGrpSpPr>
              <a:grpSpLocks/>
            </p:cNvGrpSpPr>
            <p:nvPr/>
          </p:nvGrpSpPr>
          <p:grpSpPr bwMode="auto">
            <a:xfrm>
              <a:off x="5094486" y="4625107"/>
              <a:ext cx="1657350" cy="573088"/>
              <a:chOff x="492" y="2846"/>
              <a:chExt cx="686" cy="237"/>
            </a:xfrm>
          </p:grpSpPr>
          <p:sp>
            <p:nvSpPr>
              <p:cNvPr id="204961" name="Line 161"/>
              <p:cNvSpPr>
                <a:spLocks noChangeShapeType="1"/>
              </p:cNvSpPr>
              <p:nvPr/>
            </p:nvSpPr>
            <p:spPr bwMode="auto">
              <a:xfrm rot="-1140392" flipH="1" flipV="1">
                <a:off x="492" y="2846"/>
                <a:ext cx="686" cy="2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4962" name="Line 162"/>
              <p:cNvSpPr>
                <a:spLocks noChangeShapeType="1"/>
              </p:cNvSpPr>
              <p:nvPr/>
            </p:nvSpPr>
            <p:spPr bwMode="auto">
              <a:xfrm rot="1140392" flipV="1">
                <a:off x="822" y="2960"/>
                <a:ext cx="25" cy="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4963" name="Group 163"/>
            <p:cNvGrpSpPr>
              <a:grpSpLocks/>
            </p:cNvGrpSpPr>
            <p:nvPr/>
          </p:nvGrpSpPr>
          <p:grpSpPr bwMode="auto">
            <a:xfrm flipV="1">
              <a:off x="6799461" y="4512394"/>
              <a:ext cx="1150938" cy="400050"/>
              <a:chOff x="1195" y="2965"/>
              <a:chExt cx="1315" cy="454"/>
            </a:xfrm>
          </p:grpSpPr>
          <p:sp>
            <p:nvSpPr>
              <p:cNvPr id="204964" name="Line 164"/>
              <p:cNvSpPr>
                <a:spLocks noChangeShapeType="1"/>
              </p:cNvSpPr>
              <p:nvPr/>
            </p:nvSpPr>
            <p:spPr bwMode="auto">
              <a:xfrm flipH="1" flipV="1">
                <a:off x="1195" y="2965"/>
                <a:ext cx="1315" cy="45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4965" name="Line 165"/>
              <p:cNvSpPr>
                <a:spLocks noChangeShapeType="1"/>
              </p:cNvSpPr>
              <p:nvPr/>
            </p:nvSpPr>
            <p:spPr bwMode="auto">
              <a:xfrm>
                <a:off x="1828" y="3184"/>
                <a:ext cx="47" cy="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4966" name="Group 166"/>
            <p:cNvGrpSpPr>
              <a:grpSpLocks/>
            </p:cNvGrpSpPr>
            <p:nvPr/>
          </p:nvGrpSpPr>
          <p:grpSpPr bwMode="auto">
            <a:xfrm>
              <a:off x="6805811" y="6015757"/>
              <a:ext cx="1150938" cy="400050"/>
              <a:chOff x="1195" y="2965"/>
              <a:chExt cx="1315" cy="454"/>
            </a:xfrm>
          </p:grpSpPr>
          <p:sp>
            <p:nvSpPr>
              <p:cNvPr id="204967" name="Line 167"/>
              <p:cNvSpPr>
                <a:spLocks noChangeShapeType="1"/>
              </p:cNvSpPr>
              <p:nvPr/>
            </p:nvSpPr>
            <p:spPr bwMode="auto">
              <a:xfrm flipH="1" flipV="1">
                <a:off x="1195" y="2965"/>
                <a:ext cx="1315" cy="45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4968" name="Line 168"/>
              <p:cNvSpPr>
                <a:spLocks noChangeShapeType="1"/>
              </p:cNvSpPr>
              <p:nvPr/>
            </p:nvSpPr>
            <p:spPr bwMode="auto">
              <a:xfrm>
                <a:off x="1828" y="3184"/>
                <a:ext cx="47" cy="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115" name="Rectangle 134"/>
          <p:cNvSpPr>
            <a:spLocks noChangeArrowheads="1"/>
          </p:cNvSpPr>
          <p:nvPr/>
        </p:nvSpPr>
        <p:spPr bwMode="auto">
          <a:xfrm>
            <a:off x="576064" y="198000"/>
            <a:ext cx="7236296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5. La lente delgada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53C7056-DA0E-A044-BF9A-6CCCA9E08A51}"/>
              </a:ext>
            </a:extLst>
          </p:cNvPr>
          <p:cNvSpPr txBox="1"/>
          <p:nvPr/>
        </p:nvSpPr>
        <p:spPr>
          <a:xfrm>
            <a:off x="501382" y="1120562"/>
            <a:ext cx="2807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Lente convergente o positiva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EF879FCF-8EFE-0340-8D25-DE400DE0BFC3}"/>
              </a:ext>
            </a:extLst>
          </p:cNvPr>
          <p:cNvSpPr txBox="1"/>
          <p:nvPr/>
        </p:nvSpPr>
        <p:spPr>
          <a:xfrm>
            <a:off x="573713" y="3923764"/>
            <a:ext cx="2715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Lente divergente o negativa</a:t>
            </a:r>
          </a:p>
        </p:txBody>
      </p:sp>
    </p:spTree>
    <p:extLst>
      <p:ext uri="{BB962C8B-B14F-4D97-AF65-F5344CB8AC3E}">
        <p14:creationId xmlns:p14="http://schemas.microsoft.com/office/powerpoint/2010/main" val="122682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4860925" y="4305300"/>
            <a:ext cx="3671888" cy="2168525"/>
            <a:chOff x="4860925" y="4305300"/>
            <a:chExt cx="3671888" cy="2168525"/>
          </a:xfrm>
        </p:grpSpPr>
        <p:sp>
          <p:nvSpPr>
            <p:cNvPr id="205947" name="Text Box 123"/>
            <p:cNvSpPr txBox="1">
              <a:spLocks noChangeArrowheads="1"/>
            </p:cNvSpPr>
            <p:nvPr/>
          </p:nvSpPr>
          <p:spPr bwMode="auto">
            <a:xfrm flipH="1">
              <a:off x="4860925" y="5132388"/>
              <a:ext cx="3238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 dirty="0"/>
                <a:t>F’</a:t>
              </a:r>
            </a:p>
          </p:txBody>
        </p:sp>
        <p:sp>
          <p:nvSpPr>
            <p:cNvPr id="205960" name="Line 136"/>
            <p:cNvSpPr>
              <a:spLocks noChangeShapeType="1"/>
            </p:cNvSpPr>
            <p:nvPr/>
          </p:nvSpPr>
          <p:spPr bwMode="auto">
            <a:xfrm flipH="1">
              <a:off x="4932363" y="5422900"/>
              <a:ext cx="36004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205964" name="Group 140"/>
            <p:cNvGrpSpPr>
              <a:grpSpLocks/>
            </p:cNvGrpSpPr>
            <p:nvPr/>
          </p:nvGrpSpPr>
          <p:grpSpPr bwMode="auto">
            <a:xfrm>
              <a:off x="6669088" y="4305300"/>
              <a:ext cx="128587" cy="2168525"/>
              <a:chOff x="3702" y="2712"/>
              <a:chExt cx="81" cy="1366"/>
            </a:xfrm>
          </p:grpSpPr>
          <p:sp>
            <p:nvSpPr>
              <p:cNvPr id="205959" name="Line 135"/>
              <p:cNvSpPr>
                <a:spLocks noChangeShapeType="1"/>
              </p:cNvSpPr>
              <p:nvPr/>
            </p:nvSpPr>
            <p:spPr bwMode="auto">
              <a:xfrm flipH="1">
                <a:off x="3742" y="2781"/>
                <a:ext cx="0" cy="12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205963" name="Group 139"/>
              <p:cNvGrpSpPr>
                <a:grpSpLocks/>
              </p:cNvGrpSpPr>
              <p:nvPr/>
            </p:nvGrpSpPr>
            <p:grpSpPr bwMode="auto">
              <a:xfrm>
                <a:off x="3702" y="2712"/>
                <a:ext cx="81" cy="1366"/>
                <a:chOff x="3702" y="2712"/>
                <a:chExt cx="81" cy="1366"/>
              </a:xfrm>
            </p:grpSpPr>
            <p:sp>
              <p:nvSpPr>
                <p:cNvPr id="205961" name="AutoShape 137"/>
                <p:cNvSpPr>
                  <a:spLocks noChangeArrowheads="1"/>
                </p:cNvSpPr>
                <p:nvPr/>
              </p:nvSpPr>
              <p:spPr bwMode="auto">
                <a:xfrm>
                  <a:off x="3702" y="2712"/>
                  <a:ext cx="80" cy="75"/>
                </a:xfrm>
                <a:prstGeom prst="flowChartMerge">
                  <a:avLst/>
                </a:prstGeom>
                <a:solidFill>
                  <a:srgbClr val="0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205962" name="AutoShape 138"/>
                <p:cNvSpPr>
                  <a:spLocks noChangeArrowheads="1"/>
                </p:cNvSpPr>
                <p:nvPr/>
              </p:nvSpPr>
              <p:spPr bwMode="auto">
                <a:xfrm flipV="1">
                  <a:off x="3703" y="4003"/>
                  <a:ext cx="80" cy="75"/>
                </a:xfrm>
                <a:prstGeom prst="flowChartMerge">
                  <a:avLst/>
                </a:prstGeom>
                <a:solidFill>
                  <a:srgbClr val="0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</p:grpSp>
        <p:sp>
          <p:nvSpPr>
            <p:cNvPr id="205983" name="Line 159"/>
            <p:cNvSpPr>
              <a:spLocks noChangeShapeType="1"/>
            </p:cNvSpPr>
            <p:nvPr/>
          </p:nvSpPr>
          <p:spPr bwMode="auto">
            <a:xfrm>
              <a:off x="5160963" y="4508500"/>
              <a:ext cx="0" cy="18732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4829473" y="595735"/>
            <a:ext cx="216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dirty="0"/>
              <a:t>Planos focales</a:t>
            </a:r>
          </a:p>
        </p:txBody>
      </p:sp>
      <p:grpSp>
        <p:nvGrpSpPr>
          <p:cNvPr id="205868" name="Group 44"/>
          <p:cNvGrpSpPr>
            <a:grpSpLocks/>
          </p:cNvGrpSpPr>
          <p:nvPr/>
        </p:nvGrpSpPr>
        <p:grpSpPr bwMode="auto">
          <a:xfrm>
            <a:off x="684213" y="1639169"/>
            <a:ext cx="3600450" cy="1944687"/>
            <a:chOff x="113" y="1253"/>
            <a:chExt cx="2268" cy="1225"/>
          </a:xfrm>
        </p:grpSpPr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>
              <a:off x="1519" y="1253"/>
              <a:ext cx="0" cy="1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5846" name="Line 22"/>
            <p:cNvSpPr>
              <a:spLocks noChangeShapeType="1"/>
            </p:cNvSpPr>
            <p:nvPr/>
          </p:nvSpPr>
          <p:spPr bwMode="auto">
            <a:xfrm>
              <a:off x="113" y="1888"/>
              <a:ext cx="2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5849" name="Group 25"/>
          <p:cNvGrpSpPr>
            <a:grpSpLocks/>
          </p:cNvGrpSpPr>
          <p:nvPr/>
        </p:nvGrpSpPr>
        <p:grpSpPr bwMode="auto">
          <a:xfrm rot="872010">
            <a:off x="898525" y="1678856"/>
            <a:ext cx="1979613" cy="681038"/>
            <a:chOff x="204" y="1434"/>
            <a:chExt cx="1315" cy="454"/>
          </a:xfrm>
        </p:grpSpPr>
        <p:sp>
          <p:nvSpPr>
            <p:cNvPr id="205847" name="Line 23"/>
            <p:cNvSpPr>
              <a:spLocks noChangeShapeType="1"/>
            </p:cNvSpPr>
            <p:nvPr/>
          </p:nvSpPr>
          <p:spPr bwMode="auto">
            <a:xfrm flipV="1">
              <a:off x="204" y="1434"/>
              <a:ext cx="1315" cy="45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5848" name="Line 24"/>
            <p:cNvSpPr>
              <a:spLocks noChangeShapeType="1"/>
            </p:cNvSpPr>
            <p:nvPr/>
          </p:nvSpPr>
          <p:spPr bwMode="auto">
            <a:xfrm flipV="1">
              <a:off x="839" y="1653"/>
              <a:ext cx="47" cy="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5850" name="Group 26"/>
          <p:cNvGrpSpPr>
            <a:grpSpLocks/>
          </p:cNvGrpSpPr>
          <p:nvPr/>
        </p:nvGrpSpPr>
        <p:grpSpPr bwMode="auto">
          <a:xfrm rot="703169" flipV="1">
            <a:off x="731838" y="2340844"/>
            <a:ext cx="2311400" cy="798512"/>
            <a:chOff x="204" y="1434"/>
            <a:chExt cx="1315" cy="454"/>
          </a:xfrm>
        </p:grpSpPr>
        <p:sp>
          <p:nvSpPr>
            <p:cNvPr id="205851" name="Line 27"/>
            <p:cNvSpPr>
              <a:spLocks noChangeShapeType="1"/>
            </p:cNvSpPr>
            <p:nvPr/>
          </p:nvSpPr>
          <p:spPr bwMode="auto">
            <a:xfrm flipV="1">
              <a:off x="204" y="1434"/>
              <a:ext cx="1315" cy="45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5852" name="Line 28"/>
            <p:cNvSpPr>
              <a:spLocks noChangeShapeType="1"/>
            </p:cNvSpPr>
            <p:nvPr/>
          </p:nvSpPr>
          <p:spPr bwMode="auto">
            <a:xfrm flipV="1">
              <a:off x="839" y="1653"/>
              <a:ext cx="47" cy="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5853" name="Group 29"/>
          <p:cNvGrpSpPr>
            <a:grpSpLocks/>
          </p:cNvGrpSpPr>
          <p:nvPr/>
        </p:nvGrpSpPr>
        <p:grpSpPr bwMode="auto">
          <a:xfrm rot="2360783">
            <a:off x="2916238" y="1953494"/>
            <a:ext cx="1089025" cy="376237"/>
            <a:chOff x="204" y="1434"/>
            <a:chExt cx="1315" cy="454"/>
          </a:xfrm>
        </p:grpSpPr>
        <p:sp>
          <p:nvSpPr>
            <p:cNvPr id="205854" name="Line 30"/>
            <p:cNvSpPr>
              <a:spLocks noChangeShapeType="1"/>
            </p:cNvSpPr>
            <p:nvPr/>
          </p:nvSpPr>
          <p:spPr bwMode="auto">
            <a:xfrm flipV="1">
              <a:off x="204" y="1434"/>
              <a:ext cx="1315" cy="45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5855" name="Line 31"/>
            <p:cNvSpPr>
              <a:spLocks noChangeShapeType="1"/>
            </p:cNvSpPr>
            <p:nvPr/>
          </p:nvSpPr>
          <p:spPr bwMode="auto">
            <a:xfrm flipV="1">
              <a:off x="839" y="1653"/>
              <a:ext cx="47" cy="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5856" name="Group 32"/>
          <p:cNvGrpSpPr>
            <a:grpSpLocks/>
          </p:cNvGrpSpPr>
          <p:nvPr/>
        </p:nvGrpSpPr>
        <p:grpSpPr bwMode="auto">
          <a:xfrm rot="2360783">
            <a:off x="2916238" y="3371544"/>
            <a:ext cx="1089025" cy="376238"/>
            <a:chOff x="204" y="1434"/>
            <a:chExt cx="1315" cy="454"/>
          </a:xfrm>
        </p:grpSpPr>
        <p:sp>
          <p:nvSpPr>
            <p:cNvPr id="205857" name="Line 33"/>
            <p:cNvSpPr>
              <a:spLocks noChangeShapeType="1"/>
            </p:cNvSpPr>
            <p:nvPr/>
          </p:nvSpPr>
          <p:spPr bwMode="auto">
            <a:xfrm flipV="1">
              <a:off x="204" y="1434"/>
              <a:ext cx="1315" cy="45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5858" name="Line 34"/>
            <p:cNvSpPr>
              <a:spLocks noChangeShapeType="1"/>
            </p:cNvSpPr>
            <p:nvPr/>
          </p:nvSpPr>
          <p:spPr bwMode="auto">
            <a:xfrm flipV="1">
              <a:off x="839" y="1653"/>
              <a:ext cx="47" cy="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5867" name="Text Box 43"/>
          <p:cNvSpPr txBox="1">
            <a:spLocks noChangeArrowheads="1"/>
          </p:cNvSpPr>
          <p:nvPr/>
        </p:nvSpPr>
        <p:spPr bwMode="auto">
          <a:xfrm>
            <a:off x="539750" y="2356719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400" dirty="0"/>
              <a:t>F</a:t>
            </a:r>
          </a:p>
        </p:txBody>
      </p:sp>
      <p:grpSp>
        <p:nvGrpSpPr>
          <p:cNvPr id="205894" name="Group 70"/>
          <p:cNvGrpSpPr>
            <a:grpSpLocks/>
          </p:cNvGrpSpPr>
          <p:nvPr/>
        </p:nvGrpSpPr>
        <p:grpSpPr bwMode="auto">
          <a:xfrm>
            <a:off x="4932363" y="1639169"/>
            <a:ext cx="3600450" cy="1944687"/>
            <a:chOff x="3016" y="1253"/>
            <a:chExt cx="2268" cy="1225"/>
          </a:xfrm>
        </p:grpSpPr>
        <p:sp>
          <p:nvSpPr>
            <p:cNvPr id="205872" name="Line 48"/>
            <p:cNvSpPr>
              <a:spLocks noChangeShapeType="1"/>
            </p:cNvSpPr>
            <p:nvPr/>
          </p:nvSpPr>
          <p:spPr bwMode="auto">
            <a:xfrm flipH="1">
              <a:off x="3742" y="1253"/>
              <a:ext cx="0" cy="1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5873" name="Line 49"/>
            <p:cNvSpPr>
              <a:spLocks noChangeShapeType="1"/>
            </p:cNvSpPr>
            <p:nvPr/>
          </p:nvSpPr>
          <p:spPr bwMode="auto">
            <a:xfrm flipH="1">
              <a:off x="3016" y="1888"/>
              <a:ext cx="22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5973" name="Group 149"/>
          <p:cNvGrpSpPr>
            <a:grpSpLocks/>
          </p:cNvGrpSpPr>
          <p:nvPr/>
        </p:nvGrpSpPr>
        <p:grpSpPr bwMode="auto">
          <a:xfrm>
            <a:off x="6083300" y="1942381"/>
            <a:ext cx="2089150" cy="1065213"/>
            <a:chOff x="3735" y="1434"/>
            <a:chExt cx="1315" cy="454"/>
          </a:xfrm>
        </p:grpSpPr>
        <p:sp>
          <p:nvSpPr>
            <p:cNvPr id="205881" name="Line 57"/>
            <p:cNvSpPr>
              <a:spLocks noChangeShapeType="1"/>
            </p:cNvSpPr>
            <p:nvPr/>
          </p:nvSpPr>
          <p:spPr bwMode="auto">
            <a:xfrm flipH="1" flipV="1">
              <a:off x="3735" y="1434"/>
              <a:ext cx="1315" cy="45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5882" name="Line 58"/>
            <p:cNvSpPr>
              <a:spLocks noChangeShapeType="1"/>
            </p:cNvSpPr>
            <p:nvPr/>
          </p:nvSpPr>
          <p:spPr bwMode="auto">
            <a:xfrm>
              <a:off x="4368" y="1653"/>
              <a:ext cx="47" cy="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5974" name="Group 150"/>
          <p:cNvGrpSpPr>
            <a:grpSpLocks/>
          </p:cNvGrpSpPr>
          <p:nvPr/>
        </p:nvGrpSpPr>
        <p:grpSpPr bwMode="auto">
          <a:xfrm>
            <a:off x="6080125" y="3009181"/>
            <a:ext cx="2093913" cy="349250"/>
            <a:chOff x="3735" y="1887"/>
            <a:chExt cx="1315" cy="454"/>
          </a:xfrm>
        </p:grpSpPr>
        <p:sp>
          <p:nvSpPr>
            <p:cNvPr id="205884" name="Line 60"/>
            <p:cNvSpPr>
              <a:spLocks noChangeShapeType="1"/>
            </p:cNvSpPr>
            <p:nvPr/>
          </p:nvSpPr>
          <p:spPr bwMode="auto">
            <a:xfrm flipH="1">
              <a:off x="3735" y="1887"/>
              <a:ext cx="1315" cy="45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 flipV="1">
              <a:off x="4368" y="2106"/>
              <a:ext cx="47" cy="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5892" name="Text Box 68"/>
          <p:cNvSpPr txBox="1">
            <a:spLocks noChangeArrowheads="1"/>
          </p:cNvSpPr>
          <p:nvPr/>
        </p:nvSpPr>
        <p:spPr bwMode="auto">
          <a:xfrm flipH="1">
            <a:off x="8158163" y="2356719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400" dirty="0"/>
              <a:t>F’</a:t>
            </a:r>
          </a:p>
        </p:txBody>
      </p:sp>
      <p:sp>
        <p:nvSpPr>
          <p:cNvPr id="205913" name="Text Box 89"/>
          <p:cNvSpPr txBox="1">
            <a:spLocks noChangeArrowheads="1"/>
          </p:cNvSpPr>
          <p:nvPr/>
        </p:nvSpPr>
        <p:spPr bwMode="auto">
          <a:xfrm flipH="1">
            <a:off x="3382963" y="514985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400" dirty="0"/>
              <a:t>F</a:t>
            </a:r>
          </a:p>
        </p:txBody>
      </p:sp>
      <p:grpSp>
        <p:nvGrpSpPr>
          <p:cNvPr id="205934" name="Group 110"/>
          <p:cNvGrpSpPr>
            <a:grpSpLocks/>
          </p:cNvGrpSpPr>
          <p:nvPr/>
        </p:nvGrpSpPr>
        <p:grpSpPr bwMode="auto">
          <a:xfrm>
            <a:off x="684213" y="4310063"/>
            <a:ext cx="3600450" cy="2168525"/>
            <a:chOff x="476" y="2715"/>
            <a:chExt cx="2268" cy="1366"/>
          </a:xfrm>
        </p:grpSpPr>
        <p:grpSp>
          <p:nvGrpSpPr>
            <p:cNvPr id="205930" name="Group 106"/>
            <p:cNvGrpSpPr>
              <a:grpSpLocks/>
            </p:cNvGrpSpPr>
            <p:nvPr/>
          </p:nvGrpSpPr>
          <p:grpSpPr bwMode="auto">
            <a:xfrm>
              <a:off x="476" y="2784"/>
              <a:ext cx="2268" cy="1225"/>
              <a:chOff x="476" y="2784"/>
              <a:chExt cx="2268" cy="1225"/>
            </a:xfrm>
          </p:grpSpPr>
          <p:sp>
            <p:nvSpPr>
              <p:cNvPr id="205897" name="Line 73"/>
              <p:cNvSpPr>
                <a:spLocks noChangeShapeType="1"/>
              </p:cNvSpPr>
              <p:nvPr/>
            </p:nvSpPr>
            <p:spPr bwMode="auto">
              <a:xfrm flipH="1">
                <a:off x="1202" y="2784"/>
                <a:ext cx="0" cy="12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898" name="Line 74"/>
              <p:cNvSpPr>
                <a:spLocks noChangeShapeType="1"/>
              </p:cNvSpPr>
              <p:nvPr/>
            </p:nvSpPr>
            <p:spPr bwMode="auto">
              <a:xfrm flipH="1">
                <a:off x="476" y="3419"/>
                <a:ext cx="22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05932" name="AutoShape 108"/>
            <p:cNvSpPr>
              <a:spLocks noChangeArrowheads="1"/>
            </p:cNvSpPr>
            <p:nvPr/>
          </p:nvSpPr>
          <p:spPr bwMode="auto">
            <a:xfrm>
              <a:off x="1162" y="2715"/>
              <a:ext cx="80" cy="75"/>
            </a:xfrm>
            <a:prstGeom prst="flowChartMerg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933" name="AutoShape 109"/>
            <p:cNvSpPr>
              <a:spLocks noChangeArrowheads="1"/>
            </p:cNvSpPr>
            <p:nvPr/>
          </p:nvSpPr>
          <p:spPr bwMode="auto">
            <a:xfrm flipV="1">
              <a:off x="1163" y="4006"/>
              <a:ext cx="80" cy="75"/>
            </a:xfrm>
            <a:prstGeom prst="flowChartMerge">
              <a:avLst/>
            </a:prstGeom>
            <a:solidFill>
              <a:srgbClr val="00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05971" name="Text Box 147"/>
          <p:cNvSpPr txBox="1">
            <a:spLocks noChangeArrowheads="1"/>
          </p:cNvSpPr>
          <p:nvPr/>
        </p:nvSpPr>
        <p:spPr bwMode="auto">
          <a:xfrm>
            <a:off x="823913" y="3206031"/>
            <a:ext cx="11239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400"/>
              <a:t>Plano focal </a:t>
            </a:r>
          </a:p>
          <a:p>
            <a:pPr algn="l"/>
            <a:r>
              <a:rPr lang="es-ES" sz="1400"/>
              <a:t>objeto</a:t>
            </a:r>
          </a:p>
        </p:txBody>
      </p:sp>
      <p:sp>
        <p:nvSpPr>
          <p:cNvPr id="205972" name="Line 148"/>
          <p:cNvSpPr>
            <a:spLocks noChangeShapeType="1"/>
          </p:cNvSpPr>
          <p:nvPr/>
        </p:nvSpPr>
        <p:spPr bwMode="auto">
          <a:xfrm>
            <a:off x="8172450" y="1718544"/>
            <a:ext cx="0" cy="18732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05976" name="Group 152"/>
          <p:cNvGrpSpPr>
            <a:grpSpLocks/>
          </p:cNvGrpSpPr>
          <p:nvPr/>
        </p:nvGrpSpPr>
        <p:grpSpPr bwMode="auto">
          <a:xfrm rot="2015288">
            <a:off x="4986338" y="1610594"/>
            <a:ext cx="1089025" cy="376237"/>
            <a:chOff x="204" y="1434"/>
            <a:chExt cx="1315" cy="454"/>
          </a:xfrm>
        </p:grpSpPr>
        <p:sp>
          <p:nvSpPr>
            <p:cNvPr id="205977" name="Line 153"/>
            <p:cNvSpPr>
              <a:spLocks noChangeShapeType="1"/>
            </p:cNvSpPr>
            <p:nvPr/>
          </p:nvSpPr>
          <p:spPr bwMode="auto">
            <a:xfrm flipV="1">
              <a:off x="204" y="1434"/>
              <a:ext cx="1315" cy="45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5978" name="Line 154"/>
            <p:cNvSpPr>
              <a:spLocks noChangeShapeType="1"/>
            </p:cNvSpPr>
            <p:nvPr/>
          </p:nvSpPr>
          <p:spPr bwMode="auto">
            <a:xfrm flipV="1">
              <a:off x="839" y="1653"/>
              <a:ext cx="47" cy="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5979" name="Group 155"/>
          <p:cNvGrpSpPr>
            <a:grpSpLocks/>
          </p:cNvGrpSpPr>
          <p:nvPr/>
        </p:nvGrpSpPr>
        <p:grpSpPr bwMode="auto">
          <a:xfrm rot="2015288">
            <a:off x="4991100" y="3028231"/>
            <a:ext cx="1089025" cy="376238"/>
            <a:chOff x="204" y="1434"/>
            <a:chExt cx="1315" cy="454"/>
          </a:xfrm>
        </p:grpSpPr>
        <p:sp>
          <p:nvSpPr>
            <p:cNvPr id="205980" name="Line 156"/>
            <p:cNvSpPr>
              <a:spLocks noChangeShapeType="1"/>
            </p:cNvSpPr>
            <p:nvPr/>
          </p:nvSpPr>
          <p:spPr bwMode="auto">
            <a:xfrm flipV="1">
              <a:off x="204" y="1434"/>
              <a:ext cx="1315" cy="45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5981" name="Line 157"/>
            <p:cNvSpPr>
              <a:spLocks noChangeShapeType="1"/>
            </p:cNvSpPr>
            <p:nvPr/>
          </p:nvSpPr>
          <p:spPr bwMode="auto">
            <a:xfrm flipV="1">
              <a:off x="839" y="1653"/>
              <a:ext cx="47" cy="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5982" name="Text Box 158"/>
          <p:cNvSpPr txBox="1">
            <a:spLocks noChangeArrowheads="1"/>
          </p:cNvSpPr>
          <p:nvPr/>
        </p:nvSpPr>
        <p:spPr bwMode="auto">
          <a:xfrm>
            <a:off x="7048500" y="3429000"/>
            <a:ext cx="11239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400" dirty="0"/>
              <a:t>Plano focal </a:t>
            </a:r>
          </a:p>
          <a:p>
            <a:pPr algn="l"/>
            <a:r>
              <a:rPr lang="es-ES" sz="1400" dirty="0"/>
              <a:t>imagen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688975" y="5041900"/>
            <a:ext cx="1168400" cy="979488"/>
            <a:chOff x="688975" y="5041900"/>
            <a:chExt cx="1168400" cy="979488"/>
          </a:xfrm>
        </p:grpSpPr>
        <p:grpSp>
          <p:nvGrpSpPr>
            <p:cNvPr id="4" name="3 Grupo"/>
            <p:cNvGrpSpPr/>
            <p:nvPr/>
          </p:nvGrpSpPr>
          <p:grpSpPr>
            <a:xfrm>
              <a:off x="704850" y="5621338"/>
              <a:ext cx="1150938" cy="400050"/>
              <a:chOff x="704850" y="5621338"/>
              <a:chExt cx="1150938" cy="400050"/>
            </a:xfrm>
          </p:grpSpPr>
          <p:sp>
            <p:nvSpPr>
              <p:cNvPr id="205953" name="Line 129"/>
              <p:cNvSpPr>
                <a:spLocks noChangeShapeType="1"/>
              </p:cNvSpPr>
              <p:nvPr/>
            </p:nvSpPr>
            <p:spPr bwMode="auto">
              <a:xfrm rot="21407832" flipV="1">
                <a:off x="704850" y="5621338"/>
                <a:ext cx="1150938" cy="40005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954" name="Line 130"/>
              <p:cNvSpPr>
                <a:spLocks noChangeShapeType="1"/>
              </p:cNvSpPr>
              <p:nvPr/>
            </p:nvSpPr>
            <p:spPr bwMode="auto">
              <a:xfrm rot="21407832" flipV="1">
                <a:off x="1260475" y="5815013"/>
                <a:ext cx="41275" cy="1270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" name="2 Grupo"/>
            <p:cNvGrpSpPr/>
            <p:nvPr/>
          </p:nvGrpSpPr>
          <p:grpSpPr>
            <a:xfrm>
              <a:off x="706438" y="5267325"/>
              <a:ext cx="1150937" cy="400050"/>
              <a:chOff x="706438" y="5267325"/>
              <a:chExt cx="1150937" cy="400050"/>
            </a:xfrm>
          </p:grpSpPr>
          <p:sp>
            <p:nvSpPr>
              <p:cNvPr id="205985" name="Line 161"/>
              <p:cNvSpPr>
                <a:spLocks noChangeShapeType="1"/>
              </p:cNvSpPr>
              <p:nvPr/>
            </p:nvSpPr>
            <p:spPr bwMode="auto">
              <a:xfrm rot="248933" flipV="1">
                <a:off x="706438" y="5267325"/>
                <a:ext cx="1150937" cy="40005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986" name="Line 162"/>
              <p:cNvSpPr>
                <a:spLocks noChangeShapeType="1"/>
              </p:cNvSpPr>
              <p:nvPr/>
            </p:nvSpPr>
            <p:spPr bwMode="auto">
              <a:xfrm rot="248933" flipV="1">
                <a:off x="1262063" y="5461000"/>
                <a:ext cx="41275" cy="1270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" name="1 Grupo"/>
            <p:cNvGrpSpPr/>
            <p:nvPr/>
          </p:nvGrpSpPr>
          <p:grpSpPr>
            <a:xfrm>
              <a:off x="688975" y="5041900"/>
              <a:ext cx="1158875" cy="268288"/>
              <a:chOff x="688975" y="5041900"/>
              <a:chExt cx="1158875" cy="268288"/>
            </a:xfrm>
          </p:grpSpPr>
          <p:sp>
            <p:nvSpPr>
              <p:cNvPr id="205989" name="Line 165"/>
              <p:cNvSpPr>
                <a:spLocks noChangeShapeType="1"/>
              </p:cNvSpPr>
              <p:nvPr/>
            </p:nvSpPr>
            <p:spPr bwMode="auto">
              <a:xfrm rot="371657" flipV="1">
                <a:off x="688975" y="5041900"/>
                <a:ext cx="1158875" cy="26828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990" name="Line 166"/>
              <p:cNvSpPr>
                <a:spLocks noChangeShapeType="1"/>
              </p:cNvSpPr>
              <p:nvPr/>
            </p:nvSpPr>
            <p:spPr bwMode="auto">
              <a:xfrm rot="371657" flipV="1">
                <a:off x="1247775" y="5172075"/>
                <a:ext cx="41275" cy="793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9" name="8 Grupo"/>
          <p:cNvGrpSpPr/>
          <p:nvPr/>
        </p:nvGrpSpPr>
        <p:grpSpPr>
          <a:xfrm>
            <a:off x="1862138" y="4876800"/>
            <a:ext cx="1558925" cy="744538"/>
            <a:chOff x="1862138" y="4876800"/>
            <a:chExt cx="1558925" cy="744538"/>
          </a:xfrm>
        </p:grpSpPr>
        <p:sp>
          <p:nvSpPr>
            <p:cNvPr id="205956" name="Line 132"/>
            <p:cNvSpPr>
              <a:spLocks noChangeShapeType="1"/>
            </p:cNvSpPr>
            <p:nvPr/>
          </p:nvSpPr>
          <p:spPr bwMode="auto">
            <a:xfrm rot="189662" flipV="1">
              <a:off x="1870075" y="4876800"/>
              <a:ext cx="1550988" cy="7445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5987" name="Line 163"/>
            <p:cNvSpPr>
              <a:spLocks noChangeShapeType="1"/>
            </p:cNvSpPr>
            <p:nvPr/>
          </p:nvSpPr>
          <p:spPr bwMode="auto">
            <a:xfrm rot="171407" flipV="1">
              <a:off x="1862138" y="4879975"/>
              <a:ext cx="1547812" cy="4714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5991" name="Line 167"/>
            <p:cNvSpPr>
              <a:spLocks noChangeShapeType="1"/>
            </p:cNvSpPr>
            <p:nvPr/>
          </p:nvSpPr>
          <p:spPr bwMode="auto">
            <a:xfrm rot="171407" flipV="1">
              <a:off x="1878013" y="4879975"/>
              <a:ext cx="1520825" cy="2603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2263775" y="4038600"/>
            <a:ext cx="495300" cy="1905000"/>
            <a:chOff x="2263775" y="4038600"/>
            <a:chExt cx="495300" cy="1905000"/>
          </a:xfrm>
        </p:grpSpPr>
        <p:grpSp>
          <p:nvGrpSpPr>
            <p:cNvPr id="7" name="6 Grupo"/>
            <p:cNvGrpSpPr/>
            <p:nvPr/>
          </p:nvGrpSpPr>
          <p:grpSpPr>
            <a:xfrm>
              <a:off x="2263775" y="4519613"/>
              <a:ext cx="492125" cy="1423987"/>
              <a:chOff x="2263775" y="4519613"/>
              <a:chExt cx="492125" cy="1423987"/>
            </a:xfrm>
          </p:grpSpPr>
          <p:sp>
            <p:nvSpPr>
              <p:cNvPr id="205967" name="Line 143"/>
              <p:cNvSpPr>
                <a:spLocks noChangeShapeType="1"/>
              </p:cNvSpPr>
              <p:nvPr/>
            </p:nvSpPr>
            <p:spPr bwMode="auto">
              <a:xfrm rot="-2835873">
                <a:off x="1797844" y="4985544"/>
                <a:ext cx="1423987" cy="49212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968" name="Line 144"/>
              <p:cNvSpPr>
                <a:spLocks noChangeShapeType="1"/>
              </p:cNvSpPr>
              <p:nvPr/>
            </p:nvSpPr>
            <p:spPr bwMode="auto">
              <a:xfrm rot="21044910" flipV="1">
                <a:off x="2484438" y="5222875"/>
                <a:ext cx="50800" cy="1905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6" name="5 Grupo"/>
            <p:cNvGrpSpPr/>
            <p:nvPr/>
          </p:nvGrpSpPr>
          <p:grpSpPr>
            <a:xfrm>
              <a:off x="2266950" y="4246563"/>
              <a:ext cx="492125" cy="1423987"/>
              <a:chOff x="2266950" y="4246563"/>
              <a:chExt cx="492125" cy="1423987"/>
            </a:xfrm>
          </p:grpSpPr>
          <p:sp>
            <p:nvSpPr>
              <p:cNvPr id="205993" name="Line 169"/>
              <p:cNvSpPr>
                <a:spLocks noChangeShapeType="1"/>
              </p:cNvSpPr>
              <p:nvPr/>
            </p:nvSpPr>
            <p:spPr bwMode="auto">
              <a:xfrm rot="-2835873">
                <a:off x="1801019" y="4712494"/>
                <a:ext cx="1423987" cy="49212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994" name="Line 170"/>
              <p:cNvSpPr>
                <a:spLocks noChangeShapeType="1"/>
              </p:cNvSpPr>
              <p:nvPr/>
            </p:nvSpPr>
            <p:spPr bwMode="auto">
              <a:xfrm rot="21044910" flipV="1">
                <a:off x="2487613" y="4949825"/>
                <a:ext cx="50800" cy="1905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5" name="4 Grupo"/>
            <p:cNvGrpSpPr/>
            <p:nvPr/>
          </p:nvGrpSpPr>
          <p:grpSpPr>
            <a:xfrm>
              <a:off x="2266950" y="4038600"/>
              <a:ext cx="492125" cy="1423988"/>
              <a:chOff x="2266950" y="4038600"/>
              <a:chExt cx="492125" cy="1423988"/>
            </a:xfrm>
          </p:grpSpPr>
          <p:sp>
            <p:nvSpPr>
              <p:cNvPr id="205996" name="Line 172"/>
              <p:cNvSpPr>
                <a:spLocks noChangeShapeType="1"/>
              </p:cNvSpPr>
              <p:nvPr/>
            </p:nvSpPr>
            <p:spPr bwMode="auto">
              <a:xfrm rot="-2835873">
                <a:off x="1801019" y="4504531"/>
                <a:ext cx="1423988" cy="49212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5997" name="Line 173"/>
              <p:cNvSpPr>
                <a:spLocks noChangeShapeType="1"/>
              </p:cNvSpPr>
              <p:nvPr/>
            </p:nvSpPr>
            <p:spPr bwMode="auto">
              <a:xfrm rot="21044910" flipV="1">
                <a:off x="2487613" y="4741863"/>
                <a:ext cx="50800" cy="1905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205998" name="Line 174"/>
          <p:cNvSpPr>
            <a:spLocks noChangeShapeType="1"/>
          </p:cNvSpPr>
          <p:nvPr/>
        </p:nvSpPr>
        <p:spPr bwMode="auto">
          <a:xfrm>
            <a:off x="3421063" y="4508500"/>
            <a:ext cx="0" cy="18732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17E9533-0B29-455A-9F88-5F7D2F3217A9}"/>
              </a:ext>
            </a:extLst>
          </p:cNvPr>
          <p:cNvGrpSpPr/>
          <p:nvPr/>
        </p:nvGrpSpPr>
        <p:grpSpPr>
          <a:xfrm>
            <a:off x="6742113" y="4681761"/>
            <a:ext cx="1168400" cy="979487"/>
            <a:chOff x="6742113" y="4681761"/>
            <a:chExt cx="1168400" cy="979487"/>
          </a:xfrm>
        </p:grpSpPr>
        <p:grpSp>
          <p:nvGrpSpPr>
            <p:cNvPr id="206005" name="Group 181"/>
            <p:cNvGrpSpPr>
              <a:grpSpLocks/>
            </p:cNvGrpSpPr>
            <p:nvPr/>
          </p:nvGrpSpPr>
          <p:grpSpPr bwMode="auto">
            <a:xfrm rot="21407832" flipV="1">
              <a:off x="6743700" y="4681761"/>
              <a:ext cx="1150938" cy="400050"/>
              <a:chOff x="1195" y="2965"/>
              <a:chExt cx="1315" cy="454"/>
            </a:xfrm>
          </p:grpSpPr>
          <p:sp>
            <p:nvSpPr>
              <p:cNvPr id="206006" name="Line 182"/>
              <p:cNvSpPr>
                <a:spLocks noChangeShapeType="1"/>
              </p:cNvSpPr>
              <p:nvPr/>
            </p:nvSpPr>
            <p:spPr bwMode="auto">
              <a:xfrm flipH="1" flipV="1">
                <a:off x="1195" y="2965"/>
                <a:ext cx="1315" cy="45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6007" name="Line 183"/>
              <p:cNvSpPr>
                <a:spLocks noChangeShapeType="1"/>
              </p:cNvSpPr>
              <p:nvPr/>
            </p:nvSpPr>
            <p:spPr bwMode="auto">
              <a:xfrm>
                <a:off x="1828" y="3184"/>
                <a:ext cx="47" cy="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6008" name="Group 184"/>
            <p:cNvGrpSpPr>
              <a:grpSpLocks/>
            </p:cNvGrpSpPr>
            <p:nvPr/>
          </p:nvGrpSpPr>
          <p:grpSpPr bwMode="auto">
            <a:xfrm rot="248933" flipV="1">
              <a:off x="6742113" y="4982279"/>
              <a:ext cx="1150938" cy="400050"/>
              <a:chOff x="1195" y="2965"/>
              <a:chExt cx="1315" cy="454"/>
            </a:xfrm>
          </p:grpSpPr>
          <p:sp>
            <p:nvSpPr>
              <p:cNvPr id="206009" name="Line 185"/>
              <p:cNvSpPr>
                <a:spLocks noChangeShapeType="1"/>
              </p:cNvSpPr>
              <p:nvPr/>
            </p:nvSpPr>
            <p:spPr bwMode="auto">
              <a:xfrm flipH="1" flipV="1">
                <a:off x="1195" y="2965"/>
                <a:ext cx="1315" cy="45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206010" name="Line 186"/>
              <p:cNvSpPr>
                <a:spLocks noChangeShapeType="1"/>
              </p:cNvSpPr>
              <p:nvPr/>
            </p:nvSpPr>
            <p:spPr bwMode="auto">
              <a:xfrm>
                <a:off x="1828" y="3184"/>
                <a:ext cx="47" cy="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6012" name="Group 188"/>
            <p:cNvGrpSpPr>
              <a:grpSpLocks/>
            </p:cNvGrpSpPr>
            <p:nvPr/>
          </p:nvGrpSpPr>
          <p:grpSpPr bwMode="auto">
            <a:xfrm rot="371657" flipV="1">
              <a:off x="6751638" y="5392961"/>
              <a:ext cx="1158875" cy="268287"/>
              <a:chOff x="1195" y="2965"/>
              <a:chExt cx="1315" cy="454"/>
            </a:xfrm>
          </p:grpSpPr>
          <p:sp>
            <p:nvSpPr>
              <p:cNvPr id="206013" name="Line 189"/>
              <p:cNvSpPr>
                <a:spLocks noChangeShapeType="1"/>
              </p:cNvSpPr>
              <p:nvPr/>
            </p:nvSpPr>
            <p:spPr bwMode="auto">
              <a:xfrm flipH="1" flipV="1">
                <a:off x="1195" y="2965"/>
                <a:ext cx="1315" cy="45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6014" name="Line 190"/>
              <p:cNvSpPr>
                <a:spLocks noChangeShapeType="1"/>
              </p:cNvSpPr>
              <p:nvPr/>
            </p:nvSpPr>
            <p:spPr bwMode="auto">
              <a:xfrm>
                <a:off x="1828" y="3184"/>
                <a:ext cx="47" cy="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C56343D8-042B-4FB3-9D4C-D2512D29A33B}"/>
              </a:ext>
            </a:extLst>
          </p:cNvPr>
          <p:cNvGrpSpPr/>
          <p:nvPr/>
        </p:nvGrpSpPr>
        <p:grpSpPr>
          <a:xfrm>
            <a:off x="5178425" y="5081588"/>
            <a:ext cx="1560672" cy="744537"/>
            <a:chOff x="5178425" y="5081588"/>
            <a:chExt cx="1560672" cy="744537"/>
          </a:xfrm>
        </p:grpSpPr>
        <p:sp>
          <p:nvSpPr>
            <p:cNvPr id="206001" name="Line 177"/>
            <p:cNvSpPr>
              <a:spLocks noChangeShapeType="1"/>
            </p:cNvSpPr>
            <p:nvPr/>
          </p:nvSpPr>
          <p:spPr bwMode="auto">
            <a:xfrm rot="189662" flipH="1">
              <a:off x="5178425" y="5081588"/>
              <a:ext cx="1550988" cy="7445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6011" name="Line 187"/>
            <p:cNvSpPr>
              <a:spLocks noChangeShapeType="1"/>
            </p:cNvSpPr>
            <p:nvPr/>
          </p:nvSpPr>
          <p:spPr bwMode="auto">
            <a:xfrm rot="171407" flipH="1">
              <a:off x="5190812" y="5300302"/>
              <a:ext cx="1548285" cy="5226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6015" name="Line 191"/>
            <p:cNvSpPr>
              <a:spLocks noChangeShapeType="1"/>
            </p:cNvSpPr>
            <p:nvPr/>
          </p:nvSpPr>
          <p:spPr bwMode="auto">
            <a:xfrm rot="171407" flipH="1">
              <a:off x="5200650" y="5562600"/>
              <a:ext cx="1520825" cy="2603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6018" name="Line 194"/>
          <p:cNvSpPr>
            <a:spLocks noChangeShapeType="1"/>
          </p:cNvSpPr>
          <p:nvPr/>
        </p:nvSpPr>
        <p:spPr bwMode="auto">
          <a:xfrm rot="21044910" flipV="1">
            <a:off x="6060407" y="5682071"/>
            <a:ext cx="51895" cy="186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83F60E0D-B704-45AA-8244-FF5B9E822CB1}"/>
              </a:ext>
            </a:extLst>
          </p:cNvPr>
          <p:cNvGrpSpPr/>
          <p:nvPr/>
        </p:nvGrpSpPr>
        <p:grpSpPr>
          <a:xfrm>
            <a:off x="5375275" y="4978930"/>
            <a:ext cx="1427163" cy="1423988"/>
            <a:chOff x="5375275" y="4978930"/>
            <a:chExt cx="1427163" cy="1423988"/>
          </a:xfrm>
        </p:grpSpPr>
        <p:grpSp>
          <p:nvGrpSpPr>
            <p:cNvPr id="206002" name="Group 178"/>
            <p:cNvGrpSpPr>
              <a:grpSpLocks/>
            </p:cNvGrpSpPr>
            <p:nvPr/>
          </p:nvGrpSpPr>
          <p:grpSpPr bwMode="auto">
            <a:xfrm rot="19904518">
              <a:off x="5378450" y="5224463"/>
              <a:ext cx="1423988" cy="492125"/>
              <a:chOff x="492" y="2846"/>
              <a:chExt cx="686" cy="237"/>
            </a:xfrm>
          </p:grpSpPr>
          <p:sp>
            <p:nvSpPr>
              <p:cNvPr id="206003" name="Line 179"/>
              <p:cNvSpPr>
                <a:spLocks noChangeShapeType="1"/>
              </p:cNvSpPr>
              <p:nvPr/>
            </p:nvSpPr>
            <p:spPr bwMode="auto">
              <a:xfrm rot="-1140392" flipH="1" flipV="1">
                <a:off x="492" y="2846"/>
                <a:ext cx="686" cy="2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6004" name="Line 180"/>
              <p:cNvSpPr>
                <a:spLocks noChangeShapeType="1"/>
              </p:cNvSpPr>
              <p:nvPr/>
            </p:nvSpPr>
            <p:spPr bwMode="auto">
              <a:xfrm rot="1140392" flipV="1">
                <a:off x="822" y="2960"/>
                <a:ext cx="25" cy="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06017" name="Line 193"/>
            <p:cNvSpPr>
              <a:spLocks noChangeShapeType="1"/>
            </p:cNvSpPr>
            <p:nvPr/>
          </p:nvSpPr>
          <p:spPr bwMode="auto">
            <a:xfrm rot="18764126" flipH="1" flipV="1">
              <a:off x="5375275" y="5444861"/>
              <a:ext cx="1423988" cy="4921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206019" name="Group 195"/>
            <p:cNvGrpSpPr>
              <a:grpSpLocks/>
            </p:cNvGrpSpPr>
            <p:nvPr/>
          </p:nvGrpSpPr>
          <p:grpSpPr bwMode="auto">
            <a:xfrm rot="19904518">
              <a:off x="5375275" y="5705475"/>
              <a:ext cx="1423988" cy="492125"/>
              <a:chOff x="492" y="2846"/>
              <a:chExt cx="686" cy="237"/>
            </a:xfrm>
          </p:grpSpPr>
          <p:sp>
            <p:nvSpPr>
              <p:cNvPr id="206020" name="Line 196"/>
              <p:cNvSpPr>
                <a:spLocks noChangeShapeType="1"/>
              </p:cNvSpPr>
              <p:nvPr/>
            </p:nvSpPr>
            <p:spPr bwMode="auto">
              <a:xfrm rot="-1140392" flipH="1" flipV="1">
                <a:off x="492" y="2846"/>
                <a:ext cx="686" cy="2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6021" name="Line 197"/>
              <p:cNvSpPr>
                <a:spLocks noChangeShapeType="1"/>
              </p:cNvSpPr>
              <p:nvPr/>
            </p:nvSpPr>
            <p:spPr bwMode="auto">
              <a:xfrm rot="1140392" flipV="1">
                <a:off x="822" y="2960"/>
                <a:ext cx="25" cy="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206022" name="Text Box 198"/>
          <p:cNvSpPr txBox="1">
            <a:spLocks noChangeArrowheads="1"/>
          </p:cNvSpPr>
          <p:nvPr/>
        </p:nvSpPr>
        <p:spPr bwMode="auto">
          <a:xfrm>
            <a:off x="5148263" y="4292600"/>
            <a:ext cx="11239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400"/>
              <a:t>Plano focal </a:t>
            </a:r>
          </a:p>
          <a:p>
            <a:pPr algn="l"/>
            <a:r>
              <a:rPr lang="es-ES" sz="1400"/>
              <a:t>imagen</a:t>
            </a:r>
          </a:p>
        </p:txBody>
      </p:sp>
      <p:sp>
        <p:nvSpPr>
          <p:cNvPr id="206023" name="Text Box 199"/>
          <p:cNvSpPr txBox="1">
            <a:spLocks noChangeArrowheads="1"/>
          </p:cNvSpPr>
          <p:nvPr/>
        </p:nvSpPr>
        <p:spPr bwMode="auto">
          <a:xfrm>
            <a:off x="3448050" y="4292600"/>
            <a:ext cx="11239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400"/>
              <a:t>Plano focal </a:t>
            </a:r>
          </a:p>
          <a:p>
            <a:pPr algn="l"/>
            <a:r>
              <a:rPr lang="es-ES" sz="1400"/>
              <a:t>objeto</a:t>
            </a:r>
          </a:p>
        </p:txBody>
      </p:sp>
      <p:sp>
        <p:nvSpPr>
          <p:cNvPr id="205860" name="Line 36"/>
          <p:cNvSpPr>
            <a:spLocks noChangeShapeType="1"/>
          </p:cNvSpPr>
          <p:nvPr/>
        </p:nvSpPr>
        <p:spPr bwMode="auto">
          <a:xfrm>
            <a:off x="838200" y="1710606"/>
            <a:ext cx="0" cy="18732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99" name="Rectangle 134"/>
          <p:cNvSpPr>
            <a:spLocks noChangeArrowheads="1"/>
          </p:cNvSpPr>
          <p:nvPr/>
        </p:nvSpPr>
        <p:spPr bwMode="auto">
          <a:xfrm>
            <a:off x="576064" y="198000"/>
            <a:ext cx="81724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5. La lente delgada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E32BF9F-EAD2-6C48-8B9C-8EA648237E38}"/>
              </a:ext>
            </a:extLst>
          </p:cNvPr>
          <p:cNvSpPr txBox="1"/>
          <p:nvPr/>
        </p:nvSpPr>
        <p:spPr>
          <a:xfrm>
            <a:off x="2080943" y="230897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6DC85723-70A0-704F-BF79-9499BCE80679}"/>
              </a:ext>
            </a:extLst>
          </p:cNvPr>
          <p:cNvSpPr txBox="1"/>
          <p:nvPr/>
        </p:nvSpPr>
        <p:spPr>
          <a:xfrm>
            <a:off x="2518231" y="542440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AEB17D4-BDD3-1F41-A676-8AD424540337}"/>
              </a:ext>
            </a:extLst>
          </p:cNvPr>
          <p:cNvSpPr txBox="1"/>
          <p:nvPr/>
        </p:nvSpPr>
        <p:spPr>
          <a:xfrm>
            <a:off x="6356156" y="229218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 ’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5627A573-5828-004D-919D-E16C99C38F04}"/>
              </a:ext>
            </a:extLst>
          </p:cNvPr>
          <p:cNvSpPr txBox="1"/>
          <p:nvPr/>
        </p:nvSpPr>
        <p:spPr>
          <a:xfrm>
            <a:off x="5577910" y="50571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 ’</a:t>
            </a:r>
          </a:p>
        </p:txBody>
      </p:sp>
    </p:spTree>
    <p:extLst>
      <p:ext uri="{BB962C8B-B14F-4D97-AF65-F5344CB8AC3E}">
        <p14:creationId xmlns:p14="http://schemas.microsoft.com/office/powerpoint/2010/main" val="63537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0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0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0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20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20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20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20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0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0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0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0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0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0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67" grpId="0"/>
      <p:bldP spid="205892" grpId="0"/>
      <p:bldP spid="205913" grpId="0"/>
      <p:bldP spid="205971" grpId="0"/>
      <p:bldP spid="205972" grpId="0" animBg="1"/>
      <p:bldP spid="205982" grpId="0"/>
      <p:bldP spid="205998" grpId="0" animBg="1"/>
      <p:bldP spid="206022" grpId="0"/>
      <p:bldP spid="206023" grpId="0"/>
      <p:bldP spid="205860" grpId="0" animBg="1"/>
      <p:bldP spid="12" grpId="0"/>
      <p:bldP spid="107" grpId="0"/>
      <p:bldP spid="108" grpId="0"/>
      <p:bldP spid="10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4823529" y="539388"/>
            <a:ext cx="37809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s-ES" dirty="0">
                <a:solidFill>
                  <a:srgbClr val="C00000"/>
                </a:solidFill>
              </a:rPr>
              <a:t>Centro óptico </a:t>
            </a:r>
            <a:r>
              <a:rPr lang="es-ES" dirty="0"/>
              <a:t>de una lente delgada</a:t>
            </a:r>
          </a:p>
        </p:txBody>
      </p:sp>
      <p:grpSp>
        <p:nvGrpSpPr>
          <p:cNvPr id="197756" name="Group 124"/>
          <p:cNvGrpSpPr>
            <a:grpSpLocks/>
          </p:cNvGrpSpPr>
          <p:nvPr/>
        </p:nvGrpSpPr>
        <p:grpSpPr bwMode="auto">
          <a:xfrm>
            <a:off x="3204021" y="1593553"/>
            <a:ext cx="5507037" cy="1057275"/>
            <a:chOff x="1111" y="1911"/>
            <a:chExt cx="3469" cy="666"/>
          </a:xfrm>
        </p:grpSpPr>
        <p:grpSp>
          <p:nvGrpSpPr>
            <p:cNvPr id="197755" name="Group 123"/>
            <p:cNvGrpSpPr>
              <a:grpSpLocks/>
            </p:cNvGrpSpPr>
            <p:nvPr/>
          </p:nvGrpSpPr>
          <p:grpSpPr bwMode="auto">
            <a:xfrm>
              <a:off x="1111" y="1911"/>
              <a:ext cx="3469" cy="666"/>
              <a:chOff x="1111" y="1911"/>
              <a:chExt cx="3469" cy="666"/>
            </a:xfrm>
          </p:grpSpPr>
          <p:sp>
            <p:nvSpPr>
              <p:cNvPr id="197710" name="Line 78"/>
              <p:cNvSpPr>
                <a:spLocks noChangeShapeType="1"/>
              </p:cNvSpPr>
              <p:nvPr/>
            </p:nvSpPr>
            <p:spPr bwMode="auto">
              <a:xfrm rot="2360783" flipV="1">
                <a:off x="2715" y="1932"/>
                <a:ext cx="1865" cy="645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7711" name="Line 79"/>
              <p:cNvSpPr>
                <a:spLocks noChangeShapeType="1"/>
              </p:cNvSpPr>
              <p:nvPr/>
            </p:nvSpPr>
            <p:spPr bwMode="auto">
              <a:xfrm rot="2360783" flipV="1">
                <a:off x="3490" y="2196"/>
                <a:ext cx="25" cy="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7718" name="Line 86"/>
              <p:cNvSpPr>
                <a:spLocks noChangeShapeType="1"/>
              </p:cNvSpPr>
              <p:nvPr/>
            </p:nvSpPr>
            <p:spPr bwMode="auto">
              <a:xfrm>
                <a:off x="1111" y="1911"/>
                <a:ext cx="1611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97719" name="Line 87"/>
            <p:cNvSpPr>
              <a:spLocks noChangeShapeType="1"/>
            </p:cNvSpPr>
            <p:nvPr/>
          </p:nvSpPr>
          <p:spPr bwMode="auto">
            <a:xfrm>
              <a:off x="1856" y="1911"/>
              <a:ext cx="192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7758" name="Group 126"/>
          <p:cNvGrpSpPr>
            <a:grpSpLocks/>
          </p:cNvGrpSpPr>
          <p:nvPr/>
        </p:nvGrpSpPr>
        <p:grpSpPr bwMode="auto">
          <a:xfrm>
            <a:off x="3186558" y="1650703"/>
            <a:ext cx="5264150" cy="1820862"/>
            <a:chOff x="1100" y="1947"/>
            <a:chExt cx="3316" cy="1147"/>
          </a:xfrm>
        </p:grpSpPr>
        <p:sp>
          <p:nvSpPr>
            <p:cNvPr id="197725" name="Line 93"/>
            <p:cNvSpPr>
              <a:spLocks noChangeShapeType="1"/>
            </p:cNvSpPr>
            <p:nvPr/>
          </p:nvSpPr>
          <p:spPr bwMode="auto">
            <a:xfrm rot="2360783" flipV="1">
              <a:off x="1100" y="1947"/>
              <a:ext cx="3316" cy="114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7726" name="Line 94"/>
            <p:cNvSpPr>
              <a:spLocks noChangeShapeType="1"/>
            </p:cNvSpPr>
            <p:nvPr/>
          </p:nvSpPr>
          <p:spPr bwMode="auto">
            <a:xfrm rot="2360783" flipV="1">
              <a:off x="3246" y="2701"/>
              <a:ext cx="25" cy="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7727" name="Line 95"/>
            <p:cNvSpPr>
              <a:spLocks noChangeShapeType="1"/>
            </p:cNvSpPr>
            <p:nvPr/>
          </p:nvSpPr>
          <p:spPr bwMode="auto">
            <a:xfrm rot="2360783" flipV="1">
              <a:off x="1973" y="2232"/>
              <a:ext cx="25" cy="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7732" name="Freeform 100"/>
          <p:cNvSpPr>
            <a:spLocks/>
          </p:cNvSpPr>
          <p:nvPr/>
        </p:nvSpPr>
        <p:spPr bwMode="auto">
          <a:xfrm rot="881166" flipH="1">
            <a:off x="8033196" y="2455565"/>
            <a:ext cx="36512" cy="222250"/>
          </a:xfrm>
          <a:custGeom>
            <a:avLst/>
            <a:gdLst>
              <a:gd name="T0" fmla="*/ 0 w 46"/>
              <a:gd name="T1" fmla="*/ 0 h 90"/>
              <a:gd name="T2" fmla="*/ 46 w 46"/>
              <a:gd name="T3" fmla="*/ 45 h 90"/>
              <a:gd name="T4" fmla="*/ 0 w 46"/>
              <a:gd name="T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90">
                <a:moveTo>
                  <a:pt x="0" y="0"/>
                </a:moveTo>
                <a:cubicBezTo>
                  <a:pt x="23" y="15"/>
                  <a:pt x="46" y="30"/>
                  <a:pt x="46" y="45"/>
                </a:cubicBezTo>
                <a:cubicBezTo>
                  <a:pt x="46" y="60"/>
                  <a:pt x="23" y="75"/>
                  <a:pt x="0" y="9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7744" name="Text Box 112"/>
          <p:cNvSpPr txBox="1">
            <a:spLocks noChangeArrowheads="1"/>
          </p:cNvSpPr>
          <p:nvPr/>
        </p:nvSpPr>
        <p:spPr bwMode="auto">
          <a:xfrm>
            <a:off x="7741096" y="2349203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>
                <a:latin typeface="Symbol" pitchFamily="18" charset="2"/>
              </a:rPr>
              <a:t>w</a:t>
            </a:r>
          </a:p>
        </p:txBody>
      </p:sp>
      <p:sp>
        <p:nvSpPr>
          <p:cNvPr id="197745" name="Freeform 113"/>
          <p:cNvSpPr>
            <a:spLocks/>
          </p:cNvSpPr>
          <p:nvPr/>
        </p:nvSpPr>
        <p:spPr bwMode="auto">
          <a:xfrm rot="881166" flipH="1">
            <a:off x="5499546" y="2455565"/>
            <a:ext cx="36512" cy="222250"/>
          </a:xfrm>
          <a:custGeom>
            <a:avLst/>
            <a:gdLst>
              <a:gd name="T0" fmla="*/ 0 w 46"/>
              <a:gd name="T1" fmla="*/ 0 h 90"/>
              <a:gd name="T2" fmla="*/ 46 w 46"/>
              <a:gd name="T3" fmla="*/ 45 h 90"/>
              <a:gd name="T4" fmla="*/ 0 w 46"/>
              <a:gd name="T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90">
                <a:moveTo>
                  <a:pt x="0" y="0"/>
                </a:moveTo>
                <a:cubicBezTo>
                  <a:pt x="23" y="15"/>
                  <a:pt x="46" y="30"/>
                  <a:pt x="46" y="45"/>
                </a:cubicBezTo>
                <a:cubicBezTo>
                  <a:pt x="46" y="60"/>
                  <a:pt x="23" y="75"/>
                  <a:pt x="0" y="9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7746" name="Text Box 114"/>
          <p:cNvSpPr txBox="1">
            <a:spLocks noChangeArrowheads="1"/>
          </p:cNvSpPr>
          <p:nvPr/>
        </p:nvSpPr>
        <p:spPr bwMode="auto">
          <a:xfrm>
            <a:off x="5207446" y="2349203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>
                <a:latin typeface="Symbol" pitchFamily="18" charset="2"/>
              </a:rPr>
              <a:t>w</a:t>
            </a:r>
          </a:p>
        </p:txBody>
      </p:sp>
      <p:sp>
        <p:nvSpPr>
          <p:cNvPr id="197751" name="Text Box 119"/>
          <p:cNvSpPr txBox="1">
            <a:spLocks noChangeArrowheads="1"/>
          </p:cNvSpPr>
          <p:nvPr/>
        </p:nvSpPr>
        <p:spPr bwMode="auto">
          <a:xfrm>
            <a:off x="5923408" y="2349203"/>
            <a:ext cx="520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400"/>
              <a:t>C.O.</a:t>
            </a:r>
          </a:p>
        </p:txBody>
      </p:sp>
      <p:sp>
        <p:nvSpPr>
          <p:cNvPr id="197757" name="Oval 125"/>
          <p:cNvSpPr>
            <a:spLocks noChangeArrowheads="1"/>
          </p:cNvSpPr>
          <p:nvPr/>
        </p:nvSpPr>
        <p:spPr bwMode="auto">
          <a:xfrm>
            <a:off x="6134546" y="2655590"/>
            <a:ext cx="76200" cy="76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197759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871780"/>
              </p:ext>
            </p:extLst>
          </p:nvPr>
        </p:nvGraphicFramePr>
        <p:xfrm>
          <a:off x="6286913" y="4797992"/>
          <a:ext cx="13874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Ûn" r:id="rId2" imgW="927000" imgH="241200" progId="Equation.3">
                  <p:embed/>
                </p:oleObj>
              </mc:Choice>
              <mc:Fallback>
                <p:oleObj name="EcuaciÛn" r:id="rId2" imgW="927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913" y="4797992"/>
                        <a:ext cx="13874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2 Grupo"/>
          <p:cNvGrpSpPr/>
          <p:nvPr/>
        </p:nvGrpSpPr>
        <p:grpSpPr>
          <a:xfrm>
            <a:off x="2772221" y="1268115"/>
            <a:ext cx="6264275" cy="2736850"/>
            <a:chOff x="1331913" y="2708275"/>
            <a:chExt cx="6264275" cy="2736850"/>
          </a:xfrm>
        </p:grpSpPr>
        <p:grpSp>
          <p:nvGrpSpPr>
            <p:cNvPr id="2" name="1 Grupo"/>
            <p:cNvGrpSpPr/>
            <p:nvPr/>
          </p:nvGrpSpPr>
          <p:grpSpPr>
            <a:xfrm>
              <a:off x="1331913" y="2708275"/>
              <a:ext cx="6264275" cy="2736850"/>
              <a:chOff x="1331913" y="2708275"/>
              <a:chExt cx="6264275" cy="2736850"/>
            </a:xfrm>
          </p:grpSpPr>
          <p:sp>
            <p:nvSpPr>
              <p:cNvPr id="197748" name="Line 116"/>
              <p:cNvSpPr>
                <a:spLocks noChangeShapeType="1"/>
              </p:cNvSpPr>
              <p:nvPr/>
            </p:nvSpPr>
            <p:spPr bwMode="auto">
              <a:xfrm>
                <a:off x="7251700" y="4111625"/>
                <a:ext cx="0" cy="1262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197754" name="Group 122"/>
              <p:cNvGrpSpPr>
                <a:grpSpLocks/>
              </p:cNvGrpSpPr>
              <p:nvPr/>
            </p:nvGrpSpPr>
            <p:grpSpPr bwMode="auto">
              <a:xfrm>
                <a:off x="1331913" y="2708275"/>
                <a:ext cx="6264275" cy="2736850"/>
                <a:chOff x="839" y="1706"/>
                <a:chExt cx="3946" cy="1724"/>
              </a:xfrm>
            </p:grpSpPr>
            <p:sp>
              <p:nvSpPr>
                <p:cNvPr id="197702" name="Line 70"/>
                <p:cNvSpPr>
                  <a:spLocks noChangeShapeType="1"/>
                </p:cNvSpPr>
                <p:nvPr/>
              </p:nvSpPr>
              <p:spPr bwMode="auto">
                <a:xfrm>
                  <a:off x="839" y="2600"/>
                  <a:ext cx="39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9771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884" y="2387"/>
                  <a:ext cx="18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400"/>
                    <a:t>F</a:t>
                  </a:r>
                </a:p>
              </p:txBody>
            </p:sp>
            <p:sp>
              <p:nvSpPr>
                <p:cNvPr id="197717" name="Line 85"/>
                <p:cNvSpPr>
                  <a:spLocks noChangeShapeType="1"/>
                </p:cNvSpPr>
                <p:nvPr/>
              </p:nvSpPr>
              <p:spPr bwMode="auto">
                <a:xfrm>
                  <a:off x="1111" y="1752"/>
                  <a:ext cx="0" cy="167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97701" name="Line 69"/>
                <p:cNvSpPr>
                  <a:spLocks noChangeShapeType="1"/>
                </p:cNvSpPr>
                <p:nvPr/>
              </p:nvSpPr>
              <p:spPr bwMode="auto">
                <a:xfrm>
                  <a:off x="2723" y="1706"/>
                  <a:ext cx="0" cy="172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lg" len="lg"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97747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4477" y="2386"/>
                  <a:ext cx="204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400"/>
                    <a:t>F’</a:t>
                  </a:r>
                </a:p>
              </p:txBody>
            </p:sp>
            <p:sp>
              <p:nvSpPr>
                <p:cNvPr id="197749" name="Line 117"/>
                <p:cNvSpPr>
                  <a:spLocks noChangeShapeType="1"/>
                </p:cNvSpPr>
                <p:nvPr/>
              </p:nvSpPr>
              <p:spPr bwMode="auto">
                <a:xfrm>
                  <a:off x="2744" y="3294"/>
                  <a:ext cx="181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97750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1119" y="3294"/>
                  <a:ext cx="15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97752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1882" y="3113"/>
                  <a:ext cx="173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400"/>
                    <a:t>f</a:t>
                  </a:r>
                </a:p>
              </p:txBody>
            </p:sp>
            <p:sp>
              <p:nvSpPr>
                <p:cNvPr id="197753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3569" y="3113"/>
                  <a:ext cx="204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400" dirty="0"/>
                    <a:t>f ’</a:t>
                  </a:r>
                </a:p>
              </p:txBody>
            </p:sp>
          </p:grpSp>
        </p:grpSp>
        <p:sp>
          <p:nvSpPr>
            <p:cNvPr id="197761" name="Rectangle 129"/>
            <p:cNvSpPr>
              <a:spLocks noChangeArrowheads="1"/>
            </p:cNvSpPr>
            <p:nvPr/>
          </p:nvSpPr>
          <p:spPr bwMode="auto">
            <a:xfrm>
              <a:off x="4056063" y="4132263"/>
              <a:ext cx="3000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/>
                <a:t>V</a:t>
              </a:r>
            </a:p>
          </p:txBody>
        </p:sp>
      </p:grpSp>
      <p:sp>
        <p:nvSpPr>
          <p:cNvPr id="37" name="Rectangle 134"/>
          <p:cNvSpPr>
            <a:spLocks noChangeArrowheads="1"/>
          </p:cNvSpPr>
          <p:nvPr/>
        </p:nvSpPr>
        <p:spPr bwMode="auto">
          <a:xfrm>
            <a:off x="576064" y="198000"/>
            <a:ext cx="7596336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5. La lente delgada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25FC2DA-3895-4186-B73B-B80136E5356A}"/>
              </a:ext>
            </a:extLst>
          </p:cNvPr>
          <p:cNvSpPr txBox="1"/>
          <p:nvPr/>
        </p:nvSpPr>
        <p:spPr>
          <a:xfrm>
            <a:off x="4427984" y="10527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6D78C25-3544-4C88-90AF-361D32D7B00A}"/>
              </a:ext>
            </a:extLst>
          </p:cNvPr>
          <p:cNvSpPr txBox="1"/>
          <p:nvPr/>
        </p:nvSpPr>
        <p:spPr>
          <a:xfrm>
            <a:off x="6491490" y="10527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n’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1C76AD17-FFC4-A54C-AA76-8C0007B00507}"/>
              </a:ext>
            </a:extLst>
          </p:cNvPr>
          <p:cNvGrpSpPr/>
          <p:nvPr/>
        </p:nvGrpSpPr>
        <p:grpSpPr>
          <a:xfrm>
            <a:off x="643556" y="4467461"/>
            <a:ext cx="4181475" cy="2299781"/>
            <a:chOff x="643556" y="4467461"/>
            <a:chExt cx="4181475" cy="2299781"/>
          </a:xfrm>
        </p:grpSpPr>
        <p:sp>
          <p:nvSpPr>
            <p:cNvPr id="48" name="Freeform 100">
              <a:extLst>
                <a:ext uri="{FF2B5EF4-FFF2-40B4-BE49-F238E27FC236}">
                  <a16:creationId xmlns:a16="http://schemas.microsoft.com/office/drawing/2014/main" id="{FB9C9066-3459-C84D-88E9-4A55693EE354}"/>
                </a:ext>
              </a:extLst>
            </p:cNvPr>
            <p:cNvSpPr>
              <a:spLocks/>
            </p:cNvSpPr>
            <p:nvPr/>
          </p:nvSpPr>
          <p:spPr bwMode="auto">
            <a:xfrm rot="881166" flipH="1">
              <a:off x="3686683" y="5612089"/>
              <a:ext cx="24372" cy="168583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Text Box 112">
              <a:extLst>
                <a:ext uri="{FF2B5EF4-FFF2-40B4-BE49-F238E27FC236}">
                  <a16:creationId xmlns:a16="http://schemas.microsoft.com/office/drawing/2014/main" id="{9B8B93AB-6C84-A449-A725-057DAADD3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576" y="5483695"/>
              <a:ext cx="216174" cy="255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 dirty="0">
                  <a:latin typeface="Symbol" pitchFamily="18" charset="2"/>
                </a:rPr>
                <a:t>w</a:t>
              </a:r>
            </a:p>
          </p:txBody>
        </p:sp>
        <p:sp>
          <p:nvSpPr>
            <p:cNvPr id="50" name="Freeform 113">
              <a:extLst>
                <a:ext uri="{FF2B5EF4-FFF2-40B4-BE49-F238E27FC236}">
                  <a16:creationId xmlns:a16="http://schemas.microsoft.com/office/drawing/2014/main" id="{9E03F836-7178-3840-AE5A-04E7A1733F13}"/>
                </a:ext>
              </a:extLst>
            </p:cNvPr>
            <p:cNvSpPr>
              <a:spLocks/>
            </p:cNvSpPr>
            <p:nvPr/>
          </p:nvSpPr>
          <p:spPr bwMode="auto">
            <a:xfrm rot="881166" flipH="1">
              <a:off x="2006376" y="5589576"/>
              <a:ext cx="24372" cy="168583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Text Box 114">
              <a:extLst>
                <a:ext uri="{FF2B5EF4-FFF2-40B4-BE49-F238E27FC236}">
                  <a16:creationId xmlns:a16="http://schemas.microsoft.com/office/drawing/2014/main" id="{DECEB8CA-BC32-4746-A9C6-86BEB64C5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5722" y="5465156"/>
              <a:ext cx="216174" cy="255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 dirty="0">
                  <a:latin typeface="Symbol" pitchFamily="18" charset="2"/>
                </a:rPr>
                <a:t>w</a:t>
              </a:r>
            </a:p>
          </p:txBody>
        </p:sp>
        <p:sp>
          <p:nvSpPr>
            <p:cNvPr id="52" name="Text Box 119">
              <a:extLst>
                <a:ext uri="{FF2B5EF4-FFF2-40B4-BE49-F238E27FC236}">
                  <a16:creationId xmlns:a16="http://schemas.microsoft.com/office/drawing/2014/main" id="{55C4F674-5486-0E43-820B-2CCF43FDD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624" y="5475091"/>
              <a:ext cx="347573" cy="23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 dirty="0"/>
                <a:t>C.O.</a:t>
              </a:r>
            </a:p>
          </p:txBody>
        </p:sp>
        <p:sp>
          <p:nvSpPr>
            <p:cNvPr id="53" name="Oval 125">
              <a:extLst>
                <a:ext uri="{FF2B5EF4-FFF2-40B4-BE49-F238E27FC236}">
                  <a16:creationId xmlns:a16="http://schemas.microsoft.com/office/drawing/2014/main" id="{FBEE1784-3B70-5245-A15D-7D3936ADF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550" y="5734300"/>
              <a:ext cx="50864" cy="57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54" name="2 Grupo">
              <a:extLst>
                <a:ext uri="{FF2B5EF4-FFF2-40B4-BE49-F238E27FC236}">
                  <a16:creationId xmlns:a16="http://schemas.microsoft.com/office/drawing/2014/main" id="{420569AD-8285-7142-AC18-4D652AEDC119}"/>
                </a:ext>
              </a:extLst>
            </p:cNvPr>
            <p:cNvGrpSpPr/>
            <p:nvPr/>
          </p:nvGrpSpPr>
          <p:grpSpPr>
            <a:xfrm>
              <a:off x="643556" y="4691258"/>
              <a:ext cx="4181475" cy="2075984"/>
              <a:chOff x="1331913" y="2708275"/>
              <a:chExt cx="6264275" cy="2736850"/>
            </a:xfrm>
          </p:grpSpPr>
          <p:grpSp>
            <p:nvGrpSpPr>
              <p:cNvPr id="55" name="1 Grupo">
                <a:extLst>
                  <a:ext uri="{FF2B5EF4-FFF2-40B4-BE49-F238E27FC236}">
                    <a16:creationId xmlns:a16="http://schemas.microsoft.com/office/drawing/2014/main" id="{98EE4189-AA8A-4841-8B51-7653C05C4D2B}"/>
                  </a:ext>
                </a:extLst>
              </p:cNvPr>
              <p:cNvGrpSpPr/>
              <p:nvPr/>
            </p:nvGrpSpPr>
            <p:grpSpPr>
              <a:xfrm>
                <a:off x="1331913" y="2708275"/>
                <a:ext cx="6264275" cy="2736850"/>
                <a:chOff x="1331913" y="2708275"/>
                <a:chExt cx="6264275" cy="2736850"/>
              </a:xfrm>
            </p:grpSpPr>
            <p:sp>
              <p:nvSpPr>
                <p:cNvPr id="57" name="Line 116">
                  <a:extLst>
                    <a:ext uri="{FF2B5EF4-FFF2-40B4-BE49-F238E27FC236}">
                      <a16:creationId xmlns:a16="http://schemas.microsoft.com/office/drawing/2014/main" id="{ACF3AFBA-1D61-B84D-8AB4-C86CC9BADD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677745" y="4089525"/>
                  <a:ext cx="0" cy="12620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58" name="Group 122">
                  <a:extLst>
                    <a:ext uri="{FF2B5EF4-FFF2-40B4-BE49-F238E27FC236}">
                      <a16:creationId xmlns:a16="http://schemas.microsoft.com/office/drawing/2014/main" id="{698C2AC7-90A1-4149-8DDA-835621AF22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31913" y="2708275"/>
                  <a:ext cx="6264275" cy="2736850"/>
                  <a:chOff x="839" y="1706"/>
                  <a:chExt cx="3946" cy="1724"/>
                </a:xfrm>
              </p:grpSpPr>
              <p:sp>
                <p:nvSpPr>
                  <p:cNvPr id="59" name="Line 70">
                    <a:extLst>
                      <a:ext uri="{FF2B5EF4-FFF2-40B4-BE49-F238E27FC236}">
                        <a16:creationId xmlns:a16="http://schemas.microsoft.com/office/drawing/2014/main" id="{0A60FCA9-1B88-0348-A001-0645A3EF25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9" y="2600"/>
                    <a:ext cx="39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60" name="Text Box 83">
                    <a:extLst>
                      <a:ext uri="{FF2B5EF4-FFF2-40B4-BE49-F238E27FC236}">
                        <a16:creationId xmlns:a16="http://schemas.microsoft.com/office/drawing/2014/main" id="{1D2F49EA-9EA5-6E46-A420-04238034905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4" y="2387"/>
                    <a:ext cx="184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s-ES" sz="1400"/>
                      <a:t>F</a:t>
                    </a:r>
                  </a:p>
                </p:txBody>
              </p:sp>
              <p:sp>
                <p:nvSpPr>
                  <p:cNvPr id="61" name="Line 85">
                    <a:extLst>
                      <a:ext uri="{FF2B5EF4-FFF2-40B4-BE49-F238E27FC236}">
                        <a16:creationId xmlns:a16="http://schemas.microsoft.com/office/drawing/2014/main" id="{636A8997-C62B-0940-9CE1-D11086717C3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11" y="1752"/>
                    <a:ext cx="0" cy="1678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62" name="Line 69">
                    <a:extLst>
                      <a:ext uri="{FF2B5EF4-FFF2-40B4-BE49-F238E27FC236}">
                        <a16:creationId xmlns:a16="http://schemas.microsoft.com/office/drawing/2014/main" id="{BD6C6C0F-C48A-F349-90FE-E76605015A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23" y="1706"/>
                    <a:ext cx="0" cy="172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triangle" w="lg" len="lg"/>
                    <a:tailEnd type="triangle" w="lg" len="lg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63" name="Text Box 115">
                    <a:extLst>
                      <a:ext uri="{FF2B5EF4-FFF2-40B4-BE49-F238E27FC236}">
                        <a16:creationId xmlns:a16="http://schemas.microsoft.com/office/drawing/2014/main" id="{4C1D391C-73E2-624F-B341-2D20DDFF490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5" y="2386"/>
                    <a:ext cx="204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s-ES" sz="1400" dirty="0"/>
                      <a:t>F’</a:t>
                    </a:r>
                  </a:p>
                </p:txBody>
              </p:sp>
              <p:sp>
                <p:nvSpPr>
                  <p:cNvPr id="64" name="Line 117">
                    <a:extLst>
                      <a:ext uri="{FF2B5EF4-FFF2-40B4-BE49-F238E27FC236}">
                        <a16:creationId xmlns:a16="http://schemas.microsoft.com/office/drawing/2014/main" id="{B973888F-E30F-0441-9A95-A4B4AB7E84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44" y="3292"/>
                    <a:ext cx="1462" cy="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65" name="Line 118">
                    <a:extLst>
                      <a:ext uri="{FF2B5EF4-FFF2-40B4-BE49-F238E27FC236}">
                        <a16:creationId xmlns:a16="http://schemas.microsoft.com/office/drawing/2014/main" id="{2CB17B04-9906-A944-98B9-D3B0AE2AD4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19" y="3294"/>
                    <a:ext cx="15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66" name="Text Box 120">
                    <a:extLst>
                      <a:ext uri="{FF2B5EF4-FFF2-40B4-BE49-F238E27FC236}">
                        <a16:creationId xmlns:a16="http://schemas.microsoft.com/office/drawing/2014/main" id="{78DDC848-310C-874F-A405-CDE7356813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95" y="3087"/>
                    <a:ext cx="173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s-ES" sz="1400" dirty="0"/>
                      <a:t>f</a:t>
                    </a:r>
                  </a:p>
                </p:txBody>
              </p:sp>
              <p:sp>
                <p:nvSpPr>
                  <p:cNvPr id="67" name="Text Box 121">
                    <a:extLst>
                      <a:ext uri="{FF2B5EF4-FFF2-40B4-BE49-F238E27FC236}">
                        <a16:creationId xmlns:a16="http://schemas.microsoft.com/office/drawing/2014/main" id="{1FBDF80B-10DB-5E43-85DE-E8CEB3F6AEF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1" y="3096"/>
                    <a:ext cx="306" cy="25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s-ES" sz="1400" dirty="0"/>
                      <a:t>f ’</a:t>
                    </a:r>
                  </a:p>
                </p:txBody>
              </p:sp>
            </p:grpSp>
          </p:grpSp>
          <p:sp>
            <p:nvSpPr>
              <p:cNvPr id="56" name="Rectangle 129">
                <a:extLst>
                  <a:ext uri="{FF2B5EF4-FFF2-40B4-BE49-F238E27FC236}">
                    <a16:creationId xmlns:a16="http://schemas.microsoft.com/office/drawing/2014/main" id="{F11BC19B-2A86-884C-8194-450B84914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980" y="4082117"/>
                <a:ext cx="300037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 dirty="0"/>
                  <a:t>V</a:t>
                </a:r>
              </a:p>
            </p:txBody>
          </p:sp>
        </p:grp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39A3970A-6A38-6848-8544-19225F084E2C}"/>
                </a:ext>
              </a:extLst>
            </p:cNvPr>
            <p:cNvSpPr txBox="1"/>
            <p:nvPr/>
          </p:nvSpPr>
          <p:spPr>
            <a:xfrm>
              <a:off x="1394612" y="4467461"/>
              <a:ext cx="208868" cy="280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n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C65A82B7-4862-3D4F-A4EE-3E702169EF6B}"/>
                </a:ext>
              </a:extLst>
            </p:cNvPr>
            <p:cNvSpPr txBox="1"/>
            <p:nvPr/>
          </p:nvSpPr>
          <p:spPr>
            <a:xfrm>
              <a:off x="2772025" y="44674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n</a:t>
              </a:r>
            </a:p>
          </p:txBody>
        </p: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ECBC6B95-890F-2745-A525-0248EBE18D6E}"/>
                </a:ext>
              </a:extLst>
            </p:cNvPr>
            <p:cNvCxnSpPr/>
            <p:nvPr/>
          </p:nvCxnSpPr>
          <p:spPr bwMode="auto">
            <a:xfrm>
              <a:off x="931787" y="5085184"/>
              <a:ext cx="111993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15A9F741-C981-8040-BB81-89E8D544F74C}"/>
                </a:ext>
              </a:extLst>
            </p:cNvPr>
            <p:cNvCxnSpPr/>
            <p:nvPr/>
          </p:nvCxnSpPr>
          <p:spPr bwMode="auto">
            <a:xfrm>
              <a:off x="1981896" y="5085184"/>
              <a:ext cx="6580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A2A3A1E1-51A3-B040-8F4D-710FE0270154}"/>
                </a:ext>
              </a:extLst>
            </p:cNvPr>
            <p:cNvCxnSpPr/>
            <p:nvPr/>
          </p:nvCxnSpPr>
          <p:spPr bwMode="auto">
            <a:xfrm>
              <a:off x="2639982" y="5085184"/>
              <a:ext cx="2051526" cy="8793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986AC53D-017A-8240-A85D-3FE914F064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6102" y="5082546"/>
              <a:ext cx="3066021" cy="12101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E7DB67D-FCB7-6F42-ABE9-B218C2C06AC2}"/>
                  </a:ext>
                </a:extLst>
              </p:cNvPr>
              <p:cNvSpPr txBox="1"/>
              <p:nvPr/>
            </p:nvSpPr>
            <p:spPr>
              <a:xfrm>
                <a:off x="5429738" y="5848959"/>
                <a:ext cx="7083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E7DB67D-FCB7-6F42-ABE9-B218C2C06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738" y="5848959"/>
                <a:ext cx="708399" cy="276999"/>
              </a:xfrm>
              <a:prstGeom prst="rect">
                <a:avLst/>
              </a:prstGeom>
              <a:blipFill>
                <a:blip r:embed="rId5"/>
                <a:stretch>
                  <a:fillRect l="-3509" b="-434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BEB96E3D-FF6B-7D4A-B763-C988899EAA5A}"/>
                  </a:ext>
                </a:extLst>
              </p:cNvPr>
              <p:cNvSpPr txBox="1"/>
              <p:nvPr/>
            </p:nvSpPr>
            <p:spPr>
              <a:xfrm>
                <a:off x="6457840" y="5873830"/>
                <a:ext cx="1114729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BEB96E3D-FF6B-7D4A-B763-C988899EA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840" y="5873830"/>
                <a:ext cx="1114729" cy="277576"/>
              </a:xfrm>
              <a:prstGeom prst="rect">
                <a:avLst/>
              </a:prstGeom>
              <a:blipFill>
                <a:blip r:embed="rId6"/>
                <a:stretch>
                  <a:fillRect l="-4494" t="-4348" r="-3371" b="-391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9A36ACC-3420-0849-8C07-C515775E36BD}"/>
              </a:ext>
            </a:extLst>
          </p:cNvPr>
          <p:cNvCxnSpPr>
            <a:endCxn id="70" idx="1"/>
          </p:cNvCxnSpPr>
          <p:nvPr/>
        </p:nvCxnSpPr>
        <p:spPr bwMode="auto">
          <a:xfrm>
            <a:off x="6157689" y="6012330"/>
            <a:ext cx="300151" cy="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2465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9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7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9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9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77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77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77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77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77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77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77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77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77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97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97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9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732" grpId="0" animBg="1"/>
      <p:bldP spid="197744" grpId="0"/>
      <p:bldP spid="197745" grpId="0" animBg="1"/>
      <p:bldP spid="197746" grpId="0"/>
      <p:bldP spid="197751" grpId="0"/>
      <p:bldP spid="197757" grpId="0" animBg="1"/>
      <p:bldP spid="6" grpId="0"/>
      <p:bldP spid="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24">
            <a:extLst>
              <a:ext uri="{FF2B5EF4-FFF2-40B4-BE49-F238E27FC236}">
                <a16:creationId xmlns:a16="http://schemas.microsoft.com/office/drawing/2014/main" id="{5BD1CC9D-0122-7448-A984-DB5BABD08A52}"/>
              </a:ext>
            </a:extLst>
          </p:cNvPr>
          <p:cNvSpPr>
            <a:spLocks noChangeAspect="1" noChangeShapeType="1"/>
          </p:cNvSpPr>
          <p:nvPr/>
        </p:nvSpPr>
        <p:spPr bwMode="auto">
          <a:xfrm rot="3789793" flipV="1">
            <a:off x="654197" y="4974312"/>
            <a:ext cx="14100" cy="371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E93A0F98-449B-5242-9C9B-5818D00A5E87}"/>
              </a:ext>
            </a:extLst>
          </p:cNvPr>
          <p:cNvSpPr>
            <a:spLocks noChangeAspect="1" noChangeShapeType="1"/>
          </p:cNvSpPr>
          <p:nvPr/>
        </p:nvSpPr>
        <p:spPr bwMode="auto">
          <a:xfrm rot="3789793" flipV="1">
            <a:off x="1326237" y="5796068"/>
            <a:ext cx="2061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5" name="Line 22">
            <a:extLst>
              <a:ext uri="{FF2B5EF4-FFF2-40B4-BE49-F238E27FC236}">
                <a16:creationId xmlns:a16="http://schemas.microsoft.com/office/drawing/2014/main" id="{746C19FC-E2B6-B74A-9541-85348C92224A}"/>
              </a:ext>
            </a:extLst>
          </p:cNvPr>
          <p:cNvSpPr>
            <a:spLocks noChangeAspect="1" noChangeShapeType="1"/>
          </p:cNvSpPr>
          <p:nvPr/>
        </p:nvSpPr>
        <p:spPr bwMode="auto">
          <a:xfrm rot="3789793" flipV="1">
            <a:off x="49635" y="5142790"/>
            <a:ext cx="1847528" cy="43853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0" name="Line 45">
            <a:extLst>
              <a:ext uri="{FF2B5EF4-FFF2-40B4-BE49-F238E27FC236}">
                <a16:creationId xmlns:a16="http://schemas.microsoft.com/office/drawing/2014/main" id="{0B9D401A-9DB8-8848-891B-39A9E47F54C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578635" y="6075111"/>
            <a:ext cx="1584771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2" name="Line 46">
            <a:extLst>
              <a:ext uri="{FF2B5EF4-FFF2-40B4-BE49-F238E27FC236}">
                <a16:creationId xmlns:a16="http://schemas.microsoft.com/office/drawing/2014/main" id="{FAF06738-F1D0-2843-BCB3-2ABFEDF0AA2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907704" y="6075111"/>
            <a:ext cx="123715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06928" name="Group 80"/>
          <p:cNvGrpSpPr>
            <a:grpSpLocks/>
          </p:cNvGrpSpPr>
          <p:nvPr/>
        </p:nvGrpSpPr>
        <p:grpSpPr bwMode="auto">
          <a:xfrm>
            <a:off x="3847207" y="548680"/>
            <a:ext cx="4973637" cy="3441700"/>
            <a:chOff x="1289" y="1207"/>
            <a:chExt cx="3133" cy="2168"/>
          </a:xfrm>
        </p:grpSpPr>
        <p:grpSp>
          <p:nvGrpSpPr>
            <p:cNvPr id="206904" name="Group 56"/>
            <p:cNvGrpSpPr>
              <a:grpSpLocks noChangeAspect="1"/>
            </p:cNvGrpSpPr>
            <p:nvPr/>
          </p:nvGrpSpPr>
          <p:grpSpPr bwMode="auto">
            <a:xfrm rot="-557760">
              <a:off x="1289" y="1207"/>
              <a:ext cx="1068" cy="2168"/>
              <a:chOff x="1674" y="1358"/>
              <a:chExt cx="904" cy="1833"/>
            </a:xfrm>
          </p:grpSpPr>
          <p:sp>
            <p:nvSpPr>
              <p:cNvPr id="206905" name="Line 57"/>
              <p:cNvSpPr>
                <a:spLocks noChangeAspect="1" noChangeShapeType="1"/>
              </p:cNvSpPr>
              <p:nvPr/>
            </p:nvSpPr>
            <p:spPr bwMode="auto">
              <a:xfrm rot="3172023" flipV="1">
                <a:off x="1670" y="2019"/>
                <a:ext cx="13" cy="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6906" name="Line 58"/>
              <p:cNvSpPr>
                <a:spLocks noChangeAspect="1" noChangeShapeType="1"/>
              </p:cNvSpPr>
              <p:nvPr/>
            </p:nvSpPr>
            <p:spPr bwMode="auto">
              <a:xfrm rot="3172023" flipV="1">
                <a:off x="2569" y="2618"/>
                <a:ext cx="14" cy="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6907" name="Line 59"/>
              <p:cNvSpPr>
                <a:spLocks noChangeAspect="1" noChangeShapeType="1"/>
              </p:cNvSpPr>
              <p:nvPr/>
            </p:nvSpPr>
            <p:spPr bwMode="auto">
              <a:xfrm rot="3172023" flipV="1">
                <a:off x="1139" y="1958"/>
                <a:ext cx="1833" cy="633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06908" name="Line 60"/>
            <p:cNvSpPr>
              <a:spLocks noChangeAspect="1" noChangeShapeType="1"/>
            </p:cNvSpPr>
            <p:nvPr/>
          </p:nvSpPr>
          <p:spPr bwMode="auto">
            <a:xfrm>
              <a:off x="2772" y="2779"/>
              <a:ext cx="1650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6909" name="Line 61"/>
            <p:cNvSpPr>
              <a:spLocks noChangeAspect="1" noChangeShapeType="1"/>
            </p:cNvSpPr>
            <p:nvPr/>
          </p:nvSpPr>
          <p:spPr bwMode="auto">
            <a:xfrm>
              <a:off x="3405" y="2779"/>
              <a:ext cx="16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6910" name="Text Box 62"/>
          <p:cNvSpPr txBox="1">
            <a:spLocks noChangeAspect="1" noChangeArrowheads="1"/>
          </p:cNvSpPr>
          <p:nvPr/>
        </p:nvSpPr>
        <p:spPr bwMode="auto">
          <a:xfrm>
            <a:off x="4877494" y="2175867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400" dirty="0"/>
              <a:t>F</a:t>
            </a:r>
          </a:p>
        </p:txBody>
      </p:sp>
      <p:sp>
        <p:nvSpPr>
          <p:cNvPr id="206911" name="Line 63"/>
          <p:cNvSpPr>
            <a:spLocks noChangeAspect="1" noChangeShapeType="1"/>
          </p:cNvSpPr>
          <p:nvPr/>
        </p:nvSpPr>
        <p:spPr bwMode="auto">
          <a:xfrm>
            <a:off x="2485132" y="2464792"/>
            <a:ext cx="647935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912" name="Line 64"/>
          <p:cNvSpPr>
            <a:spLocks noChangeAspect="1" noChangeShapeType="1"/>
          </p:cNvSpPr>
          <p:nvPr/>
        </p:nvSpPr>
        <p:spPr bwMode="auto">
          <a:xfrm>
            <a:off x="6196707" y="1269478"/>
            <a:ext cx="0" cy="216024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913" name="Oval 65"/>
          <p:cNvSpPr>
            <a:spLocks noChangeAspect="1" noChangeArrowheads="1"/>
          </p:cNvSpPr>
          <p:nvPr/>
        </p:nvSpPr>
        <p:spPr bwMode="auto">
          <a:xfrm>
            <a:off x="4953694" y="2437805"/>
            <a:ext cx="65088" cy="650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6914" name="Line 66"/>
          <p:cNvSpPr>
            <a:spLocks noChangeAspect="1" noChangeShapeType="1"/>
          </p:cNvSpPr>
          <p:nvPr/>
        </p:nvSpPr>
        <p:spPr bwMode="auto">
          <a:xfrm flipV="1">
            <a:off x="2916932" y="1534517"/>
            <a:ext cx="0" cy="923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915" name="Text Box 67"/>
          <p:cNvSpPr txBox="1">
            <a:spLocks noChangeAspect="1" noChangeArrowheads="1"/>
          </p:cNvSpPr>
          <p:nvPr/>
        </p:nvSpPr>
        <p:spPr bwMode="auto">
          <a:xfrm>
            <a:off x="2556569" y="1871067"/>
            <a:ext cx="276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400" dirty="0"/>
              <a:t>y</a:t>
            </a:r>
          </a:p>
        </p:txBody>
      </p:sp>
      <p:sp>
        <p:nvSpPr>
          <p:cNvPr id="206917" name="Line 69"/>
          <p:cNvSpPr>
            <a:spLocks noChangeAspect="1" noChangeShapeType="1"/>
          </p:cNvSpPr>
          <p:nvPr/>
        </p:nvSpPr>
        <p:spPr bwMode="auto">
          <a:xfrm>
            <a:off x="8216007" y="2456855"/>
            <a:ext cx="0" cy="571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6918" name="Text Box 70"/>
          <p:cNvSpPr txBox="1">
            <a:spLocks noChangeAspect="1" noChangeArrowheads="1"/>
          </p:cNvSpPr>
          <p:nvPr/>
        </p:nvSpPr>
        <p:spPr bwMode="auto">
          <a:xfrm>
            <a:off x="8254107" y="2569567"/>
            <a:ext cx="30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400" dirty="0"/>
              <a:t>y’</a:t>
            </a:r>
          </a:p>
        </p:txBody>
      </p:sp>
      <p:grpSp>
        <p:nvGrpSpPr>
          <p:cNvPr id="206927" name="Group 79"/>
          <p:cNvGrpSpPr>
            <a:grpSpLocks/>
          </p:cNvGrpSpPr>
          <p:nvPr/>
        </p:nvGrpSpPr>
        <p:grpSpPr bwMode="auto">
          <a:xfrm>
            <a:off x="2916932" y="950789"/>
            <a:ext cx="5024437" cy="3024188"/>
            <a:chOff x="839" y="1604"/>
            <a:chExt cx="3165" cy="1905"/>
          </a:xfrm>
        </p:grpSpPr>
        <p:sp>
          <p:nvSpPr>
            <p:cNvPr id="206920" name="Line 72"/>
            <p:cNvSpPr>
              <a:spLocks noChangeAspect="1" noChangeShapeType="1"/>
            </p:cNvSpPr>
            <p:nvPr/>
          </p:nvSpPr>
          <p:spPr bwMode="auto">
            <a:xfrm rot="3289899" flipV="1">
              <a:off x="2746" y="2251"/>
              <a:ext cx="1905" cy="61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6921" name="Line 73"/>
            <p:cNvSpPr>
              <a:spLocks noChangeAspect="1" noChangeShapeType="1"/>
            </p:cNvSpPr>
            <p:nvPr/>
          </p:nvSpPr>
          <p:spPr bwMode="auto">
            <a:xfrm rot="3289899" flipV="1">
              <a:off x="3954" y="2756"/>
              <a:ext cx="31" cy="1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6922" name="Line 74"/>
            <p:cNvSpPr>
              <a:spLocks noChangeAspect="1" noChangeShapeType="1"/>
            </p:cNvSpPr>
            <p:nvPr/>
          </p:nvSpPr>
          <p:spPr bwMode="auto">
            <a:xfrm>
              <a:off x="839" y="1962"/>
              <a:ext cx="2065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6923" name="Line 75"/>
            <p:cNvSpPr>
              <a:spLocks noChangeAspect="1" noChangeShapeType="1"/>
            </p:cNvSpPr>
            <p:nvPr/>
          </p:nvSpPr>
          <p:spPr bwMode="auto">
            <a:xfrm>
              <a:off x="2168" y="1962"/>
              <a:ext cx="16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6924" name="Line 76"/>
            <p:cNvSpPr>
              <a:spLocks noChangeAspect="1" noChangeShapeType="1"/>
            </p:cNvSpPr>
            <p:nvPr/>
          </p:nvSpPr>
          <p:spPr bwMode="auto">
            <a:xfrm rot="3289899" flipV="1">
              <a:off x="3252" y="2222"/>
              <a:ext cx="31" cy="1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6925" name="Text Box 77"/>
          <p:cNvSpPr txBox="1">
            <a:spLocks noChangeAspect="1" noChangeArrowheads="1"/>
          </p:cNvSpPr>
          <p:nvPr/>
        </p:nvSpPr>
        <p:spPr bwMode="auto">
          <a:xfrm>
            <a:off x="7325419" y="2175867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400" dirty="0"/>
              <a:t>F’</a:t>
            </a:r>
          </a:p>
        </p:txBody>
      </p:sp>
      <p:sp>
        <p:nvSpPr>
          <p:cNvPr id="206926" name="Oval 78"/>
          <p:cNvSpPr>
            <a:spLocks noChangeAspect="1" noChangeArrowheads="1"/>
          </p:cNvSpPr>
          <p:nvPr/>
        </p:nvSpPr>
        <p:spPr bwMode="auto">
          <a:xfrm>
            <a:off x="7417744" y="2439086"/>
            <a:ext cx="65087" cy="650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504056" y="44624"/>
            <a:ext cx="81724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6. Formación de imágenes finitas. Aumentos </a:t>
            </a:r>
          </a:p>
        </p:txBody>
      </p:sp>
      <p:sp>
        <p:nvSpPr>
          <p:cNvPr id="41" name="Text Box 51">
            <a:extLst>
              <a:ext uri="{FF2B5EF4-FFF2-40B4-BE49-F238E27FC236}">
                <a16:creationId xmlns:a16="http://schemas.microsoft.com/office/drawing/2014/main" id="{C0F3B0C9-7069-4746-AA08-D3395DC2FCD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8195" y="4820741"/>
            <a:ext cx="276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s-ES" sz="1400" dirty="0"/>
              <a:t>y</a:t>
            </a:r>
          </a:p>
        </p:txBody>
      </p:sp>
      <p:sp>
        <p:nvSpPr>
          <p:cNvPr id="59" name="Text Box 43">
            <a:extLst>
              <a:ext uri="{FF2B5EF4-FFF2-40B4-BE49-F238E27FC236}">
                <a16:creationId xmlns:a16="http://schemas.microsoft.com/office/drawing/2014/main" id="{8E253A8E-D5B2-2047-8FFB-003B0D311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15" y="908720"/>
            <a:ext cx="31917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s-ES" dirty="0"/>
              <a:t>Lente delgada. </a:t>
            </a:r>
            <a:r>
              <a:rPr lang="es-ES" dirty="0">
                <a:solidFill>
                  <a:srgbClr val="C00000"/>
                </a:solidFill>
              </a:rPr>
              <a:t>Objeto real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5B5B4A0-0878-6A44-AA88-A04AD3B40818}"/>
                  </a:ext>
                </a:extLst>
              </p:cNvPr>
              <p:cNvSpPr txBox="1"/>
              <p:nvPr/>
            </p:nvSpPr>
            <p:spPr>
              <a:xfrm>
                <a:off x="7773324" y="1052736"/>
                <a:ext cx="903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5B5B4A0-0878-6A44-AA88-A04AD3B40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324" y="1052736"/>
                <a:ext cx="903132" cy="276999"/>
              </a:xfrm>
              <a:prstGeom prst="rect">
                <a:avLst/>
              </a:prstGeom>
              <a:blipFill>
                <a:blip r:embed="rId2"/>
                <a:stretch>
                  <a:fillRect b="-409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1C8D561-CD4F-8049-ACC8-EDE9255B592B}"/>
                  </a:ext>
                </a:extLst>
              </p:cNvPr>
              <p:cNvSpPr txBox="1"/>
              <p:nvPr/>
            </p:nvSpPr>
            <p:spPr>
              <a:xfrm>
                <a:off x="555726" y="1524073"/>
                <a:ext cx="1496242" cy="536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1C8D561-CD4F-8049-ACC8-EDE9255B5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26" y="1524073"/>
                <a:ext cx="1496242" cy="536494"/>
              </a:xfrm>
              <a:prstGeom prst="rect">
                <a:avLst/>
              </a:prstGeom>
              <a:blipFill>
                <a:blip r:embed="rId3"/>
                <a:stretch>
                  <a:fillRect l="-5042" t="-6977" b="-3023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77328536-9B10-1E40-8986-80ACC7F55F87}"/>
                  </a:ext>
                </a:extLst>
              </p:cNvPr>
              <p:cNvSpPr txBox="1"/>
              <p:nvPr/>
            </p:nvSpPr>
            <p:spPr>
              <a:xfrm>
                <a:off x="3506855" y="955552"/>
                <a:ext cx="759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77328536-9B10-1E40-8986-80ACC7F55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855" y="955552"/>
                <a:ext cx="759695" cy="276999"/>
              </a:xfrm>
              <a:prstGeom prst="rect">
                <a:avLst/>
              </a:prstGeom>
              <a:blipFill>
                <a:blip r:embed="rId5"/>
                <a:stretch>
                  <a:fillRect l="-3333" t="-4762" b="-4761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CAFB0C2-8169-6F4F-89BC-21E3453DA240}"/>
                  </a:ext>
                </a:extLst>
              </p:cNvPr>
              <p:cNvSpPr txBox="1"/>
              <p:nvPr/>
            </p:nvSpPr>
            <p:spPr>
              <a:xfrm>
                <a:off x="487743" y="3828531"/>
                <a:ext cx="8821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CAFB0C2-8169-6F4F-89BC-21E3453DA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43" y="3828531"/>
                <a:ext cx="882165" cy="276999"/>
              </a:xfrm>
              <a:prstGeom prst="rect">
                <a:avLst/>
              </a:prstGeom>
              <a:blipFill>
                <a:blip r:embed="rId6"/>
                <a:stretch>
                  <a:fillRect l="-8451" r="-4225" b="-391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ángulo 56">
            <a:extLst>
              <a:ext uri="{FF2B5EF4-FFF2-40B4-BE49-F238E27FC236}">
                <a16:creationId xmlns:a16="http://schemas.microsoft.com/office/drawing/2014/main" id="{E960C63B-3C05-5B41-88BB-88C1EF6AA469}"/>
              </a:ext>
            </a:extLst>
          </p:cNvPr>
          <p:cNvSpPr/>
          <p:nvPr/>
        </p:nvSpPr>
        <p:spPr bwMode="auto">
          <a:xfrm>
            <a:off x="395536" y="1412776"/>
            <a:ext cx="1912606" cy="79679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11AA5F43-EF7D-2E43-8D64-C0B272FDC1F0}"/>
              </a:ext>
            </a:extLst>
          </p:cNvPr>
          <p:cNvSpPr/>
          <p:nvPr/>
        </p:nvSpPr>
        <p:spPr bwMode="auto">
          <a:xfrm>
            <a:off x="396843" y="3631638"/>
            <a:ext cx="1080120" cy="648790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DFE9DED-4B68-9A40-892E-C3109C2EDC0A}"/>
              </a:ext>
            </a:extLst>
          </p:cNvPr>
          <p:cNvCxnSpPr/>
          <p:nvPr/>
        </p:nvCxnSpPr>
        <p:spPr bwMode="auto">
          <a:xfrm flipH="1">
            <a:off x="2916932" y="3284984"/>
            <a:ext cx="3272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A30900A-E6BE-B347-9E8C-D6E5B6EF6325}"/>
              </a:ext>
            </a:extLst>
          </p:cNvPr>
          <p:cNvCxnSpPr>
            <a:cxnSpLocks/>
          </p:cNvCxnSpPr>
          <p:nvPr/>
        </p:nvCxnSpPr>
        <p:spPr bwMode="auto">
          <a:xfrm>
            <a:off x="2916932" y="3140968"/>
            <a:ext cx="0" cy="279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69CE52C1-8336-C94E-B5F4-D9D36E305F24}"/>
              </a:ext>
            </a:extLst>
          </p:cNvPr>
          <p:cNvCxnSpPr>
            <a:cxnSpLocks/>
          </p:cNvCxnSpPr>
          <p:nvPr/>
        </p:nvCxnSpPr>
        <p:spPr bwMode="auto">
          <a:xfrm>
            <a:off x="355338" y="6368660"/>
            <a:ext cx="0" cy="2294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4E55CF3-667C-9C47-AA7F-886582322B3A}"/>
              </a:ext>
            </a:extLst>
          </p:cNvPr>
          <p:cNvCxnSpPr/>
          <p:nvPr/>
        </p:nvCxnSpPr>
        <p:spPr bwMode="auto">
          <a:xfrm>
            <a:off x="6196707" y="3284984"/>
            <a:ext cx="20193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D48E4D71-27FB-7245-B0B0-5C30B0395BA5}"/>
              </a:ext>
            </a:extLst>
          </p:cNvPr>
          <p:cNvCxnSpPr>
            <a:cxnSpLocks/>
          </p:cNvCxnSpPr>
          <p:nvPr/>
        </p:nvCxnSpPr>
        <p:spPr bwMode="auto">
          <a:xfrm>
            <a:off x="8216007" y="3149164"/>
            <a:ext cx="0" cy="279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0EF800B-0821-0B43-876F-C1A8A539C7E8}"/>
              </a:ext>
            </a:extLst>
          </p:cNvPr>
          <p:cNvSpPr txBox="1"/>
          <p:nvPr/>
        </p:nvSpPr>
        <p:spPr>
          <a:xfrm>
            <a:off x="4534769" y="28743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54FD39C-FA1F-FD42-BE1B-BB8D0543B5C8}"/>
              </a:ext>
            </a:extLst>
          </p:cNvPr>
          <p:cNvSpPr txBox="1"/>
          <p:nvPr/>
        </p:nvSpPr>
        <p:spPr>
          <a:xfrm>
            <a:off x="6831749" y="32772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s’</a:t>
            </a:r>
          </a:p>
        </p:txBody>
      </p:sp>
      <p:sp>
        <p:nvSpPr>
          <p:cNvPr id="36" name="Text Box 49">
            <a:extLst>
              <a:ext uri="{FF2B5EF4-FFF2-40B4-BE49-F238E27FC236}">
                <a16:creationId xmlns:a16="http://schemas.microsoft.com/office/drawing/2014/main" id="{935B4EB2-763F-AB43-9978-665C80C5AD5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29787" y="5013176"/>
            <a:ext cx="144685" cy="23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s-ES" sz="1400" dirty="0"/>
              <a:t>F</a:t>
            </a:r>
          </a:p>
        </p:txBody>
      </p:sp>
      <p:sp>
        <p:nvSpPr>
          <p:cNvPr id="51" name="Text Box 36">
            <a:extLst>
              <a:ext uri="{FF2B5EF4-FFF2-40B4-BE49-F238E27FC236}">
                <a16:creationId xmlns:a16="http://schemas.microsoft.com/office/drawing/2014/main" id="{A5C7DBEE-4E09-6C42-99E7-E0F93205729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62501" y="5042756"/>
            <a:ext cx="3428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s-ES" sz="1400" dirty="0"/>
              <a:t>F’</a:t>
            </a:r>
          </a:p>
        </p:txBody>
      </p:sp>
      <p:sp>
        <p:nvSpPr>
          <p:cNvPr id="46" name="Line 17">
            <a:extLst>
              <a:ext uri="{FF2B5EF4-FFF2-40B4-BE49-F238E27FC236}">
                <a16:creationId xmlns:a16="http://schemas.microsoft.com/office/drawing/2014/main" id="{AC546571-09BB-9F41-9713-CDB7DB6158B2}"/>
              </a:ext>
            </a:extLst>
          </p:cNvPr>
          <p:cNvSpPr>
            <a:spLocks noChangeAspect="1" noChangeShapeType="1"/>
          </p:cNvSpPr>
          <p:nvPr/>
        </p:nvSpPr>
        <p:spPr bwMode="auto">
          <a:xfrm rot="3289899" flipV="1">
            <a:off x="1335174" y="5139572"/>
            <a:ext cx="2095151" cy="446357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  <p:sp>
        <p:nvSpPr>
          <p:cNvPr id="47" name="Line 18">
            <a:extLst>
              <a:ext uri="{FF2B5EF4-FFF2-40B4-BE49-F238E27FC236}">
                <a16:creationId xmlns:a16="http://schemas.microsoft.com/office/drawing/2014/main" id="{BAAC3111-AC31-304F-AFE8-7E42294D7002}"/>
              </a:ext>
            </a:extLst>
          </p:cNvPr>
          <p:cNvSpPr>
            <a:spLocks noChangeAspect="1" noChangeShapeType="1"/>
          </p:cNvSpPr>
          <p:nvPr/>
        </p:nvSpPr>
        <p:spPr bwMode="auto">
          <a:xfrm rot="3289899" flipV="1">
            <a:off x="2548389" y="5533049"/>
            <a:ext cx="3484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8" name="Line 19">
            <a:extLst>
              <a:ext uri="{FF2B5EF4-FFF2-40B4-BE49-F238E27FC236}">
                <a16:creationId xmlns:a16="http://schemas.microsoft.com/office/drawing/2014/main" id="{AA38AF03-BFA4-0941-84F7-6BF7A89F81F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44420" y="4640578"/>
            <a:ext cx="1235298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5D06FF4E-5513-454C-B4D6-25FCDB86957E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010350" y="4640578"/>
            <a:ext cx="128244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7" name="Line 32">
            <a:extLst>
              <a:ext uri="{FF2B5EF4-FFF2-40B4-BE49-F238E27FC236}">
                <a16:creationId xmlns:a16="http://schemas.microsoft.com/office/drawing/2014/main" id="{FCBF3588-58CB-0845-ACD7-76EED2E76A0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23527" y="5320151"/>
            <a:ext cx="288032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8" name="Line 35">
            <a:extLst>
              <a:ext uri="{FF2B5EF4-FFF2-40B4-BE49-F238E27FC236}">
                <a16:creationId xmlns:a16="http://schemas.microsoft.com/office/drawing/2014/main" id="{9EA3171E-8F1A-1048-86E6-F1609BBDBD0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583226" y="4245844"/>
            <a:ext cx="0" cy="23644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9" name="Oval 41">
            <a:extLst>
              <a:ext uri="{FF2B5EF4-FFF2-40B4-BE49-F238E27FC236}">
                <a16:creationId xmlns:a16="http://schemas.microsoft.com/office/drawing/2014/main" id="{5CB071AE-8F56-0244-9EA9-49813D543D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2019" y="5301098"/>
            <a:ext cx="32240" cy="5028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0" name="Line 50">
            <a:extLst>
              <a:ext uri="{FF2B5EF4-FFF2-40B4-BE49-F238E27FC236}">
                <a16:creationId xmlns:a16="http://schemas.microsoft.com/office/drawing/2014/main" id="{AAF8698C-A4AE-4A43-A2A3-2E3B8FD22C6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55338" y="4616773"/>
            <a:ext cx="0" cy="69737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42" name="Group 66">
            <a:extLst>
              <a:ext uri="{FF2B5EF4-FFF2-40B4-BE49-F238E27FC236}">
                <a16:creationId xmlns:a16="http://schemas.microsoft.com/office/drawing/2014/main" id="{AD87BE57-071D-5E4D-949E-655EC6C08C63}"/>
              </a:ext>
            </a:extLst>
          </p:cNvPr>
          <p:cNvGrpSpPr>
            <a:grpSpLocks/>
          </p:cNvGrpSpPr>
          <p:nvPr/>
        </p:nvGrpSpPr>
        <p:grpSpPr bwMode="auto">
          <a:xfrm>
            <a:off x="3165551" y="5314149"/>
            <a:ext cx="171421" cy="764808"/>
            <a:chOff x="4537" y="2408"/>
            <a:chExt cx="218" cy="730"/>
          </a:xfrm>
        </p:grpSpPr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3594DC30-5165-4940-B611-ACC52029B2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37" y="2408"/>
              <a:ext cx="0" cy="7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Text Box 52">
              <a:extLst>
                <a:ext uri="{FF2B5EF4-FFF2-40B4-BE49-F238E27FC236}">
                  <a16:creationId xmlns:a16="http://schemas.microsoft.com/office/drawing/2014/main" id="{0FFB2466-5F58-934E-8813-54102B1422D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561" y="2646"/>
              <a:ext cx="1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/>
                <a:t>y’</a:t>
              </a:r>
            </a:p>
          </p:txBody>
        </p:sp>
      </p:grpSp>
      <p:sp>
        <p:nvSpPr>
          <p:cNvPr id="52" name="Oval 48">
            <a:extLst>
              <a:ext uri="{FF2B5EF4-FFF2-40B4-BE49-F238E27FC236}">
                <a16:creationId xmlns:a16="http://schemas.microsoft.com/office/drawing/2014/main" id="{9B0289BE-EA2E-8944-8FFE-7470046124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9752" y="5296213"/>
            <a:ext cx="32239" cy="50281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C0BBB78E-2453-9745-B85E-B89205714B66}"/>
                  </a:ext>
                </a:extLst>
              </p:cNvPr>
              <p:cNvSpPr txBox="1"/>
              <p:nvPr/>
            </p:nvSpPr>
            <p:spPr>
              <a:xfrm>
                <a:off x="366586" y="3143805"/>
                <a:ext cx="10005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C0BBB78E-2453-9745-B85E-B89205714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86" y="3143805"/>
                <a:ext cx="1000555" cy="276999"/>
              </a:xfrm>
              <a:prstGeom prst="rect">
                <a:avLst/>
              </a:prstGeom>
              <a:blipFill>
                <a:blip r:embed="rId7"/>
                <a:stretch>
                  <a:fillRect r="-1250" b="-391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81D52F85-0614-5A47-BEE1-EFE6D5C763B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8938" y="6503953"/>
            <a:ext cx="1180686" cy="78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2B02A7AD-011C-2B4E-AC3C-956731F7DA54}"/>
              </a:ext>
            </a:extLst>
          </p:cNvPr>
          <p:cNvCxnSpPr>
            <a:cxnSpLocks/>
          </p:cNvCxnSpPr>
          <p:nvPr/>
        </p:nvCxnSpPr>
        <p:spPr bwMode="auto">
          <a:xfrm flipV="1">
            <a:off x="1581479" y="6500540"/>
            <a:ext cx="1584072" cy="78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E7A93164-4519-664A-9AD3-4942CBBB2999}"/>
              </a:ext>
            </a:extLst>
          </p:cNvPr>
          <p:cNvSpPr txBox="1"/>
          <p:nvPr/>
        </p:nvSpPr>
        <p:spPr>
          <a:xfrm>
            <a:off x="904750" y="6215223"/>
            <a:ext cx="148638" cy="285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9ED0C9E1-5EA5-B44B-978C-7FE2E316F616}"/>
              </a:ext>
            </a:extLst>
          </p:cNvPr>
          <p:cNvSpPr txBox="1"/>
          <p:nvPr/>
        </p:nvSpPr>
        <p:spPr>
          <a:xfrm>
            <a:off x="2137014" y="6211597"/>
            <a:ext cx="174046" cy="285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s’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BBCBD33-A967-004E-95A8-8F2E131F6BA3}"/>
              </a:ext>
            </a:extLst>
          </p:cNvPr>
          <p:cNvCxnSpPr>
            <a:cxnSpLocks/>
          </p:cNvCxnSpPr>
          <p:nvPr/>
        </p:nvCxnSpPr>
        <p:spPr bwMode="auto">
          <a:xfrm>
            <a:off x="3163406" y="6388372"/>
            <a:ext cx="0" cy="1731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Line 60">
            <a:extLst>
              <a:ext uri="{FF2B5EF4-FFF2-40B4-BE49-F238E27FC236}">
                <a16:creationId xmlns:a16="http://schemas.microsoft.com/office/drawing/2014/main" id="{24DDF73F-F02B-0047-B6C1-3B7EF67F0831}"/>
              </a:ext>
            </a:extLst>
          </p:cNvPr>
          <p:cNvSpPr>
            <a:spLocks noChangeAspect="1" noChangeShapeType="1"/>
          </p:cNvSpPr>
          <p:nvPr/>
        </p:nvSpPr>
        <p:spPr bwMode="auto">
          <a:xfrm rot="3289899" flipV="1">
            <a:off x="1879347" y="4910274"/>
            <a:ext cx="3598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1B94B498-D7F4-7B45-828E-CCA4EB9A9D34}"/>
              </a:ext>
            </a:extLst>
          </p:cNvPr>
          <p:cNvCxnSpPr/>
          <p:nvPr/>
        </p:nvCxnSpPr>
        <p:spPr bwMode="auto">
          <a:xfrm>
            <a:off x="5026719" y="4292378"/>
            <a:ext cx="0" cy="19929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0D743E9-562D-C045-B746-4B0C82D873BE}"/>
              </a:ext>
            </a:extLst>
          </p:cNvPr>
          <p:cNvCxnSpPr>
            <a:cxnSpLocks/>
          </p:cNvCxnSpPr>
          <p:nvPr/>
        </p:nvCxnSpPr>
        <p:spPr bwMode="auto">
          <a:xfrm>
            <a:off x="4139952" y="5248640"/>
            <a:ext cx="49685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80FCEFF9-8781-5144-9B06-B97C4ED1EB60}"/>
              </a:ext>
            </a:extLst>
          </p:cNvPr>
          <p:cNvSpPr/>
          <p:nvPr/>
        </p:nvSpPr>
        <p:spPr bwMode="auto">
          <a:xfrm>
            <a:off x="4426360" y="5229231"/>
            <a:ext cx="36000" cy="36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18BD0DF2-28F8-F543-964A-B1A55F7B24AF}"/>
              </a:ext>
            </a:extLst>
          </p:cNvPr>
          <p:cNvSpPr/>
          <p:nvPr/>
        </p:nvSpPr>
        <p:spPr bwMode="auto">
          <a:xfrm>
            <a:off x="5580112" y="5229231"/>
            <a:ext cx="36000" cy="36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D7F44B48-50D4-4F4D-B4EB-917606DD5318}"/>
              </a:ext>
            </a:extLst>
          </p:cNvPr>
          <p:cNvCxnSpPr>
            <a:cxnSpLocks/>
          </p:cNvCxnSpPr>
          <p:nvPr/>
        </p:nvCxnSpPr>
        <p:spPr bwMode="auto">
          <a:xfrm flipV="1">
            <a:off x="4355976" y="5111803"/>
            <a:ext cx="0" cy="13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0F8B7237-2344-E64A-9828-228E06DEED19}"/>
              </a:ext>
            </a:extLst>
          </p:cNvPr>
          <p:cNvCxnSpPr>
            <a:cxnSpLocks/>
          </p:cNvCxnSpPr>
          <p:nvPr/>
        </p:nvCxnSpPr>
        <p:spPr bwMode="auto">
          <a:xfrm>
            <a:off x="4348992" y="5125587"/>
            <a:ext cx="6775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A4446978-4B29-EA42-853C-0904387D16AF}"/>
              </a:ext>
            </a:extLst>
          </p:cNvPr>
          <p:cNvCxnSpPr>
            <a:cxnSpLocks/>
          </p:cNvCxnSpPr>
          <p:nvPr/>
        </p:nvCxnSpPr>
        <p:spPr bwMode="auto">
          <a:xfrm>
            <a:off x="5026566" y="5124496"/>
            <a:ext cx="4009777" cy="8957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EF108EAF-5172-EE46-98B1-B16B5F9FF766}"/>
              </a:ext>
            </a:extLst>
          </p:cNvPr>
          <p:cNvCxnSpPr>
            <a:cxnSpLocks/>
          </p:cNvCxnSpPr>
          <p:nvPr/>
        </p:nvCxnSpPr>
        <p:spPr bwMode="auto">
          <a:xfrm>
            <a:off x="4365115" y="5130908"/>
            <a:ext cx="658429" cy="8957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C033BCA3-4105-DE44-94D3-A47379FE9EE4}"/>
              </a:ext>
            </a:extLst>
          </p:cNvPr>
          <p:cNvCxnSpPr>
            <a:cxnSpLocks/>
          </p:cNvCxnSpPr>
          <p:nvPr/>
        </p:nvCxnSpPr>
        <p:spPr bwMode="auto">
          <a:xfrm>
            <a:off x="5026718" y="6021288"/>
            <a:ext cx="400977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5E2B5833-3EE1-4846-A429-57D9BEFAD20E}"/>
              </a:ext>
            </a:extLst>
          </p:cNvPr>
          <p:cNvCxnSpPr/>
          <p:nvPr/>
        </p:nvCxnSpPr>
        <p:spPr bwMode="auto">
          <a:xfrm>
            <a:off x="8964488" y="5247231"/>
            <a:ext cx="0" cy="774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Text Box 67">
            <a:extLst>
              <a:ext uri="{FF2B5EF4-FFF2-40B4-BE49-F238E27FC236}">
                <a16:creationId xmlns:a16="http://schemas.microsoft.com/office/drawing/2014/main" id="{525AB1E0-BD72-1D40-9365-97623818430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058267" y="4942431"/>
            <a:ext cx="276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400" dirty="0"/>
              <a:t>y</a:t>
            </a:r>
          </a:p>
        </p:txBody>
      </p:sp>
      <p:sp>
        <p:nvSpPr>
          <p:cNvPr id="118" name="Text Box 70">
            <a:extLst>
              <a:ext uri="{FF2B5EF4-FFF2-40B4-BE49-F238E27FC236}">
                <a16:creationId xmlns:a16="http://schemas.microsoft.com/office/drawing/2014/main" id="{BA56BE05-C9F2-A548-B636-CBCA026FC44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656513" y="5439151"/>
            <a:ext cx="30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400" dirty="0"/>
              <a:t>y’</a:t>
            </a:r>
          </a:p>
        </p:txBody>
      </p: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F3A46135-100C-C04E-83C5-815FF06277D8}"/>
              </a:ext>
            </a:extLst>
          </p:cNvPr>
          <p:cNvCxnSpPr>
            <a:cxnSpLocks/>
          </p:cNvCxnSpPr>
          <p:nvPr/>
        </p:nvCxnSpPr>
        <p:spPr bwMode="auto">
          <a:xfrm flipH="1">
            <a:off x="4416932" y="6265603"/>
            <a:ext cx="6218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AA537F42-2FBF-F34A-85A8-11DB9C0667D2}"/>
              </a:ext>
            </a:extLst>
          </p:cNvPr>
          <p:cNvCxnSpPr>
            <a:cxnSpLocks/>
          </p:cNvCxnSpPr>
          <p:nvPr/>
        </p:nvCxnSpPr>
        <p:spPr bwMode="auto">
          <a:xfrm>
            <a:off x="4416932" y="6121587"/>
            <a:ext cx="0" cy="279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AF1CE6A4-21B9-3940-B30C-F1408E54AAA5}"/>
              </a:ext>
            </a:extLst>
          </p:cNvPr>
          <p:cNvSpPr txBox="1"/>
          <p:nvPr/>
        </p:nvSpPr>
        <p:spPr>
          <a:xfrm>
            <a:off x="4534845" y="5842265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</a:t>
            </a:r>
          </a:p>
        </p:txBody>
      </p: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6AF08A9C-B51A-DD45-971C-BB3793C7566A}"/>
              </a:ext>
            </a:extLst>
          </p:cNvPr>
          <p:cNvCxnSpPr>
            <a:cxnSpLocks/>
          </p:cNvCxnSpPr>
          <p:nvPr/>
        </p:nvCxnSpPr>
        <p:spPr bwMode="auto">
          <a:xfrm>
            <a:off x="5043583" y="6255414"/>
            <a:ext cx="3920905" cy="101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B87F2A92-65E2-3D46-AEC1-D01B269DD2E0}"/>
              </a:ext>
            </a:extLst>
          </p:cNvPr>
          <p:cNvCxnSpPr>
            <a:cxnSpLocks/>
          </p:cNvCxnSpPr>
          <p:nvPr/>
        </p:nvCxnSpPr>
        <p:spPr bwMode="auto">
          <a:xfrm>
            <a:off x="8964488" y="6125685"/>
            <a:ext cx="0" cy="279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F4818180-F7C4-3A46-8937-2D91DAC8E9F9}"/>
              </a:ext>
            </a:extLst>
          </p:cNvPr>
          <p:cNvSpPr txBox="1"/>
          <p:nvPr/>
        </p:nvSpPr>
        <p:spPr>
          <a:xfrm>
            <a:off x="6420797" y="6221870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s’</a:t>
            </a:r>
          </a:p>
        </p:txBody>
      </p:sp>
      <p:sp>
        <p:nvSpPr>
          <p:cNvPr id="129" name="Text Box 62">
            <a:extLst>
              <a:ext uri="{FF2B5EF4-FFF2-40B4-BE49-F238E27FC236}">
                <a16:creationId xmlns:a16="http://schemas.microsoft.com/office/drawing/2014/main" id="{5330ECFA-72F1-9E45-90E1-B28350F52FE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292954" y="5263788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400" dirty="0"/>
              <a:t>F</a:t>
            </a:r>
          </a:p>
        </p:txBody>
      </p:sp>
      <p:sp>
        <p:nvSpPr>
          <p:cNvPr id="130" name="Text Box 77">
            <a:extLst>
              <a:ext uri="{FF2B5EF4-FFF2-40B4-BE49-F238E27FC236}">
                <a16:creationId xmlns:a16="http://schemas.microsoft.com/office/drawing/2014/main" id="{C4597820-74A8-1E4D-843F-836D3294FBE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470840" y="4958029"/>
            <a:ext cx="32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400" dirty="0"/>
              <a:t>F’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5508D64-541E-AF2A-73B0-FE4BF9F4D760}"/>
                  </a:ext>
                </a:extLst>
              </p:cNvPr>
              <p:cNvSpPr txBox="1"/>
              <p:nvPr/>
            </p:nvSpPr>
            <p:spPr>
              <a:xfrm>
                <a:off x="7914050" y="1608951"/>
                <a:ext cx="8551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5508D64-541E-AF2A-73B0-FE4BF9F4D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050" y="1608951"/>
                <a:ext cx="855106" cy="553998"/>
              </a:xfrm>
              <a:prstGeom prst="rect">
                <a:avLst/>
              </a:prstGeom>
              <a:blipFill>
                <a:blip r:embed="rId8"/>
                <a:stretch>
                  <a:fillRect r="-5882" b="-1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EB34607E-FB24-CCAE-4EB9-A5D7242E24AF}"/>
              </a:ext>
            </a:extLst>
          </p:cNvPr>
          <p:cNvSpPr/>
          <p:nvPr/>
        </p:nvSpPr>
        <p:spPr bwMode="auto">
          <a:xfrm>
            <a:off x="7758994" y="1519114"/>
            <a:ext cx="989470" cy="77581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28F45CE-84B0-619E-45ED-2D3022E52799}"/>
                  </a:ext>
                </a:extLst>
              </p:cNvPr>
              <p:cNvSpPr txBox="1"/>
              <p:nvPr/>
            </p:nvSpPr>
            <p:spPr>
              <a:xfrm>
                <a:off x="7925724" y="3842994"/>
                <a:ext cx="903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28F45CE-84B0-619E-45ED-2D3022E52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724" y="3842994"/>
                <a:ext cx="903132" cy="276999"/>
              </a:xfrm>
              <a:prstGeom prst="rect">
                <a:avLst/>
              </a:prstGeom>
              <a:blipFill>
                <a:blip r:embed="rId9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58E8CBC-A9E0-BE0E-8C51-4B20507A7219}"/>
                  </a:ext>
                </a:extLst>
              </p:cNvPr>
              <p:cNvSpPr txBox="1"/>
              <p:nvPr/>
            </p:nvSpPr>
            <p:spPr>
              <a:xfrm>
                <a:off x="8066450" y="4399209"/>
                <a:ext cx="8551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58E8CBC-A9E0-BE0E-8C51-4B20507A7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450" y="4399209"/>
                <a:ext cx="855106" cy="553998"/>
              </a:xfrm>
              <a:prstGeom prst="rect">
                <a:avLst/>
              </a:prstGeom>
              <a:blipFill>
                <a:blip r:embed="rId10"/>
                <a:stretch>
                  <a:fillRect r="-5882" b="-1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BCB50C7F-287B-83BC-9ACB-E58B3EB9B616}"/>
              </a:ext>
            </a:extLst>
          </p:cNvPr>
          <p:cNvSpPr/>
          <p:nvPr/>
        </p:nvSpPr>
        <p:spPr bwMode="auto">
          <a:xfrm>
            <a:off x="7911394" y="4309372"/>
            <a:ext cx="989470" cy="77581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27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0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0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0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0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910" grpId="0"/>
      <p:bldP spid="206911" grpId="0" animBg="1"/>
      <p:bldP spid="206912" grpId="0" animBg="1"/>
      <p:bldP spid="206913" grpId="0" animBg="1"/>
      <p:bldP spid="206914" grpId="0" animBg="1"/>
      <p:bldP spid="206915" grpId="0"/>
      <p:bldP spid="206917" grpId="0" animBg="1"/>
      <p:bldP spid="206918" grpId="0"/>
      <p:bldP spid="206925" grpId="0"/>
      <p:bldP spid="206926" grpId="0" animBg="1"/>
      <p:bldP spid="41" grpId="0"/>
      <p:bldP spid="2" grpId="0"/>
      <p:bldP spid="56" grpId="0"/>
      <p:bldP spid="57" grpId="0" animBg="1"/>
      <p:bldP spid="58" grpId="0" animBg="1"/>
      <p:bldP spid="117" grpId="0"/>
      <p:bldP spid="118" grpId="0"/>
      <p:bldP spid="129" grpId="0"/>
      <p:bldP spid="130" grpId="0"/>
      <p:bldP spid="3" grpId="0"/>
      <p:bldP spid="6" grpId="0" animBg="1"/>
      <p:bldP spid="8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908" name="Group 36"/>
          <p:cNvGrpSpPr>
            <a:grpSpLocks noChangeAspect="1"/>
          </p:cNvGrpSpPr>
          <p:nvPr/>
        </p:nvGrpSpPr>
        <p:grpSpPr bwMode="auto">
          <a:xfrm rot="194138">
            <a:off x="5833620" y="971966"/>
            <a:ext cx="2201680" cy="4342577"/>
            <a:chOff x="1674" y="1358"/>
            <a:chExt cx="904" cy="1833"/>
          </a:xfrm>
        </p:grpSpPr>
        <p:sp>
          <p:nvSpPr>
            <p:cNvPr id="207909" name="Line 37"/>
            <p:cNvSpPr>
              <a:spLocks noChangeAspect="1" noChangeShapeType="1"/>
            </p:cNvSpPr>
            <p:nvPr/>
          </p:nvSpPr>
          <p:spPr bwMode="auto">
            <a:xfrm rot="3172023" flipV="1">
              <a:off x="1670" y="2019"/>
              <a:ext cx="13" cy="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7910" name="Line 38"/>
            <p:cNvSpPr>
              <a:spLocks noChangeAspect="1" noChangeShapeType="1"/>
            </p:cNvSpPr>
            <p:nvPr/>
          </p:nvSpPr>
          <p:spPr bwMode="auto">
            <a:xfrm rot="3172023" flipV="1">
              <a:off x="2569" y="2618"/>
              <a:ext cx="14" cy="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7911" name="Line 39"/>
            <p:cNvSpPr>
              <a:spLocks noChangeAspect="1" noChangeShapeType="1"/>
            </p:cNvSpPr>
            <p:nvPr/>
          </p:nvSpPr>
          <p:spPr bwMode="auto">
            <a:xfrm rot="3172023" flipV="1">
              <a:off x="1139" y="1958"/>
              <a:ext cx="1833" cy="633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7929" name="Group 57"/>
          <p:cNvGrpSpPr>
            <a:grpSpLocks/>
          </p:cNvGrpSpPr>
          <p:nvPr/>
        </p:nvGrpSpPr>
        <p:grpSpPr bwMode="auto">
          <a:xfrm>
            <a:off x="4946824" y="1160933"/>
            <a:ext cx="3141110" cy="3159595"/>
            <a:chOff x="2000" y="1454"/>
            <a:chExt cx="1724" cy="1975"/>
          </a:xfrm>
        </p:grpSpPr>
        <p:sp>
          <p:nvSpPr>
            <p:cNvPr id="207902" name="Line 30"/>
            <p:cNvSpPr>
              <a:spLocks noChangeAspect="1" noChangeShapeType="1"/>
            </p:cNvSpPr>
            <p:nvPr/>
          </p:nvSpPr>
          <p:spPr bwMode="auto">
            <a:xfrm rot="3289899" flipV="1">
              <a:off x="2420" y="2125"/>
              <a:ext cx="1975" cy="633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7903" name="Line 31"/>
            <p:cNvSpPr>
              <a:spLocks noChangeAspect="1" noChangeShapeType="1"/>
            </p:cNvSpPr>
            <p:nvPr/>
          </p:nvSpPr>
          <p:spPr bwMode="auto">
            <a:xfrm rot="3289899" flipV="1">
              <a:off x="3622" y="2620"/>
              <a:ext cx="31" cy="1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7904" name="Line 32"/>
            <p:cNvSpPr>
              <a:spLocks noChangeAspect="1" noChangeShapeType="1"/>
            </p:cNvSpPr>
            <p:nvPr/>
          </p:nvSpPr>
          <p:spPr bwMode="auto">
            <a:xfrm>
              <a:off x="2000" y="1836"/>
              <a:ext cx="652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 dirty="0"/>
            </a:p>
          </p:txBody>
        </p:sp>
        <p:sp>
          <p:nvSpPr>
            <p:cNvPr id="207905" name="Line 33"/>
            <p:cNvSpPr>
              <a:spLocks noChangeAspect="1" noChangeShapeType="1"/>
            </p:cNvSpPr>
            <p:nvPr/>
          </p:nvSpPr>
          <p:spPr bwMode="auto">
            <a:xfrm>
              <a:off x="2263" y="1836"/>
              <a:ext cx="158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7922" name="Line 50"/>
            <p:cNvSpPr>
              <a:spLocks noChangeAspect="1" noChangeShapeType="1"/>
            </p:cNvSpPr>
            <p:nvPr/>
          </p:nvSpPr>
          <p:spPr bwMode="auto">
            <a:xfrm rot="3289899" flipV="1">
              <a:off x="2952" y="2085"/>
              <a:ext cx="31" cy="1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576064" y="198000"/>
            <a:ext cx="781236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6. Formación de imágenes finitas. Aumentos </a:t>
            </a:r>
          </a:p>
        </p:txBody>
      </p:sp>
      <p:sp>
        <p:nvSpPr>
          <p:cNvPr id="207920" name="Text Box 48"/>
          <p:cNvSpPr txBox="1">
            <a:spLocks noChangeAspect="1" noChangeArrowheads="1"/>
          </p:cNvSpPr>
          <p:nvPr/>
        </p:nvSpPr>
        <p:spPr bwMode="auto">
          <a:xfrm>
            <a:off x="4653023" y="1879586"/>
            <a:ext cx="27901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400" dirty="0"/>
              <a:t>y</a:t>
            </a:r>
          </a:p>
        </p:txBody>
      </p:sp>
      <p:sp>
        <p:nvSpPr>
          <p:cNvPr id="207907" name="Text Box 35"/>
          <p:cNvSpPr txBox="1">
            <a:spLocks noChangeAspect="1" noChangeArrowheads="1"/>
          </p:cNvSpPr>
          <p:nvPr/>
        </p:nvSpPr>
        <p:spPr bwMode="auto">
          <a:xfrm>
            <a:off x="7234202" y="2370485"/>
            <a:ext cx="4827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s-ES" sz="1400" dirty="0"/>
              <a:t>F’</a:t>
            </a:r>
          </a:p>
        </p:txBody>
      </p:sp>
      <p:sp>
        <p:nvSpPr>
          <p:cNvPr id="207915" name="Line 43"/>
          <p:cNvSpPr>
            <a:spLocks noChangeAspect="1" noChangeShapeType="1"/>
          </p:cNvSpPr>
          <p:nvPr/>
        </p:nvSpPr>
        <p:spPr bwMode="auto">
          <a:xfrm>
            <a:off x="3882795" y="2659410"/>
            <a:ext cx="587378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7916" name="Line 44"/>
          <p:cNvSpPr>
            <a:spLocks noChangeAspect="1" noChangeShapeType="1"/>
          </p:cNvSpPr>
          <p:nvPr/>
        </p:nvSpPr>
        <p:spPr bwMode="auto">
          <a:xfrm>
            <a:off x="6119739" y="1520716"/>
            <a:ext cx="0" cy="23495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7918" name="Oval 46"/>
          <p:cNvSpPr>
            <a:spLocks noChangeAspect="1" noChangeArrowheads="1"/>
          </p:cNvSpPr>
          <p:nvPr/>
        </p:nvSpPr>
        <p:spPr bwMode="auto">
          <a:xfrm>
            <a:off x="7355436" y="2626866"/>
            <a:ext cx="65745" cy="650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7919" name="Line 47"/>
          <p:cNvSpPr>
            <a:spLocks noChangeAspect="1" noChangeShapeType="1"/>
          </p:cNvSpPr>
          <p:nvPr/>
        </p:nvSpPr>
        <p:spPr bwMode="auto">
          <a:xfrm flipV="1">
            <a:off x="4932040" y="1729135"/>
            <a:ext cx="0" cy="923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7914" name="Text Box 42"/>
          <p:cNvSpPr txBox="1">
            <a:spLocks noChangeAspect="1" noChangeArrowheads="1"/>
          </p:cNvSpPr>
          <p:nvPr/>
        </p:nvSpPr>
        <p:spPr bwMode="auto">
          <a:xfrm>
            <a:off x="4682357" y="2367651"/>
            <a:ext cx="29505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s-ES" sz="1400" dirty="0"/>
              <a:t>F</a:t>
            </a:r>
          </a:p>
        </p:txBody>
      </p:sp>
      <p:sp>
        <p:nvSpPr>
          <p:cNvPr id="207917" name="Oval 45"/>
          <p:cNvSpPr>
            <a:spLocks noChangeAspect="1" noChangeArrowheads="1"/>
          </p:cNvSpPr>
          <p:nvPr/>
        </p:nvSpPr>
        <p:spPr bwMode="auto">
          <a:xfrm>
            <a:off x="4897486" y="2630064"/>
            <a:ext cx="72159" cy="714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9" name="Group 14">
            <a:extLst>
              <a:ext uri="{FF2B5EF4-FFF2-40B4-BE49-F238E27FC236}">
                <a16:creationId xmlns:a16="http://schemas.microsoft.com/office/drawing/2014/main" id="{9A807FF5-0BAF-714B-B412-4E6BD29C00E3}"/>
              </a:ext>
            </a:extLst>
          </p:cNvPr>
          <p:cNvGrpSpPr>
            <a:grpSpLocks noChangeAspect="1"/>
          </p:cNvGrpSpPr>
          <p:nvPr/>
        </p:nvGrpSpPr>
        <p:grpSpPr bwMode="auto">
          <a:xfrm rot="1223129">
            <a:off x="2648434" y="3892734"/>
            <a:ext cx="1363662" cy="2767013"/>
            <a:chOff x="1674" y="1358"/>
            <a:chExt cx="904" cy="1833"/>
          </a:xfrm>
        </p:grpSpPr>
        <p:sp>
          <p:nvSpPr>
            <p:cNvPr id="30" name="Line 15">
              <a:extLst>
                <a:ext uri="{FF2B5EF4-FFF2-40B4-BE49-F238E27FC236}">
                  <a16:creationId xmlns:a16="http://schemas.microsoft.com/office/drawing/2014/main" id="{FF531BAC-7437-CE45-8691-FBBED41D17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172023" flipV="1">
              <a:off x="1670" y="2019"/>
              <a:ext cx="13" cy="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50E5A937-CBBE-4B4B-9F3C-31538075410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172023" flipV="1">
              <a:off x="2569" y="2618"/>
              <a:ext cx="14" cy="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Line 17">
              <a:extLst>
                <a:ext uri="{FF2B5EF4-FFF2-40B4-BE49-F238E27FC236}">
                  <a16:creationId xmlns:a16="http://schemas.microsoft.com/office/drawing/2014/main" id="{90901A6F-A94B-BC44-B3EE-8B3C5B3D9E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172023" flipV="1">
              <a:off x="1139" y="1958"/>
              <a:ext cx="1833" cy="633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3" name="Group 37">
            <a:extLst>
              <a:ext uri="{FF2B5EF4-FFF2-40B4-BE49-F238E27FC236}">
                <a16:creationId xmlns:a16="http://schemas.microsoft.com/office/drawing/2014/main" id="{FB09C13F-0DB0-2448-AD04-CE33938076B7}"/>
              </a:ext>
            </a:extLst>
          </p:cNvPr>
          <p:cNvGrpSpPr>
            <a:grpSpLocks/>
          </p:cNvGrpSpPr>
          <p:nvPr/>
        </p:nvGrpSpPr>
        <p:grpSpPr bwMode="auto">
          <a:xfrm>
            <a:off x="2351785" y="3655793"/>
            <a:ext cx="2387602" cy="2192338"/>
            <a:chOff x="2490" y="1931"/>
            <a:chExt cx="1504" cy="1381"/>
          </a:xfrm>
        </p:grpSpPr>
        <p:sp>
          <p:nvSpPr>
            <p:cNvPr id="34" name="Line 9">
              <a:extLst>
                <a:ext uri="{FF2B5EF4-FFF2-40B4-BE49-F238E27FC236}">
                  <a16:creationId xmlns:a16="http://schemas.microsoft.com/office/drawing/2014/main" id="{305338D3-9888-6844-BDF2-084ABDF303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289899" flipV="1">
              <a:off x="2819" y="2400"/>
              <a:ext cx="1381" cy="443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Line 10">
              <a:extLst>
                <a:ext uri="{FF2B5EF4-FFF2-40B4-BE49-F238E27FC236}">
                  <a16:creationId xmlns:a16="http://schemas.microsoft.com/office/drawing/2014/main" id="{A1003A1F-EB81-7942-9A99-7F3FADF4DE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289899" flipV="1">
              <a:off x="3973" y="2978"/>
              <a:ext cx="31" cy="1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FC482FA7-7115-F046-955F-2EC78BFCE26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25" y="2184"/>
              <a:ext cx="400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7AFA6248-0EB8-744D-91E6-CFD04D9440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90" y="2184"/>
              <a:ext cx="16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Line 23">
              <a:extLst>
                <a:ext uri="{FF2B5EF4-FFF2-40B4-BE49-F238E27FC236}">
                  <a16:creationId xmlns:a16="http://schemas.microsoft.com/office/drawing/2014/main" id="{6D147B8C-63EC-2149-B187-0B49BDF451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3289899" flipV="1">
              <a:off x="3267" y="2444"/>
              <a:ext cx="31" cy="1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1" name="Line 34">
            <a:extLst>
              <a:ext uri="{FF2B5EF4-FFF2-40B4-BE49-F238E27FC236}">
                <a16:creationId xmlns:a16="http://schemas.microsoft.com/office/drawing/2014/main" id="{05C493F9-39F3-FF40-B7DB-914145B54506}"/>
              </a:ext>
            </a:extLst>
          </p:cNvPr>
          <p:cNvSpPr>
            <a:spLocks noChangeAspect="1" noChangeShapeType="1"/>
          </p:cNvSpPr>
          <p:nvPr/>
        </p:nvSpPr>
        <p:spPr bwMode="auto">
          <a:xfrm rot="4395152" flipV="1">
            <a:off x="744249" y="2843251"/>
            <a:ext cx="1879198" cy="865091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2" name="Line 35">
            <a:extLst>
              <a:ext uri="{FF2B5EF4-FFF2-40B4-BE49-F238E27FC236}">
                <a16:creationId xmlns:a16="http://schemas.microsoft.com/office/drawing/2014/main" id="{9149393E-F8A2-944E-91E2-4FE3409BDE3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985163" y="2507163"/>
            <a:ext cx="0" cy="2469431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3" name="Text Box 36">
            <a:extLst>
              <a:ext uri="{FF2B5EF4-FFF2-40B4-BE49-F238E27FC236}">
                <a16:creationId xmlns:a16="http://schemas.microsoft.com/office/drawing/2014/main" id="{83AD70C8-9FAE-8D49-B2A4-F1E3C1E418A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54683" y="3803431"/>
            <a:ext cx="307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400" dirty="0"/>
              <a:t>y’</a:t>
            </a:r>
          </a:p>
        </p:txBody>
      </p:sp>
      <p:grpSp>
        <p:nvGrpSpPr>
          <p:cNvPr id="44" name="1 Grupo">
            <a:extLst>
              <a:ext uri="{FF2B5EF4-FFF2-40B4-BE49-F238E27FC236}">
                <a16:creationId xmlns:a16="http://schemas.microsoft.com/office/drawing/2014/main" id="{43893F4A-7A68-8F42-9422-C05AD6B03935}"/>
              </a:ext>
            </a:extLst>
          </p:cNvPr>
          <p:cNvGrpSpPr/>
          <p:nvPr/>
        </p:nvGrpSpPr>
        <p:grpSpPr>
          <a:xfrm>
            <a:off x="251520" y="3597056"/>
            <a:ext cx="5815012" cy="3060700"/>
            <a:chOff x="1852613" y="3006725"/>
            <a:chExt cx="5815012" cy="3060700"/>
          </a:xfrm>
        </p:grpSpPr>
        <p:sp>
          <p:nvSpPr>
            <p:cNvPr id="45" name="Text Box 13">
              <a:extLst>
                <a:ext uri="{FF2B5EF4-FFF2-40B4-BE49-F238E27FC236}">
                  <a16:creationId xmlns:a16="http://schemas.microsoft.com/office/drawing/2014/main" id="{B00C2054-E899-8746-834A-E56F371B4FF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760318" y="4077072"/>
              <a:ext cx="3238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 dirty="0"/>
                <a:t>F’</a:t>
              </a:r>
            </a:p>
          </p:txBody>
        </p:sp>
        <p:sp>
          <p:nvSpPr>
            <p:cNvPr id="46" name="Line 18">
              <a:extLst>
                <a:ext uri="{FF2B5EF4-FFF2-40B4-BE49-F238E27FC236}">
                  <a16:creationId xmlns:a16="http://schemas.microsoft.com/office/drawing/2014/main" id="{9410ECF2-A955-3543-ABAE-D0A06B33F7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52613" y="4397375"/>
              <a:ext cx="581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Line 19">
              <a:extLst>
                <a:ext uri="{FF2B5EF4-FFF2-40B4-BE49-F238E27FC236}">
                  <a16:creationId xmlns:a16="http://schemas.microsoft.com/office/drawing/2014/main" id="{00F75DE3-3BBB-6F41-9A5D-A6645964F0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44008" y="3006725"/>
              <a:ext cx="0" cy="3060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Line 21">
              <a:extLst>
                <a:ext uri="{FF2B5EF4-FFF2-40B4-BE49-F238E27FC236}">
                  <a16:creationId xmlns:a16="http://schemas.microsoft.com/office/drawing/2014/main" id="{A874D65F-AEAD-8E45-9E8C-3DBBD942BF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78017" y="3467100"/>
              <a:ext cx="0" cy="923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Text Box 22">
              <a:extLst>
                <a:ext uri="{FF2B5EF4-FFF2-40B4-BE49-F238E27FC236}">
                  <a16:creationId xmlns:a16="http://schemas.microsoft.com/office/drawing/2014/main" id="{ECF9F783-184B-1D43-8D7D-53B96038886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32303" y="3654152"/>
              <a:ext cx="2762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 dirty="0"/>
                <a:t>y</a:t>
              </a:r>
            </a:p>
          </p:txBody>
        </p:sp>
        <p:sp>
          <p:nvSpPr>
            <p:cNvPr id="50" name="Text Box 24">
              <a:extLst>
                <a:ext uri="{FF2B5EF4-FFF2-40B4-BE49-F238E27FC236}">
                  <a16:creationId xmlns:a16="http://schemas.microsoft.com/office/drawing/2014/main" id="{C5D30CA3-DEE3-AA42-B9C8-868B9711026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75782" y="4082276"/>
              <a:ext cx="292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 dirty="0"/>
                <a:t>F</a:t>
              </a:r>
            </a:p>
          </p:txBody>
        </p:sp>
        <p:sp>
          <p:nvSpPr>
            <p:cNvPr id="51" name="Oval 25">
              <a:extLst>
                <a:ext uri="{FF2B5EF4-FFF2-40B4-BE49-F238E27FC236}">
                  <a16:creationId xmlns:a16="http://schemas.microsoft.com/office/drawing/2014/main" id="{97F34F44-DEED-F843-9F2D-13AF054E9C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83631" y="4364831"/>
              <a:ext cx="65088" cy="6508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" name="Oval 20">
              <a:extLst>
                <a:ext uri="{FF2B5EF4-FFF2-40B4-BE49-F238E27FC236}">
                  <a16:creationId xmlns:a16="http://schemas.microsoft.com/office/drawing/2014/main" id="{26380B8D-9456-6044-B45F-6654A00CA1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52478" y="4370388"/>
              <a:ext cx="65087" cy="6508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CA5A7E03-B66F-4A4C-9121-EBF3C40C817B}"/>
                  </a:ext>
                </a:extLst>
              </p:cNvPr>
              <p:cNvSpPr txBox="1"/>
              <p:nvPr/>
            </p:nvSpPr>
            <p:spPr>
              <a:xfrm>
                <a:off x="7716937" y="1435205"/>
                <a:ext cx="903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CA5A7E03-B66F-4A4C-9121-EBF3C40C8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937" y="1435205"/>
                <a:ext cx="903132" cy="276999"/>
              </a:xfrm>
              <a:prstGeom prst="rect">
                <a:avLst/>
              </a:prstGeom>
              <a:blipFill>
                <a:blip r:embed="rId3"/>
                <a:stretch>
                  <a:fillRect b="-409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85F48C43-D00D-174D-93D8-2C1F7237DB07}"/>
                  </a:ext>
                </a:extLst>
              </p:cNvPr>
              <p:cNvSpPr txBox="1"/>
              <p:nvPr/>
            </p:nvSpPr>
            <p:spPr>
              <a:xfrm>
                <a:off x="541115" y="6134362"/>
                <a:ext cx="903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85F48C43-D00D-174D-93D8-2C1F7237D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15" y="6134362"/>
                <a:ext cx="903132" cy="276999"/>
              </a:xfrm>
              <a:prstGeom prst="rect">
                <a:avLst/>
              </a:prstGeom>
              <a:blipFill>
                <a:blip r:embed="rId4"/>
                <a:stretch>
                  <a:fillRect b="-409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 Box 43">
            <a:extLst>
              <a:ext uri="{FF2B5EF4-FFF2-40B4-BE49-F238E27FC236}">
                <a16:creationId xmlns:a16="http://schemas.microsoft.com/office/drawing/2014/main" id="{8D520CC0-CD36-3247-AACA-19B71ACFC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15" y="1259468"/>
            <a:ext cx="31917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s-ES" dirty="0"/>
              <a:t>Lente delgada. </a:t>
            </a:r>
            <a:r>
              <a:rPr lang="es-ES" dirty="0">
                <a:solidFill>
                  <a:srgbClr val="C00000"/>
                </a:solidFill>
              </a:rPr>
              <a:t>Objeto real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DEA8C08E-A728-1943-925F-8325FF3E9545}"/>
                  </a:ext>
                </a:extLst>
              </p:cNvPr>
              <p:cNvSpPr txBox="1"/>
              <p:nvPr/>
            </p:nvSpPr>
            <p:spPr>
              <a:xfrm>
                <a:off x="1835696" y="1711841"/>
                <a:ext cx="759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DEA8C08E-A728-1943-925F-8325FF3E9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711841"/>
                <a:ext cx="759695" cy="276999"/>
              </a:xfrm>
              <a:prstGeom prst="rect">
                <a:avLst/>
              </a:prstGeom>
              <a:blipFill>
                <a:blip r:embed="rId5"/>
                <a:stretch>
                  <a:fillRect l="-3333" t="-4545" b="-454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FAA5A84-9BA0-E043-8E2A-96D5016B0F9E}"/>
              </a:ext>
            </a:extLst>
          </p:cNvPr>
          <p:cNvCxnSpPr>
            <a:stCxn id="42" idx="1"/>
          </p:cNvCxnSpPr>
          <p:nvPr/>
        </p:nvCxnSpPr>
        <p:spPr bwMode="auto">
          <a:xfrm>
            <a:off x="985164" y="2507163"/>
            <a:ext cx="2066260" cy="15502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B562B8DA-3231-DC4A-BB9E-F13B3E64D1F9}"/>
                  </a:ext>
                </a:extLst>
              </p:cNvPr>
              <p:cNvSpPr txBox="1"/>
              <p:nvPr/>
            </p:nvSpPr>
            <p:spPr>
              <a:xfrm>
                <a:off x="4912157" y="5935558"/>
                <a:ext cx="819327" cy="536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B562B8DA-3231-DC4A-BB9E-F13B3E64D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157" y="5935558"/>
                <a:ext cx="819327" cy="536494"/>
              </a:xfrm>
              <a:prstGeom prst="rect">
                <a:avLst/>
              </a:prstGeom>
              <a:blipFill>
                <a:blip r:embed="rId6"/>
                <a:stretch>
                  <a:fillRect l="-9231" t="-4762" b="-309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ángulo 63">
            <a:extLst>
              <a:ext uri="{FF2B5EF4-FFF2-40B4-BE49-F238E27FC236}">
                <a16:creationId xmlns:a16="http://schemas.microsoft.com/office/drawing/2014/main" id="{D089E1B3-BF02-2A45-B392-AFD3376CE6FC}"/>
              </a:ext>
            </a:extLst>
          </p:cNvPr>
          <p:cNvSpPr/>
          <p:nvPr/>
        </p:nvSpPr>
        <p:spPr bwMode="auto">
          <a:xfrm>
            <a:off x="4701315" y="5849363"/>
            <a:ext cx="1271942" cy="79679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24624595-C628-8448-825A-D27BDDC6658D}"/>
              </a:ext>
            </a:extLst>
          </p:cNvPr>
          <p:cNvCxnSpPr>
            <a:cxnSpLocks/>
          </p:cNvCxnSpPr>
          <p:nvPr/>
        </p:nvCxnSpPr>
        <p:spPr bwMode="auto">
          <a:xfrm flipH="1">
            <a:off x="2376924" y="6478445"/>
            <a:ext cx="6654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8CCA36BC-4F4B-F540-BDD0-177F906547DB}"/>
              </a:ext>
            </a:extLst>
          </p:cNvPr>
          <p:cNvCxnSpPr>
            <a:cxnSpLocks/>
          </p:cNvCxnSpPr>
          <p:nvPr/>
        </p:nvCxnSpPr>
        <p:spPr bwMode="auto">
          <a:xfrm>
            <a:off x="2372869" y="6363709"/>
            <a:ext cx="0" cy="2294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CAC5029-8643-6342-B060-FF6BB0F99D09}"/>
              </a:ext>
            </a:extLst>
          </p:cNvPr>
          <p:cNvSpPr txBox="1"/>
          <p:nvPr/>
        </p:nvSpPr>
        <p:spPr>
          <a:xfrm>
            <a:off x="2589824" y="61128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3AA6BF6D-F1E9-1846-9835-928D26F5BC12}"/>
              </a:ext>
            </a:extLst>
          </p:cNvPr>
          <p:cNvCxnSpPr>
            <a:cxnSpLocks/>
          </p:cNvCxnSpPr>
          <p:nvPr/>
        </p:nvCxnSpPr>
        <p:spPr bwMode="auto">
          <a:xfrm flipH="1">
            <a:off x="992681" y="6669360"/>
            <a:ext cx="20415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150532CC-996B-E148-B96C-4D923877A70F}"/>
              </a:ext>
            </a:extLst>
          </p:cNvPr>
          <p:cNvCxnSpPr>
            <a:cxnSpLocks/>
          </p:cNvCxnSpPr>
          <p:nvPr/>
        </p:nvCxnSpPr>
        <p:spPr bwMode="auto">
          <a:xfrm>
            <a:off x="997765" y="6583905"/>
            <a:ext cx="0" cy="2294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0D3911F9-C038-6E46-BFC7-6562DB8A61B3}"/>
              </a:ext>
            </a:extLst>
          </p:cNvPr>
          <p:cNvSpPr txBox="1"/>
          <p:nvPr/>
        </p:nvSpPr>
        <p:spPr>
          <a:xfrm>
            <a:off x="1462617" y="632930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s’</a:t>
            </a: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EAB3E95F-77B8-5D4C-91E5-09D5DF3444D5}"/>
              </a:ext>
            </a:extLst>
          </p:cNvPr>
          <p:cNvCxnSpPr>
            <a:cxnSpLocks/>
          </p:cNvCxnSpPr>
          <p:nvPr/>
        </p:nvCxnSpPr>
        <p:spPr bwMode="auto">
          <a:xfrm flipH="1">
            <a:off x="4940548" y="3106412"/>
            <a:ext cx="1167587" cy="173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D983677E-573B-1C4D-A98E-611E0BAB89A5}"/>
              </a:ext>
            </a:extLst>
          </p:cNvPr>
          <p:cNvCxnSpPr>
            <a:cxnSpLocks/>
          </p:cNvCxnSpPr>
          <p:nvPr/>
        </p:nvCxnSpPr>
        <p:spPr bwMode="auto">
          <a:xfrm>
            <a:off x="4946824" y="3009050"/>
            <a:ext cx="0" cy="2294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D05006BD-C48D-DB4C-ABCA-B58D781A9C55}"/>
              </a:ext>
            </a:extLst>
          </p:cNvPr>
          <p:cNvSpPr txBox="1"/>
          <p:nvPr/>
        </p:nvSpPr>
        <p:spPr>
          <a:xfrm>
            <a:off x="5289630" y="2784134"/>
            <a:ext cx="68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 =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AD0E1A4-C464-EA3A-9773-AE5D4C6E1DE6}"/>
                  </a:ext>
                </a:extLst>
              </p:cNvPr>
              <p:cNvSpPr txBox="1"/>
              <p:nvPr/>
            </p:nvSpPr>
            <p:spPr>
              <a:xfrm>
                <a:off x="6527256" y="5983385"/>
                <a:ext cx="8551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AD0E1A4-C464-EA3A-9773-AE5D4C6E1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256" y="5983385"/>
                <a:ext cx="855106" cy="553998"/>
              </a:xfrm>
              <a:prstGeom prst="rect">
                <a:avLst/>
              </a:prstGeom>
              <a:blipFill>
                <a:blip r:embed="rId7"/>
                <a:stretch>
                  <a:fillRect l="-1471" r="-4412" b="-181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BAC6C55E-9049-2ED4-8561-E66B053CBCC8}"/>
              </a:ext>
            </a:extLst>
          </p:cNvPr>
          <p:cNvSpPr/>
          <p:nvPr/>
        </p:nvSpPr>
        <p:spPr bwMode="auto">
          <a:xfrm>
            <a:off x="6372200" y="5893548"/>
            <a:ext cx="989470" cy="77581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8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2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  <p:bldP spid="55" grpId="0"/>
      <p:bldP spid="57" grpId="0"/>
      <p:bldP spid="63" grpId="0"/>
      <p:bldP spid="64" grpId="0" animBg="1"/>
      <p:bldP spid="59" grpId="0"/>
      <p:bldP spid="67" grpId="0"/>
      <p:bldP spid="3" grpId="0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90" name="Group 46"/>
          <p:cNvGrpSpPr>
            <a:grpSpLocks/>
          </p:cNvGrpSpPr>
          <p:nvPr/>
        </p:nvGrpSpPr>
        <p:grpSpPr bwMode="auto">
          <a:xfrm>
            <a:off x="4751388" y="2420938"/>
            <a:ext cx="1333500" cy="2586037"/>
            <a:chOff x="2993" y="1525"/>
            <a:chExt cx="840" cy="1629"/>
          </a:xfrm>
        </p:grpSpPr>
        <p:sp>
          <p:nvSpPr>
            <p:cNvPr id="210952" name="Line 8"/>
            <p:cNvSpPr>
              <a:spLocks noChangeAspect="1" noChangeShapeType="1"/>
            </p:cNvSpPr>
            <p:nvPr/>
          </p:nvSpPr>
          <p:spPr bwMode="auto">
            <a:xfrm rot="3289899" flipV="1">
              <a:off x="2624" y="2079"/>
              <a:ext cx="1629" cy="52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0953" name="Line 9"/>
            <p:cNvSpPr>
              <a:spLocks noChangeAspect="1" noChangeShapeType="1"/>
            </p:cNvSpPr>
            <p:nvPr/>
          </p:nvSpPr>
          <p:spPr bwMode="auto">
            <a:xfrm rot="3289899" flipV="1">
              <a:off x="3812" y="2627"/>
              <a:ext cx="31" cy="1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0966" name="Line 22"/>
            <p:cNvSpPr>
              <a:spLocks noChangeAspect="1" noChangeShapeType="1"/>
            </p:cNvSpPr>
            <p:nvPr/>
          </p:nvSpPr>
          <p:spPr bwMode="auto">
            <a:xfrm rot="3289899" flipV="1">
              <a:off x="2983" y="2002"/>
              <a:ext cx="31" cy="1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0991" name="Group 47"/>
          <p:cNvGrpSpPr>
            <a:grpSpLocks/>
          </p:cNvGrpSpPr>
          <p:nvPr/>
        </p:nvGrpSpPr>
        <p:grpSpPr bwMode="auto">
          <a:xfrm>
            <a:off x="4849813" y="3519488"/>
            <a:ext cx="360362" cy="309562"/>
            <a:chOff x="3055" y="2217"/>
            <a:chExt cx="227" cy="195"/>
          </a:xfrm>
        </p:grpSpPr>
        <p:sp>
          <p:nvSpPr>
            <p:cNvPr id="210971" name="Line 27"/>
            <p:cNvSpPr>
              <a:spLocks noChangeAspect="1" noChangeShapeType="1"/>
            </p:cNvSpPr>
            <p:nvPr/>
          </p:nvSpPr>
          <p:spPr bwMode="auto">
            <a:xfrm flipV="1">
              <a:off x="3282" y="2227"/>
              <a:ext cx="0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0972" name="Text Box 28"/>
            <p:cNvSpPr txBox="1">
              <a:spLocks noChangeAspect="1" noChangeArrowheads="1"/>
            </p:cNvSpPr>
            <p:nvPr/>
          </p:nvSpPr>
          <p:spPr bwMode="auto">
            <a:xfrm>
              <a:off x="3055" y="2217"/>
              <a:ext cx="1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/>
                <a:t>y’</a:t>
              </a:r>
            </a:p>
          </p:txBody>
        </p:sp>
      </p:grpSp>
      <p:grpSp>
        <p:nvGrpSpPr>
          <p:cNvPr id="210986" name="Group 42"/>
          <p:cNvGrpSpPr>
            <a:grpSpLocks/>
          </p:cNvGrpSpPr>
          <p:nvPr/>
        </p:nvGrpSpPr>
        <p:grpSpPr bwMode="auto">
          <a:xfrm>
            <a:off x="1898650" y="2716213"/>
            <a:ext cx="5543550" cy="1471612"/>
            <a:chOff x="1196" y="1711"/>
            <a:chExt cx="3492" cy="927"/>
          </a:xfrm>
        </p:grpSpPr>
        <p:sp>
          <p:nvSpPr>
            <p:cNvPr id="210973" name="Line 29"/>
            <p:cNvSpPr>
              <a:spLocks noChangeShapeType="1"/>
            </p:cNvSpPr>
            <p:nvPr/>
          </p:nvSpPr>
          <p:spPr bwMode="auto">
            <a:xfrm flipV="1">
              <a:off x="1196" y="2223"/>
              <a:ext cx="1563" cy="415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0974" name="Line 30"/>
            <p:cNvSpPr>
              <a:spLocks noChangeShapeType="1"/>
            </p:cNvSpPr>
            <p:nvPr/>
          </p:nvSpPr>
          <p:spPr bwMode="auto">
            <a:xfrm flipV="1">
              <a:off x="2757" y="1711"/>
              <a:ext cx="1931" cy="51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0975" name="Line 31"/>
            <p:cNvSpPr>
              <a:spLocks noChangeShapeType="1"/>
            </p:cNvSpPr>
            <p:nvPr/>
          </p:nvSpPr>
          <p:spPr bwMode="auto">
            <a:xfrm flipV="1">
              <a:off x="2234" y="2325"/>
              <a:ext cx="141" cy="3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0989" name="Group 45"/>
          <p:cNvGrpSpPr>
            <a:grpSpLocks/>
          </p:cNvGrpSpPr>
          <p:nvPr/>
        </p:nvGrpSpPr>
        <p:grpSpPr bwMode="auto">
          <a:xfrm>
            <a:off x="1835150" y="2903538"/>
            <a:ext cx="5607050" cy="1587"/>
            <a:chOff x="1156" y="1829"/>
            <a:chExt cx="3532" cy="1"/>
          </a:xfrm>
        </p:grpSpPr>
        <p:sp>
          <p:nvSpPr>
            <p:cNvPr id="210954" name="Line 10"/>
            <p:cNvSpPr>
              <a:spLocks noChangeAspect="1" noChangeShapeType="1"/>
            </p:cNvSpPr>
            <p:nvPr/>
          </p:nvSpPr>
          <p:spPr bwMode="auto">
            <a:xfrm>
              <a:off x="2783" y="1830"/>
              <a:ext cx="1905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0955" name="Line 11"/>
            <p:cNvSpPr>
              <a:spLocks noChangeAspect="1" noChangeShapeType="1"/>
            </p:cNvSpPr>
            <p:nvPr/>
          </p:nvSpPr>
          <p:spPr bwMode="auto">
            <a:xfrm>
              <a:off x="2304" y="1830"/>
              <a:ext cx="16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0976" name="Line 32"/>
            <p:cNvSpPr>
              <a:spLocks noChangeAspect="1" noChangeShapeType="1"/>
            </p:cNvSpPr>
            <p:nvPr/>
          </p:nvSpPr>
          <p:spPr bwMode="auto">
            <a:xfrm>
              <a:off x="1156" y="1829"/>
              <a:ext cx="1627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0987" name="Group 43"/>
          <p:cNvGrpSpPr>
            <a:grpSpLocks/>
          </p:cNvGrpSpPr>
          <p:nvPr/>
        </p:nvGrpSpPr>
        <p:grpSpPr bwMode="auto">
          <a:xfrm>
            <a:off x="4379913" y="3529013"/>
            <a:ext cx="2127250" cy="1587"/>
            <a:chOff x="2759" y="2223"/>
            <a:chExt cx="1340" cy="1"/>
          </a:xfrm>
        </p:grpSpPr>
        <p:sp>
          <p:nvSpPr>
            <p:cNvPr id="210977" name="Line 33"/>
            <p:cNvSpPr>
              <a:spLocks noChangeAspect="1" noChangeShapeType="1"/>
            </p:cNvSpPr>
            <p:nvPr/>
          </p:nvSpPr>
          <p:spPr bwMode="auto">
            <a:xfrm>
              <a:off x="3699" y="2223"/>
              <a:ext cx="8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0978" name="Line 34"/>
            <p:cNvSpPr>
              <a:spLocks noChangeAspect="1" noChangeShapeType="1"/>
            </p:cNvSpPr>
            <p:nvPr/>
          </p:nvSpPr>
          <p:spPr bwMode="auto">
            <a:xfrm>
              <a:off x="2759" y="2224"/>
              <a:ext cx="1340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0985" name="Group 41"/>
          <p:cNvGrpSpPr>
            <a:grpSpLocks/>
          </p:cNvGrpSpPr>
          <p:nvPr/>
        </p:nvGrpSpPr>
        <p:grpSpPr bwMode="auto">
          <a:xfrm>
            <a:off x="1843088" y="2449513"/>
            <a:ext cx="5815012" cy="3060700"/>
            <a:chOff x="1161" y="1543"/>
            <a:chExt cx="3663" cy="1928"/>
          </a:xfrm>
        </p:grpSpPr>
        <p:sp>
          <p:nvSpPr>
            <p:cNvPr id="210956" name="Text Box 12"/>
            <p:cNvSpPr txBox="1">
              <a:spLocks noChangeAspect="1" noChangeArrowheads="1"/>
            </p:cNvSpPr>
            <p:nvPr/>
          </p:nvSpPr>
          <p:spPr bwMode="auto">
            <a:xfrm>
              <a:off x="3474" y="2237"/>
              <a:ext cx="2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/>
                <a:t>F’</a:t>
              </a:r>
            </a:p>
          </p:txBody>
        </p:sp>
        <p:sp>
          <p:nvSpPr>
            <p:cNvPr id="210961" name="Line 17"/>
            <p:cNvSpPr>
              <a:spLocks noChangeAspect="1" noChangeShapeType="1"/>
            </p:cNvSpPr>
            <p:nvPr/>
          </p:nvSpPr>
          <p:spPr bwMode="auto">
            <a:xfrm>
              <a:off x="1161" y="2419"/>
              <a:ext cx="36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0962" name="Line 18"/>
            <p:cNvSpPr>
              <a:spLocks noChangeAspect="1" noChangeShapeType="1"/>
            </p:cNvSpPr>
            <p:nvPr/>
          </p:nvSpPr>
          <p:spPr bwMode="auto">
            <a:xfrm>
              <a:off x="2763" y="1543"/>
              <a:ext cx="0" cy="19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0963" name="Oval 19"/>
            <p:cNvSpPr>
              <a:spLocks noChangeAspect="1" noChangeArrowheads="1"/>
            </p:cNvSpPr>
            <p:nvPr/>
          </p:nvSpPr>
          <p:spPr bwMode="auto">
            <a:xfrm>
              <a:off x="3527" y="2402"/>
              <a:ext cx="41" cy="4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0964" name="Line 20"/>
            <p:cNvSpPr>
              <a:spLocks noChangeAspect="1" noChangeShapeType="1"/>
            </p:cNvSpPr>
            <p:nvPr/>
          </p:nvSpPr>
          <p:spPr bwMode="auto">
            <a:xfrm flipV="1">
              <a:off x="4239" y="1833"/>
              <a:ext cx="0" cy="5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0965" name="Text Box 21"/>
            <p:cNvSpPr txBox="1">
              <a:spLocks noChangeAspect="1" noChangeArrowheads="1"/>
            </p:cNvSpPr>
            <p:nvPr/>
          </p:nvSpPr>
          <p:spPr bwMode="auto">
            <a:xfrm>
              <a:off x="4242" y="2045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/>
                <a:t>y</a:t>
              </a:r>
            </a:p>
          </p:txBody>
        </p:sp>
        <p:sp>
          <p:nvSpPr>
            <p:cNvPr id="210967" name="Text Box 23"/>
            <p:cNvSpPr txBox="1">
              <a:spLocks noChangeAspect="1" noChangeArrowheads="1"/>
            </p:cNvSpPr>
            <p:nvPr/>
          </p:nvSpPr>
          <p:spPr bwMode="auto">
            <a:xfrm>
              <a:off x="1921" y="2236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/>
                <a:t>F</a:t>
              </a:r>
            </a:p>
          </p:txBody>
        </p:sp>
        <p:sp>
          <p:nvSpPr>
            <p:cNvPr id="210968" name="Oval 24"/>
            <p:cNvSpPr>
              <a:spLocks noChangeAspect="1" noChangeArrowheads="1"/>
            </p:cNvSpPr>
            <p:nvPr/>
          </p:nvSpPr>
          <p:spPr bwMode="auto">
            <a:xfrm>
              <a:off x="1980" y="2402"/>
              <a:ext cx="41" cy="4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504056" y="198000"/>
            <a:ext cx="8388424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6. Formación de imágenes finitas. Aumentos </a:t>
            </a:r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107504" y="1603648"/>
            <a:ext cx="6314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dirty="0"/>
              <a:t>Formación de imágenes en una lente delgada, </a:t>
            </a:r>
            <a:r>
              <a:rPr lang="es-ES" dirty="0">
                <a:solidFill>
                  <a:srgbClr val="C00000"/>
                </a:solidFill>
              </a:rPr>
              <a:t>objeto virtual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1CC4DC2-C60B-A049-B8C0-3B418B2D6E22}"/>
                  </a:ext>
                </a:extLst>
              </p:cNvPr>
              <p:cNvSpPr txBox="1"/>
              <p:nvPr/>
            </p:nvSpPr>
            <p:spPr>
              <a:xfrm>
                <a:off x="6065542" y="5198012"/>
                <a:ext cx="819327" cy="536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1CC4DC2-C60B-A049-B8C0-3B418B2D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542" y="5198012"/>
                <a:ext cx="819327" cy="536494"/>
              </a:xfrm>
              <a:prstGeom prst="rect">
                <a:avLst/>
              </a:prstGeom>
              <a:blipFill>
                <a:blip r:embed="rId2"/>
                <a:stretch>
                  <a:fillRect l="-9375" t="-4762" r="-1563" b="-309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ángulo 31">
            <a:extLst>
              <a:ext uri="{FF2B5EF4-FFF2-40B4-BE49-F238E27FC236}">
                <a16:creationId xmlns:a16="http://schemas.microsoft.com/office/drawing/2014/main" id="{3C93A346-4F34-2346-B458-FF241E568042}"/>
              </a:ext>
            </a:extLst>
          </p:cNvPr>
          <p:cNvSpPr/>
          <p:nvPr/>
        </p:nvSpPr>
        <p:spPr bwMode="auto">
          <a:xfrm>
            <a:off x="5854700" y="5111817"/>
            <a:ext cx="1271942" cy="79679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96F8A47-DC4C-E348-A180-77E61EF807FC}"/>
              </a:ext>
            </a:extLst>
          </p:cNvPr>
          <p:cNvCxnSpPr>
            <a:cxnSpLocks/>
          </p:cNvCxnSpPr>
          <p:nvPr/>
        </p:nvCxnSpPr>
        <p:spPr bwMode="auto">
          <a:xfrm>
            <a:off x="4375159" y="4292757"/>
            <a:ext cx="235425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477EED8-28E2-004C-A27F-748CC8BF21D5}"/>
              </a:ext>
            </a:extLst>
          </p:cNvPr>
          <p:cNvCxnSpPr>
            <a:cxnSpLocks/>
          </p:cNvCxnSpPr>
          <p:nvPr/>
        </p:nvCxnSpPr>
        <p:spPr bwMode="auto">
          <a:xfrm>
            <a:off x="6729413" y="4189112"/>
            <a:ext cx="0" cy="2294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5DC4EA-38AE-9443-AED7-AA08AF4AB061}"/>
              </a:ext>
            </a:extLst>
          </p:cNvPr>
          <p:cNvSpPr txBox="1"/>
          <p:nvPr/>
        </p:nvSpPr>
        <p:spPr>
          <a:xfrm>
            <a:off x="5797386" y="4233917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B3F7672D-1C28-EF4C-A59E-AD65325127BF}"/>
              </a:ext>
            </a:extLst>
          </p:cNvPr>
          <p:cNvCxnSpPr>
            <a:cxnSpLocks/>
          </p:cNvCxnSpPr>
          <p:nvPr/>
        </p:nvCxnSpPr>
        <p:spPr bwMode="auto">
          <a:xfrm flipV="1">
            <a:off x="4377385" y="4153950"/>
            <a:ext cx="832790" cy="6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DC7D47F-B3C2-9349-92ED-63EFFD2AFC99}"/>
              </a:ext>
            </a:extLst>
          </p:cNvPr>
          <p:cNvCxnSpPr>
            <a:cxnSpLocks/>
          </p:cNvCxnSpPr>
          <p:nvPr/>
        </p:nvCxnSpPr>
        <p:spPr bwMode="auto">
          <a:xfrm>
            <a:off x="5210175" y="4004446"/>
            <a:ext cx="0" cy="2294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C834B5F-0830-AB42-ABF3-BA1BF6DABE9A}"/>
              </a:ext>
            </a:extLst>
          </p:cNvPr>
          <p:cNvSpPr txBox="1"/>
          <p:nvPr/>
        </p:nvSpPr>
        <p:spPr>
          <a:xfrm>
            <a:off x="4587059" y="38103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29B9AF5-FC18-7117-2E4D-F6B84A96CD85}"/>
                  </a:ext>
                </a:extLst>
              </p:cNvPr>
              <p:cNvSpPr txBox="1"/>
              <p:nvPr/>
            </p:nvSpPr>
            <p:spPr>
              <a:xfrm>
                <a:off x="7914050" y="5191297"/>
                <a:ext cx="8551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29B9AF5-FC18-7117-2E4D-F6B84A96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050" y="5191297"/>
                <a:ext cx="855106" cy="553998"/>
              </a:xfrm>
              <a:prstGeom prst="rect">
                <a:avLst/>
              </a:prstGeom>
              <a:blipFill>
                <a:blip r:embed="rId3"/>
                <a:stretch>
                  <a:fillRect r="-5882" b="-1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D5560906-0CD6-6429-09BC-F303F81AFB00}"/>
              </a:ext>
            </a:extLst>
          </p:cNvPr>
          <p:cNvSpPr/>
          <p:nvPr/>
        </p:nvSpPr>
        <p:spPr bwMode="auto">
          <a:xfrm>
            <a:off x="7758994" y="5101460"/>
            <a:ext cx="989470" cy="77581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62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1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1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1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1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6064" y="198000"/>
            <a:ext cx="7524328" cy="1080000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rgbClr val="3366FF"/>
                </a:solidFill>
                <a:effectLst/>
                <a:latin typeface="Book Antiqua" pitchFamily="18" charset="0"/>
              </a:rPr>
              <a:t>1. Notación. Convenio de signos </a:t>
            </a:r>
          </a:p>
        </p:txBody>
      </p:sp>
      <p:sp>
        <p:nvSpPr>
          <p:cNvPr id="101576" name="Rectangle 200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351837" cy="4824413"/>
          </a:xfrm>
        </p:spPr>
        <p:txBody>
          <a:bodyPr>
            <a:normAutofit lnSpcReduction="10000"/>
          </a:bodyPr>
          <a:lstStyle/>
          <a:p>
            <a:pPr marL="381000" indent="-381000"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Siempre consideraremos que la </a:t>
            </a:r>
            <a:r>
              <a:rPr lang="es-ES_tradnl" sz="2000" dirty="0">
                <a:solidFill>
                  <a:srgbClr val="CC0000"/>
                </a:solidFill>
                <a:latin typeface="Comic Sans MS" pitchFamily="66" charset="0"/>
              </a:rPr>
              <a:t>luz viaja de izquierda a derecha</a:t>
            </a: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.</a:t>
            </a:r>
          </a:p>
          <a:p>
            <a:pPr marL="381000" indent="-381000" algn="just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Los elementos que hacen referencia a la imagen se designan mediante las misma letras que los que hacen referencia al objeto pero con primas. Los puntos se representan con letras mayúsculas, los segmentos con letras minúsculas y los ángulos con letras griegas.</a:t>
            </a:r>
          </a:p>
          <a:p>
            <a:pPr marL="381000" indent="-381000" algn="just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Las </a:t>
            </a:r>
            <a:r>
              <a:rPr lang="es-ES_tradnl" sz="2000" dirty="0">
                <a:solidFill>
                  <a:schemeClr val="tx2"/>
                </a:solidFill>
                <a:latin typeface="Comic Sans MS" pitchFamily="66" charset="0"/>
              </a:rPr>
              <a:t>distancias</a:t>
            </a: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 toman su </a:t>
            </a:r>
            <a:r>
              <a:rPr lang="es-ES_tradnl" sz="2000" dirty="0">
                <a:solidFill>
                  <a:srgbClr val="CC0000"/>
                </a:solidFill>
                <a:latin typeface="Comic Sans MS" pitchFamily="66" charset="0"/>
              </a:rPr>
              <a:t>origen en la superficie óptica</a:t>
            </a: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. De este modo, para los puntos situados a su izquierda las distancias serán negativas y para los puntos situados a su derecha positivas. El criterio empleado para los radios de curvatura es el mismo, si el centro de curvatura de la superficie está a la derecha, el radio es positivo y si está a la izquierda negativo.</a:t>
            </a:r>
          </a:p>
          <a:p>
            <a:pPr marL="381000" indent="-381000" algn="just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Las distancias perpendiculares al eje se consideran positivas hacia arriba y negativas hacia abajo.</a:t>
            </a:r>
            <a:endParaRPr lang="es-ES" sz="2000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8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7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140" name="Group 172"/>
          <p:cNvGrpSpPr>
            <a:grpSpLocks/>
          </p:cNvGrpSpPr>
          <p:nvPr/>
        </p:nvGrpSpPr>
        <p:grpSpPr bwMode="auto">
          <a:xfrm>
            <a:off x="3588196" y="1268760"/>
            <a:ext cx="2925763" cy="566737"/>
            <a:chOff x="1534" y="1605"/>
            <a:chExt cx="1843" cy="357"/>
          </a:xfrm>
        </p:grpSpPr>
        <p:sp>
          <p:nvSpPr>
            <p:cNvPr id="212121" name="Line 153"/>
            <p:cNvSpPr>
              <a:spLocks noChangeAspect="1" noChangeShapeType="1"/>
            </p:cNvSpPr>
            <p:nvPr/>
          </p:nvSpPr>
          <p:spPr bwMode="auto">
            <a:xfrm>
              <a:off x="1534" y="1962"/>
              <a:ext cx="1370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2122" name="Line 154"/>
            <p:cNvSpPr>
              <a:spLocks noChangeAspect="1" noChangeShapeType="1"/>
            </p:cNvSpPr>
            <p:nvPr/>
          </p:nvSpPr>
          <p:spPr bwMode="auto">
            <a:xfrm>
              <a:off x="2168" y="1962"/>
              <a:ext cx="16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2126" name="Line 158"/>
            <p:cNvSpPr>
              <a:spLocks noChangeShapeType="1"/>
            </p:cNvSpPr>
            <p:nvPr/>
          </p:nvSpPr>
          <p:spPr bwMode="auto">
            <a:xfrm flipV="1">
              <a:off x="2913" y="1605"/>
              <a:ext cx="464" cy="355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2127" name="Line 159"/>
            <p:cNvSpPr>
              <a:spLocks noChangeShapeType="1"/>
            </p:cNvSpPr>
            <p:nvPr/>
          </p:nvSpPr>
          <p:spPr bwMode="auto">
            <a:xfrm flipV="1">
              <a:off x="3203" y="1706"/>
              <a:ext cx="43" cy="33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12128" name="Line 160"/>
          <p:cNvSpPr>
            <a:spLocks noChangeShapeType="1"/>
          </p:cNvSpPr>
          <p:nvPr/>
        </p:nvSpPr>
        <p:spPr bwMode="auto">
          <a:xfrm flipV="1">
            <a:off x="4212084" y="1835497"/>
            <a:ext cx="1555750" cy="1190625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12139" name="Group 171"/>
          <p:cNvGrpSpPr>
            <a:grpSpLocks/>
          </p:cNvGrpSpPr>
          <p:nvPr/>
        </p:nvGrpSpPr>
        <p:grpSpPr bwMode="auto">
          <a:xfrm>
            <a:off x="5769421" y="2437160"/>
            <a:ext cx="2174875" cy="3175"/>
            <a:chOff x="2908" y="2341"/>
            <a:chExt cx="1370" cy="2"/>
          </a:xfrm>
        </p:grpSpPr>
        <p:sp>
          <p:nvSpPr>
            <p:cNvPr id="212130" name="Line 162"/>
            <p:cNvSpPr>
              <a:spLocks noChangeAspect="1" noChangeShapeType="1"/>
            </p:cNvSpPr>
            <p:nvPr/>
          </p:nvSpPr>
          <p:spPr bwMode="auto">
            <a:xfrm>
              <a:off x="2908" y="2343"/>
              <a:ext cx="1370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2131" name="Line 163"/>
            <p:cNvSpPr>
              <a:spLocks noChangeAspect="1" noChangeShapeType="1"/>
            </p:cNvSpPr>
            <p:nvPr/>
          </p:nvSpPr>
          <p:spPr bwMode="auto">
            <a:xfrm>
              <a:off x="3542" y="2341"/>
              <a:ext cx="16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2138" name="Group 170"/>
          <p:cNvGrpSpPr>
            <a:grpSpLocks/>
          </p:cNvGrpSpPr>
          <p:nvPr/>
        </p:nvGrpSpPr>
        <p:grpSpPr bwMode="auto">
          <a:xfrm>
            <a:off x="3591371" y="1843435"/>
            <a:ext cx="4359275" cy="1192212"/>
            <a:chOff x="1536" y="1967"/>
            <a:chExt cx="2746" cy="751"/>
          </a:xfrm>
        </p:grpSpPr>
        <p:sp>
          <p:nvSpPr>
            <p:cNvPr id="212129" name="Line 161"/>
            <p:cNvSpPr>
              <a:spLocks noChangeShapeType="1"/>
            </p:cNvSpPr>
            <p:nvPr/>
          </p:nvSpPr>
          <p:spPr bwMode="auto">
            <a:xfrm>
              <a:off x="1536" y="1967"/>
              <a:ext cx="1373" cy="375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2132" name="Line 164"/>
            <p:cNvSpPr>
              <a:spLocks noChangeShapeType="1"/>
            </p:cNvSpPr>
            <p:nvPr/>
          </p:nvSpPr>
          <p:spPr bwMode="auto">
            <a:xfrm>
              <a:off x="2171" y="2140"/>
              <a:ext cx="74" cy="2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2133" name="Line 165"/>
            <p:cNvSpPr>
              <a:spLocks noChangeShapeType="1"/>
            </p:cNvSpPr>
            <p:nvPr/>
          </p:nvSpPr>
          <p:spPr bwMode="auto">
            <a:xfrm>
              <a:off x="2909" y="2343"/>
              <a:ext cx="1373" cy="375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2137" name="Group 169"/>
          <p:cNvGrpSpPr>
            <a:grpSpLocks/>
          </p:cNvGrpSpPr>
          <p:nvPr/>
        </p:nvGrpSpPr>
        <p:grpSpPr bwMode="auto">
          <a:xfrm>
            <a:off x="3221484" y="1286222"/>
            <a:ext cx="5815012" cy="2951163"/>
            <a:chOff x="1303" y="1616"/>
            <a:chExt cx="3663" cy="1859"/>
          </a:xfrm>
        </p:grpSpPr>
        <p:sp>
          <p:nvSpPr>
            <p:cNvPr id="212109" name="Text Box 141"/>
            <p:cNvSpPr txBox="1">
              <a:spLocks noChangeAspect="1" noChangeArrowheads="1"/>
            </p:cNvSpPr>
            <p:nvPr/>
          </p:nvSpPr>
          <p:spPr bwMode="auto">
            <a:xfrm>
              <a:off x="2074" y="2366"/>
              <a:ext cx="2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/>
                <a:t>F’</a:t>
              </a:r>
            </a:p>
          </p:txBody>
        </p:sp>
        <p:sp>
          <p:nvSpPr>
            <p:cNvPr id="212110" name="Line 142"/>
            <p:cNvSpPr>
              <a:spLocks noChangeAspect="1" noChangeShapeType="1"/>
            </p:cNvSpPr>
            <p:nvPr/>
          </p:nvSpPr>
          <p:spPr bwMode="auto">
            <a:xfrm>
              <a:off x="1303" y="2548"/>
              <a:ext cx="36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2113" name="Line 145"/>
            <p:cNvSpPr>
              <a:spLocks noChangeAspect="1" noChangeShapeType="1"/>
            </p:cNvSpPr>
            <p:nvPr/>
          </p:nvSpPr>
          <p:spPr bwMode="auto">
            <a:xfrm flipV="1">
              <a:off x="1532" y="1962"/>
              <a:ext cx="0" cy="5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2114" name="Text Box 146"/>
            <p:cNvSpPr txBox="1">
              <a:spLocks noChangeAspect="1" noChangeArrowheads="1"/>
            </p:cNvSpPr>
            <p:nvPr/>
          </p:nvSpPr>
          <p:spPr bwMode="auto">
            <a:xfrm>
              <a:off x="1341" y="2174"/>
              <a:ext cx="1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/>
                <a:t>y</a:t>
              </a:r>
            </a:p>
          </p:txBody>
        </p:sp>
        <p:sp>
          <p:nvSpPr>
            <p:cNvPr id="212124" name="Text Box 156"/>
            <p:cNvSpPr txBox="1">
              <a:spLocks noChangeAspect="1" noChangeArrowheads="1"/>
            </p:cNvSpPr>
            <p:nvPr/>
          </p:nvSpPr>
          <p:spPr bwMode="auto">
            <a:xfrm>
              <a:off x="3616" y="2366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/>
                <a:t>F</a:t>
              </a:r>
            </a:p>
          </p:txBody>
        </p:sp>
        <p:sp>
          <p:nvSpPr>
            <p:cNvPr id="212112" name="Oval 144"/>
            <p:cNvSpPr>
              <a:spLocks noChangeAspect="1" noChangeArrowheads="1"/>
            </p:cNvSpPr>
            <p:nvPr/>
          </p:nvSpPr>
          <p:spPr bwMode="auto">
            <a:xfrm>
              <a:off x="2122" y="2531"/>
              <a:ext cx="41" cy="4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212097" name="Group 129"/>
            <p:cNvGrpSpPr>
              <a:grpSpLocks/>
            </p:cNvGrpSpPr>
            <p:nvPr/>
          </p:nvGrpSpPr>
          <p:grpSpPr bwMode="auto">
            <a:xfrm>
              <a:off x="2853" y="1616"/>
              <a:ext cx="110" cy="1859"/>
              <a:chOff x="3702" y="2712"/>
              <a:chExt cx="81" cy="1366"/>
            </a:xfrm>
          </p:grpSpPr>
          <p:sp>
            <p:nvSpPr>
              <p:cNvPr id="212098" name="Line 130"/>
              <p:cNvSpPr>
                <a:spLocks noChangeShapeType="1"/>
              </p:cNvSpPr>
              <p:nvPr/>
            </p:nvSpPr>
            <p:spPr bwMode="auto">
              <a:xfrm flipH="1">
                <a:off x="3742" y="2781"/>
                <a:ext cx="0" cy="12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212099" name="Group 131"/>
              <p:cNvGrpSpPr>
                <a:grpSpLocks/>
              </p:cNvGrpSpPr>
              <p:nvPr/>
            </p:nvGrpSpPr>
            <p:grpSpPr bwMode="auto">
              <a:xfrm>
                <a:off x="3702" y="2712"/>
                <a:ext cx="81" cy="1366"/>
                <a:chOff x="3702" y="2712"/>
                <a:chExt cx="81" cy="1366"/>
              </a:xfrm>
            </p:grpSpPr>
            <p:sp>
              <p:nvSpPr>
                <p:cNvPr id="212100" name="AutoShape 132"/>
                <p:cNvSpPr>
                  <a:spLocks noChangeArrowheads="1"/>
                </p:cNvSpPr>
                <p:nvPr/>
              </p:nvSpPr>
              <p:spPr bwMode="auto">
                <a:xfrm>
                  <a:off x="3702" y="2712"/>
                  <a:ext cx="80" cy="75"/>
                </a:xfrm>
                <a:prstGeom prst="flowChartMerge">
                  <a:avLst/>
                </a:prstGeom>
                <a:solidFill>
                  <a:srgbClr val="0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212101" name="AutoShape 133"/>
                <p:cNvSpPr>
                  <a:spLocks noChangeArrowheads="1"/>
                </p:cNvSpPr>
                <p:nvPr/>
              </p:nvSpPr>
              <p:spPr bwMode="auto">
                <a:xfrm flipV="1">
                  <a:off x="3703" y="4003"/>
                  <a:ext cx="80" cy="75"/>
                </a:xfrm>
                <a:prstGeom prst="flowChartMerge">
                  <a:avLst/>
                </a:prstGeom>
                <a:solidFill>
                  <a:srgbClr val="000000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</p:grpSp>
        </p:grpSp>
        <p:sp>
          <p:nvSpPr>
            <p:cNvPr id="212125" name="Oval 157"/>
            <p:cNvSpPr>
              <a:spLocks noChangeAspect="1" noChangeArrowheads="1"/>
            </p:cNvSpPr>
            <p:nvPr/>
          </p:nvSpPr>
          <p:spPr bwMode="auto">
            <a:xfrm>
              <a:off x="3665" y="2531"/>
              <a:ext cx="41" cy="4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12134" name="Line 166"/>
          <p:cNvSpPr>
            <a:spLocks noChangeAspect="1" noChangeShapeType="1"/>
          </p:cNvSpPr>
          <p:nvPr/>
        </p:nvSpPr>
        <p:spPr bwMode="auto">
          <a:xfrm>
            <a:off x="4140646" y="2437160"/>
            <a:ext cx="1628775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12141" name="Group 173"/>
          <p:cNvGrpSpPr>
            <a:grpSpLocks/>
          </p:cNvGrpSpPr>
          <p:nvPr/>
        </p:nvGrpSpPr>
        <p:grpSpPr bwMode="auto">
          <a:xfrm>
            <a:off x="4977259" y="2430810"/>
            <a:ext cx="334962" cy="354012"/>
            <a:chOff x="2409" y="2337"/>
            <a:chExt cx="211" cy="223"/>
          </a:xfrm>
        </p:grpSpPr>
        <p:sp>
          <p:nvSpPr>
            <p:cNvPr id="212117" name="Text Box 149"/>
            <p:cNvSpPr txBox="1">
              <a:spLocks noChangeAspect="1" noChangeArrowheads="1"/>
            </p:cNvSpPr>
            <p:nvPr/>
          </p:nvSpPr>
          <p:spPr bwMode="auto">
            <a:xfrm>
              <a:off x="2426" y="2341"/>
              <a:ext cx="1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/>
                <a:t>y’</a:t>
              </a:r>
            </a:p>
          </p:txBody>
        </p:sp>
        <p:sp>
          <p:nvSpPr>
            <p:cNvPr id="212135" name="Line 167"/>
            <p:cNvSpPr>
              <a:spLocks noChangeAspect="1" noChangeShapeType="1"/>
            </p:cNvSpPr>
            <p:nvPr/>
          </p:nvSpPr>
          <p:spPr bwMode="auto">
            <a:xfrm flipV="1">
              <a:off x="2409" y="2337"/>
              <a:ext cx="0" cy="2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504056" y="198000"/>
            <a:ext cx="788436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6. Formación de imágenes finitas. Aumentos </a:t>
            </a: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165100" y="-794080"/>
            <a:ext cx="640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dirty="0"/>
              <a:t>Formación de imágenes en una lente delgada</a:t>
            </a:r>
          </a:p>
        </p:txBody>
      </p:sp>
      <p:grpSp>
        <p:nvGrpSpPr>
          <p:cNvPr id="34" name="Group 42">
            <a:extLst>
              <a:ext uri="{FF2B5EF4-FFF2-40B4-BE49-F238E27FC236}">
                <a16:creationId xmlns:a16="http://schemas.microsoft.com/office/drawing/2014/main" id="{C47AB7FF-04C9-F542-9353-C415CDEA3EFB}"/>
              </a:ext>
            </a:extLst>
          </p:cNvPr>
          <p:cNvGrpSpPr>
            <a:grpSpLocks/>
          </p:cNvGrpSpPr>
          <p:nvPr/>
        </p:nvGrpSpPr>
        <p:grpSpPr bwMode="auto">
          <a:xfrm>
            <a:off x="2297581" y="4473152"/>
            <a:ext cx="330203" cy="442912"/>
            <a:chOff x="2443" y="2273"/>
            <a:chExt cx="208" cy="279"/>
          </a:xfrm>
        </p:grpSpPr>
        <p:sp>
          <p:nvSpPr>
            <p:cNvPr id="35" name="Text Box 13">
              <a:extLst>
                <a:ext uri="{FF2B5EF4-FFF2-40B4-BE49-F238E27FC236}">
                  <a16:creationId xmlns:a16="http://schemas.microsoft.com/office/drawing/2014/main" id="{76DD6F7C-0DAE-5D40-8618-6E1042F3559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43" y="2292"/>
              <a:ext cx="1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 dirty="0"/>
                <a:t>y’</a:t>
              </a:r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4888A188-48EC-204E-8205-F61A96FC5F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651" y="2273"/>
              <a:ext cx="0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7" name="Group 43">
            <a:extLst>
              <a:ext uri="{FF2B5EF4-FFF2-40B4-BE49-F238E27FC236}">
                <a16:creationId xmlns:a16="http://schemas.microsoft.com/office/drawing/2014/main" id="{9A97AF31-E4EA-224A-BBB6-6D8AE497C464}"/>
              </a:ext>
            </a:extLst>
          </p:cNvPr>
          <p:cNvGrpSpPr>
            <a:grpSpLocks/>
          </p:cNvGrpSpPr>
          <p:nvPr/>
        </p:nvGrpSpPr>
        <p:grpSpPr bwMode="auto">
          <a:xfrm>
            <a:off x="3172420" y="4471883"/>
            <a:ext cx="2174875" cy="0"/>
            <a:chOff x="2908" y="2205"/>
            <a:chExt cx="1370" cy="0"/>
          </a:xfrm>
        </p:grpSpPr>
        <p:sp>
          <p:nvSpPr>
            <p:cNvPr id="40" name="Line 27">
              <a:extLst>
                <a:ext uri="{FF2B5EF4-FFF2-40B4-BE49-F238E27FC236}">
                  <a16:creationId xmlns:a16="http://schemas.microsoft.com/office/drawing/2014/main" id="{11761B9A-E468-0D44-B189-5C07777F4F2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08" y="2205"/>
              <a:ext cx="1370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Line 28">
              <a:extLst>
                <a:ext uri="{FF2B5EF4-FFF2-40B4-BE49-F238E27FC236}">
                  <a16:creationId xmlns:a16="http://schemas.microsoft.com/office/drawing/2014/main" id="{2F097234-68AD-B647-895A-CE6B930997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558" y="2205"/>
              <a:ext cx="16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2" name="Line 32">
            <a:extLst>
              <a:ext uri="{FF2B5EF4-FFF2-40B4-BE49-F238E27FC236}">
                <a16:creationId xmlns:a16="http://schemas.microsoft.com/office/drawing/2014/main" id="{A8BBC50F-0F12-8D46-B7EE-E32FF078915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407022" y="4468073"/>
            <a:ext cx="765175" cy="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43" name="Group 41">
            <a:extLst>
              <a:ext uri="{FF2B5EF4-FFF2-40B4-BE49-F238E27FC236}">
                <a16:creationId xmlns:a16="http://schemas.microsoft.com/office/drawing/2014/main" id="{E024103C-4C62-754E-83DF-B37CE8A79F99}"/>
              </a:ext>
            </a:extLst>
          </p:cNvPr>
          <p:cNvGrpSpPr>
            <a:grpSpLocks/>
          </p:cNvGrpSpPr>
          <p:nvPr/>
        </p:nvGrpSpPr>
        <p:grpSpPr bwMode="auto">
          <a:xfrm>
            <a:off x="2123811" y="4005064"/>
            <a:ext cx="2099184" cy="1825626"/>
            <a:chOff x="2379" y="1963"/>
            <a:chExt cx="1045" cy="1150"/>
          </a:xfrm>
        </p:grpSpPr>
        <p:sp>
          <p:nvSpPr>
            <p:cNvPr id="44" name="Line 34">
              <a:extLst>
                <a:ext uri="{FF2B5EF4-FFF2-40B4-BE49-F238E27FC236}">
                  <a16:creationId xmlns:a16="http://schemas.microsoft.com/office/drawing/2014/main" id="{95AD5A6E-0086-604F-8193-8C4CABC58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9" y="1963"/>
              <a:ext cx="1045" cy="115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Line 35">
              <a:extLst>
                <a:ext uri="{FF2B5EF4-FFF2-40B4-BE49-F238E27FC236}">
                  <a16:creationId xmlns:a16="http://schemas.microsoft.com/office/drawing/2014/main" id="{12BF3AA3-D95E-734E-AF03-92229AEF9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" y="2160"/>
              <a:ext cx="42" cy="4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Line 36">
              <a:extLst>
                <a:ext uri="{FF2B5EF4-FFF2-40B4-BE49-F238E27FC236}">
                  <a16:creationId xmlns:a16="http://schemas.microsoft.com/office/drawing/2014/main" id="{F0E87285-F5AD-864C-80D2-B6AA72667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1" y="2868"/>
              <a:ext cx="42" cy="4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7" name="Group 40">
            <a:extLst>
              <a:ext uri="{FF2B5EF4-FFF2-40B4-BE49-F238E27FC236}">
                <a16:creationId xmlns:a16="http://schemas.microsoft.com/office/drawing/2014/main" id="{447C54C3-373C-B04E-9E2B-CC71C5D7CE65}"/>
              </a:ext>
            </a:extLst>
          </p:cNvPr>
          <p:cNvGrpSpPr>
            <a:grpSpLocks/>
          </p:cNvGrpSpPr>
          <p:nvPr/>
        </p:nvGrpSpPr>
        <p:grpSpPr bwMode="auto">
          <a:xfrm>
            <a:off x="2100511" y="3981028"/>
            <a:ext cx="2932112" cy="1312862"/>
            <a:chOff x="2377" y="1963"/>
            <a:chExt cx="1847" cy="827"/>
          </a:xfrm>
        </p:grpSpPr>
        <p:sp>
          <p:nvSpPr>
            <p:cNvPr id="48" name="Line 26">
              <a:extLst>
                <a:ext uri="{FF2B5EF4-FFF2-40B4-BE49-F238E27FC236}">
                  <a16:creationId xmlns:a16="http://schemas.microsoft.com/office/drawing/2014/main" id="{541BE49F-8514-3A4B-B2D0-D9CD994B2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7" y="1963"/>
              <a:ext cx="672" cy="30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Line 30">
              <a:extLst>
                <a:ext uri="{FF2B5EF4-FFF2-40B4-BE49-F238E27FC236}">
                  <a16:creationId xmlns:a16="http://schemas.microsoft.com/office/drawing/2014/main" id="{B2C7BE30-6F3E-3E44-94F8-26007768B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3" y="2267"/>
              <a:ext cx="1171" cy="523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88D13E94-6CE0-B24A-AC13-62760F181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067"/>
              <a:ext cx="95" cy="43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1" name="1 Grupo">
            <a:extLst>
              <a:ext uri="{FF2B5EF4-FFF2-40B4-BE49-F238E27FC236}">
                <a16:creationId xmlns:a16="http://schemas.microsoft.com/office/drawing/2014/main" id="{32E6366C-17A0-0247-AF40-DC35EE3B699A}"/>
              </a:ext>
            </a:extLst>
          </p:cNvPr>
          <p:cNvGrpSpPr/>
          <p:nvPr/>
        </p:nvGrpSpPr>
        <p:grpSpPr>
          <a:xfrm>
            <a:off x="395536" y="3430165"/>
            <a:ext cx="5815012" cy="2951163"/>
            <a:chOff x="2068513" y="2565400"/>
            <a:chExt cx="5815012" cy="2951163"/>
          </a:xfrm>
        </p:grpSpPr>
        <p:grpSp>
          <p:nvGrpSpPr>
            <p:cNvPr id="52" name="Group 38">
              <a:extLst>
                <a:ext uri="{FF2B5EF4-FFF2-40B4-BE49-F238E27FC236}">
                  <a16:creationId xmlns:a16="http://schemas.microsoft.com/office/drawing/2014/main" id="{13DE1130-3081-D240-A884-D1FCC670B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8513" y="2565400"/>
              <a:ext cx="5815012" cy="2951163"/>
              <a:chOff x="1303" y="1616"/>
              <a:chExt cx="3663" cy="1859"/>
            </a:xfrm>
          </p:grpSpPr>
          <p:sp>
            <p:nvSpPr>
              <p:cNvPr id="55" name="Text Box 9">
                <a:extLst>
                  <a:ext uri="{FF2B5EF4-FFF2-40B4-BE49-F238E27FC236}">
                    <a16:creationId xmlns:a16="http://schemas.microsoft.com/office/drawing/2014/main" id="{B160B66A-ABCE-954A-95FE-EA1E05C724E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176" y="2366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 dirty="0"/>
                  <a:t>F’</a:t>
                </a:r>
              </a:p>
            </p:txBody>
          </p:sp>
          <p:sp>
            <p:nvSpPr>
              <p:cNvPr id="56" name="Line 10">
                <a:extLst>
                  <a:ext uri="{FF2B5EF4-FFF2-40B4-BE49-F238E27FC236}">
                    <a16:creationId xmlns:a16="http://schemas.microsoft.com/office/drawing/2014/main" id="{DE71E4AC-4617-C94B-9E64-687BD287960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303" y="2548"/>
                <a:ext cx="36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7" name="Line 11">
                <a:extLst>
                  <a:ext uri="{FF2B5EF4-FFF2-40B4-BE49-F238E27FC236}">
                    <a16:creationId xmlns:a16="http://schemas.microsoft.com/office/drawing/2014/main" id="{D0868C06-3CDF-1A42-AA3C-A7A500D589D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81" y="1962"/>
                <a:ext cx="0" cy="5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8" name="Text Box 12">
                <a:extLst>
                  <a:ext uri="{FF2B5EF4-FFF2-40B4-BE49-F238E27FC236}">
                    <a16:creationId xmlns:a16="http://schemas.microsoft.com/office/drawing/2014/main" id="{9BDA2063-57D4-FA4F-95F4-3502AC6B7D1B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207" y="2115"/>
                <a:ext cx="17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/>
                  <a:t>y</a:t>
                </a:r>
              </a:p>
            </p:txBody>
          </p:sp>
          <p:sp>
            <p:nvSpPr>
              <p:cNvPr id="59" name="Text Box 16">
                <a:extLst>
                  <a:ext uri="{FF2B5EF4-FFF2-40B4-BE49-F238E27FC236}">
                    <a16:creationId xmlns:a16="http://schemas.microsoft.com/office/drawing/2014/main" id="{E7295007-C97A-504B-9114-8E45DB2E50C7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616" y="2366"/>
                <a:ext cx="1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/>
                  <a:t>F</a:t>
                </a:r>
              </a:p>
            </p:txBody>
          </p:sp>
          <p:sp>
            <p:nvSpPr>
              <p:cNvPr id="60" name="Oval 20">
                <a:extLst>
                  <a:ext uri="{FF2B5EF4-FFF2-40B4-BE49-F238E27FC236}">
                    <a16:creationId xmlns:a16="http://schemas.microsoft.com/office/drawing/2014/main" id="{D523AECD-56E6-3C42-834D-742BBBD647C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54" y="2529"/>
                <a:ext cx="41" cy="41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" name="Oval 31">
                <a:extLst>
                  <a:ext uri="{FF2B5EF4-FFF2-40B4-BE49-F238E27FC236}">
                    <a16:creationId xmlns:a16="http://schemas.microsoft.com/office/drawing/2014/main" id="{99015D84-9179-7649-A556-8C444EC786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65" y="2531"/>
                <a:ext cx="41" cy="41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grpSp>
            <p:nvGrpSpPr>
              <p:cNvPr id="62" name="Group 21">
                <a:extLst>
                  <a:ext uri="{FF2B5EF4-FFF2-40B4-BE49-F238E27FC236}">
                    <a16:creationId xmlns:a16="http://schemas.microsoft.com/office/drawing/2014/main" id="{01209725-B9F3-B743-AF02-32A42A4FC7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7" y="1616"/>
                <a:ext cx="110" cy="1859"/>
                <a:chOff x="3808" y="2712"/>
                <a:chExt cx="81" cy="1366"/>
              </a:xfrm>
            </p:grpSpPr>
            <p:sp>
              <p:nvSpPr>
                <p:cNvPr id="63" name="Line 22">
                  <a:extLst>
                    <a:ext uri="{FF2B5EF4-FFF2-40B4-BE49-F238E27FC236}">
                      <a16:creationId xmlns:a16="http://schemas.microsoft.com/office/drawing/2014/main" id="{97BB70C8-0EA3-5547-A043-7CB442F85B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8" y="2781"/>
                  <a:ext cx="0" cy="122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64" name="Group 23">
                  <a:extLst>
                    <a:ext uri="{FF2B5EF4-FFF2-40B4-BE49-F238E27FC236}">
                      <a16:creationId xmlns:a16="http://schemas.microsoft.com/office/drawing/2014/main" id="{9D24519B-21C5-AE47-B96B-EBFC28B2DC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08" y="2712"/>
                  <a:ext cx="81" cy="1366"/>
                  <a:chOff x="3808" y="2712"/>
                  <a:chExt cx="81" cy="1366"/>
                </a:xfrm>
              </p:grpSpPr>
              <p:sp>
                <p:nvSpPr>
                  <p:cNvPr id="65" name="AutoShape 24">
                    <a:extLst>
                      <a:ext uri="{FF2B5EF4-FFF2-40B4-BE49-F238E27FC236}">
                        <a16:creationId xmlns:a16="http://schemas.microsoft.com/office/drawing/2014/main" id="{388254CC-AB08-EC4B-A43A-5CD016AFDE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08" y="2712"/>
                    <a:ext cx="80" cy="75"/>
                  </a:xfrm>
                  <a:prstGeom prst="flowChartMerge">
                    <a:avLst/>
                  </a:prstGeom>
                  <a:solidFill>
                    <a:srgbClr val="000000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66" name="AutoShape 25">
                    <a:extLst>
                      <a:ext uri="{FF2B5EF4-FFF2-40B4-BE49-F238E27FC236}">
                        <a16:creationId xmlns:a16="http://schemas.microsoft.com/office/drawing/2014/main" id="{EB0F8A44-AE99-874C-8A3D-F09D6A13C5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809" y="4003"/>
                    <a:ext cx="80" cy="75"/>
                  </a:xfrm>
                  <a:prstGeom prst="flowChartMerge">
                    <a:avLst/>
                  </a:prstGeom>
                  <a:solidFill>
                    <a:srgbClr val="000000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</p:grpSp>
        </p:grpSp>
        <p:sp>
          <p:nvSpPr>
            <p:cNvPr id="53" name="Text Box 9">
              <a:extLst>
                <a:ext uri="{FF2B5EF4-FFF2-40B4-BE49-F238E27FC236}">
                  <a16:creationId xmlns:a16="http://schemas.microsoft.com/office/drawing/2014/main" id="{162B5718-F82B-664B-84A6-EC762EBFA43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475604" y="3750940"/>
              <a:ext cx="4347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 dirty="0"/>
                <a:t>CO</a:t>
              </a:r>
            </a:p>
          </p:txBody>
        </p:sp>
        <p:sp>
          <p:nvSpPr>
            <p:cNvPr id="54" name="Oval 20">
              <a:extLst>
                <a:ext uri="{FF2B5EF4-FFF2-40B4-BE49-F238E27FC236}">
                  <a16:creationId xmlns:a16="http://schemas.microsoft.com/office/drawing/2014/main" id="{A93B0DFA-7099-B240-BACD-5372326840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11738" y="4012878"/>
              <a:ext cx="65087" cy="6508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F601CFAB-D4DB-4E44-92E9-E9847CB3DD20}"/>
                  </a:ext>
                </a:extLst>
              </p:cNvPr>
              <p:cNvSpPr txBox="1"/>
              <p:nvPr/>
            </p:nvSpPr>
            <p:spPr>
              <a:xfrm>
                <a:off x="638042" y="5806656"/>
                <a:ext cx="903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F601CFAB-D4DB-4E44-92E9-E9847CB3D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42" y="5806656"/>
                <a:ext cx="903132" cy="276999"/>
              </a:xfrm>
              <a:prstGeom prst="rect">
                <a:avLst/>
              </a:prstGeom>
              <a:blipFill>
                <a:blip r:embed="rId2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 Box 43">
            <a:extLst>
              <a:ext uri="{FF2B5EF4-FFF2-40B4-BE49-F238E27FC236}">
                <a16:creationId xmlns:a16="http://schemas.microsoft.com/office/drawing/2014/main" id="{4A3517B9-620B-594A-A799-E422305D8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5178" y="1246967"/>
            <a:ext cx="41334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" dirty="0"/>
              <a:t>Lente delgada negativa.</a:t>
            </a:r>
          </a:p>
          <a:p>
            <a:pPr algn="ctr"/>
            <a:r>
              <a:rPr lang="es-ES" dirty="0"/>
              <a:t> </a:t>
            </a:r>
            <a:r>
              <a:rPr lang="es-ES" dirty="0">
                <a:solidFill>
                  <a:srgbClr val="C00000"/>
                </a:solidFill>
              </a:rPr>
              <a:t>Objeto real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5473B347-1968-234B-AA48-339DC529DAA1}"/>
                  </a:ext>
                </a:extLst>
              </p:cNvPr>
              <p:cNvSpPr txBox="1"/>
              <p:nvPr/>
            </p:nvSpPr>
            <p:spPr>
              <a:xfrm>
                <a:off x="7914126" y="1481484"/>
                <a:ext cx="903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5473B347-1968-234B-AA48-339DC529D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126" y="1481484"/>
                <a:ext cx="903132" cy="276999"/>
              </a:xfrm>
              <a:prstGeom prst="rect">
                <a:avLst/>
              </a:prstGeom>
              <a:blipFill>
                <a:blip r:embed="rId3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37224D36-20B3-2D44-B24B-00F3F6ADD0A9}"/>
              </a:ext>
            </a:extLst>
          </p:cNvPr>
          <p:cNvCxnSpPr>
            <a:cxnSpLocks/>
          </p:cNvCxnSpPr>
          <p:nvPr/>
        </p:nvCxnSpPr>
        <p:spPr bwMode="auto">
          <a:xfrm flipH="1">
            <a:off x="3591371" y="3290496"/>
            <a:ext cx="21541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304719E9-551B-8348-AF54-00C4967C6BBB}"/>
              </a:ext>
            </a:extLst>
          </p:cNvPr>
          <p:cNvCxnSpPr>
            <a:cxnSpLocks/>
          </p:cNvCxnSpPr>
          <p:nvPr/>
        </p:nvCxnSpPr>
        <p:spPr bwMode="auto">
          <a:xfrm>
            <a:off x="3582292" y="3175760"/>
            <a:ext cx="0" cy="2294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A81C2F0-B54B-0B4E-89AE-7645628A4110}"/>
              </a:ext>
            </a:extLst>
          </p:cNvPr>
          <p:cNvSpPr txBox="1"/>
          <p:nvPr/>
        </p:nvSpPr>
        <p:spPr>
          <a:xfrm>
            <a:off x="4103142" y="31929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3927AF77-DBE2-084F-B647-5AE0F06DF275}"/>
              </a:ext>
            </a:extLst>
          </p:cNvPr>
          <p:cNvCxnSpPr>
            <a:cxnSpLocks/>
          </p:cNvCxnSpPr>
          <p:nvPr/>
        </p:nvCxnSpPr>
        <p:spPr bwMode="auto">
          <a:xfrm flipH="1">
            <a:off x="4977259" y="3074472"/>
            <a:ext cx="7682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8B22331E-BAF4-3C48-B2F8-CF9D1BE6A67F}"/>
              </a:ext>
            </a:extLst>
          </p:cNvPr>
          <p:cNvCxnSpPr>
            <a:cxnSpLocks/>
          </p:cNvCxnSpPr>
          <p:nvPr/>
        </p:nvCxnSpPr>
        <p:spPr bwMode="auto">
          <a:xfrm>
            <a:off x="4977259" y="2924944"/>
            <a:ext cx="0" cy="2294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920EFB19-B24C-2140-9C5D-52047A4BE5CF}"/>
              </a:ext>
            </a:extLst>
          </p:cNvPr>
          <p:cNvSpPr txBox="1"/>
          <p:nvPr/>
        </p:nvSpPr>
        <p:spPr>
          <a:xfrm>
            <a:off x="5243850" y="27457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s’</a:t>
            </a:r>
          </a:p>
        </p:txBody>
      </p: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A9519B85-F3FF-E047-ABAE-A425CC0F9B55}"/>
              </a:ext>
            </a:extLst>
          </p:cNvPr>
          <p:cNvCxnSpPr>
            <a:cxnSpLocks/>
          </p:cNvCxnSpPr>
          <p:nvPr/>
        </p:nvCxnSpPr>
        <p:spPr bwMode="auto">
          <a:xfrm flipH="1">
            <a:off x="2627784" y="5306720"/>
            <a:ext cx="5254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42094B27-7ECE-7A4F-AB26-ABAB1005FAEF}"/>
              </a:ext>
            </a:extLst>
          </p:cNvPr>
          <p:cNvCxnSpPr>
            <a:cxnSpLocks/>
          </p:cNvCxnSpPr>
          <p:nvPr/>
        </p:nvCxnSpPr>
        <p:spPr bwMode="auto">
          <a:xfrm>
            <a:off x="2627784" y="5212281"/>
            <a:ext cx="0" cy="2294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B4FBF664-3197-704B-971B-4DB42AA0EB05}"/>
              </a:ext>
            </a:extLst>
          </p:cNvPr>
          <p:cNvSpPr txBox="1"/>
          <p:nvPr/>
        </p:nvSpPr>
        <p:spPr>
          <a:xfrm>
            <a:off x="2700723" y="49411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s’</a:t>
            </a:r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336ED3F3-29E7-0E4C-8860-E714B40CBA49}"/>
              </a:ext>
            </a:extLst>
          </p:cNvPr>
          <p:cNvCxnSpPr>
            <a:cxnSpLocks/>
          </p:cNvCxnSpPr>
          <p:nvPr/>
        </p:nvCxnSpPr>
        <p:spPr bwMode="auto">
          <a:xfrm flipH="1">
            <a:off x="2106861" y="5666760"/>
            <a:ext cx="1024980" cy="3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B5760ECB-B1CC-CE4B-A105-09C08C639B77}"/>
              </a:ext>
            </a:extLst>
          </p:cNvPr>
          <p:cNvCxnSpPr>
            <a:cxnSpLocks/>
          </p:cNvCxnSpPr>
          <p:nvPr/>
        </p:nvCxnSpPr>
        <p:spPr bwMode="auto">
          <a:xfrm>
            <a:off x="2100511" y="5514777"/>
            <a:ext cx="0" cy="2294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AE9DCA6-C197-8148-91D5-5A50A3B36B21}"/>
              </a:ext>
            </a:extLst>
          </p:cNvPr>
          <p:cNvSpPr txBox="1"/>
          <p:nvPr/>
        </p:nvSpPr>
        <p:spPr>
          <a:xfrm>
            <a:off x="2261917" y="53380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46E883E-8C11-16F1-9809-1DE05908E45A}"/>
                  </a:ext>
                </a:extLst>
              </p:cNvPr>
              <p:cNvSpPr txBox="1"/>
              <p:nvPr/>
            </p:nvSpPr>
            <p:spPr>
              <a:xfrm>
                <a:off x="7914050" y="3967161"/>
                <a:ext cx="8551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46E883E-8C11-16F1-9809-1DE05908E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050" y="3967161"/>
                <a:ext cx="855106" cy="553998"/>
              </a:xfrm>
              <a:prstGeom prst="rect">
                <a:avLst/>
              </a:prstGeom>
              <a:blipFill>
                <a:blip r:embed="rId4"/>
                <a:stretch>
                  <a:fillRect r="-5882" b="-1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85CA777F-9372-3F86-BABC-62CC25C85E05}"/>
              </a:ext>
            </a:extLst>
          </p:cNvPr>
          <p:cNvSpPr/>
          <p:nvPr/>
        </p:nvSpPr>
        <p:spPr bwMode="auto">
          <a:xfrm>
            <a:off x="7758994" y="3877324"/>
            <a:ext cx="989470" cy="77581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1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1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1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0"/>
                                        <p:tgtEl>
                                          <p:spTgt spid="21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000"/>
                                        <p:tgtEl>
                                          <p:spTgt spid="21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128" grpId="0" animBg="1"/>
      <p:bldP spid="212134" grpId="0" animBg="1"/>
      <p:bldP spid="42" grpId="0" animBg="1"/>
      <p:bldP spid="78" grpId="0"/>
      <p:bldP spid="82" grpId="0"/>
      <p:bldP spid="3" grpId="0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57" name="Group 41"/>
          <p:cNvGrpSpPr>
            <a:grpSpLocks/>
          </p:cNvGrpSpPr>
          <p:nvPr/>
        </p:nvGrpSpPr>
        <p:grpSpPr bwMode="auto">
          <a:xfrm>
            <a:off x="2809875" y="3130550"/>
            <a:ext cx="3633788" cy="1100138"/>
            <a:chOff x="1770" y="1972"/>
            <a:chExt cx="2289" cy="693"/>
          </a:xfrm>
        </p:grpSpPr>
        <p:sp>
          <p:nvSpPr>
            <p:cNvPr id="214051" name="Line 35"/>
            <p:cNvSpPr>
              <a:spLocks noChangeShapeType="1"/>
            </p:cNvSpPr>
            <p:nvPr/>
          </p:nvSpPr>
          <p:spPr bwMode="auto">
            <a:xfrm flipV="1">
              <a:off x="1770" y="2317"/>
              <a:ext cx="1149" cy="34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214056" name="Group 40"/>
            <p:cNvGrpSpPr>
              <a:grpSpLocks/>
            </p:cNvGrpSpPr>
            <p:nvPr/>
          </p:nvGrpSpPr>
          <p:grpSpPr bwMode="auto">
            <a:xfrm>
              <a:off x="2910" y="1972"/>
              <a:ext cx="1149" cy="348"/>
              <a:chOff x="2910" y="1972"/>
              <a:chExt cx="1149" cy="348"/>
            </a:xfrm>
          </p:grpSpPr>
          <p:sp>
            <p:nvSpPr>
              <p:cNvPr id="214049" name="Line 33"/>
              <p:cNvSpPr>
                <a:spLocks noChangeShapeType="1"/>
              </p:cNvSpPr>
              <p:nvPr/>
            </p:nvSpPr>
            <p:spPr bwMode="auto">
              <a:xfrm flipV="1">
                <a:off x="2910" y="1972"/>
                <a:ext cx="1149" cy="348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4055" name="Line 39"/>
              <p:cNvSpPr>
                <a:spLocks noChangeShapeType="1"/>
              </p:cNvSpPr>
              <p:nvPr/>
            </p:nvSpPr>
            <p:spPr bwMode="auto">
              <a:xfrm flipV="1">
                <a:off x="3230" y="2191"/>
                <a:ext cx="106" cy="32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214060" name="Group 44"/>
          <p:cNvGrpSpPr>
            <a:grpSpLocks/>
          </p:cNvGrpSpPr>
          <p:nvPr/>
        </p:nvGrpSpPr>
        <p:grpSpPr bwMode="auto">
          <a:xfrm>
            <a:off x="6443663" y="3119438"/>
            <a:ext cx="307975" cy="919162"/>
            <a:chOff x="4059" y="1965"/>
            <a:chExt cx="194" cy="579"/>
          </a:xfrm>
        </p:grpSpPr>
        <p:sp>
          <p:nvSpPr>
            <p:cNvPr id="214027" name="Line 11"/>
            <p:cNvSpPr>
              <a:spLocks noChangeAspect="1" noChangeShapeType="1"/>
            </p:cNvSpPr>
            <p:nvPr/>
          </p:nvSpPr>
          <p:spPr bwMode="auto">
            <a:xfrm flipV="1">
              <a:off x="4065" y="1965"/>
              <a:ext cx="0" cy="5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4028" name="Text Box 12"/>
            <p:cNvSpPr txBox="1">
              <a:spLocks noChangeAspect="1" noChangeArrowheads="1"/>
            </p:cNvSpPr>
            <p:nvPr/>
          </p:nvSpPr>
          <p:spPr bwMode="auto">
            <a:xfrm>
              <a:off x="4059" y="2149"/>
              <a:ext cx="19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/>
                <a:t>y’</a:t>
              </a:r>
            </a:p>
          </p:txBody>
        </p:sp>
      </p:grpSp>
      <p:grpSp>
        <p:nvGrpSpPr>
          <p:cNvPr id="214054" name="Group 38"/>
          <p:cNvGrpSpPr>
            <a:grpSpLocks/>
          </p:cNvGrpSpPr>
          <p:nvPr/>
        </p:nvGrpSpPr>
        <p:grpSpPr bwMode="auto">
          <a:xfrm>
            <a:off x="2444750" y="3683000"/>
            <a:ext cx="3589338" cy="3175"/>
            <a:chOff x="1540" y="2320"/>
            <a:chExt cx="2261" cy="2"/>
          </a:xfrm>
        </p:grpSpPr>
        <p:sp>
          <p:nvSpPr>
            <p:cNvPr id="214033" name="Line 17"/>
            <p:cNvSpPr>
              <a:spLocks noChangeAspect="1" noChangeShapeType="1"/>
            </p:cNvSpPr>
            <p:nvPr/>
          </p:nvSpPr>
          <p:spPr bwMode="auto">
            <a:xfrm>
              <a:off x="1540" y="2322"/>
              <a:ext cx="1370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4034" name="Line 18"/>
            <p:cNvSpPr>
              <a:spLocks noChangeAspect="1" noChangeShapeType="1"/>
            </p:cNvSpPr>
            <p:nvPr/>
          </p:nvSpPr>
          <p:spPr bwMode="auto">
            <a:xfrm>
              <a:off x="2174" y="2322"/>
              <a:ext cx="16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4037" name="Line 21"/>
            <p:cNvSpPr>
              <a:spLocks noChangeAspect="1" noChangeShapeType="1"/>
            </p:cNvSpPr>
            <p:nvPr/>
          </p:nvSpPr>
          <p:spPr bwMode="auto">
            <a:xfrm>
              <a:off x="2913" y="2320"/>
              <a:ext cx="888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4059" name="Group 43"/>
          <p:cNvGrpSpPr>
            <a:grpSpLocks/>
          </p:cNvGrpSpPr>
          <p:nvPr/>
        </p:nvGrpSpPr>
        <p:grpSpPr bwMode="auto">
          <a:xfrm>
            <a:off x="3294063" y="3124200"/>
            <a:ext cx="3159124" cy="1600200"/>
            <a:chOff x="2381" y="1968"/>
            <a:chExt cx="1684" cy="1008"/>
          </a:xfrm>
        </p:grpSpPr>
        <p:sp>
          <p:nvSpPr>
            <p:cNvPr id="214039" name="Line 23"/>
            <p:cNvSpPr>
              <a:spLocks noChangeShapeType="1"/>
            </p:cNvSpPr>
            <p:nvPr/>
          </p:nvSpPr>
          <p:spPr bwMode="auto">
            <a:xfrm flipV="1">
              <a:off x="2381" y="1968"/>
              <a:ext cx="1684" cy="100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4047" name="Line 31"/>
            <p:cNvSpPr>
              <a:spLocks noChangeShapeType="1"/>
            </p:cNvSpPr>
            <p:nvPr/>
          </p:nvSpPr>
          <p:spPr bwMode="auto">
            <a:xfrm flipV="1">
              <a:off x="2608" y="2806"/>
              <a:ext cx="54" cy="3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4048" name="Line 32"/>
            <p:cNvSpPr>
              <a:spLocks noChangeShapeType="1"/>
            </p:cNvSpPr>
            <p:nvPr/>
          </p:nvSpPr>
          <p:spPr bwMode="auto">
            <a:xfrm flipV="1">
              <a:off x="3622" y="2205"/>
              <a:ext cx="51" cy="2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504056" y="198000"/>
            <a:ext cx="8100392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6. Formación de imágenes finitas. Aumentos </a:t>
            </a:r>
          </a:p>
        </p:txBody>
      </p:sp>
      <p:grpSp>
        <p:nvGrpSpPr>
          <p:cNvPr id="2" name="1 Grupo"/>
          <p:cNvGrpSpPr/>
          <p:nvPr/>
        </p:nvGrpSpPr>
        <p:grpSpPr>
          <a:xfrm>
            <a:off x="2070100" y="2565400"/>
            <a:ext cx="5815013" cy="2951163"/>
            <a:chOff x="2070100" y="2565400"/>
            <a:chExt cx="5815013" cy="2951163"/>
          </a:xfrm>
        </p:grpSpPr>
        <p:grpSp>
          <p:nvGrpSpPr>
            <p:cNvPr id="214053" name="Group 37"/>
            <p:cNvGrpSpPr>
              <a:grpSpLocks/>
            </p:cNvGrpSpPr>
            <p:nvPr/>
          </p:nvGrpSpPr>
          <p:grpSpPr bwMode="auto">
            <a:xfrm>
              <a:off x="2070100" y="2565400"/>
              <a:ext cx="5815013" cy="2951163"/>
              <a:chOff x="1304" y="1616"/>
              <a:chExt cx="3663" cy="1859"/>
            </a:xfrm>
          </p:grpSpPr>
          <p:sp>
            <p:nvSpPr>
              <p:cNvPr id="214025" name="Text Box 9"/>
              <p:cNvSpPr txBox="1">
                <a:spLocks noChangeAspect="1" noChangeArrowheads="1"/>
              </p:cNvSpPr>
              <p:nvPr/>
            </p:nvSpPr>
            <p:spPr bwMode="auto">
              <a:xfrm>
                <a:off x="2075" y="2366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 dirty="0"/>
                  <a:t>F’</a:t>
                </a:r>
              </a:p>
            </p:txBody>
          </p:sp>
          <p:sp>
            <p:nvSpPr>
              <p:cNvPr id="214026" name="Line 10"/>
              <p:cNvSpPr>
                <a:spLocks noChangeAspect="1" noChangeShapeType="1"/>
              </p:cNvSpPr>
              <p:nvPr/>
            </p:nvSpPr>
            <p:spPr bwMode="auto">
              <a:xfrm>
                <a:off x="1304" y="2548"/>
                <a:ext cx="36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4029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3379" y="2341"/>
                <a:ext cx="17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 dirty="0"/>
                  <a:t>y</a:t>
                </a:r>
              </a:p>
            </p:txBody>
          </p:sp>
          <p:sp>
            <p:nvSpPr>
              <p:cNvPr id="214030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3769" y="2366"/>
                <a:ext cx="1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 dirty="0"/>
                  <a:t>F</a:t>
                </a:r>
              </a:p>
            </p:txBody>
          </p:sp>
          <p:sp>
            <p:nvSpPr>
              <p:cNvPr id="214036" name="Oval 20"/>
              <p:cNvSpPr>
                <a:spLocks noChangeAspect="1" noChangeArrowheads="1"/>
              </p:cNvSpPr>
              <p:nvPr/>
            </p:nvSpPr>
            <p:spPr bwMode="auto">
              <a:xfrm rot="900000">
                <a:off x="3795" y="2531"/>
                <a:ext cx="41" cy="41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14038" name="Line 22"/>
              <p:cNvSpPr>
                <a:spLocks noChangeAspect="1" noChangeShapeType="1"/>
              </p:cNvSpPr>
              <p:nvPr/>
            </p:nvSpPr>
            <p:spPr bwMode="auto">
              <a:xfrm flipV="1">
                <a:off x="3379" y="2327"/>
                <a:ext cx="0" cy="2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grpSp>
            <p:nvGrpSpPr>
              <p:cNvPr id="214042" name="Group 26"/>
              <p:cNvGrpSpPr>
                <a:grpSpLocks/>
              </p:cNvGrpSpPr>
              <p:nvPr/>
            </p:nvGrpSpPr>
            <p:grpSpPr bwMode="auto">
              <a:xfrm>
                <a:off x="2854" y="1616"/>
                <a:ext cx="110" cy="1859"/>
                <a:chOff x="3702" y="2712"/>
                <a:chExt cx="81" cy="1366"/>
              </a:xfrm>
            </p:grpSpPr>
            <p:sp>
              <p:nvSpPr>
                <p:cNvPr id="214043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3742" y="2781"/>
                  <a:ext cx="0" cy="122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lg" len="lg"/>
                  <a:tailEnd type="non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grpSp>
              <p:nvGrpSpPr>
                <p:cNvPr id="214044" name="Group 28"/>
                <p:cNvGrpSpPr>
                  <a:grpSpLocks/>
                </p:cNvGrpSpPr>
                <p:nvPr/>
              </p:nvGrpSpPr>
              <p:grpSpPr bwMode="auto">
                <a:xfrm>
                  <a:off x="3702" y="2712"/>
                  <a:ext cx="81" cy="1366"/>
                  <a:chOff x="3702" y="2712"/>
                  <a:chExt cx="81" cy="1366"/>
                </a:xfrm>
              </p:grpSpPr>
              <p:sp>
                <p:nvSpPr>
                  <p:cNvPr id="214045" name="AutoShape 29"/>
                  <p:cNvSpPr>
                    <a:spLocks noChangeArrowheads="1"/>
                  </p:cNvSpPr>
                  <p:nvPr/>
                </p:nvSpPr>
                <p:spPr bwMode="auto">
                  <a:xfrm>
                    <a:off x="3702" y="2712"/>
                    <a:ext cx="80" cy="75"/>
                  </a:xfrm>
                  <a:prstGeom prst="flowChartMerge">
                    <a:avLst/>
                  </a:prstGeom>
                  <a:solidFill>
                    <a:srgbClr val="000000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  <p:sp>
                <p:nvSpPr>
                  <p:cNvPr id="214046" name="AutoShape 30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703" y="4003"/>
                    <a:ext cx="80" cy="75"/>
                  </a:xfrm>
                  <a:prstGeom prst="flowChartMerge">
                    <a:avLst/>
                  </a:prstGeom>
                  <a:solidFill>
                    <a:srgbClr val="000000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ES"/>
                  </a:p>
                </p:txBody>
              </p:sp>
            </p:grpSp>
          </p:grpSp>
          <p:sp>
            <p:nvSpPr>
              <p:cNvPr id="214031" name="Oval 15"/>
              <p:cNvSpPr>
                <a:spLocks noChangeAspect="1" noChangeArrowheads="1"/>
              </p:cNvSpPr>
              <p:nvPr/>
            </p:nvSpPr>
            <p:spPr bwMode="auto">
              <a:xfrm>
                <a:off x="2123" y="2531"/>
                <a:ext cx="41" cy="41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33" name="Text Box 9"/>
            <p:cNvSpPr txBox="1">
              <a:spLocks noChangeAspect="1" noChangeArrowheads="1"/>
            </p:cNvSpPr>
            <p:nvPr/>
          </p:nvSpPr>
          <p:spPr bwMode="auto">
            <a:xfrm>
              <a:off x="4585322" y="4053842"/>
              <a:ext cx="4347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 dirty="0"/>
                <a:t>CO</a:t>
              </a:r>
            </a:p>
          </p:txBody>
        </p:sp>
        <p:sp>
          <p:nvSpPr>
            <p:cNvPr id="34" name="Oval 15"/>
            <p:cNvSpPr>
              <a:spLocks noChangeAspect="1" noChangeArrowheads="1"/>
            </p:cNvSpPr>
            <p:nvPr/>
          </p:nvSpPr>
          <p:spPr bwMode="auto">
            <a:xfrm>
              <a:off x="4591844" y="4015846"/>
              <a:ext cx="65088" cy="6508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6" name="Text Box 43">
            <a:extLst>
              <a:ext uri="{FF2B5EF4-FFF2-40B4-BE49-F238E27FC236}">
                <a16:creationId xmlns:a16="http://schemas.microsoft.com/office/drawing/2014/main" id="{DE3D108D-E7A6-3C4A-B986-95FDB862B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242172"/>
            <a:ext cx="64427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ES" dirty="0"/>
              <a:t>Formación de imágenes en una lente delgada, </a:t>
            </a:r>
            <a:r>
              <a:rPr lang="es-ES" dirty="0">
                <a:solidFill>
                  <a:srgbClr val="C00000"/>
                </a:solidFill>
              </a:rPr>
              <a:t>objeto virtual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F1D1BD3-7493-6648-9D2C-67BE4F75E9F2}"/>
              </a:ext>
            </a:extLst>
          </p:cNvPr>
          <p:cNvCxnSpPr>
            <a:cxnSpLocks/>
          </p:cNvCxnSpPr>
          <p:nvPr/>
        </p:nvCxnSpPr>
        <p:spPr bwMode="auto">
          <a:xfrm flipV="1">
            <a:off x="4616961" y="4454525"/>
            <a:ext cx="747202" cy="62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9A38897-85E6-C548-A89E-E6925BFFDC3D}"/>
              </a:ext>
            </a:extLst>
          </p:cNvPr>
          <p:cNvCxnSpPr>
            <a:cxnSpLocks/>
          </p:cNvCxnSpPr>
          <p:nvPr/>
        </p:nvCxnSpPr>
        <p:spPr bwMode="auto">
          <a:xfrm>
            <a:off x="5364163" y="4361619"/>
            <a:ext cx="0" cy="2294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AAD49A5-BEBD-454F-8C70-222C7B20037D}"/>
              </a:ext>
            </a:extLst>
          </p:cNvPr>
          <p:cNvSpPr txBox="1"/>
          <p:nvPr/>
        </p:nvSpPr>
        <p:spPr>
          <a:xfrm>
            <a:off x="4840397" y="44037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89815B9-F407-4549-934B-A11754DB81EA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4009" y="4995475"/>
            <a:ext cx="1799082" cy="232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C003549A-5FBA-2A40-9570-6D8ABF4B2A3A}"/>
              </a:ext>
            </a:extLst>
          </p:cNvPr>
          <p:cNvCxnSpPr>
            <a:cxnSpLocks/>
          </p:cNvCxnSpPr>
          <p:nvPr/>
        </p:nvCxnSpPr>
        <p:spPr bwMode="auto">
          <a:xfrm>
            <a:off x="6443091" y="4880740"/>
            <a:ext cx="0" cy="2294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6CF98EF-8E29-8245-BD91-187EF55A17D2}"/>
              </a:ext>
            </a:extLst>
          </p:cNvPr>
          <p:cNvSpPr txBox="1"/>
          <p:nvPr/>
        </p:nvSpPr>
        <p:spPr>
          <a:xfrm>
            <a:off x="5690289" y="461256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AAB913-C083-14F1-DC45-4C7D0C117541}"/>
                  </a:ext>
                </a:extLst>
              </p:cNvPr>
              <p:cNvSpPr txBox="1"/>
              <p:nvPr/>
            </p:nvSpPr>
            <p:spPr>
              <a:xfrm>
                <a:off x="7914050" y="2599009"/>
                <a:ext cx="8551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BAAB913-C083-14F1-DC45-4C7D0C11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050" y="2599009"/>
                <a:ext cx="855106" cy="553998"/>
              </a:xfrm>
              <a:prstGeom prst="rect">
                <a:avLst/>
              </a:prstGeom>
              <a:blipFill>
                <a:blip r:embed="rId2"/>
                <a:stretch>
                  <a:fillRect r="-5882" b="-1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4A2B1214-9DC8-BE7B-9D29-0BDACF64FD1F}"/>
              </a:ext>
            </a:extLst>
          </p:cNvPr>
          <p:cNvSpPr/>
          <p:nvPr/>
        </p:nvSpPr>
        <p:spPr bwMode="auto">
          <a:xfrm>
            <a:off x="7758994" y="2509172"/>
            <a:ext cx="989470" cy="775812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6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1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1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8" name="Freeform 4"/>
          <p:cNvSpPr>
            <a:spLocks/>
          </p:cNvSpPr>
          <p:nvPr/>
        </p:nvSpPr>
        <p:spPr bwMode="auto">
          <a:xfrm>
            <a:off x="1840781" y="2976587"/>
            <a:ext cx="1395412" cy="917575"/>
          </a:xfrm>
          <a:custGeom>
            <a:avLst/>
            <a:gdLst>
              <a:gd name="T0" fmla="*/ 0 w 792"/>
              <a:gd name="T1" fmla="*/ 0 h 603"/>
              <a:gd name="T2" fmla="*/ 0 w 792"/>
              <a:gd name="T3" fmla="*/ 603 h 603"/>
              <a:gd name="T4" fmla="*/ 792 w 792"/>
              <a:gd name="T5" fmla="*/ 603 h 603"/>
              <a:gd name="T6" fmla="*/ 0 w 792"/>
              <a:gd name="T7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2" h="603">
                <a:moveTo>
                  <a:pt x="0" y="0"/>
                </a:moveTo>
                <a:lnTo>
                  <a:pt x="0" y="603"/>
                </a:lnTo>
                <a:lnTo>
                  <a:pt x="792" y="603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16069" name="Freeform 5"/>
          <p:cNvSpPr>
            <a:spLocks/>
          </p:cNvSpPr>
          <p:nvPr/>
        </p:nvSpPr>
        <p:spPr bwMode="auto">
          <a:xfrm flipH="1" flipV="1">
            <a:off x="3239368" y="3894162"/>
            <a:ext cx="771525" cy="501650"/>
          </a:xfrm>
          <a:custGeom>
            <a:avLst/>
            <a:gdLst>
              <a:gd name="T0" fmla="*/ 0 w 792"/>
              <a:gd name="T1" fmla="*/ 0 h 603"/>
              <a:gd name="T2" fmla="*/ 0 w 792"/>
              <a:gd name="T3" fmla="*/ 603 h 603"/>
              <a:gd name="T4" fmla="*/ 792 w 792"/>
              <a:gd name="T5" fmla="*/ 603 h 603"/>
              <a:gd name="T6" fmla="*/ 0 w 792"/>
              <a:gd name="T7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2" h="603">
                <a:moveTo>
                  <a:pt x="0" y="0"/>
                </a:moveTo>
                <a:lnTo>
                  <a:pt x="0" y="603"/>
                </a:lnTo>
                <a:lnTo>
                  <a:pt x="792" y="603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16070" name="Freeform 6"/>
          <p:cNvSpPr>
            <a:spLocks/>
          </p:cNvSpPr>
          <p:nvPr/>
        </p:nvSpPr>
        <p:spPr bwMode="auto">
          <a:xfrm flipH="1" flipV="1">
            <a:off x="5261843" y="3894162"/>
            <a:ext cx="674688" cy="509588"/>
          </a:xfrm>
          <a:custGeom>
            <a:avLst/>
            <a:gdLst>
              <a:gd name="T0" fmla="*/ 0 w 792"/>
              <a:gd name="T1" fmla="*/ 0 h 603"/>
              <a:gd name="T2" fmla="*/ 0 w 792"/>
              <a:gd name="T3" fmla="*/ 603 h 603"/>
              <a:gd name="T4" fmla="*/ 792 w 792"/>
              <a:gd name="T5" fmla="*/ 603 h 603"/>
              <a:gd name="T6" fmla="*/ 0 w 792"/>
              <a:gd name="T7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2" h="603">
                <a:moveTo>
                  <a:pt x="0" y="0"/>
                </a:moveTo>
                <a:lnTo>
                  <a:pt x="0" y="603"/>
                </a:lnTo>
                <a:lnTo>
                  <a:pt x="792" y="6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6071" name="Freeform 7"/>
          <p:cNvSpPr>
            <a:spLocks/>
          </p:cNvSpPr>
          <p:nvPr/>
        </p:nvSpPr>
        <p:spPr bwMode="auto">
          <a:xfrm>
            <a:off x="4025181" y="2978175"/>
            <a:ext cx="1223962" cy="919162"/>
          </a:xfrm>
          <a:custGeom>
            <a:avLst/>
            <a:gdLst>
              <a:gd name="T0" fmla="*/ 0 w 792"/>
              <a:gd name="T1" fmla="*/ 0 h 603"/>
              <a:gd name="T2" fmla="*/ 0 w 792"/>
              <a:gd name="T3" fmla="*/ 603 h 603"/>
              <a:gd name="T4" fmla="*/ 792 w 792"/>
              <a:gd name="T5" fmla="*/ 603 h 603"/>
              <a:gd name="T6" fmla="*/ 0 w 792"/>
              <a:gd name="T7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2" h="603">
                <a:moveTo>
                  <a:pt x="0" y="0"/>
                </a:moveTo>
                <a:lnTo>
                  <a:pt x="0" y="603"/>
                </a:lnTo>
                <a:lnTo>
                  <a:pt x="792" y="6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16139" name="Group 75"/>
          <p:cNvGrpSpPr>
            <a:grpSpLocks/>
          </p:cNvGrpSpPr>
          <p:nvPr/>
        </p:nvGrpSpPr>
        <p:grpSpPr bwMode="auto">
          <a:xfrm>
            <a:off x="1842368" y="2276500"/>
            <a:ext cx="5326063" cy="3713162"/>
            <a:chOff x="1478" y="1253"/>
            <a:chExt cx="3355" cy="2339"/>
          </a:xfrm>
        </p:grpSpPr>
        <p:sp>
          <p:nvSpPr>
            <p:cNvPr id="216084" name="Line 20"/>
            <p:cNvSpPr>
              <a:spLocks noChangeAspect="1" noChangeShapeType="1"/>
            </p:cNvSpPr>
            <p:nvPr/>
          </p:nvSpPr>
          <p:spPr bwMode="auto">
            <a:xfrm>
              <a:off x="2852" y="2598"/>
              <a:ext cx="1981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6085" name="Line 21"/>
            <p:cNvSpPr>
              <a:spLocks noChangeAspect="1" noChangeShapeType="1"/>
            </p:cNvSpPr>
            <p:nvPr/>
          </p:nvSpPr>
          <p:spPr bwMode="auto">
            <a:xfrm>
              <a:off x="3379" y="2598"/>
              <a:ext cx="163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216095" name="Group 31"/>
            <p:cNvGrpSpPr>
              <a:grpSpLocks/>
            </p:cNvGrpSpPr>
            <p:nvPr/>
          </p:nvGrpSpPr>
          <p:grpSpPr bwMode="auto">
            <a:xfrm>
              <a:off x="1478" y="1253"/>
              <a:ext cx="2722" cy="2339"/>
              <a:chOff x="1398" y="1389"/>
              <a:chExt cx="2722" cy="2339"/>
            </a:xfrm>
          </p:grpSpPr>
          <p:sp>
            <p:nvSpPr>
              <p:cNvPr id="216096" name="Line 32"/>
              <p:cNvSpPr>
                <a:spLocks noChangeAspect="1" noChangeShapeType="1"/>
              </p:cNvSpPr>
              <p:nvPr/>
            </p:nvSpPr>
            <p:spPr bwMode="auto">
              <a:xfrm rot="3289899" flipV="1">
                <a:off x="2575" y="2184"/>
                <a:ext cx="2339" cy="75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6097" name="Line 33"/>
              <p:cNvSpPr>
                <a:spLocks noChangeAspect="1" noChangeShapeType="1"/>
              </p:cNvSpPr>
              <p:nvPr/>
            </p:nvSpPr>
            <p:spPr bwMode="auto">
              <a:xfrm rot="3289899" flipV="1">
                <a:off x="3818" y="2620"/>
                <a:ext cx="31" cy="1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6098" name="Line 34"/>
              <p:cNvSpPr>
                <a:spLocks noChangeAspect="1" noChangeShapeType="1"/>
              </p:cNvSpPr>
              <p:nvPr/>
            </p:nvSpPr>
            <p:spPr bwMode="auto">
              <a:xfrm>
                <a:off x="1398" y="1826"/>
                <a:ext cx="1370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6099" name="Line 35"/>
              <p:cNvSpPr>
                <a:spLocks noChangeAspect="1" noChangeShapeType="1"/>
              </p:cNvSpPr>
              <p:nvPr/>
            </p:nvSpPr>
            <p:spPr bwMode="auto">
              <a:xfrm>
                <a:off x="2032" y="1826"/>
                <a:ext cx="163" cy="0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6100" name="Line 36"/>
              <p:cNvSpPr>
                <a:spLocks noChangeAspect="1" noChangeShapeType="1"/>
              </p:cNvSpPr>
              <p:nvPr/>
            </p:nvSpPr>
            <p:spPr bwMode="auto">
              <a:xfrm rot="3289899" flipV="1">
                <a:off x="3116" y="2086"/>
                <a:ext cx="31" cy="1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16136" name="Line 72"/>
            <p:cNvSpPr>
              <a:spLocks noChangeShapeType="1"/>
            </p:cNvSpPr>
            <p:nvPr/>
          </p:nvSpPr>
          <p:spPr bwMode="auto">
            <a:xfrm>
              <a:off x="1480" y="1698"/>
              <a:ext cx="1364" cy="895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6137" name="Line 73"/>
            <p:cNvSpPr>
              <a:spLocks noChangeShapeType="1"/>
            </p:cNvSpPr>
            <p:nvPr/>
          </p:nvSpPr>
          <p:spPr bwMode="auto">
            <a:xfrm>
              <a:off x="1986" y="2028"/>
              <a:ext cx="85" cy="5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6145" name="Group 81"/>
          <p:cNvGrpSpPr>
            <a:grpSpLocks/>
          </p:cNvGrpSpPr>
          <p:nvPr/>
        </p:nvGrpSpPr>
        <p:grpSpPr bwMode="auto">
          <a:xfrm>
            <a:off x="3979143" y="2708300"/>
            <a:ext cx="314325" cy="2033587"/>
            <a:chOff x="2824" y="1525"/>
            <a:chExt cx="198" cy="1281"/>
          </a:xfrm>
        </p:grpSpPr>
        <p:sp>
          <p:nvSpPr>
            <p:cNvPr id="216104" name="Text Box 40"/>
            <p:cNvSpPr txBox="1">
              <a:spLocks noChangeAspect="1" noChangeArrowheads="1"/>
            </p:cNvSpPr>
            <p:nvPr/>
          </p:nvSpPr>
          <p:spPr bwMode="auto">
            <a:xfrm>
              <a:off x="2824" y="1525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/>
                <a:t>A</a:t>
              </a:r>
            </a:p>
          </p:txBody>
        </p:sp>
        <p:sp>
          <p:nvSpPr>
            <p:cNvPr id="216106" name="Text Box 42"/>
            <p:cNvSpPr txBox="1">
              <a:spLocks noChangeAspect="1" noChangeArrowheads="1"/>
            </p:cNvSpPr>
            <p:nvPr/>
          </p:nvSpPr>
          <p:spPr bwMode="auto">
            <a:xfrm>
              <a:off x="2824" y="2614"/>
              <a:ext cx="18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/>
                <a:t>B</a:t>
              </a:r>
            </a:p>
          </p:txBody>
        </p:sp>
      </p:grpSp>
      <p:grpSp>
        <p:nvGrpSpPr>
          <p:cNvPr id="216143" name="Group 79"/>
          <p:cNvGrpSpPr>
            <a:grpSpLocks/>
          </p:cNvGrpSpPr>
          <p:nvPr/>
        </p:nvGrpSpPr>
        <p:grpSpPr bwMode="auto">
          <a:xfrm>
            <a:off x="4050581" y="3627462"/>
            <a:ext cx="2197100" cy="2609850"/>
            <a:chOff x="2869" y="2104"/>
            <a:chExt cx="1384" cy="1644"/>
          </a:xfrm>
        </p:grpSpPr>
        <p:grpSp>
          <p:nvGrpSpPr>
            <p:cNvPr id="216142" name="Group 78"/>
            <p:cNvGrpSpPr>
              <a:grpSpLocks/>
            </p:cNvGrpSpPr>
            <p:nvPr/>
          </p:nvGrpSpPr>
          <p:grpSpPr bwMode="auto">
            <a:xfrm>
              <a:off x="3867" y="2104"/>
              <a:ext cx="386" cy="690"/>
              <a:chOff x="3867" y="2104"/>
              <a:chExt cx="386" cy="690"/>
            </a:xfrm>
          </p:grpSpPr>
          <p:sp>
            <p:nvSpPr>
              <p:cNvPr id="216093" name="Line 29"/>
              <p:cNvSpPr>
                <a:spLocks noChangeAspect="1" noChangeShapeType="1"/>
              </p:cNvSpPr>
              <p:nvPr/>
            </p:nvSpPr>
            <p:spPr bwMode="auto">
              <a:xfrm>
                <a:off x="4059" y="2272"/>
                <a:ext cx="0" cy="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6094" name="Text Box 30"/>
              <p:cNvSpPr txBox="1">
                <a:spLocks noChangeAspect="1" noChangeArrowheads="1"/>
              </p:cNvSpPr>
              <p:nvPr/>
            </p:nvSpPr>
            <p:spPr bwMode="auto">
              <a:xfrm>
                <a:off x="4059" y="2296"/>
                <a:ext cx="19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/>
                  <a:t>y’</a:t>
                </a:r>
              </a:p>
            </p:txBody>
          </p:sp>
          <p:sp>
            <p:nvSpPr>
              <p:cNvPr id="216108" name="Text Box 44"/>
              <p:cNvSpPr txBox="1">
                <a:spLocks noChangeAspect="1" noChangeArrowheads="1"/>
              </p:cNvSpPr>
              <p:nvPr/>
            </p:nvSpPr>
            <p:spPr bwMode="auto">
              <a:xfrm>
                <a:off x="3969" y="2104"/>
                <a:ext cx="19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/>
                  <a:t>P’</a:t>
                </a:r>
              </a:p>
            </p:txBody>
          </p:sp>
          <p:sp>
            <p:nvSpPr>
              <p:cNvPr id="216109" name="Text Box 45"/>
              <p:cNvSpPr txBox="1">
                <a:spLocks noChangeAspect="1" noChangeArrowheads="1"/>
              </p:cNvSpPr>
              <p:nvPr/>
            </p:nvSpPr>
            <p:spPr bwMode="auto">
              <a:xfrm>
                <a:off x="3867" y="2602"/>
                <a:ext cx="22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/>
                  <a:t>P’</a:t>
                </a:r>
                <a:r>
                  <a:rPr lang="es-ES" sz="1400" baseline="-25000"/>
                  <a:t>1</a:t>
                </a:r>
                <a:endParaRPr lang="es-ES" sz="1400"/>
              </a:p>
            </p:txBody>
          </p:sp>
        </p:grpSp>
        <p:sp>
          <p:nvSpPr>
            <p:cNvPr id="216111" name="Line 47"/>
            <p:cNvSpPr>
              <a:spLocks noChangeShapeType="1"/>
            </p:cNvSpPr>
            <p:nvPr/>
          </p:nvSpPr>
          <p:spPr bwMode="auto">
            <a:xfrm>
              <a:off x="4059" y="2586"/>
              <a:ext cx="0" cy="1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6118" name="Line 54"/>
            <p:cNvSpPr>
              <a:spLocks noChangeShapeType="1"/>
            </p:cNvSpPr>
            <p:nvPr/>
          </p:nvSpPr>
          <p:spPr bwMode="auto">
            <a:xfrm flipV="1">
              <a:off x="2869" y="3645"/>
              <a:ext cx="119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6119" name="Line 55"/>
            <p:cNvSpPr>
              <a:spLocks noChangeShapeType="1"/>
            </p:cNvSpPr>
            <p:nvPr/>
          </p:nvSpPr>
          <p:spPr bwMode="auto">
            <a:xfrm>
              <a:off x="3647" y="3430"/>
              <a:ext cx="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6121" name="Text Box 57"/>
            <p:cNvSpPr txBox="1">
              <a:spLocks noChangeAspect="1" noChangeArrowheads="1"/>
            </p:cNvSpPr>
            <p:nvPr/>
          </p:nvSpPr>
          <p:spPr bwMode="auto">
            <a:xfrm>
              <a:off x="3724" y="3266"/>
              <a:ext cx="1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/>
                <a:t>z’</a:t>
              </a:r>
            </a:p>
          </p:txBody>
        </p:sp>
        <p:sp>
          <p:nvSpPr>
            <p:cNvPr id="216122" name="Text Box 58"/>
            <p:cNvSpPr txBox="1">
              <a:spLocks noChangeAspect="1" noChangeArrowheads="1"/>
            </p:cNvSpPr>
            <p:nvPr/>
          </p:nvSpPr>
          <p:spPr bwMode="auto">
            <a:xfrm>
              <a:off x="3369" y="3476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400"/>
                <a:t>s’</a:t>
              </a:r>
            </a:p>
          </p:txBody>
        </p:sp>
      </p:grpSp>
      <p:grpSp>
        <p:nvGrpSpPr>
          <p:cNvPr id="216146" name="Group 82"/>
          <p:cNvGrpSpPr>
            <a:grpSpLocks/>
          </p:cNvGrpSpPr>
          <p:nvPr/>
        </p:nvGrpSpPr>
        <p:grpSpPr bwMode="auto">
          <a:xfrm>
            <a:off x="1475656" y="2509862"/>
            <a:ext cx="5815012" cy="3727450"/>
            <a:chOff x="1247" y="1400"/>
            <a:chExt cx="3663" cy="2348"/>
          </a:xfrm>
        </p:grpSpPr>
        <p:sp>
          <p:nvSpPr>
            <p:cNvPr id="216102" name="Oval 38"/>
            <p:cNvSpPr>
              <a:spLocks noChangeAspect="1" noChangeArrowheads="1"/>
            </p:cNvSpPr>
            <p:nvPr/>
          </p:nvSpPr>
          <p:spPr bwMode="auto">
            <a:xfrm>
              <a:off x="3609" y="2259"/>
              <a:ext cx="41" cy="4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6112" name="Line 48"/>
            <p:cNvSpPr>
              <a:spLocks noChangeShapeType="1"/>
            </p:cNvSpPr>
            <p:nvPr/>
          </p:nvSpPr>
          <p:spPr bwMode="auto">
            <a:xfrm>
              <a:off x="2356" y="2296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grpSp>
          <p:nvGrpSpPr>
            <p:cNvPr id="216144" name="Group 80"/>
            <p:cNvGrpSpPr>
              <a:grpSpLocks/>
            </p:cNvGrpSpPr>
            <p:nvPr/>
          </p:nvGrpSpPr>
          <p:grpSpPr bwMode="auto">
            <a:xfrm>
              <a:off x="1247" y="1400"/>
              <a:ext cx="3663" cy="2348"/>
              <a:chOff x="1247" y="1400"/>
              <a:chExt cx="3663" cy="2348"/>
            </a:xfrm>
          </p:grpSpPr>
          <p:sp>
            <p:nvSpPr>
              <p:cNvPr id="216086" name="Text Box 22"/>
              <p:cNvSpPr txBox="1">
                <a:spLocks noChangeAspect="1" noChangeArrowheads="1"/>
              </p:cNvSpPr>
              <p:nvPr/>
            </p:nvSpPr>
            <p:spPr bwMode="auto">
              <a:xfrm>
                <a:off x="2288" y="2094"/>
                <a:ext cx="1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/>
                  <a:t>F</a:t>
                </a:r>
              </a:p>
            </p:txBody>
          </p:sp>
          <p:sp>
            <p:nvSpPr>
              <p:cNvPr id="216079" name="Line 15"/>
              <p:cNvSpPr>
                <a:spLocks noChangeShapeType="1"/>
              </p:cNvSpPr>
              <p:nvPr/>
            </p:nvSpPr>
            <p:spPr bwMode="auto">
              <a:xfrm>
                <a:off x="3628" y="2275"/>
                <a:ext cx="0" cy="12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6087" name="Line 23"/>
              <p:cNvSpPr>
                <a:spLocks noChangeAspect="1" noChangeShapeType="1"/>
              </p:cNvSpPr>
              <p:nvPr/>
            </p:nvSpPr>
            <p:spPr bwMode="auto">
              <a:xfrm>
                <a:off x="1247" y="2276"/>
                <a:ext cx="36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6088" name="Line 24"/>
              <p:cNvSpPr>
                <a:spLocks noChangeAspect="1" noChangeShapeType="1"/>
              </p:cNvSpPr>
              <p:nvPr/>
            </p:nvSpPr>
            <p:spPr bwMode="auto">
              <a:xfrm>
                <a:off x="2852" y="1400"/>
                <a:ext cx="0" cy="19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lg" len="lg"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6090" name="Line 26"/>
              <p:cNvSpPr>
                <a:spLocks noChangeAspect="1" noChangeShapeType="1"/>
              </p:cNvSpPr>
              <p:nvPr/>
            </p:nvSpPr>
            <p:spPr bwMode="auto">
              <a:xfrm flipV="1">
                <a:off x="1476" y="1690"/>
                <a:ext cx="0" cy="5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6091" name="Text Box 27"/>
              <p:cNvSpPr txBox="1">
                <a:spLocks noChangeAspect="1" noChangeArrowheads="1"/>
              </p:cNvSpPr>
              <p:nvPr/>
            </p:nvSpPr>
            <p:spPr bwMode="auto">
              <a:xfrm>
                <a:off x="1285" y="1902"/>
                <a:ext cx="17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/>
                  <a:t>y</a:t>
                </a:r>
              </a:p>
            </p:txBody>
          </p:sp>
          <p:sp>
            <p:nvSpPr>
              <p:cNvPr id="216101" name="Text Box 37"/>
              <p:cNvSpPr txBox="1">
                <a:spLocks noChangeAspect="1" noChangeArrowheads="1"/>
              </p:cNvSpPr>
              <p:nvPr/>
            </p:nvSpPr>
            <p:spPr bwMode="auto">
              <a:xfrm>
                <a:off x="3560" y="2094"/>
                <a:ext cx="20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/>
                  <a:t>F’</a:t>
                </a:r>
              </a:p>
            </p:txBody>
          </p:sp>
          <p:sp>
            <p:nvSpPr>
              <p:cNvPr id="216105" name="Text Box 41"/>
              <p:cNvSpPr txBox="1">
                <a:spLocks noChangeAspect="1" noChangeArrowheads="1"/>
              </p:cNvSpPr>
              <p:nvPr/>
            </p:nvSpPr>
            <p:spPr bwMode="auto">
              <a:xfrm>
                <a:off x="1282" y="1480"/>
                <a:ext cx="2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/>
                  <a:t>P</a:t>
                </a:r>
                <a:r>
                  <a:rPr lang="es-ES" sz="1400" baseline="-25000"/>
                  <a:t>1</a:t>
                </a:r>
                <a:endParaRPr lang="es-ES" sz="1400"/>
              </a:p>
            </p:txBody>
          </p:sp>
          <p:sp>
            <p:nvSpPr>
              <p:cNvPr id="216107" name="Text Box 43"/>
              <p:cNvSpPr txBox="1">
                <a:spLocks noChangeAspect="1" noChangeArrowheads="1"/>
              </p:cNvSpPr>
              <p:nvPr/>
            </p:nvSpPr>
            <p:spPr bwMode="auto">
              <a:xfrm>
                <a:off x="1282" y="2258"/>
                <a:ext cx="17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/>
                  <a:t>P</a:t>
                </a:r>
              </a:p>
            </p:txBody>
          </p:sp>
          <p:sp>
            <p:nvSpPr>
              <p:cNvPr id="216110" name="Line 46"/>
              <p:cNvSpPr>
                <a:spLocks noChangeShapeType="1"/>
              </p:cNvSpPr>
              <p:nvPr/>
            </p:nvSpPr>
            <p:spPr bwMode="auto">
              <a:xfrm>
                <a:off x="2849" y="3312"/>
                <a:ext cx="0" cy="4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6113" name="Line 49"/>
              <p:cNvSpPr>
                <a:spLocks noChangeShapeType="1"/>
              </p:cNvSpPr>
              <p:nvPr/>
            </p:nvSpPr>
            <p:spPr bwMode="auto">
              <a:xfrm>
                <a:off x="1474" y="2271"/>
                <a:ext cx="0" cy="14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6114" name="Line 50"/>
              <p:cNvSpPr>
                <a:spLocks noChangeShapeType="1"/>
              </p:cNvSpPr>
              <p:nvPr/>
            </p:nvSpPr>
            <p:spPr bwMode="auto">
              <a:xfrm flipH="1" flipV="1">
                <a:off x="1480" y="3432"/>
                <a:ext cx="85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6115" name="Line 51"/>
              <p:cNvSpPr>
                <a:spLocks noChangeShapeType="1"/>
              </p:cNvSpPr>
              <p:nvPr/>
            </p:nvSpPr>
            <p:spPr bwMode="auto">
              <a:xfrm flipH="1" flipV="1">
                <a:off x="2381" y="3431"/>
                <a:ext cx="443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6116" name="Line 52"/>
              <p:cNvSpPr>
                <a:spLocks noChangeShapeType="1"/>
              </p:cNvSpPr>
              <p:nvPr/>
            </p:nvSpPr>
            <p:spPr bwMode="auto">
              <a:xfrm flipH="1" flipV="1">
                <a:off x="1485" y="3647"/>
                <a:ext cx="1341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6117" name="Line 53"/>
              <p:cNvSpPr>
                <a:spLocks noChangeShapeType="1"/>
              </p:cNvSpPr>
              <p:nvPr/>
            </p:nvSpPr>
            <p:spPr bwMode="auto">
              <a:xfrm>
                <a:off x="2862" y="3430"/>
                <a:ext cx="753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6120" name="Text Box 56"/>
              <p:cNvSpPr txBox="1">
                <a:spLocks noChangeAspect="1" noChangeArrowheads="1"/>
              </p:cNvSpPr>
              <p:nvPr/>
            </p:nvSpPr>
            <p:spPr bwMode="auto">
              <a:xfrm>
                <a:off x="3126" y="3261"/>
                <a:ext cx="19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/>
                  <a:t>f’</a:t>
                </a:r>
              </a:p>
            </p:txBody>
          </p:sp>
          <p:sp>
            <p:nvSpPr>
              <p:cNvPr id="216123" name="Text Box 59"/>
              <p:cNvSpPr txBox="1">
                <a:spLocks noChangeAspect="1" noChangeArrowheads="1"/>
              </p:cNvSpPr>
              <p:nvPr/>
            </p:nvSpPr>
            <p:spPr bwMode="auto">
              <a:xfrm>
                <a:off x="2526" y="3261"/>
                <a:ext cx="17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/>
                  <a:t>f</a:t>
                </a:r>
              </a:p>
            </p:txBody>
          </p:sp>
          <p:sp>
            <p:nvSpPr>
              <p:cNvPr id="216124" name="Text Box 60"/>
              <p:cNvSpPr txBox="1">
                <a:spLocks noChangeAspect="1" noChangeArrowheads="1"/>
              </p:cNvSpPr>
              <p:nvPr/>
            </p:nvSpPr>
            <p:spPr bwMode="auto">
              <a:xfrm>
                <a:off x="1882" y="3265"/>
                <a:ext cx="1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/>
                  <a:t>z</a:t>
                </a:r>
              </a:p>
            </p:txBody>
          </p:sp>
          <p:sp>
            <p:nvSpPr>
              <p:cNvPr id="216125" name="Text Box 61"/>
              <p:cNvSpPr txBox="1">
                <a:spLocks noChangeAspect="1" noChangeArrowheads="1"/>
              </p:cNvSpPr>
              <p:nvPr/>
            </p:nvSpPr>
            <p:spPr bwMode="auto">
              <a:xfrm>
                <a:off x="2078" y="3476"/>
                <a:ext cx="171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/>
                  <a:t>s</a:t>
                </a:r>
              </a:p>
            </p:txBody>
          </p:sp>
          <p:sp>
            <p:nvSpPr>
              <p:cNvPr id="216126" name="Text Box 62"/>
              <p:cNvSpPr txBox="1">
                <a:spLocks noChangeAspect="1" noChangeArrowheads="1"/>
              </p:cNvSpPr>
              <p:nvPr/>
            </p:nvSpPr>
            <p:spPr bwMode="auto">
              <a:xfrm>
                <a:off x="2824" y="2104"/>
                <a:ext cx="20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/>
                  <a:t>O</a:t>
                </a:r>
              </a:p>
            </p:txBody>
          </p:sp>
        </p:grpSp>
        <p:sp>
          <p:nvSpPr>
            <p:cNvPr id="216089" name="Oval 25"/>
            <p:cNvSpPr>
              <a:spLocks noChangeAspect="1" noChangeArrowheads="1"/>
            </p:cNvSpPr>
            <p:nvPr/>
          </p:nvSpPr>
          <p:spPr bwMode="auto">
            <a:xfrm>
              <a:off x="2340" y="2259"/>
              <a:ext cx="41" cy="41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576064" y="198000"/>
            <a:ext cx="824440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6. Formación de imágenes finitas. Aumentos </a:t>
            </a:r>
          </a:p>
        </p:txBody>
      </p:sp>
      <p:sp>
        <p:nvSpPr>
          <p:cNvPr id="63" name="Text Box 88"/>
          <p:cNvSpPr txBox="1">
            <a:spLocks noChangeArrowheads="1"/>
          </p:cNvSpPr>
          <p:nvPr/>
        </p:nvSpPr>
        <p:spPr bwMode="auto">
          <a:xfrm>
            <a:off x="4773327" y="1210993"/>
            <a:ext cx="21531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 dirty="0"/>
              <a:t>Ecuación de Newton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30E527E-672C-0C4A-A4A2-6CDDF40C1666}"/>
                  </a:ext>
                </a:extLst>
              </p:cNvPr>
              <p:cNvSpPr txBox="1"/>
              <p:nvPr/>
            </p:nvSpPr>
            <p:spPr>
              <a:xfrm>
                <a:off x="1453348" y="1368904"/>
                <a:ext cx="2237857" cy="592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30E527E-672C-0C4A-A4A2-6CDDF40C1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348" y="1368904"/>
                <a:ext cx="2237857" cy="592855"/>
              </a:xfrm>
              <a:prstGeom prst="rect">
                <a:avLst/>
              </a:prstGeom>
              <a:blipFill>
                <a:blip r:embed="rId3"/>
                <a:stretch>
                  <a:fillRect l="-1705" t="-4348" r="-1136" b="-1739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10CE7F5-61FC-2347-8281-7ADF5B043031}"/>
              </a:ext>
            </a:extLst>
          </p:cNvPr>
          <p:cNvCxnSpPr/>
          <p:nvPr/>
        </p:nvCxnSpPr>
        <p:spPr bwMode="auto">
          <a:xfrm>
            <a:off x="3918420" y="1673072"/>
            <a:ext cx="41830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B1D0FB4-152D-9743-A16C-5E861D9A74F0}"/>
                  </a:ext>
                </a:extLst>
              </p:cNvPr>
              <p:cNvSpPr txBox="1"/>
              <p:nvPr/>
            </p:nvSpPr>
            <p:spPr>
              <a:xfrm>
                <a:off x="5186952" y="1716744"/>
                <a:ext cx="1119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B1D0FB4-152D-9743-A16C-5E861D9A7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952" y="1716744"/>
                <a:ext cx="1119537" cy="276999"/>
              </a:xfrm>
              <a:prstGeom prst="rect">
                <a:avLst/>
              </a:prstGeom>
              <a:blipFill>
                <a:blip r:embed="rId4"/>
                <a:stretch>
                  <a:fillRect l="-1136" t="-4762" b="-4761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ángulo 63">
            <a:extLst>
              <a:ext uri="{FF2B5EF4-FFF2-40B4-BE49-F238E27FC236}">
                <a16:creationId xmlns:a16="http://schemas.microsoft.com/office/drawing/2014/main" id="{E2BBB20E-A371-AB4E-B505-869EA3C020FA}"/>
              </a:ext>
            </a:extLst>
          </p:cNvPr>
          <p:cNvSpPr/>
          <p:nvPr/>
        </p:nvSpPr>
        <p:spPr bwMode="auto">
          <a:xfrm>
            <a:off x="4687480" y="1141281"/>
            <a:ext cx="2091418" cy="1063583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7980FA9-7ACB-4A46-8A37-CA63BF372F48}"/>
              </a:ext>
            </a:extLst>
          </p:cNvPr>
          <p:cNvSpPr/>
          <p:nvPr/>
        </p:nvSpPr>
        <p:spPr bwMode="auto">
          <a:xfrm>
            <a:off x="6491241" y="3120703"/>
            <a:ext cx="1259829" cy="720080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633D5EC1-FFEB-A249-9AB8-BD16A0532D44}"/>
              </a:ext>
            </a:extLst>
          </p:cNvPr>
          <p:cNvSpPr txBox="1"/>
          <p:nvPr/>
        </p:nvSpPr>
        <p:spPr>
          <a:xfrm>
            <a:off x="6607251" y="1227731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Ecuación de Gauss</a:t>
            </a:r>
          </a:p>
        </p:txBody>
      </p:sp>
      <p:graphicFrame>
        <p:nvGraphicFramePr>
          <p:cNvPr id="67" name="Object 63">
            <a:extLst>
              <a:ext uri="{FF2B5EF4-FFF2-40B4-BE49-F238E27FC236}">
                <a16:creationId xmlns:a16="http://schemas.microsoft.com/office/drawing/2014/main" id="{87E8B7FD-F417-384D-B342-7D440EFAB9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495443"/>
              </p:ext>
            </p:extLst>
          </p:nvPr>
        </p:nvGraphicFramePr>
        <p:xfrm>
          <a:off x="7433163" y="1610122"/>
          <a:ext cx="101654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Ûn" r:id="rId5" imgW="774700" imgH="444500" progId="Equation.3">
                  <p:embed/>
                </p:oleObj>
              </mc:Choice>
              <mc:Fallback>
                <p:oleObj name="EcuaciÛn" r:id="rId5" imgW="774700" imgH="444500" progId="Equation.3">
                  <p:embed/>
                  <p:pic>
                    <p:nvPicPr>
                      <p:cNvPr id="113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3163" y="1610122"/>
                        <a:ext cx="101654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33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1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0"/>
                                        <p:tgtEl>
                                          <p:spTgt spid="21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21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animBg="1"/>
      <p:bldP spid="216069" grpId="0" animBg="1"/>
      <p:bldP spid="216070" grpId="0" animBg="1"/>
      <p:bldP spid="216071" grpId="0" animBg="1"/>
      <p:bldP spid="63" grpId="0"/>
      <p:bldP spid="3" grpId="0"/>
      <p:bldP spid="6" grpId="0"/>
      <p:bldP spid="64" grpId="0" animBg="1"/>
      <p:bldP spid="65" grpId="0" animBg="1"/>
      <p:bldP spid="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1960563"/>
            <a:ext cx="2231851" cy="388317"/>
          </a:xfrm>
        </p:spPr>
        <p:txBody>
          <a:bodyPr>
            <a:normAutofit fontScale="62500" lnSpcReduction="20000"/>
          </a:bodyPr>
          <a:lstStyle/>
          <a:p>
            <a:pPr>
              <a:buClr>
                <a:srgbClr val="663300"/>
              </a:buClr>
              <a:buSzPct val="100000"/>
              <a:buFontTx/>
              <a:buChar char="•"/>
            </a:pPr>
            <a:r>
              <a:rPr lang="es-ES" dirty="0">
                <a:solidFill>
                  <a:srgbClr val="000000"/>
                </a:solidFill>
                <a:latin typeface="Tahoma" pitchFamily="34" charset="0"/>
              </a:rPr>
              <a:t>Aumento lateral</a:t>
            </a:r>
          </a:p>
        </p:txBody>
      </p:sp>
      <p:graphicFrame>
        <p:nvGraphicFramePr>
          <p:cNvPr id="21914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11638" y="1916113"/>
          <a:ext cx="40846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640" imgH="419040" progId="Equation.DSMT4">
                  <p:embed/>
                </p:oleObj>
              </mc:Choice>
              <mc:Fallback>
                <p:oleObj name="Equation" r:id="rId2" imgW="2717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916113"/>
                        <a:ext cx="408463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11638" y="2744788"/>
          <a:ext cx="14763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440" imgH="393480" progId="Equation.DSMT4">
                  <p:embed/>
                </p:oleObj>
              </mc:Choice>
              <mc:Fallback>
                <p:oleObj name="Equation" r:id="rId4" imgW="901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744788"/>
                        <a:ext cx="14763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4" name="Object 8"/>
          <p:cNvGraphicFramePr>
            <a:graphicFrameLocks noChangeAspect="1"/>
          </p:cNvGraphicFramePr>
          <p:nvPr/>
        </p:nvGraphicFramePr>
        <p:xfrm>
          <a:off x="4211638" y="3616325"/>
          <a:ext cx="11049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6560" imgH="393480" progId="Equation.DSMT4">
                  <p:embed/>
                </p:oleObj>
              </mc:Choice>
              <mc:Fallback>
                <p:oleObj name="Equation" r:id="rId6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616325"/>
                        <a:ext cx="11049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5" name="Object 9"/>
          <p:cNvGraphicFramePr>
            <a:graphicFrameLocks noChangeAspect="1"/>
          </p:cNvGraphicFramePr>
          <p:nvPr/>
        </p:nvGraphicFramePr>
        <p:xfrm>
          <a:off x="5529263" y="4392613"/>
          <a:ext cx="2570162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Ûn" r:id="rId8" imgW="1714320" imgH="1117440" progId="Equation.3">
                  <p:embed/>
                </p:oleObj>
              </mc:Choice>
              <mc:Fallback>
                <p:oleObj name="EcuaciÛn" r:id="rId8" imgW="171432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3" y="4392613"/>
                        <a:ext cx="2570162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6" name="Rectangle 10"/>
          <p:cNvSpPr>
            <a:spLocks noChangeArrowheads="1"/>
          </p:cNvSpPr>
          <p:nvPr/>
        </p:nvSpPr>
        <p:spPr bwMode="auto">
          <a:xfrm>
            <a:off x="1116013" y="3659188"/>
            <a:ext cx="30956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rgbClr val="663300"/>
              </a:buClr>
              <a:buFontTx/>
              <a:buChar char="•"/>
            </a:pPr>
            <a:r>
              <a:rPr lang="es-ES" dirty="0">
                <a:latin typeface="Tahoma" pitchFamily="34" charset="0"/>
              </a:rPr>
              <a:t>Aumento angular</a:t>
            </a:r>
          </a:p>
        </p:txBody>
      </p:sp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1116013" y="2778125"/>
            <a:ext cx="29527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rgbClr val="663300"/>
              </a:buClr>
              <a:buFontTx/>
              <a:buChar char="•"/>
            </a:pPr>
            <a:r>
              <a:rPr lang="es-ES" dirty="0">
                <a:latin typeface="Tahoma" pitchFamily="34" charset="0"/>
              </a:rPr>
              <a:t>Aumento axial</a:t>
            </a:r>
          </a:p>
        </p:txBody>
      </p:sp>
      <p:sp>
        <p:nvSpPr>
          <p:cNvPr id="219148" name="Rectangle 12"/>
          <p:cNvSpPr>
            <a:spLocks noChangeArrowheads="1"/>
          </p:cNvSpPr>
          <p:nvPr/>
        </p:nvSpPr>
        <p:spPr bwMode="auto">
          <a:xfrm>
            <a:off x="1116013" y="4976813"/>
            <a:ext cx="38877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rgbClr val="663300"/>
              </a:buClr>
              <a:buFontTx/>
              <a:buChar char="•"/>
            </a:pPr>
            <a:r>
              <a:rPr lang="es-ES">
                <a:latin typeface="Tahoma" pitchFamily="34" charset="0"/>
              </a:rPr>
              <a:t>Relación entre aumentos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04056" y="198000"/>
            <a:ext cx="81724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6. Formación de imágenes finitas. Aumentos </a:t>
            </a:r>
          </a:p>
        </p:txBody>
      </p:sp>
    </p:spTree>
    <p:extLst>
      <p:ext uri="{BB962C8B-B14F-4D97-AF65-F5344CB8AC3E}">
        <p14:creationId xmlns:p14="http://schemas.microsoft.com/office/powerpoint/2010/main" val="381629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10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10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10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  <p:bldP spid="219146" grpId="0"/>
      <p:bldP spid="219147" grpId="0"/>
      <p:bldP spid="21914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3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475132"/>
              </p:ext>
            </p:extLst>
          </p:nvPr>
        </p:nvGraphicFramePr>
        <p:xfrm>
          <a:off x="501712" y="1700213"/>
          <a:ext cx="39131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120" imgH="431640" progId="Equation.DSMT4">
                  <p:embed/>
                </p:oleObj>
              </mc:Choice>
              <mc:Fallback>
                <p:oleObj name="Equation" r:id="rId2" imgW="2616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12" y="1700213"/>
                        <a:ext cx="39131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ine 61"/>
          <p:cNvSpPr>
            <a:spLocks noChangeShapeType="1"/>
          </p:cNvSpPr>
          <p:nvPr/>
        </p:nvSpPr>
        <p:spPr bwMode="auto">
          <a:xfrm>
            <a:off x="2458306" y="2451471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35" name="3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437805"/>
              </p:ext>
            </p:extLst>
          </p:nvPr>
        </p:nvGraphicFramePr>
        <p:xfrm>
          <a:off x="2525415" y="2595686"/>
          <a:ext cx="6064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177480" progId="Equation.DSMT4">
                  <p:embed/>
                </p:oleObj>
              </mc:Choice>
              <mc:Fallback>
                <p:oleObj name="Equation" r:id="rId4" imgW="4060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415" y="2595686"/>
                        <a:ext cx="60642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3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577878"/>
              </p:ext>
            </p:extLst>
          </p:nvPr>
        </p:nvGraphicFramePr>
        <p:xfrm>
          <a:off x="147700" y="3171825"/>
          <a:ext cx="46212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85920" imgH="482400" progId="Equation.DSMT4">
                  <p:embed/>
                </p:oleObj>
              </mc:Choice>
              <mc:Fallback>
                <p:oleObj name="Equation" r:id="rId6" imgW="30859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00" y="3171825"/>
                        <a:ext cx="46212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39 Grupo"/>
          <p:cNvGrpSpPr/>
          <p:nvPr/>
        </p:nvGrpSpPr>
        <p:grpSpPr>
          <a:xfrm>
            <a:off x="5436096" y="1628800"/>
            <a:ext cx="1187378" cy="2378035"/>
            <a:chOff x="3635896" y="1628800"/>
            <a:chExt cx="1187378" cy="2378035"/>
          </a:xfrm>
        </p:grpSpPr>
        <p:grpSp>
          <p:nvGrpSpPr>
            <p:cNvPr id="12" name="Group 59"/>
            <p:cNvGrpSpPr>
              <a:grpSpLocks/>
            </p:cNvGrpSpPr>
            <p:nvPr/>
          </p:nvGrpSpPr>
          <p:grpSpPr bwMode="auto">
            <a:xfrm>
              <a:off x="3635896" y="1628800"/>
              <a:ext cx="1135388" cy="2378035"/>
              <a:chOff x="2290" y="1344"/>
              <a:chExt cx="808" cy="2036"/>
            </a:xfrm>
          </p:grpSpPr>
          <p:pic>
            <p:nvPicPr>
              <p:cNvPr id="13" name="Picture 5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3" y="1344"/>
                <a:ext cx="200" cy="20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2290" y="1424"/>
                <a:ext cx="199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 dirty="0"/>
                  <a:t>n</a:t>
                </a:r>
                <a:endParaRPr lang="es-ES" sz="1400" baseline="-25000" dirty="0"/>
              </a:p>
            </p:txBody>
          </p:sp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2616" y="2013"/>
                <a:ext cx="243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/>
                  <a:t>n</a:t>
                </a:r>
                <a:r>
                  <a:rPr lang="es-ES" sz="1400" baseline="-25000"/>
                  <a:t>L</a:t>
                </a:r>
              </a:p>
            </p:txBody>
          </p:sp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2899" y="1428"/>
                <a:ext cx="199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400" dirty="0"/>
                  <a:t>n</a:t>
                </a:r>
                <a:endParaRPr lang="es-ES" sz="1400" baseline="-25000" dirty="0"/>
              </a:p>
            </p:txBody>
          </p:sp>
        </p:grpSp>
        <p:cxnSp>
          <p:nvCxnSpPr>
            <p:cNvPr id="39" name="38 Conector recto"/>
            <p:cNvCxnSpPr/>
            <p:nvPr/>
          </p:nvCxnSpPr>
          <p:spPr>
            <a:xfrm>
              <a:off x="3635896" y="2731233"/>
              <a:ext cx="11873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" name="4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213295"/>
              </p:ext>
            </p:extLst>
          </p:nvPr>
        </p:nvGraphicFramePr>
        <p:xfrm>
          <a:off x="2638127" y="4115247"/>
          <a:ext cx="4937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0120" imgH="177480" progId="Equation.DSMT4">
                  <p:embed/>
                </p:oleObj>
              </mc:Choice>
              <mc:Fallback>
                <p:oleObj name="Equation" r:id="rId9" imgW="330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127" y="4115247"/>
                        <a:ext cx="493713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61"/>
          <p:cNvSpPr>
            <a:spLocks noChangeShapeType="1"/>
          </p:cNvSpPr>
          <p:nvPr/>
        </p:nvSpPr>
        <p:spPr bwMode="auto">
          <a:xfrm>
            <a:off x="2458306" y="4005064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43" name="4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955569"/>
              </p:ext>
            </p:extLst>
          </p:nvPr>
        </p:nvGraphicFramePr>
        <p:xfrm>
          <a:off x="214375" y="4724400"/>
          <a:ext cx="44878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97000" imgH="482400" progId="Equation.DSMT4">
                  <p:embed/>
                </p:oleObj>
              </mc:Choice>
              <mc:Fallback>
                <p:oleObj name="Equation" r:id="rId11" imgW="2997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75" y="4724400"/>
                        <a:ext cx="448786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07877"/>
              </p:ext>
            </p:extLst>
          </p:nvPr>
        </p:nvGraphicFramePr>
        <p:xfrm>
          <a:off x="6850133" y="4024486"/>
          <a:ext cx="17875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93760" imgH="419040" progId="Equation.DSMT4">
                  <p:embed/>
                </p:oleObj>
              </mc:Choice>
              <mc:Fallback>
                <p:oleObj name="Equation" r:id="rId13" imgW="1193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133" y="4024486"/>
                        <a:ext cx="17875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88"/>
          <p:cNvSpPr txBox="1">
            <a:spLocks noChangeArrowheads="1"/>
          </p:cNvSpPr>
          <p:nvPr/>
        </p:nvSpPr>
        <p:spPr bwMode="auto">
          <a:xfrm>
            <a:off x="6764408" y="3573016"/>
            <a:ext cx="195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 dirty="0"/>
              <a:t>Ecuación de Gauss </a:t>
            </a:r>
          </a:p>
        </p:txBody>
      </p:sp>
      <p:sp>
        <p:nvSpPr>
          <p:cNvPr id="46" name="Rectangle 134"/>
          <p:cNvSpPr>
            <a:spLocks noChangeArrowheads="1"/>
          </p:cNvSpPr>
          <p:nvPr/>
        </p:nvSpPr>
        <p:spPr bwMode="auto">
          <a:xfrm>
            <a:off x="576064" y="198000"/>
            <a:ext cx="7236296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7. La lente delgada sumergida </a:t>
            </a: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>
          <a:xfrm>
            <a:off x="397446" y="5993197"/>
            <a:ext cx="1726282" cy="3911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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Courier New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63300"/>
              </a:buClr>
              <a:buSzPct val="100000"/>
              <a:buNone/>
            </a:pPr>
            <a:r>
              <a:rPr lang="es-ES" sz="1600" dirty="0">
                <a:solidFill>
                  <a:srgbClr val="000000"/>
                </a:solidFill>
                <a:latin typeface="Tahoma" pitchFamily="34" charset="0"/>
              </a:rPr>
              <a:t>Aumento lateral</a:t>
            </a:r>
          </a:p>
        </p:txBody>
      </p:sp>
      <p:graphicFrame>
        <p:nvGraphicFramePr>
          <p:cNvPr id="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187095"/>
              </p:ext>
            </p:extLst>
          </p:nvPr>
        </p:nvGraphicFramePr>
        <p:xfrm>
          <a:off x="2262188" y="5892800"/>
          <a:ext cx="7429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95000" imgH="393480" progId="Equation.DSMT4">
                  <p:embed/>
                </p:oleObj>
              </mc:Choice>
              <mc:Fallback>
                <p:oleObj name="Equation" r:id="rId15" imgW="495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5892800"/>
                        <a:ext cx="74295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211424"/>
              </p:ext>
            </p:extLst>
          </p:nvPr>
        </p:nvGraphicFramePr>
        <p:xfrm>
          <a:off x="6267772" y="5874469"/>
          <a:ext cx="25527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01720" imgH="419040" progId="Equation.DSMT4">
                  <p:embed/>
                </p:oleObj>
              </mc:Choice>
              <mc:Fallback>
                <p:oleObj name="Equation" r:id="rId17" imgW="1701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772" y="5874469"/>
                        <a:ext cx="25527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3708549" y="6002325"/>
            <a:ext cx="2519635" cy="37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ct val="20000"/>
              </a:spcBef>
              <a:buClr>
                <a:srgbClr val="663300"/>
              </a:buClr>
            </a:pPr>
            <a:r>
              <a:rPr lang="es-ES" sz="1600" dirty="0">
                <a:latin typeface="Tahoma" pitchFamily="34" charset="0"/>
              </a:rPr>
              <a:t>Relación entre aumentos</a:t>
            </a:r>
          </a:p>
        </p:txBody>
      </p:sp>
      <p:graphicFrame>
        <p:nvGraphicFramePr>
          <p:cNvPr id="51" name="5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31950"/>
              </p:ext>
            </p:extLst>
          </p:nvPr>
        </p:nvGraphicFramePr>
        <p:xfrm>
          <a:off x="6985000" y="5192713"/>
          <a:ext cx="15208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Ûn" r:id="rId19" imgW="1015920" imgH="228600" progId="Equation.3">
                  <p:embed/>
                </p:oleObj>
              </mc:Choice>
              <mc:Fallback>
                <p:oleObj name="EcuaciÛn" r:id="rId19" imgW="1015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5192713"/>
                        <a:ext cx="15208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88"/>
          <p:cNvSpPr txBox="1">
            <a:spLocks noChangeArrowheads="1"/>
          </p:cNvSpPr>
          <p:nvPr/>
        </p:nvSpPr>
        <p:spPr bwMode="auto">
          <a:xfrm>
            <a:off x="6667318" y="4748634"/>
            <a:ext cx="21531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600" dirty="0"/>
              <a:t>Ecuación de Newton </a:t>
            </a:r>
          </a:p>
        </p:txBody>
      </p:sp>
    </p:spTree>
    <p:extLst>
      <p:ext uri="{BB962C8B-B14F-4D97-AF65-F5344CB8AC3E}">
        <p14:creationId xmlns:p14="http://schemas.microsoft.com/office/powerpoint/2010/main" val="263393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2" grpId="0" animBg="1"/>
      <p:bldP spid="45" grpId="0"/>
      <p:bldP spid="47" grpId="0"/>
      <p:bldP spid="50" grpId="0"/>
      <p:bldP spid="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C1323-51B9-B99B-851D-741008E1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Óptica Matricial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3EBA323-7DA3-1811-AAD7-5A036CB9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2CC1F-9C98-4137-9500-B5776161203C}" type="slidenum">
              <a:rPr lang="es-ES" altLang="es-E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s-ES" altLang="es-ES" dirty="0">
              <a:solidFill>
                <a:srgbClr val="00000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EB3ADF-D981-26BA-7ABB-C3331F7A4065}"/>
              </a:ext>
            </a:extLst>
          </p:cNvPr>
          <p:cNvSpPr txBox="1"/>
          <p:nvPr/>
        </p:nvSpPr>
        <p:spPr>
          <a:xfrm>
            <a:off x="1043608" y="1094472"/>
            <a:ext cx="6327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Sistema óptico</a:t>
            </a:r>
          </a:p>
          <a:p>
            <a:pPr algn="ctr"/>
            <a:r>
              <a:rPr lang="es-ES" dirty="0"/>
              <a:t>Operador que transforma espacio objeto en espacio imagen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0C7A102-167D-F27B-513D-296F6E58C0BE}"/>
              </a:ext>
            </a:extLst>
          </p:cNvPr>
          <p:cNvSpPr txBox="1"/>
          <p:nvPr/>
        </p:nvSpPr>
        <p:spPr>
          <a:xfrm>
            <a:off x="756207" y="292233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Espacio </a:t>
            </a:r>
          </a:p>
          <a:p>
            <a:pPr algn="ctr"/>
            <a:r>
              <a:rPr lang="es-ES" dirty="0"/>
              <a:t>Objeto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E2B9D29-BD83-C65B-308C-C2DE359CE4B1}"/>
              </a:ext>
            </a:extLst>
          </p:cNvPr>
          <p:cNvSpPr txBox="1"/>
          <p:nvPr/>
        </p:nvSpPr>
        <p:spPr>
          <a:xfrm>
            <a:off x="7318269" y="2852933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Espacio </a:t>
            </a:r>
          </a:p>
          <a:p>
            <a:pPr algn="ctr"/>
            <a:r>
              <a:rPr lang="es-ES" dirty="0"/>
              <a:t>Imagen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30FA1D9-A57E-4334-B2F7-955A9ED0A2A4}"/>
              </a:ext>
            </a:extLst>
          </p:cNvPr>
          <p:cNvSpPr txBox="1"/>
          <p:nvPr/>
        </p:nvSpPr>
        <p:spPr>
          <a:xfrm>
            <a:off x="2195736" y="2852936"/>
            <a:ext cx="46085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Sistema óptico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Operador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Transformador lineal  =  Estigmatismo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Homografía semejante      Matriz 3 x 3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Rayos meridianos            Matriz 2 x 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778FF3E-E5AA-9CD6-2986-6B2F05EEA7A6}"/>
              </a:ext>
            </a:extLst>
          </p:cNvPr>
          <p:cNvSpPr/>
          <p:nvPr/>
        </p:nvSpPr>
        <p:spPr bwMode="auto">
          <a:xfrm>
            <a:off x="2339752" y="2564904"/>
            <a:ext cx="4464496" cy="3168352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137E7C5-2364-5440-B17E-68427B33CA3B}"/>
              </a:ext>
            </a:extLst>
          </p:cNvPr>
          <p:cNvSpPr/>
          <p:nvPr/>
        </p:nvSpPr>
        <p:spPr bwMode="auto">
          <a:xfrm>
            <a:off x="612822" y="2922330"/>
            <a:ext cx="1356294" cy="646331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AC48B19-54D5-01EA-73DB-9697DAFED1DE}"/>
              </a:ext>
            </a:extLst>
          </p:cNvPr>
          <p:cNvSpPr/>
          <p:nvPr/>
        </p:nvSpPr>
        <p:spPr bwMode="auto">
          <a:xfrm>
            <a:off x="7174884" y="2783538"/>
            <a:ext cx="1356294" cy="785123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20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E82FB88-73A3-F6A1-FC43-5CC8A512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9E62E-FA7D-400D-868B-C55DEF132D1F}" type="slidenum">
              <a:rPr lang="es-ES" altLang="es-E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s-ES" altLang="es-ES">
              <a:solidFill>
                <a:srgbClr val="000000"/>
              </a:solidFill>
            </a:endParaRPr>
          </a:p>
        </p:txBody>
      </p:sp>
      <p:grpSp>
        <p:nvGrpSpPr>
          <p:cNvPr id="82" name="Grupo 81">
            <a:extLst>
              <a:ext uri="{FF2B5EF4-FFF2-40B4-BE49-F238E27FC236}">
                <a16:creationId xmlns:a16="http://schemas.microsoft.com/office/drawing/2014/main" id="{BD239332-C732-9E5C-C311-7F4053F3FCCE}"/>
              </a:ext>
            </a:extLst>
          </p:cNvPr>
          <p:cNvGrpSpPr/>
          <p:nvPr/>
        </p:nvGrpSpPr>
        <p:grpSpPr>
          <a:xfrm>
            <a:off x="1547664" y="3140968"/>
            <a:ext cx="6192688" cy="3096344"/>
            <a:chOff x="1757363" y="2205038"/>
            <a:chExt cx="6472238" cy="3067051"/>
          </a:xfrm>
        </p:grpSpPr>
        <p:sp>
          <p:nvSpPr>
            <p:cNvPr id="6" name="Line 120">
              <a:extLst>
                <a:ext uri="{FF2B5EF4-FFF2-40B4-BE49-F238E27FC236}">
                  <a16:creationId xmlns:a16="http://schemas.microsoft.com/office/drawing/2014/main" id="{ABDD6785-30EC-5588-D9A1-D20260A3A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076" y="3687763"/>
              <a:ext cx="0" cy="15843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Line 121">
              <a:extLst>
                <a:ext uri="{FF2B5EF4-FFF2-40B4-BE49-F238E27FC236}">
                  <a16:creationId xmlns:a16="http://schemas.microsoft.com/office/drawing/2014/main" id="{840FE3C3-7D34-B5BC-9DE6-9C291D840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2651" y="3759201"/>
              <a:ext cx="0" cy="15128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Line 124">
              <a:extLst>
                <a:ext uri="{FF2B5EF4-FFF2-40B4-BE49-F238E27FC236}">
                  <a16:creationId xmlns:a16="http://schemas.microsoft.com/office/drawing/2014/main" id="{5CFCC082-0DFD-6ECA-B7B6-9DEA64A5E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1513" y="3998913"/>
              <a:ext cx="0" cy="12731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" name="Line 127">
              <a:extLst>
                <a:ext uri="{FF2B5EF4-FFF2-40B4-BE49-F238E27FC236}">
                  <a16:creationId xmlns:a16="http://schemas.microsoft.com/office/drawing/2014/main" id="{CA1D1734-23B2-A63E-58CD-BF3352D2E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5988" y="5253038"/>
              <a:ext cx="2281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Line 128">
              <a:extLst>
                <a:ext uri="{FF2B5EF4-FFF2-40B4-BE49-F238E27FC236}">
                  <a16:creationId xmlns:a16="http://schemas.microsoft.com/office/drawing/2014/main" id="{0ED9FBDA-89E9-8F9B-F904-21329FF77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8363" y="4840288"/>
              <a:ext cx="2520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 Box 134">
              <a:extLst>
                <a:ext uri="{FF2B5EF4-FFF2-40B4-BE49-F238E27FC236}">
                  <a16:creationId xmlns:a16="http://schemas.microsoft.com/office/drawing/2014/main" id="{450D7820-884D-55B9-4BC2-1B3EE4833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138" y="4473576"/>
              <a:ext cx="2952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s</a:t>
              </a:r>
            </a:p>
          </p:txBody>
        </p:sp>
        <p:sp>
          <p:nvSpPr>
            <p:cNvPr id="12" name="Text Box 135">
              <a:extLst>
                <a:ext uri="{FF2B5EF4-FFF2-40B4-BE49-F238E27FC236}">
                  <a16:creationId xmlns:a16="http://schemas.microsoft.com/office/drawing/2014/main" id="{6FF805CE-C540-6525-F2BC-A608A8CA4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988" y="4905376"/>
              <a:ext cx="336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s’</a:t>
              </a:r>
            </a:p>
          </p:txBody>
        </p:sp>
        <p:sp>
          <p:nvSpPr>
            <p:cNvPr id="13" name="Text Box 139">
              <a:extLst>
                <a:ext uri="{FF2B5EF4-FFF2-40B4-BE49-F238E27FC236}">
                  <a16:creationId xmlns:a16="http://schemas.microsoft.com/office/drawing/2014/main" id="{17BDAE2A-A105-7832-615E-19AC22011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363" y="3465513"/>
              <a:ext cx="3667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O</a:t>
              </a:r>
            </a:p>
          </p:txBody>
        </p:sp>
        <p:sp>
          <p:nvSpPr>
            <p:cNvPr id="14" name="Text Box 140">
              <a:extLst>
                <a:ext uri="{FF2B5EF4-FFF2-40B4-BE49-F238E27FC236}">
                  <a16:creationId xmlns:a16="http://schemas.microsoft.com/office/drawing/2014/main" id="{F0024181-D4B0-AE4D-3633-80A679C8F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1513" y="3471863"/>
              <a:ext cx="4079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O’</a:t>
              </a:r>
            </a:p>
          </p:txBody>
        </p:sp>
        <p:sp>
          <p:nvSpPr>
            <p:cNvPr id="17" name="Text Box 144">
              <a:extLst>
                <a:ext uri="{FF2B5EF4-FFF2-40B4-BE49-F238E27FC236}">
                  <a16:creationId xmlns:a16="http://schemas.microsoft.com/office/drawing/2014/main" id="{1B3AC94A-9D48-589F-B92F-08B51684E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3088" y="3832226"/>
              <a:ext cx="333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V</a:t>
              </a:r>
            </a:p>
          </p:txBody>
        </p:sp>
        <p:sp>
          <p:nvSpPr>
            <p:cNvPr id="19" name="Line 152">
              <a:extLst>
                <a:ext uri="{FF2B5EF4-FFF2-40B4-BE49-F238E27FC236}">
                  <a16:creationId xmlns:a16="http://schemas.microsoft.com/office/drawing/2014/main" id="{6AC7CD7C-334C-EBA3-F22F-91CAE8F8A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7188" y="397668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Line 164">
              <a:extLst>
                <a:ext uri="{FF2B5EF4-FFF2-40B4-BE49-F238E27FC236}">
                  <a16:creationId xmlns:a16="http://schemas.microsoft.com/office/drawing/2014/main" id="{ECB31161-89FD-C413-9C50-C752045DB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176" y="3787776"/>
              <a:ext cx="60483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pic>
          <p:nvPicPr>
            <p:cNvPr id="25" name="Picture 166">
              <a:extLst>
                <a:ext uri="{FF2B5EF4-FFF2-40B4-BE49-F238E27FC236}">
                  <a16:creationId xmlns:a16="http://schemas.microsoft.com/office/drawing/2014/main" id="{A8A49C6D-F2F2-B76E-42D2-A92875A08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2348" y="2388617"/>
              <a:ext cx="1016000" cy="2817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Oval 168">
              <a:extLst>
                <a:ext uri="{FF2B5EF4-FFF2-40B4-BE49-F238E27FC236}">
                  <a16:creationId xmlns:a16="http://schemas.microsoft.com/office/drawing/2014/main" id="{3A8D1AB4-5262-35A6-9ACF-664A04F2C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3" y="2224088"/>
              <a:ext cx="360363" cy="35877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" name="Text Box 169">
              <a:extLst>
                <a:ext uri="{FF2B5EF4-FFF2-40B4-BE49-F238E27FC236}">
                  <a16:creationId xmlns:a16="http://schemas.microsoft.com/office/drawing/2014/main" id="{686B07E5-BA77-65C8-D290-964F6A87F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951" y="2205038"/>
              <a:ext cx="3032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n</a:t>
              </a:r>
            </a:p>
          </p:txBody>
        </p:sp>
        <p:sp>
          <p:nvSpPr>
            <p:cNvPr id="29" name="Text Box 170">
              <a:extLst>
                <a:ext uri="{FF2B5EF4-FFF2-40B4-BE49-F238E27FC236}">
                  <a16:creationId xmlns:a16="http://schemas.microsoft.com/office/drawing/2014/main" id="{E54B0EFF-1AF4-547B-70E0-8C7480753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8" y="2241551"/>
              <a:ext cx="3444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n’</a:t>
              </a:r>
            </a:p>
          </p:txBody>
        </p:sp>
        <p:sp>
          <p:nvSpPr>
            <p:cNvPr id="30" name="Oval 171">
              <a:extLst>
                <a:ext uri="{FF2B5EF4-FFF2-40B4-BE49-F238E27FC236}">
                  <a16:creationId xmlns:a16="http://schemas.microsoft.com/office/drawing/2014/main" id="{C7A0EA59-FF52-5FD7-E33B-81DE55318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726" y="2236788"/>
              <a:ext cx="360363" cy="35877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" name="Text Box 172">
              <a:extLst>
                <a:ext uri="{FF2B5EF4-FFF2-40B4-BE49-F238E27FC236}">
                  <a16:creationId xmlns:a16="http://schemas.microsoft.com/office/drawing/2014/main" id="{C9ECDBF4-9765-E212-DCEB-B0D53D704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288" y="2468563"/>
              <a:ext cx="849313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" dirty="0"/>
                <a:t>n </a:t>
              </a:r>
              <a:r>
                <a:rPr lang="es-ES" sz="1800" dirty="0"/>
                <a:t>&lt; n’</a:t>
              </a:r>
            </a:p>
          </p:txBody>
        </p: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AAE79E9E-CE44-4815-BD3C-73B6620B348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24076" y="3070224"/>
              <a:ext cx="2735956" cy="7164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Line 120">
              <a:extLst>
                <a:ext uri="{FF2B5EF4-FFF2-40B4-BE49-F238E27FC236}">
                  <a16:creationId xmlns:a16="http://schemas.microsoft.com/office/drawing/2014/main" id="{40422F55-60D8-A56D-42B4-B652FFDBB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076" y="3687763"/>
              <a:ext cx="0" cy="15843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Line 121">
              <a:extLst>
                <a:ext uri="{FF2B5EF4-FFF2-40B4-BE49-F238E27FC236}">
                  <a16:creationId xmlns:a16="http://schemas.microsoft.com/office/drawing/2014/main" id="{F5939969-42F1-055B-F6E4-CC2BFE756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2651" y="3759201"/>
              <a:ext cx="0" cy="15128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Line 127">
              <a:extLst>
                <a:ext uri="{FF2B5EF4-FFF2-40B4-BE49-F238E27FC236}">
                  <a16:creationId xmlns:a16="http://schemas.microsoft.com/office/drawing/2014/main" id="{FF297C80-874C-2AB4-A6AD-5FA07B718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5988" y="5253038"/>
              <a:ext cx="2281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Line 128">
              <a:extLst>
                <a:ext uri="{FF2B5EF4-FFF2-40B4-BE49-F238E27FC236}">
                  <a16:creationId xmlns:a16="http://schemas.microsoft.com/office/drawing/2014/main" id="{16C0715D-24DB-1354-E904-2098D58DC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8363" y="4840288"/>
              <a:ext cx="2520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Text Box 134">
              <a:extLst>
                <a:ext uri="{FF2B5EF4-FFF2-40B4-BE49-F238E27FC236}">
                  <a16:creationId xmlns:a16="http://schemas.microsoft.com/office/drawing/2014/main" id="{C1A665AF-4398-6155-E555-65B77D620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138" y="4473576"/>
              <a:ext cx="2952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s</a:t>
              </a:r>
            </a:p>
          </p:txBody>
        </p:sp>
        <p:sp>
          <p:nvSpPr>
            <p:cNvPr id="49" name="Text Box 135">
              <a:extLst>
                <a:ext uri="{FF2B5EF4-FFF2-40B4-BE49-F238E27FC236}">
                  <a16:creationId xmlns:a16="http://schemas.microsoft.com/office/drawing/2014/main" id="{ED1AAB82-E70D-50F9-F9D1-A7E4A453D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988" y="4905376"/>
              <a:ext cx="336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s’</a:t>
              </a:r>
            </a:p>
          </p:txBody>
        </p:sp>
        <p:sp>
          <p:nvSpPr>
            <p:cNvPr id="50" name="Text Box 139">
              <a:extLst>
                <a:ext uri="{FF2B5EF4-FFF2-40B4-BE49-F238E27FC236}">
                  <a16:creationId xmlns:a16="http://schemas.microsoft.com/office/drawing/2014/main" id="{55774E14-82A6-ADDD-785A-46378D00C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363" y="3465513"/>
              <a:ext cx="3667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O</a:t>
              </a:r>
            </a:p>
          </p:txBody>
        </p:sp>
        <p:sp>
          <p:nvSpPr>
            <p:cNvPr id="51" name="Text Box 140">
              <a:extLst>
                <a:ext uri="{FF2B5EF4-FFF2-40B4-BE49-F238E27FC236}">
                  <a16:creationId xmlns:a16="http://schemas.microsoft.com/office/drawing/2014/main" id="{679B9986-1909-6DC7-A18A-8D7EA9BFD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1513" y="3471863"/>
              <a:ext cx="4079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O’</a:t>
              </a:r>
            </a:p>
          </p:txBody>
        </p:sp>
        <p:sp>
          <p:nvSpPr>
            <p:cNvPr id="54" name="Text Box 144">
              <a:extLst>
                <a:ext uri="{FF2B5EF4-FFF2-40B4-BE49-F238E27FC236}">
                  <a16:creationId xmlns:a16="http://schemas.microsoft.com/office/drawing/2014/main" id="{3CC06B5A-58F6-2472-A3FD-7969186A7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3088" y="3832226"/>
              <a:ext cx="333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V</a:t>
              </a:r>
            </a:p>
          </p:txBody>
        </p:sp>
        <p:sp>
          <p:nvSpPr>
            <p:cNvPr id="56" name="Line 152">
              <a:extLst>
                <a:ext uri="{FF2B5EF4-FFF2-40B4-BE49-F238E27FC236}">
                  <a16:creationId xmlns:a16="http://schemas.microsoft.com/office/drawing/2014/main" id="{9A42EEC5-A30B-D5EE-6823-6F019FFD4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7188" y="397668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153">
              <a:extLst>
                <a:ext uri="{FF2B5EF4-FFF2-40B4-BE49-F238E27FC236}">
                  <a16:creationId xmlns:a16="http://schemas.microsoft.com/office/drawing/2014/main" id="{E51A2687-D194-F9D5-F892-CBC988128464}"/>
                </a:ext>
              </a:extLst>
            </p:cNvPr>
            <p:cNvSpPr>
              <a:spLocks/>
            </p:cNvSpPr>
            <p:nvPr/>
          </p:nvSpPr>
          <p:spPr bwMode="auto">
            <a:xfrm rot="881166" flipH="1">
              <a:off x="6608072" y="3646352"/>
              <a:ext cx="31750" cy="165100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Line 164">
              <a:extLst>
                <a:ext uri="{FF2B5EF4-FFF2-40B4-BE49-F238E27FC236}">
                  <a16:creationId xmlns:a16="http://schemas.microsoft.com/office/drawing/2014/main" id="{3369F008-66FD-4EBD-EA61-AE2B5AC37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176" y="3787776"/>
              <a:ext cx="60483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Oval 168">
              <a:extLst>
                <a:ext uri="{FF2B5EF4-FFF2-40B4-BE49-F238E27FC236}">
                  <a16:creationId xmlns:a16="http://schemas.microsoft.com/office/drawing/2014/main" id="{B56607FF-619A-2D78-1EEB-B8BC3116D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3" y="2224088"/>
              <a:ext cx="360363" cy="35877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5" name="Text Box 169">
              <a:extLst>
                <a:ext uri="{FF2B5EF4-FFF2-40B4-BE49-F238E27FC236}">
                  <a16:creationId xmlns:a16="http://schemas.microsoft.com/office/drawing/2014/main" id="{71FFC98D-736B-3A06-4192-2989FAF00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951" y="2205038"/>
              <a:ext cx="3032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n</a:t>
              </a:r>
            </a:p>
          </p:txBody>
        </p:sp>
        <p:sp>
          <p:nvSpPr>
            <p:cNvPr id="66" name="Text Box 170">
              <a:extLst>
                <a:ext uri="{FF2B5EF4-FFF2-40B4-BE49-F238E27FC236}">
                  <a16:creationId xmlns:a16="http://schemas.microsoft.com/office/drawing/2014/main" id="{B069AC03-F395-D676-B90D-5D3B73DEE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8" y="2241551"/>
              <a:ext cx="3444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n’</a:t>
              </a:r>
            </a:p>
          </p:txBody>
        </p:sp>
        <p:sp>
          <p:nvSpPr>
            <p:cNvPr id="67" name="Oval 171">
              <a:extLst>
                <a:ext uri="{FF2B5EF4-FFF2-40B4-BE49-F238E27FC236}">
                  <a16:creationId xmlns:a16="http://schemas.microsoft.com/office/drawing/2014/main" id="{17F0C31D-2581-7F25-B6BB-38035F590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726" y="2236788"/>
              <a:ext cx="360363" cy="35877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" name="Text Box 172">
              <a:extLst>
                <a:ext uri="{FF2B5EF4-FFF2-40B4-BE49-F238E27FC236}">
                  <a16:creationId xmlns:a16="http://schemas.microsoft.com/office/drawing/2014/main" id="{A075E88D-188A-D967-DCE0-01AA4FA53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288" y="2468563"/>
              <a:ext cx="849313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" dirty="0"/>
                <a:t>n </a:t>
              </a:r>
              <a:r>
                <a:rPr lang="es-ES" sz="1800" dirty="0"/>
                <a:t>&lt; n’</a:t>
              </a:r>
            </a:p>
          </p:txBody>
        </p: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E3D5C4E8-A0B9-C00F-8D00-0DEF25559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60032" y="3070224"/>
              <a:ext cx="2161481" cy="7175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Arco 76">
              <a:extLst>
                <a:ext uri="{FF2B5EF4-FFF2-40B4-BE49-F238E27FC236}">
                  <a16:creationId xmlns:a16="http://schemas.microsoft.com/office/drawing/2014/main" id="{914F4D81-AFB5-8CCE-C4E2-461480B8AC87}"/>
                </a:ext>
              </a:extLst>
            </p:cNvPr>
            <p:cNvSpPr/>
            <p:nvPr/>
          </p:nvSpPr>
          <p:spPr bwMode="auto">
            <a:xfrm>
              <a:off x="2771800" y="3614998"/>
              <a:ext cx="72008" cy="334247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Arial" pitchFamily="-84" charset="0"/>
                <a:ea typeface="Arial" pitchFamily="-84" charset="0"/>
                <a:cs typeface="Arial" pitchFamily="-84" charset="0"/>
              </a:endParaRPr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7219D92C-4CF3-A3D3-A62D-A541685717CC}"/>
                </a:ext>
              </a:extLst>
            </p:cNvPr>
            <p:cNvSpPr txBox="1"/>
            <p:nvPr/>
          </p:nvSpPr>
          <p:spPr>
            <a:xfrm>
              <a:off x="2861053" y="346765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latin typeface="Symbol" pitchFamily="2" charset="2"/>
                </a:rPr>
                <a:t>s</a:t>
              </a:r>
            </a:p>
          </p:txBody>
        </p:sp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03004D78-D512-503E-36FB-10178CDB5CE5}"/>
                </a:ext>
              </a:extLst>
            </p:cNvPr>
            <p:cNvSpPr txBox="1"/>
            <p:nvPr/>
          </p:nvSpPr>
          <p:spPr>
            <a:xfrm>
              <a:off x="6104062" y="350727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latin typeface="Symbol" pitchFamily="2" charset="2"/>
                </a:rPr>
                <a:t>s’</a:t>
              </a:r>
            </a:p>
          </p:txBody>
        </p: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9783B028-A43A-8AE5-3EF0-520A56692CC0}"/>
                </a:ext>
              </a:extLst>
            </p:cNvPr>
            <p:cNvCxnSpPr/>
            <p:nvPr/>
          </p:nvCxnSpPr>
          <p:spPr bwMode="auto">
            <a:xfrm flipH="1">
              <a:off x="4856499" y="3069094"/>
              <a:ext cx="26294" cy="7175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3014D520-15B8-E148-83D7-4C0627EA41AC}"/>
                </a:ext>
              </a:extLst>
            </p:cNvPr>
            <p:cNvSpPr txBox="1"/>
            <p:nvPr/>
          </p:nvSpPr>
          <p:spPr>
            <a:xfrm>
              <a:off x="4833796" y="3308969"/>
              <a:ext cx="692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/>
                <a:t>h = h’</a:t>
              </a:r>
            </a:p>
          </p:txBody>
        </p:sp>
      </p:grp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CAD0A7FD-420B-10AA-AEE1-BCB9A2B23D47}"/>
              </a:ext>
            </a:extLst>
          </p:cNvPr>
          <p:cNvCxnSpPr/>
          <p:nvPr/>
        </p:nvCxnSpPr>
        <p:spPr bwMode="auto">
          <a:xfrm>
            <a:off x="4160493" y="1988840"/>
            <a:ext cx="45879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F9EC6C08-BA50-DEB1-65F2-5EADCE92CB4A}"/>
              </a:ext>
            </a:extLst>
          </p:cNvPr>
          <p:cNvCxnSpPr/>
          <p:nvPr/>
        </p:nvCxnSpPr>
        <p:spPr bwMode="auto">
          <a:xfrm>
            <a:off x="5606906" y="792406"/>
            <a:ext cx="0" cy="17281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B96F1B58-EE7D-51D7-250C-01966E6301BC}"/>
              </a:ext>
            </a:extLst>
          </p:cNvPr>
          <p:cNvCxnSpPr/>
          <p:nvPr/>
        </p:nvCxnSpPr>
        <p:spPr bwMode="auto">
          <a:xfrm flipV="1">
            <a:off x="4683800" y="980728"/>
            <a:ext cx="2291054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29950AC-51E3-BCFC-301C-37A07E167C8D}"/>
              </a:ext>
            </a:extLst>
          </p:cNvPr>
          <p:cNvCxnSpPr/>
          <p:nvPr/>
        </p:nvCxnSpPr>
        <p:spPr bwMode="auto">
          <a:xfrm flipV="1">
            <a:off x="5579368" y="1260344"/>
            <a:ext cx="1080120" cy="27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B2E03DB-9A6E-DF6D-C78D-E53C53CC2EED}"/>
              </a:ext>
            </a:extLst>
          </p:cNvPr>
          <p:cNvSpPr txBox="1"/>
          <p:nvPr/>
        </p:nvSpPr>
        <p:spPr>
          <a:xfrm>
            <a:off x="5611594" y="14870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316E147B-8BA3-F771-EB9C-D99C18429581}"/>
              </a:ext>
            </a:extLst>
          </p:cNvPr>
          <p:cNvSpPr txBox="1"/>
          <p:nvPr/>
        </p:nvSpPr>
        <p:spPr>
          <a:xfrm>
            <a:off x="6479813" y="92471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Symbol" pitchFamily="2" charset="2"/>
              </a:rPr>
              <a:t>s</a:t>
            </a:r>
          </a:p>
        </p:txBody>
      </p:sp>
      <p:sp>
        <p:nvSpPr>
          <p:cNvPr id="93" name="Arco 92">
            <a:extLst>
              <a:ext uri="{FF2B5EF4-FFF2-40B4-BE49-F238E27FC236}">
                <a16:creationId xmlns:a16="http://schemas.microsoft.com/office/drawing/2014/main" id="{92B169FF-7AB1-7612-2E76-0E44E277DF07}"/>
              </a:ext>
            </a:extLst>
          </p:cNvPr>
          <p:cNvSpPr/>
          <p:nvPr/>
        </p:nvSpPr>
        <p:spPr bwMode="auto">
          <a:xfrm>
            <a:off x="6176912" y="1155619"/>
            <a:ext cx="48358" cy="245004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94" name="Título 1">
            <a:extLst>
              <a:ext uri="{FF2B5EF4-FFF2-40B4-BE49-F238E27FC236}">
                <a16:creationId xmlns:a16="http://schemas.microsoft.com/office/drawing/2014/main" id="{2DDB1FD0-979F-FE7E-01DC-E2D4D85CD61B}"/>
              </a:ext>
            </a:extLst>
          </p:cNvPr>
          <p:cNvSpPr txBox="1">
            <a:spLocks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ＭＳ Ｐゴシック" charset="0"/>
                <a:cs typeface="Arial" pitchFamily="-8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ＭＳ Ｐゴシック" charset="0"/>
                <a:cs typeface="Arial" pitchFamily="-8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ＭＳ Ｐゴシック" charset="0"/>
                <a:cs typeface="Arial" pitchFamily="-8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ＭＳ Ｐゴシック" charset="0"/>
                <a:cs typeface="Arial" pitchFamily="-8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Arial" pitchFamily="-84" charset="0"/>
                <a:cs typeface="Arial" pitchFamily="-8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Arial" pitchFamily="-84" charset="0"/>
                <a:cs typeface="Arial" pitchFamily="-8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Arial" pitchFamily="-84" charset="0"/>
                <a:cs typeface="Arial" pitchFamily="-8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Arial" pitchFamily="-84" charset="0"/>
                <a:cs typeface="Arial" pitchFamily="-84" charset="0"/>
              </a:defRPr>
            </a:lvl9pPr>
          </a:lstStyle>
          <a:p>
            <a:r>
              <a:rPr lang="es-ES" kern="0"/>
              <a:t>Óptica Matricial</a:t>
            </a:r>
            <a:endParaRPr lang="es-ES" kern="0" dirty="0"/>
          </a:p>
        </p:txBody>
      </p:sp>
    </p:spTree>
    <p:extLst>
      <p:ext uri="{BB962C8B-B14F-4D97-AF65-F5344CB8AC3E}">
        <p14:creationId xmlns:p14="http://schemas.microsoft.com/office/powerpoint/2010/main" val="184623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E82FB88-73A3-F6A1-FC43-5CC8A512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9E62E-FA7D-400D-868B-C55DEF132D1F}" type="slidenum">
              <a:rPr lang="es-ES" altLang="es-E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s-ES" altLang="es-ES">
              <a:solidFill>
                <a:srgbClr val="000000"/>
              </a:solidFill>
            </a:endParaRPr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CAD0A7FD-420B-10AA-AEE1-BCB9A2B23D47}"/>
              </a:ext>
            </a:extLst>
          </p:cNvPr>
          <p:cNvCxnSpPr/>
          <p:nvPr/>
        </p:nvCxnSpPr>
        <p:spPr bwMode="auto">
          <a:xfrm>
            <a:off x="4160493" y="1988840"/>
            <a:ext cx="45879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F9EC6C08-BA50-DEB1-65F2-5EADCE92CB4A}"/>
              </a:ext>
            </a:extLst>
          </p:cNvPr>
          <p:cNvCxnSpPr/>
          <p:nvPr/>
        </p:nvCxnSpPr>
        <p:spPr bwMode="auto">
          <a:xfrm>
            <a:off x="5606906" y="792406"/>
            <a:ext cx="0" cy="17281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B96F1B58-EE7D-51D7-250C-01966E6301BC}"/>
              </a:ext>
            </a:extLst>
          </p:cNvPr>
          <p:cNvCxnSpPr>
            <a:cxnSpLocks/>
          </p:cNvCxnSpPr>
          <p:nvPr/>
        </p:nvCxnSpPr>
        <p:spPr bwMode="auto">
          <a:xfrm flipV="1">
            <a:off x="4683800" y="620688"/>
            <a:ext cx="3776632" cy="864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329950AC-51E3-BCFC-301C-37A07E167C8D}"/>
              </a:ext>
            </a:extLst>
          </p:cNvPr>
          <p:cNvCxnSpPr/>
          <p:nvPr/>
        </p:nvCxnSpPr>
        <p:spPr bwMode="auto">
          <a:xfrm flipV="1">
            <a:off x="5579368" y="1260344"/>
            <a:ext cx="1080120" cy="27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B2E03DB-9A6E-DF6D-C78D-E53C53CC2EED}"/>
              </a:ext>
            </a:extLst>
          </p:cNvPr>
          <p:cNvSpPr txBox="1"/>
          <p:nvPr/>
        </p:nvSpPr>
        <p:spPr>
          <a:xfrm>
            <a:off x="5611594" y="14870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316E147B-8BA3-F771-EB9C-D99C18429581}"/>
              </a:ext>
            </a:extLst>
          </p:cNvPr>
          <p:cNvSpPr txBox="1"/>
          <p:nvPr/>
        </p:nvSpPr>
        <p:spPr>
          <a:xfrm>
            <a:off x="6479813" y="92471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Symbol" pitchFamily="2" charset="2"/>
              </a:rPr>
              <a:t>s</a:t>
            </a:r>
          </a:p>
        </p:txBody>
      </p:sp>
      <p:sp>
        <p:nvSpPr>
          <p:cNvPr id="93" name="Arco 92">
            <a:extLst>
              <a:ext uri="{FF2B5EF4-FFF2-40B4-BE49-F238E27FC236}">
                <a16:creationId xmlns:a16="http://schemas.microsoft.com/office/drawing/2014/main" id="{92B169FF-7AB1-7612-2E76-0E44E277DF07}"/>
              </a:ext>
            </a:extLst>
          </p:cNvPr>
          <p:cNvSpPr/>
          <p:nvPr/>
        </p:nvSpPr>
        <p:spPr bwMode="auto">
          <a:xfrm>
            <a:off x="6084168" y="1155619"/>
            <a:ext cx="48358" cy="245004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94" name="Título 1">
            <a:extLst>
              <a:ext uri="{FF2B5EF4-FFF2-40B4-BE49-F238E27FC236}">
                <a16:creationId xmlns:a16="http://schemas.microsoft.com/office/drawing/2014/main" id="{2DDB1FD0-979F-FE7E-01DC-E2D4D85CD61B}"/>
              </a:ext>
            </a:extLst>
          </p:cNvPr>
          <p:cNvSpPr txBox="1">
            <a:spLocks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ＭＳ Ｐゴシック" charset="0"/>
                <a:cs typeface="Arial" pitchFamily="-8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ＭＳ Ｐゴシック" charset="0"/>
                <a:cs typeface="Arial" pitchFamily="-8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ＭＳ Ｐゴシック" charset="0"/>
                <a:cs typeface="Arial" pitchFamily="-8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ＭＳ Ｐゴシック" charset="0"/>
                <a:cs typeface="Arial" pitchFamily="-8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Arial" pitchFamily="-84" charset="0"/>
                <a:cs typeface="Arial" pitchFamily="-8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Arial" pitchFamily="-84" charset="0"/>
                <a:cs typeface="Arial" pitchFamily="-8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Arial" pitchFamily="-84" charset="0"/>
                <a:cs typeface="Arial" pitchFamily="-8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Arial" pitchFamily="-84" charset="0"/>
                <a:cs typeface="Arial" pitchFamily="-84" charset="0"/>
              </a:defRPr>
            </a:lvl9pPr>
          </a:lstStyle>
          <a:p>
            <a:r>
              <a:rPr lang="es-ES" kern="0" dirty="0"/>
              <a:t>Matriz Traslación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A1A10F1-7B28-C6CD-1632-EFF64261DE58}"/>
              </a:ext>
            </a:extLst>
          </p:cNvPr>
          <p:cNvCxnSpPr/>
          <p:nvPr/>
        </p:nvCxnSpPr>
        <p:spPr bwMode="auto">
          <a:xfrm>
            <a:off x="7596336" y="692696"/>
            <a:ext cx="0" cy="17281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F3D2B28-84F8-8D75-2DCC-9CBC368A8C23}"/>
              </a:ext>
            </a:extLst>
          </p:cNvPr>
          <p:cNvCxnSpPr/>
          <p:nvPr/>
        </p:nvCxnSpPr>
        <p:spPr bwMode="auto">
          <a:xfrm flipV="1">
            <a:off x="7562413" y="797593"/>
            <a:ext cx="1080120" cy="277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64106C7-F6FE-3DE8-FFB8-C5FFBA2FE16E}"/>
              </a:ext>
            </a:extLst>
          </p:cNvPr>
          <p:cNvSpPr txBox="1"/>
          <p:nvPr/>
        </p:nvSpPr>
        <p:spPr>
          <a:xfrm>
            <a:off x="7596336" y="118746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h’</a:t>
            </a:r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6000A1DF-8E05-E664-D727-EA6881544799}"/>
              </a:ext>
            </a:extLst>
          </p:cNvPr>
          <p:cNvSpPr/>
          <p:nvPr/>
        </p:nvSpPr>
        <p:spPr bwMode="auto">
          <a:xfrm>
            <a:off x="8150828" y="688956"/>
            <a:ext cx="48358" cy="245004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A076EAF-5EC1-8408-356E-304557A5FD1F}"/>
              </a:ext>
            </a:extLst>
          </p:cNvPr>
          <p:cNvSpPr txBox="1"/>
          <p:nvPr/>
        </p:nvSpPr>
        <p:spPr>
          <a:xfrm>
            <a:off x="8435460" y="46671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Symbol" pitchFamily="2" charset="2"/>
              </a:rPr>
              <a:t>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B5C75B3-BF13-6E2F-9008-01A379376D9B}"/>
              </a:ext>
            </a:extLst>
          </p:cNvPr>
          <p:cNvSpPr txBox="1"/>
          <p:nvPr/>
        </p:nvSpPr>
        <p:spPr>
          <a:xfrm>
            <a:off x="6533130" y="19542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BA8091-5564-027C-BA89-9F0A77EA8500}"/>
              </a:ext>
            </a:extLst>
          </p:cNvPr>
          <p:cNvSpPr txBox="1"/>
          <p:nvPr/>
        </p:nvSpPr>
        <p:spPr>
          <a:xfrm>
            <a:off x="5374296" y="533049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Matriz traslación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762BE37-DF48-183E-08A4-BC2909965A25}"/>
                  </a:ext>
                </a:extLst>
              </p:cNvPr>
              <p:cNvSpPr txBox="1"/>
              <p:nvPr/>
            </p:nvSpPr>
            <p:spPr>
              <a:xfrm>
                <a:off x="6362752" y="3623216"/>
                <a:ext cx="1081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762BE37-DF48-183E-08A4-BC2909965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52" y="3623216"/>
                <a:ext cx="1081899" cy="276999"/>
              </a:xfrm>
              <a:prstGeom prst="rect">
                <a:avLst/>
              </a:prstGeom>
              <a:blipFill>
                <a:blip r:embed="rId2"/>
                <a:stretch>
                  <a:fillRect l="-2326" t="-4348" r="-1163" b="-391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C3581F6-9594-1621-6DF6-3A98FDADC869}"/>
                  </a:ext>
                </a:extLst>
              </p:cNvPr>
              <p:cNvSpPr txBox="1"/>
              <p:nvPr/>
            </p:nvSpPr>
            <p:spPr>
              <a:xfrm>
                <a:off x="6334969" y="3132825"/>
                <a:ext cx="1249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C3581F6-9594-1621-6DF6-3A98FDADC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69" y="3132825"/>
                <a:ext cx="1249509" cy="276999"/>
              </a:xfrm>
              <a:prstGeom prst="rect">
                <a:avLst/>
              </a:prstGeom>
              <a:blipFill>
                <a:blip r:embed="rId3"/>
                <a:stretch>
                  <a:fillRect l="-4000" r="-3000" b="-130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6DDB941-7AB1-F2C3-777E-8C0D6210CE2E}"/>
                  </a:ext>
                </a:extLst>
              </p:cNvPr>
              <p:cNvSpPr txBox="1"/>
              <p:nvPr/>
            </p:nvSpPr>
            <p:spPr>
              <a:xfrm>
                <a:off x="755576" y="2980584"/>
                <a:ext cx="2257349" cy="536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func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6DDB941-7AB1-F2C3-777E-8C0D6210C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980584"/>
                <a:ext cx="2257349" cy="536429"/>
              </a:xfrm>
              <a:prstGeom prst="rect">
                <a:avLst/>
              </a:prstGeom>
              <a:blipFill>
                <a:blip r:embed="rId4"/>
                <a:stretch>
                  <a:fillRect r="-1676" b="-1627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835DC0D-3032-DBDB-3993-0C59F300D659}"/>
                  </a:ext>
                </a:extLst>
              </p:cNvPr>
              <p:cNvSpPr txBox="1"/>
              <p:nvPr/>
            </p:nvSpPr>
            <p:spPr>
              <a:xfrm>
                <a:off x="3571217" y="2937761"/>
                <a:ext cx="1829493" cy="628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835DC0D-3032-DBDB-3993-0C59F300D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17" y="2937761"/>
                <a:ext cx="1829493" cy="628762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3AF55B4-E2AD-330D-DF08-D425D73387EA}"/>
              </a:ext>
            </a:extLst>
          </p:cNvPr>
          <p:cNvCxnSpPr/>
          <p:nvPr/>
        </p:nvCxnSpPr>
        <p:spPr bwMode="auto">
          <a:xfrm>
            <a:off x="3200881" y="3290500"/>
            <a:ext cx="5201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112D238-D2C3-6974-2F86-34B562C65645}"/>
                  </a:ext>
                </a:extLst>
              </p:cNvPr>
              <p:cNvSpPr txBox="1"/>
              <p:nvPr/>
            </p:nvSpPr>
            <p:spPr>
              <a:xfrm>
                <a:off x="3210667" y="4365104"/>
                <a:ext cx="1939762" cy="478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112D238-D2C3-6974-2F86-34B562C65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667" y="4365104"/>
                <a:ext cx="1939762" cy="478016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ADE9C52-0971-67CF-677F-9D9A9C7F13B2}"/>
              </a:ext>
            </a:extLst>
          </p:cNvPr>
          <p:cNvCxnSpPr/>
          <p:nvPr/>
        </p:nvCxnSpPr>
        <p:spPr bwMode="auto">
          <a:xfrm>
            <a:off x="5398617" y="3290500"/>
            <a:ext cx="5201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A48F43D-0AE8-D911-7D40-5A0E8F5491FA}"/>
                  </a:ext>
                </a:extLst>
              </p:cNvPr>
              <p:cNvSpPr txBox="1"/>
              <p:nvPr/>
            </p:nvSpPr>
            <p:spPr>
              <a:xfrm>
                <a:off x="3721045" y="5281438"/>
                <a:ext cx="1279453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b="0" dirty="0"/>
                  <a:t>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A48F43D-0AE8-D911-7D40-5A0E8F549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045" y="5281438"/>
                <a:ext cx="1279453" cy="467436"/>
              </a:xfrm>
              <a:prstGeom prst="rect">
                <a:avLst/>
              </a:prstGeom>
              <a:blipFill>
                <a:blip r:embed="rId7"/>
                <a:stretch>
                  <a:fillRect l="-10784" b="-2105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900916B1-3338-1BD6-5B9F-D494CAFCF547}"/>
              </a:ext>
            </a:extLst>
          </p:cNvPr>
          <p:cNvSpPr/>
          <p:nvPr/>
        </p:nvSpPr>
        <p:spPr bwMode="auto">
          <a:xfrm>
            <a:off x="3210667" y="5086646"/>
            <a:ext cx="4126519" cy="846635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34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E82FB88-73A3-F6A1-FC43-5CC8A512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9E62E-FA7D-400D-868B-C55DEF132D1F}" type="slidenum">
              <a:rPr lang="es-ES" altLang="es-E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s-ES" altLang="es-ES" dirty="0">
              <a:solidFill>
                <a:srgbClr val="000000"/>
              </a:solidFill>
            </a:endParaRPr>
          </a:p>
        </p:txBody>
      </p:sp>
      <p:grpSp>
        <p:nvGrpSpPr>
          <p:cNvPr id="82" name="Grupo 81">
            <a:extLst>
              <a:ext uri="{FF2B5EF4-FFF2-40B4-BE49-F238E27FC236}">
                <a16:creationId xmlns:a16="http://schemas.microsoft.com/office/drawing/2014/main" id="{BD239332-C732-9E5C-C311-7F4053F3FCCE}"/>
              </a:ext>
            </a:extLst>
          </p:cNvPr>
          <p:cNvGrpSpPr/>
          <p:nvPr/>
        </p:nvGrpSpPr>
        <p:grpSpPr>
          <a:xfrm>
            <a:off x="3271844" y="714998"/>
            <a:ext cx="5616624" cy="2947466"/>
            <a:chOff x="1757363" y="2205038"/>
            <a:chExt cx="6472238" cy="3067051"/>
          </a:xfrm>
        </p:grpSpPr>
        <p:sp>
          <p:nvSpPr>
            <p:cNvPr id="6" name="Line 120">
              <a:extLst>
                <a:ext uri="{FF2B5EF4-FFF2-40B4-BE49-F238E27FC236}">
                  <a16:creationId xmlns:a16="http://schemas.microsoft.com/office/drawing/2014/main" id="{ABDD6785-30EC-5588-D9A1-D20260A3A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076" y="3687763"/>
              <a:ext cx="0" cy="15843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Line 121">
              <a:extLst>
                <a:ext uri="{FF2B5EF4-FFF2-40B4-BE49-F238E27FC236}">
                  <a16:creationId xmlns:a16="http://schemas.microsoft.com/office/drawing/2014/main" id="{840FE3C3-7D34-B5BC-9DE6-9C291D840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2651" y="3759201"/>
              <a:ext cx="0" cy="15128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Line 124">
              <a:extLst>
                <a:ext uri="{FF2B5EF4-FFF2-40B4-BE49-F238E27FC236}">
                  <a16:creationId xmlns:a16="http://schemas.microsoft.com/office/drawing/2014/main" id="{5CFCC082-0DFD-6ECA-B7B6-9DEA64A5E1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1513" y="3998913"/>
              <a:ext cx="0" cy="12731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" name="Line 127">
              <a:extLst>
                <a:ext uri="{FF2B5EF4-FFF2-40B4-BE49-F238E27FC236}">
                  <a16:creationId xmlns:a16="http://schemas.microsoft.com/office/drawing/2014/main" id="{CA1D1734-23B2-A63E-58CD-BF3352D2E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5988" y="5253038"/>
              <a:ext cx="2281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Line 128">
              <a:extLst>
                <a:ext uri="{FF2B5EF4-FFF2-40B4-BE49-F238E27FC236}">
                  <a16:creationId xmlns:a16="http://schemas.microsoft.com/office/drawing/2014/main" id="{0ED9FBDA-89E9-8F9B-F904-21329FF77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8363" y="4840288"/>
              <a:ext cx="2520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 Box 134">
              <a:extLst>
                <a:ext uri="{FF2B5EF4-FFF2-40B4-BE49-F238E27FC236}">
                  <a16:creationId xmlns:a16="http://schemas.microsoft.com/office/drawing/2014/main" id="{450D7820-884D-55B9-4BC2-1B3EE4833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138" y="4473576"/>
              <a:ext cx="2952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s</a:t>
              </a:r>
            </a:p>
          </p:txBody>
        </p:sp>
        <p:sp>
          <p:nvSpPr>
            <p:cNvPr id="12" name="Text Box 135">
              <a:extLst>
                <a:ext uri="{FF2B5EF4-FFF2-40B4-BE49-F238E27FC236}">
                  <a16:creationId xmlns:a16="http://schemas.microsoft.com/office/drawing/2014/main" id="{6FF805CE-C540-6525-F2BC-A608A8CA4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988" y="4905376"/>
              <a:ext cx="336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s’</a:t>
              </a:r>
            </a:p>
          </p:txBody>
        </p:sp>
        <p:sp>
          <p:nvSpPr>
            <p:cNvPr id="13" name="Text Box 139">
              <a:extLst>
                <a:ext uri="{FF2B5EF4-FFF2-40B4-BE49-F238E27FC236}">
                  <a16:creationId xmlns:a16="http://schemas.microsoft.com/office/drawing/2014/main" id="{17BDAE2A-A105-7832-615E-19AC22011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363" y="3465513"/>
              <a:ext cx="3667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O</a:t>
              </a:r>
            </a:p>
          </p:txBody>
        </p:sp>
        <p:sp>
          <p:nvSpPr>
            <p:cNvPr id="14" name="Text Box 140">
              <a:extLst>
                <a:ext uri="{FF2B5EF4-FFF2-40B4-BE49-F238E27FC236}">
                  <a16:creationId xmlns:a16="http://schemas.microsoft.com/office/drawing/2014/main" id="{F0024181-D4B0-AE4D-3633-80A679C8F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1513" y="3471863"/>
              <a:ext cx="4079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O’</a:t>
              </a:r>
            </a:p>
          </p:txBody>
        </p:sp>
        <p:sp>
          <p:nvSpPr>
            <p:cNvPr id="17" name="Text Box 144">
              <a:extLst>
                <a:ext uri="{FF2B5EF4-FFF2-40B4-BE49-F238E27FC236}">
                  <a16:creationId xmlns:a16="http://schemas.microsoft.com/office/drawing/2014/main" id="{1B3AC94A-9D48-589F-B92F-08B51684E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3088" y="3832226"/>
              <a:ext cx="333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V</a:t>
              </a:r>
            </a:p>
          </p:txBody>
        </p:sp>
        <p:sp>
          <p:nvSpPr>
            <p:cNvPr id="19" name="Line 152">
              <a:extLst>
                <a:ext uri="{FF2B5EF4-FFF2-40B4-BE49-F238E27FC236}">
                  <a16:creationId xmlns:a16="http://schemas.microsoft.com/office/drawing/2014/main" id="{6AC7CD7C-334C-EBA3-F22F-91CAE8F8A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7188" y="397668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Line 164">
              <a:extLst>
                <a:ext uri="{FF2B5EF4-FFF2-40B4-BE49-F238E27FC236}">
                  <a16:creationId xmlns:a16="http://schemas.microsoft.com/office/drawing/2014/main" id="{ECB31161-89FD-C413-9C50-C752045DB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176" y="3787776"/>
              <a:ext cx="60483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pic>
          <p:nvPicPr>
            <p:cNvPr id="25" name="Picture 166">
              <a:extLst>
                <a:ext uri="{FF2B5EF4-FFF2-40B4-BE49-F238E27FC236}">
                  <a16:creationId xmlns:a16="http://schemas.microsoft.com/office/drawing/2014/main" id="{A8A49C6D-F2F2-B76E-42D2-A92875A08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2348" y="2388617"/>
              <a:ext cx="1016000" cy="2817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Oval 168">
              <a:extLst>
                <a:ext uri="{FF2B5EF4-FFF2-40B4-BE49-F238E27FC236}">
                  <a16:creationId xmlns:a16="http://schemas.microsoft.com/office/drawing/2014/main" id="{3A8D1AB4-5262-35A6-9ACF-664A04F2C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3" y="2224088"/>
              <a:ext cx="360363" cy="35877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" name="Text Box 169">
              <a:extLst>
                <a:ext uri="{FF2B5EF4-FFF2-40B4-BE49-F238E27FC236}">
                  <a16:creationId xmlns:a16="http://schemas.microsoft.com/office/drawing/2014/main" id="{686B07E5-BA77-65C8-D290-964F6A87F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951" y="2205038"/>
              <a:ext cx="3032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n</a:t>
              </a:r>
            </a:p>
          </p:txBody>
        </p:sp>
        <p:sp>
          <p:nvSpPr>
            <p:cNvPr id="29" name="Text Box 170">
              <a:extLst>
                <a:ext uri="{FF2B5EF4-FFF2-40B4-BE49-F238E27FC236}">
                  <a16:creationId xmlns:a16="http://schemas.microsoft.com/office/drawing/2014/main" id="{E54B0EFF-1AF4-547B-70E0-8C7480753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8" y="2241551"/>
              <a:ext cx="3444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n’</a:t>
              </a:r>
            </a:p>
          </p:txBody>
        </p:sp>
        <p:sp>
          <p:nvSpPr>
            <p:cNvPr id="30" name="Oval 171">
              <a:extLst>
                <a:ext uri="{FF2B5EF4-FFF2-40B4-BE49-F238E27FC236}">
                  <a16:creationId xmlns:a16="http://schemas.microsoft.com/office/drawing/2014/main" id="{C7A0EA59-FF52-5FD7-E33B-81DE55318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726" y="2236788"/>
              <a:ext cx="360363" cy="35877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" name="Text Box 172">
              <a:extLst>
                <a:ext uri="{FF2B5EF4-FFF2-40B4-BE49-F238E27FC236}">
                  <a16:creationId xmlns:a16="http://schemas.microsoft.com/office/drawing/2014/main" id="{C9ECDBF4-9765-E212-DCEB-B0D53D704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288" y="2468563"/>
              <a:ext cx="849313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" dirty="0"/>
                <a:t>n </a:t>
              </a:r>
              <a:r>
                <a:rPr lang="es-ES" sz="1800" dirty="0"/>
                <a:t>&lt; n’</a:t>
              </a:r>
            </a:p>
          </p:txBody>
        </p: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AAE79E9E-CE44-4815-BD3C-73B6620B348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24076" y="3070224"/>
              <a:ext cx="2735956" cy="7164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Line 120">
              <a:extLst>
                <a:ext uri="{FF2B5EF4-FFF2-40B4-BE49-F238E27FC236}">
                  <a16:creationId xmlns:a16="http://schemas.microsoft.com/office/drawing/2014/main" id="{40422F55-60D8-A56D-42B4-B652FFDBB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076" y="3687763"/>
              <a:ext cx="0" cy="15843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Line 121">
              <a:extLst>
                <a:ext uri="{FF2B5EF4-FFF2-40B4-BE49-F238E27FC236}">
                  <a16:creationId xmlns:a16="http://schemas.microsoft.com/office/drawing/2014/main" id="{F5939969-42F1-055B-F6E4-CC2BFE756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2651" y="3759201"/>
              <a:ext cx="0" cy="15128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Line 127">
              <a:extLst>
                <a:ext uri="{FF2B5EF4-FFF2-40B4-BE49-F238E27FC236}">
                  <a16:creationId xmlns:a16="http://schemas.microsoft.com/office/drawing/2014/main" id="{FF297C80-874C-2AB4-A6AD-5FA07B718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5988" y="5253038"/>
              <a:ext cx="2281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Line 128">
              <a:extLst>
                <a:ext uri="{FF2B5EF4-FFF2-40B4-BE49-F238E27FC236}">
                  <a16:creationId xmlns:a16="http://schemas.microsoft.com/office/drawing/2014/main" id="{16C0715D-24DB-1354-E904-2098D58DC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8363" y="4840288"/>
              <a:ext cx="2520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Text Box 134">
              <a:extLst>
                <a:ext uri="{FF2B5EF4-FFF2-40B4-BE49-F238E27FC236}">
                  <a16:creationId xmlns:a16="http://schemas.microsoft.com/office/drawing/2014/main" id="{C1A665AF-4398-6155-E555-65B77D620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138" y="4473576"/>
              <a:ext cx="2952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s</a:t>
              </a:r>
            </a:p>
          </p:txBody>
        </p:sp>
        <p:sp>
          <p:nvSpPr>
            <p:cNvPr id="49" name="Text Box 135">
              <a:extLst>
                <a:ext uri="{FF2B5EF4-FFF2-40B4-BE49-F238E27FC236}">
                  <a16:creationId xmlns:a16="http://schemas.microsoft.com/office/drawing/2014/main" id="{ED1AAB82-E70D-50F9-F9D1-A7E4A453D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988" y="4905376"/>
              <a:ext cx="3365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s’</a:t>
              </a:r>
            </a:p>
          </p:txBody>
        </p:sp>
        <p:sp>
          <p:nvSpPr>
            <p:cNvPr id="50" name="Text Box 139">
              <a:extLst>
                <a:ext uri="{FF2B5EF4-FFF2-40B4-BE49-F238E27FC236}">
                  <a16:creationId xmlns:a16="http://schemas.microsoft.com/office/drawing/2014/main" id="{55774E14-82A6-ADDD-785A-46378D00C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363" y="3465513"/>
              <a:ext cx="3667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O</a:t>
              </a:r>
            </a:p>
          </p:txBody>
        </p:sp>
        <p:sp>
          <p:nvSpPr>
            <p:cNvPr id="51" name="Text Box 140">
              <a:extLst>
                <a:ext uri="{FF2B5EF4-FFF2-40B4-BE49-F238E27FC236}">
                  <a16:creationId xmlns:a16="http://schemas.microsoft.com/office/drawing/2014/main" id="{679B9986-1909-6DC7-A18A-8D7EA9BFD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1513" y="3471863"/>
              <a:ext cx="4079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O’</a:t>
              </a:r>
            </a:p>
          </p:txBody>
        </p:sp>
        <p:sp>
          <p:nvSpPr>
            <p:cNvPr id="54" name="Text Box 144">
              <a:extLst>
                <a:ext uri="{FF2B5EF4-FFF2-40B4-BE49-F238E27FC236}">
                  <a16:creationId xmlns:a16="http://schemas.microsoft.com/office/drawing/2014/main" id="{3CC06B5A-58F6-2472-A3FD-7969186A7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3088" y="3832226"/>
              <a:ext cx="3333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V</a:t>
              </a:r>
            </a:p>
          </p:txBody>
        </p:sp>
        <p:sp>
          <p:nvSpPr>
            <p:cNvPr id="56" name="Line 152">
              <a:extLst>
                <a:ext uri="{FF2B5EF4-FFF2-40B4-BE49-F238E27FC236}">
                  <a16:creationId xmlns:a16="http://schemas.microsoft.com/office/drawing/2014/main" id="{9A42EEC5-A30B-D5EE-6823-6F019FFD4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7188" y="397668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153">
              <a:extLst>
                <a:ext uri="{FF2B5EF4-FFF2-40B4-BE49-F238E27FC236}">
                  <a16:creationId xmlns:a16="http://schemas.microsoft.com/office/drawing/2014/main" id="{E51A2687-D194-F9D5-F892-CBC988128464}"/>
                </a:ext>
              </a:extLst>
            </p:cNvPr>
            <p:cNvSpPr>
              <a:spLocks/>
            </p:cNvSpPr>
            <p:nvPr/>
          </p:nvSpPr>
          <p:spPr bwMode="auto">
            <a:xfrm rot="881166" flipH="1">
              <a:off x="6608072" y="3646352"/>
              <a:ext cx="31750" cy="165100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Line 164">
              <a:extLst>
                <a:ext uri="{FF2B5EF4-FFF2-40B4-BE49-F238E27FC236}">
                  <a16:creationId xmlns:a16="http://schemas.microsoft.com/office/drawing/2014/main" id="{3369F008-66FD-4EBD-EA61-AE2B5AC37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176" y="3787776"/>
              <a:ext cx="60483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Oval 168">
              <a:extLst>
                <a:ext uri="{FF2B5EF4-FFF2-40B4-BE49-F238E27FC236}">
                  <a16:creationId xmlns:a16="http://schemas.microsoft.com/office/drawing/2014/main" id="{B56607FF-619A-2D78-1EEB-B8BC3116D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3" y="2224088"/>
              <a:ext cx="360363" cy="35877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5" name="Text Box 169">
              <a:extLst>
                <a:ext uri="{FF2B5EF4-FFF2-40B4-BE49-F238E27FC236}">
                  <a16:creationId xmlns:a16="http://schemas.microsoft.com/office/drawing/2014/main" id="{71FFC98D-736B-3A06-4192-2989FAF00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951" y="2205038"/>
              <a:ext cx="3032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n</a:t>
              </a:r>
            </a:p>
          </p:txBody>
        </p:sp>
        <p:sp>
          <p:nvSpPr>
            <p:cNvPr id="66" name="Text Box 170">
              <a:extLst>
                <a:ext uri="{FF2B5EF4-FFF2-40B4-BE49-F238E27FC236}">
                  <a16:creationId xmlns:a16="http://schemas.microsoft.com/office/drawing/2014/main" id="{B069AC03-F395-D676-B90D-5D3B73DEE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3838" y="2241551"/>
              <a:ext cx="3444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n’</a:t>
              </a:r>
            </a:p>
          </p:txBody>
        </p:sp>
        <p:sp>
          <p:nvSpPr>
            <p:cNvPr id="67" name="Oval 171">
              <a:extLst>
                <a:ext uri="{FF2B5EF4-FFF2-40B4-BE49-F238E27FC236}">
                  <a16:creationId xmlns:a16="http://schemas.microsoft.com/office/drawing/2014/main" id="{17F0C31D-2581-7F25-B6BB-38035F590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2726" y="2236788"/>
              <a:ext cx="360363" cy="35877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8" name="Text Box 172">
              <a:extLst>
                <a:ext uri="{FF2B5EF4-FFF2-40B4-BE49-F238E27FC236}">
                  <a16:creationId xmlns:a16="http://schemas.microsoft.com/office/drawing/2014/main" id="{A075E88D-188A-D967-DCE0-01AA4FA53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288" y="2468563"/>
              <a:ext cx="849313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" dirty="0"/>
                <a:t>n </a:t>
              </a:r>
              <a:r>
                <a:rPr lang="es-ES" sz="1800" dirty="0"/>
                <a:t>&lt; n’</a:t>
              </a:r>
            </a:p>
          </p:txBody>
        </p: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E3D5C4E8-A0B9-C00F-8D00-0DEF25559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60032" y="3070224"/>
              <a:ext cx="2161481" cy="7175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Arco 76">
              <a:extLst>
                <a:ext uri="{FF2B5EF4-FFF2-40B4-BE49-F238E27FC236}">
                  <a16:creationId xmlns:a16="http://schemas.microsoft.com/office/drawing/2014/main" id="{914F4D81-AFB5-8CCE-C4E2-461480B8AC87}"/>
                </a:ext>
              </a:extLst>
            </p:cNvPr>
            <p:cNvSpPr/>
            <p:nvPr/>
          </p:nvSpPr>
          <p:spPr bwMode="auto">
            <a:xfrm>
              <a:off x="2771800" y="3614998"/>
              <a:ext cx="72008" cy="334247"/>
            </a:xfrm>
            <a:prstGeom prst="arc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Arial" pitchFamily="-84" charset="0"/>
                <a:ea typeface="Arial" pitchFamily="-84" charset="0"/>
                <a:cs typeface="Arial" pitchFamily="-84" charset="0"/>
              </a:endParaRPr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7219D92C-4CF3-A3D3-A62D-A541685717CC}"/>
                </a:ext>
              </a:extLst>
            </p:cNvPr>
            <p:cNvSpPr txBox="1"/>
            <p:nvPr/>
          </p:nvSpPr>
          <p:spPr>
            <a:xfrm>
              <a:off x="2861053" y="346765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latin typeface="Symbol" pitchFamily="2" charset="2"/>
                </a:rPr>
                <a:t>s</a:t>
              </a:r>
            </a:p>
          </p:txBody>
        </p:sp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03004D78-D512-503E-36FB-10178CDB5CE5}"/>
                </a:ext>
              </a:extLst>
            </p:cNvPr>
            <p:cNvSpPr txBox="1"/>
            <p:nvPr/>
          </p:nvSpPr>
          <p:spPr>
            <a:xfrm>
              <a:off x="6104062" y="350727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latin typeface="Symbol" pitchFamily="2" charset="2"/>
                </a:rPr>
                <a:t>s’</a:t>
              </a:r>
            </a:p>
          </p:txBody>
        </p: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9783B028-A43A-8AE5-3EF0-520A56692CC0}"/>
                </a:ext>
              </a:extLst>
            </p:cNvPr>
            <p:cNvCxnSpPr/>
            <p:nvPr/>
          </p:nvCxnSpPr>
          <p:spPr bwMode="auto">
            <a:xfrm flipH="1">
              <a:off x="4856499" y="3069094"/>
              <a:ext cx="26294" cy="7175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3014D520-15B8-E148-83D7-4C0627EA41AC}"/>
                </a:ext>
              </a:extLst>
            </p:cNvPr>
            <p:cNvSpPr txBox="1"/>
            <p:nvPr/>
          </p:nvSpPr>
          <p:spPr>
            <a:xfrm>
              <a:off x="4833796" y="3308969"/>
              <a:ext cx="692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/>
                <a:t>h = h’</a:t>
              </a:r>
            </a:p>
          </p:txBody>
        </p:sp>
      </p:grpSp>
      <p:sp>
        <p:nvSpPr>
          <p:cNvPr id="94" name="Título 1">
            <a:extLst>
              <a:ext uri="{FF2B5EF4-FFF2-40B4-BE49-F238E27FC236}">
                <a16:creationId xmlns:a16="http://schemas.microsoft.com/office/drawing/2014/main" id="{2DDB1FD0-979F-FE7E-01DC-E2D4D85CD61B}"/>
              </a:ext>
            </a:extLst>
          </p:cNvPr>
          <p:cNvSpPr txBox="1">
            <a:spLocks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ＭＳ Ｐゴシック" charset="0"/>
                <a:cs typeface="Arial" pitchFamily="-8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ＭＳ Ｐゴシック" charset="0"/>
                <a:cs typeface="Arial" pitchFamily="-8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ＭＳ Ｐゴシック" charset="0"/>
                <a:cs typeface="Arial" pitchFamily="-8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ＭＳ Ｐゴシック" charset="0"/>
                <a:cs typeface="Arial" pitchFamily="-8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Arial" pitchFamily="-84" charset="0"/>
                <a:cs typeface="Arial" pitchFamily="-8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Arial" pitchFamily="-84" charset="0"/>
                <a:cs typeface="Arial" pitchFamily="-8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Arial" pitchFamily="-84" charset="0"/>
                <a:cs typeface="Arial" pitchFamily="-8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Arial" pitchFamily="-84" charset="0"/>
                <a:cs typeface="Arial" pitchFamily="-84" charset="0"/>
              </a:defRPr>
            </a:lvl9pPr>
          </a:lstStyle>
          <a:p>
            <a:r>
              <a:rPr lang="es-ES" kern="0" dirty="0"/>
              <a:t>Matriz Refracción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B5CBF9C-23C8-FE6B-BB42-2ABDAAF5F732}"/>
                  </a:ext>
                </a:extLst>
              </p:cNvPr>
              <p:cNvSpPr txBox="1"/>
              <p:nvPr/>
            </p:nvSpPr>
            <p:spPr>
              <a:xfrm>
                <a:off x="615048" y="1552560"/>
                <a:ext cx="63799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B5CBF9C-23C8-FE6B-BB42-2ABDAAF5F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48" y="1552560"/>
                <a:ext cx="637995" cy="525978"/>
              </a:xfrm>
              <a:prstGeom prst="rect">
                <a:avLst/>
              </a:prstGeom>
              <a:blipFill>
                <a:blip r:embed="rId3"/>
                <a:stretch>
                  <a:fillRect l="-1961" t="-4762" r="-7843" b="-95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B807C58-6F04-17C4-247F-DB09BEA60EA3}"/>
                  </a:ext>
                </a:extLst>
              </p:cNvPr>
              <p:cNvSpPr txBox="1"/>
              <p:nvPr/>
            </p:nvSpPr>
            <p:spPr>
              <a:xfrm>
                <a:off x="1690403" y="1554898"/>
                <a:ext cx="794127" cy="544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B807C58-6F04-17C4-247F-DB09BEA60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403" y="1554898"/>
                <a:ext cx="794127" cy="544316"/>
              </a:xfrm>
              <a:prstGeom prst="rect">
                <a:avLst/>
              </a:prstGeom>
              <a:blipFill>
                <a:blip r:embed="rId4"/>
                <a:stretch>
                  <a:fillRect t="-2273" r="-1563" b="-45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AA8CC38-E66C-9352-B854-995F64B1E5F9}"/>
                  </a:ext>
                </a:extLst>
              </p:cNvPr>
              <p:cNvSpPr txBox="1"/>
              <p:nvPr/>
            </p:nvSpPr>
            <p:spPr>
              <a:xfrm>
                <a:off x="201499" y="2748447"/>
                <a:ext cx="2412063" cy="645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AA8CC38-E66C-9352-B854-995F64B1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99" y="2748447"/>
                <a:ext cx="2412063" cy="6456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FB37041-340D-F6F7-E719-1298E978481F}"/>
              </a:ext>
            </a:extLst>
          </p:cNvPr>
          <p:cNvCxnSpPr>
            <a:cxnSpLocks/>
          </p:cNvCxnSpPr>
          <p:nvPr/>
        </p:nvCxnSpPr>
        <p:spPr bwMode="auto">
          <a:xfrm>
            <a:off x="5680948" y="4599469"/>
            <a:ext cx="5046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4214E6F-0FE1-D4C5-C794-008C3E67BB7C}"/>
                  </a:ext>
                </a:extLst>
              </p:cNvPr>
              <p:cNvSpPr txBox="1"/>
              <p:nvPr/>
            </p:nvSpPr>
            <p:spPr>
              <a:xfrm>
                <a:off x="458106" y="4264100"/>
                <a:ext cx="2167708" cy="553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4214E6F-0FE1-D4C5-C794-008C3E67B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06" y="4264100"/>
                <a:ext cx="2167708" cy="553293"/>
              </a:xfrm>
              <a:prstGeom prst="rect">
                <a:avLst/>
              </a:prstGeom>
              <a:blipFill>
                <a:blip r:embed="rId6"/>
                <a:stretch>
                  <a:fillRect r="-585" b="-11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B587E9D-7D3A-0005-3054-183F753BBF77}"/>
                  </a:ext>
                </a:extLst>
              </p:cNvPr>
              <p:cNvSpPr txBox="1"/>
              <p:nvPr/>
            </p:nvSpPr>
            <p:spPr>
              <a:xfrm>
                <a:off x="3452576" y="4301668"/>
                <a:ext cx="1956112" cy="536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B587E9D-7D3A-0005-3054-183F753BB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576" y="4301668"/>
                <a:ext cx="1956112" cy="536429"/>
              </a:xfrm>
              <a:prstGeom prst="rect">
                <a:avLst/>
              </a:prstGeom>
              <a:blipFill>
                <a:blip r:embed="rId7"/>
                <a:stretch>
                  <a:fillRect l="-645" r="-645" b="-136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D86CC4E-4BDF-7791-61E6-FB44AEB34F52}"/>
                  </a:ext>
                </a:extLst>
              </p:cNvPr>
              <p:cNvSpPr txBox="1"/>
              <p:nvPr/>
            </p:nvSpPr>
            <p:spPr>
              <a:xfrm>
                <a:off x="6330881" y="4268839"/>
                <a:ext cx="2395271" cy="554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p>
                            <m:s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D86CC4E-4BDF-7791-61E6-FB44AEB34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881" y="4268839"/>
                <a:ext cx="2395271" cy="554383"/>
              </a:xfrm>
              <a:prstGeom prst="rect">
                <a:avLst/>
              </a:prstGeom>
              <a:blipFill>
                <a:blip r:embed="rId8"/>
                <a:stretch>
                  <a:fillRect l="-529" b="-1136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17899B2-7D92-D231-7E82-FF78A1659CFD}"/>
              </a:ext>
            </a:extLst>
          </p:cNvPr>
          <p:cNvCxnSpPr>
            <a:cxnSpLocks/>
          </p:cNvCxnSpPr>
          <p:nvPr/>
        </p:nvCxnSpPr>
        <p:spPr bwMode="auto">
          <a:xfrm>
            <a:off x="2767205" y="4569883"/>
            <a:ext cx="5046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5CDF6644-9CF5-E539-4C32-70FE4EE89C0F}"/>
                  </a:ext>
                </a:extLst>
              </p:cNvPr>
              <p:cNvSpPr txBox="1"/>
              <p:nvPr/>
            </p:nvSpPr>
            <p:spPr>
              <a:xfrm>
                <a:off x="615048" y="5408279"/>
                <a:ext cx="698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5CDF6644-9CF5-E539-4C32-70FE4EE89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48" y="5408279"/>
                <a:ext cx="698781" cy="276999"/>
              </a:xfrm>
              <a:prstGeom prst="rect">
                <a:avLst/>
              </a:prstGeom>
              <a:blipFill>
                <a:blip r:embed="rId9"/>
                <a:stretch>
                  <a:fillRect l="-7143" r="-7143" b="-130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8CA1851-9925-5290-89AC-60BF4AD3E1C1}"/>
                  </a:ext>
                </a:extLst>
              </p:cNvPr>
              <p:cNvSpPr txBox="1"/>
              <p:nvPr/>
            </p:nvSpPr>
            <p:spPr>
              <a:xfrm>
                <a:off x="539222" y="5749933"/>
                <a:ext cx="2190087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p>
                            <m:sSupPr>
                              <m:ctrlPr>
                                <a:rPr lang="es-E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8CA1851-9925-5290-89AC-60BF4AD3E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2" y="5749933"/>
                <a:ext cx="2190087" cy="537519"/>
              </a:xfrm>
              <a:prstGeom prst="rect">
                <a:avLst/>
              </a:prstGeom>
              <a:blipFill>
                <a:blip r:embed="rId10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69DEF32-3FA6-C00F-CBD0-485A7DD5859D}"/>
                  </a:ext>
                </a:extLst>
              </p:cNvPr>
              <p:cNvSpPr txBox="1"/>
              <p:nvPr/>
            </p:nvSpPr>
            <p:spPr>
              <a:xfrm>
                <a:off x="3486890" y="5090326"/>
                <a:ext cx="2625847" cy="785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69DEF32-3FA6-C00F-CBD0-485A7DD58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890" y="5090326"/>
                <a:ext cx="2625847" cy="785471"/>
              </a:xfrm>
              <a:prstGeom prst="rect">
                <a:avLst/>
              </a:prstGeom>
              <a:blipFill>
                <a:blip r:embed="rId11"/>
                <a:stretch>
                  <a:fillRect t="-1587" b="-47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F806D70C-748E-F74C-AA74-4BB271185278}"/>
                  </a:ext>
                </a:extLst>
              </p:cNvPr>
              <p:cNvSpPr txBox="1"/>
              <p:nvPr/>
            </p:nvSpPr>
            <p:spPr>
              <a:xfrm>
                <a:off x="3525785" y="5994222"/>
                <a:ext cx="1252779" cy="478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F806D70C-748E-F74C-AA74-4BB271185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785" y="5994222"/>
                <a:ext cx="1252779" cy="478016"/>
              </a:xfrm>
              <a:prstGeom prst="rect">
                <a:avLst/>
              </a:prstGeom>
              <a:blipFill>
                <a:blip r:embed="rId12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53BE887-79A6-C0AC-DA44-0CC0C72F412C}"/>
                  </a:ext>
                </a:extLst>
              </p:cNvPr>
              <p:cNvSpPr txBox="1"/>
              <p:nvPr/>
            </p:nvSpPr>
            <p:spPr>
              <a:xfrm>
                <a:off x="6476198" y="5126947"/>
                <a:ext cx="1950790" cy="768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53BE887-79A6-C0AC-DA44-0CC0C72F4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198" y="5126947"/>
                <a:ext cx="1950790" cy="768608"/>
              </a:xfrm>
              <a:prstGeom prst="rect">
                <a:avLst/>
              </a:prstGeom>
              <a:blipFill>
                <a:blip r:embed="rId13"/>
                <a:stretch>
                  <a:fillRect l="-1935" t="-1613" b="-64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adroTexto 39">
            <a:extLst>
              <a:ext uri="{FF2B5EF4-FFF2-40B4-BE49-F238E27FC236}">
                <a16:creationId xmlns:a16="http://schemas.microsoft.com/office/drawing/2014/main" id="{89113C50-CDDA-AF4D-29CD-4E171C085617}"/>
              </a:ext>
            </a:extLst>
          </p:cNvPr>
          <p:cNvSpPr txBox="1"/>
          <p:nvPr/>
        </p:nvSpPr>
        <p:spPr>
          <a:xfrm>
            <a:off x="6539921" y="613545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Matriz Refracción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4CE63C2-D6FA-7DAD-7A7E-3000E9958DB7}"/>
              </a:ext>
            </a:extLst>
          </p:cNvPr>
          <p:cNvSpPr/>
          <p:nvPr/>
        </p:nvSpPr>
        <p:spPr bwMode="auto">
          <a:xfrm>
            <a:off x="6242194" y="4983842"/>
            <a:ext cx="2409321" cy="1520941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19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BB501-1112-65DC-D25C-2E989C96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transferencia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9827929-CC5D-FF4B-4A04-32496B7A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2CC1F-9C98-4137-9500-B5776161203C}" type="slidenum">
              <a:rPr lang="es-ES" altLang="es-E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s-ES" altLang="es-ES">
              <a:solidFill>
                <a:srgbClr val="000000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73EAD33-A572-7FFC-EC95-978D70B119A0}"/>
              </a:ext>
            </a:extLst>
          </p:cNvPr>
          <p:cNvCxnSpPr/>
          <p:nvPr/>
        </p:nvCxnSpPr>
        <p:spPr bwMode="auto">
          <a:xfrm>
            <a:off x="1835696" y="1628800"/>
            <a:ext cx="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2C474C9-4F70-68F9-655C-768DDDC4B56D}"/>
              </a:ext>
            </a:extLst>
          </p:cNvPr>
          <p:cNvCxnSpPr/>
          <p:nvPr/>
        </p:nvCxnSpPr>
        <p:spPr bwMode="auto">
          <a:xfrm>
            <a:off x="6553200" y="1628800"/>
            <a:ext cx="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6EA6EC39-DD6B-35E3-533D-F5F209B615E8}"/>
              </a:ext>
            </a:extLst>
          </p:cNvPr>
          <p:cNvSpPr/>
          <p:nvPr/>
        </p:nvSpPr>
        <p:spPr bwMode="auto">
          <a:xfrm>
            <a:off x="2915816" y="1628800"/>
            <a:ext cx="2664296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BA10A79-9BCD-FBA3-8D90-238BD18DE121}"/>
              </a:ext>
            </a:extLst>
          </p:cNvPr>
          <p:cNvSpPr txBox="1"/>
          <p:nvPr/>
        </p:nvSpPr>
        <p:spPr>
          <a:xfrm>
            <a:off x="3275856" y="206084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Sistema óptico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5C66B3-D636-91C9-104E-515BBF52F10D}"/>
              </a:ext>
            </a:extLst>
          </p:cNvPr>
          <p:cNvSpPr txBox="1"/>
          <p:nvPr/>
        </p:nvSpPr>
        <p:spPr>
          <a:xfrm>
            <a:off x="1102162" y="280742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Plano objeto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BA08961-A3E2-0CC4-0AC9-FCA4F576C1D8}"/>
              </a:ext>
            </a:extLst>
          </p:cNvPr>
          <p:cNvSpPr txBox="1"/>
          <p:nvPr/>
        </p:nvSpPr>
        <p:spPr>
          <a:xfrm>
            <a:off x="6152932" y="284044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Plano imagen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A12B60F-D6C9-1EE5-D55A-BB990A4FF11C}"/>
                  </a:ext>
                </a:extLst>
              </p:cNvPr>
              <p:cNvSpPr txBox="1"/>
              <p:nvPr/>
            </p:nvSpPr>
            <p:spPr>
              <a:xfrm>
                <a:off x="2857119" y="3692769"/>
                <a:ext cx="2158348" cy="478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A12B60F-D6C9-1EE5-D55A-BB990A4FF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119" y="3692769"/>
                <a:ext cx="2158348" cy="478016"/>
              </a:xfrm>
              <a:prstGeom prst="rect">
                <a:avLst/>
              </a:prstGeom>
              <a:blipFill>
                <a:blip r:embed="rId2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6C297F8-356A-7404-40E6-7A50E64059F7}"/>
                  </a:ext>
                </a:extLst>
              </p:cNvPr>
              <p:cNvSpPr txBox="1"/>
              <p:nvPr/>
            </p:nvSpPr>
            <p:spPr>
              <a:xfrm>
                <a:off x="2857119" y="4293096"/>
                <a:ext cx="2623860" cy="478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𝑇𝑟𝑎𝑛𝑠𝑓𝑒𝑟𝑒𝑛𝑐𝑖𝑎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D6C297F8-356A-7404-40E6-7A50E6405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119" y="4293096"/>
                <a:ext cx="2623860" cy="478016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6021C088-FAEA-FB96-2562-2E69C9B2700E}"/>
              </a:ext>
            </a:extLst>
          </p:cNvPr>
          <p:cNvSpPr txBox="1"/>
          <p:nvPr/>
        </p:nvSpPr>
        <p:spPr>
          <a:xfrm>
            <a:off x="316756" y="5614797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Ejemplo: Dos dioptrios separados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934CC1E-B3A8-C862-3923-743353F8EA14}"/>
              </a:ext>
            </a:extLst>
          </p:cNvPr>
          <p:cNvSpPr txBox="1"/>
          <p:nvPr/>
        </p:nvSpPr>
        <p:spPr>
          <a:xfrm>
            <a:off x="3893597" y="5637209"/>
            <a:ext cx="302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Transferencia = T</a:t>
            </a:r>
            <a:r>
              <a:rPr lang="es-ES" i="1" baseline="-25000" dirty="0"/>
              <a:t>3</a:t>
            </a:r>
            <a:r>
              <a:rPr lang="es-ES" i="1" dirty="0"/>
              <a:t>R</a:t>
            </a:r>
            <a:r>
              <a:rPr lang="es-ES" i="1" baseline="-25000" dirty="0"/>
              <a:t>2</a:t>
            </a:r>
            <a:r>
              <a:rPr lang="es-ES" i="1" dirty="0"/>
              <a:t>T</a:t>
            </a:r>
            <a:r>
              <a:rPr lang="es-ES" i="1" baseline="-25000" dirty="0"/>
              <a:t>2</a:t>
            </a:r>
            <a:r>
              <a:rPr lang="es-ES" i="1" dirty="0"/>
              <a:t>R</a:t>
            </a:r>
            <a:r>
              <a:rPr lang="es-ES" i="1" baseline="-25000" dirty="0"/>
              <a:t>1</a:t>
            </a:r>
            <a:r>
              <a:rPr lang="es-ES" i="1" dirty="0"/>
              <a:t>T</a:t>
            </a:r>
            <a:r>
              <a:rPr lang="es-ES" i="1" baseline="-25000" dirty="0"/>
              <a:t>1</a:t>
            </a:r>
            <a:endParaRPr lang="es-ES" i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A82A641-1EEF-0E54-DC7B-867A950BCDCA}"/>
              </a:ext>
            </a:extLst>
          </p:cNvPr>
          <p:cNvSpPr txBox="1"/>
          <p:nvPr/>
        </p:nvSpPr>
        <p:spPr>
          <a:xfrm>
            <a:off x="323528" y="5150046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Ejemplo: Dioptrio esférico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8B66B2-3EE9-00E5-4F52-CD21536ADE3B}"/>
              </a:ext>
            </a:extLst>
          </p:cNvPr>
          <p:cNvSpPr txBox="1"/>
          <p:nvPr/>
        </p:nvSpPr>
        <p:spPr>
          <a:xfrm>
            <a:off x="3401563" y="5172458"/>
            <a:ext cx="245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Transferencia = T</a:t>
            </a:r>
            <a:r>
              <a:rPr lang="es-ES" i="1" baseline="-25000" dirty="0"/>
              <a:t>2</a:t>
            </a:r>
            <a:r>
              <a:rPr lang="es-ES" i="1" dirty="0"/>
              <a:t>RT</a:t>
            </a:r>
            <a:r>
              <a:rPr lang="es-ES" i="1" baseline="-25000" dirty="0"/>
              <a:t>1</a:t>
            </a:r>
            <a:endParaRPr lang="es-ES" i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8A83158-709F-1731-F777-EBA61A144B4B}"/>
              </a:ext>
            </a:extLst>
          </p:cNvPr>
          <p:cNvSpPr txBox="1"/>
          <p:nvPr/>
        </p:nvSpPr>
        <p:spPr>
          <a:xfrm>
            <a:off x="323528" y="6124996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Ejemplo: Lente delgada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DB2D611-C4B1-EAB0-AC7A-7DD608530AF5}"/>
              </a:ext>
            </a:extLst>
          </p:cNvPr>
          <p:cNvSpPr txBox="1"/>
          <p:nvPr/>
        </p:nvSpPr>
        <p:spPr>
          <a:xfrm>
            <a:off x="3342204" y="6124996"/>
            <a:ext cx="28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Transferencia = T</a:t>
            </a:r>
            <a:r>
              <a:rPr lang="es-ES" i="1" baseline="-25000" dirty="0"/>
              <a:t>2</a:t>
            </a:r>
            <a:r>
              <a:rPr lang="es-ES" i="1" dirty="0"/>
              <a:t>R</a:t>
            </a:r>
            <a:r>
              <a:rPr lang="es-ES" i="1" baseline="-25000" dirty="0"/>
              <a:t>Lente</a:t>
            </a:r>
            <a:r>
              <a:rPr lang="es-ES" i="1" dirty="0"/>
              <a:t>T</a:t>
            </a:r>
            <a:r>
              <a:rPr lang="es-ES" i="1" baseline="-25000" dirty="0"/>
              <a:t>1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36265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351837" cy="4824413"/>
          </a:xfrm>
        </p:spPr>
        <p:txBody>
          <a:bodyPr/>
          <a:lstStyle/>
          <a:p>
            <a:pPr marL="381000" indent="-381000"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Los </a:t>
            </a:r>
            <a:r>
              <a:rPr lang="es-ES_tradnl" sz="2000" dirty="0">
                <a:solidFill>
                  <a:srgbClr val="CC0000"/>
                </a:solidFill>
                <a:latin typeface="Comic Sans MS" pitchFamily="66" charset="0"/>
              </a:rPr>
              <a:t>ángulos de incidencia y refracción/reflexión </a:t>
            </a: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se consideran positivos si, al llevar por giro el rayo a coincidir con la normal por el camino angular más corto, se va en </a:t>
            </a:r>
            <a:r>
              <a:rPr lang="es-ES_tradnl" sz="2000" dirty="0">
                <a:solidFill>
                  <a:srgbClr val="CC0000"/>
                </a:solidFill>
                <a:latin typeface="Comic Sans MS" pitchFamily="66" charset="0"/>
              </a:rPr>
              <a:t>sentido horario </a:t>
            </a: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y negativos en caso contrario.</a:t>
            </a:r>
          </a:p>
          <a:p>
            <a:pPr marL="381000" indent="-381000"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Los </a:t>
            </a:r>
            <a:r>
              <a:rPr lang="es-ES_tradnl" sz="2000" dirty="0">
                <a:solidFill>
                  <a:srgbClr val="CC0000"/>
                </a:solidFill>
                <a:latin typeface="Comic Sans MS" pitchFamily="66" charset="0"/>
              </a:rPr>
              <a:t>ángulos formados con el eje </a:t>
            </a: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se consideran positivos si, al llevar por giro el rayo a coincidir con el eje por el camino angular más corto, se va en </a:t>
            </a:r>
            <a:r>
              <a:rPr lang="es-ES_tradnl" sz="2000" dirty="0">
                <a:solidFill>
                  <a:srgbClr val="CC0000"/>
                </a:solidFill>
                <a:latin typeface="Comic Sans MS" pitchFamily="66" charset="0"/>
              </a:rPr>
              <a:t>sentido </a:t>
            </a:r>
            <a:r>
              <a:rPr lang="es-ES_tradnl" sz="2000" dirty="0" err="1">
                <a:solidFill>
                  <a:srgbClr val="CC0000"/>
                </a:solidFill>
                <a:latin typeface="Comic Sans MS" pitchFamily="66" charset="0"/>
              </a:rPr>
              <a:t>antihorario</a:t>
            </a:r>
            <a:r>
              <a:rPr lang="es-ES_tradnl" sz="2000" dirty="0">
                <a:solidFill>
                  <a:srgbClr val="CC0000"/>
                </a:solidFill>
                <a:latin typeface="Comic Sans MS" pitchFamily="66" charset="0"/>
              </a:rPr>
              <a:t> </a:t>
            </a: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</a:rPr>
              <a:t>y negativos en caso contrario.</a:t>
            </a:r>
            <a:endParaRPr lang="es-ES" sz="2000" dirty="0">
              <a:solidFill>
                <a:schemeClr val="accent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6064" y="198000"/>
            <a:ext cx="7524328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ＭＳ Ｐゴシック" charset="0"/>
                <a:cs typeface="Arial" pitchFamily="-8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ＭＳ Ｐゴシック" charset="0"/>
                <a:cs typeface="Arial" pitchFamily="-8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ＭＳ Ｐゴシック" charset="0"/>
                <a:cs typeface="Arial" pitchFamily="-8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ＭＳ Ｐゴシック" charset="0"/>
                <a:cs typeface="Arial" pitchFamily="-8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Arial" pitchFamily="-84" charset="0"/>
                <a:cs typeface="Arial" pitchFamily="-8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Arial" pitchFamily="-84" charset="0"/>
                <a:cs typeface="Arial" pitchFamily="-8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Arial" pitchFamily="-84" charset="0"/>
                <a:cs typeface="Arial" pitchFamily="-8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Arial" pitchFamily="-84" charset="0"/>
                <a:cs typeface="Arial" pitchFamily="-84" charset="0"/>
              </a:defRPr>
            </a:lvl9pPr>
          </a:lstStyle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1. Notación. Convenio de signos </a:t>
            </a:r>
          </a:p>
        </p:txBody>
      </p:sp>
    </p:spTree>
    <p:extLst>
      <p:ext uri="{BB962C8B-B14F-4D97-AF65-F5344CB8AC3E}">
        <p14:creationId xmlns:p14="http://schemas.microsoft.com/office/powerpoint/2010/main" val="1480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BB501-1112-65DC-D25C-2E989C96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transferencia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9827929-CC5D-FF4B-4A04-32496B7A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2CC1F-9C98-4137-9500-B5776161203C}" type="slidenum">
              <a:rPr lang="es-ES" altLang="es-E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s-ES" altLang="es-ES">
              <a:solidFill>
                <a:srgbClr val="000000"/>
              </a:solidFill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73EAD33-A572-7FFC-EC95-978D70B119A0}"/>
              </a:ext>
            </a:extLst>
          </p:cNvPr>
          <p:cNvCxnSpPr/>
          <p:nvPr/>
        </p:nvCxnSpPr>
        <p:spPr bwMode="auto">
          <a:xfrm>
            <a:off x="1835696" y="1196752"/>
            <a:ext cx="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2C474C9-4F70-68F9-655C-768DDDC4B56D}"/>
              </a:ext>
            </a:extLst>
          </p:cNvPr>
          <p:cNvCxnSpPr/>
          <p:nvPr/>
        </p:nvCxnSpPr>
        <p:spPr bwMode="auto">
          <a:xfrm>
            <a:off x="6553200" y="1196752"/>
            <a:ext cx="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6EA6EC39-DD6B-35E3-533D-F5F209B615E8}"/>
              </a:ext>
            </a:extLst>
          </p:cNvPr>
          <p:cNvSpPr/>
          <p:nvPr/>
        </p:nvSpPr>
        <p:spPr bwMode="auto">
          <a:xfrm>
            <a:off x="2915816" y="1196752"/>
            <a:ext cx="2664296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BA10A79-9BCD-FBA3-8D90-238BD18DE121}"/>
              </a:ext>
            </a:extLst>
          </p:cNvPr>
          <p:cNvSpPr txBox="1"/>
          <p:nvPr/>
        </p:nvSpPr>
        <p:spPr>
          <a:xfrm>
            <a:off x="3275856" y="16288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Sistema óptico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5C66B3-D636-91C9-104E-515BBF52F10D}"/>
              </a:ext>
            </a:extLst>
          </p:cNvPr>
          <p:cNvSpPr txBox="1"/>
          <p:nvPr/>
        </p:nvSpPr>
        <p:spPr>
          <a:xfrm>
            <a:off x="1102162" y="237537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Plano objeto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BA08961-A3E2-0CC4-0AC9-FCA4F576C1D8}"/>
              </a:ext>
            </a:extLst>
          </p:cNvPr>
          <p:cNvSpPr txBox="1"/>
          <p:nvPr/>
        </p:nvSpPr>
        <p:spPr>
          <a:xfrm>
            <a:off x="6152932" y="24084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Plano imagen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A12B60F-D6C9-1EE5-D55A-BB990A4FF11C}"/>
                  </a:ext>
                </a:extLst>
              </p:cNvPr>
              <p:cNvSpPr txBox="1"/>
              <p:nvPr/>
            </p:nvSpPr>
            <p:spPr>
              <a:xfrm>
                <a:off x="1403648" y="3717032"/>
                <a:ext cx="6968254" cy="482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mr>
                        </m:m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𝑐𝑠</m:t>
                              </m:r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A12B60F-D6C9-1EE5-D55A-BB990A4FF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717032"/>
                <a:ext cx="6968254" cy="482568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6520711-0BA9-C1BA-EAFC-92873D091037}"/>
                  </a:ext>
                </a:extLst>
              </p:cNvPr>
              <p:cNvSpPr txBox="1"/>
              <p:nvPr/>
            </p:nvSpPr>
            <p:spPr>
              <a:xfrm>
                <a:off x="1102162" y="4569659"/>
                <a:ext cx="6680419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𝑜𝑏𝑗𝑒𝑡𝑜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∞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𝑒𝑛𝑡𝑜𝑛𝑐𝑒𝑠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𝑖𝑚𝑎𝑔𝑒𝑛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6520711-0BA9-C1BA-EAFC-92873D091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62" y="4569659"/>
                <a:ext cx="6680419" cy="569002"/>
              </a:xfrm>
              <a:prstGeom prst="rect">
                <a:avLst/>
              </a:prstGeom>
              <a:blipFill>
                <a:blip r:embed="rId3"/>
                <a:stretch>
                  <a:fillRect l="-190" t="-6667" b="-1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CCCADD6-EB47-0AF9-781A-2FAA8679CF04}"/>
                  </a:ext>
                </a:extLst>
              </p:cNvPr>
              <p:cNvSpPr txBox="1"/>
              <p:nvPr/>
            </p:nvSpPr>
            <p:spPr>
              <a:xfrm>
                <a:off x="3061724" y="2852936"/>
                <a:ext cx="2158348" cy="478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CCCADD6-EB47-0AF9-781A-2FAA8679C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724" y="2852936"/>
                <a:ext cx="2158348" cy="478016"/>
              </a:xfrm>
              <a:prstGeom prst="rect">
                <a:avLst/>
              </a:prstGeom>
              <a:blipFill>
                <a:blip r:embed="rId4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CA18925-0B25-B8FA-2410-A57745ACC432}"/>
                  </a:ext>
                </a:extLst>
              </p:cNvPr>
              <p:cNvSpPr txBox="1"/>
              <p:nvPr/>
            </p:nvSpPr>
            <p:spPr>
              <a:xfrm>
                <a:off x="467544" y="5353347"/>
                <a:ext cx="84133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𝑎𝑝𝑟𝑜𝑥𝑖𝑚𝑎𝑐𝑖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𝑝𝑎𝑟𝑎𝑥𝑖𝑎𝑙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𝑖𝑛𝑑𝑒𝑝𝑒𝑛𝑑𝑖𝑒𝑛𝑡𝑒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𝑛𝑔𝑢𝑙𝑜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𝑞𝑢𝑒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CA18925-0B25-B8FA-2410-A57745ACC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353347"/>
                <a:ext cx="8413393" cy="276999"/>
              </a:xfrm>
              <a:prstGeom prst="rect">
                <a:avLst/>
              </a:prstGeom>
              <a:blipFill>
                <a:blip r:embed="rId5"/>
                <a:stretch>
                  <a:fillRect t="-4348" b="-391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59F2BBE-0B8E-78F0-CB1A-0DA69AD519F2}"/>
                  </a:ext>
                </a:extLst>
              </p:cNvPr>
              <p:cNvSpPr txBox="1"/>
              <p:nvPr/>
            </p:nvSpPr>
            <p:spPr>
              <a:xfrm>
                <a:off x="1680096" y="5949280"/>
                <a:ext cx="5556200" cy="536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59F2BBE-0B8E-78F0-CB1A-0DA69AD51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096" y="5949280"/>
                <a:ext cx="5556200" cy="536429"/>
              </a:xfrm>
              <a:prstGeom prst="rect">
                <a:avLst/>
              </a:prstGeom>
              <a:blipFill>
                <a:blip r:embed="rId6"/>
                <a:stretch>
                  <a:fillRect l="-457" b="-1627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ángulo 21">
            <a:extLst>
              <a:ext uri="{FF2B5EF4-FFF2-40B4-BE49-F238E27FC236}">
                <a16:creationId xmlns:a16="http://schemas.microsoft.com/office/drawing/2014/main" id="{0DDCE593-2D3F-76E7-B1FA-8F4A92EA88AC}"/>
              </a:ext>
            </a:extLst>
          </p:cNvPr>
          <p:cNvSpPr/>
          <p:nvPr/>
        </p:nvSpPr>
        <p:spPr bwMode="auto">
          <a:xfrm>
            <a:off x="7026494" y="4518533"/>
            <a:ext cx="816644" cy="653391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CA4ED1-97EF-C2B5-9249-1BF7833F811B}"/>
              </a:ext>
            </a:extLst>
          </p:cNvPr>
          <p:cNvSpPr/>
          <p:nvPr/>
        </p:nvSpPr>
        <p:spPr bwMode="auto">
          <a:xfrm>
            <a:off x="6660232" y="5271533"/>
            <a:ext cx="816644" cy="456597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C643B23-A68A-A68D-5920-46E7C4320792}"/>
              </a:ext>
            </a:extLst>
          </p:cNvPr>
          <p:cNvSpPr/>
          <p:nvPr/>
        </p:nvSpPr>
        <p:spPr bwMode="auto">
          <a:xfrm>
            <a:off x="4826975" y="5848780"/>
            <a:ext cx="2409321" cy="73140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5318E6A-DE82-27A9-05A0-31FB30E22451}"/>
              </a:ext>
            </a:extLst>
          </p:cNvPr>
          <p:cNvCxnSpPr>
            <a:endCxn id="9" idx="1"/>
          </p:cNvCxnSpPr>
          <p:nvPr/>
        </p:nvCxnSpPr>
        <p:spPr bwMode="auto">
          <a:xfrm>
            <a:off x="1835696" y="1772816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FE33937-2C2B-3ABA-35DA-92202B88876C}"/>
              </a:ext>
            </a:extLst>
          </p:cNvPr>
          <p:cNvCxnSpPr>
            <a:cxnSpLocks/>
          </p:cNvCxnSpPr>
          <p:nvPr/>
        </p:nvCxnSpPr>
        <p:spPr bwMode="auto">
          <a:xfrm>
            <a:off x="5580112" y="1772816"/>
            <a:ext cx="973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0D39687-2C6C-0CDB-9F52-82EEAA662F40}"/>
              </a:ext>
            </a:extLst>
          </p:cNvPr>
          <p:cNvSpPr txBox="1"/>
          <p:nvPr/>
        </p:nvSpPr>
        <p:spPr>
          <a:xfrm>
            <a:off x="2339752" y="14127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9D28AC3-97E6-A1AF-BC9B-7B054933360A}"/>
              </a:ext>
            </a:extLst>
          </p:cNvPr>
          <p:cNvSpPr txBox="1"/>
          <p:nvPr/>
        </p:nvSpPr>
        <p:spPr>
          <a:xfrm>
            <a:off x="5784086" y="14127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s’</a:t>
            </a:r>
          </a:p>
        </p:txBody>
      </p:sp>
    </p:spTree>
    <p:extLst>
      <p:ext uri="{BB962C8B-B14F-4D97-AF65-F5344CB8AC3E}">
        <p14:creationId xmlns:p14="http://schemas.microsoft.com/office/powerpoint/2010/main" val="399827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1" grpId="0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616703" y="1196752"/>
            <a:ext cx="57586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s-ES_tradnl" dirty="0"/>
              <a:t>Criterio de signos. Espacio objeto y espacio imagen.</a:t>
            </a:r>
            <a:endParaRPr lang="es-ES" dirty="0"/>
          </a:p>
        </p:txBody>
      </p:sp>
      <p:grpSp>
        <p:nvGrpSpPr>
          <p:cNvPr id="226310" name="Group 6"/>
          <p:cNvGrpSpPr>
            <a:grpSpLocks/>
          </p:cNvGrpSpPr>
          <p:nvPr/>
        </p:nvGrpSpPr>
        <p:grpSpPr bwMode="auto">
          <a:xfrm>
            <a:off x="1620838" y="2652713"/>
            <a:ext cx="5470525" cy="1525587"/>
            <a:chOff x="839" y="1810"/>
            <a:chExt cx="3446" cy="961"/>
          </a:xfrm>
        </p:grpSpPr>
        <p:grpSp>
          <p:nvGrpSpPr>
            <p:cNvPr id="226311" name="Group 7"/>
            <p:cNvGrpSpPr>
              <a:grpSpLocks/>
            </p:cNvGrpSpPr>
            <p:nvPr/>
          </p:nvGrpSpPr>
          <p:grpSpPr bwMode="auto">
            <a:xfrm>
              <a:off x="1028" y="1841"/>
              <a:ext cx="1744" cy="542"/>
              <a:chOff x="1028" y="1841"/>
              <a:chExt cx="1744" cy="542"/>
            </a:xfrm>
          </p:grpSpPr>
          <p:sp>
            <p:nvSpPr>
              <p:cNvPr id="226312" name="Line 8"/>
              <p:cNvSpPr>
                <a:spLocks noChangeShapeType="1"/>
              </p:cNvSpPr>
              <p:nvPr/>
            </p:nvSpPr>
            <p:spPr bwMode="auto">
              <a:xfrm rot="-1948220">
                <a:off x="1028" y="1841"/>
                <a:ext cx="1744" cy="542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6313" name="Line 9"/>
              <p:cNvSpPr>
                <a:spLocks noChangeShapeType="1"/>
              </p:cNvSpPr>
              <p:nvPr/>
            </p:nvSpPr>
            <p:spPr bwMode="auto">
              <a:xfrm rot="-1948220">
                <a:off x="2125" y="2030"/>
                <a:ext cx="75" cy="2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26314" name="Group 10"/>
            <p:cNvGrpSpPr>
              <a:grpSpLocks/>
            </p:cNvGrpSpPr>
            <p:nvPr/>
          </p:nvGrpSpPr>
          <p:grpSpPr bwMode="auto">
            <a:xfrm>
              <a:off x="2789" y="1874"/>
              <a:ext cx="1313" cy="480"/>
              <a:chOff x="1017" y="1863"/>
              <a:chExt cx="1629" cy="489"/>
            </a:xfrm>
          </p:grpSpPr>
          <p:sp>
            <p:nvSpPr>
              <p:cNvPr id="226315" name="Line 11"/>
              <p:cNvSpPr>
                <a:spLocks noChangeShapeType="1"/>
              </p:cNvSpPr>
              <p:nvPr/>
            </p:nvSpPr>
            <p:spPr bwMode="auto">
              <a:xfrm>
                <a:off x="1017" y="1863"/>
                <a:ext cx="1629" cy="489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6316" name="Line 12"/>
              <p:cNvSpPr>
                <a:spLocks noChangeShapeType="1"/>
              </p:cNvSpPr>
              <p:nvPr/>
            </p:nvSpPr>
            <p:spPr bwMode="auto">
              <a:xfrm>
                <a:off x="1817" y="2103"/>
                <a:ext cx="70" cy="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26317" name="Group 13"/>
            <p:cNvGrpSpPr>
              <a:grpSpLocks/>
            </p:cNvGrpSpPr>
            <p:nvPr/>
          </p:nvGrpSpPr>
          <p:grpSpPr bwMode="auto">
            <a:xfrm>
              <a:off x="839" y="1810"/>
              <a:ext cx="1807" cy="542"/>
              <a:chOff x="1017" y="1863"/>
              <a:chExt cx="1629" cy="489"/>
            </a:xfrm>
          </p:grpSpPr>
          <p:sp>
            <p:nvSpPr>
              <p:cNvPr id="226318" name="Line 14"/>
              <p:cNvSpPr>
                <a:spLocks noChangeShapeType="1"/>
              </p:cNvSpPr>
              <p:nvPr/>
            </p:nvSpPr>
            <p:spPr bwMode="auto">
              <a:xfrm>
                <a:off x="1017" y="1863"/>
                <a:ext cx="1629" cy="489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6319" name="Line 15"/>
              <p:cNvSpPr>
                <a:spLocks noChangeShapeType="1"/>
              </p:cNvSpPr>
              <p:nvPr/>
            </p:nvSpPr>
            <p:spPr bwMode="auto">
              <a:xfrm>
                <a:off x="1667" y="2058"/>
                <a:ext cx="70" cy="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26320" name="Group 16"/>
            <p:cNvGrpSpPr>
              <a:grpSpLocks/>
            </p:cNvGrpSpPr>
            <p:nvPr/>
          </p:nvGrpSpPr>
          <p:grpSpPr bwMode="auto">
            <a:xfrm rot="-309064">
              <a:off x="2656" y="2282"/>
              <a:ext cx="1629" cy="489"/>
              <a:chOff x="1017" y="1863"/>
              <a:chExt cx="1629" cy="489"/>
            </a:xfrm>
          </p:grpSpPr>
          <p:sp>
            <p:nvSpPr>
              <p:cNvPr id="226321" name="Line 17"/>
              <p:cNvSpPr>
                <a:spLocks noChangeShapeType="1"/>
              </p:cNvSpPr>
              <p:nvPr/>
            </p:nvSpPr>
            <p:spPr bwMode="auto">
              <a:xfrm>
                <a:off x="1017" y="1863"/>
                <a:ext cx="1629" cy="489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6322" name="Line 18"/>
              <p:cNvSpPr>
                <a:spLocks noChangeShapeType="1"/>
              </p:cNvSpPr>
              <p:nvPr/>
            </p:nvSpPr>
            <p:spPr bwMode="auto">
              <a:xfrm>
                <a:off x="1817" y="2103"/>
                <a:ext cx="70" cy="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226323" name="Group 19"/>
          <p:cNvGrpSpPr>
            <a:grpSpLocks/>
          </p:cNvGrpSpPr>
          <p:nvPr/>
        </p:nvGrpSpPr>
        <p:grpSpPr bwMode="auto">
          <a:xfrm>
            <a:off x="1908175" y="2760663"/>
            <a:ext cx="4897438" cy="2247900"/>
            <a:chOff x="1020" y="1878"/>
            <a:chExt cx="3085" cy="1416"/>
          </a:xfrm>
        </p:grpSpPr>
        <p:sp>
          <p:nvSpPr>
            <p:cNvPr id="226324" name="Line 20"/>
            <p:cNvSpPr>
              <a:spLocks noChangeShapeType="1"/>
            </p:cNvSpPr>
            <p:nvPr/>
          </p:nvSpPr>
          <p:spPr bwMode="auto">
            <a:xfrm>
              <a:off x="1020" y="2296"/>
              <a:ext cx="0" cy="99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6325" name="Line 21"/>
            <p:cNvSpPr>
              <a:spLocks noChangeShapeType="1"/>
            </p:cNvSpPr>
            <p:nvPr/>
          </p:nvSpPr>
          <p:spPr bwMode="auto">
            <a:xfrm>
              <a:off x="2638" y="2341"/>
              <a:ext cx="0" cy="95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6326" name="Line 22"/>
            <p:cNvSpPr>
              <a:spLocks noChangeShapeType="1"/>
            </p:cNvSpPr>
            <p:nvPr/>
          </p:nvSpPr>
          <p:spPr bwMode="auto">
            <a:xfrm>
              <a:off x="3645" y="2356"/>
              <a:ext cx="0" cy="5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6327" name="Line 23"/>
            <p:cNvSpPr>
              <a:spLocks noChangeShapeType="1"/>
            </p:cNvSpPr>
            <p:nvPr/>
          </p:nvSpPr>
          <p:spPr bwMode="auto">
            <a:xfrm>
              <a:off x="2789" y="1878"/>
              <a:ext cx="6" cy="48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6328" name="Line 24"/>
            <p:cNvSpPr>
              <a:spLocks noChangeShapeType="1"/>
            </p:cNvSpPr>
            <p:nvPr/>
          </p:nvSpPr>
          <p:spPr bwMode="auto">
            <a:xfrm>
              <a:off x="4105" y="2492"/>
              <a:ext cx="0" cy="80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6329" name="Group 25"/>
          <p:cNvGrpSpPr>
            <a:grpSpLocks/>
          </p:cNvGrpSpPr>
          <p:nvPr/>
        </p:nvGrpSpPr>
        <p:grpSpPr bwMode="auto">
          <a:xfrm>
            <a:off x="1922463" y="4287838"/>
            <a:ext cx="4868862" cy="701675"/>
            <a:chOff x="1029" y="2840"/>
            <a:chExt cx="3067" cy="442"/>
          </a:xfrm>
        </p:grpSpPr>
        <p:sp>
          <p:nvSpPr>
            <p:cNvPr id="226330" name="Line 26"/>
            <p:cNvSpPr>
              <a:spLocks noChangeShapeType="1"/>
            </p:cNvSpPr>
            <p:nvPr/>
          </p:nvSpPr>
          <p:spPr bwMode="auto">
            <a:xfrm>
              <a:off x="2653" y="2840"/>
              <a:ext cx="9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6331" name="Line 27"/>
            <p:cNvSpPr>
              <a:spLocks noChangeShapeType="1"/>
            </p:cNvSpPr>
            <p:nvPr/>
          </p:nvSpPr>
          <p:spPr bwMode="auto">
            <a:xfrm>
              <a:off x="2659" y="3282"/>
              <a:ext cx="14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6332" name="Line 28"/>
            <p:cNvSpPr>
              <a:spLocks noChangeShapeType="1"/>
            </p:cNvSpPr>
            <p:nvPr/>
          </p:nvSpPr>
          <p:spPr bwMode="auto">
            <a:xfrm flipH="1">
              <a:off x="1029" y="3022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6333" name="Group 29"/>
          <p:cNvGrpSpPr>
            <a:grpSpLocks/>
          </p:cNvGrpSpPr>
          <p:nvPr/>
        </p:nvGrpSpPr>
        <p:grpSpPr bwMode="auto">
          <a:xfrm>
            <a:off x="1044575" y="2632075"/>
            <a:ext cx="360363" cy="935038"/>
            <a:chOff x="476" y="1797"/>
            <a:chExt cx="227" cy="589"/>
          </a:xfrm>
        </p:grpSpPr>
        <p:sp>
          <p:nvSpPr>
            <p:cNvPr id="226334" name="AutoShape 30"/>
            <p:cNvSpPr>
              <a:spLocks noChangeArrowheads="1"/>
            </p:cNvSpPr>
            <p:nvPr/>
          </p:nvSpPr>
          <p:spPr bwMode="auto">
            <a:xfrm>
              <a:off x="476" y="1797"/>
              <a:ext cx="227" cy="13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6335" name="AutoShape 31"/>
            <p:cNvSpPr>
              <a:spLocks noChangeArrowheads="1"/>
            </p:cNvSpPr>
            <p:nvPr/>
          </p:nvSpPr>
          <p:spPr bwMode="auto">
            <a:xfrm>
              <a:off x="476" y="2024"/>
              <a:ext cx="227" cy="13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26336" name="AutoShape 32"/>
            <p:cNvSpPr>
              <a:spLocks noChangeArrowheads="1"/>
            </p:cNvSpPr>
            <p:nvPr/>
          </p:nvSpPr>
          <p:spPr bwMode="auto">
            <a:xfrm>
              <a:off x="476" y="2250"/>
              <a:ext cx="227" cy="136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226337" name="Group 33"/>
          <p:cNvGrpSpPr>
            <a:grpSpLocks/>
          </p:cNvGrpSpPr>
          <p:nvPr/>
        </p:nvGrpSpPr>
        <p:grpSpPr bwMode="auto">
          <a:xfrm>
            <a:off x="2916238" y="2992438"/>
            <a:ext cx="3073400" cy="2016125"/>
            <a:chOff x="1655" y="2024"/>
            <a:chExt cx="1936" cy="1270"/>
          </a:xfrm>
        </p:grpSpPr>
        <p:sp>
          <p:nvSpPr>
            <p:cNvPr id="226338" name="Text Box 34"/>
            <p:cNvSpPr txBox="1">
              <a:spLocks noChangeArrowheads="1"/>
            </p:cNvSpPr>
            <p:nvPr/>
          </p:nvSpPr>
          <p:spPr bwMode="auto">
            <a:xfrm>
              <a:off x="1655" y="2791"/>
              <a:ext cx="1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s</a:t>
              </a:r>
            </a:p>
          </p:txBody>
        </p:sp>
        <p:sp>
          <p:nvSpPr>
            <p:cNvPr id="226339" name="Text Box 35"/>
            <p:cNvSpPr txBox="1">
              <a:spLocks noChangeArrowheads="1"/>
            </p:cNvSpPr>
            <p:nvPr/>
          </p:nvSpPr>
          <p:spPr bwMode="auto">
            <a:xfrm>
              <a:off x="3379" y="306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s’</a:t>
              </a:r>
            </a:p>
          </p:txBody>
        </p:sp>
        <p:sp>
          <p:nvSpPr>
            <p:cNvPr id="226340" name="Text Box 36"/>
            <p:cNvSpPr txBox="1">
              <a:spLocks noChangeArrowheads="1"/>
            </p:cNvSpPr>
            <p:nvPr/>
          </p:nvSpPr>
          <p:spPr bwMode="auto">
            <a:xfrm>
              <a:off x="3013" y="2614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r</a:t>
              </a:r>
            </a:p>
          </p:txBody>
        </p:sp>
        <p:sp>
          <p:nvSpPr>
            <p:cNvPr id="226341" name="Text Box 37"/>
            <p:cNvSpPr txBox="1">
              <a:spLocks noChangeArrowheads="1"/>
            </p:cNvSpPr>
            <p:nvPr/>
          </p:nvSpPr>
          <p:spPr bwMode="auto">
            <a:xfrm>
              <a:off x="2785" y="2024"/>
              <a:ext cx="1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h</a:t>
              </a:r>
            </a:p>
          </p:txBody>
        </p:sp>
      </p:grpSp>
      <p:grpSp>
        <p:nvGrpSpPr>
          <p:cNvPr id="226342" name="Group 38"/>
          <p:cNvGrpSpPr>
            <a:grpSpLocks/>
          </p:cNvGrpSpPr>
          <p:nvPr/>
        </p:nvGrpSpPr>
        <p:grpSpPr bwMode="auto">
          <a:xfrm>
            <a:off x="1541463" y="2344738"/>
            <a:ext cx="5672137" cy="2093912"/>
            <a:chOff x="789" y="1616"/>
            <a:chExt cx="3573" cy="1319"/>
          </a:xfrm>
        </p:grpSpPr>
        <p:sp>
          <p:nvSpPr>
            <p:cNvPr id="226343" name="Text Box 39"/>
            <p:cNvSpPr txBox="1">
              <a:spLocks noChangeArrowheads="1"/>
            </p:cNvSpPr>
            <p:nvPr/>
          </p:nvSpPr>
          <p:spPr bwMode="auto">
            <a:xfrm>
              <a:off x="789" y="2156"/>
              <a:ext cx="2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O</a:t>
              </a:r>
            </a:p>
          </p:txBody>
        </p:sp>
        <p:sp>
          <p:nvSpPr>
            <p:cNvPr id="226344" name="Text Box 40"/>
            <p:cNvSpPr txBox="1">
              <a:spLocks noChangeArrowheads="1"/>
            </p:cNvSpPr>
            <p:nvPr/>
          </p:nvSpPr>
          <p:spPr bwMode="auto">
            <a:xfrm>
              <a:off x="4105" y="2160"/>
              <a:ext cx="2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 dirty="0"/>
                <a:t>O’</a:t>
              </a:r>
            </a:p>
          </p:txBody>
        </p:sp>
        <p:sp>
          <p:nvSpPr>
            <p:cNvPr id="226345" name="Text Box 41"/>
            <p:cNvSpPr txBox="1">
              <a:spLocks noChangeArrowheads="1"/>
            </p:cNvSpPr>
            <p:nvPr/>
          </p:nvSpPr>
          <p:spPr bwMode="auto">
            <a:xfrm>
              <a:off x="1011" y="1661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P</a:t>
              </a:r>
            </a:p>
          </p:txBody>
        </p:sp>
        <p:sp>
          <p:nvSpPr>
            <p:cNvPr id="226346" name="Text Box 42"/>
            <p:cNvSpPr txBox="1">
              <a:spLocks noChangeArrowheads="1"/>
            </p:cNvSpPr>
            <p:nvPr/>
          </p:nvSpPr>
          <p:spPr bwMode="auto">
            <a:xfrm>
              <a:off x="4095" y="2704"/>
              <a:ext cx="2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P’</a:t>
              </a:r>
            </a:p>
          </p:txBody>
        </p:sp>
        <p:sp>
          <p:nvSpPr>
            <p:cNvPr id="226347" name="Text Box 43"/>
            <p:cNvSpPr txBox="1">
              <a:spLocks noChangeArrowheads="1"/>
            </p:cNvSpPr>
            <p:nvPr/>
          </p:nvSpPr>
          <p:spPr bwMode="auto">
            <a:xfrm>
              <a:off x="2661" y="1616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I</a:t>
              </a:r>
            </a:p>
          </p:txBody>
        </p:sp>
        <p:sp>
          <p:nvSpPr>
            <p:cNvPr id="226348" name="Text Box 44"/>
            <p:cNvSpPr txBox="1">
              <a:spLocks noChangeArrowheads="1"/>
            </p:cNvSpPr>
            <p:nvPr/>
          </p:nvSpPr>
          <p:spPr bwMode="auto">
            <a:xfrm>
              <a:off x="2443" y="2387"/>
              <a:ext cx="2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V</a:t>
              </a:r>
            </a:p>
          </p:txBody>
        </p:sp>
      </p:grpSp>
      <p:grpSp>
        <p:nvGrpSpPr>
          <p:cNvPr id="226349" name="Group 45"/>
          <p:cNvGrpSpPr>
            <a:grpSpLocks/>
          </p:cNvGrpSpPr>
          <p:nvPr/>
        </p:nvGrpSpPr>
        <p:grpSpPr bwMode="auto">
          <a:xfrm>
            <a:off x="2481263" y="2347913"/>
            <a:ext cx="3894137" cy="1450975"/>
            <a:chOff x="1381" y="1618"/>
            <a:chExt cx="2453" cy="914"/>
          </a:xfrm>
        </p:grpSpPr>
        <p:sp>
          <p:nvSpPr>
            <p:cNvPr id="226350" name="Freeform 46"/>
            <p:cNvSpPr>
              <a:spLocks/>
            </p:cNvSpPr>
            <p:nvPr/>
          </p:nvSpPr>
          <p:spPr bwMode="auto">
            <a:xfrm rot="-9776862" flipH="1" flipV="1">
              <a:off x="3146" y="2359"/>
              <a:ext cx="20" cy="101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6351" name="Freeform 47"/>
            <p:cNvSpPr>
              <a:spLocks/>
            </p:cNvSpPr>
            <p:nvPr/>
          </p:nvSpPr>
          <p:spPr bwMode="auto">
            <a:xfrm rot="737694" flipH="1">
              <a:off x="2537" y="1748"/>
              <a:ext cx="20" cy="194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6352" name="Freeform 48"/>
            <p:cNvSpPr>
              <a:spLocks/>
            </p:cNvSpPr>
            <p:nvPr/>
          </p:nvSpPr>
          <p:spPr bwMode="auto">
            <a:xfrm rot="-9024723" flipH="1" flipV="1">
              <a:off x="3399" y="2112"/>
              <a:ext cx="20" cy="101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6353" name="Freeform 49"/>
            <p:cNvSpPr>
              <a:spLocks/>
            </p:cNvSpPr>
            <p:nvPr/>
          </p:nvSpPr>
          <p:spPr bwMode="auto">
            <a:xfrm rot="881166" flipH="1">
              <a:off x="3805" y="2251"/>
              <a:ext cx="20" cy="104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6354" name="Freeform 50"/>
            <p:cNvSpPr>
              <a:spLocks/>
            </p:cNvSpPr>
            <p:nvPr/>
          </p:nvSpPr>
          <p:spPr bwMode="auto">
            <a:xfrm rot="-881166">
              <a:off x="1381" y="2250"/>
              <a:ext cx="20" cy="104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6355" name="Line 51"/>
            <p:cNvSpPr>
              <a:spLocks noChangeShapeType="1"/>
            </p:cNvSpPr>
            <p:nvPr/>
          </p:nvSpPr>
          <p:spPr bwMode="auto">
            <a:xfrm rot="16200000" flipV="1">
              <a:off x="2615" y="1327"/>
              <a:ext cx="737" cy="13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6356" name="Line 52"/>
            <p:cNvSpPr>
              <a:spLocks noChangeShapeType="1"/>
            </p:cNvSpPr>
            <p:nvPr/>
          </p:nvSpPr>
          <p:spPr bwMode="auto">
            <a:xfrm>
              <a:off x="3107" y="247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6357" name="Freeform 53"/>
            <p:cNvSpPr>
              <a:spLocks/>
            </p:cNvSpPr>
            <p:nvPr/>
          </p:nvSpPr>
          <p:spPr bwMode="auto">
            <a:xfrm rot="881166" flipH="1">
              <a:off x="2270" y="2251"/>
              <a:ext cx="20" cy="104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6358" name="Freeform 54"/>
            <p:cNvSpPr>
              <a:spLocks/>
            </p:cNvSpPr>
            <p:nvPr/>
          </p:nvSpPr>
          <p:spPr bwMode="auto">
            <a:xfrm rot="881166" flipH="1">
              <a:off x="3424" y="2249"/>
              <a:ext cx="20" cy="104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6359" name="Text Box 55"/>
            <p:cNvSpPr txBox="1">
              <a:spLocks noChangeArrowheads="1"/>
            </p:cNvSpPr>
            <p:nvPr/>
          </p:nvSpPr>
          <p:spPr bwMode="auto">
            <a:xfrm>
              <a:off x="2369" y="1708"/>
              <a:ext cx="1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226360" name="Text Box 56"/>
            <p:cNvSpPr txBox="1">
              <a:spLocks noChangeArrowheads="1"/>
            </p:cNvSpPr>
            <p:nvPr/>
          </p:nvSpPr>
          <p:spPr bwMode="auto">
            <a:xfrm>
              <a:off x="3313" y="1904"/>
              <a:ext cx="1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 dirty="0">
                  <a:latin typeface="Symbol" pitchFamily="18" charset="2"/>
                </a:rPr>
                <a:t>e</a:t>
              </a:r>
              <a:r>
                <a:rPr lang="es-ES" sz="1600" dirty="0"/>
                <a:t>’</a:t>
              </a:r>
            </a:p>
          </p:txBody>
        </p:sp>
        <p:sp>
          <p:nvSpPr>
            <p:cNvPr id="226361" name="Text Box 57"/>
            <p:cNvSpPr txBox="1">
              <a:spLocks noChangeArrowheads="1"/>
            </p:cNvSpPr>
            <p:nvPr/>
          </p:nvSpPr>
          <p:spPr bwMode="auto">
            <a:xfrm>
              <a:off x="1383" y="2175"/>
              <a:ext cx="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>
                  <a:latin typeface="Symbol" pitchFamily="18" charset="2"/>
                </a:rPr>
                <a:t>s</a:t>
              </a:r>
            </a:p>
          </p:txBody>
        </p:sp>
        <p:sp>
          <p:nvSpPr>
            <p:cNvPr id="226362" name="Text Box 58"/>
            <p:cNvSpPr txBox="1">
              <a:spLocks noChangeArrowheads="1"/>
            </p:cNvSpPr>
            <p:nvPr/>
          </p:nvSpPr>
          <p:spPr bwMode="auto">
            <a:xfrm>
              <a:off x="3201" y="2320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>
                  <a:latin typeface="Symbol" pitchFamily="18" charset="2"/>
                </a:rPr>
                <a:t>w</a:t>
              </a:r>
              <a:r>
                <a:rPr lang="es-ES" sz="1600"/>
                <a:t>’</a:t>
              </a:r>
              <a:endParaRPr lang="es-ES" sz="1600">
                <a:latin typeface="Symbol" pitchFamily="18" charset="2"/>
              </a:endParaRPr>
            </a:p>
          </p:txBody>
        </p:sp>
        <p:sp>
          <p:nvSpPr>
            <p:cNvPr id="226363" name="Text Box 59"/>
            <p:cNvSpPr txBox="1">
              <a:spLocks noChangeArrowheads="1"/>
            </p:cNvSpPr>
            <p:nvPr/>
          </p:nvSpPr>
          <p:spPr bwMode="auto">
            <a:xfrm>
              <a:off x="3222" y="2152"/>
              <a:ext cx="1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>
                  <a:latin typeface="Symbol" pitchFamily="18" charset="2"/>
                </a:rPr>
                <a:t>f</a:t>
              </a:r>
            </a:p>
          </p:txBody>
        </p:sp>
        <p:sp>
          <p:nvSpPr>
            <p:cNvPr id="226364" name="Text Box 60"/>
            <p:cNvSpPr txBox="1">
              <a:spLocks noChangeArrowheads="1"/>
            </p:cNvSpPr>
            <p:nvPr/>
          </p:nvSpPr>
          <p:spPr bwMode="auto">
            <a:xfrm>
              <a:off x="3618" y="2189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>
                  <a:latin typeface="Symbol" pitchFamily="18" charset="2"/>
                </a:rPr>
                <a:t>s</a:t>
              </a:r>
              <a:r>
                <a:rPr lang="es-ES" sz="1600"/>
                <a:t>’</a:t>
              </a:r>
              <a:endParaRPr lang="es-ES" sz="1600">
                <a:latin typeface="Symbol" pitchFamily="18" charset="2"/>
              </a:endParaRPr>
            </a:p>
          </p:txBody>
        </p:sp>
        <p:sp>
          <p:nvSpPr>
            <p:cNvPr id="226365" name="Text Box 61"/>
            <p:cNvSpPr txBox="1">
              <a:spLocks noChangeArrowheads="1"/>
            </p:cNvSpPr>
            <p:nvPr/>
          </p:nvSpPr>
          <p:spPr bwMode="auto">
            <a:xfrm>
              <a:off x="2086" y="2176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>
                  <a:latin typeface="Symbol" pitchFamily="18" charset="2"/>
                </a:rPr>
                <a:t>w</a:t>
              </a:r>
            </a:p>
          </p:txBody>
        </p:sp>
      </p:grpSp>
      <p:grpSp>
        <p:nvGrpSpPr>
          <p:cNvPr id="226366" name="Group 62"/>
          <p:cNvGrpSpPr>
            <a:grpSpLocks/>
          </p:cNvGrpSpPr>
          <p:nvPr/>
        </p:nvGrpSpPr>
        <p:grpSpPr bwMode="auto">
          <a:xfrm>
            <a:off x="1298575" y="5278438"/>
            <a:ext cx="6913563" cy="304800"/>
            <a:chOff x="385" y="3249"/>
            <a:chExt cx="4355" cy="192"/>
          </a:xfrm>
        </p:grpSpPr>
        <p:sp>
          <p:nvSpPr>
            <p:cNvPr id="226367" name="Text Box 63"/>
            <p:cNvSpPr txBox="1">
              <a:spLocks noChangeArrowheads="1"/>
            </p:cNvSpPr>
            <p:nvPr/>
          </p:nvSpPr>
          <p:spPr bwMode="auto">
            <a:xfrm>
              <a:off x="2835" y="3249"/>
              <a:ext cx="190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s-ES" sz="1400" dirty="0"/>
                <a:t>s’, r positivas; s negativa</a:t>
              </a:r>
            </a:p>
          </p:txBody>
        </p:sp>
        <p:sp>
          <p:nvSpPr>
            <p:cNvPr id="226368" name="Text Box 64"/>
            <p:cNvSpPr txBox="1">
              <a:spLocks noChangeArrowheads="1"/>
            </p:cNvSpPr>
            <p:nvPr/>
          </p:nvSpPr>
          <p:spPr bwMode="auto">
            <a:xfrm>
              <a:off x="385" y="3249"/>
              <a:ext cx="154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s-ES" sz="1400"/>
                <a:t>Distancias horizontales</a:t>
              </a:r>
            </a:p>
          </p:txBody>
        </p:sp>
        <p:sp>
          <p:nvSpPr>
            <p:cNvPr id="226369" name="Line 65"/>
            <p:cNvSpPr>
              <a:spLocks noChangeShapeType="1"/>
            </p:cNvSpPr>
            <p:nvPr/>
          </p:nvSpPr>
          <p:spPr bwMode="auto">
            <a:xfrm>
              <a:off x="1746" y="3354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6370" name="Group 66"/>
          <p:cNvGrpSpPr>
            <a:grpSpLocks/>
          </p:cNvGrpSpPr>
          <p:nvPr/>
        </p:nvGrpSpPr>
        <p:grpSpPr bwMode="auto">
          <a:xfrm>
            <a:off x="1298575" y="5637213"/>
            <a:ext cx="7056438" cy="306387"/>
            <a:chOff x="385" y="3475"/>
            <a:chExt cx="4445" cy="193"/>
          </a:xfrm>
        </p:grpSpPr>
        <p:sp>
          <p:nvSpPr>
            <p:cNvPr id="226371" name="Text Box 67"/>
            <p:cNvSpPr txBox="1">
              <a:spLocks noChangeArrowheads="1"/>
            </p:cNvSpPr>
            <p:nvPr/>
          </p:nvSpPr>
          <p:spPr bwMode="auto">
            <a:xfrm>
              <a:off x="2835" y="3476"/>
              <a:ext cx="199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s-ES" sz="1400">
                  <a:latin typeface="Symbol" pitchFamily="18" charset="2"/>
                </a:rPr>
                <a:t>e</a:t>
              </a:r>
              <a:r>
                <a:rPr lang="es-ES" sz="1400"/>
                <a:t>, </a:t>
              </a:r>
              <a:r>
                <a:rPr lang="es-ES" sz="1400">
                  <a:latin typeface="Symbol" pitchFamily="18" charset="2"/>
                </a:rPr>
                <a:t>e</a:t>
              </a:r>
              <a:r>
                <a:rPr lang="es-ES" sz="1400"/>
                <a:t>’ positivos; </a:t>
              </a:r>
              <a:r>
                <a:rPr lang="es-ES" sz="1400">
                  <a:latin typeface="Symbol" pitchFamily="18" charset="2"/>
                </a:rPr>
                <a:t>w</a:t>
              </a:r>
              <a:r>
                <a:rPr lang="es-ES" sz="1400"/>
                <a:t>,</a:t>
              </a:r>
              <a:r>
                <a:rPr lang="es-ES" sz="1400">
                  <a:latin typeface="Symbol" pitchFamily="18" charset="2"/>
                </a:rPr>
                <a:t> w</a:t>
              </a:r>
              <a:r>
                <a:rPr lang="es-ES" sz="1400"/>
                <a:t>’ negativos</a:t>
              </a:r>
            </a:p>
          </p:txBody>
        </p:sp>
        <p:sp>
          <p:nvSpPr>
            <p:cNvPr id="226372" name="Text Box 68"/>
            <p:cNvSpPr txBox="1">
              <a:spLocks noChangeArrowheads="1"/>
            </p:cNvSpPr>
            <p:nvPr/>
          </p:nvSpPr>
          <p:spPr bwMode="auto">
            <a:xfrm>
              <a:off x="385" y="3475"/>
              <a:ext cx="195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s-ES" sz="1400"/>
                <a:t>Ángulos de incidencia y refracción</a:t>
              </a:r>
            </a:p>
          </p:txBody>
        </p:sp>
        <p:sp>
          <p:nvSpPr>
            <p:cNvPr id="226373" name="Line 69"/>
            <p:cNvSpPr>
              <a:spLocks noChangeShapeType="1"/>
            </p:cNvSpPr>
            <p:nvPr/>
          </p:nvSpPr>
          <p:spPr bwMode="auto">
            <a:xfrm>
              <a:off x="2253" y="3590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6374" name="Group 70"/>
          <p:cNvGrpSpPr>
            <a:grpSpLocks/>
          </p:cNvGrpSpPr>
          <p:nvPr/>
        </p:nvGrpSpPr>
        <p:grpSpPr bwMode="auto">
          <a:xfrm>
            <a:off x="1298575" y="5999163"/>
            <a:ext cx="7200900" cy="312737"/>
            <a:chOff x="385" y="3703"/>
            <a:chExt cx="4536" cy="197"/>
          </a:xfrm>
        </p:grpSpPr>
        <p:sp>
          <p:nvSpPr>
            <p:cNvPr id="226375" name="Text Box 71"/>
            <p:cNvSpPr txBox="1">
              <a:spLocks noChangeArrowheads="1"/>
            </p:cNvSpPr>
            <p:nvPr/>
          </p:nvSpPr>
          <p:spPr bwMode="auto">
            <a:xfrm>
              <a:off x="2835" y="3703"/>
              <a:ext cx="20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s-ES" sz="1400">
                  <a:latin typeface="Symbol" pitchFamily="18" charset="2"/>
                </a:rPr>
                <a:t>s</a:t>
              </a:r>
              <a:r>
                <a:rPr lang="es-ES" sz="1400"/>
                <a:t>’, </a:t>
              </a:r>
              <a:r>
                <a:rPr lang="es-ES" sz="1400">
                  <a:latin typeface="Symbol" pitchFamily="18" charset="2"/>
                </a:rPr>
                <a:t>f</a:t>
              </a:r>
              <a:r>
                <a:rPr lang="es-ES" sz="1400"/>
                <a:t>, </a:t>
              </a:r>
              <a:r>
                <a:rPr lang="es-ES" sz="1400">
                  <a:latin typeface="Symbol" pitchFamily="18" charset="2"/>
                </a:rPr>
                <a:t>w</a:t>
              </a:r>
              <a:r>
                <a:rPr lang="es-ES" sz="1400"/>
                <a:t>, </a:t>
              </a:r>
              <a:r>
                <a:rPr lang="es-ES" sz="1400">
                  <a:latin typeface="Symbol" pitchFamily="18" charset="2"/>
                </a:rPr>
                <a:t>w</a:t>
              </a:r>
              <a:r>
                <a:rPr lang="es-ES" sz="1400"/>
                <a:t>’ positivos; </a:t>
              </a:r>
              <a:r>
                <a:rPr lang="es-ES" sz="1400">
                  <a:latin typeface="Symbol" pitchFamily="18" charset="2"/>
                </a:rPr>
                <a:t>s </a:t>
              </a:r>
              <a:r>
                <a:rPr lang="es-ES" sz="1400"/>
                <a:t>negativo</a:t>
              </a:r>
            </a:p>
          </p:txBody>
        </p:sp>
        <p:sp>
          <p:nvSpPr>
            <p:cNvPr id="226376" name="Text Box 72"/>
            <p:cNvSpPr txBox="1">
              <a:spLocks noChangeArrowheads="1"/>
            </p:cNvSpPr>
            <p:nvPr/>
          </p:nvSpPr>
          <p:spPr bwMode="auto">
            <a:xfrm>
              <a:off x="385" y="3708"/>
              <a:ext cx="15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s-ES" sz="1400"/>
                <a:t>Ángulos formados con el eje </a:t>
              </a:r>
            </a:p>
          </p:txBody>
        </p:sp>
        <p:sp>
          <p:nvSpPr>
            <p:cNvPr id="226377" name="Line 73"/>
            <p:cNvSpPr>
              <a:spLocks noChangeShapeType="1"/>
            </p:cNvSpPr>
            <p:nvPr/>
          </p:nvSpPr>
          <p:spPr bwMode="auto">
            <a:xfrm>
              <a:off x="1973" y="3809"/>
              <a:ext cx="8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6378" name="Group 74"/>
          <p:cNvGrpSpPr>
            <a:grpSpLocks/>
          </p:cNvGrpSpPr>
          <p:nvPr/>
        </p:nvGrpSpPr>
        <p:grpSpPr bwMode="auto">
          <a:xfrm>
            <a:off x="1323975" y="6362700"/>
            <a:ext cx="7208838" cy="306388"/>
            <a:chOff x="401" y="3932"/>
            <a:chExt cx="4541" cy="193"/>
          </a:xfrm>
        </p:grpSpPr>
        <p:sp>
          <p:nvSpPr>
            <p:cNvPr id="226379" name="Text Box 75"/>
            <p:cNvSpPr txBox="1">
              <a:spLocks noChangeArrowheads="1"/>
            </p:cNvSpPr>
            <p:nvPr/>
          </p:nvSpPr>
          <p:spPr bwMode="auto">
            <a:xfrm>
              <a:off x="2856" y="3933"/>
              <a:ext cx="20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s-ES" sz="1400"/>
                <a:t>h, y positivas; y’ negativa</a:t>
              </a:r>
            </a:p>
          </p:txBody>
        </p:sp>
        <p:sp>
          <p:nvSpPr>
            <p:cNvPr id="226380" name="Text Box 76"/>
            <p:cNvSpPr txBox="1">
              <a:spLocks noChangeArrowheads="1"/>
            </p:cNvSpPr>
            <p:nvPr/>
          </p:nvSpPr>
          <p:spPr bwMode="auto">
            <a:xfrm>
              <a:off x="401" y="3932"/>
              <a:ext cx="190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s-ES" sz="1400"/>
                <a:t>Distancias perpendiculares al eje </a:t>
              </a:r>
            </a:p>
          </p:txBody>
        </p:sp>
        <p:sp>
          <p:nvSpPr>
            <p:cNvPr id="226381" name="Line 77"/>
            <p:cNvSpPr>
              <a:spLocks noChangeShapeType="1"/>
            </p:cNvSpPr>
            <p:nvPr/>
          </p:nvSpPr>
          <p:spPr bwMode="auto">
            <a:xfrm>
              <a:off x="2200" y="402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6382" name="Group 78"/>
          <p:cNvGrpSpPr>
            <a:grpSpLocks/>
          </p:cNvGrpSpPr>
          <p:nvPr/>
        </p:nvGrpSpPr>
        <p:grpSpPr bwMode="auto">
          <a:xfrm>
            <a:off x="1692275" y="1941513"/>
            <a:ext cx="6192838" cy="2995612"/>
            <a:chOff x="1066" y="1223"/>
            <a:chExt cx="3901" cy="1887"/>
          </a:xfrm>
        </p:grpSpPr>
        <p:grpSp>
          <p:nvGrpSpPr>
            <p:cNvPr id="226383" name="Group 79"/>
            <p:cNvGrpSpPr>
              <a:grpSpLocks/>
            </p:cNvGrpSpPr>
            <p:nvPr/>
          </p:nvGrpSpPr>
          <p:grpSpPr bwMode="auto">
            <a:xfrm>
              <a:off x="1066" y="1223"/>
              <a:ext cx="3810" cy="1887"/>
              <a:chOff x="884" y="1362"/>
              <a:chExt cx="3810" cy="1887"/>
            </a:xfrm>
          </p:grpSpPr>
          <p:sp>
            <p:nvSpPr>
              <p:cNvPr id="226384" name="Line 80"/>
              <p:cNvSpPr>
                <a:spLocks noChangeShapeType="1"/>
              </p:cNvSpPr>
              <p:nvPr/>
            </p:nvSpPr>
            <p:spPr bwMode="auto">
              <a:xfrm>
                <a:off x="884" y="2359"/>
                <a:ext cx="38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6385" name="Line 81"/>
              <p:cNvSpPr>
                <a:spLocks noChangeShapeType="1"/>
              </p:cNvSpPr>
              <p:nvPr/>
            </p:nvSpPr>
            <p:spPr bwMode="auto">
              <a:xfrm flipV="1">
                <a:off x="1020" y="1860"/>
                <a:ext cx="0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pic>
            <p:nvPicPr>
              <p:cNvPr id="226386" name="Picture 8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3" y="1474"/>
                <a:ext cx="640" cy="1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6387" name="Line 83"/>
              <p:cNvSpPr>
                <a:spLocks noChangeShapeType="1"/>
              </p:cNvSpPr>
              <p:nvPr/>
            </p:nvSpPr>
            <p:spPr bwMode="auto">
              <a:xfrm>
                <a:off x="4105" y="2359"/>
                <a:ext cx="0" cy="3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6388" name="Oval 84"/>
              <p:cNvSpPr>
                <a:spLocks noChangeArrowheads="1"/>
              </p:cNvSpPr>
              <p:nvPr/>
            </p:nvSpPr>
            <p:spPr bwMode="auto">
              <a:xfrm>
                <a:off x="1805" y="1374"/>
                <a:ext cx="227" cy="226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26389" name="Text Box 85"/>
              <p:cNvSpPr txBox="1">
                <a:spLocks noChangeArrowheads="1"/>
              </p:cNvSpPr>
              <p:nvPr/>
            </p:nvSpPr>
            <p:spPr bwMode="auto">
              <a:xfrm>
                <a:off x="1830" y="1362"/>
                <a:ext cx="1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800"/>
                  <a:t>n</a:t>
                </a:r>
              </a:p>
            </p:txBody>
          </p:sp>
          <p:sp>
            <p:nvSpPr>
              <p:cNvPr id="226390" name="Text Box 86"/>
              <p:cNvSpPr txBox="1">
                <a:spLocks noChangeArrowheads="1"/>
              </p:cNvSpPr>
              <p:nvPr/>
            </p:nvSpPr>
            <p:spPr bwMode="auto">
              <a:xfrm>
                <a:off x="3823" y="1385"/>
                <a:ext cx="21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800"/>
                  <a:t>n’</a:t>
                </a:r>
              </a:p>
            </p:txBody>
          </p:sp>
          <p:sp>
            <p:nvSpPr>
              <p:cNvPr id="226391" name="Oval 87"/>
              <p:cNvSpPr>
                <a:spLocks noChangeArrowheads="1"/>
              </p:cNvSpPr>
              <p:nvPr/>
            </p:nvSpPr>
            <p:spPr bwMode="auto">
              <a:xfrm>
                <a:off x="3816" y="1382"/>
                <a:ext cx="227" cy="226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226392" name="Text Box 88"/>
            <p:cNvSpPr txBox="1">
              <a:spLocks noChangeArrowheads="1"/>
            </p:cNvSpPr>
            <p:nvPr/>
          </p:nvSpPr>
          <p:spPr bwMode="auto">
            <a:xfrm>
              <a:off x="4558" y="1389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" sz="1800" dirty="0"/>
                <a:t>n&lt;n’</a:t>
              </a:r>
            </a:p>
          </p:txBody>
        </p:sp>
      </p:grpSp>
      <p:grpSp>
        <p:nvGrpSpPr>
          <p:cNvPr id="226393" name="Group 89"/>
          <p:cNvGrpSpPr>
            <a:grpSpLocks/>
          </p:cNvGrpSpPr>
          <p:nvPr/>
        </p:nvGrpSpPr>
        <p:grpSpPr bwMode="auto">
          <a:xfrm>
            <a:off x="1884363" y="2924175"/>
            <a:ext cx="5313362" cy="1016000"/>
            <a:chOff x="1202" y="1842"/>
            <a:chExt cx="3347" cy="640"/>
          </a:xfrm>
        </p:grpSpPr>
        <p:sp>
          <p:nvSpPr>
            <p:cNvPr id="226394" name="Rectangle 90"/>
            <p:cNvSpPr>
              <a:spLocks noChangeArrowheads="1"/>
            </p:cNvSpPr>
            <p:nvPr/>
          </p:nvSpPr>
          <p:spPr bwMode="auto">
            <a:xfrm>
              <a:off x="4332" y="2251"/>
              <a:ext cx="2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y’</a:t>
              </a:r>
            </a:p>
          </p:txBody>
        </p:sp>
        <p:sp>
          <p:nvSpPr>
            <p:cNvPr id="226395" name="Rectangle 91"/>
            <p:cNvSpPr>
              <a:spLocks noChangeArrowheads="1"/>
            </p:cNvSpPr>
            <p:nvPr/>
          </p:nvSpPr>
          <p:spPr bwMode="auto">
            <a:xfrm>
              <a:off x="1202" y="1842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y</a:t>
              </a:r>
            </a:p>
          </p:txBody>
        </p:sp>
      </p:grpSp>
      <p:sp>
        <p:nvSpPr>
          <p:cNvPr id="90" name="Text Box 40"/>
          <p:cNvSpPr txBox="1">
            <a:spLocks noChangeArrowheads="1"/>
          </p:cNvSpPr>
          <p:nvPr/>
        </p:nvSpPr>
        <p:spPr bwMode="auto">
          <a:xfrm>
            <a:off x="6012160" y="3501008"/>
            <a:ext cx="3241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800" dirty="0"/>
              <a:t>C</a:t>
            </a:r>
          </a:p>
        </p:txBody>
      </p:sp>
      <p:sp>
        <p:nvSpPr>
          <p:cNvPr id="93" name="Rectangle 2"/>
          <p:cNvSpPr txBox="1">
            <a:spLocks noChangeArrowheads="1"/>
          </p:cNvSpPr>
          <p:nvPr/>
        </p:nvSpPr>
        <p:spPr bwMode="auto">
          <a:xfrm>
            <a:off x="576064" y="198000"/>
            <a:ext cx="7524328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ＭＳ Ｐゴシック" charset="0"/>
                <a:cs typeface="Arial" pitchFamily="-8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ＭＳ Ｐゴシック" charset="0"/>
                <a:cs typeface="Arial" pitchFamily="-8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ＭＳ Ｐゴシック" charset="0"/>
                <a:cs typeface="Arial" pitchFamily="-8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ＭＳ Ｐゴシック" charset="0"/>
                <a:cs typeface="Arial" pitchFamily="-8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Arial" pitchFamily="-84" charset="0"/>
                <a:cs typeface="Arial" pitchFamily="-8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Arial" pitchFamily="-84" charset="0"/>
                <a:cs typeface="Arial" pitchFamily="-8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Arial" pitchFamily="-84" charset="0"/>
                <a:cs typeface="Arial" pitchFamily="-8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-84" charset="0"/>
                <a:ea typeface="Arial" pitchFamily="-84" charset="0"/>
                <a:cs typeface="Arial" pitchFamily="-84" charset="0"/>
              </a:defRPr>
            </a:lvl9pPr>
          </a:lstStyle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1. Notación. Convenio de signos 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12FDA12-3F58-9640-A9D6-8B035BBD0692}"/>
              </a:ext>
            </a:extLst>
          </p:cNvPr>
          <p:cNvCxnSpPr/>
          <p:nvPr/>
        </p:nvCxnSpPr>
        <p:spPr bwMode="auto">
          <a:xfrm>
            <a:off x="6516216" y="1412776"/>
            <a:ext cx="6047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162B4877-8C5C-BC4C-B258-0360F485D459}"/>
              </a:ext>
            </a:extLst>
          </p:cNvPr>
          <p:cNvSpPr/>
          <p:nvPr/>
        </p:nvSpPr>
        <p:spPr bwMode="auto">
          <a:xfrm>
            <a:off x="6357938" y="1278000"/>
            <a:ext cx="877887" cy="28808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30000">
              <a:ln>
                <a:noFill/>
              </a:ln>
              <a:solidFill>
                <a:schemeClr val="tx1"/>
              </a:solidFill>
              <a:effectLst/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7BAF8B-E8FE-DA47-B9E1-E015D007345E}"/>
              </a:ext>
            </a:extLst>
          </p:cNvPr>
          <p:cNvSpPr txBox="1"/>
          <p:nvPr/>
        </p:nvSpPr>
        <p:spPr>
          <a:xfrm>
            <a:off x="6516216" y="90872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Luz</a:t>
            </a:r>
          </a:p>
        </p:txBody>
      </p:sp>
    </p:spTree>
    <p:extLst>
      <p:ext uri="{BB962C8B-B14F-4D97-AF65-F5344CB8AC3E}">
        <p14:creationId xmlns:p14="http://schemas.microsoft.com/office/powerpoint/2010/main" val="154075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6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6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2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26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6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2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2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22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22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22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56" y="198000"/>
            <a:ext cx="7956376" cy="1080000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rgbClr val="3366FF"/>
                </a:solidFill>
                <a:effectLst/>
                <a:latin typeface="Book Antiqua" pitchFamily="18" charset="0"/>
              </a:rPr>
              <a:t>2. Superficies ópticas 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468313" y="1693863"/>
            <a:ext cx="302418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s-ES" sz="2000" dirty="0"/>
              <a:t>Superficies esféricas</a:t>
            </a:r>
          </a:p>
          <a:p>
            <a:pPr algn="l"/>
            <a:r>
              <a:rPr lang="es-ES" sz="2000" dirty="0"/>
              <a:t>Sistemas de revolución</a:t>
            </a:r>
          </a:p>
          <a:p>
            <a:pPr algn="l"/>
            <a:r>
              <a:rPr lang="es-ES" sz="2000" dirty="0"/>
              <a:t>Sistemas centrados</a:t>
            </a:r>
          </a:p>
        </p:txBody>
      </p:sp>
      <p:grpSp>
        <p:nvGrpSpPr>
          <p:cNvPr id="184335" name="Group 15"/>
          <p:cNvGrpSpPr>
            <a:grpSpLocks/>
          </p:cNvGrpSpPr>
          <p:nvPr/>
        </p:nvGrpSpPr>
        <p:grpSpPr bwMode="auto">
          <a:xfrm>
            <a:off x="3635896" y="738000"/>
            <a:ext cx="4537075" cy="3744913"/>
            <a:chOff x="1247" y="1298"/>
            <a:chExt cx="2858" cy="2359"/>
          </a:xfrm>
        </p:grpSpPr>
        <p:grpSp>
          <p:nvGrpSpPr>
            <p:cNvPr id="184326" name="Group 6"/>
            <p:cNvGrpSpPr>
              <a:grpSpLocks/>
            </p:cNvGrpSpPr>
            <p:nvPr/>
          </p:nvGrpSpPr>
          <p:grpSpPr bwMode="auto">
            <a:xfrm>
              <a:off x="1948" y="1449"/>
              <a:ext cx="1954" cy="2122"/>
              <a:chOff x="1903" y="1099"/>
              <a:chExt cx="1954" cy="2122"/>
            </a:xfrm>
          </p:grpSpPr>
          <p:sp>
            <p:nvSpPr>
              <p:cNvPr id="184327" name="AutoShape 7"/>
              <p:cNvSpPr>
                <a:spLocks noChangeArrowheads="1"/>
              </p:cNvSpPr>
              <p:nvPr/>
            </p:nvSpPr>
            <p:spPr bwMode="auto">
              <a:xfrm>
                <a:off x="2789" y="1207"/>
                <a:ext cx="181" cy="317"/>
              </a:xfrm>
              <a:prstGeom prst="curvedRightArrow">
                <a:avLst>
                  <a:gd name="adj1" fmla="val 44182"/>
                  <a:gd name="adj2" fmla="val 79209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pic>
            <p:nvPicPr>
              <p:cNvPr id="184328" name="Picture 8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3" y="1099"/>
                <a:ext cx="1954" cy="21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84329" name="Text Box 9"/>
            <p:cNvSpPr txBox="1">
              <a:spLocks noChangeArrowheads="1"/>
            </p:cNvSpPr>
            <p:nvPr/>
          </p:nvSpPr>
          <p:spPr bwMode="auto">
            <a:xfrm>
              <a:off x="1247" y="3445"/>
              <a:ext cx="10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" sz="1600"/>
                <a:t>Arco generador</a:t>
              </a:r>
            </a:p>
          </p:txBody>
        </p:sp>
        <p:sp>
          <p:nvSpPr>
            <p:cNvPr id="184330" name="Line 10"/>
            <p:cNvSpPr>
              <a:spLocks noChangeShapeType="1"/>
            </p:cNvSpPr>
            <p:nvPr/>
          </p:nvSpPr>
          <p:spPr bwMode="auto">
            <a:xfrm flipV="1">
              <a:off x="2018" y="3172"/>
              <a:ext cx="227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331" name="Text Box 11"/>
            <p:cNvSpPr txBox="1">
              <a:spLocks noChangeArrowheads="1"/>
            </p:cNvSpPr>
            <p:nvPr/>
          </p:nvSpPr>
          <p:spPr bwMode="auto">
            <a:xfrm>
              <a:off x="2904" y="2463"/>
              <a:ext cx="22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" sz="1600"/>
                <a:t>C</a:t>
              </a:r>
            </a:p>
          </p:txBody>
        </p:sp>
        <p:sp>
          <p:nvSpPr>
            <p:cNvPr id="184332" name="Text Box 12"/>
            <p:cNvSpPr txBox="1">
              <a:spLocks noChangeArrowheads="1"/>
            </p:cNvSpPr>
            <p:nvPr/>
          </p:nvSpPr>
          <p:spPr bwMode="auto">
            <a:xfrm>
              <a:off x="2880" y="1298"/>
              <a:ext cx="122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" sz="1600"/>
                <a:t>Eje de revolución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67E0BEA-CD1B-CB1D-D26D-A7CE7672E0E4}"/>
              </a:ext>
            </a:extLst>
          </p:cNvPr>
          <p:cNvSpPr txBox="1"/>
          <p:nvPr/>
        </p:nvSpPr>
        <p:spPr>
          <a:xfrm>
            <a:off x="504056" y="4945453"/>
            <a:ext cx="735008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E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Los sistemas ópticos pueden clasificarse en:</a:t>
            </a:r>
          </a:p>
          <a:p>
            <a:pPr algn="l"/>
            <a:endParaRPr lang="es-ES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Dióptricos, si están formados solo por superficies refractantes.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Catóptricos, si lo están solo por espejos.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Catadióptricos, si están formados por ambos.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96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59" name="Text Box 31"/>
          <p:cNvSpPr txBox="1">
            <a:spLocks noChangeArrowheads="1"/>
          </p:cNvSpPr>
          <p:nvPr/>
        </p:nvSpPr>
        <p:spPr bwMode="auto">
          <a:xfrm>
            <a:off x="468313" y="1519957"/>
            <a:ext cx="83583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2000" dirty="0"/>
              <a:t>Estigmatismo riguroso en una superficie esférica. El centro de curvatura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467544" y="198000"/>
            <a:ext cx="91440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3. Cálculo de la refracción en una superficie esférica </a:t>
            </a:r>
          </a:p>
        </p:txBody>
      </p:sp>
      <p:grpSp>
        <p:nvGrpSpPr>
          <p:cNvPr id="4" name="3 Grupo"/>
          <p:cNvGrpSpPr/>
          <p:nvPr/>
        </p:nvGrpSpPr>
        <p:grpSpPr>
          <a:xfrm>
            <a:off x="1403350" y="2125663"/>
            <a:ext cx="7488241" cy="4111625"/>
            <a:chOff x="1403350" y="2125663"/>
            <a:chExt cx="7488241" cy="4111625"/>
          </a:xfrm>
        </p:grpSpPr>
        <p:grpSp>
          <p:nvGrpSpPr>
            <p:cNvPr id="2" name="1 Grupo"/>
            <p:cNvGrpSpPr/>
            <p:nvPr/>
          </p:nvGrpSpPr>
          <p:grpSpPr>
            <a:xfrm rot="1198631">
              <a:off x="2845960" y="2743529"/>
              <a:ext cx="4819650" cy="1512888"/>
              <a:chOff x="2106613" y="3157538"/>
              <a:chExt cx="4819650" cy="1512888"/>
            </a:xfrm>
          </p:grpSpPr>
          <p:sp>
            <p:nvSpPr>
              <p:cNvPr id="29" name="Line 15"/>
              <p:cNvSpPr>
                <a:spLocks noChangeAspect="1" noChangeShapeType="1"/>
              </p:cNvSpPr>
              <p:nvPr/>
            </p:nvSpPr>
            <p:spPr bwMode="auto">
              <a:xfrm rot="21275068">
                <a:off x="4516438" y="3789363"/>
                <a:ext cx="2409825" cy="881063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Line 16"/>
              <p:cNvSpPr>
                <a:spLocks noChangeAspect="1" noChangeShapeType="1"/>
              </p:cNvSpPr>
              <p:nvPr/>
            </p:nvSpPr>
            <p:spPr bwMode="auto">
              <a:xfrm rot="21275068">
                <a:off x="4997158" y="4042346"/>
                <a:ext cx="103553" cy="3423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" name="Line 35"/>
              <p:cNvSpPr>
                <a:spLocks noChangeAspect="1" noChangeShapeType="1"/>
              </p:cNvSpPr>
              <p:nvPr/>
            </p:nvSpPr>
            <p:spPr bwMode="auto">
              <a:xfrm rot="21275068">
                <a:off x="2106613" y="3157538"/>
                <a:ext cx="2409825" cy="881063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Line 36"/>
              <p:cNvSpPr>
                <a:spLocks noChangeAspect="1" noChangeShapeType="1"/>
              </p:cNvSpPr>
              <p:nvPr/>
            </p:nvSpPr>
            <p:spPr bwMode="auto">
              <a:xfrm rot="21275068">
                <a:off x="3290790" y="3587059"/>
                <a:ext cx="103553" cy="3423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3" name="2 Grupo"/>
            <p:cNvGrpSpPr/>
            <p:nvPr/>
          </p:nvGrpSpPr>
          <p:grpSpPr>
            <a:xfrm rot="19980891">
              <a:off x="1945801" y="4008108"/>
              <a:ext cx="4819650" cy="1512888"/>
              <a:chOff x="2106613" y="3157538"/>
              <a:chExt cx="4819650" cy="1512888"/>
            </a:xfrm>
          </p:grpSpPr>
          <p:sp>
            <p:nvSpPr>
              <p:cNvPr id="34" name="Line 15"/>
              <p:cNvSpPr>
                <a:spLocks noChangeAspect="1" noChangeShapeType="1"/>
              </p:cNvSpPr>
              <p:nvPr/>
            </p:nvSpPr>
            <p:spPr bwMode="auto">
              <a:xfrm rot="21275068">
                <a:off x="4516438" y="3789363"/>
                <a:ext cx="2409825" cy="881063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Line 16"/>
              <p:cNvSpPr>
                <a:spLocks noChangeAspect="1" noChangeShapeType="1"/>
              </p:cNvSpPr>
              <p:nvPr/>
            </p:nvSpPr>
            <p:spPr bwMode="auto">
              <a:xfrm rot="21275068">
                <a:off x="5700615" y="4218884"/>
                <a:ext cx="103553" cy="3423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Line 35"/>
              <p:cNvSpPr>
                <a:spLocks noChangeAspect="1" noChangeShapeType="1"/>
              </p:cNvSpPr>
              <p:nvPr/>
            </p:nvSpPr>
            <p:spPr bwMode="auto">
              <a:xfrm rot="21275068">
                <a:off x="2106613" y="3157538"/>
                <a:ext cx="2409825" cy="881063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" name="Line 36"/>
              <p:cNvSpPr>
                <a:spLocks noChangeAspect="1" noChangeShapeType="1"/>
              </p:cNvSpPr>
              <p:nvPr/>
            </p:nvSpPr>
            <p:spPr bwMode="auto">
              <a:xfrm rot="21275068">
                <a:off x="3290790" y="3587059"/>
                <a:ext cx="103553" cy="3423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1767" name="Group 39"/>
            <p:cNvGrpSpPr>
              <a:grpSpLocks/>
            </p:cNvGrpSpPr>
            <p:nvPr/>
          </p:nvGrpSpPr>
          <p:grpSpPr bwMode="auto">
            <a:xfrm>
              <a:off x="1403350" y="2125663"/>
              <a:ext cx="7488241" cy="4111625"/>
              <a:chOff x="884" y="1339"/>
              <a:chExt cx="4717" cy="2590"/>
            </a:xfrm>
          </p:grpSpPr>
          <p:sp>
            <p:nvSpPr>
              <p:cNvPr id="201735" name="Oval 7"/>
              <p:cNvSpPr>
                <a:spLocks noChangeArrowheads="1"/>
              </p:cNvSpPr>
              <p:nvPr/>
            </p:nvSpPr>
            <p:spPr bwMode="auto">
              <a:xfrm>
                <a:off x="1610" y="1533"/>
                <a:ext cx="227" cy="226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01736" name="Text Box 8"/>
              <p:cNvSpPr txBox="1">
                <a:spLocks noChangeArrowheads="1"/>
              </p:cNvSpPr>
              <p:nvPr/>
            </p:nvSpPr>
            <p:spPr bwMode="auto">
              <a:xfrm>
                <a:off x="1635" y="1521"/>
                <a:ext cx="1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800"/>
                  <a:t>n</a:t>
                </a:r>
              </a:p>
            </p:txBody>
          </p:sp>
          <p:sp>
            <p:nvSpPr>
              <p:cNvPr id="201737" name="Text Box 9"/>
              <p:cNvSpPr txBox="1">
                <a:spLocks noChangeArrowheads="1"/>
              </p:cNvSpPr>
              <p:nvPr/>
            </p:nvSpPr>
            <p:spPr bwMode="auto">
              <a:xfrm>
                <a:off x="4005" y="1544"/>
                <a:ext cx="21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800"/>
                  <a:t>n’</a:t>
                </a:r>
              </a:p>
            </p:txBody>
          </p:sp>
          <p:sp>
            <p:nvSpPr>
              <p:cNvPr id="201738" name="Oval 10"/>
              <p:cNvSpPr>
                <a:spLocks noChangeArrowheads="1"/>
              </p:cNvSpPr>
              <p:nvPr/>
            </p:nvSpPr>
            <p:spPr bwMode="auto">
              <a:xfrm>
                <a:off x="3998" y="1541"/>
                <a:ext cx="227" cy="226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grpSp>
            <p:nvGrpSpPr>
              <p:cNvPr id="201742" name="Group 14"/>
              <p:cNvGrpSpPr>
                <a:grpSpLocks noChangeAspect="1"/>
              </p:cNvGrpSpPr>
              <p:nvPr/>
            </p:nvGrpSpPr>
            <p:grpSpPr bwMode="auto">
              <a:xfrm rot="-324932">
                <a:off x="2749" y="2291"/>
                <a:ext cx="1518" cy="555"/>
                <a:chOff x="1017" y="1863"/>
                <a:chExt cx="1629" cy="489"/>
              </a:xfrm>
            </p:grpSpPr>
            <p:sp>
              <p:nvSpPr>
                <p:cNvPr id="201743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1017" y="1863"/>
                  <a:ext cx="1629" cy="489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1744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1817" y="2103"/>
                  <a:ext cx="70" cy="1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201745" name="Line 17"/>
              <p:cNvSpPr>
                <a:spLocks noChangeAspect="1" noChangeShapeType="1"/>
              </p:cNvSpPr>
              <p:nvPr/>
            </p:nvSpPr>
            <p:spPr bwMode="auto">
              <a:xfrm>
                <a:off x="2682" y="2689"/>
                <a:ext cx="0" cy="76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1746" name="Line 18"/>
              <p:cNvSpPr>
                <a:spLocks noChangeAspect="1" noChangeShapeType="1"/>
              </p:cNvSpPr>
              <p:nvPr/>
            </p:nvSpPr>
            <p:spPr bwMode="auto">
              <a:xfrm>
                <a:off x="4056" y="2709"/>
                <a:ext cx="0" cy="7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1747" name="Line 19"/>
              <p:cNvSpPr>
                <a:spLocks noChangeAspect="1" noChangeShapeType="1"/>
              </p:cNvSpPr>
              <p:nvPr/>
            </p:nvSpPr>
            <p:spPr bwMode="auto">
              <a:xfrm>
                <a:off x="2702" y="3370"/>
                <a:ext cx="13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1748" name="Line 20"/>
              <p:cNvSpPr>
                <a:spLocks noChangeAspect="1" noChangeShapeType="1"/>
              </p:cNvSpPr>
              <p:nvPr/>
            </p:nvSpPr>
            <p:spPr bwMode="auto">
              <a:xfrm>
                <a:off x="884" y="2713"/>
                <a:ext cx="3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1750" name="Text Box 22"/>
              <p:cNvSpPr txBox="1">
                <a:spLocks noChangeAspect="1" noChangeArrowheads="1"/>
              </p:cNvSpPr>
              <p:nvPr/>
            </p:nvSpPr>
            <p:spPr bwMode="auto">
              <a:xfrm>
                <a:off x="3107" y="3166"/>
                <a:ext cx="18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800"/>
                  <a:t>r</a:t>
                </a:r>
              </a:p>
            </p:txBody>
          </p:sp>
          <p:sp>
            <p:nvSpPr>
              <p:cNvPr id="201751" name="Text Box 23"/>
              <p:cNvSpPr txBox="1">
                <a:spLocks noChangeAspect="1" noChangeArrowheads="1"/>
              </p:cNvSpPr>
              <p:nvPr/>
            </p:nvSpPr>
            <p:spPr bwMode="auto">
              <a:xfrm>
                <a:off x="3923" y="2478"/>
                <a:ext cx="257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800"/>
                  <a:t>O’</a:t>
                </a:r>
              </a:p>
            </p:txBody>
          </p:sp>
          <p:sp>
            <p:nvSpPr>
              <p:cNvPr id="201752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2426" y="2750"/>
                <a:ext cx="210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800"/>
                  <a:t>V</a:t>
                </a:r>
              </a:p>
            </p:txBody>
          </p:sp>
          <p:sp>
            <p:nvSpPr>
              <p:cNvPr id="201755" name="Line 27"/>
              <p:cNvSpPr>
                <a:spLocks noChangeAspect="1" noChangeShapeType="1"/>
              </p:cNvSpPr>
              <p:nvPr/>
            </p:nvSpPr>
            <p:spPr bwMode="auto">
              <a:xfrm>
                <a:off x="3322" y="287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1756" name="Text Box 28"/>
              <p:cNvSpPr txBox="1">
                <a:spLocks noChangeAspect="1" noChangeArrowheads="1"/>
              </p:cNvSpPr>
              <p:nvPr/>
            </p:nvSpPr>
            <p:spPr bwMode="auto">
              <a:xfrm>
                <a:off x="4604" y="1689"/>
                <a:ext cx="9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s-ES" sz="2000" dirty="0">
                    <a:latin typeface="Symbol" pitchFamily="18" charset="2"/>
                  </a:rPr>
                  <a:t>e</a:t>
                </a:r>
                <a:r>
                  <a:rPr lang="es-ES" sz="2000" dirty="0"/>
                  <a:t> =</a:t>
                </a:r>
                <a:r>
                  <a:rPr lang="es-ES" sz="2000" dirty="0">
                    <a:latin typeface="Symbol" pitchFamily="18" charset="2"/>
                  </a:rPr>
                  <a:t> e</a:t>
                </a:r>
                <a:r>
                  <a:rPr lang="es-ES" sz="2000" dirty="0"/>
                  <a:t>’ = 0</a:t>
                </a:r>
              </a:p>
            </p:txBody>
          </p:sp>
          <p:sp>
            <p:nvSpPr>
              <p:cNvPr id="201758" name="Text Box 30"/>
              <p:cNvSpPr txBox="1">
                <a:spLocks noChangeArrowheads="1"/>
              </p:cNvSpPr>
              <p:nvPr/>
            </p:nvSpPr>
            <p:spPr bwMode="auto">
              <a:xfrm>
                <a:off x="3787" y="2750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800"/>
                  <a:t>C</a:t>
                </a:r>
              </a:p>
            </p:txBody>
          </p:sp>
          <p:sp>
            <p:nvSpPr>
              <p:cNvPr id="201760" name="Rectangle 32"/>
              <p:cNvSpPr>
                <a:spLocks noChangeArrowheads="1"/>
              </p:cNvSpPr>
              <p:nvPr/>
            </p:nvSpPr>
            <p:spPr bwMode="auto">
              <a:xfrm>
                <a:off x="4688" y="1339"/>
                <a:ext cx="4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s-ES" sz="1800" dirty="0"/>
                  <a:t>n &lt; n’</a:t>
                </a:r>
              </a:p>
            </p:txBody>
          </p:sp>
          <p:sp>
            <p:nvSpPr>
              <p:cNvPr id="201761" name="Text Box 33"/>
              <p:cNvSpPr txBox="1">
                <a:spLocks noChangeAspect="1" noChangeArrowheads="1"/>
              </p:cNvSpPr>
              <p:nvPr/>
            </p:nvSpPr>
            <p:spPr bwMode="auto">
              <a:xfrm>
                <a:off x="4007" y="2750"/>
                <a:ext cx="23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800" dirty="0"/>
                  <a:t>O</a:t>
                </a:r>
              </a:p>
            </p:txBody>
          </p:sp>
          <p:grpSp>
            <p:nvGrpSpPr>
              <p:cNvPr id="201762" name="Group 34"/>
              <p:cNvGrpSpPr>
                <a:grpSpLocks noChangeAspect="1"/>
              </p:cNvGrpSpPr>
              <p:nvPr/>
            </p:nvGrpSpPr>
            <p:grpSpPr bwMode="auto">
              <a:xfrm rot="-324932">
                <a:off x="1231" y="1893"/>
                <a:ext cx="1518" cy="555"/>
                <a:chOff x="1017" y="1863"/>
                <a:chExt cx="1629" cy="489"/>
              </a:xfrm>
            </p:grpSpPr>
            <p:sp>
              <p:nvSpPr>
                <p:cNvPr id="201763" name="Line 35"/>
                <p:cNvSpPr>
                  <a:spLocks noChangeAspect="1" noChangeShapeType="1"/>
                </p:cNvSpPr>
                <p:nvPr/>
              </p:nvSpPr>
              <p:spPr bwMode="auto">
                <a:xfrm>
                  <a:off x="1017" y="1863"/>
                  <a:ext cx="1629" cy="489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201764" name="Line 36"/>
                <p:cNvSpPr>
                  <a:spLocks noChangeAspect="1" noChangeShapeType="1"/>
                </p:cNvSpPr>
                <p:nvPr/>
              </p:nvSpPr>
              <p:spPr bwMode="auto">
                <a:xfrm>
                  <a:off x="1817" y="2103"/>
                  <a:ext cx="70" cy="19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201766" name="Rectangle 38"/>
              <p:cNvSpPr>
                <a:spLocks noChangeArrowheads="1"/>
              </p:cNvSpPr>
              <p:nvPr/>
            </p:nvSpPr>
            <p:spPr bwMode="auto">
              <a:xfrm>
                <a:off x="4487" y="1979"/>
                <a:ext cx="928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ES" sz="1800" dirty="0" err="1"/>
                  <a:t>k</a:t>
                </a:r>
                <a:r>
                  <a:rPr lang="es-ES" sz="1800" baseline="-25000" dirty="0" err="1"/>
                  <a:t>C</a:t>
                </a:r>
                <a:r>
                  <a:rPr lang="es-ES" sz="1800" baseline="-25000" dirty="0"/>
                  <a:t> </a:t>
                </a:r>
                <a:r>
                  <a:rPr lang="es-ES" dirty="0"/>
                  <a:t>(CO)  </a:t>
                </a:r>
                <a:r>
                  <a:rPr lang="es-ES" sz="1800" dirty="0"/>
                  <a:t>= </a:t>
                </a:r>
                <a:r>
                  <a:rPr lang="es-ES" dirty="0"/>
                  <a:t>0</a:t>
                </a:r>
              </a:p>
              <a:p>
                <a:pPr algn="l"/>
                <a:r>
                  <a:rPr lang="es-ES" sz="1800" dirty="0" err="1"/>
                  <a:t>k’</a:t>
                </a:r>
                <a:r>
                  <a:rPr lang="es-ES" sz="1800" baseline="-25000" dirty="0" err="1"/>
                  <a:t>C</a:t>
                </a:r>
                <a:r>
                  <a:rPr lang="es-ES" sz="1800" baseline="-25000" dirty="0"/>
                  <a:t> </a:t>
                </a:r>
                <a:r>
                  <a:rPr lang="es-ES" sz="1800" dirty="0"/>
                  <a:t>(CO’) = 0</a:t>
                </a:r>
              </a:p>
            </p:txBody>
          </p:sp>
          <p:pic>
            <p:nvPicPr>
              <p:cNvPr id="201749" name="Picture 2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1" y="1505"/>
                <a:ext cx="874" cy="2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5" name="Rectangle 38">
            <a:extLst>
              <a:ext uri="{FF2B5EF4-FFF2-40B4-BE49-F238E27FC236}">
                <a16:creationId xmlns:a16="http://schemas.microsoft.com/office/drawing/2014/main" id="{C805F658-D05F-0477-3D11-16DEA9796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04" y="5961609"/>
            <a:ext cx="36150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1800" dirty="0" err="1"/>
              <a:t>k</a:t>
            </a:r>
            <a:r>
              <a:rPr lang="es-ES" sz="1800" baseline="-25000" dirty="0" err="1"/>
              <a:t>C</a:t>
            </a:r>
            <a:r>
              <a:rPr lang="es-ES" sz="1800" baseline="-25000" dirty="0"/>
              <a:t> </a:t>
            </a:r>
            <a:r>
              <a:rPr lang="es-ES" sz="1800" dirty="0"/>
              <a:t>= distancia objeto respecto C</a:t>
            </a:r>
            <a:endParaRPr lang="es-ES" dirty="0"/>
          </a:p>
          <a:p>
            <a:r>
              <a:rPr lang="es-ES" sz="1800" dirty="0" err="1"/>
              <a:t>k’</a:t>
            </a:r>
            <a:r>
              <a:rPr lang="es-ES" sz="1800" baseline="-25000" dirty="0" err="1"/>
              <a:t>C</a:t>
            </a:r>
            <a:r>
              <a:rPr lang="es-ES" sz="1800" baseline="-25000" dirty="0"/>
              <a:t> </a:t>
            </a:r>
            <a:r>
              <a:rPr lang="es-ES" sz="1800" dirty="0"/>
              <a:t>= distancia imagen respecto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850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20" name="Text Box 56"/>
          <p:cNvSpPr txBox="1">
            <a:spLocks noChangeArrowheads="1"/>
          </p:cNvSpPr>
          <p:nvPr/>
        </p:nvSpPr>
        <p:spPr bwMode="auto">
          <a:xfrm>
            <a:off x="468313" y="1519957"/>
            <a:ext cx="7258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2000" dirty="0"/>
              <a:t>Estigmatismo riguroso en una superficie esférica. El vértice</a:t>
            </a: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468560" y="198000"/>
            <a:ext cx="91440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3. Cálculo de la refracción en una superficie esférica </a:t>
            </a:r>
          </a:p>
        </p:txBody>
      </p:sp>
      <p:grpSp>
        <p:nvGrpSpPr>
          <p:cNvPr id="4" name="3 Grupo"/>
          <p:cNvGrpSpPr/>
          <p:nvPr/>
        </p:nvGrpSpPr>
        <p:grpSpPr>
          <a:xfrm>
            <a:off x="1393031" y="2112963"/>
            <a:ext cx="6592888" cy="4124325"/>
            <a:chOff x="1393031" y="2112963"/>
            <a:chExt cx="6592888" cy="4124325"/>
          </a:xfrm>
        </p:grpSpPr>
        <p:grpSp>
          <p:nvGrpSpPr>
            <p:cNvPr id="3" name="2 Grupo"/>
            <p:cNvGrpSpPr/>
            <p:nvPr/>
          </p:nvGrpSpPr>
          <p:grpSpPr>
            <a:xfrm>
              <a:off x="1393031" y="2112963"/>
              <a:ext cx="6592888" cy="4124325"/>
              <a:chOff x="1393031" y="2112963"/>
              <a:chExt cx="6592888" cy="4124325"/>
            </a:xfrm>
          </p:grpSpPr>
          <p:grpSp>
            <p:nvGrpSpPr>
              <p:cNvPr id="2" name="1 Grupo"/>
              <p:cNvGrpSpPr/>
              <p:nvPr/>
            </p:nvGrpSpPr>
            <p:grpSpPr>
              <a:xfrm rot="1279142">
                <a:off x="2598154" y="3098256"/>
                <a:ext cx="2070968" cy="643984"/>
                <a:chOff x="1389216" y="3342764"/>
                <a:chExt cx="2070968" cy="643984"/>
              </a:xfrm>
            </p:grpSpPr>
            <p:sp>
              <p:nvSpPr>
                <p:cNvPr id="32" name="Line 14"/>
                <p:cNvSpPr>
                  <a:spLocks noChangeAspect="1" noChangeShapeType="1"/>
                </p:cNvSpPr>
                <p:nvPr/>
              </p:nvSpPr>
              <p:spPr bwMode="auto">
                <a:xfrm rot="951497">
                  <a:off x="1389216" y="3342764"/>
                  <a:ext cx="2070968" cy="643984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3" name="Line 15"/>
                <p:cNvSpPr>
                  <a:spLocks noChangeAspect="1" noChangeShapeType="1"/>
                </p:cNvSpPr>
                <p:nvPr/>
              </p:nvSpPr>
              <p:spPr bwMode="auto">
                <a:xfrm rot="951497">
                  <a:off x="2421684" y="3684517"/>
                  <a:ext cx="118994" cy="3333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39" name="38 Grupo"/>
              <p:cNvGrpSpPr/>
              <p:nvPr/>
            </p:nvGrpSpPr>
            <p:grpSpPr>
              <a:xfrm rot="9404339">
                <a:off x="4306449" y="4147513"/>
                <a:ext cx="2435426" cy="757315"/>
                <a:chOff x="1047178" y="3181795"/>
                <a:chExt cx="2435426" cy="757315"/>
              </a:xfrm>
            </p:grpSpPr>
            <p:sp>
              <p:nvSpPr>
                <p:cNvPr id="40" name="Line 14"/>
                <p:cNvSpPr>
                  <a:spLocks noChangeAspect="1" noChangeShapeType="1"/>
                </p:cNvSpPr>
                <p:nvPr/>
              </p:nvSpPr>
              <p:spPr bwMode="auto">
                <a:xfrm rot="951497">
                  <a:off x="1047178" y="3181795"/>
                  <a:ext cx="2435426" cy="757315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41" name="Line 15"/>
                <p:cNvSpPr>
                  <a:spLocks noChangeAspect="1" noChangeShapeType="1"/>
                </p:cNvSpPr>
                <p:nvPr/>
              </p:nvSpPr>
              <p:spPr bwMode="auto">
                <a:xfrm rot="11751497">
                  <a:off x="2421684" y="3684517"/>
                  <a:ext cx="118994" cy="3333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36" name="35 Grupo"/>
              <p:cNvGrpSpPr/>
              <p:nvPr/>
            </p:nvGrpSpPr>
            <p:grpSpPr>
              <a:xfrm rot="541685">
                <a:off x="2428846" y="3250222"/>
                <a:ext cx="2070968" cy="643984"/>
                <a:chOff x="1389216" y="3342764"/>
                <a:chExt cx="2070968" cy="643984"/>
              </a:xfrm>
            </p:grpSpPr>
            <p:sp>
              <p:nvSpPr>
                <p:cNvPr id="37" name="Line 14"/>
                <p:cNvSpPr>
                  <a:spLocks noChangeAspect="1" noChangeShapeType="1"/>
                </p:cNvSpPr>
                <p:nvPr/>
              </p:nvSpPr>
              <p:spPr bwMode="auto">
                <a:xfrm rot="951497">
                  <a:off x="1389216" y="3342764"/>
                  <a:ext cx="2070968" cy="643984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38" name="Line 15"/>
                <p:cNvSpPr>
                  <a:spLocks noChangeAspect="1" noChangeShapeType="1"/>
                </p:cNvSpPr>
                <p:nvPr/>
              </p:nvSpPr>
              <p:spPr bwMode="auto">
                <a:xfrm rot="951497">
                  <a:off x="2421684" y="3684517"/>
                  <a:ext cx="118994" cy="3333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42" name="41 Grupo"/>
              <p:cNvGrpSpPr/>
              <p:nvPr/>
            </p:nvGrpSpPr>
            <p:grpSpPr>
              <a:xfrm rot="10161503">
                <a:off x="4222780" y="4409121"/>
                <a:ext cx="2435426" cy="757315"/>
                <a:chOff x="1047178" y="3181795"/>
                <a:chExt cx="2435426" cy="757315"/>
              </a:xfrm>
            </p:grpSpPr>
            <p:sp>
              <p:nvSpPr>
                <p:cNvPr id="43" name="Line 14"/>
                <p:cNvSpPr>
                  <a:spLocks noChangeAspect="1" noChangeShapeType="1"/>
                </p:cNvSpPr>
                <p:nvPr/>
              </p:nvSpPr>
              <p:spPr bwMode="auto">
                <a:xfrm rot="951497">
                  <a:off x="1047178" y="3181795"/>
                  <a:ext cx="2435426" cy="757315"/>
                </a:xfrm>
                <a:prstGeom prst="line">
                  <a:avLst/>
                </a:prstGeom>
                <a:noFill/>
                <a:ln w="158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44" name="Line 15"/>
                <p:cNvSpPr>
                  <a:spLocks noChangeAspect="1" noChangeShapeType="1"/>
                </p:cNvSpPr>
                <p:nvPr/>
              </p:nvSpPr>
              <p:spPr bwMode="auto">
                <a:xfrm rot="11751497">
                  <a:off x="2421684" y="3684517"/>
                  <a:ext cx="118994" cy="3333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grpSp>
            <p:nvGrpSpPr>
              <p:cNvPr id="190524" name="Group 60"/>
              <p:cNvGrpSpPr>
                <a:grpSpLocks/>
              </p:cNvGrpSpPr>
              <p:nvPr/>
            </p:nvGrpSpPr>
            <p:grpSpPr bwMode="auto">
              <a:xfrm>
                <a:off x="1393031" y="2112963"/>
                <a:ext cx="6592888" cy="4124325"/>
                <a:chOff x="884" y="1331"/>
                <a:chExt cx="4153" cy="2598"/>
              </a:xfrm>
            </p:grpSpPr>
            <p:sp>
              <p:nvSpPr>
                <p:cNvPr id="190473" name="Oval 9"/>
                <p:cNvSpPr>
                  <a:spLocks noChangeArrowheads="1"/>
                </p:cNvSpPr>
                <p:nvPr/>
              </p:nvSpPr>
              <p:spPr bwMode="auto">
                <a:xfrm>
                  <a:off x="1610" y="1533"/>
                  <a:ext cx="227" cy="226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9047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635" y="1521"/>
                  <a:ext cx="19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800"/>
                    <a:t>n</a:t>
                  </a:r>
                </a:p>
              </p:txBody>
            </p:sp>
            <p:sp>
              <p:nvSpPr>
                <p:cNvPr id="19047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005" y="1544"/>
                  <a:ext cx="21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800"/>
                    <a:t>n’</a:t>
                  </a:r>
                </a:p>
              </p:txBody>
            </p:sp>
            <p:sp>
              <p:nvSpPr>
                <p:cNvPr id="190476" name="Oval 12"/>
                <p:cNvSpPr>
                  <a:spLocks noChangeArrowheads="1"/>
                </p:cNvSpPr>
                <p:nvPr/>
              </p:nvSpPr>
              <p:spPr bwMode="auto">
                <a:xfrm>
                  <a:off x="3998" y="1541"/>
                  <a:ext cx="227" cy="226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grpSp>
              <p:nvGrpSpPr>
                <p:cNvPr id="190477" name="Group 13"/>
                <p:cNvGrpSpPr>
                  <a:grpSpLocks noChangeAspect="1"/>
                </p:cNvGrpSpPr>
                <p:nvPr/>
              </p:nvGrpSpPr>
              <p:grpSpPr bwMode="auto">
                <a:xfrm rot="2899717">
                  <a:off x="1044" y="1932"/>
                  <a:ext cx="1743" cy="542"/>
                  <a:chOff x="1028" y="1841"/>
                  <a:chExt cx="1744" cy="542"/>
                </a:xfrm>
              </p:grpSpPr>
              <p:sp>
                <p:nvSpPr>
                  <p:cNvPr id="190478" name="Line 14"/>
                  <p:cNvSpPr>
                    <a:spLocks noChangeAspect="1" noChangeShapeType="1"/>
                  </p:cNvSpPr>
                  <p:nvPr/>
                </p:nvSpPr>
                <p:spPr bwMode="auto">
                  <a:xfrm rot="-1948220">
                    <a:off x="1028" y="1841"/>
                    <a:ext cx="1744" cy="542"/>
                  </a:xfrm>
                  <a:prstGeom prst="line">
                    <a:avLst/>
                  </a:prstGeom>
                  <a:noFill/>
                  <a:ln w="1587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90479" name="Line 15"/>
                  <p:cNvSpPr>
                    <a:spLocks noChangeAspect="1" noChangeShapeType="1"/>
                  </p:cNvSpPr>
                  <p:nvPr/>
                </p:nvSpPr>
                <p:spPr bwMode="auto">
                  <a:xfrm rot="-1948220">
                    <a:off x="2125" y="2030"/>
                    <a:ext cx="75" cy="21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grpSp>
              <p:nvGrpSpPr>
                <p:cNvPr id="190480" name="Group 16"/>
                <p:cNvGrpSpPr>
                  <a:grpSpLocks noChangeAspect="1"/>
                </p:cNvGrpSpPr>
                <p:nvPr/>
              </p:nvGrpSpPr>
              <p:grpSpPr bwMode="auto">
                <a:xfrm rot="-324932">
                  <a:off x="2710" y="2642"/>
                  <a:ext cx="1499" cy="549"/>
                  <a:chOff x="1017" y="1863"/>
                  <a:chExt cx="1363" cy="409"/>
                </a:xfrm>
              </p:grpSpPr>
              <p:sp>
                <p:nvSpPr>
                  <p:cNvPr id="190481" name="Line 1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017" y="1863"/>
                    <a:ext cx="1363" cy="409"/>
                  </a:xfrm>
                  <a:prstGeom prst="line">
                    <a:avLst/>
                  </a:prstGeom>
                  <a:noFill/>
                  <a:ln w="1587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  <p:sp>
                <p:nvSpPr>
                  <p:cNvPr id="190482" name="Line 1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817" y="2103"/>
                    <a:ext cx="70" cy="19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ES"/>
                  </a:p>
                </p:txBody>
              </p:sp>
            </p:grpSp>
            <p:sp>
              <p:nvSpPr>
                <p:cNvPr id="190484" name="Line 20"/>
                <p:cNvSpPr>
                  <a:spLocks noChangeAspect="1" noChangeShapeType="1"/>
                </p:cNvSpPr>
                <p:nvPr/>
              </p:nvSpPr>
              <p:spPr bwMode="auto">
                <a:xfrm>
                  <a:off x="2682" y="2689"/>
                  <a:ext cx="0" cy="767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90485" name="Line 21"/>
                <p:cNvSpPr>
                  <a:spLocks noChangeAspect="1" noChangeShapeType="1"/>
                </p:cNvSpPr>
                <p:nvPr/>
              </p:nvSpPr>
              <p:spPr bwMode="auto">
                <a:xfrm>
                  <a:off x="4056" y="2709"/>
                  <a:ext cx="0" cy="74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90488" name="Line 24"/>
                <p:cNvSpPr>
                  <a:spLocks noChangeAspect="1" noChangeShapeType="1"/>
                </p:cNvSpPr>
                <p:nvPr/>
              </p:nvSpPr>
              <p:spPr bwMode="auto">
                <a:xfrm>
                  <a:off x="2702" y="3370"/>
                  <a:ext cx="133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90491" name="Line 27"/>
                <p:cNvSpPr>
                  <a:spLocks noChangeAspect="1" noChangeShapeType="1"/>
                </p:cNvSpPr>
                <p:nvPr/>
              </p:nvSpPr>
              <p:spPr bwMode="auto">
                <a:xfrm>
                  <a:off x="884" y="2713"/>
                  <a:ext cx="3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pic>
              <p:nvPicPr>
                <p:cNvPr id="190492" name="Picture 28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1" y="1505"/>
                  <a:ext cx="874" cy="24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90495" name="Text Box 31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107" y="3139"/>
                  <a:ext cx="862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800" dirty="0" err="1"/>
                    <a:t>k</a:t>
                  </a:r>
                  <a:r>
                    <a:rPr lang="es-ES" sz="1800" baseline="-25000" dirty="0" err="1"/>
                    <a:t>C</a:t>
                  </a:r>
                  <a:r>
                    <a:rPr lang="es-ES" sz="1800" dirty="0"/>
                    <a:t> = </a:t>
                  </a:r>
                  <a:r>
                    <a:rPr lang="es-ES" sz="1800" dirty="0" err="1"/>
                    <a:t>k’</a:t>
                  </a:r>
                  <a:r>
                    <a:rPr lang="es-ES" sz="1800" baseline="-25000" dirty="0" err="1"/>
                    <a:t>C</a:t>
                  </a:r>
                  <a:r>
                    <a:rPr lang="es-ES" sz="1800" dirty="0"/>
                    <a:t> = -r</a:t>
                  </a:r>
                </a:p>
              </p:txBody>
            </p:sp>
            <p:sp>
              <p:nvSpPr>
                <p:cNvPr id="190498" name="Text Box 3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699" y="2730"/>
                  <a:ext cx="257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800"/>
                    <a:t>O’</a:t>
                  </a:r>
                </a:p>
              </p:txBody>
            </p:sp>
            <p:sp>
              <p:nvSpPr>
                <p:cNvPr id="190500" name="Text Box 36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744" y="2458"/>
                  <a:ext cx="210" cy="2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800"/>
                    <a:t>V</a:t>
                  </a:r>
                </a:p>
              </p:txBody>
            </p:sp>
            <p:sp>
              <p:nvSpPr>
                <p:cNvPr id="190501" name="Freeform 37"/>
                <p:cNvSpPr>
                  <a:spLocks noChangeAspect="1"/>
                </p:cNvSpPr>
                <p:nvPr/>
              </p:nvSpPr>
              <p:spPr bwMode="auto">
                <a:xfrm rot="737694" flipH="1">
                  <a:off x="2234" y="2442"/>
                  <a:ext cx="27" cy="265"/>
                </a:xfrm>
                <a:custGeom>
                  <a:avLst/>
                  <a:gdLst>
                    <a:gd name="T0" fmla="*/ 0 w 46"/>
                    <a:gd name="T1" fmla="*/ 0 h 90"/>
                    <a:gd name="T2" fmla="*/ 46 w 46"/>
                    <a:gd name="T3" fmla="*/ 45 h 90"/>
                    <a:gd name="T4" fmla="*/ 0 w 46"/>
                    <a:gd name="T5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6" h="90">
                      <a:moveTo>
                        <a:pt x="0" y="0"/>
                      </a:moveTo>
                      <a:cubicBezTo>
                        <a:pt x="23" y="15"/>
                        <a:pt x="46" y="30"/>
                        <a:pt x="46" y="45"/>
                      </a:cubicBezTo>
                      <a:cubicBezTo>
                        <a:pt x="46" y="60"/>
                        <a:pt x="23" y="75"/>
                        <a:pt x="0" y="9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90506" name="Line 42"/>
                <p:cNvSpPr>
                  <a:spLocks noChangeAspect="1" noChangeShapeType="1"/>
                </p:cNvSpPr>
                <p:nvPr/>
              </p:nvSpPr>
              <p:spPr bwMode="auto">
                <a:xfrm>
                  <a:off x="3322" y="2876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ES"/>
                </a:p>
              </p:txBody>
            </p:sp>
            <p:sp>
              <p:nvSpPr>
                <p:cNvPr id="190508" name="Text Box 44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982" y="2412"/>
                  <a:ext cx="17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600">
                      <a:latin typeface="Symbol" pitchFamily="18" charset="2"/>
                    </a:rPr>
                    <a:t>e</a:t>
                  </a:r>
                </a:p>
              </p:txBody>
            </p:sp>
            <p:sp>
              <p:nvSpPr>
                <p:cNvPr id="190509" name="Text Box 4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639" y="2695"/>
                  <a:ext cx="19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600" dirty="0">
                      <a:latin typeface="Symbol" pitchFamily="18" charset="2"/>
                    </a:rPr>
                    <a:t>e</a:t>
                  </a:r>
                  <a:r>
                    <a:rPr lang="es-ES" sz="1600" dirty="0"/>
                    <a:t>’</a:t>
                  </a:r>
                </a:p>
              </p:txBody>
            </p:sp>
            <p:sp>
              <p:nvSpPr>
                <p:cNvPr id="19051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865" y="2700"/>
                  <a:ext cx="20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800"/>
                    <a:t>C</a:t>
                  </a:r>
                </a:p>
              </p:txBody>
            </p:sp>
            <p:sp>
              <p:nvSpPr>
                <p:cNvPr id="190522" name="Rectangle 58"/>
                <p:cNvSpPr>
                  <a:spLocks noChangeArrowheads="1"/>
                </p:cNvSpPr>
                <p:nvPr/>
              </p:nvSpPr>
              <p:spPr bwMode="auto">
                <a:xfrm>
                  <a:off x="4604" y="1641"/>
                  <a:ext cx="43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s-ES" sz="1800"/>
                    <a:t>n &lt; n’</a:t>
                  </a:r>
                </a:p>
              </p:txBody>
            </p:sp>
            <p:sp>
              <p:nvSpPr>
                <p:cNvPr id="190523" name="Text Box 59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427" y="2750"/>
                  <a:ext cx="23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s-ES" sz="1800"/>
                    <a:t>O</a:t>
                  </a:r>
                </a:p>
              </p:txBody>
            </p:sp>
          </p:grpSp>
        </p:grpSp>
        <p:sp>
          <p:nvSpPr>
            <p:cNvPr id="45" name="Freeform 37"/>
            <p:cNvSpPr>
              <a:spLocks noChangeAspect="1"/>
            </p:cNvSpPr>
            <p:nvPr/>
          </p:nvSpPr>
          <p:spPr bwMode="auto">
            <a:xfrm rot="11100000" flipH="1">
              <a:off x="5780684" y="4320520"/>
              <a:ext cx="25675" cy="252000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9802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77" name="Text Box 25"/>
          <p:cNvSpPr txBox="1">
            <a:spLocks noChangeArrowheads="1"/>
          </p:cNvSpPr>
          <p:nvPr/>
        </p:nvSpPr>
        <p:spPr bwMode="auto">
          <a:xfrm>
            <a:off x="468313" y="1124744"/>
            <a:ext cx="58528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" sz="2000" dirty="0"/>
              <a:t>Estigmatismo riguroso en una superficie esférica. </a:t>
            </a:r>
          </a:p>
          <a:p>
            <a:pPr algn="ctr"/>
            <a:r>
              <a:rPr lang="es-ES" sz="2000" dirty="0"/>
              <a:t>Puntos de Young o </a:t>
            </a:r>
            <a:r>
              <a:rPr lang="es-ES" sz="2000" dirty="0" err="1"/>
              <a:t>Weierstrass</a:t>
            </a:r>
            <a:endParaRPr lang="es-ES" sz="2000" dirty="0"/>
          </a:p>
        </p:txBody>
      </p:sp>
      <p:sp>
        <p:nvSpPr>
          <p:cNvPr id="202810" name="Rectangle 58"/>
          <p:cNvSpPr>
            <a:spLocks noChangeArrowheads="1"/>
          </p:cNvSpPr>
          <p:nvPr/>
        </p:nvSpPr>
        <p:spPr bwMode="auto">
          <a:xfrm>
            <a:off x="6918325" y="1981200"/>
            <a:ext cx="1901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" sz="1800"/>
              <a:t>Puntos de Young</a:t>
            </a:r>
          </a:p>
        </p:txBody>
      </p:sp>
      <p:sp>
        <p:nvSpPr>
          <p:cNvPr id="202811" name="Rectangle 59"/>
          <p:cNvSpPr>
            <a:spLocks noChangeArrowheads="1"/>
          </p:cNvSpPr>
          <p:nvPr/>
        </p:nvSpPr>
        <p:spPr bwMode="auto">
          <a:xfrm>
            <a:off x="6819967" y="1943422"/>
            <a:ext cx="2150996" cy="1296988"/>
          </a:xfrm>
          <a:prstGeom prst="rect">
            <a:avLst/>
          </a:prstGeom>
          <a:solidFill>
            <a:schemeClr val="accent1">
              <a:alpha val="11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02819" name="Group 67"/>
          <p:cNvGrpSpPr>
            <a:grpSpLocks noChangeAspect="1"/>
          </p:cNvGrpSpPr>
          <p:nvPr/>
        </p:nvGrpSpPr>
        <p:grpSpPr bwMode="auto">
          <a:xfrm>
            <a:off x="2492375" y="2820988"/>
            <a:ext cx="1387475" cy="3848100"/>
            <a:chOff x="3058" y="1777"/>
            <a:chExt cx="874" cy="2424"/>
          </a:xfrm>
        </p:grpSpPr>
        <p:sp>
          <p:nvSpPr>
            <p:cNvPr id="202818" name="AutoShape 66"/>
            <p:cNvSpPr>
              <a:spLocks noChangeAspect="1" noChangeArrowheads="1" noTextEdit="1"/>
            </p:cNvSpPr>
            <p:nvPr/>
          </p:nvSpPr>
          <p:spPr bwMode="auto">
            <a:xfrm>
              <a:off x="3058" y="1777"/>
              <a:ext cx="874" cy="2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2820" name="Freeform 68"/>
            <p:cNvSpPr>
              <a:spLocks/>
            </p:cNvSpPr>
            <p:nvPr/>
          </p:nvSpPr>
          <p:spPr bwMode="auto">
            <a:xfrm>
              <a:off x="3072" y="2991"/>
              <a:ext cx="846" cy="1193"/>
            </a:xfrm>
            <a:custGeom>
              <a:avLst/>
              <a:gdLst>
                <a:gd name="T0" fmla="*/ 0 w 846"/>
                <a:gd name="T1" fmla="*/ 0 h 1193"/>
                <a:gd name="T2" fmla="*/ 6 w 846"/>
                <a:gd name="T3" fmla="*/ 101 h 1193"/>
                <a:gd name="T4" fmla="*/ 16 w 846"/>
                <a:gd name="T5" fmla="*/ 196 h 1193"/>
                <a:gd name="T6" fmla="*/ 37 w 846"/>
                <a:gd name="T7" fmla="*/ 294 h 1193"/>
                <a:gd name="T8" fmla="*/ 61 w 846"/>
                <a:gd name="T9" fmla="*/ 385 h 1193"/>
                <a:gd name="T10" fmla="*/ 94 w 846"/>
                <a:gd name="T11" fmla="*/ 476 h 1193"/>
                <a:gd name="T12" fmla="*/ 135 w 846"/>
                <a:gd name="T13" fmla="*/ 564 h 1193"/>
                <a:gd name="T14" fmla="*/ 179 w 846"/>
                <a:gd name="T15" fmla="*/ 649 h 1193"/>
                <a:gd name="T16" fmla="*/ 233 w 846"/>
                <a:gd name="T17" fmla="*/ 730 h 1193"/>
                <a:gd name="T18" fmla="*/ 291 w 846"/>
                <a:gd name="T19" fmla="*/ 808 h 1193"/>
                <a:gd name="T20" fmla="*/ 355 w 846"/>
                <a:gd name="T21" fmla="*/ 879 h 1193"/>
                <a:gd name="T22" fmla="*/ 423 w 846"/>
                <a:gd name="T23" fmla="*/ 946 h 1193"/>
                <a:gd name="T24" fmla="*/ 498 w 846"/>
                <a:gd name="T25" fmla="*/ 1007 h 1193"/>
                <a:gd name="T26" fmla="*/ 575 w 846"/>
                <a:gd name="T27" fmla="*/ 1065 h 1193"/>
                <a:gd name="T28" fmla="*/ 657 w 846"/>
                <a:gd name="T29" fmla="*/ 1115 h 1193"/>
                <a:gd name="T30" fmla="*/ 745 w 846"/>
                <a:gd name="T31" fmla="*/ 1159 h 1193"/>
                <a:gd name="T32" fmla="*/ 836 w 846"/>
                <a:gd name="T33" fmla="*/ 1193 h 1193"/>
                <a:gd name="T34" fmla="*/ 799 w 846"/>
                <a:gd name="T35" fmla="*/ 1156 h 1193"/>
                <a:gd name="T36" fmla="*/ 711 w 846"/>
                <a:gd name="T37" fmla="*/ 1115 h 1193"/>
                <a:gd name="T38" fmla="*/ 630 w 846"/>
                <a:gd name="T39" fmla="*/ 1071 h 1193"/>
                <a:gd name="T40" fmla="*/ 548 w 846"/>
                <a:gd name="T41" fmla="*/ 1017 h 1193"/>
                <a:gd name="T42" fmla="*/ 474 w 846"/>
                <a:gd name="T43" fmla="*/ 960 h 1193"/>
                <a:gd name="T44" fmla="*/ 403 w 846"/>
                <a:gd name="T45" fmla="*/ 896 h 1193"/>
                <a:gd name="T46" fmla="*/ 338 w 846"/>
                <a:gd name="T47" fmla="*/ 828 h 1193"/>
                <a:gd name="T48" fmla="*/ 281 w 846"/>
                <a:gd name="T49" fmla="*/ 754 h 1193"/>
                <a:gd name="T50" fmla="*/ 227 w 846"/>
                <a:gd name="T51" fmla="*/ 679 h 1193"/>
                <a:gd name="T52" fmla="*/ 176 w 846"/>
                <a:gd name="T53" fmla="*/ 598 h 1193"/>
                <a:gd name="T54" fmla="*/ 135 w 846"/>
                <a:gd name="T55" fmla="*/ 514 h 1193"/>
                <a:gd name="T56" fmla="*/ 98 w 846"/>
                <a:gd name="T57" fmla="*/ 426 h 1193"/>
                <a:gd name="T58" fmla="*/ 71 w 846"/>
                <a:gd name="T59" fmla="*/ 334 h 1193"/>
                <a:gd name="T60" fmla="*/ 47 w 846"/>
                <a:gd name="T61" fmla="*/ 240 h 1193"/>
                <a:gd name="T62" fmla="*/ 33 w 846"/>
                <a:gd name="T63" fmla="*/ 145 h 1193"/>
                <a:gd name="T64" fmla="*/ 27 w 846"/>
                <a:gd name="T65" fmla="*/ 50 h 1193"/>
                <a:gd name="T66" fmla="*/ 23 w 846"/>
                <a:gd name="T67" fmla="*/ 0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46" h="1193">
                  <a:moveTo>
                    <a:pt x="0" y="0"/>
                  </a:moveTo>
                  <a:lnTo>
                    <a:pt x="0" y="0"/>
                  </a:lnTo>
                  <a:lnTo>
                    <a:pt x="3" y="50"/>
                  </a:lnTo>
                  <a:lnTo>
                    <a:pt x="6" y="101"/>
                  </a:lnTo>
                  <a:lnTo>
                    <a:pt x="10" y="148"/>
                  </a:lnTo>
                  <a:lnTo>
                    <a:pt x="16" y="196"/>
                  </a:lnTo>
                  <a:lnTo>
                    <a:pt x="27" y="246"/>
                  </a:lnTo>
                  <a:lnTo>
                    <a:pt x="37" y="294"/>
                  </a:lnTo>
                  <a:lnTo>
                    <a:pt x="47" y="341"/>
                  </a:lnTo>
                  <a:lnTo>
                    <a:pt x="61" y="385"/>
                  </a:lnTo>
                  <a:lnTo>
                    <a:pt x="77" y="432"/>
                  </a:lnTo>
                  <a:lnTo>
                    <a:pt x="94" y="476"/>
                  </a:lnTo>
                  <a:lnTo>
                    <a:pt x="115" y="520"/>
                  </a:lnTo>
                  <a:lnTo>
                    <a:pt x="135" y="564"/>
                  </a:lnTo>
                  <a:lnTo>
                    <a:pt x="155" y="608"/>
                  </a:lnTo>
                  <a:lnTo>
                    <a:pt x="179" y="649"/>
                  </a:lnTo>
                  <a:lnTo>
                    <a:pt x="206" y="689"/>
                  </a:lnTo>
                  <a:lnTo>
                    <a:pt x="233" y="730"/>
                  </a:lnTo>
                  <a:lnTo>
                    <a:pt x="260" y="771"/>
                  </a:lnTo>
                  <a:lnTo>
                    <a:pt x="291" y="808"/>
                  </a:lnTo>
                  <a:lnTo>
                    <a:pt x="321" y="841"/>
                  </a:lnTo>
                  <a:lnTo>
                    <a:pt x="355" y="879"/>
                  </a:lnTo>
                  <a:lnTo>
                    <a:pt x="389" y="912"/>
                  </a:lnTo>
                  <a:lnTo>
                    <a:pt x="423" y="946"/>
                  </a:lnTo>
                  <a:lnTo>
                    <a:pt x="460" y="977"/>
                  </a:lnTo>
                  <a:lnTo>
                    <a:pt x="498" y="1007"/>
                  </a:lnTo>
                  <a:lnTo>
                    <a:pt x="535" y="1038"/>
                  </a:lnTo>
                  <a:lnTo>
                    <a:pt x="575" y="1065"/>
                  </a:lnTo>
                  <a:lnTo>
                    <a:pt x="616" y="1088"/>
                  </a:lnTo>
                  <a:lnTo>
                    <a:pt x="657" y="1115"/>
                  </a:lnTo>
                  <a:lnTo>
                    <a:pt x="701" y="1136"/>
                  </a:lnTo>
                  <a:lnTo>
                    <a:pt x="745" y="1159"/>
                  </a:lnTo>
                  <a:lnTo>
                    <a:pt x="792" y="1176"/>
                  </a:lnTo>
                  <a:lnTo>
                    <a:pt x="836" y="1193"/>
                  </a:lnTo>
                  <a:lnTo>
                    <a:pt x="846" y="1173"/>
                  </a:lnTo>
                  <a:lnTo>
                    <a:pt x="799" y="1156"/>
                  </a:lnTo>
                  <a:lnTo>
                    <a:pt x="755" y="1136"/>
                  </a:lnTo>
                  <a:lnTo>
                    <a:pt x="711" y="1115"/>
                  </a:lnTo>
                  <a:lnTo>
                    <a:pt x="670" y="1095"/>
                  </a:lnTo>
                  <a:lnTo>
                    <a:pt x="630" y="1071"/>
                  </a:lnTo>
                  <a:lnTo>
                    <a:pt x="589" y="1044"/>
                  </a:lnTo>
                  <a:lnTo>
                    <a:pt x="548" y="1017"/>
                  </a:lnTo>
                  <a:lnTo>
                    <a:pt x="511" y="990"/>
                  </a:lnTo>
                  <a:lnTo>
                    <a:pt x="474" y="960"/>
                  </a:lnTo>
                  <a:lnTo>
                    <a:pt x="437" y="929"/>
                  </a:lnTo>
                  <a:lnTo>
                    <a:pt x="403" y="896"/>
                  </a:lnTo>
                  <a:lnTo>
                    <a:pt x="372" y="862"/>
                  </a:lnTo>
                  <a:lnTo>
                    <a:pt x="338" y="828"/>
                  </a:lnTo>
                  <a:lnTo>
                    <a:pt x="308" y="791"/>
                  </a:lnTo>
                  <a:lnTo>
                    <a:pt x="281" y="754"/>
                  </a:lnTo>
                  <a:lnTo>
                    <a:pt x="250" y="716"/>
                  </a:lnTo>
                  <a:lnTo>
                    <a:pt x="227" y="679"/>
                  </a:lnTo>
                  <a:lnTo>
                    <a:pt x="199" y="639"/>
                  </a:lnTo>
                  <a:lnTo>
                    <a:pt x="176" y="598"/>
                  </a:lnTo>
                  <a:lnTo>
                    <a:pt x="155" y="554"/>
                  </a:lnTo>
                  <a:lnTo>
                    <a:pt x="135" y="514"/>
                  </a:lnTo>
                  <a:lnTo>
                    <a:pt x="115" y="470"/>
                  </a:lnTo>
                  <a:lnTo>
                    <a:pt x="98" y="426"/>
                  </a:lnTo>
                  <a:lnTo>
                    <a:pt x="84" y="378"/>
                  </a:lnTo>
                  <a:lnTo>
                    <a:pt x="71" y="334"/>
                  </a:lnTo>
                  <a:lnTo>
                    <a:pt x="57" y="287"/>
                  </a:lnTo>
                  <a:lnTo>
                    <a:pt x="47" y="240"/>
                  </a:lnTo>
                  <a:lnTo>
                    <a:pt x="40" y="192"/>
                  </a:lnTo>
                  <a:lnTo>
                    <a:pt x="33" y="145"/>
                  </a:lnTo>
                  <a:lnTo>
                    <a:pt x="27" y="98"/>
                  </a:lnTo>
                  <a:lnTo>
                    <a:pt x="27" y="5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2821" name="Freeform 69"/>
            <p:cNvSpPr>
              <a:spLocks/>
            </p:cNvSpPr>
            <p:nvPr/>
          </p:nvSpPr>
          <p:spPr bwMode="auto">
            <a:xfrm>
              <a:off x="3072" y="1794"/>
              <a:ext cx="846" cy="1197"/>
            </a:xfrm>
            <a:custGeom>
              <a:avLst/>
              <a:gdLst>
                <a:gd name="T0" fmla="*/ 792 w 846"/>
                <a:gd name="T1" fmla="*/ 17 h 1197"/>
                <a:gd name="T2" fmla="*/ 701 w 846"/>
                <a:gd name="T3" fmla="*/ 57 h 1197"/>
                <a:gd name="T4" fmla="*/ 616 w 846"/>
                <a:gd name="T5" fmla="*/ 105 h 1197"/>
                <a:gd name="T6" fmla="*/ 535 w 846"/>
                <a:gd name="T7" fmla="*/ 159 h 1197"/>
                <a:gd name="T8" fmla="*/ 460 w 846"/>
                <a:gd name="T9" fmla="*/ 216 h 1197"/>
                <a:gd name="T10" fmla="*/ 389 w 846"/>
                <a:gd name="T11" fmla="*/ 281 h 1197"/>
                <a:gd name="T12" fmla="*/ 321 w 846"/>
                <a:gd name="T13" fmla="*/ 352 h 1197"/>
                <a:gd name="T14" fmla="*/ 260 w 846"/>
                <a:gd name="T15" fmla="*/ 426 h 1197"/>
                <a:gd name="T16" fmla="*/ 206 w 846"/>
                <a:gd name="T17" fmla="*/ 507 h 1197"/>
                <a:gd name="T18" fmla="*/ 155 w 846"/>
                <a:gd name="T19" fmla="*/ 588 h 1197"/>
                <a:gd name="T20" fmla="*/ 115 w 846"/>
                <a:gd name="T21" fmla="*/ 676 h 1197"/>
                <a:gd name="T22" fmla="*/ 77 w 846"/>
                <a:gd name="T23" fmla="*/ 764 h 1197"/>
                <a:gd name="T24" fmla="*/ 47 w 846"/>
                <a:gd name="T25" fmla="*/ 859 h 1197"/>
                <a:gd name="T26" fmla="*/ 27 w 846"/>
                <a:gd name="T27" fmla="*/ 953 h 1197"/>
                <a:gd name="T28" fmla="*/ 10 w 846"/>
                <a:gd name="T29" fmla="*/ 1048 h 1197"/>
                <a:gd name="T30" fmla="*/ 3 w 846"/>
                <a:gd name="T31" fmla="*/ 1149 h 1197"/>
                <a:gd name="T32" fmla="*/ 23 w 846"/>
                <a:gd name="T33" fmla="*/ 1197 h 1197"/>
                <a:gd name="T34" fmla="*/ 27 w 846"/>
                <a:gd name="T35" fmla="*/ 1099 h 1197"/>
                <a:gd name="T36" fmla="*/ 40 w 846"/>
                <a:gd name="T37" fmla="*/ 1004 h 1197"/>
                <a:gd name="T38" fmla="*/ 57 w 846"/>
                <a:gd name="T39" fmla="*/ 909 h 1197"/>
                <a:gd name="T40" fmla="*/ 84 w 846"/>
                <a:gd name="T41" fmla="*/ 818 h 1197"/>
                <a:gd name="T42" fmla="*/ 115 w 846"/>
                <a:gd name="T43" fmla="*/ 727 h 1197"/>
                <a:gd name="T44" fmla="*/ 155 w 846"/>
                <a:gd name="T45" fmla="*/ 642 h 1197"/>
                <a:gd name="T46" fmla="*/ 199 w 846"/>
                <a:gd name="T47" fmla="*/ 558 h 1197"/>
                <a:gd name="T48" fmla="*/ 250 w 846"/>
                <a:gd name="T49" fmla="*/ 480 h 1197"/>
                <a:gd name="T50" fmla="*/ 308 w 846"/>
                <a:gd name="T51" fmla="*/ 402 h 1197"/>
                <a:gd name="T52" fmla="*/ 372 w 846"/>
                <a:gd name="T53" fmla="*/ 331 h 1197"/>
                <a:gd name="T54" fmla="*/ 437 w 846"/>
                <a:gd name="T55" fmla="*/ 267 h 1197"/>
                <a:gd name="T56" fmla="*/ 511 w 846"/>
                <a:gd name="T57" fmla="*/ 203 h 1197"/>
                <a:gd name="T58" fmla="*/ 589 w 846"/>
                <a:gd name="T59" fmla="*/ 149 h 1197"/>
                <a:gd name="T60" fmla="*/ 670 w 846"/>
                <a:gd name="T61" fmla="*/ 98 h 1197"/>
                <a:gd name="T62" fmla="*/ 755 w 846"/>
                <a:gd name="T63" fmla="*/ 57 h 1197"/>
                <a:gd name="T64" fmla="*/ 846 w 846"/>
                <a:gd name="T65" fmla="*/ 2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6" h="1197">
                  <a:moveTo>
                    <a:pt x="836" y="0"/>
                  </a:moveTo>
                  <a:lnTo>
                    <a:pt x="792" y="17"/>
                  </a:lnTo>
                  <a:lnTo>
                    <a:pt x="745" y="34"/>
                  </a:lnTo>
                  <a:lnTo>
                    <a:pt x="701" y="57"/>
                  </a:lnTo>
                  <a:lnTo>
                    <a:pt x="657" y="81"/>
                  </a:lnTo>
                  <a:lnTo>
                    <a:pt x="616" y="105"/>
                  </a:lnTo>
                  <a:lnTo>
                    <a:pt x="575" y="128"/>
                  </a:lnTo>
                  <a:lnTo>
                    <a:pt x="535" y="159"/>
                  </a:lnTo>
                  <a:lnTo>
                    <a:pt x="498" y="186"/>
                  </a:lnTo>
                  <a:lnTo>
                    <a:pt x="460" y="216"/>
                  </a:lnTo>
                  <a:lnTo>
                    <a:pt x="423" y="250"/>
                  </a:lnTo>
                  <a:lnTo>
                    <a:pt x="389" y="281"/>
                  </a:lnTo>
                  <a:lnTo>
                    <a:pt x="355" y="318"/>
                  </a:lnTo>
                  <a:lnTo>
                    <a:pt x="321" y="352"/>
                  </a:lnTo>
                  <a:lnTo>
                    <a:pt x="291" y="389"/>
                  </a:lnTo>
                  <a:lnTo>
                    <a:pt x="260" y="426"/>
                  </a:lnTo>
                  <a:lnTo>
                    <a:pt x="233" y="466"/>
                  </a:lnTo>
                  <a:lnTo>
                    <a:pt x="206" y="507"/>
                  </a:lnTo>
                  <a:lnTo>
                    <a:pt x="179" y="548"/>
                  </a:lnTo>
                  <a:lnTo>
                    <a:pt x="155" y="588"/>
                  </a:lnTo>
                  <a:lnTo>
                    <a:pt x="135" y="632"/>
                  </a:lnTo>
                  <a:lnTo>
                    <a:pt x="115" y="676"/>
                  </a:lnTo>
                  <a:lnTo>
                    <a:pt x="94" y="720"/>
                  </a:lnTo>
                  <a:lnTo>
                    <a:pt x="77" y="764"/>
                  </a:lnTo>
                  <a:lnTo>
                    <a:pt x="61" y="811"/>
                  </a:lnTo>
                  <a:lnTo>
                    <a:pt x="47" y="859"/>
                  </a:lnTo>
                  <a:lnTo>
                    <a:pt x="37" y="906"/>
                  </a:lnTo>
                  <a:lnTo>
                    <a:pt x="27" y="953"/>
                  </a:lnTo>
                  <a:lnTo>
                    <a:pt x="16" y="1001"/>
                  </a:lnTo>
                  <a:lnTo>
                    <a:pt x="10" y="1048"/>
                  </a:lnTo>
                  <a:lnTo>
                    <a:pt x="6" y="1099"/>
                  </a:lnTo>
                  <a:lnTo>
                    <a:pt x="3" y="1149"/>
                  </a:lnTo>
                  <a:lnTo>
                    <a:pt x="0" y="1197"/>
                  </a:lnTo>
                  <a:lnTo>
                    <a:pt x="23" y="1197"/>
                  </a:lnTo>
                  <a:lnTo>
                    <a:pt x="27" y="1149"/>
                  </a:lnTo>
                  <a:lnTo>
                    <a:pt x="27" y="1099"/>
                  </a:lnTo>
                  <a:lnTo>
                    <a:pt x="33" y="1051"/>
                  </a:lnTo>
                  <a:lnTo>
                    <a:pt x="40" y="1004"/>
                  </a:lnTo>
                  <a:lnTo>
                    <a:pt x="47" y="957"/>
                  </a:lnTo>
                  <a:lnTo>
                    <a:pt x="57" y="909"/>
                  </a:lnTo>
                  <a:lnTo>
                    <a:pt x="71" y="862"/>
                  </a:lnTo>
                  <a:lnTo>
                    <a:pt x="84" y="818"/>
                  </a:lnTo>
                  <a:lnTo>
                    <a:pt x="98" y="774"/>
                  </a:lnTo>
                  <a:lnTo>
                    <a:pt x="115" y="727"/>
                  </a:lnTo>
                  <a:lnTo>
                    <a:pt x="135" y="683"/>
                  </a:lnTo>
                  <a:lnTo>
                    <a:pt x="155" y="642"/>
                  </a:lnTo>
                  <a:lnTo>
                    <a:pt x="176" y="598"/>
                  </a:lnTo>
                  <a:lnTo>
                    <a:pt x="199" y="558"/>
                  </a:lnTo>
                  <a:lnTo>
                    <a:pt x="227" y="517"/>
                  </a:lnTo>
                  <a:lnTo>
                    <a:pt x="250" y="480"/>
                  </a:lnTo>
                  <a:lnTo>
                    <a:pt x="281" y="439"/>
                  </a:lnTo>
                  <a:lnTo>
                    <a:pt x="308" y="402"/>
                  </a:lnTo>
                  <a:lnTo>
                    <a:pt x="338" y="368"/>
                  </a:lnTo>
                  <a:lnTo>
                    <a:pt x="372" y="331"/>
                  </a:lnTo>
                  <a:lnTo>
                    <a:pt x="403" y="297"/>
                  </a:lnTo>
                  <a:lnTo>
                    <a:pt x="437" y="267"/>
                  </a:lnTo>
                  <a:lnTo>
                    <a:pt x="474" y="233"/>
                  </a:lnTo>
                  <a:lnTo>
                    <a:pt x="511" y="203"/>
                  </a:lnTo>
                  <a:lnTo>
                    <a:pt x="548" y="176"/>
                  </a:lnTo>
                  <a:lnTo>
                    <a:pt x="589" y="149"/>
                  </a:lnTo>
                  <a:lnTo>
                    <a:pt x="630" y="125"/>
                  </a:lnTo>
                  <a:lnTo>
                    <a:pt x="670" y="98"/>
                  </a:lnTo>
                  <a:lnTo>
                    <a:pt x="711" y="78"/>
                  </a:lnTo>
                  <a:lnTo>
                    <a:pt x="755" y="57"/>
                  </a:lnTo>
                  <a:lnTo>
                    <a:pt x="799" y="37"/>
                  </a:lnTo>
                  <a:lnTo>
                    <a:pt x="846" y="20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rgbClr val="1F1A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468560" y="198000"/>
            <a:ext cx="91440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s-ES" sz="2800" b="1" dirty="0">
                <a:solidFill>
                  <a:srgbClr val="3366FF"/>
                </a:solidFill>
                <a:latin typeface="Book Antiqua" pitchFamily="18" charset="0"/>
              </a:rPr>
              <a:t>3. Cálculo de la refracción en una superficie esférica 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009650" y="2636838"/>
            <a:ext cx="8134350" cy="3600451"/>
            <a:chOff x="1009650" y="2636838"/>
            <a:chExt cx="8134350" cy="3600451"/>
          </a:xfrm>
        </p:grpSpPr>
        <p:sp>
          <p:nvSpPr>
            <p:cNvPr id="202759" name="Oval 7"/>
            <p:cNvSpPr>
              <a:spLocks noChangeArrowheads="1"/>
            </p:cNvSpPr>
            <p:nvPr/>
          </p:nvSpPr>
          <p:spPr bwMode="auto">
            <a:xfrm>
              <a:off x="1489075" y="2655888"/>
              <a:ext cx="360363" cy="35877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2760" name="Text Box 8"/>
            <p:cNvSpPr txBox="1">
              <a:spLocks noChangeArrowheads="1"/>
            </p:cNvSpPr>
            <p:nvPr/>
          </p:nvSpPr>
          <p:spPr bwMode="auto">
            <a:xfrm>
              <a:off x="1519238" y="2636838"/>
              <a:ext cx="3032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n</a:t>
              </a:r>
            </a:p>
          </p:txBody>
        </p:sp>
        <p:sp>
          <p:nvSpPr>
            <p:cNvPr id="202761" name="Text Box 9"/>
            <p:cNvSpPr txBox="1">
              <a:spLocks noChangeArrowheads="1"/>
            </p:cNvSpPr>
            <p:nvPr/>
          </p:nvSpPr>
          <p:spPr bwMode="auto">
            <a:xfrm>
              <a:off x="4625975" y="2673351"/>
              <a:ext cx="3444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n’</a:t>
              </a:r>
            </a:p>
          </p:txBody>
        </p:sp>
        <p:sp>
          <p:nvSpPr>
            <p:cNvPr id="202762" name="Oval 10"/>
            <p:cNvSpPr>
              <a:spLocks noChangeArrowheads="1"/>
            </p:cNvSpPr>
            <p:nvPr/>
          </p:nvSpPr>
          <p:spPr bwMode="auto">
            <a:xfrm>
              <a:off x="4614863" y="2668588"/>
              <a:ext cx="360363" cy="35877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2766" name="Line 14"/>
            <p:cNvSpPr>
              <a:spLocks noChangeAspect="1" noChangeShapeType="1"/>
            </p:cNvSpPr>
            <p:nvPr/>
          </p:nvSpPr>
          <p:spPr bwMode="auto">
            <a:xfrm>
              <a:off x="2525713" y="4719638"/>
              <a:ext cx="0" cy="12176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2767" name="Line 15"/>
            <p:cNvSpPr>
              <a:spLocks noChangeAspect="1" noChangeShapeType="1"/>
            </p:cNvSpPr>
            <p:nvPr/>
          </p:nvSpPr>
          <p:spPr bwMode="auto">
            <a:xfrm>
              <a:off x="4706938" y="4732338"/>
              <a:ext cx="0" cy="15049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2768" name="Line 16"/>
            <p:cNvSpPr>
              <a:spLocks noChangeAspect="1" noChangeShapeType="1"/>
            </p:cNvSpPr>
            <p:nvPr/>
          </p:nvSpPr>
          <p:spPr bwMode="auto">
            <a:xfrm>
              <a:off x="2557463" y="5781676"/>
              <a:ext cx="21240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2769" name="Line 17"/>
            <p:cNvSpPr>
              <a:spLocks noChangeAspect="1" noChangeShapeType="1"/>
            </p:cNvSpPr>
            <p:nvPr/>
          </p:nvSpPr>
          <p:spPr bwMode="auto">
            <a:xfrm>
              <a:off x="1044575" y="4738688"/>
              <a:ext cx="8099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2771" name="Text Box 19"/>
            <p:cNvSpPr txBox="1">
              <a:spLocks noChangeAspect="1" noChangeArrowheads="1"/>
            </p:cNvSpPr>
            <p:nvPr/>
          </p:nvSpPr>
          <p:spPr bwMode="auto">
            <a:xfrm>
              <a:off x="3481388" y="5457826"/>
              <a:ext cx="2936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r</a:t>
              </a:r>
            </a:p>
          </p:txBody>
        </p:sp>
        <p:sp>
          <p:nvSpPr>
            <p:cNvPr id="202772" name="Text Box 20"/>
            <p:cNvSpPr txBox="1">
              <a:spLocks noChangeAspect="1" noChangeArrowheads="1"/>
            </p:cNvSpPr>
            <p:nvPr/>
          </p:nvSpPr>
          <p:spPr bwMode="auto">
            <a:xfrm>
              <a:off x="5599113" y="4791076"/>
              <a:ext cx="40798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O’</a:t>
              </a:r>
            </a:p>
          </p:txBody>
        </p:sp>
        <p:sp>
          <p:nvSpPr>
            <p:cNvPr id="202773" name="Text Box 21"/>
            <p:cNvSpPr txBox="1">
              <a:spLocks noChangeAspect="1" noChangeArrowheads="1"/>
            </p:cNvSpPr>
            <p:nvPr/>
          </p:nvSpPr>
          <p:spPr bwMode="auto">
            <a:xfrm>
              <a:off x="2119313" y="4797426"/>
              <a:ext cx="333375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V</a:t>
              </a:r>
            </a:p>
          </p:txBody>
        </p:sp>
        <p:sp>
          <p:nvSpPr>
            <p:cNvPr id="202774" name="Line 22"/>
            <p:cNvSpPr>
              <a:spLocks noChangeAspect="1" noChangeShapeType="1"/>
            </p:cNvSpPr>
            <p:nvPr/>
          </p:nvSpPr>
          <p:spPr bwMode="auto">
            <a:xfrm>
              <a:off x="3541713" y="499745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2776" name="Text Box 24"/>
            <p:cNvSpPr txBox="1">
              <a:spLocks noChangeArrowheads="1"/>
            </p:cNvSpPr>
            <p:nvPr/>
          </p:nvSpPr>
          <p:spPr bwMode="auto">
            <a:xfrm>
              <a:off x="4279900" y="4797426"/>
              <a:ext cx="3222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C</a:t>
              </a:r>
            </a:p>
          </p:txBody>
        </p:sp>
        <p:sp>
          <p:nvSpPr>
            <p:cNvPr id="202778" name="Rectangle 26"/>
            <p:cNvSpPr>
              <a:spLocks noChangeArrowheads="1"/>
            </p:cNvSpPr>
            <p:nvPr/>
          </p:nvSpPr>
          <p:spPr bwMode="auto">
            <a:xfrm>
              <a:off x="5953125" y="3036888"/>
              <a:ext cx="6873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s-ES" sz="1800"/>
                <a:t>n &lt; n’</a:t>
              </a:r>
            </a:p>
          </p:txBody>
        </p:sp>
        <p:sp>
          <p:nvSpPr>
            <p:cNvPr id="202779" name="Text Box 27"/>
            <p:cNvSpPr txBox="1">
              <a:spLocks noChangeAspect="1" noChangeArrowheads="1"/>
            </p:cNvSpPr>
            <p:nvPr/>
          </p:nvSpPr>
          <p:spPr bwMode="auto">
            <a:xfrm>
              <a:off x="8604250" y="4724401"/>
              <a:ext cx="3667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O</a:t>
              </a:r>
            </a:p>
          </p:txBody>
        </p:sp>
        <p:grpSp>
          <p:nvGrpSpPr>
            <p:cNvPr id="202780" name="Group 28"/>
            <p:cNvGrpSpPr>
              <a:grpSpLocks noChangeAspect="1"/>
            </p:cNvGrpSpPr>
            <p:nvPr/>
          </p:nvGrpSpPr>
          <p:grpSpPr bwMode="auto">
            <a:xfrm rot="21154237">
              <a:off x="1009650" y="2932113"/>
              <a:ext cx="1906588" cy="696913"/>
              <a:chOff x="1017" y="1863"/>
              <a:chExt cx="1629" cy="489"/>
            </a:xfrm>
          </p:grpSpPr>
          <p:sp>
            <p:nvSpPr>
              <p:cNvPr id="202781" name="Line 29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017" y="1863"/>
                <a:ext cx="1629" cy="489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2782" name="Line 30"/>
              <p:cNvSpPr>
                <a:spLocks noChangeAspect="1" noChangeShapeType="1"/>
              </p:cNvSpPr>
              <p:nvPr/>
            </p:nvSpPr>
            <p:spPr bwMode="auto">
              <a:xfrm>
                <a:off x="1817" y="2103"/>
                <a:ext cx="70" cy="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02784" name="Group 32"/>
            <p:cNvGrpSpPr>
              <a:grpSpLocks noChangeAspect="1"/>
            </p:cNvGrpSpPr>
            <p:nvPr/>
          </p:nvGrpSpPr>
          <p:grpSpPr bwMode="auto">
            <a:xfrm rot="315656">
              <a:off x="2911475" y="3632201"/>
              <a:ext cx="2692400" cy="987425"/>
              <a:chOff x="1017" y="1863"/>
              <a:chExt cx="1629" cy="489"/>
            </a:xfrm>
          </p:grpSpPr>
          <p:sp>
            <p:nvSpPr>
              <p:cNvPr id="202785" name="Line 33"/>
              <p:cNvSpPr>
                <a:spLocks noChangeAspect="1" noChangeShapeType="1"/>
              </p:cNvSpPr>
              <p:nvPr/>
            </p:nvSpPr>
            <p:spPr bwMode="auto">
              <a:xfrm>
                <a:off x="1017" y="1863"/>
                <a:ext cx="1629" cy="489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2786" name="Line 34"/>
              <p:cNvSpPr>
                <a:spLocks noChangeAspect="1" noChangeShapeType="1"/>
              </p:cNvSpPr>
              <p:nvPr/>
            </p:nvSpPr>
            <p:spPr bwMode="auto">
              <a:xfrm>
                <a:off x="1817" y="2103"/>
                <a:ext cx="70" cy="1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202789" name="Line 37"/>
            <p:cNvSpPr>
              <a:spLocks noChangeShapeType="1"/>
            </p:cNvSpPr>
            <p:nvPr/>
          </p:nvSpPr>
          <p:spPr bwMode="auto">
            <a:xfrm>
              <a:off x="2335213" y="3065463"/>
              <a:ext cx="2366963" cy="168433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2790" name="Line 38"/>
            <p:cNvSpPr>
              <a:spLocks noChangeAspect="1" noChangeShapeType="1"/>
            </p:cNvSpPr>
            <p:nvPr/>
          </p:nvSpPr>
          <p:spPr bwMode="auto">
            <a:xfrm>
              <a:off x="5537200" y="4724401"/>
              <a:ext cx="0" cy="10810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2791" name="Line 39"/>
            <p:cNvSpPr>
              <a:spLocks noChangeAspect="1" noChangeShapeType="1"/>
            </p:cNvSpPr>
            <p:nvPr/>
          </p:nvSpPr>
          <p:spPr bwMode="auto">
            <a:xfrm>
              <a:off x="8616950" y="4724401"/>
              <a:ext cx="0" cy="15128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2792" name="Line 40"/>
            <p:cNvSpPr>
              <a:spLocks noChangeAspect="1" noChangeShapeType="1"/>
            </p:cNvSpPr>
            <p:nvPr/>
          </p:nvSpPr>
          <p:spPr bwMode="auto">
            <a:xfrm>
              <a:off x="4746625" y="5776913"/>
              <a:ext cx="757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2793" name="Line 41"/>
            <p:cNvSpPr>
              <a:spLocks noChangeAspect="1" noChangeShapeType="1"/>
            </p:cNvSpPr>
            <p:nvPr/>
          </p:nvSpPr>
          <p:spPr bwMode="auto">
            <a:xfrm>
              <a:off x="4716463" y="6011863"/>
              <a:ext cx="38877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2794" name="Text Box 42"/>
            <p:cNvSpPr txBox="1">
              <a:spLocks noChangeAspect="1" noChangeArrowheads="1"/>
            </p:cNvSpPr>
            <p:nvPr/>
          </p:nvSpPr>
          <p:spPr bwMode="auto">
            <a:xfrm>
              <a:off x="4999038" y="5373216"/>
              <a:ext cx="4624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 dirty="0" err="1"/>
                <a:t>k’</a:t>
              </a:r>
              <a:r>
                <a:rPr lang="es-ES" sz="1800" baseline="-25000" dirty="0" err="1"/>
                <a:t>C</a:t>
              </a:r>
              <a:endParaRPr lang="es-ES" sz="1800" dirty="0"/>
            </a:p>
          </p:txBody>
        </p:sp>
        <p:sp>
          <p:nvSpPr>
            <p:cNvPr id="202795" name="Text Box 43"/>
            <p:cNvSpPr txBox="1">
              <a:spLocks noChangeAspect="1" noChangeArrowheads="1"/>
            </p:cNvSpPr>
            <p:nvPr/>
          </p:nvSpPr>
          <p:spPr bwMode="auto">
            <a:xfrm>
              <a:off x="7092950" y="5589240"/>
              <a:ext cx="4112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 dirty="0" err="1"/>
                <a:t>k</a:t>
              </a:r>
              <a:r>
                <a:rPr lang="es-ES" sz="1800" baseline="-25000" dirty="0" err="1"/>
                <a:t>C</a:t>
              </a:r>
              <a:endParaRPr lang="es-ES" sz="1800" dirty="0"/>
            </a:p>
          </p:txBody>
        </p:sp>
        <p:sp>
          <p:nvSpPr>
            <p:cNvPr id="202796" name="Text Box 44"/>
            <p:cNvSpPr txBox="1">
              <a:spLocks noChangeAspect="1" noChangeArrowheads="1"/>
            </p:cNvSpPr>
            <p:nvPr/>
          </p:nvSpPr>
          <p:spPr bwMode="auto">
            <a:xfrm>
              <a:off x="6227763" y="3860801"/>
              <a:ext cx="3032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q</a:t>
              </a:r>
            </a:p>
          </p:txBody>
        </p:sp>
        <p:sp>
          <p:nvSpPr>
            <p:cNvPr id="202797" name="Text Box 45"/>
            <p:cNvSpPr txBox="1">
              <a:spLocks noChangeAspect="1" noChangeArrowheads="1"/>
            </p:cNvSpPr>
            <p:nvPr/>
          </p:nvSpPr>
          <p:spPr bwMode="auto">
            <a:xfrm>
              <a:off x="4711700" y="4005263"/>
              <a:ext cx="3444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q’</a:t>
              </a:r>
            </a:p>
          </p:txBody>
        </p:sp>
        <p:sp>
          <p:nvSpPr>
            <p:cNvPr id="202798" name="Freeform 46"/>
            <p:cNvSpPr>
              <a:spLocks noChangeAspect="1"/>
            </p:cNvSpPr>
            <p:nvPr/>
          </p:nvSpPr>
          <p:spPr bwMode="auto">
            <a:xfrm rot="737694" flipH="1">
              <a:off x="4019550" y="4308476"/>
              <a:ext cx="42863" cy="420688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2799" name="Text Box 47"/>
            <p:cNvSpPr txBox="1">
              <a:spLocks noChangeAspect="1" noChangeArrowheads="1"/>
            </p:cNvSpPr>
            <p:nvPr/>
          </p:nvSpPr>
          <p:spPr bwMode="auto">
            <a:xfrm>
              <a:off x="3687763" y="4264026"/>
              <a:ext cx="3032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>
                  <a:latin typeface="Symbol" pitchFamily="18" charset="2"/>
                </a:rPr>
                <a:t>f</a:t>
              </a:r>
            </a:p>
          </p:txBody>
        </p:sp>
        <p:sp>
          <p:nvSpPr>
            <p:cNvPr id="202803" name="Freeform 51"/>
            <p:cNvSpPr>
              <a:spLocks noChangeAspect="1"/>
            </p:cNvSpPr>
            <p:nvPr/>
          </p:nvSpPr>
          <p:spPr bwMode="auto">
            <a:xfrm rot="12575277" flipH="1" flipV="1">
              <a:off x="4067175" y="4076701"/>
              <a:ext cx="44450" cy="219075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2805" name="Rectangle 53"/>
            <p:cNvSpPr>
              <a:spLocks noChangeArrowheads="1"/>
            </p:cNvSpPr>
            <p:nvPr/>
          </p:nvSpPr>
          <p:spPr bwMode="auto">
            <a:xfrm>
              <a:off x="4084638" y="4100513"/>
              <a:ext cx="3095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>
                  <a:latin typeface="Symbol" pitchFamily="18" charset="2"/>
                </a:rPr>
                <a:t>e</a:t>
              </a:r>
              <a:r>
                <a:rPr lang="es-ES" sz="1600"/>
                <a:t>’</a:t>
              </a:r>
            </a:p>
          </p:txBody>
        </p:sp>
        <p:sp>
          <p:nvSpPr>
            <p:cNvPr id="202806" name="Rectangle 54"/>
            <p:cNvSpPr>
              <a:spLocks noChangeArrowheads="1"/>
            </p:cNvSpPr>
            <p:nvPr/>
          </p:nvSpPr>
          <p:spPr bwMode="auto">
            <a:xfrm>
              <a:off x="2147888" y="2982913"/>
              <a:ext cx="2730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600">
                  <a:latin typeface="Symbol" pitchFamily="18" charset="2"/>
                </a:rPr>
                <a:t>e</a:t>
              </a:r>
            </a:p>
          </p:txBody>
        </p:sp>
        <p:sp>
          <p:nvSpPr>
            <p:cNvPr id="202808" name="Text Box 56"/>
            <p:cNvSpPr txBox="1">
              <a:spLocks noChangeAspect="1" noChangeArrowheads="1"/>
            </p:cNvSpPr>
            <p:nvPr/>
          </p:nvSpPr>
          <p:spPr bwMode="auto">
            <a:xfrm>
              <a:off x="2805113" y="3068638"/>
              <a:ext cx="3095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" sz="1800"/>
                <a:t>I</a:t>
              </a:r>
            </a:p>
          </p:txBody>
        </p:sp>
        <p:sp>
          <p:nvSpPr>
            <p:cNvPr id="202823" name="Line 71"/>
            <p:cNvSpPr>
              <a:spLocks noChangeAspect="1" noChangeShapeType="1"/>
            </p:cNvSpPr>
            <p:nvPr/>
          </p:nvSpPr>
          <p:spPr bwMode="auto">
            <a:xfrm rot="21154237" flipH="1" flipV="1">
              <a:off x="3059113" y="3141663"/>
              <a:ext cx="5481638" cy="1958975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2826" name="Freeform 74"/>
            <p:cNvSpPr>
              <a:spLocks noChangeAspect="1"/>
            </p:cNvSpPr>
            <p:nvPr/>
          </p:nvSpPr>
          <p:spPr bwMode="auto">
            <a:xfrm rot="12846963" flipV="1">
              <a:off x="2408238" y="3149601"/>
              <a:ext cx="44450" cy="219075"/>
            </a:xfrm>
            <a:custGeom>
              <a:avLst/>
              <a:gdLst>
                <a:gd name="T0" fmla="*/ 0 w 46"/>
                <a:gd name="T1" fmla="*/ 0 h 90"/>
                <a:gd name="T2" fmla="*/ 46 w 46"/>
                <a:gd name="T3" fmla="*/ 45 h 90"/>
                <a:gd name="T4" fmla="*/ 0 w 46"/>
                <a:gd name="T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90">
                  <a:moveTo>
                    <a:pt x="0" y="0"/>
                  </a:moveTo>
                  <a:cubicBezTo>
                    <a:pt x="23" y="15"/>
                    <a:pt x="46" y="30"/>
                    <a:pt x="46" y="45"/>
                  </a:cubicBezTo>
                  <a:cubicBezTo>
                    <a:pt x="46" y="60"/>
                    <a:pt x="23" y="75"/>
                    <a:pt x="0" y="9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ADBBF8D-1235-8446-9242-88373C7489DF}"/>
                  </a:ext>
                </a:extLst>
              </p:cNvPr>
              <p:cNvSpPr txBox="1"/>
              <p:nvPr/>
            </p:nvSpPr>
            <p:spPr>
              <a:xfrm>
                <a:off x="6911253" y="2492896"/>
                <a:ext cx="970073" cy="536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ADBBF8D-1235-8446-9242-88373C748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253" y="2492896"/>
                <a:ext cx="970073" cy="536429"/>
              </a:xfrm>
              <a:prstGeom prst="rect">
                <a:avLst/>
              </a:prstGeom>
              <a:blipFill>
                <a:blip r:embed="rId2"/>
                <a:stretch>
                  <a:fillRect l="-5263" r="-2632" b="-952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4A0AD652-0C90-E747-B5E8-3336CE2953BE}"/>
                  </a:ext>
                </a:extLst>
              </p:cNvPr>
              <p:cNvSpPr txBox="1"/>
              <p:nvPr/>
            </p:nvSpPr>
            <p:spPr>
              <a:xfrm>
                <a:off x="8006629" y="2579045"/>
                <a:ext cx="970074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4A0AD652-0C90-E747-B5E8-3336CE295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629" y="2579045"/>
                <a:ext cx="970074" cy="474361"/>
              </a:xfrm>
              <a:prstGeom prst="rect">
                <a:avLst/>
              </a:prstGeom>
              <a:blipFill>
                <a:blip r:embed="rId3"/>
                <a:stretch>
                  <a:fillRect l="-5195" r="-1299" b="-108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990370"/>
      </p:ext>
    </p:extLst>
  </p:cSld>
  <p:clrMapOvr>
    <a:masterClrMapping/>
  </p:clrMapOvr>
</p:sld>
</file>

<file path=ppt/theme/theme1.xml><?xml version="1.0" encoding="utf-8"?>
<a:theme xmlns:a="http://schemas.openxmlformats.org/drawingml/2006/main" name="Borde">
  <a:themeElements>
    <a:clrScheme name="Bord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Borde">
      <a:majorFont>
        <a:latin typeface="Garamond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30000">
            <a:ln>
              <a:noFill/>
            </a:ln>
            <a:solidFill>
              <a:schemeClr val="tx1"/>
            </a:solidFill>
            <a:effectLst/>
            <a:latin typeface="Arial" pitchFamily="-84" charset="0"/>
            <a:ea typeface="Arial" pitchFamily="-84" charset="0"/>
            <a:cs typeface="Arial" pitchFamily="-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30000">
            <a:ln>
              <a:noFill/>
            </a:ln>
            <a:solidFill>
              <a:schemeClr val="tx1"/>
            </a:solidFill>
            <a:effectLst/>
            <a:latin typeface="Arial" pitchFamily="-84" charset="0"/>
            <a:ea typeface="Arial" pitchFamily="-84" charset="0"/>
            <a:cs typeface="Arial" pitchFamily="-84" charset="0"/>
          </a:defRPr>
        </a:defPPr>
      </a:lstStyle>
    </a:lnDef>
  </a:objectDefaults>
  <a:extraClrSchemeLst>
    <a:extraClrScheme>
      <a:clrScheme name="Bord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2245</Words>
  <Application>Microsoft Macintosh PowerPoint</Application>
  <PresentationFormat>Presentación en pantalla (4:3)</PresentationFormat>
  <Paragraphs>718</Paragraphs>
  <Slides>40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40</vt:i4>
      </vt:variant>
    </vt:vector>
  </HeadingPairs>
  <TitlesOfParts>
    <vt:vector size="55" baseType="lpstr">
      <vt:lpstr>Arial</vt:lpstr>
      <vt:lpstr>Book Antiqua</vt:lpstr>
      <vt:lpstr>Calibri</vt:lpstr>
      <vt:lpstr>Cambria Math</vt:lpstr>
      <vt:lpstr>Comic Sans MS</vt:lpstr>
      <vt:lpstr>Franklin Gothic Book</vt:lpstr>
      <vt:lpstr>Garamond</vt:lpstr>
      <vt:lpstr>Symbol</vt:lpstr>
      <vt:lpstr>Tahoma</vt:lpstr>
      <vt:lpstr>Times New Roman</vt:lpstr>
      <vt:lpstr>Wingdings</vt:lpstr>
      <vt:lpstr>Wingdings 2</vt:lpstr>
      <vt:lpstr>Borde</vt:lpstr>
      <vt:lpstr>Equation</vt:lpstr>
      <vt:lpstr>EcuaciÛn</vt:lpstr>
      <vt:lpstr>Presentación de PowerPoint</vt:lpstr>
      <vt:lpstr>Superficies ópticas. Óptica paraxial Tema 2, Unidad 1</vt:lpstr>
      <vt:lpstr>1. Notación. Convenio de signos </vt:lpstr>
      <vt:lpstr>Presentación de PowerPoint</vt:lpstr>
      <vt:lpstr>Presentación de PowerPoint</vt:lpstr>
      <vt:lpstr>2. Superficies ópticas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La región paraxial. Dioptrio plano</vt:lpstr>
      <vt:lpstr>4. La región paraxial. Espejo plano</vt:lpstr>
      <vt:lpstr>4. La región paraxial. Espejo esférico</vt:lpstr>
      <vt:lpstr>4. La región paraxial. Espejos esféricos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Óptica Matricial</vt:lpstr>
      <vt:lpstr>Presentación de PowerPoint</vt:lpstr>
      <vt:lpstr>Presentación de PowerPoint</vt:lpstr>
      <vt:lpstr>Presentación de PowerPoint</vt:lpstr>
      <vt:lpstr>Matriz transferencia</vt:lpstr>
      <vt:lpstr>Matriz transferencia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Rosa Fuentes</dc:creator>
  <cp:lastModifiedBy>INMACULADA PASCUAL VILLALOBOS</cp:lastModifiedBy>
  <cp:revision>127</cp:revision>
  <cp:lastPrinted>2018-07-24T11:12:30Z</cp:lastPrinted>
  <dcterms:created xsi:type="dcterms:W3CDTF">2018-07-24T11:06:13Z</dcterms:created>
  <dcterms:modified xsi:type="dcterms:W3CDTF">2023-09-19T07:10:30Z</dcterms:modified>
</cp:coreProperties>
</file>