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7" d="100"/>
          <a:sy n="47" d="100"/>
        </p:scale>
        <p:origin x="54"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89131-0626-91E4-6A21-8C3844DB8E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30615DD-52FB-CBB7-5C5E-C40B52F4A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340AE07-91AC-9C8B-EF56-E2292CA026F5}"/>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5" name="Marcador de pie de página 4">
            <a:extLst>
              <a:ext uri="{FF2B5EF4-FFF2-40B4-BE49-F238E27FC236}">
                <a16:creationId xmlns:a16="http://schemas.microsoft.com/office/drawing/2014/main" id="{DC9438CC-DBB1-52E5-7BD9-C2945E4465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5BAE553-B5D1-08C3-78EC-C118960D3745}"/>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3773060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82377-AFBB-0F4E-8A31-59FC16FC06D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01F10AB-09E6-A8A5-E965-2F75015708B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8DDA698-A16F-0B06-E853-D8E7BD2291E0}"/>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5" name="Marcador de pie de página 4">
            <a:extLst>
              <a:ext uri="{FF2B5EF4-FFF2-40B4-BE49-F238E27FC236}">
                <a16:creationId xmlns:a16="http://schemas.microsoft.com/office/drawing/2014/main" id="{DEA5CBEE-DE8D-29E8-DA53-20D7675EA6C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086F8B9-40CF-9BB4-F597-5DD7AD9C9E16}"/>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148348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4E817CE-F267-0729-0859-B6D6EBBDE71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B6C465F-11D9-59AB-B19B-EC9AD218C61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2C55A51-5F63-36E0-D754-8585EA6566E5}"/>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5" name="Marcador de pie de página 4">
            <a:extLst>
              <a:ext uri="{FF2B5EF4-FFF2-40B4-BE49-F238E27FC236}">
                <a16:creationId xmlns:a16="http://schemas.microsoft.com/office/drawing/2014/main" id="{9B8CF544-A023-C9A7-DEFA-5D49EEAA6FD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19C1595-860F-0D71-9905-052D4F436B14}"/>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60746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D837CD-88FE-6937-65C1-0408FDCFEF8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B82CF2-3CAB-AF93-F8E2-757DA6F2EE6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1206993-44DA-CBE6-FB3F-D1F8F356D7AF}"/>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5" name="Marcador de pie de página 4">
            <a:extLst>
              <a:ext uri="{FF2B5EF4-FFF2-40B4-BE49-F238E27FC236}">
                <a16:creationId xmlns:a16="http://schemas.microsoft.com/office/drawing/2014/main" id="{BD4CC5EA-1761-EC1B-88C2-789F70E5DF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8EEA07-2560-E544-6125-C82145624129}"/>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325834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60145-089E-A1F8-75C8-6E609E9DA43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0834F1C-6810-4D2A-A36D-8937F1357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4043CD4-36C8-25F2-27F3-D28B2E27E4A3}"/>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5" name="Marcador de pie de página 4">
            <a:extLst>
              <a:ext uri="{FF2B5EF4-FFF2-40B4-BE49-F238E27FC236}">
                <a16:creationId xmlns:a16="http://schemas.microsoft.com/office/drawing/2014/main" id="{1AA6BD58-4D9E-3DB0-7C49-0F9EE6FC24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531B774-AB5E-DF88-D49D-D7D82CAD214B}"/>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318907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5672A-A820-970B-DF11-C8FEA153CB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6E449BF-E8BD-69EA-2A13-E1672713DA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2D22B94-F113-F51D-2ACA-9E041A1738A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941C5C1-0054-6D08-5F24-A6B5A2A7FF7F}"/>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6" name="Marcador de pie de página 5">
            <a:extLst>
              <a:ext uri="{FF2B5EF4-FFF2-40B4-BE49-F238E27FC236}">
                <a16:creationId xmlns:a16="http://schemas.microsoft.com/office/drawing/2014/main" id="{79084E1F-4F73-292D-893F-93E6551E86E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6C98C61-F1D8-C37E-7A7B-FB6DB634D3D2}"/>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387507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55C32-0F33-B868-C808-E4C9777626B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A3ACE38-4089-A32C-9B75-CAF679B49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E0B05B7-C128-B19B-1319-EC1671A25D5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2B59C70-A311-FD26-5B02-957BCB4D5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36D03C6-71CF-C3B3-4922-8E6C719C73B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87ADF13-A05E-5180-5E7C-D1D32B3C5575}"/>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8" name="Marcador de pie de página 7">
            <a:extLst>
              <a:ext uri="{FF2B5EF4-FFF2-40B4-BE49-F238E27FC236}">
                <a16:creationId xmlns:a16="http://schemas.microsoft.com/office/drawing/2014/main" id="{36CF401F-3FD9-265B-6BA4-249E9FD04E3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4D3949-067C-8845-6D8A-5A1073EA618E}"/>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92931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47920-0F1C-C504-44E3-2D30D1727C0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EA573EA-2B48-FF24-D5F3-A59A25CF8283}"/>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4" name="Marcador de pie de página 3">
            <a:extLst>
              <a:ext uri="{FF2B5EF4-FFF2-40B4-BE49-F238E27FC236}">
                <a16:creationId xmlns:a16="http://schemas.microsoft.com/office/drawing/2014/main" id="{544E762F-5C3A-B049-BEB7-E7D6C5268B3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3E1ADEA-1267-747B-B027-8CEAA3CD9D95}"/>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231282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E2F938B-F752-1AC5-FBFF-DB214A127CB8}"/>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3" name="Marcador de pie de página 2">
            <a:extLst>
              <a:ext uri="{FF2B5EF4-FFF2-40B4-BE49-F238E27FC236}">
                <a16:creationId xmlns:a16="http://schemas.microsoft.com/office/drawing/2014/main" id="{F8660ED0-3924-4DDD-7788-236ECE93668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CDCCB48-8DAE-31DA-2FF8-65143C3939C3}"/>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300242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2B41F-2F7A-2A7B-AC51-349125E6A3E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CB6BCD4-8AA8-CA90-C456-D1564611A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214B99A6-4426-6F79-8B49-F9A204556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CA1F0A-D5B4-7597-DEFE-22B3B369F24F}"/>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6" name="Marcador de pie de página 5">
            <a:extLst>
              <a:ext uri="{FF2B5EF4-FFF2-40B4-BE49-F238E27FC236}">
                <a16:creationId xmlns:a16="http://schemas.microsoft.com/office/drawing/2014/main" id="{E6055E40-31A4-B0DF-CAB9-EF0F0E2517D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1BA38FA-F3FC-5496-B0CD-3792CAF7A2E0}"/>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181426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937E6-A720-15B4-B612-83FCD245F6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EDE2383-8CA3-CCC3-6E4E-EEC3DDB5B4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0424BBC-0F1C-BEBE-B9FE-D5BDD88F1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CC7DBF4-6C3D-4FDD-D3C7-B43F65721D0C}"/>
              </a:ext>
            </a:extLst>
          </p:cNvPr>
          <p:cNvSpPr>
            <a:spLocks noGrp="1"/>
          </p:cNvSpPr>
          <p:nvPr>
            <p:ph type="dt" sz="half" idx="10"/>
          </p:nvPr>
        </p:nvSpPr>
        <p:spPr/>
        <p:txBody>
          <a:bodyPr/>
          <a:lstStyle/>
          <a:p>
            <a:fld id="{915C77E8-A319-4456-BC56-854C677C29CB}" type="datetimeFigureOut">
              <a:rPr lang="es-ES" smtClean="0"/>
              <a:t>02/05/2023</a:t>
            </a:fld>
            <a:endParaRPr lang="es-ES"/>
          </a:p>
        </p:txBody>
      </p:sp>
      <p:sp>
        <p:nvSpPr>
          <p:cNvPr id="6" name="Marcador de pie de página 5">
            <a:extLst>
              <a:ext uri="{FF2B5EF4-FFF2-40B4-BE49-F238E27FC236}">
                <a16:creationId xmlns:a16="http://schemas.microsoft.com/office/drawing/2014/main" id="{ECC0DAFA-ACA3-9BE6-A5C0-96AAC8C39A4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1D98371-4B59-6024-4246-495DA3D19DAA}"/>
              </a:ext>
            </a:extLst>
          </p:cNvPr>
          <p:cNvSpPr>
            <a:spLocks noGrp="1"/>
          </p:cNvSpPr>
          <p:nvPr>
            <p:ph type="sldNum" sz="quarter" idx="12"/>
          </p:nvPr>
        </p:nvSpPr>
        <p:spPr/>
        <p:txBody>
          <a:bodyPr/>
          <a:lstStyle/>
          <a:p>
            <a:fld id="{18DE25FF-16A4-419A-AA16-62DFBAADE34C}" type="slidenum">
              <a:rPr lang="es-ES" smtClean="0"/>
              <a:t>‹#›</a:t>
            </a:fld>
            <a:endParaRPr lang="es-ES"/>
          </a:p>
        </p:txBody>
      </p:sp>
    </p:spTree>
    <p:extLst>
      <p:ext uri="{BB962C8B-B14F-4D97-AF65-F5344CB8AC3E}">
        <p14:creationId xmlns:p14="http://schemas.microsoft.com/office/powerpoint/2010/main" val="21027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6807EC9-F714-BD1C-1FF1-C8DFBF705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BD3CA7D-9CDB-1B59-907C-D1AD866613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8A0E98D-3075-7850-822C-E1B909D68B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C77E8-A319-4456-BC56-854C677C29CB}" type="datetimeFigureOut">
              <a:rPr lang="es-ES" smtClean="0"/>
              <a:t>02/05/2023</a:t>
            </a:fld>
            <a:endParaRPr lang="es-ES"/>
          </a:p>
        </p:txBody>
      </p:sp>
      <p:sp>
        <p:nvSpPr>
          <p:cNvPr id="5" name="Marcador de pie de página 4">
            <a:extLst>
              <a:ext uri="{FF2B5EF4-FFF2-40B4-BE49-F238E27FC236}">
                <a16:creationId xmlns:a16="http://schemas.microsoft.com/office/drawing/2014/main" id="{670D01FC-AFB2-5CCC-B87E-D36CC6090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0FE0EF4-8D04-9DDF-525C-3B3097F944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E25FF-16A4-419A-AA16-62DFBAADE34C}" type="slidenum">
              <a:rPr lang="es-ES" smtClean="0"/>
              <a:t>‹#›</a:t>
            </a:fld>
            <a:endParaRPr lang="es-ES"/>
          </a:p>
        </p:txBody>
      </p:sp>
    </p:spTree>
    <p:extLst>
      <p:ext uri="{BB962C8B-B14F-4D97-AF65-F5344CB8AC3E}">
        <p14:creationId xmlns:p14="http://schemas.microsoft.com/office/powerpoint/2010/main" val="720540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C6327-F06D-5C1A-1FA0-3C4305BB30C6}"/>
              </a:ext>
            </a:extLst>
          </p:cNvPr>
          <p:cNvSpPr>
            <a:spLocks noGrp="1"/>
          </p:cNvSpPr>
          <p:nvPr>
            <p:ph type="ctrTitle"/>
          </p:nvPr>
        </p:nvSpPr>
        <p:spPr/>
        <p:txBody>
          <a:bodyPr/>
          <a:lstStyle/>
          <a:p>
            <a:r>
              <a:rPr lang="es-ES" b="1" i="1" dirty="0">
                <a:solidFill>
                  <a:srgbClr val="FF0000"/>
                </a:solidFill>
                <a:effectLst>
                  <a:outerShdw blurRad="38100" dist="38100" dir="2700000" algn="tl">
                    <a:srgbClr val="000000">
                      <a:alpha val="43137"/>
                    </a:srgbClr>
                  </a:outerShdw>
                </a:effectLst>
              </a:rPr>
              <a:t>Muelles acoplados</a:t>
            </a:r>
          </a:p>
        </p:txBody>
      </p:sp>
      <p:sp>
        <p:nvSpPr>
          <p:cNvPr id="3" name="Subtítulo 2">
            <a:extLst>
              <a:ext uri="{FF2B5EF4-FFF2-40B4-BE49-F238E27FC236}">
                <a16:creationId xmlns:a16="http://schemas.microsoft.com/office/drawing/2014/main" id="{63D8BF9D-0FFE-A8D0-E963-EB005706808B}"/>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71749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27BDDEB-DA5C-40E9-9A6F-E316FA779903}"/>
              </a:ext>
            </a:extLst>
          </p:cNvPr>
          <p:cNvSpPr txBox="1"/>
          <p:nvPr/>
        </p:nvSpPr>
        <p:spPr>
          <a:xfrm>
            <a:off x="436880" y="203200"/>
            <a:ext cx="10982959" cy="3539430"/>
          </a:xfrm>
          <a:prstGeom prst="rect">
            <a:avLst/>
          </a:prstGeom>
          <a:solidFill>
            <a:srgbClr val="FFFFCC"/>
          </a:solidFill>
        </p:spPr>
        <p:txBody>
          <a:bodyPr wrap="square" rtlCol="0">
            <a:spAutoFit/>
          </a:bodyPr>
          <a:lstStyle/>
          <a:p>
            <a:r>
              <a:rPr lang="es-ES" sz="2800" b="1" i="1" dirty="0">
                <a:effectLst/>
                <a:latin typeface="Times New Roman" panose="02020603050405020304" pitchFamily="18" charset="0"/>
                <a:ea typeface="Tahoma" panose="020B0604030504040204" pitchFamily="34" charset="0"/>
                <a:cs typeface="Times New Roman" panose="02020603050405020304" pitchFamily="18" charset="0"/>
              </a:rPr>
              <a:t>1) Dinámica del sistema.</a:t>
            </a:r>
            <a:r>
              <a:rPr lang="es-ES" sz="2800" i="1" dirty="0">
                <a:effectLst/>
                <a:latin typeface="Times New Roman" panose="02020603050405020304" pitchFamily="18" charset="0"/>
                <a:ea typeface="Tahoma" panose="020B0604030504040204" pitchFamily="34" charset="0"/>
                <a:cs typeface="Times New Roman" panose="02020603050405020304" pitchFamily="18" charset="0"/>
              </a:rPr>
              <a:t> Id variando la constante elástica k’ del muelle que une las dos masas, para comprobar los diversos tipos de movimiento que se dan. Escribid unas líneas de código que calculen y muestren la energía del sistema como función del tiempo. Comprobad cómo varía la energía al modificar el valor de k’. Explorad casos de acoplamiento débil y otros de acoplamiento más fuerte. Si es posible, medid el periodo de batido en el acoplamiento débil.</a:t>
            </a:r>
            <a:br>
              <a:rPr lang="es-ES" sz="2800" dirty="0">
                <a:effectLst/>
                <a:latin typeface="TeX Gyre Bonum Math"/>
                <a:ea typeface="Tahoma" panose="020B0604030504040204" pitchFamily="34" charset="0"/>
                <a:cs typeface="Droid Sans Devanagari"/>
              </a:rPr>
            </a:br>
            <a:endParaRPr lang="es-ES" sz="2800" dirty="0"/>
          </a:p>
        </p:txBody>
      </p:sp>
      <p:pic>
        <p:nvPicPr>
          <p:cNvPr id="4" name="Imagen 3">
            <a:extLst>
              <a:ext uri="{FF2B5EF4-FFF2-40B4-BE49-F238E27FC236}">
                <a16:creationId xmlns:a16="http://schemas.microsoft.com/office/drawing/2014/main" id="{E3242369-992E-8FDD-DB74-F629A7B6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61" y="3103067"/>
            <a:ext cx="6055360" cy="3444038"/>
          </a:xfrm>
          <a:prstGeom prst="rect">
            <a:avLst/>
          </a:prstGeom>
        </p:spPr>
      </p:pic>
    </p:spTree>
    <p:extLst>
      <p:ext uri="{BB962C8B-B14F-4D97-AF65-F5344CB8AC3E}">
        <p14:creationId xmlns:p14="http://schemas.microsoft.com/office/powerpoint/2010/main" val="12311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7F77AB7-02A1-DB54-8C77-9EE8C0239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949955"/>
            <a:ext cx="5852172" cy="4389129"/>
          </a:xfrm>
          <a:prstGeom prst="rect">
            <a:avLst/>
          </a:prstGeom>
        </p:spPr>
      </p:pic>
      <p:sp>
        <p:nvSpPr>
          <p:cNvPr id="4" name="CuadroTexto 3">
            <a:extLst>
              <a:ext uri="{FF2B5EF4-FFF2-40B4-BE49-F238E27FC236}">
                <a16:creationId xmlns:a16="http://schemas.microsoft.com/office/drawing/2014/main" id="{A38A5FE3-F9B1-7663-7EB0-94D70805E61D}"/>
              </a:ext>
            </a:extLst>
          </p:cNvPr>
          <p:cNvSpPr txBox="1"/>
          <p:nvPr/>
        </p:nvSpPr>
        <p:spPr>
          <a:xfrm>
            <a:off x="1645920" y="5538713"/>
            <a:ext cx="3007360" cy="461665"/>
          </a:xfrm>
          <a:prstGeom prst="rect">
            <a:avLst/>
          </a:prstGeom>
          <a:noFill/>
        </p:spPr>
        <p:txBody>
          <a:bodyPr wrap="square" rtlCol="0">
            <a:spAutoFit/>
          </a:bodyPr>
          <a:lstStyle/>
          <a:p>
            <a:r>
              <a:rPr lang="es-ES" sz="2400" b="1" dirty="0">
                <a:latin typeface="Times New Roman" panose="02020603050405020304" pitchFamily="18" charset="0"/>
                <a:cs typeface="Times New Roman" panose="02020603050405020304" pitchFamily="18" charset="0"/>
              </a:rPr>
              <a:t>Acoplamiento débil</a:t>
            </a:r>
          </a:p>
        </p:txBody>
      </p:sp>
      <p:pic>
        <p:nvPicPr>
          <p:cNvPr id="6" name="Imagen 5">
            <a:extLst>
              <a:ext uri="{FF2B5EF4-FFF2-40B4-BE49-F238E27FC236}">
                <a16:creationId xmlns:a16="http://schemas.microsoft.com/office/drawing/2014/main" id="{421E6CF0-DCC0-D932-AD66-8BE4B5379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594" y="949954"/>
            <a:ext cx="5852172" cy="4389129"/>
          </a:xfrm>
          <a:prstGeom prst="rect">
            <a:avLst/>
          </a:prstGeom>
        </p:spPr>
      </p:pic>
    </p:spTree>
    <p:extLst>
      <p:ext uri="{BB962C8B-B14F-4D97-AF65-F5344CB8AC3E}">
        <p14:creationId xmlns:p14="http://schemas.microsoft.com/office/powerpoint/2010/main" val="374816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6C9EBD-0AF2-7968-8695-534CA88CCC4D}"/>
              </a:ext>
            </a:extLst>
          </p:cNvPr>
          <p:cNvSpPr txBox="1"/>
          <p:nvPr/>
        </p:nvSpPr>
        <p:spPr>
          <a:xfrm>
            <a:off x="1182415" y="570011"/>
            <a:ext cx="9282386" cy="1569660"/>
          </a:xfrm>
          <a:prstGeom prst="rect">
            <a:avLst/>
          </a:prstGeom>
          <a:solidFill>
            <a:srgbClr val="FFFFCC"/>
          </a:solidFill>
        </p:spPr>
        <p:txBody>
          <a:bodyPr wrap="square" rtlCol="0">
            <a:spAutoFit/>
          </a:bodyPr>
          <a:lstStyle/>
          <a:p>
            <a:r>
              <a:rPr lang="es-ES" sz="2400" dirty="0">
                <a:effectLst/>
                <a:latin typeface="Times New Roman" panose="02020603050405020304" pitchFamily="18" charset="0"/>
                <a:ea typeface="Tahoma" panose="020B0604030504040204" pitchFamily="34" charset="0"/>
                <a:cs typeface="Times New Roman" panose="02020603050405020304" pitchFamily="18" charset="0"/>
              </a:rPr>
              <a:t>2) </a:t>
            </a:r>
            <a:r>
              <a:rPr lang="es-ES" sz="2400" b="1" dirty="0">
                <a:effectLst/>
                <a:latin typeface="Times New Roman" panose="02020603050405020304" pitchFamily="18" charset="0"/>
                <a:ea typeface="Tahoma" panose="020B0604030504040204" pitchFamily="34" charset="0"/>
                <a:cs typeface="Times New Roman" panose="02020603050405020304" pitchFamily="18" charset="0"/>
              </a:rPr>
              <a:t>Modos normales. </a:t>
            </a:r>
            <a:r>
              <a:rPr lang="es-ES" sz="2400" dirty="0">
                <a:effectLst/>
                <a:latin typeface="Times New Roman" panose="02020603050405020304" pitchFamily="18" charset="0"/>
                <a:ea typeface="Tahoma" panose="020B0604030504040204" pitchFamily="34" charset="0"/>
                <a:cs typeface="Times New Roman" panose="02020603050405020304" pitchFamily="18" charset="0"/>
              </a:rPr>
              <a:t>Seleccionad los valores de las variables para que se exciten los modos de oscilación normal. Usando las gráficas de </a:t>
            </a:r>
            <a:r>
              <a:rPr lang="es-ES" sz="2400" i="1" dirty="0">
                <a:effectLst/>
                <a:latin typeface="Times New Roman" panose="02020603050405020304" pitchFamily="18" charset="0"/>
                <a:ea typeface="Tahoma" panose="020B0604030504040204" pitchFamily="34" charset="0"/>
                <a:cs typeface="Times New Roman" panose="02020603050405020304" pitchFamily="18" charset="0"/>
              </a:rPr>
              <a:t>x</a:t>
            </a:r>
            <a:r>
              <a:rPr lang="es-ES" sz="2400" baseline="-25000" dirty="0">
                <a:effectLst/>
                <a:latin typeface="Times New Roman" panose="02020603050405020304" pitchFamily="18" charset="0"/>
                <a:ea typeface="Tahoma" panose="020B0604030504040204" pitchFamily="34" charset="0"/>
                <a:cs typeface="Times New Roman" panose="02020603050405020304" pitchFamily="18" charset="0"/>
              </a:rPr>
              <a:t>1</a:t>
            </a:r>
            <a:r>
              <a:rPr lang="es-ES" sz="2400" dirty="0">
                <a:effectLst/>
                <a:latin typeface="Times New Roman" panose="02020603050405020304" pitchFamily="18" charset="0"/>
                <a:ea typeface="Tahoma" panose="020B0604030504040204" pitchFamily="34" charset="0"/>
                <a:cs typeface="Times New Roman" panose="02020603050405020304" pitchFamily="18" charset="0"/>
              </a:rPr>
              <a:t>(</a:t>
            </a:r>
            <a:r>
              <a:rPr lang="es-ES" sz="2400" i="1" dirty="0">
                <a:effectLst/>
                <a:latin typeface="Times New Roman" panose="02020603050405020304" pitchFamily="18" charset="0"/>
                <a:ea typeface="Tahoma" panose="020B0604030504040204" pitchFamily="34" charset="0"/>
                <a:cs typeface="Times New Roman" panose="02020603050405020304" pitchFamily="18" charset="0"/>
              </a:rPr>
              <a:t>t</a:t>
            </a:r>
            <a:r>
              <a:rPr lang="es-ES" sz="2400" dirty="0">
                <a:effectLst/>
                <a:latin typeface="Times New Roman" panose="02020603050405020304" pitchFamily="18" charset="0"/>
                <a:ea typeface="Tahoma" panose="020B0604030504040204" pitchFamily="34" charset="0"/>
                <a:cs typeface="Times New Roman" panose="02020603050405020304" pitchFamily="18" charset="0"/>
              </a:rPr>
              <a:t>) </a:t>
            </a:r>
            <a:r>
              <a:rPr lang="es-ES" sz="2400" dirty="0" err="1">
                <a:effectLst/>
                <a:latin typeface="Times New Roman" panose="02020603050405020304" pitchFamily="18" charset="0"/>
                <a:ea typeface="Tahoma" panose="020B0604030504040204" pitchFamily="34" charset="0"/>
                <a:cs typeface="Times New Roman" panose="02020603050405020304" pitchFamily="18" charset="0"/>
              </a:rPr>
              <a:t>ó</a:t>
            </a:r>
            <a:r>
              <a:rPr lang="es-ES" sz="2400" dirty="0">
                <a:effectLst/>
                <a:latin typeface="Times New Roman" panose="02020603050405020304" pitchFamily="18" charset="0"/>
                <a:ea typeface="Tahoma" panose="020B0604030504040204" pitchFamily="34" charset="0"/>
                <a:cs typeface="Times New Roman" panose="02020603050405020304" pitchFamily="18" charset="0"/>
              </a:rPr>
              <a:t> </a:t>
            </a:r>
            <a:r>
              <a:rPr lang="es-ES" sz="2400" i="1" dirty="0">
                <a:effectLst/>
                <a:latin typeface="Times New Roman" panose="02020603050405020304" pitchFamily="18" charset="0"/>
                <a:ea typeface="Tahoma" panose="020B0604030504040204" pitchFamily="34" charset="0"/>
                <a:cs typeface="Times New Roman" panose="02020603050405020304" pitchFamily="18" charset="0"/>
              </a:rPr>
              <a:t>x</a:t>
            </a:r>
            <a:r>
              <a:rPr lang="es-ES" sz="2400" baseline="-25000" dirty="0">
                <a:effectLst/>
                <a:latin typeface="Times New Roman" panose="02020603050405020304" pitchFamily="18" charset="0"/>
                <a:ea typeface="Tahoma" panose="020B0604030504040204" pitchFamily="34" charset="0"/>
                <a:cs typeface="Times New Roman" panose="02020603050405020304" pitchFamily="18" charset="0"/>
              </a:rPr>
              <a:t>2</a:t>
            </a:r>
            <a:r>
              <a:rPr lang="es-ES" sz="2400" dirty="0">
                <a:effectLst/>
                <a:latin typeface="Times New Roman" panose="02020603050405020304" pitchFamily="18" charset="0"/>
                <a:ea typeface="Tahoma" panose="020B0604030504040204" pitchFamily="34" charset="0"/>
                <a:cs typeface="Times New Roman" panose="02020603050405020304" pitchFamily="18" charset="0"/>
              </a:rPr>
              <a:t>(</a:t>
            </a:r>
            <a:r>
              <a:rPr lang="es-ES" sz="2400" i="1" dirty="0">
                <a:effectLst/>
                <a:latin typeface="Times New Roman" panose="02020603050405020304" pitchFamily="18" charset="0"/>
                <a:ea typeface="Tahoma" panose="020B0604030504040204" pitchFamily="34" charset="0"/>
                <a:cs typeface="Times New Roman" panose="02020603050405020304" pitchFamily="18" charset="0"/>
              </a:rPr>
              <a:t>t</a:t>
            </a:r>
            <a:r>
              <a:rPr lang="es-ES" sz="2400" dirty="0">
                <a:effectLst/>
                <a:latin typeface="Times New Roman" panose="02020603050405020304" pitchFamily="18" charset="0"/>
                <a:ea typeface="Tahoma" panose="020B0604030504040204" pitchFamily="34" charset="0"/>
                <a:cs typeface="Times New Roman" panose="02020603050405020304" pitchFamily="18" charset="0"/>
              </a:rPr>
              <a:t>), estimad las  frecuencias angulares y comprobad que coinciden con los valores teóricos  de los modos normales de oscilación</a:t>
            </a:r>
            <a:r>
              <a:rPr lang="es-ES" sz="2400" dirty="0">
                <a:latin typeface="Times New Roman" panose="02020603050405020304" pitchFamily="18" charset="0"/>
                <a:cs typeface="Times New Roman" panose="02020603050405020304" pitchFamily="18" charset="0"/>
              </a:rPr>
              <a:t>  </a:t>
            </a:r>
          </a:p>
        </p:txBody>
      </p:sp>
      <p:pic>
        <p:nvPicPr>
          <p:cNvPr id="4" name="Imagen 3">
            <a:extLst>
              <a:ext uri="{FF2B5EF4-FFF2-40B4-BE49-F238E27FC236}">
                <a16:creationId xmlns:a16="http://schemas.microsoft.com/office/drawing/2014/main" id="{1F75E527-706D-CF29-3E32-FC7C1E730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34" y="2230114"/>
            <a:ext cx="5852172" cy="4389129"/>
          </a:xfrm>
          <a:prstGeom prst="rect">
            <a:avLst/>
          </a:prstGeom>
        </p:spPr>
      </p:pic>
      <p:pic>
        <p:nvPicPr>
          <p:cNvPr id="6" name="Imagen 5">
            <a:extLst>
              <a:ext uri="{FF2B5EF4-FFF2-40B4-BE49-F238E27FC236}">
                <a16:creationId xmlns:a16="http://schemas.microsoft.com/office/drawing/2014/main" id="{3BB9163A-FA74-0936-7761-8FCDE81F4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608" y="2230114"/>
            <a:ext cx="5852172" cy="4389129"/>
          </a:xfrm>
          <a:prstGeom prst="rect">
            <a:avLst/>
          </a:prstGeom>
        </p:spPr>
      </p:pic>
    </p:spTree>
    <p:extLst>
      <p:ext uri="{BB962C8B-B14F-4D97-AF65-F5344CB8AC3E}">
        <p14:creationId xmlns:p14="http://schemas.microsoft.com/office/powerpoint/2010/main" val="128911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15EA2E8-FF0A-2B49-29BE-A2364944B6C4}"/>
              </a:ext>
            </a:extLst>
          </p:cNvPr>
          <p:cNvSpPr txBox="1"/>
          <p:nvPr/>
        </p:nvSpPr>
        <p:spPr>
          <a:xfrm>
            <a:off x="528320" y="394964"/>
            <a:ext cx="10576560" cy="3025700"/>
          </a:xfrm>
          <a:prstGeom prst="rect">
            <a:avLst/>
          </a:prstGeom>
          <a:solidFill>
            <a:srgbClr val="FFFFCC"/>
          </a:solidFill>
        </p:spPr>
        <p:txBody>
          <a:bodyPr wrap="square">
            <a:spAutoFit/>
          </a:bodyPr>
          <a:lstStyle/>
          <a:p>
            <a:pPr>
              <a:lnSpc>
                <a:spcPct val="115000"/>
              </a:lnSpc>
              <a:spcAft>
                <a:spcPts val="700"/>
              </a:spcAft>
            </a:pPr>
            <a:r>
              <a:rPr lang="es-ES" sz="2800" kern="150" dirty="0">
                <a:effectLst/>
                <a:latin typeface="Times New Roman" panose="02020603050405020304" pitchFamily="18" charset="0"/>
                <a:ea typeface="Tahoma" panose="020B0604030504040204" pitchFamily="34" charset="0"/>
                <a:cs typeface="Times New Roman" panose="02020603050405020304" pitchFamily="18" charset="0"/>
              </a:rPr>
              <a:t>3) </a:t>
            </a:r>
            <a:r>
              <a:rPr lang="es-ES" sz="2800" b="1" kern="150" dirty="0">
                <a:effectLst/>
                <a:latin typeface="Times New Roman" panose="02020603050405020304" pitchFamily="18" charset="0"/>
                <a:ea typeface="Tahoma" panose="020B0604030504040204" pitchFamily="34" charset="0"/>
                <a:cs typeface="Times New Roman" panose="02020603050405020304" pitchFamily="18" charset="0"/>
              </a:rPr>
              <a:t>Transformada de Fourier</a:t>
            </a:r>
            <a:r>
              <a:rPr lang="es-ES" sz="2800" kern="150" dirty="0">
                <a:effectLst/>
                <a:latin typeface="Times New Roman" panose="02020603050405020304" pitchFamily="18" charset="0"/>
                <a:ea typeface="Tahoma" panose="020B0604030504040204" pitchFamily="34" charset="0"/>
                <a:cs typeface="Times New Roman" panose="02020603050405020304" pitchFamily="18" charset="0"/>
              </a:rPr>
              <a:t>. Utilizando la transformada de Fourier, comprobad que, para diferentes modos de oscilación, se obtienen dos picos en las frecuencias correspondientes a los modos normales. Usando los valores del apartado anterior, excitad un modo normal. En el espectro de Fourier debería observarse un solo pico, con el valor adecuado. Probad con el otro modo normal.</a:t>
            </a:r>
          </a:p>
        </p:txBody>
      </p:sp>
      <p:pic>
        <p:nvPicPr>
          <p:cNvPr id="5" name="Imagen 4">
            <a:extLst>
              <a:ext uri="{FF2B5EF4-FFF2-40B4-BE49-F238E27FC236}">
                <a16:creationId xmlns:a16="http://schemas.microsoft.com/office/drawing/2014/main" id="{EAB0457A-3DD6-CA9C-E3E2-D0D0FA1AA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274" y="2953304"/>
            <a:ext cx="4467973" cy="3350980"/>
          </a:xfrm>
          <a:prstGeom prst="rect">
            <a:avLst/>
          </a:prstGeom>
        </p:spPr>
      </p:pic>
    </p:spTree>
    <p:extLst>
      <p:ext uri="{BB962C8B-B14F-4D97-AF65-F5344CB8AC3E}">
        <p14:creationId xmlns:p14="http://schemas.microsoft.com/office/powerpoint/2010/main" val="429150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AA50679-72D7-3FAF-E5AA-1EADBE91B66F}"/>
              </a:ext>
            </a:extLst>
          </p:cNvPr>
          <p:cNvSpPr txBox="1"/>
          <p:nvPr/>
        </p:nvSpPr>
        <p:spPr>
          <a:xfrm>
            <a:off x="833120" y="802640"/>
            <a:ext cx="10160000" cy="1043619"/>
          </a:xfrm>
          <a:prstGeom prst="rect">
            <a:avLst/>
          </a:prstGeom>
          <a:solidFill>
            <a:srgbClr val="FFFFCC"/>
          </a:solidFill>
        </p:spPr>
        <p:txBody>
          <a:bodyPr wrap="square" rtlCol="0">
            <a:spAutoFit/>
          </a:bodyPr>
          <a:lstStyle/>
          <a:p>
            <a:pPr>
              <a:lnSpc>
                <a:spcPct val="115000"/>
              </a:lnSpc>
              <a:spcAft>
                <a:spcPts val="700"/>
              </a:spcAft>
            </a:pPr>
            <a:r>
              <a:rPr lang="es-ES" sz="2800" kern="150" dirty="0">
                <a:effectLst/>
                <a:latin typeface="Times New Roman" panose="02020603050405020304" pitchFamily="18" charset="0"/>
                <a:ea typeface="Tahoma" panose="020B0604030504040204" pitchFamily="34" charset="0"/>
                <a:cs typeface="Times New Roman" panose="02020603050405020304" pitchFamily="18" charset="0"/>
              </a:rPr>
              <a:t>4) </a:t>
            </a:r>
            <a:r>
              <a:rPr lang="es-ES" sz="2800" b="1" kern="150" dirty="0">
                <a:effectLst/>
                <a:latin typeface="Times New Roman" panose="02020603050405020304" pitchFamily="18" charset="0"/>
                <a:ea typeface="Tahoma" panose="020B0604030504040204" pitchFamily="34" charset="0"/>
                <a:cs typeface="Times New Roman" panose="02020603050405020304" pitchFamily="18" charset="0"/>
              </a:rPr>
              <a:t>Ampliación.</a:t>
            </a:r>
            <a:r>
              <a:rPr lang="es-ES" sz="2800" kern="150" dirty="0">
                <a:effectLst/>
                <a:latin typeface="Times New Roman" panose="02020603050405020304" pitchFamily="18" charset="0"/>
                <a:ea typeface="Tahoma" panose="020B0604030504040204" pitchFamily="34" charset="0"/>
                <a:cs typeface="Times New Roman" panose="02020603050405020304" pitchFamily="18" charset="0"/>
              </a:rPr>
              <a:t>  Modifica el problema añadiendo un rozamiento o un tercer oscilador o un campo de gravedad o etc.  Comenta el resultado. </a:t>
            </a:r>
          </a:p>
        </p:txBody>
      </p:sp>
      <p:pic>
        <p:nvPicPr>
          <p:cNvPr id="4" name="Imagen 3">
            <a:extLst>
              <a:ext uri="{FF2B5EF4-FFF2-40B4-BE49-F238E27FC236}">
                <a16:creationId xmlns:a16="http://schemas.microsoft.com/office/drawing/2014/main" id="{6C6B9B34-92B4-9919-D884-3E99621D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 y="2087874"/>
            <a:ext cx="5852172" cy="4389129"/>
          </a:xfrm>
          <a:prstGeom prst="rect">
            <a:avLst/>
          </a:prstGeom>
        </p:spPr>
      </p:pic>
      <p:pic>
        <p:nvPicPr>
          <p:cNvPr id="6" name="Imagen 5">
            <a:extLst>
              <a:ext uri="{FF2B5EF4-FFF2-40B4-BE49-F238E27FC236}">
                <a16:creationId xmlns:a16="http://schemas.microsoft.com/office/drawing/2014/main" id="{FC074ED4-A464-2AC4-99F2-B54323C32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0" y="2087873"/>
            <a:ext cx="5852172" cy="4389129"/>
          </a:xfrm>
          <a:prstGeom prst="rect">
            <a:avLst/>
          </a:prstGeom>
        </p:spPr>
      </p:pic>
    </p:spTree>
    <p:extLst>
      <p:ext uri="{BB962C8B-B14F-4D97-AF65-F5344CB8AC3E}">
        <p14:creationId xmlns:p14="http://schemas.microsoft.com/office/powerpoint/2010/main" val="195418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tge 4">
            <a:extLst>
              <a:ext uri="{FF2B5EF4-FFF2-40B4-BE49-F238E27FC236}">
                <a16:creationId xmlns:a16="http://schemas.microsoft.com/office/drawing/2014/main" id="{EA5F9C3B-53EB-4A5B-8CC0-CE9DFB0C1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349" y="836870"/>
            <a:ext cx="6733441" cy="5050081"/>
          </a:xfrm>
          <a:prstGeom prst="rect">
            <a:avLst/>
          </a:prstGeom>
        </p:spPr>
      </p:pic>
      <p:sp>
        <p:nvSpPr>
          <p:cNvPr id="8" name="QuadreDeText 7">
            <a:extLst>
              <a:ext uri="{FF2B5EF4-FFF2-40B4-BE49-F238E27FC236}">
                <a16:creationId xmlns:a16="http://schemas.microsoft.com/office/drawing/2014/main" id="{6A650CD5-C5D2-472C-A659-073B4966918C}"/>
              </a:ext>
            </a:extLst>
          </p:cNvPr>
          <p:cNvSpPr txBox="1"/>
          <p:nvPr/>
        </p:nvSpPr>
        <p:spPr>
          <a:xfrm>
            <a:off x="657522" y="3105834"/>
            <a:ext cx="2101857" cy="646331"/>
          </a:xfrm>
          <a:prstGeom prst="rect">
            <a:avLst/>
          </a:prstGeom>
          <a:noFill/>
        </p:spPr>
        <p:txBody>
          <a:bodyPr wrap="none" rtlCol="0">
            <a:spAutoFit/>
          </a:bodyPr>
          <a:lstStyle/>
          <a:p>
            <a:r>
              <a:rPr lang="ca-ES-valencia" sz="3600" b="1" i="1" dirty="0">
                <a:latin typeface="Times New Roman" panose="02020603050405020304" pitchFamily="18" charset="0"/>
                <a:cs typeface="Times New Roman" panose="02020603050405020304" pitchFamily="18" charset="0"/>
              </a:rPr>
              <a:t>Fr= -0,1·v</a:t>
            </a:r>
            <a:endParaRPr lang="es-ES" sz="3600" b="1" i="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6B9B7D6A-8BC2-49AA-BD1D-59292148CC00}"/>
              </a:ext>
            </a:extLst>
          </p:cNvPr>
          <p:cNvSpPr/>
          <p:nvPr/>
        </p:nvSpPr>
        <p:spPr>
          <a:xfrm>
            <a:off x="871400" y="1176995"/>
            <a:ext cx="2308645" cy="523220"/>
          </a:xfrm>
          <a:prstGeom prst="rect">
            <a:avLst/>
          </a:prstGeom>
        </p:spPr>
        <p:txBody>
          <a:bodyPr wrap="none">
            <a:spAutoFit/>
          </a:bodyPr>
          <a:lstStyle/>
          <a:p>
            <a:r>
              <a:rPr lang="ca-ES-valencia" sz="2800" b="1" i="1" dirty="0">
                <a:latin typeface="Times New Roman" panose="02020603050405020304" pitchFamily="18" charset="0"/>
                <a:cs typeface="Times New Roman" panose="02020603050405020304" pitchFamily="18" charset="0"/>
              </a:rPr>
              <a:t>K=1  y </a:t>
            </a:r>
            <a:r>
              <a:rPr lang="ca-ES-valencia" sz="2800" b="1" i="1" dirty="0" err="1">
                <a:latin typeface="Times New Roman" panose="02020603050405020304" pitchFamily="18" charset="0"/>
                <a:cs typeface="Times New Roman" panose="02020603050405020304" pitchFamily="18" charset="0"/>
              </a:rPr>
              <a:t>Kp</a:t>
            </a:r>
            <a:r>
              <a:rPr lang="ca-ES-valencia" sz="2800" b="1" i="1" dirty="0">
                <a:latin typeface="Times New Roman" panose="02020603050405020304" pitchFamily="18" charset="0"/>
                <a:cs typeface="Times New Roman" panose="02020603050405020304" pitchFamily="18" charset="0"/>
              </a:rPr>
              <a:t>=0,5</a:t>
            </a:r>
            <a:endParaRPr lang="es-ES"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11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tge 4">
            <a:extLst>
              <a:ext uri="{FF2B5EF4-FFF2-40B4-BE49-F238E27FC236}">
                <a16:creationId xmlns:a16="http://schemas.microsoft.com/office/drawing/2014/main" id="{734C3005-007E-47FB-82A3-13532DA89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34435"/>
            <a:ext cx="5852172" cy="4389129"/>
          </a:xfrm>
          <a:prstGeom prst="rect">
            <a:avLst/>
          </a:prstGeom>
        </p:spPr>
      </p:pic>
      <p:pic>
        <p:nvPicPr>
          <p:cNvPr id="7" name="Imatge 6">
            <a:extLst>
              <a:ext uri="{FF2B5EF4-FFF2-40B4-BE49-F238E27FC236}">
                <a16:creationId xmlns:a16="http://schemas.microsoft.com/office/drawing/2014/main" id="{11252EEE-8779-463C-ABFB-168AFE5DC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4434"/>
            <a:ext cx="5852172" cy="4389129"/>
          </a:xfrm>
          <a:prstGeom prst="rect">
            <a:avLst/>
          </a:prstGeom>
        </p:spPr>
      </p:pic>
      <p:sp>
        <p:nvSpPr>
          <p:cNvPr id="8" name="QuadreDeText 7">
            <a:extLst>
              <a:ext uri="{FF2B5EF4-FFF2-40B4-BE49-F238E27FC236}">
                <a16:creationId xmlns:a16="http://schemas.microsoft.com/office/drawing/2014/main" id="{FF1FBC24-A303-4B6F-9AE2-65F7FDB0ED08}"/>
              </a:ext>
            </a:extLst>
          </p:cNvPr>
          <p:cNvSpPr txBox="1"/>
          <p:nvPr/>
        </p:nvSpPr>
        <p:spPr>
          <a:xfrm>
            <a:off x="7653131" y="624581"/>
            <a:ext cx="1117614" cy="707886"/>
          </a:xfrm>
          <a:prstGeom prst="rect">
            <a:avLst/>
          </a:prstGeom>
          <a:noFill/>
        </p:spPr>
        <p:txBody>
          <a:bodyPr wrap="none" rtlCol="0">
            <a:spAutoFit/>
          </a:bodyPr>
          <a:lstStyle/>
          <a:p>
            <a:r>
              <a:rPr lang="ca-ES-valencia" sz="4000" b="1" i="1" dirty="0">
                <a:latin typeface="Times New Roman" panose="02020603050405020304" pitchFamily="18" charset="0"/>
                <a:cs typeface="Times New Roman" panose="02020603050405020304" pitchFamily="18" charset="0"/>
              </a:rPr>
              <a:t>g= 0</a:t>
            </a:r>
            <a:endParaRPr lang="es-ES" sz="4000" b="1" i="1" dirty="0">
              <a:latin typeface="Times New Roman" panose="02020603050405020304" pitchFamily="18" charset="0"/>
              <a:cs typeface="Times New Roman" panose="02020603050405020304" pitchFamily="18" charset="0"/>
            </a:endParaRPr>
          </a:p>
        </p:txBody>
      </p:sp>
      <p:sp>
        <p:nvSpPr>
          <p:cNvPr id="12" name="QuadreDeText 11">
            <a:extLst>
              <a:ext uri="{FF2B5EF4-FFF2-40B4-BE49-F238E27FC236}">
                <a16:creationId xmlns:a16="http://schemas.microsoft.com/office/drawing/2014/main" id="{0C653419-AEC1-450E-B9D3-25C090D4A273}"/>
              </a:ext>
            </a:extLst>
          </p:cNvPr>
          <p:cNvSpPr txBox="1"/>
          <p:nvPr/>
        </p:nvSpPr>
        <p:spPr>
          <a:xfrm>
            <a:off x="1808922" y="624581"/>
            <a:ext cx="1491114" cy="769441"/>
          </a:xfrm>
          <a:prstGeom prst="rect">
            <a:avLst/>
          </a:prstGeom>
          <a:noFill/>
        </p:spPr>
        <p:txBody>
          <a:bodyPr wrap="none" rtlCol="0">
            <a:spAutoFit/>
          </a:bodyPr>
          <a:lstStyle/>
          <a:p>
            <a:r>
              <a:rPr lang="ca-ES-valencia" sz="4400" b="1" i="1" dirty="0">
                <a:latin typeface="Times New Roman" panose="02020603050405020304" pitchFamily="18" charset="0"/>
                <a:cs typeface="Times New Roman" panose="02020603050405020304" pitchFamily="18" charset="0"/>
              </a:rPr>
              <a:t>g=0,1</a:t>
            </a:r>
            <a:endParaRPr lang="es-ES" sz="4400" b="1" i="1" dirty="0">
              <a:latin typeface="Times New Roman" panose="02020603050405020304" pitchFamily="18" charset="0"/>
              <a:cs typeface="Times New Roman" panose="02020603050405020304" pitchFamily="18" charset="0"/>
            </a:endParaRPr>
          </a:p>
        </p:txBody>
      </p:sp>
      <p:sp>
        <p:nvSpPr>
          <p:cNvPr id="13" name="QuadreDeText 12">
            <a:extLst>
              <a:ext uri="{FF2B5EF4-FFF2-40B4-BE49-F238E27FC236}">
                <a16:creationId xmlns:a16="http://schemas.microsoft.com/office/drawing/2014/main" id="{D56F2820-7242-4DB7-B9E4-2D5DEC54E808}"/>
              </a:ext>
            </a:extLst>
          </p:cNvPr>
          <p:cNvSpPr txBox="1"/>
          <p:nvPr/>
        </p:nvSpPr>
        <p:spPr>
          <a:xfrm flipH="1">
            <a:off x="4140641" y="624581"/>
            <a:ext cx="2637846" cy="584775"/>
          </a:xfrm>
          <a:prstGeom prst="rect">
            <a:avLst/>
          </a:prstGeom>
          <a:noFill/>
        </p:spPr>
        <p:txBody>
          <a:bodyPr wrap="square" rtlCol="0">
            <a:spAutoFit/>
          </a:bodyPr>
          <a:lstStyle/>
          <a:p>
            <a:r>
              <a:rPr lang="ca-ES-valencia" sz="3200" b="1" i="1" dirty="0">
                <a:latin typeface="Times New Roman" panose="02020603050405020304" pitchFamily="18" charset="0"/>
                <a:cs typeface="Times New Roman" panose="02020603050405020304" pitchFamily="18" charset="0"/>
              </a:rPr>
              <a:t>K=1  y </a:t>
            </a:r>
            <a:r>
              <a:rPr lang="ca-ES-valencia" sz="3200" b="1" i="1" dirty="0" err="1">
                <a:latin typeface="Times New Roman" panose="02020603050405020304" pitchFamily="18" charset="0"/>
                <a:cs typeface="Times New Roman" panose="02020603050405020304" pitchFamily="18" charset="0"/>
              </a:rPr>
              <a:t>kp</a:t>
            </a:r>
            <a:r>
              <a:rPr lang="ca-ES-valencia" sz="3200" b="1" i="1" dirty="0">
                <a:latin typeface="Times New Roman" panose="02020603050405020304" pitchFamily="18" charset="0"/>
                <a:cs typeface="Times New Roman" panose="02020603050405020304" pitchFamily="18" charset="0"/>
              </a:rPr>
              <a:t>=0,5</a:t>
            </a:r>
            <a:endParaRPr lang="es-E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9298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266</Words>
  <Application>Microsoft Office PowerPoint</Application>
  <PresentationFormat>Pantalla panoràmica</PresentationFormat>
  <Paragraphs>11</Paragraphs>
  <Slides>8</Slides>
  <Notes>0</Notes>
  <HiddenSlides>0</HiddenSlides>
  <MMClips>0</MMClips>
  <ScaleCrop>false</ScaleCrop>
  <HeadingPairs>
    <vt:vector size="6" baseType="variant">
      <vt:variant>
        <vt:lpstr>Tipus de lletra utilitzats</vt:lpstr>
      </vt:variant>
      <vt:variant>
        <vt:i4>7</vt:i4>
      </vt:variant>
      <vt:variant>
        <vt:lpstr>Tema</vt:lpstr>
      </vt:variant>
      <vt:variant>
        <vt:i4>1</vt:i4>
      </vt:variant>
      <vt:variant>
        <vt:lpstr>Títols de les diapositives</vt:lpstr>
      </vt:variant>
      <vt:variant>
        <vt:i4>8</vt:i4>
      </vt:variant>
    </vt:vector>
  </HeadingPairs>
  <TitlesOfParts>
    <vt:vector size="16" baseType="lpstr">
      <vt:lpstr>Droid Sans Devanagari</vt:lpstr>
      <vt:lpstr>TeX Gyre Bonum Math</vt:lpstr>
      <vt:lpstr>Arial</vt:lpstr>
      <vt:lpstr>Calibri</vt:lpstr>
      <vt:lpstr>Calibri Light</vt:lpstr>
      <vt:lpstr>Tahoma</vt:lpstr>
      <vt:lpstr>Times New Roman</vt:lpstr>
      <vt:lpstr>Tema de Office</vt:lpstr>
      <vt:lpstr>Muelles acoplados</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Muelles acoplados</dc:title>
  <dc:creator>Luis Anton Ruiz</dc:creator>
  <cp:lastModifiedBy>alumno</cp:lastModifiedBy>
  <cp:revision>3</cp:revision>
  <dcterms:created xsi:type="dcterms:W3CDTF">2023-05-01T19:05:14Z</dcterms:created>
  <dcterms:modified xsi:type="dcterms:W3CDTF">2023-05-02T16:50:07Z</dcterms:modified>
</cp:coreProperties>
</file>