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55" r:id="rId29"/>
    <p:sldId id="356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gshao Zhang" initials="MZ" lastIdx="4" clrIdx="0">
    <p:extLst>
      <p:ext uri="{19B8F6BF-5375-455C-9EA6-DF929625EA0E}">
        <p15:presenceInfo xmlns:p15="http://schemas.microsoft.com/office/powerpoint/2012/main" userId="bb2ef0d070a84f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2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81669" autoAdjust="0"/>
  </p:normalViewPr>
  <p:slideViewPr>
    <p:cSldViewPr>
      <p:cViewPr varScale="1">
        <p:scale>
          <a:sx n="93" d="100"/>
          <a:sy n="93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92"/>
    </p:cViewPr>
  </p:sorterViewPr>
  <p:notesViewPr>
    <p:cSldViewPr>
      <p:cViewPr varScale="1">
        <p:scale>
          <a:sx n="84" d="100"/>
          <a:sy n="84" d="100"/>
        </p:scale>
        <p:origin x="37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Mingshao" userId="4491f641-eb9d-4e5f-8dc6-a3b4d81c5d9e" providerId="ADAL" clId="{D63A38EB-5FFB-4316-9059-C50880979825}"/>
  </pc:docChgLst>
  <pc:docChgLst>
    <pc:chgData name="Zhang, Mingshao" userId="4491f641-eb9d-4e5f-8dc6-a3b4d81c5d9e" providerId="ADAL" clId="{9E71BF74-C190-44D6-B364-8795B8E92E66}"/>
    <pc:docChg chg="undo modSld">
      <pc:chgData name="Zhang, Mingshao" userId="4491f641-eb9d-4e5f-8dc6-a3b4d81c5d9e" providerId="ADAL" clId="{9E71BF74-C190-44D6-B364-8795B8E92E66}" dt="2023-01-18T18:38:57.636" v="56" actId="2711"/>
      <pc:docMkLst>
        <pc:docMk/>
      </pc:docMkLst>
      <pc:sldChg chg="modSp">
        <pc:chgData name="Zhang, Mingshao" userId="4491f641-eb9d-4e5f-8dc6-a3b4d81c5d9e" providerId="ADAL" clId="{9E71BF74-C190-44D6-B364-8795B8E92E66}" dt="2023-01-18T17:53:01.051" v="0" actId="2711"/>
        <pc:sldMkLst>
          <pc:docMk/>
          <pc:sldMk cId="1634590353" sldId="301"/>
        </pc:sldMkLst>
        <pc:spChg chg="mod">
          <ac:chgData name="Zhang, Mingshao" userId="4491f641-eb9d-4e5f-8dc6-a3b4d81c5d9e" providerId="ADAL" clId="{9E71BF74-C190-44D6-B364-8795B8E92E66}" dt="2023-01-18T17:53:01.051" v="0" actId="2711"/>
          <ac:spMkLst>
            <pc:docMk/>
            <pc:sldMk cId="1634590353" sldId="301"/>
            <ac:spMk id="5" creationId="{472CA826-CFC6-4CA7-9982-7448488938B7}"/>
          </ac:spMkLst>
        </pc:spChg>
      </pc:sldChg>
      <pc:sldChg chg="modSp">
        <pc:chgData name="Zhang, Mingshao" userId="4491f641-eb9d-4e5f-8dc6-a3b4d81c5d9e" providerId="ADAL" clId="{9E71BF74-C190-44D6-B364-8795B8E92E66}" dt="2023-01-18T17:53:17.913" v="1" actId="2711"/>
        <pc:sldMkLst>
          <pc:docMk/>
          <pc:sldMk cId="4075235879" sldId="302"/>
        </pc:sldMkLst>
        <pc:spChg chg="mod">
          <ac:chgData name="Zhang, Mingshao" userId="4491f641-eb9d-4e5f-8dc6-a3b4d81c5d9e" providerId="ADAL" clId="{9E71BF74-C190-44D6-B364-8795B8E92E66}" dt="2023-01-18T17:53:17.913" v="1" actId="2711"/>
          <ac:spMkLst>
            <pc:docMk/>
            <pc:sldMk cId="4075235879" sldId="302"/>
            <ac:spMk id="5" creationId="{6131DB3A-4052-4A31-B125-C5DE90143C21}"/>
          </ac:spMkLst>
        </pc:spChg>
      </pc:sldChg>
      <pc:sldChg chg="modSp">
        <pc:chgData name="Zhang, Mingshao" userId="4491f641-eb9d-4e5f-8dc6-a3b4d81c5d9e" providerId="ADAL" clId="{9E71BF74-C190-44D6-B364-8795B8E92E66}" dt="2023-01-18T17:59:31.905" v="3" actId="1076"/>
        <pc:sldMkLst>
          <pc:docMk/>
          <pc:sldMk cId="2819678681" sldId="308"/>
        </pc:sldMkLst>
        <pc:picChg chg="mod">
          <ac:chgData name="Zhang, Mingshao" userId="4491f641-eb9d-4e5f-8dc6-a3b4d81c5d9e" providerId="ADAL" clId="{9E71BF74-C190-44D6-B364-8795B8E92E66}" dt="2023-01-18T17:59:31.905" v="3" actId="1076"/>
          <ac:picMkLst>
            <pc:docMk/>
            <pc:sldMk cId="2819678681" sldId="308"/>
            <ac:picMk id="5" creationId="{B76E0A01-F5D8-4160-91DF-DF1B0EA546D1}"/>
          </ac:picMkLst>
        </pc:picChg>
      </pc:sldChg>
      <pc:sldChg chg="modSp">
        <pc:chgData name="Zhang, Mingshao" userId="4491f641-eb9d-4e5f-8dc6-a3b4d81c5d9e" providerId="ADAL" clId="{9E71BF74-C190-44D6-B364-8795B8E92E66}" dt="2023-01-18T18:06:45.681" v="5" actId="1076"/>
        <pc:sldMkLst>
          <pc:docMk/>
          <pc:sldMk cId="4038071523" sldId="317"/>
        </pc:sldMkLst>
        <pc:grpChg chg="mod">
          <ac:chgData name="Zhang, Mingshao" userId="4491f641-eb9d-4e5f-8dc6-a3b4d81c5d9e" providerId="ADAL" clId="{9E71BF74-C190-44D6-B364-8795B8E92E66}" dt="2023-01-18T18:06:45.681" v="5" actId="1076"/>
          <ac:grpSpMkLst>
            <pc:docMk/>
            <pc:sldMk cId="4038071523" sldId="317"/>
            <ac:grpSpMk id="60" creationId="{41767E27-8939-4F48-8366-716E5EDA4348}"/>
          </ac:grpSpMkLst>
        </pc:grpChg>
      </pc:sldChg>
      <pc:sldChg chg="addSp modSp">
        <pc:chgData name="Zhang, Mingshao" userId="4491f641-eb9d-4e5f-8dc6-a3b4d81c5d9e" providerId="ADAL" clId="{9E71BF74-C190-44D6-B364-8795B8E92E66}" dt="2023-01-18T18:11:32.350" v="16" actId="20577"/>
        <pc:sldMkLst>
          <pc:docMk/>
          <pc:sldMk cId="1426752121" sldId="327"/>
        </pc:sldMkLst>
        <pc:spChg chg="add mod">
          <ac:chgData name="Zhang, Mingshao" userId="4491f641-eb9d-4e5f-8dc6-a3b4d81c5d9e" providerId="ADAL" clId="{9E71BF74-C190-44D6-B364-8795B8E92E66}" dt="2023-01-18T18:11:32.350" v="16" actId="20577"/>
          <ac:spMkLst>
            <pc:docMk/>
            <pc:sldMk cId="1426752121" sldId="327"/>
            <ac:spMk id="4" creationId="{2F0AA8AC-55EA-48DD-A086-013B314655E6}"/>
          </ac:spMkLst>
        </pc:spChg>
      </pc:sldChg>
      <pc:sldChg chg="modSp">
        <pc:chgData name="Zhang, Mingshao" userId="4491f641-eb9d-4e5f-8dc6-a3b4d81c5d9e" providerId="ADAL" clId="{9E71BF74-C190-44D6-B364-8795B8E92E66}" dt="2023-01-18T18:31:25.736" v="39" actId="20577"/>
        <pc:sldMkLst>
          <pc:docMk/>
          <pc:sldMk cId="2328642996" sldId="339"/>
        </pc:sldMkLst>
        <pc:spChg chg="mod">
          <ac:chgData name="Zhang, Mingshao" userId="4491f641-eb9d-4e5f-8dc6-a3b4d81c5d9e" providerId="ADAL" clId="{9E71BF74-C190-44D6-B364-8795B8E92E66}" dt="2023-01-18T18:31:25.736" v="39" actId="20577"/>
          <ac:spMkLst>
            <pc:docMk/>
            <pc:sldMk cId="2328642996" sldId="339"/>
            <ac:spMk id="5" creationId="{9BEF5FCC-7873-46E7-BD61-E5635E972E8A}"/>
          </ac:spMkLst>
        </pc:spChg>
      </pc:sldChg>
      <pc:sldChg chg="addSp modSp">
        <pc:chgData name="Zhang, Mingshao" userId="4491f641-eb9d-4e5f-8dc6-a3b4d81c5d9e" providerId="ADAL" clId="{9E71BF74-C190-44D6-B364-8795B8E92E66}" dt="2023-01-18T18:38:21.508" v="55" actId="14100"/>
        <pc:sldMkLst>
          <pc:docMk/>
          <pc:sldMk cId="540110206" sldId="346"/>
        </pc:sldMkLst>
        <pc:spChg chg="add mod">
          <ac:chgData name="Zhang, Mingshao" userId="4491f641-eb9d-4e5f-8dc6-a3b4d81c5d9e" providerId="ADAL" clId="{9E71BF74-C190-44D6-B364-8795B8E92E66}" dt="2023-01-18T18:37:26.520" v="44" actId="2085"/>
          <ac:spMkLst>
            <pc:docMk/>
            <pc:sldMk cId="540110206" sldId="346"/>
            <ac:spMk id="2" creationId="{C0DE4CD0-1C89-4F69-96BB-AFBC910598ED}"/>
          </ac:spMkLst>
        </pc:spChg>
        <pc:spChg chg="add mod">
          <ac:chgData name="Zhang, Mingshao" userId="4491f641-eb9d-4e5f-8dc6-a3b4d81c5d9e" providerId="ADAL" clId="{9E71BF74-C190-44D6-B364-8795B8E92E66}" dt="2023-01-18T18:38:21.508" v="55" actId="14100"/>
          <ac:spMkLst>
            <pc:docMk/>
            <pc:sldMk cId="540110206" sldId="346"/>
            <ac:spMk id="6" creationId="{2187AE09-4AD2-4635-8F39-98AE920D8A5A}"/>
          </ac:spMkLst>
        </pc:spChg>
        <pc:spChg chg="add mod">
          <ac:chgData name="Zhang, Mingshao" userId="4491f641-eb9d-4e5f-8dc6-a3b4d81c5d9e" providerId="ADAL" clId="{9E71BF74-C190-44D6-B364-8795B8E92E66}" dt="2023-01-18T18:37:51.867" v="50" actId="571"/>
          <ac:spMkLst>
            <pc:docMk/>
            <pc:sldMk cId="540110206" sldId="346"/>
            <ac:spMk id="7" creationId="{40AA22B4-EC41-45A7-B9CA-99A789220B43}"/>
          </ac:spMkLst>
        </pc:spChg>
        <pc:spChg chg="add mod">
          <ac:chgData name="Zhang, Mingshao" userId="4491f641-eb9d-4e5f-8dc6-a3b4d81c5d9e" providerId="ADAL" clId="{9E71BF74-C190-44D6-B364-8795B8E92E66}" dt="2023-01-18T18:37:58.766" v="52" actId="571"/>
          <ac:spMkLst>
            <pc:docMk/>
            <pc:sldMk cId="540110206" sldId="346"/>
            <ac:spMk id="8" creationId="{1E876D4F-E958-40B4-8248-6332BF288584}"/>
          </ac:spMkLst>
        </pc:spChg>
      </pc:sldChg>
      <pc:sldChg chg="modSp">
        <pc:chgData name="Zhang, Mingshao" userId="4491f641-eb9d-4e5f-8dc6-a3b4d81c5d9e" providerId="ADAL" clId="{9E71BF74-C190-44D6-B364-8795B8E92E66}" dt="2023-01-18T18:38:57.636" v="56" actId="2711"/>
        <pc:sldMkLst>
          <pc:docMk/>
          <pc:sldMk cId="1943185970" sldId="349"/>
        </pc:sldMkLst>
        <pc:spChg chg="mod">
          <ac:chgData name="Zhang, Mingshao" userId="4491f641-eb9d-4e5f-8dc6-a3b4d81c5d9e" providerId="ADAL" clId="{9E71BF74-C190-44D6-B364-8795B8E92E66}" dt="2023-01-18T18:38:57.636" v="56" actId="2711"/>
          <ac:spMkLst>
            <pc:docMk/>
            <pc:sldMk cId="1943185970" sldId="349"/>
            <ac:spMk id="5" creationId="{40C54746-EEEF-4AC6-AEC8-4D4AB7F10D57}"/>
          </ac:spMkLst>
        </pc:spChg>
      </pc:sldChg>
    </pc:docChg>
  </pc:docChgLst>
  <pc:docChgLst>
    <pc:chgData name="Zhang, Mingshao" userId="4491f641-eb9d-4e5f-8dc6-a3b4d81c5d9e" providerId="ADAL" clId="{96A89478-1D82-4257-B893-F73F065E6A74}"/>
  </pc:docChgLst>
  <pc:docChgLst>
    <pc:chgData name="Zhang, Mingshao" userId="4491f641-eb9d-4e5f-8dc6-a3b4d81c5d9e" providerId="ADAL" clId="{5DB8CDF2-0375-46D1-89E7-BC6817D92426}"/>
  </pc:docChgLst>
  <pc:docChgLst>
    <pc:chgData name="Zhang, Mingshao" userId="4491f641-eb9d-4e5f-8dc6-a3b4d81c5d9e" providerId="ADAL" clId="{E27CC76E-5434-4665-ADBF-A42B62B7C0E6}"/>
  </pc:docChgLst>
  <pc:docChgLst>
    <pc:chgData name="Zhang, Mingshao" userId="4491f641-eb9d-4e5f-8dc6-a3b4d81c5d9e" providerId="ADAL" clId="{DC9D49D0-9BEC-4CFD-91D0-B067431B536E}"/>
    <pc:docChg chg="undo custSel modSld">
      <pc:chgData name="Zhang, Mingshao" userId="4491f641-eb9d-4e5f-8dc6-a3b4d81c5d9e" providerId="ADAL" clId="{DC9D49D0-9BEC-4CFD-91D0-B067431B536E}" dt="2023-01-06T01:10:33.034" v="59" actId="2711"/>
      <pc:docMkLst>
        <pc:docMk/>
      </pc:docMkLst>
      <pc:sldChg chg="modSp mod">
        <pc:chgData name="Zhang, Mingshao" userId="4491f641-eb9d-4e5f-8dc6-a3b4d81c5d9e" providerId="ADAL" clId="{DC9D49D0-9BEC-4CFD-91D0-B067431B536E}" dt="2022-12-30T18:57:56.640" v="3" actId="2711"/>
        <pc:sldMkLst>
          <pc:docMk/>
          <pc:sldMk cId="1754380338" sldId="304"/>
        </pc:sldMkLst>
        <pc:spChg chg="mod">
          <ac:chgData name="Zhang, Mingshao" userId="4491f641-eb9d-4e5f-8dc6-a3b4d81c5d9e" providerId="ADAL" clId="{DC9D49D0-9BEC-4CFD-91D0-B067431B536E}" dt="2022-12-30T18:57:56.640" v="3" actId="2711"/>
          <ac:spMkLst>
            <pc:docMk/>
            <pc:sldMk cId="1754380338" sldId="304"/>
            <ac:spMk id="17" creationId="{4FBAFC61-ECB8-4525-B780-89B07EEE8272}"/>
          </ac:spMkLst>
        </pc:spChg>
      </pc:sldChg>
      <pc:sldChg chg="modSp mod">
        <pc:chgData name="Zhang, Mingshao" userId="4491f641-eb9d-4e5f-8dc6-a3b4d81c5d9e" providerId="ADAL" clId="{DC9D49D0-9BEC-4CFD-91D0-B067431B536E}" dt="2022-12-30T18:57:55.683" v="2" actId="2711"/>
        <pc:sldMkLst>
          <pc:docMk/>
          <pc:sldMk cId="1791312018" sldId="305"/>
        </pc:sldMkLst>
        <pc:spChg chg="mod">
          <ac:chgData name="Zhang, Mingshao" userId="4491f641-eb9d-4e5f-8dc6-a3b4d81c5d9e" providerId="ADAL" clId="{DC9D49D0-9BEC-4CFD-91D0-B067431B536E}" dt="2022-12-30T18:57:55.683" v="2" actId="2711"/>
          <ac:spMkLst>
            <pc:docMk/>
            <pc:sldMk cId="1791312018" sldId="305"/>
            <ac:spMk id="18" creationId="{A90D4EB8-C09D-4187-9C3A-6BA58DF02AD0}"/>
          </ac:spMkLst>
        </pc:spChg>
      </pc:sldChg>
      <pc:sldChg chg="modSp mod">
        <pc:chgData name="Zhang, Mingshao" userId="4491f641-eb9d-4e5f-8dc6-a3b4d81c5d9e" providerId="ADAL" clId="{DC9D49D0-9BEC-4CFD-91D0-B067431B536E}" dt="2022-12-30T18:59:53.647" v="4" actId="2711"/>
        <pc:sldMkLst>
          <pc:docMk/>
          <pc:sldMk cId="2538213592" sldId="329"/>
        </pc:sldMkLst>
        <pc:spChg chg="mod">
          <ac:chgData name="Zhang, Mingshao" userId="4491f641-eb9d-4e5f-8dc6-a3b4d81c5d9e" providerId="ADAL" clId="{DC9D49D0-9BEC-4CFD-91D0-B067431B536E}" dt="2022-12-30T18:59:53.647" v="4" actId="2711"/>
          <ac:spMkLst>
            <pc:docMk/>
            <pc:sldMk cId="2538213592" sldId="329"/>
            <ac:spMk id="5" creationId="{6179BC83-CAEC-4215-AF47-4F47BD203D54}"/>
          </ac:spMkLst>
        </pc:spChg>
        <pc:spChg chg="mod">
          <ac:chgData name="Zhang, Mingshao" userId="4491f641-eb9d-4e5f-8dc6-a3b4d81c5d9e" providerId="ADAL" clId="{DC9D49D0-9BEC-4CFD-91D0-B067431B536E}" dt="2022-12-30T18:59:53.647" v="4" actId="2711"/>
          <ac:spMkLst>
            <pc:docMk/>
            <pc:sldMk cId="2538213592" sldId="329"/>
            <ac:spMk id="6" creationId="{A7380C20-104E-4851-B98F-E904BC12877B}"/>
          </ac:spMkLst>
        </pc:spChg>
        <pc:spChg chg="mod">
          <ac:chgData name="Zhang, Mingshao" userId="4491f641-eb9d-4e5f-8dc6-a3b4d81c5d9e" providerId="ADAL" clId="{DC9D49D0-9BEC-4CFD-91D0-B067431B536E}" dt="2022-12-30T18:59:53.647" v="4" actId="2711"/>
          <ac:spMkLst>
            <pc:docMk/>
            <pc:sldMk cId="2538213592" sldId="329"/>
            <ac:spMk id="7" creationId="{E3A4ABB5-F6AA-40E0-B08D-FA0A6604A4F9}"/>
          </ac:spMkLst>
        </pc:spChg>
        <pc:spChg chg="mod">
          <ac:chgData name="Zhang, Mingshao" userId="4491f641-eb9d-4e5f-8dc6-a3b4d81c5d9e" providerId="ADAL" clId="{DC9D49D0-9BEC-4CFD-91D0-B067431B536E}" dt="2022-12-30T18:59:53.647" v="4" actId="2711"/>
          <ac:spMkLst>
            <pc:docMk/>
            <pc:sldMk cId="2538213592" sldId="329"/>
            <ac:spMk id="8" creationId="{A94E3C35-F25C-4ACA-BBF1-414F134CD1F7}"/>
          </ac:spMkLst>
        </pc:spChg>
      </pc:sldChg>
      <pc:sldChg chg="modNotesTx">
        <pc:chgData name="Zhang, Mingshao" userId="4491f641-eb9d-4e5f-8dc6-a3b4d81c5d9e" providerId="ADAL" clId="{DC9D49D0-9BEC-4CFD-91D0-B067431B536E}" dt="2023-01-06T01:09:59.715" v="58" actId="6549"/>
        <pc:sldMkLst>
          <pc:docMk/>
          <pc:sldMk cId="1073973755" sldId="333"/>
        </pc:sldMkLst>
      </pc:sldChg>
      <pc:sldChg chg="modSp mod">
        <pc:chgData name="Zhang, Mingshao" userId="4491f641-eb9d-4e5f-8dc6-a3b4d81c5d9e" providerId="ADAL" clId="{DC9D49D0-9BEC-4CFD-91D0-B067431B536E}" dt="2022-12-30T19:00:23.583" v="9" actId="1076"/>
        <pc:sldMkLst>
          <pc:docMk/>
          <pc:sldMk cId="436724025" sldId="334"/>
        </pc:sldMkLst>
        <pc:spChg chg="mod">
          <ac:chgData name="Zhang, Mingshao" userId="4491f641-eb9d-4e5f-8dc6-a3b4d81c5d9e" providerId="ADAL" clId="{DC9D49D0-9BEC-4CFD-91D0-B067431B536E}" dt="2022-12-30T19:00:14.906" v="6" actId="1076"/>
          <ac:spMkLst>
            <pc:docMk/>
            <pc:sldMk cId="436724025" sldId="334"/>
            <ac:spMk id="5" creationId="{1A8D2873-DAD8-433F-BC89-CF7D6B4B26F8}"/>
          </ac:spMkLst>
        </pc:spChg>
        <pc:spChg chg="mod">
          <ac:chgData name="Zhang, Mingshao" userId="4491f641-eb9d-4e5f-8dc6-a3b4d81c5d9e" providerId="ADAL" clId="{DC9D49D0-9BEC-4CFD-91D0-B067431B536E}" dt="2022-12-30T19:00:14.906" v="6" actId="1076"/>
          <ac:spMkLst>
            <pc:docMk/>
            <pc:sldMk cId="436724025" sldId="334"/>
            <ac:spMk id="6" creationId="{386D0F39-F615-42C1-946B-3BA1C8BEDC68}"/>
          </ac:spMkLst>
        </pc:spChg>
        <pc:spChg chg="mod">
          <ac:chgData name="Zhang, Mingshao" userId="4491f641-eb9d-4e5f-8dc6-a3b4d81c5d9e" providerId="ADAL" clId="{DC9D49D0-9BEC-4CFD-91D0-B067431B536E}" dt="2022-12-30T19:00:23.583" v="9" actId="1076"/>
          <ac:spMkLst>
            <pc:docMk/>
            <pc:sldMk cId="436724025" sldId="334"/>
            <ac:spMk id="17" creationId="{78E9BD1F-A7F5-4DC9-94C9-FAFC07A7BB95}"/>
          </ac:spMkLst>
        </pc:spChg>
        <pc:spChg chg="mod">
          <ac:chgData name="Zhang, Mingshao" userId="4491f641-eb9d-4e5f-8dc6-a3b4d81c5d9e" providerId="ADAL" clId="{DC9D49D0-9BEC-4CFD-91D0-B067431B536E}" dt="2022-12-30T19:00:23.583" v="9" actId="1076"/>
          <ac:spMkLst>
            <pc:docMk/>
            <pc:sldMk cId="436724025" sldId="334"/>
            <ac:spMk id="21" creationId="{1EC6DC93-3BFE-4A55-BB95-1AF33F6D6ECA}"/>
          </ac:spMkLst>
        </pc:spChg>
        <pc:spChg chg="mod">
          <ac:chgData name="Zhang, Mingshao" userId="4491f641-eb9d-4e5f-8dc6-a3b4d81c5d9e" providerId="ADAL" clId="{DC9D49D0-9BEC-4CFD-91D0-B067431B536E}" dt="2022-12-30T19:00:23.583" v="9" actId="1076"/>
          <ac:spMkLst>
            <pc:docMk/>
            <pc:sldMk cId="436724025" sldId="334"/>
            <ac:spMk id="22" creationId="{263E69AE-E17F-40F7-83F8-935BFE110A89}"/>
          </ac:spMkLst>
        </pc:spChg>
        <pc:spChg chg="mod">
          <ac:chgData name="Zhang, Mingshao" userId="4491f641-eb9d-4e5f-8dc6-a3b4d81c5d9e" providerId="ADAL" clId="{DC9D49D0-9BEC-4CFD-91D0-B067431B536E}" dt="2022-12-30T19:00:23.583" v="9" actId="1076"/>
          <ac:spMkLst>
            <pc:docMk/>
            <pc:sldMk cId="436724025" sldId="334"/>
            <ac:spMk id="23" creationId="{859C958F-3AE0-4879-88DA-A035AD06514D}"/>
          </ac:spMkLst>
        </pc:spChg>
        <pc:spChg chg="mod">
          <ac:chgData name="Zhang, Mingshao" userId="4491f641-eb9d-4e5f-8dc6-a3b4d81c5d9e" providerId="ADAL" clId="{DC9D49D0-9BEC-4CFD-91D0-B067431B536E}" dt="2022-12-30T19:00:23.583" v="9" actId="1076"/>
          <ac:spMkLst>
            <pc:docMk/>
            <pc:sldMk cId="436724025" sldId="334"/>
            <ac:spMk id="28" creationId="{32EA4FFD-4D3C-4D7E-B292-90BD8AC61F89}"/>
          </ac:spMkLst>
        </pc:spChg>
        <pc:spChg chg="mod">
          <ac:chgData name="Zhang, Mingshao" userId="4491f641-eb9d-4e5f-8dc6-a3b4d81c5d9e" providerId="ADAL" clId="{DC9D49D0-9BEC-4CFD-91D0-B067431B536E}" dt="2022-12-30T19:00:23.583" v="9" actId="1076"/>
          <ac:spMkLst>
            <pc:docMk/>
            <pc:sldMk cId="436724025" sldId="334"/>
            <ac:spMk id="33" creationId="{E82613BF-E42D-48F9-8B67-07AF917EE441}"/>
          </ac:spMkLst>
        </pc:spChg>
        <pc:spChg chg="mod">
          <ac:chgData name="Zhang, Mingshao" userId="4491f641-eb9d-4e5f-8dc6-a3b4d81c5d9e" providerId="ADAL" clId="{DC9D49D0-9BEC-4CFD-91D0-B067431B536E}" dt="2022-12-30T19:00:23.583" v="9" actId="1076"/>
          <ac:spMkLst>
            <pc:docMk/>
            <pc:sldMk cId="436724025" sldId="334"/>
            <ac:spMk id="40" creationId="{578BB3AC-27DF-404A-B8D6-D5A2431E5F2E}"/>
          </ac:spMkLst>
        </pc:spChg>
        <pc:spChg chg="mod">
          <ac:chgData name="Zhang, Mingshao" userId="4491f641-eb9d-4e5f-8dc6-a3b4d81c5d9e" providerId="ADAL" clId="{DC9D49D0-9BEC-4CFD-91D0-B067431B536E}" dt="2022-12-30T19:00:23.583" v="9" actId="1076"/>
          <ac:spMkLst>
            <pc:docMk/>
            <pc:sldMk cId="436724025" sldId="334"/>
            <ac:spMk id="44" creationId="{6D65041B-4FBF-45AC-BB60-3410E9A89879}"/>
          </ac:spMkLst>
        </pc:spChg>
        <pc:spChg chg="mod">
          <ac:chgData name="Zhang, Mingshao" userId="4491f641-eb9d-4e5f-8dc6-a3b4d81c5d9e" providerId="ADAL" clId="{DC9D49D0-9BEC-4CFD-91D0-B067431B536E}" dt="2022-12-30T19:00:23.583" v="9" actId="1076"/>
          <ac:spMkLst>
            <pc:docMk/>
            <pc:sldMk cId="436724025" sldId="334"/>
            <ac:spMk id="45" creationId="{F9A78F4C-4B0C-409E-9920-227292A8E9F3}"/>
          </ac:spMkLst>
        </pc:spChg>
        <pc:spChg chg="mod">
          <ac:chgData name="Zhang, Mingshao" userId="4491f641-eb9d-4e5f-8dc6-a3b4d81c5d9e" providerId="ADAL" clId="{DC9D49D0-9BEC-4CFD-91D0-B067431B536E}" dt="2022-12-30T19:00:23.583" v="9" actId="1076"/>
          <ac:spMkLst>
            <pc:docMk/>
            <pc:sldMk cId="436724025" sldId="334"/>
            <ac:spMk id="46" creationId="{E6084326-FDFC-47A6-9ECC-A77CFADF7425}"/>
          </ac:spMkLst>
        </pc:spChg>
        <pc:spChg chg="mod">
          <ac:chgData name="Zhang, Mingshao" userId="4491f641-eb9d-4e5f-8dc6-a3b4d81c5d9e" providerId="ADAL" clId="{DC9D49D0-9BEC-4CFD-91D0-B067431B536E}" dt="2022-12-30T19:00:23.583" v="9" actId="1076"/>
          <ac:spMkLst>
            <pc:docMk/>
            <pc:sldMk cId="436724025" sldId="334"/>
            <ac:spMk id="47" creationId="{E103B3F5-3572-40C9-B629-492CD48D3CB1}"/>
          </ac:spMkLst>
        </pc:spChg>
        <pc:spChg chg="mod">
          <ac:chgData name="Zhang, Mingshao" userId="4491f641-eb9d-4e5f-8dc6-a3b4d81c5d9e" providerId="ADAL" clId="{DC9D49D0-9BEC-4CFD-91D0-B067431B536E}" dt="2022-12-30T19:00:23.583" v="9" actId="1076"/>
          <ac:spMkLst>
            <pc:docMk/>
            <pc:sldMk cId="436724025" sldId="334"/>
            <ac:spMk id="48" creationId="{C011F10F-DF32-4222-808F-6F5EE53DFA99}"/>
          </ac:spMkLst>
        </pc:spChg>
        <pc:spChg chg="mod">
          <ac:chgData name="Zhang, Mingshao" userId="4491f641-eb9d-4e5f-8dc6-a3b4d81c5d9e" providerId="ADAL" clId="{DC9D49D0-9BEC-4CFD-91D0-B067431B536E}" dt="2022-12-30T19:00:14.906" v="6" actId="1076"/>
          <ac:spMkLst>
            <pc:docMk/>
            <pc:sldMk cId="436724025" sldId="334"/>
            <ac:spMk id="49" creationId="{5F2F3A36-4B45-44DA-AD2D-B50E592F2EBB}"/>
          </ac:spMkLst>
        </pc:spChg>
        <pc:grpChg chg="mod">
          <ac:chgData name="Zhang, Mingshao" userId="4491f641-eb9d-4e5f-8dc6-a3b4d81c5d9e" providerId="ADAL" clId="{DC9D49D0-9BEC-4CFD-91D0-B067431B536E}" dt="2022-12-30T19:00:23.583" v="9" actId="1076"/>
          <ac:grpSpMkLst>
            <pc:docMk/>
            <pc:sldMk cId="436724025" sldId="334"/>
            <ac:grpSpMk id="7" creationId="{FFAB2878-B8A8-4008-A815-F55ABBFD9ACA}"/>
          </ac:grpSpMkLst>
        </pc:grpChg>
        <pc:grpChg chg="mod">
          <ac:chgData name="Zhang, Mingshao" userId="4491f641-eb9d-4e5f-8dc6-a3b4d81c5d9e" providerId="ADAL" clId="{DC9D49D0-9BEC-4CFD-91D0-B067431B536E}" dt="2022-12-30T19:00:23.583" v="9" actId="1076"/>
          <ac:grpSpMkLst>
            <pc:docMk/>
            <pc:sldMk cId="436724025" sldId="334"/>
            <ac:grpSpMk id="18" creationId="{EE23EE0C-087A-4911-990E-B72E517B6F22}"/>
          </ac:grpSpMkLst>
        </pc:grpChg>
        <pc:grpChg chg="mod">
          <ac:chgData name="Zhang, Mingshao" userId="4491f641-eb9d-4e5f-8dc6-a3b4d81c5d9e" providerId="ADAL" clId="{DC9D49D0-9BEC-4CFD-91D0-B067431B536E}" dt="2022-12-30T19:00:23.583" v="9" actId="1076"/>
          <ac:grpSpMkLst>
            <pc:docMk/>
            <pc:sldMk cId="436724025" sldId="334"/>
            <ac:grpSpMk id="24" creationId="{2576CF36-ACD4-442F-8044-7E8B64D40FF6}"/>
          </ac:grpSpMkLst>
        </pc:grpChg>
        <pc:grpChg chg="mod">
          <ac:chgData name="Zhang, Mingshao" userId="4491f641-eb9d-4e5f-8dc6-a3b4d81c5d9e" providerId="ADAL" clId="{DC9D49D0-9BEC-4CFD-91D0-B067431B536E}" dt="2022-12-30T19:00:23.583" v="9" actId="1076"/>
          <ac:grpSpMkLst>
            <pc:docMk/>
            <pc:sldMk cId="436724025" sldId="334"/>
            <ac:grpSpMk id="29" creationId="{FB999221-C2CC-4BBA-BBCF-921921E726BA}"/>
          </ac:grpSpMkLst>
        </pc:grpChg>
        <pc:grpChg chg="mod">
          <ac:chgData name="Zhang, Mingshao" userId="4491f641-eb9d-4e5f-8dc6-a3b4d81c5d9e" providerId="ADAL" clId="{DC9D49D0-9BEC-4CFD-91D0-B067431B536E}" dt="2022-12-30T19:00:23.583" v="9" actId="1076"/>
          <ac:grpSpMkLst>
            <pc:docMk/>
            <pc:sldMk cId="436724025" sldId="334"/>
            <ac:grpSpMk id="34" creationId="{8A0B91DF-E078-4B89-94A2-6D35CCEEAF23}"/>
          </ac:grpSpMkLst>
        </pc:grpChg>
        <pc:grpChg chg="mod">
          <ac:chgData name="Zhang, Mingshao" userId="4491f641-eb9d-4e5f-8dc6-a3b4d81c5d9e" providerId="ADAL" clId="{DC9D49D0-9BEC-4CFD-91D0-B067431B536E}" dt="2022-12-30T19:00:23.583" v="9" actId="1076"/>
          <ac:grpSpMkLst>
            <pc:docMk/>
            <pc:sldMk cId="436724025" sldId="334"/>
            <ac:grpSpMk id="41" creationId="{CB244218-5749-45A8-908C-3FFCCC35A122}"/>
          </ac:grpSpMkLst>
        </pc:grpChg>
      </pc:sldChg>
      <pc:sldChg chg="modSp mod">
        <pc:chgData name="Zhang, Mingshao" userId="4491f641-eb9d-4e5f-8dc6-a3b4d81c5d9e" providerId="ADAL" clId="{DC9D49D0-9BEC-4CFD-91D0-B067431B536E}" dt="2022-12-30T19:00:32.938" v="10" actId="2711"/>
        <pc:sldMkLst>
          <pc:docMk/>
          <pc:sldMk cId="2708880570" sldId="335"/>
        </pc:sldMkLst>
        <pc:spChg chg="mod">
          <ac:chgData name="Zhang, Mingshao" userId="4491f641-eb9d-4e5f-8dc6-a3b4d81c5d9e" providerId="ADAL" clId="{DC9D49D0-9BEC-4CFD-91D0-B067431B536E}" dt="2022-12-30T19:00:32.938" v="10" actId="2711"/>
          <ac:spMkLst>
            <pc:docMk/>
            <pc:sldMk cId="2708880570" sldId="335"/>
            <ac:spMk id="5" creationId="{D76E42E7-10F5-4551-BB37-1930CFE228ED}"/>
          </ac:spMkLst>
        </pc:spChg>
      </pc:sldChg>
      <pc:sldChg chg="modSp mod">
        <pc:chgData name="Zhang, Mingshao" userId="4491f641-eb9d-4e5f-8dc6-a3b4d81c5d9e" providerId="ADAL" clId="{DC9D49D0-9BEC-4CFD-91D0-B067431B536E}" dt="2022-12-30T19:00:39.670" v="11" actId="2711"/>
        <pc:sldMkLst>
          <pc:docMk/>
          <pc:sldMk cId="2448699838" sldId="336"/>
        </pc:sldMkLst>
        <pc:spChg chg="mod">
          <ac:chgData name="Zhang, Mingshao" userId="4491f641-eb9d-4e5f-8dc6-a3b4d81c5d9e" providerId="ADAL" clId="{DC9D49D0-9BEC-4CFD-91D0-B067431B536E}" dt="2022-12-30T19:00:39.670" v="11" actId="2711"/>
          <ac:spMkLst>
            <pc:docMk/>
            <pc:sldMk cId="2448699838" sldId="336"/>
            <ac:spMk id="36" creationId="{C5F64D48-520A-456D-8C62-D7DE739EB828}"/>
          </ac:spMkLst>
        </pc:spChg>
      </pc:sldChg>
      <pc:sldChg chg="modSp mod">
        <pc:chgData name="Zhang, Mingshao" userId="4491f641-eb9d-4e5f-8dc6-a3b4d81c5d9e" providerId="ADAL" clId="{DC9D49D0-9BEC-4CFD-91D0-B067431B536E}" dt="2022-12-30T19:00:45.991" v="12" actId="2711"/>
        <pc:sldMkLst>
          <pc:docMk/>
          <pc:sldMk cId="1039386906" sldId="337"/>
        </pc:sldMkLst>
        <pc:spChg chg="mod">
          <ac:chgData name="Zhang, Mingshao" userId="4491f641-eb9d-4e5f-8dc6-a3b4d81c5d9e" providerId="ADAL" clId="{DC9D49D0-9BEC-4CFD-91D0-B067431B536E}" dt="2022-12-30T19:00:45.991" v="12" actId="2711"/>
          <ac:spMkLst>
            <pc:docMk/>
            <pc:sldMk cId="1039386906" sldId="337"/>
            <ac:spMk id="5" creationId="{12DF049D-E57B-465B-ABBE-A9ABA40E2CF2}"/>
          </ac:spMkLst>
        </pc:spChg>
      </pc:sldChg>
      <pc:sldChg chg="modSp mod">
        <pc:chgData name="Zhang, Mingshao" userId="4491f641-eb9d-4e5f-8dc6-a3b4d81c5d9e" providerId="ADAL" clId="{DC9D49D0-9BEC-4CFD-91D0-B067431B536E}" dt="2022-12-30T19:00:51.694" v="13" actId="2711"/>
        <pc:sldMkLst>
          <pc:docMk/>
          <pc:sldMk cId="1794892592" sldId="338"/>
        </pc:sldMkLst>
        <pc:spChg chg="mod">
          <ac:chgData name="Zhang, Mingshao" userId="4491f641-eb9d-4e5f-8dc6-a3b4d81c5d9e" providerId="ADAL" clId="{DC9D49D0-9BEC-4CFD-91D0-B067431B536E}" dt="2022-12-30T19:00:51.694" v="13" actId="2711"/>
          <ac:spMkLst>
            <pc:docMk/>
            <pc:sldMk cId="1794892592" sldId="338"/>
            <ac:spMk id="5" creationId="{6EB44EE6-E51E-4841-92D7-473F455314C5}"/>
          </ac:spMkLst>
        </pc:spChg>
      </pc:sldChg>
      <pc:sldChg chg="modSp mod">
        <pc:chgData name="Zhang, Mingshao" userId="4491f641-eb9d-4e5f-8dc6-a3b4d81c5d9e" providerId="ADAL" clId="{DC9D49D0-9BEC-4CFD-91D0-B067431B536E}" dt="2022-12-30T19:00:55.965" v="14" actId="2711"/>
        <pc:sldMkLst>
          <pc:docMk/>
          <pc:sldMk cId="2328642996" sldId="339"/>
        </pc:sldMkLst>
        <pc:spChg chg="mod">
          <ac:chgData name="Zhang, Mingshao" userId="4491f641-eb9d-4e5f-8dc6-a3b4d81c5d9e" providerId="ADAL" clId="{DC9D49D0-9BEC-4CFD-91D0-B067431B536E}" dt="2022-12-30T19:00:55.965" v="14" actId="2711"/>
          <ac:spMkLst>
            <pc:docMk/>
            <pc:sldMk cId="2328642996" sldId="339"/>
            <ac:spMk id="5" creationId="{9BEF5FCC-7873-46E7-BD61-E5635E972E8A}"/>
          </ac:spMkLst>
        </pc:spChg>
      </pc:sldChg>
      <pc:sldChg chg="modSp mod">
        <pc:chgData name="Zhang, Mingshao" userId="4491f641-eb9d-4e5f-8dc6-a3b4d81c5d9e" providerId="ADAL" clId="{DC9D49D0-9BEC-4CFD-91D0-B067431B536E}" dt="2022-12-30T19:01:01.428" v="15" actId="2711"/>
        <pc:sldMkLst>
          <pc:docMk/>
          <pc:sldMk cId="831193426" sldId="340"/>
        </pc:sldMkLst>
        <pc:spChg chg="mod">
          <ac:chgData name="Zhang, Mingshao" userId="4491f641-eb9d-4e5f-8dc6-a3b4d81c5d9e" providerId="ADAL" clId="{DC9D49D0-9BEC-4CFD-91D0-B067431B536E}" dt="2022-12-30T19:01:01.428" v="15" actId="2711"/>
          <ac:spMkLst>
            <pc:docMk/>
            <pc:sldMk cId="831193426" sldId="340"/>
            <ac:spMk id="5" creationId="{10BC3D09-BA35-4B18-A325-94EF4D7FFA99}"/>
          </ac:spMkLst>
        </pc:spChg>
        <pc:spChg chg="mod">
          <ac:chgData name="Zhang, Mingshao" userId="4491f641-eb9d-4e5f-8dc6-a3b4d81c5d9e" providerId="ADAL" clId="{DC9D49D0-9BEC-4CFD-91D0-B067431B536E}" dt="2022-12-30T19:01:01.428" v="15" actId="2711"/>
          <ac:spMkLst>
            <pc:docMk/>
            <pc:sldMk cId="831193426" sldId="340"/>
            <ac:spMk id="6" creationId="{2FD8BFBE-239E-4FA5-AD54-A551CACF5A01}"/>
          </ac:spMkLst>
        </pc:spChg>
        <pc:spChg chg="mod">
          <ac:chgData name="Zhang, Mingshao" userId="4491f641-eb9d-4e5f-8dc6-a3b4d81c5d9e" providerId="ADAL" clId="{DC9D49D0-9BEC-4CFD-91D0-B067431B536E}" dt="2022-12-30T19:01:01.428" v="15" actId="2711"/>
          <ac:spMkLst>
            <pc:docMk/>
            <pc:sldMk cId="831193426" sldId="340"/>
            <ac:spMk id="7" creationId="{7F71D781-D98D-4C9D-BF55-9A87C30E9A94}"/>
          </ac:spMkLst>
        </pc:spChg>
      </pc:sldChg>
      <pc:sldChg chg="modSp mod">
        <pc:chgData name="Zhang, Mingshao" userId="4491f641-eb9d-4e5f-8dc6-a3b4d81c5d9e" providerId="ADAL" clId="{DC9D49D0-9BEC-4CFD-91D0-B067431B536E}" dt="2023-01-06T01:10:33.034" v="59" actId="2711"/>
        <pc:sldMkLst>
          <pc:docMk/>
          <pc:sldMk cId="1943185970" sldId="349"/>
        </pc:sldMkLst>
        <pc:spChg chg="mod">
          <ac:chgData name="Zhang, Mingshao" userId="4491f641-eb9d-4e5f-8dc6-a3b4d81c5d9e" providerId="ADAL" clId="{DC9D49D0-9BEC-4CFD-91D0-B067431B536E}" dt="2023-01-06T01:10:33.034" v="59" actId="2711"/>
          <ac:spMkLst>
            <pc:docMk/>
            <pc:sldMk cId="1943185970" sldId="349"/>
            <ac:spMk id="5" creationId="{40C54746-EEEF-4AC6-AEC8-4D4AB7F10D57}"/>
          </ac:spMkLst>
        </pc:spChg>
      </pc:sldChg>
    </pc:docChg>
  </pc:docChgLst>
  <pc:docChgLst>
    <pc:chgData name="Zhang, Mingshao" userId="4491f641-eb9d-4e5f-8dc6-a3b4d81c5d9e" providerId="ADAL" clId="{F51F0B3C-EA86-4912-B1C7-4B58C8E40E0A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72041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1073D877-B148-4BD1-B649-D62A57EB9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5927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model have a “reference” frame location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04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from non-linear operation to linear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94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Matrix can be treated as a way of projection from one vector space to another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58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Rotate along x first, then y and z</a:t>
            </a:r>
          </a:p>
          <a:p>
            <a:endParaRPr lang="en-US" dirty="0"/>
          </a:p>
          <a:p>
            <a:r>
              <a:rPr lang="en-US" dirty="0"/>
              <a:t>Try MATLAB Code:</a:t>
            </a:r>
          </a:p>
          <a:p>
            <a:endParaRPr lang="en-US" dirty="0"/>
          </a:p>
          <a:p>
            <a:r>
              <a:rPr lang="pt-BR" b="0" i="0" dirty="0">
                <a:solidFill>
                  <a:srgbClr val="212121"/>
                </a:solidFill>
                <a:effectLst/>
                <a:latin typeface="Menlo"/>
              </a:rPr>
              <a:t>R = rotz(0.1) * roty(0.2) * rotz(0.3);</a:t>
            </a:r>
          </a:p>
          <a:p>
            <a:r>
              <a:rPr lang="pt-BR" b="0" i="0" dirty="0">
                <a:solidFill>
                  <a:srgbClr val="212121"/>
                </a:solidFill>
                <a:effectLst/>
                <a:latin typeface="Menlo"/>
              </a:rPr>
              <a:t>R = eul2r(0.1, 0.2, 0.3)</a:t>
            </a:r>
          </a:p>
          <a:p>
            <a:r>
              <a:rPr lang="pt-BR" b="0" i="0" dirty="0">
                <a:solidFill>
                  <a:srgbClr val="212121"/>
                </a:solidFill>
                <a:effectLst/>
                <a:latin typeface="Menlo"/>
              </a:rPr>
              <a:t>gamma = tr2eul(R)</a:t>
            </a:r>
          </a:p>
          <a:p>
            <a:r>
              <a:rPr lang="pt-BR" b="0" i="0" dirty="0">
                <a:solidFill>
                  <a:srgbClr val="212121"/>
                </a:solidFill>
                <a:effectLst/>
                <a:latin typeface="Menlo"/>
              </a:rPr>
              <a:t>R = eul2r(0.1 , -0.2, 0.3)</a:t>
            </a:r>
          </a:p>
          <a:p>
            <a:r>
              <a:rPr lang="pt-BR" b="0" i="0" dirty="0">
                <a:solidFill>
                  <a:srgbClr val="212121"/>
                </a:solidFill>
                <a:effectLst/>
                <a:latin typeface="Menlo"/>
              </a:rPr>
              <a:t>tr2eul(R)</a:t>
            </a:r>
          </a:p>
          <a:p>
            <a:r>
              <a:rPr lang="pt-BR" b="0" i="0" dirty="0">
                <a:solidFill>
                  <a:srgbClr val="212121"/>
                </a:solidFill>
                <a:effectLst/>
                <a:latin typeface="Menlo"/>
              </a:rPr>
              <a:t>eul2r(ans)</a:t>
            </a:r>
          </a:p>
          <a:p>
            <a:r>
              <a:rPr lang="pt-BR" b="0" i="0" dirty="0">
                <a:solidFill>
                  <a:srgbClr val="212121"/>
                </a:solidFill>
                <a:effectLst/>
                <a:latin typeface="Menlo"/>
              </a:rPr>
              <a:t>R = eul2r(0.1, 0, 0.3)</a:t>
            </a:r>
          </a:p>
          <a:p>
            <a:r>
              <a:rPr lang="pt-BR" b="0" i="0" dirty="0">
                <a:solidFill>
                  <a:srgbClr val="212121"/>
                </a:solidFill>
                <a:effectLst/>
                <a:latin typeface="Menlo"/>
              </a:rPr>
              <a:t>tr2eul(R)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55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Intrinsic vs Extrinsic Rotations</a:t>
            </a:r>
          </a:p>
          <a:p>
            <a:r>
              <a:rPr lang="en-US" dirty="0"/>
              <a:t> Intrinsic rotations apply to axis in rotated coordinate system </a:t>
            </a:r>
          </a:p>
          <a:p>
            <a:r>
              <a:rPr lang="en-US" dirty="0"/>
              <a:t>Coordinate system of next rotation relative to previous rotation </a:t>
            </a:r>
          </a:p>
          <a:p>
            <a:endParaRPr lang="en-US" dirty="0"/>
          </a:p>
          <a:p>
            <a:r>
              <a:rPr lang="en-US" dirty="0"/>
              <a:t>Extrinsic rotations apply to axis in world coordinate system</a:t>
            </a:r>
          </a:p>
          <a:p>
            <a:r>
              <a:rPr lang="en-US" dirty="0"/>
              <a:t> Coordinate system of next rotation relative to (fixed) world coordinate system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1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5240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533900" y="-33909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371600" y="2133600"/>
            <a:ext cx="7772400" cy="1470025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743200" y="3657600"/>
            <a:ext cx="6400800" cy="17526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1506" name="Picture 2" descr="http://www.siue.edu/~tpartha/edwardsville_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6048"/>
            <a:ext cx="381000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533900" y="-3924299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685802"/>
            <a:ext cx="8686800" cy="61721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 rot="20642202">
            <a:off x="2286000" y="5974377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Lucida Handwriting" pitchFamily="66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 rot="20642202">
            <a:off x="2438400" y="6126777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Lucida Handwriting" pitchFamily="66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 rot="20642202">
            <a:off x="7532331" y="554811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Lucida Handwriting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gradFill rotWithShape="1">
            <a:gsLst>
              <a:gs pos="0">
                <a:srgbClr val="3C0000"/>
              </a:gs>
              <a:gs pos="100000">
                <a:srgbClr val="8C2633"/>
              </a:gs>
            </a:gsLst>
            <a:lin ang="18900000" scaled="1"/>
          </a:gra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533900" y="-3695700"/>
            <a:ext cx="76200" cy="914400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 descr="Stevens-Official-Colo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6246882"/>
            <a:ext cx="1256488" cy="53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792162"/>
          </a:xfrm>
        </p:spPr>
        <p:txBody>
          <a:bodyPr/>
          <a:lstStyle>
            <a:lvl1pPr algn="l">
              <a:defRPr sz="3600" b="1" i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0"/>
            <a:ext cx="8419288" cy="5135563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/>
            </a:lvl1pPr>
            <a:lvl2pPr marL="742950" indent="-28575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D4552-6035-4800-A461-BD0B83F61C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 rot="20642202">
            <a:off x="2286000" y="5974377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Lucida Handwriting" pitchFamily="66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 rot="20642202">
            <a:off x="7402869" y="547191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Lucida Handwriting" pitchFamily="66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 rot="20642202">
            <a:off x="2590800" y="6279177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Lucida Handwriting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F9DA11-AB06-45C4-957B-D99F22DFE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44.png"/><Relationship Id="rId5" Type="http://schemas.openxmlformats.org/officeDocument/2006/relationships/image" Target="../media/image36.png"/><Relationship Id="rId10" Type="http://schemas.openxmlformats.org/officeDocument/2006/relationships/image" Target="../media/image43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45.png"/><Relationship Id="rId12" Type="http://schemas.openxmlformats.org/officeDocument/2006/relationships/image" Target="../media/image44.png"/><Relationship Id="rId2" Type="http://schemas.openxmlformats.org/officeDocument/2006/relationships/image" Target="../media/image34.jp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43.png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3.xml"/><Relationship Id="rId7" Type="http://schemas.openxmlformats.org/officeDocument/2006/relationships/image" Target="../media/image5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6.png"/><Relationship Id="rId4" Type="http://schemas.openxmlformats.org/officeDocument/2006/relationships/tags" Target="../tags/tag4.xml"/><Relationship Id="rId9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492375"/>
            <a:ext cx="7772400" cy="1470025"/>
          </a:xfrm>
        </p:spPr>
        <p:txBody>
          <a:bodyPr/>
          <a:lstStyle/>
          <a:p>
            <a:r>
              <a:rPr lang="en-US" altLang="zh-CN" dirty="0"/>
              <a:t>MRE 492 Robotic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419600"/>
            <a:ext cx="6400800" cy="1752600"/>
          </a:xfrm>
        </p:spPr>
        <p:txBody>
          <a:bodyPr/>
          <a:lstStyle/>
          <a:p>
            <a:r>
              <a:rPr lang="en-US" dirty="0"/>
              <a:t>Representing Position and Orientation</a:t>
            </a:r>
          </a:p>
        </p:txBody>
      </p:sp>
    </p:spTree>
    <p:extLst>
      <p:ext uri="{BB962C8B-B14F-4D97-AF65-F5344CB8AC3E}">
        <p14:creationId xmlns:p14="http://schemas.microsoft.com/office/powerpoint/2010/main" val="190515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9EFB4-6247-4371-8082-AB7DA36A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64423A-74CE-49C8-8410-DF96EC63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pose in 2D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E0A01-F5D8-4160-91DF-DF1B0EA54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43" y="1124641"/>
            <a:ext cx="7101714" cy="43829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338DAA-AC9B-4769-9A34-A5FE5631C60D}"/>
              </a:ext>
            </a:extLst>
          </p:cNvPr>
          <p:cNvSpPr/>
          <p:nvPr/>
        </p:nvSpPr>
        <p:spPr>
          <a:xfrm>
            <a:off x="700914" y="1124641"/>
            <a:ext cx="3794886" cy="4755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7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53D32-71CC-47A1-86A7-B8DACC2D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3D58E8-1FED-4CE4-BB89-7DEEE1F7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pose in 2D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992773C-7CEA-44A2-A825-941341443C83}"/>
              </a:ext>
            </a:extLst>
          </p:cNvPr>
          <p:cNvSpPr txBox="1"/>
          <p:nvPr/>
        </p:nvSpPr>
        <p:spPr>
          <a:xfrm>
            <a:off x="497324" y="3377185"/>
            <a:ext cx="4063841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0" indent="-257175">
              <a:spcBef>
                <a:spcPts val="75"/>
              </a:spcBef>
              <a:buChar char="•"/>
              <a:tabLst>
                <a:tab pos="285274" algn="l"/>
                <a:tab pos="285750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Can we represent the pose </a:t>
            </a:r>
            <a:r>
              <a:rPr sz="1688" spc="17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11" dirty="0">
                <a:solidFill>
                  <a:srgbClr val="003C69"/>
                </a:solidFill>
                <a:latin typeface="Cambria Math"/>
                <a:cs typeface="Cambria Math"/>
              </a:rPr>
              <a:t>𝜉</a:t>
            </a:r>
            <a:r>
              <a:rPr sz="1688" spc="17" baseline="-16666" dirty="0">
                <a:solidFill>
                  <a:srgbClr val="003C69"/>
                </a:solidFill>
                <a:latin typeface="Cambria Math"/>
                <a:cs typeface="Cambria Math"/>
              </a:rPr>
              <a:t>𝐵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by the</a:t>
            </a:r>
            <a:r>
              <a:rPr sz="1575" spc="83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pair</a:t>
            </a:r>
            <a:endParaRPr sz="1575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7A40DAD-B751-4E45-967D-732ABEF937E2}"/>
              </a:ext>
            </a:extLst>
          </p:cNvPr>
          <p:cNvSpPr/>
          <p:nvPr/>
        </p:nvSpPr>
        <p:spPr>
          <a:xfrm>
            <a:off x="4604556" y="3436459"/>
            <a:ext cx="847249" cy="185738"/>
          </a:xfrm>
          <a:custGeom>
            <a:avLst/>
            <a:gdLst/>
            <a:ahLst/>
            <a:cxnLst/>
            <a:rect l="l" t="t" r="r" b="b"/>
            <a:pathLst>
              <a:path w="1129665" h="247650">
                <a:moveTo>
                  <a:pt x="1050302" y="0"/>
                </a:moveTo>
                <a:lnTo>
                  <a:pt x="1046784" y="10033"/>
                </a:lnTo>
                <a:lnTo>
                  <a:pt x="1061088" y="16236"/>
                </a:lnTo>
                <a:lnTo>
                  <a:pt x="1073388" y="24825"/>
                </a:lnTo>
                <a:lnTo>
                  <a:pt x="1098355" y="64646"/>
                </a:lnTo>
                <a:lnTo>
                  <a:pt x="1106563" y="122275"/>
                </a:lnTo>
                <a:lnTo>
                  <a:pt x="1105647" y="144066"/>
                </a:lnTo>
                <a:lnTo>
                  <a:pt x="1098318" y="181638"/>
                </a:lnTo>
                <a:lnTo>
                  <a:pt x="1073400" y="222100"/>
                </a:lnTo>
                <a:lnTo>
                  <a:pt x="1047178" y="237007"/>
                </a:lnTo>
                <a:lnTo>
                  <a:pt x="1050302" y="247040"/>
                </a:lnTo>
                <a:lnTo>
                  <a:pt x="1097503" y="218988"/>
                </a:lnTo>
                <a:lnTo>
                  <a:pt x="1117659" y="186420"/>
                </a:lnTo>
                <a:lnTo>
                  <a:pt x="1127822" y="146281"/>
                </a:lnTo>
                <a:lnTo>
                  <a:pt x="1129093" y="123583"/>
                </a:lnTo>
                <a:lnTo>
                  <a:pt x="1127819" y="100935"/>
                </a:lnTo>
                <a:lnTo>
                  <a:pt x="1117627" y="60791"/>
                </a:lnTo>
                <a:lnTo>
                  <a:pt x="1097415" y="28114"/>
                </a:lnTo>
                <a:lnTo>
                  <a:pt x="1068212" y="6464"/>
                </a:lnTo>
                <a:lnTo>
                  <a:pt x="1050302" y="0"/>
                </a:lnTo>
                <a:close/>
              </a:path>
              <a:path w="1129665" h="247650">
                <a:moveTo>
                  <a:pt x="78790" y="0"/>
                </a:moveTo>
                <a:lnTo>
                  <a:pt x="31677" y="28114"/>
                </a:lnTo>
                <a:lnTo>
                  <a:pt x="11465" y="60791"/>
                </a:lnTo>
                <a:lnTo>
                  <a:pt x="1273" y="100935"/>
                </a:lnTo>
                <a:lnTo>
                  <a:pt x="0" y="123583"/>
                </a:lnTo>
                <a:lnTo>
                  <a:pt x="1269" y="146281"/>
                </a:lnTo>
                <a:lnTo>
                  <a:pt x="11428" y="186420"/>
                </a:lnTo>
                <a:lnTo>
                  <a:pt x="31590" y="218988"/>
                </a:lnTo>
                <a:lnTo>
                  <a:pt x="78790" y="247040"/>
                </a:lnTo>
                <a:lnTo>
                  <a:pt x="81915" y="237007"/>
                </a:lnTo>
                <a:lnTo>
                  <a:pt x="67839" y="230775"/>
                </a:lnTo>
                <a:lnTo>
                  <a:pt x="55692" y="222100"/>
                </a:lnTo>
                <a:lnTo>
                  <a:pt x="30775" y="181638"/>
                </a:lnTo>
                <a:lnTo>
                  <a:pt x="23446" y="144066"/>
                </a:lnTo>
                <a:lnTo>
                  <a:pt x="22529" y="122275"/>
                </a:lnTo>
                <a:lnTo>
                  <a:pt x="23446" y="101203"/>
                </a:lnTo>
                <a:lnTo>
                  <a:pt x="37185" y="49161"/>
                </a:lnTo>
                <a:lnTo>
                  <a:pt x="68059" y="16236"/>
                </a:lnTo>
                <a:lnTo>
                  <a:pt x="82308" y="10033"/>
                </a:lnTo>
                <a:lnTo>
                  <a:pt x="78790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F54111F-2E98-4914-8829-45153CA326FA}"/>
              </a:ext>
            </a:extLst>
          </p:cNvPr>
          <p:cNvSpPr txBox="1"/>
          <p:nvPr/>
        </p:nvSpPr>
        <p:spPr>
          <a:xfrm>
            <a:off x="4649907" y="3377185"/>
            <a:ext cx="958215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688" spc="56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38" dirty="0">
                <a:solidFill>
                  <a:srgbClr val="003C69"/>
                </a:solidFill>
                <a:latin typeface="Cambria Math"/>
                <a:cs typeface="Cambria Math"/>
              </a:rPr>
              <a:t>𝑅</a:t>
            </a:r>
            <a:r>
              <a:rPr sz="1688" spc="56" baseline="-16666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sz="1575" spc="38" dirty="0">
                <a:solidFill>
                  <a:srgbClr val="003C69"/>
                </a:solidFill>
                <a:latin typeface="Cambria Math"/>
                <a:cs typeface="Cambria Math"/>
              </a:rPr>
              <a:t>, </a:t>
            </a:r>
            <a:r>
              <a:rPr sz="1688" spc="45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30" dirty="0">
                <a:solidFill>
                  <a:srgbClr val="003C69"/>
                </a:solidFill>
                <a:latin typeface="Cambria Math"/>
                <a:cs typeface="Cambria Math"/>
              </a:rPr>
              <a:t>𝒕</a:t>
            </a:r>
            <a:r>
              <a:rPr sz="1688" spc="45" baseline="-16666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sz="1688" spc="157" baseline="-16666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?</a:t>
            </a:r>
            <a:endParaRPr sz="1575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1F69B7-60D7-44C3-8590-FB97A846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005" y="1744112"/>
            <a:ext cx="3962188" cy="138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4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260F3-8431-4D56-9FD1-EB1A556F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2405F9-1094-49EE-944A-32863D7A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pose in 2D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E854470-B05D-41ED-BB9E-3A1FEA7FDD18}"/>
              </a:ext>
            </a:extLst>
          </p:cNvPr>
          <p:cNvSpPr txBox="1"/>
          <p:nvPr/>
        </p:nvSpPr>
        <p:spPr>
          <a:xfrm>
            <a:off x="497324" y="3377185"/>
            <a:ext cx="4063841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0" indent="-257175">
              <a:spcBef>
                <a:spcPts val="75"/>
              </a:spcBef>
              <a:buChar char="•"/>
              <a:tabLst>
                <a:tab pos="285274" algn="l"/>
                <a:tab pos="285750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Can we represent the pose </a:t>
            </a:r>
            <a:r>
              <a:rPr sz="1688" spc="17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11" dirty="0">
                <a:solidFill>
                  <a:srgbClr val="003C69"/>
                </a:solidFill>
                <a:latin typeface="Cambria Math"/>
                <a:cs typeface="Cambria Math"/>
              </a:rPr>
              <a:t>𝜉</a:t>
            </a:r>
            <a:r>
              <a:rPr sz="1688" spc="17" baseline="-16666" dirty="0">
                <a:solidFill>
                  <a:srgbClr val="003C69"/>
                </a:solidFill>
                <a:latin typeface="Cambria Math"/>
                <a:cs typeface="Cambria Math"/>
              </a:rPr>
              <a:t>𝐵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by the</a:t>
            </a:r>
            <a:r>
              <a:rPr sz="1575" spc="83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pair</a:t>
            </a:r>
            <a:endParaRPr sz="1575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B3850E0-803D-41D9-9154-9301275D40E1}"/>
              </a:ext>
            </a:extLst>
          </p:cNvPr>
          <p:cNvSpPr/>
          <p:nvPr/>
        </p:nvSpPr>
        <p:spPr>
          <a:xfrm>
            <a:off x="4604556" y="3436459"/>
            <a:ext cx="847249" cy="185738"/>
          </a:xfrm>
          <a:custGeom>
            <a:avLst/>
            <a:gdLst/>
            <a:ahLst/>
            <a:cxnLst/>
            <a:rect l="l" t="t" r="r" b="b"/>
            <a:pathLst>
              <a:path w="1129665" h="247650">
                <a:moveTo>
                  <a:pt x="1050302" y="0"/>
                </a:moveTo>
                <a:lnTo>
                  <a:pt x="1046784" y="10033"/>
                </a:lnTo>
                <a:lnTo>
                  <a:pt x="1061088" y="16236"/>
                </a:lnTo>
                <a:lnTo>
                  <a:pt x="1073388" y="24825"/>
                </a:lnTo>
                <a:lnTo>
                  <a:pt x="1098355" y="64646"/>
                </a:lnTo>
                <a:lnTo>
                  <a:pt x="1106563" y="122275"/>
                </a:lnTo>
                <a:lnTo>
                  <a:pt x="1105647" y="144066"/>
                </a:lnTo>
                <a:lnTo>
                  <a:pt x="1098318" y="181638"/>
                </a:lnTo>
                <a:lnTo>
                  <a:pt x="1073400" y="222100"/>
                </a:lnTo>
                <a:lnTo>
                  <a:pt x="1047178" y="237007"/>
                </a:lnTo>
                <a:lnTo>
                  <a:pt x="1050302" y="247040"/>
                </a:lnTo>
                <a:lnTo>
                  <a:pt x="1097503" y="218988"/>
                </a:lnTo>
                <a:lnTo>
                  <a:pt x="1117659" y="186420"/>
                </a:lnTo>
                <a:lnTo>
                  <a:pt x="1127822" y="146281"/>
                </a:lnTo>
                <a:lnTo>
                  <a:pt x="1129093" y="123583"/>
                </a:lnTo>
                <a:lnTo>
                  <a:pt x="1127819" y="100935"/>
                </a:lnTo>
                <a:lnTo>
                  <a:pt x="1117627" y="60791"/>
                </a:lnTo>
                <a:lnTo>
                  <a:pt x="1097415" y="28114"/>
                </a:lnTo>
                <a:lnTo>
                  <a:pt x="1068212" y="6464"/>
                </a:lnTo>
                <a:lnTo>
                  <a:pt x="1050302" y="0"/>
                </a:lnTo>
                <a:close/>
              </a:path>
              <a:path w="1129665" h="247650">
                <a:moveTo>
                  <a:pt x="78790" y="0"/>
                </a:moveTo>
                <a:lnTo>
                  <a:pt x="31677" y="28114"/>
                </a:lnTo>
                <a:lnTo>
                  <a:pt x="11465" y="60791"/>
                </a:lnTo>
                <a:lnTo>
                  <a:pt x="1273" y="100935"/>
                </a:lnTo>
                <a:lnTo>
                  <a:pt x="0" y="123583"/>
                </a:lnTo>
                <a:lnTo>
                  <a:pt x="1269" y="146281"/>
                </a:lnTo>
                <a:lnTo>
                  <a:pt x="11428" y="186420"/>
                </a:lnTo>
                <a:lnTo>
                  <a:pt x="31590" y="218988"/>
                </a:lnTo>
                <a:lnTo>
                  <a:pt x="78790" y="247040"/>
                </a:lnTo>
                <a:lnTo>
                  <a:pt x="81915" y="237007"/>
                </a:lnTo>
                <a:lnTo>
                  <a:pt x="67839" y="230775"/>
                </a:lnTo>
                <a:lnTo>
                  <a:pt x="55692" y="222100"/>
                </a:lnTo>
                <a:lnTo>
                  <a:pt x="30775" y="181638"/>
                </a:lnTo>
                <a:lnTo>
                  <a:pt x="23446" y="144066"/>
                </a:lnTo>
                <a:lnTo>
                  <a:pt x="22529" y="122275"/>
                </a:lnTo>
                <a:lnTo>
                  <a:pt x="23446" y="101203"/>
                </a:lnTo>
                <a:lnTo>
                  <a:pt x="37185" y="49161"/>
                </a:lnTo>
                <a:lnTo>
                  <a:pt x="68059" y="16236"/>
                </a:lnTo>
                <a:lnTo>
                  <a:pt x="82308" y="10033"/>
                </a:lnTo>
                <a:lnTo>
                  <a:pt x="78790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EF490D1-1BA6-4AD8-B786-E033EB8C3FD7}"/>
              </a:ext>
            </a:extLst>
          </p:cNvPr>
          <p:cNvSpPr txBox="1"/>
          <p:nvPr/>
        </p:nvSpPr>
        <p:spPr>
          <a:xfrm>
            <a:off x="4649907" y="3377185"/>
            <a:ext cx="958215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688" spc="56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38" dirty="0">
                <a:solidFill>
                  <a:srgbClr val="003C69"/>
                </a:solidFill>
                <a:latin typeface="Cambria Math"/>
                <a:cs typeface="Cambria Math"/>
              </a:rPr>
              <a:t>𝑅</a:t>
            </a:r>
            <a:r>
              <a:rPr sz="1688" spc="56" baseline="-16666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sz="1575" spc="38" dirty="0">
                <a:solidFill>
                  <a:srgbClr val="003C69"/>
                </a:solidFill>
                <a:latin typeface="Cambria Math"/>
                <a:cs typeface="Cambria Math"/>
              </a:rPr>
              <a:t>, </a:t>
            </a:r>
            <a:r>
              <a:rPr sz="1688" spc="45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30" dirty="0">
                <a:solidFill>
                  <a:srgbClr val="003C69"/>
                </a:solidFill>
                <a:latin typeface="Cambria Math"/>
                <a:cs typeface="Cambria Math"/>
              </a:rPr>
              <a:t>𝒕</a:t>
            </a:r>
            <a:r>
              <a:rPr sz="1688" spc="45" baseline="-16666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sz="1688" spc="157" baseline="-16666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?</a:t>
            </a:r>
            <a:endParaRPr sz="1575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907D32-7E14-4D97-A47D-A693AE595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005" y="1744112"/>
            <a:ext cx="3962188" cy="1380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5EAB41-3EDB-411B-A07C-A1C47F2A8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562" y="4046266"/>
            <a:ext cx="6537206" cy="1565247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CA3617FC-4041-4EF5-ADBB-8A30CF9EC6E6}"/>
              </a:ext>
            </a:extLst>
          </p:cNvPr>
          <p:cNvSpPr txBox="1"/>
          <p:nvPr/>
        </p:nvSpPr>
        <p:spPr>
          <a:xfrm>
            <a:off x="516373" y="5902606"/>
            <a:ext cx="3090386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651">
              <a:spcBef>
                <a:spcPts val="75"/>
              </a:spcBef>
              <a:buChar char="•"/>
              <a:tabLst>
                <a:tab pos="266700" algn="l"/>
                <a:tab pos="267176" algn="l"/>
              </a:tabLst>
            </a:pPr>
            <a:r>
              <a:rPr sz="1575" spc="-38" dirty="0">
                <a:solidFill>
                  <a:srgbClr val="003C69"/>
                </a:solidFill>
                <a:latin typeface="Arial"/>
                <a:cs typeface="Arial"/>
              </a:rPr>
              <a:t>Yes,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but there is a better</a:t>
            </a:r>
            <a:r>
              <a:rPr sz="1575" spc="11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option!</a:t>
            </a:r>
            <a:endParaRPr sz="157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0049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C25FB6-B066-4D03-8D54-65EECCCD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BB4675-FFB0-4039-9DD5-8DCCBA5B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pose in 2D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19201BD-E04B-4939-BCCF-4AC66DC3770D}"/>
              </a:ext>
            </a:extLst>
          </p:cNvPr>
          <p:cNvSpPr txBox="1"/>
          <p:nvPr/>
        </p:nvSpPr>
        <p:spPr>
          <a:xfrm>
            <a:off x="558595" y="1524000"/>
            <a:ext cx="3316605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651">
              <a:spcBef>
                <a:spcPts val="75"/>
              </a:spcBef>
              <a:buChar char="•"/>
              <a:tabLst>
                <a:tab pos="266700" algn="l"/>
                <a:tab pos="267176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Observe the following</a:t>
            </a:r>
            <a:r>
              <a:rPr sz="1575" spc="-41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equivalence</a:t>
            </a:r>
            <a:endParaRPr sz="1575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A1B59-84AB-4E67-B622-D0928E9F5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23" y="1788607"/>
            <a:ext cx="6710777" cy="1857375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DE66EB51-0E76-48A7-90C5-66AC3D36AF82}"/>
              </a:ext>
            </a:extLst>
          </p:cNvPr>
          <p:cNvSpPr txBox="1"/>
          <p:nvPr/>
        </p:nvSpPr>
        <p:spPr>
          <a:xfrm>
            <a:off x="539545" y="3633197"/>
            <a:ext cx="4766310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0" indent="-257651">
              <a:spcBef>
                <a:spcPts val="75"/>
              </a:spcBef>
              <a:buChar char="•"/>
              <a:tabLst>
                <a:tab pos="285750" algn="l"/>
                <a:tab pos="286226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Can we represent the pose </a:t>
            </a:r>
            <a:r>
              <a:rPr sz="1688" spc="17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11" dirty="0">
                <a:solidFill>
                  <a:srgbClr val="003C69"/>
                </a:solidFill>
                <a:latin typeface="Cambria Math"/>
                <a:cs typeface="Cambria Math"/>
              </a:rPr>
              <a:t>𝜉</a:t>
            </a:r>
            <a:r>
              <a:rPr sz="1688" spc="17" baseline="-16666" dirty="0">
                <a:solidFill>
                  <a:srgbClr val="003C69"/>
                </a:solidFill>
                <a:latin typeface="Cambria Math"/>
                <a:cs typeface="Cambria Math"/>
              </a:rPr>
              <a:t>𝐵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by the matrix</a:t>
            </a:r>
            <a:r>
              <a:rPr sz="1575" spc="158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688" spc="5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4" dirty="0">
                <a:solidFill>
                  <a:srgbClr val="003C69"/>
                </a:solidFill>
                <a:latin typeface="Cambria Math"/>
                <a:cs typeface="Cambria Math"/>
              </a:rPr>
              <a:t>𝑇</a:t>
            </a:r>
            <a:r>
              <a:rPr sz="1688" spc="5" baseline="-16666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sz="1575" spc="4" dirty="0">
                <a:solidFill>
                  <a:srgbClr val="003C69"/>
                </a:solidFill>
                <a:latin typeface="Arial"/>
                <a:cs typeface="Arial"/>
              </a:rPr>
              <a:t>?</a:t>
            </a:r>
            <a:endParaRPr sz="1575" dirty="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3037F5D9-03F8-43F1-A885-701A9CF03C79}"/>
              </a:ext>
            </a:extLst>
          </p:cNvPr>
          <p:cNvSpPr txBox="1"/>
          <p:nvPr/>
        </p:nvSpPr>
        <p:spPr>
          <a:xfrm>
            <a:off x="558423" y="5454320"/>
            <a:ext cx="4007168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651">
              <a:spcBef>
                <a:spcPts val="75"/>
              </a:spcBef>
              <a:buChar char="•"/>
              <a:tabLst>
                <a:tab pos="266700" algn="l"/>
                <a:tab pos="267176" algn="l"/>
              </a:tabLst>
            </a:pPr>
            <a:r>
              <a:rPr sz="1575" spc="-38" dirty="0">
                <a:solidFill>
                  <a:srgbClr val="003C69"/>
                </a:solidFill>
                <a:latin typeface="Arial"/>
                <a:cs typeface="Arial"/>
              </a:rPr>
              <a:t>Yes,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and the algebraic properties are nice!</a:t>
            </a:r>
            <a:endParaRPr sz="1575" dirty="0"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041CE6-8334-4BA2-A3F6-A78F6F3D9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25" y="3941172"/>
            <a:ext cx="47529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1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F80392-59B9-4C08-80E3-6086EFE2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B29350-C349-48A8-B535-3594AA78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pose in 2D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A22BD90-C71D-4361-9686-FB2AC4D61CA6}"/>
              </a:ext>
            </a:extLst>
          </p:cNvPr>
          <p:cNvSpPr txBox="1"/>
          <p:nvPr/>
        </p:nvSpPr>
        <p:spPr>
          <a:xfrm>
            <a:off x="516374" y="1989888"/>
            <a:ext cx="777716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651">
              <a:spcBef>
                <a:spcPts val="75"/>
              </a:spcBef>
              <a:buChar char="•"/>
              <a:tabLst>
                <a:tab pos="266700" algn="l"/>
                <a:tab pos="267176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B</a:t>
            </a:r>
            <a:r>
              <a:rPr sz="1575" spc="-8" dirty="0">
                <a:solidFill>
                  <a:srgbClr val="003C69"/>
                </a:solidFill>
                <a:latin typeface="Arial"/>
                <a:cs typeface="Arial"/>
              </a:rPr>
              <a:t>u</a:t>
            </a:r>
            <a:r>
              <a:rPr sz="1575" dirty="0">
                <a:solidFill>
                  <a:srgbClr val="003C69"/>
                </a:solidFill>
                <a:latin typeface="Arial"/>
                <a:cs typeface="Arial"/>
              </a:rPr>
              <a:t>t…</a:t>
            </a:r>
            <a:endParaRPr sz="1575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BE50C3B-2262-4C7F-A342-B04D59457221}"/>
              </a:ext>
            </a:extLst>
          </p:cNvPr>
          <p:cNvSpPr txBox="1"/>
          <p:nvPr/>
        </p:nvSpPr>
        <p:spPr>
          <a:xfrm>
            <a:off x="478273" y="3430068"/>
            <a:ext cx="7958138" cy="171207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4800" marR="106204" indent="-257651">
              <a:spcBef>
                <a:spcPts val="75"/>
              </a:spcBef>
              <a:buChar char="•"/>
              <a:tabLst>
                <a:tab pos="304800" algn="l"/>
                <a:tab pos="305276" algn="l"/>
              </a:tabLst>
            </a:pPr>
            <a:r>
              <a:rPr sz="1575" spc="-15" dirty="0">
                <a:solidFill>
                  <a:srgbClr val="003C69"/>
                </a:solidFill>
                <a:latin typeface="Arial"/>
                <a:cs typeface="Arial"/>
              </a:rPr>
              <a:t>We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are describing points in the plane with 3 coordinates despite that they only </a:t>
            </a:r>
            <a:r>
              <a:rPr sz="1575" spc="-8" dirty="0">
                <a:solidFill>
                  <a:srgbClr val="003C69"/>
                </a:solidFill>
                <a:latin typeface="Arial"/>
                <a:cs typeface="Arial"/>
              </a:rPr>
              <a:t>have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2  degrees of</a:t>
            </a:r>
            <a:r>
              <a:rPr sz="1575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freedom…</a:t>
            </a:r>
            <a:endParaRPr sz="1575" dirty="0">
              <a:latin typeface="Arial"/>
              <a:cs typeface="Arial"/>
            </a:endParaRPr>
          </a:p>
          <a:p>
            <a:pPr>
              <a:spcBef>
                <a:spcPts val="23"/>
              </a:spcBef>
              <a:buClr>
                <a:srgbClr val="003C69"/>
              </a:buClr>
              <a:buFont typeface="Arial"/>
              <a:buChar char="•"/>
            </a:pPr>
            <a:endParaRPr sz="2475" dirty="0">
              <a:latin typeface="Arial"/>
              <a:cs typeface="Arial"/>
            </a:endParaRPr>
          </a:p>
          <a:p>
            <a:pPr marL="304800" indent="-257175">
              <a:buChar char="•"/>
              <a:tabLst>
                <a:tab pos="304324" algn="l"/>
                <a:tab pos="304800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The non linear transformation </a:t>
            </a:r>
            <a:r>
              <a:rPr sz="1688" spc="50" baseline="33333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sz="1575" spc="34" dirty="0">
                <a:solidFill>
                  <a:srgbClr val="003C69"/>
                </a:solidFill>
                <a:latin typeface="Cambria Math"/>
                <a:cs typeface="Cambria Math"/>
              </a:rPr>
              <a:t>𝒑 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↦ </a:t>
            </a:r>
            <a:r>
              <a:rPr sz="1688" spc="39" baseline="33333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26" dirty="0">
                <a:solidFill>
                  <a:srgbClr val="003C69"/>
                </a:solidFill>
                <a:latin typeface="Cambria Math"/>
                <a:cs typeface="Cambria Math"/>
              </a:rPr>
              <a:t>𝒑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then becomes a linear transformation </a:t>
            </a:r>
            <a:r>
              <a:rPr sz="1688" spc="56" baseline="33333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sz="1575" spc="38" dirty="0">
                <a:solidFill>
                  <a:srgbClr val="003C69"/>
                </a:solidFill>
                <a:latin typeface="Cambria Math"/>
                <a:cs typeface="Cambria Math"/>
              </a:rPr>
              <a:t>𝒑 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↦</a:t>
            </a:r>
            <a:r>
              <a:rPr sz="1575" spc="94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688" spc="50" baseline="33333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34" dirty="0">
                <a:solidFill>
                  <a:srgbClr val="003C69"/>
                </a:solidFill>
                <a:latin typeface="Cambria Math"/>
                <a:cs typeface="Cambria Math"/>
              </a:rPr>
              <a:t>𝒑</a:t>
            </a:r>
            <a:endParaRPr sz="1575" dirty="0">
              <a:latin typeface="Cambria Math"/>
              <a:cs typeface="Cambria Math"/>
            </a:endParaRPr>
          </a:p>
          <a:p>
            <a:pPr>
              <a:spcBef>
                <a:spcPts val="11"/>
              </a:spcBef>
              <a:buClr>
                <a:srgbClr val="003C69"/>
              </a:buClr>
              <a:buFont typeface="Arial"/>
              <a:buChar char="•"/>
            </a:pPr>
            <a:endParaRPr sz="2288" dirty="0">
              <a:latin typeface="Cambria Math"/>
              <a:cs typeface="Cambria Math"/>
            </a:endParaRPr>
          </a:p>
          <a:p>
            <a:pPr marL="304800" indent="-257651">
              <a:buChar char="•"/>
              <a:tabLst>
                <a:tab pos="304800" algn="l"/>
                <a:tab pos="305276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What is going</a:t>
            </a:r>
            <a:r>
              <a:rPr sz="1575" spc="-8" dirty="0">
                <a:solidFill>
                  <a:srgbClr val="003C69"/>
                </a:solidFill>
                <a:latin typeface="Arial"/>
                <a:cs typeface="Arial"/>
              </a:rPr>
              <a:t> on?</a:t>
            </a:r>
            <a:endParaRPr sz="1575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4D1D8D-D362-4D61-91E1-633512D5F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97485"/>
            <a:ext cx="6110288" cy="153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16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60439-5387-49E1-9CC0-D49C6F28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61C31F-8928-4E5E-B53D-2890DCFC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pose in 2D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80F0AE3-7F69-4455-847F-EC3E0A31E94B}"/>
              </a:ext>
            </a:extLst>
          </p:cNvPr>
          <p:cNvSpPr txBox="1"/>
          <p:nvPr/>
        </p:nvSpPr>
        <p:spPr>
          <a:xfrm>
            <a:off x="550545" y="1524000"/>
            <a:ext cx="6764655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651">
              <a:spcBef>
                <a:spcPts val="75"/>
              </a:spcBef>
              <a:buChar char="•"/>
              <a:tabLst>
                <a:tab pos="266700" algn="l"/>
                <a:tab pos="267176" algn="l"/>
              </a:tabLst>
            </a:pPr>
            <a:r>
              <a:rPr sz="1575" spc="-15" dirty="0">
                <a:solidFill>
                  <a:srgbClr val="003C69"/>
                </a:solidFill>
                <a:latin typeface="Arial"/>
                <a:cs typeface="Arial"/>
              </a:rPr>
              <a:t>We </a:t>
            </a:r>
            <a:r>
              <a:rPr sz="1575" spc="-8" dirty="0">
                <a:solidFill>
                  <a:srgbClr val="003C69"/>
                </a:solidFill>
                <a:latin typeface="Arial"/>
                <a:cs typeface="Arial"/>
              </a:rPr>
              <a:t>have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“discovered” some basic constructions from projective</a:t>
            </a:r>
            <a:r>
              <a:rPr sz="1575" spc="41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geometry</a:t>
            </a:r>
            <a:endParaRPr sz="1575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EA69F-A0FD-4124-851F-AC927395E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815" y="1845512"/>
            <a:ext cx="3414712" cy="370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5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9EFB4-6247-4371-8082-AB7DA36A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64423A-74CE-49C8-8410-DF96EC63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pose in 2D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9AC9BB0-665B-49AC-BDB4-7CF6393A822D}"/>
              </a:ext>
            </a:extLst>
          </p:cNvPr>
          <p:cNvSpPr txBox="1"/>
          <p:nvPr/>
        </p:nvSpPr>
        <p:spPr>
          <a:xfrm>
            <a:off x="516374" y="1600200"/>
            <a:ext cx="6764655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651">
              <a:spcBef>
                <a:spcPts val="75"/>
              </a:spcBef>
              <a:buChar char="•"/>
              <a:tabLst>
                <a:tab pos="266700" algn="l"/>
                <a:tab pos="267176" algn="l"/>
              </a:tabLst>
            </a:pPr>
            <a:r>
              <a:rPr sz="1575" spc="-15" dirty="0">
                <a:solidFill>
                  <a:srgbClr val="003C69"/>
                </a:solidFill>
                <a:latin typeface="Arial"/>
                <a:cs typeface="Arial"/>
              </a:rPr>
              <a:t>We </a:t>
            </a:r>
            <a:r>
              <a:rPr sz="1575" spc="-8" dirty="0">
                <a:solidFill>
                  <a:srgbClr val="003C69"/>
                </a:solidFill>
                <a:latin typeface="Arial"/>
                <a:cs typeface="Arial"/>
              </a:rPr>
              <a:t>have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“discovered” some basic constructions from projective</a:t>
            </a:r>
            <a:r>
              <a:rPr sz="1575" spc="41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geometry</a:t>
            </a:r>
            <a:endParaRPr sz="1575">
              <a:latin typeface="Arial"/>
              <a:cs typeface="Arial"/>
            </a:endParaRPr>
          </a:p>
        </p:txBody>
      </p:sp>
      <p:sp>
        <p:nvSpPr>
          <p:cNvPr id="6" name="object 33">
            <a:extLst>
              <a:ext uri="{FF2B5EF4-FFF2-40B4-BE49-F238E27FC236}">
                <a16:creationId xmlns:a16="http://schemas.microsoft.com/office/drawing/2014/main" id="{88CD226F-F146-4596-ABEB-A7C28F3BA746}"/>
              </a:ext>
            </a:extLst>
          </p:cNvPr>
          <p:cNvSpPr txBox="1"/>
          <p:nvPr/>
        </p:nvSpPr>
        <p:spPr>
          <a:xfrm>
            <a:off x="6229806" y="2059941"/>
            <a:ext cx="2261957" cy="479458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vert="horz" wrap="square" lIns="0" tIns="40481" rIns="0" bIns="0" rtlCol="0">
            <a:spAutoFit/>
          </a:bodyPr>
          <a:lstStyle/>
          <a:p>
            <a:pPr marL="91440">
              <a:spcBef>
                <a:spcPts val="319"/>
              </a:spcBef>
            </a:pPr>
            <a:r>
              <a:rPr sz="1425" spc="-4" dirty="0">
                <a:solidFill>
                  <a:srgbClr val="0070C0"/>
                </a:solidFill>
                <a:latin typeface="Arial"/>
                <a:cs typeface="Arial"/>
              </a:rPr>
              <a:t>Linear</a:t>
            </a:r>
            <a:r>
              <a:rPr sz="1425" spc="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25" spc="-4" dirty="0">
                <a:solidFill>
                  <a:srgbClr val="0070C0"/>
                </a:solidFill>
                <a:latin typeface="Arial"/>
                <a:cs typeface="Arial"/>
              </a:rPr>
              <a:t>transformation</a:t>
            </a:r>
            <a:endParaRPr sz="1425" dirty="0">
              <a:latin typeface="Arial"/>
              <a:cs typeface="Arial"/>
            </a:endParaRPr>
          </a:p>
          <a:p>
            <a:pPr marL="91440"/>
            <a:r>
              <a:rPr sz="1425" spc="-4" dirty="0">
                <a:solidFill>
                  <a:srgbClr val="0070C0"/>
                </a:solidFill>
                <a:latin typeface="Arial"/>
                <a:cs typeface="Arial"/>
              </a:rPr>
              <a:t>of the </a:t>
            </a:r>
            <a:r>
              <a:rPr sz="1425" b="1" spc="-4" dirty="0">
                <a:solidFill>
                  <a:srgbClr val="0070C0"/>
                </a:solidFill>
                <a:latin typeface="Arial"/>
                <a:cs typeface="Arial"/>
              </a:rPr>
              <a:t>projective plane</a:t>
            </a:r>
            <a:r>
              <a:rPr sz="1425" b="1" spc="38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25" b="1" spc="-71" dirty="0">
                <a:solidFill>
                  <a:srgbClr val="0070C0"/>
                </a:solidFill>
                <a:latin typeface="Symbol"/>
                <a:cs typeface="Symbol"/>
              </a:rPr>
              <a:t></a:t>
            </a:r>
            <a:r>
              <a:rPr sz="1519" b="1" spc="-107" baseline="28806" dirty="0">
                <a:solidFill>
                  <a:srgbClr val="0070C0"/>
                </a:solidFill>
                <a:latin typeface="Cambria Math"/>
                <a:cs typeface="Cambria Math"/>
              </a:rPr>
              <a:t>2</a:t>
            </a:r>
            <a:endParaRPr sz="1519" b="1" baseline="28806" dirty="0">
              <a:latin typeface="Cambria Math"/>
              <a:cs typeface="Cambria Math"/>
            </a:endParaRPr>
          </a:p>
        </p:txBody>
      </p:sp>
      <p:sp>
        <p:nvSpPr>
          <p:cNvPr id="7" name="object 34">
            <a:extLst>
              <a:ext uri="{FF2B5EF4-FFF2-40B4-BE49-F238E27FC236}">
                <a16:creationId xmlns:a16="http://schemas.microsoft.com/office/drawing/2014/main" id="{BA35831A-E902-46C2-9261-47AF9BA02A43}"/>
              </a:ext>
            </a:extLst>
          </p:cNvPr>
          <p:cNvSpPr txBox="1"/>
          <p:nvPr/>
        </p:nvSpPr>
        <p:spPr>
          <a:xfrm>
            <a:off x="467668" y="2059941"/>
            <a:ext cx="2351732" cy="479458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40481" rIns="0" bIns="0" rtlCol="0">
            <a:spAutoFit/>
          </a:bodyPr>
          <a:lstStyle/>
          <a:p>
            <a:pPr marL="90964" marR="113824">
              <a:spcBef>
                <a:spcPts val="319"/>
              </a:spcBef>
            </a:pPr>
            <a:r>
              <a:rPr sz="1425" spc="-4" dirty="0">
                <a:solidFill>
                  <a:srgbClr val="FF0000"/>
                </a:solidFill>
                <a:latin typeface="Arial"/>
                <a:cs typeface="Arial"/>
              </a:rPr>
              <a:t>Non-linear transformation  of the </a:t>
            </a:r>
            <a:r>
              <a:rPr sz="1425" b="1" spc="-4" dirty="0">
                <a:solidFill>
                  <a:srgbClr val="FF0000"/>
                </a:solidFill>
                <a:latin typeface="Arial"/>
                <a:cs typeface="Arial"/>
              </a:rPr>
              <a:t>Euclidean plane</a:t>
            </a:r>
            <a:r>
              <a:rPr sz="1425" b="1" spc="2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25" b="1" spc="19" dirty="0">
                <a:solidFill>
                  <a:srgbClr val="FF0000"/>
                </a:solidFill>
                <a:latin typeface="Cambria Math"/>
                <a:cs typeface="Cambria Math"/>
              </a:rPr>
              <a:t>ℝ</a:t>
            </a:r>
            <a:r>
              <a:rPr sz="1519" b="1" spc="28" baseline="28806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519" b="1" baseline="28806" dirty="0">
              <a:latin typeface="Cambria Math"/>
              <a:cs typeface="Cambria Math"/>
            </a:endParaRPr>
          </a:p>
        </p:txBody>
      </p:sp>
      <p:sp>
        <p:nvSpPr>
          <p:cNvPr id="8" name="object 37">
            <a:extLst>
              <a:ext uri="{FF2B5EF4-FFF2-40B4-BE49-F238E27FC236}">
                <a16:creationId xmlns:a16="http://schemas.microsoft.com/office/drawing/2014/main" id="{C66B5334-E39C-4741-9781-2D0A2D2587FA}"/>
              </a:ext>
            </a:extLst>
          </p:cNvPr>
          <p:cNvSpPr txBox="1"/>
          <p:nvPr/>
        </p:nvSpPr>
        <p:spPr>
          <a:xfrm>
            <a:off x="462511" y="2782908"/>
            <a:ext cx="1860709" cy="66701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 algn="just">
              <a:spcBef>
                <a:spcPts val="71"/>
              </a:spcBef>
            </a:pPr>
            <a:r>
              <a:rPr sz="1425" spc="-4" dirty="0">
                <a:solidFill>
                  <a:srgbClr val="003C69"/>
                </a:solidFill>
                <a:latin typeface="Arial"/>
                <a:cs typeface="Arial"/>
              </a:rPr>
              <a:t>Points in the Euclidean  plane are described by  Cartesian</a:t>
            </a:r>
            <a:r>
              <a:rPr sz="1425" spc="8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425" spc="-4" dirty="0">
                <a:solidFill>
                  <a:srgbClr val="003C69"/>
                </a:solidFill>
                <a:latin typeface="Arial"/>
                <a:cs typeface="Arial"/>
              </a:rPr>
              <a:t>coordinates</a:t>
            </a:r>
            <a:endParaRPr sz="1425">
              <a:latin typeface="Arial"/>
              <a:cs typeface="Arial"/>
            </a:endParaRPr>
          </a:p>
        </p:txBody>
      </p:sp>
      <p:sp>
        <p:nvSpPr>
          <p:cNvPr id="9" name="object 38">
            <a:extLst>
              <a:ext uri="{FF2B5EF4-FFF2-40B4-BE49-F238E27FC236}">
                <a16:creationId xmlns:a16="http://schemas.microsoft.com/office/drawing/2014/main" id="{D82D7AF4-8FFF-44D1-B55D-FAAA5A6326C3}"/>
              </a:ext>
            </a:extLst>
          </p:cNvPr>
          <p:cNvSpPr txBox="1"/>
          <p:nvPr/>
        </p:nvSpPr>
        <p:spPr>
          <a:xfrm>
            <a:off x="6287751" y="2784172"/>
            <a:ext cx="2558891" cy="66701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425" spc="-4" dirty="0">
                <a:solidFill>
                  <a:srgbClr val="003C69"/>
                </a:solidFill>
                <a:latin typeface="Arial"/>
                <a:cs typeface="Arial"/>
              </a:rPr>
              <a:t>Points in the projective plane  are described by homogeneous  coordinates</a:t>
            </a:r>
            <a:endParaRPr sz="1425" dirty="0">
              <a:latin typeface="Arial"/>
              <a:cs typeface="Arial"/>
            </a:endParaRPr>
          </a:p>
        </p:txBody>
      </p:sp>
      <p:sp>
        <p:nvSpPr>
          <p:cNvPr id="10" name="object 39">
            <a:extLst>
              <a:ext uri="{FF2B5EF4-FFF2-40B4-BE49-F238E27FC236}">
                <a16:creationId xmlns:a16="http://schemas.microsoft.com/office/drawing/2014/main" id="{B351471B-8F16-435F-BB07-F2BA45DD6036}"/>
              </a:ext>
            </a:extLst>
          </p:cNvPr>
          <p:cNvSpPr/>
          <p:nvPr/>
        </p:nvSpPr>
        <p:spPr>
          <a:xfrm>
            <a:off x="6316608" y="4141534"/>
            <a:ext cx="559118" cy="167640"/>
          </a:xfrm>
          <a:custGeom>
            <a:avLst/>
            <a:gdLst/>
            <a:ahLst/>
            <a:cxnLst/>
            <a:rect l="l" t="t" r="r" b="b"/>
            <a:pathLst>
              <a:path w="745490" h="223520">
                <a:moveTo>
                  <a:pt x="673798" y="0"/>
                </a:moveTo>
                <a:lnTo>
                  <a:pt x="670623" y="9055"/>
                </a:lnTo>
                <a:lnTo>
                  <a:pt x="683532" y="14655"/>
                </a:lnTo>
                <a:lnTo>
                  <a:pt x="694636" y="22410"/>
                </a:lnTo>
                <a:lnTo>
                  <a:pt x="717186" y="58364"/>
                </a:lnTo>
                <a:lnTo>
                  <a:pt x="724585" y="110401"/>
                </a:lnTo>
                <a:lnTo>
                  <a:pt x="723759" y="130072"/>
                </a:lnTo>
                <a:lnTo>
                  <a:pt x="711365" y="178244"/>
                </a:lnTo>
                <a:lnTo>
                  <a:pt x="683690" y="208355"/>
                </a:lnTo>
                <a:lnTo>
                  <a:pt x="670979" y="213982"/>
                </a:lnTo>
                <a:lnTo>
                  <a:pt x="673798" y="223037"/>
                </a:lnTo>
                <a:lnTo>
                  <a:pt x="716412" y="197719"/>
                </a:lnTo>
                <a:lnTo>
                  <a:pt x="740348" y="150979"/>
                </a:lnTo>
                <a:lnTo>
                  <a:pt x="744931" y="111582"/>
                </a:lnTo>
                <a:lnTo>
                  <a:pt x="743781" y="91134"/>
                </a:lnTo>
                <a:lnTo>
                  <a:pt x="726528" y="39090"/>
                </a:lnTo>
                <a:lnTo>
                  <a:pt x="689967" y="5836"/>
                </a:lnTo>
                <a:lnTo>
                  <a:pt x="673798" y="0"/>
                </a:lnTo>
                <a:close/>
              </a:path>
              <a:path w="745490" h="223520">
                <a:moveTo>
                  <a:pt x="71132" y="0"/>
                </a:moveTo>
                <a:lnTo>
                  <a:pt x="28591" y="25381"/>
                </a:lnTo>
                <a:lnTo>
                  <a:pt x="4600" y="72236"/>
                </a:lnTo>
                <a:lnTo>
                  <a:pt x="0" y="111582"/>
                </a:lnTo>
                <a:lnTo>
                  <a:pt x="1145" y="132070"/>
                </a:lnTo>
                <a:lnTo>
                  <a:pt x="18338" y="184061"/>
                </a:lnTo>
                <a:lnTo>
                  <a:pt x="54911" y="217208"/>
                </a:lnTo>
                <a:lnTo>
                  <a:pt x="71132" y="223037"/>
                </a:lnTo>
                <a:lnTo>
                  <a:pt x="73952" y="213982"/>
                </a:lnTo>
                <a:lnTo>
                  <a:pt x="61240" y="208355"/>
                </a:lnTo>
                <a:lnTo>
                  <a:pt x="50272" y="200523"/>
                </a:lnTo>
                <a:lnTo>
                  <a:pt x="27774" y="163995"/>
                </a:lnTo>
                <a:lnTo>
                  <a:pt x="20332" y="110401"/>
                </a:lnTo>
                <a:lnTo>
                  <a:pt x="21159" y="91372"/>
                </a:lnTo>
                <a:lnTo>
                  <a:pt x="33566" y="44386"/>
                </a:lnTo>
                <a:lnTo>
                  <a:pt x="61439" y="14655"/>
                </a:lnTo>
                <a:lnTo>
                  <a:pt x="74307" y="9055"/>
                </a:lnTo>
                <a:lnTo>
                  <a:pt x="71132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0">
            <a:extLst>
              <a:ext uri="{FF2B5EF4-FFF2-40B4-BE49-F238E27FC236}">
                <a16:creationId xmlns:a16="http://schemas.microsoft.com/office/drawing/2014/main" id="{FA15AFA5-9507-410B-AB39-AC82EC390423}"/>
              </a:ext>
            </a:extLst>
          </p:cNvPr>
          <p:cNvSpPr/>
          <p:nvPr/>
        </p:nvSpPr>
        <p:spPr>
          <a:xfrm>
            <a:off x="7144140" y="4141534"/>
            <a:ext cx="743902" cy="167640"/>
          </a:xfrm>
          <a:custGeom>
            <a:avLst/>
            <a:gdLst/>
            <a:ahLst/>
            <a:cxnLst/>
            <a:rect l="l" t="t" r="r" b="b"/>
            <a:pathLst>
              <a:path w="991870" h="223520">
                <a:moveTo>
                  <a:pt x="920686" y="0"/>
                </a:moveTo>
                <a:lnTo>
                  <a:pt x="917511" y="9055"/>
                </a:lnTo>
                <a:lnTo>
                  <a:pt x="930420" y="14655"/>
                </a:lnTo>
                <a:lnTo>
                  <a:pt x="941524" y="22410"/>
                </a:lnTo>
                <a:lnTo>
                  <a:pt x="964074" y="58364"/>
                </a:lnTo>
                <a:lnTo>
                  <a:pt x="971473" y="110401"/>
                </a:lnTo>
                <a:lnTo>
                  <a:pt x="970647" y="130072"/>
                </a:lnTo>
                <a:lnTo>
                  <a:pt x="958253" y="178244"/>
                </a:lnTo>
                <a:lnTo>
                  <a:pt x="930578" y="208355"/>
                </a:lnTo>
                <a:lnTo>
                  <a:pt x="917867" y="213982"/>
                </a:lnTo>
                <a:lnTo>
                  <a:pt x="920686" y="223037"/>
                </a:lnTo>
                <a:lnTo>
                  <a:pt x="963300" y="197719"/>
                </a:lnTo>
                <a:lnTo>
                  <a:pt x="987236" y="150979"/>
                </a:lnTo>
                <a:lnTo>
                  <a:pt x="991819" y="111582"/>
                </a:lnTo>
                <a:lnTo>
                  <a:pt x="990669" y="91134"/>
                </a:lnTo>
                <a:lnTo>
                  <a:pt x="973416" y="39090"/>
                </a:lnTo>
                <a:lnTo>
                  <a:pt x="936855" y="5836"/>
                </a:lnTo>
                <a:lnTo>
                  <a:pt x="920686" y="0"/>
                </a:lnTo>
                <a:close/>
              </a:path>
              <a:path w="991870" h="223520">
                <a:moveTo>
                  <a:pt x="71132" y="0"/>
                </a:moveTo>
                <a:lnTo>
                  <a:pt x="28586" y="25381"/>
                </a:lnTo>
                <a:lnTo>
                  <a:pt x="4598" y="72236"/>
                </a:lnTo>
                <a:lnTo>
                  <a:pt x="0" y="111582"/>
                </a:lnTo>
                <a:lnTo>
                  <a:pt x="1145" y="132070"/>
                </a:lnTo>
                <a:lnTo>
                  <a:pt x="18338" y="184061"/>
                </a:lnTo>
                <a:lnTo>
                  <a:pt x="54911" y="217208"/>
                </a:lnTo>
                <a:lnTo>
                  <a:pt x="71132" y="223037"/>
                </a:lnTo>
                <a:lnTo>
                  <a:pt x="73952" y="213982"/>
                </a:lnTo>
                <a:lnTo>
                  <a:pt x="61240" y="208355"/>
                </a:lnTo>
                <a:lnTo>
                  <a:pt x="50272" y="200523"/>
                </a:lnTo>
                <a:lnTo>
                  <a:pt x="27774" y="163995"/>
                </a:lnTo>
                <a:lnTo>
                  <a:pt x="20332" y="110401"/>
                </a:lnTo>
                <a:lnTo>
                  <a:pt x="21159" y="91372"/>
                </a:lnTo>
                <a:lnTo>
                  <a:pt x="33566" y="44386"/>
                </a:lnTo>
                <a:lnTo>
                  <a:pt x="61439" y="14655"/>
                </a:lnTo>
                <a:lnTo>
                  <a:pt x="74307" y="9055"/>
                </a:lnTo>
                <a:lnTo>
                  <a:pt x="71132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1">
            <a:extLst>
              <a:ext uri="{FF2B5EF4-FFF2-40B4-BE49-F238E27FC236}">
                <a16:creationId xmlns:a16="http://schemas.microsoft.com/office/drawing/2014/main" id="{D7081517-D9FA-4F1E-856B-5B6A5ADF0594}"/>
              </a:ext>
            </a:extLst>
          </p:cNvPr>
          <p:cNvSpPr/>
          <p:nvPr/>
        </p:nvSpPr>
        <p:spPr>
          <a:xfrm>
            <a:off x="8639687" y="4142325"/>
            <a:ext cx="222409" cy="168593"/>
          </a:xfrm>
          <a:custGeom>
            <a:avLst/>
            <a:gdLst/>
            <a:ahLst/>
            <a:cxnLst/>
            <a:rect l="l" t="t" r="r" b="b"/>
            <a:pathLst>
              <a:path w="296545" h="224789">
                <a:moveTo>
                  <a:pt x="224497" y="0"/>
                </a:moveTo>
                <a:lnTo>
                  <a:pt x="221437" y="0"/>
                </a:lnTo>
                <a:lnTo>
                  <a:pt x="221437" y="8940"/>
                </a:lnTo>
                <a:lnTo>
                  <a:pt x="223202" y="8940"/>
                </a:lnTo>
                <a:lnTo>
                  <a:pt x="231263" y="9495"/>
                </a:lnTo>
                <a:lnTo>
                  <a:pt x="258932" y="37638"/>
                </a:lnTo>
                <a:lnTo>
                  <a:pt x="259537" y="47142"/>
                </a:lnTo>
                <a:lnTo>
                  <a:pt x="259537" y="52628"/>
                </a:lnTo>
                <a:lnTo>
                  <a:pt x="258749" y="59410"/>
                </a:lnTo>
                <a:lnTo>
                  <a:pt x="255612" y="75564"/>
                </a:lnTo>
                <a:lnTo>
                  <a:pt x="254825" y="81318"/>
                </a:lnTo>
                <a:lnTo>
                  <a:pt x="254825" y="91427"/>
                </a:lnTo>
                <a:lnTo>
                  <a:pt x="256794" y="96900"/>
                </a:lnTo>
                <a:lnTo>
                  <a:pt x="264629" y="105448"/>
                </a:lnTo>
                <a:lnTo>
                  <a:pt x="269290" y="108597"/>
                </a:lnTo>
                <a:lnTo>
                  <a:pt x="274701" y="110642"/>
                </a:lnTo>
                <a:lnTo>
                  <a:pt x="274701" y="112750"/>
                </a:lnTo>
                <a:lnTo>
                  <a:pt x="269290" y="114795"/>
                </a:lnTo>
                <a:lnTo>
                  <a:pt x="264629" y="117944"/>
                </a:lnTo>
                <a:lnTo>
                  <a:pt x="256794" y="126491"/>
                </a:lnTo>
                <a:lnTo>
                  <a:pt x="254825" y="131952"/>
                </a:lnTo>
                <a:lnTo>
                  <a:pt x="254825" y="142074"/>
                </a:lnTo>
                <a:lnTo>
                  <a:pt x="255612" y="147827"/>
                </a:lnTo>
                <a:lnTo>
                  <a:pt x="258749" y="163982"/>
                </a:lnTo>
                <a:lnTo>
                  <a:pt x="259537" y="170751"/>
                </a:lnTo>
                <a:lnTo>
                  <a:pt x="259537" y="176237"/>
                </a:lnTo>
                <a:lnTo>
                  <a:pt x="258932" y="186108"/>
                </a:lnTo>
                <a:lnTo>
                  <a:pt x="231263" y="214722"/>
                </a:lnTo>
                <a:lnTo>
                  <a:pt x="223202" y="215277"/>
                </a:lnTo>
                <a:lnTo>
                  <a:pt x="221437" y="215277"/>
                </a:lnTo>
                <a:lnTo>
                  <a:pt x="221437" y="224218"/>
                </a:lnTo>
                <a:lnTo>
                  <a:pt x="224497" y="224218"/>
                </a:lnTo>
                <a:lnTo>
                  <a:pt x="237439" y="223249"/>
                </a:lnTo>
                <a:lnTo>
                  <a:pt x="271815" y="204671"/>
                </a:lnTo>
                <a:lnTo>
                  <a:pt x="279514" y="174129"/>
                </a:lnTo>
                <a:lnTo>
                  <a:pt x="279514" y="167627"/>
                </a:lnTo>
                <a:lnTo>
                  <a:pt x="278599" y="160210"/>
                </a:lnTo>
                <a:lnTo>
                  <a:pt x="274916" y="143598"/>
                </a:lnTo>
                <a:lnTo>
                  <a:pt x="273989" y="138036"/>
                </a:lnTo>
                <a:lnTo>
                  <a:pt x="273989" y="129806"/>
                </a:lnTo>
                <a:lnTo>
                  <a:pt x="275856" y="125387"/>
                </a:lnTo>
                <a:lnTo>
                  <a:pt x="283298" y="118579"/>
                </a:lnTo>
                <a:lnTo>
                  <a:pt x="288925" y="116751"/>
                </a:lnTo>
                <a:lnTo>
                  <a:pt x="296443" y="116509"/>
                </a:lnTo>
                <a:lnTo>
                  <a:pt x="296443" y="106870"/>
                </a:lnTo>
                <a:lnTo>
                  <a:pt x="288925" y="106641"/>
                </a:lnTo>
                <a:lnTo>
                  <a:pt x="283298" y="104813"/>
                </a:lnTo>
                <a:lnTo>
                  <a:pt x="275856" y="97993"/>
                </a:lnTo>
                <a:lnTo>
                  <a:pt x="273989" y="93586"/>
                </a:lnTo>
                <a:lnTo>
                  <a:pt x="273989" y="85356"/>
                </a:lnTo>
                <a:lnTo>
                  <a:pt x="274916" y="79794"/>
                </a:lnTo>
                <a:lnTo>
                  <a:pt x="278599" y="63182"/>
                </a:lnTo>
                <a:lnTo>
                  <a:pt x="279514" y="55765"/>
                </a:lnTo>
                <a:lnTo>
                  <a:pt x="279514" y="49263"/>
                </a:lnTo>
                <a:lnTo>
                  <a:pt x="278659" y="37802"/>
                </a:lnTo>
                <a:lnTo>
                  <a:pt x="248642" y="3394"/>
                </a:lnTo>
                <a:lnTo>
                  <a:pt x="237439" y="967"/>
                </a:lnTo>
                <a:lnTo>
                  <a:pt x="224497" y="0"/>
                </a:lnTo>
                <a:close/>
              </a:path>
              <a:path w="296545" h="224789">
                <a:moveTo>
                  <a:pt x="75018" y="0"/>
                </a:moveTo>
                <a:lnTo>
                  <a:pt x="71958" y="0"/>
                </a:lnTo>
                <a:lnTo>
                  <a:pt x="59010" y="967"/>
                </a:lnTo>
                <a:lnTo>
                  <a:pt x="24638" y="19482"/>
                </a:lnTo>
                <a:lnTo>
                  <a:pt x="16929" y="49148"/>
                </a:lnTo>
                <a:lnTo>
                  <a:pt x="16929" y="55651"/>
                </a:lnTo>
                <a:lnTo>
                  <a:pt x="17856" y="63055"/>
                </a:lnTo>
                <a:lnTo>
                  <a:pt x="21539" y="79679"/>
                </a:lnTo>
                <a:lnTo>
                  <a:pt x="22453" y="85242"/>
                </a:lnTo>
                <a:lnTo>
                  <a:pt x="22453" y="93471"/>
                </a:lnTo>
                <a:lnTo>
                  <a:pt x="20599" y="97878"/>
                </a:lnTo>
                <a:lnTo>
                  <a:pt x="13144" y="104698"/>
                </a:lnTo>
                <a:lnTo>
                  <a:pt x="7518" y="106527"/>
                </a:lnTo>
                <a:lnTo>
                  <a:pt x="0" y="106756"/>
                </a:lnTo>
                <a:lnTo>
                  <a:pt x="0" y="116395"/>
                </a:lnTo>
                <a:lnTo>
                  <a:pt x="7518" y="116636"/>
                </a:lnTo>
                <a:lnTo>
                  <a:pt x="13144" y="118452"/>
                </a:lnTo>
                <a:lnTo>
                  <a:pt x="20599" y="125272"/>
                </a:lnTo>
                <a:lnTo>
                  <a:pt x="22453" y="129679"/>
                </a:lnTo>
                <a:lnTo>
                  <a:pt x="22453" y="137909"/>
                </a:lnTo>
                <a:lnTo>
                  <a:pt x="21539" y="143484"/>
                </a:lnTo>
                <a:lnTo>
                  <a:pt x="17856" y="160096"/>
                </a:lnTo>
                <a:lnTo>
                  <a:pt x="16929" y="167500"/>
                </a:lnTo>
                <a:lnTo>
                  <a:pt x="16929" y="174015"/>
                </a:lnTo>
                <a:lnTo>
                  <a:pt x="17786" y="185885"/>
                </a:lnTo>
                <a:lnTo>
                  <a:pt x="47809" y="220818"/>
                </a:lnTo>
                <a:lnTo>
                  <a:pt x="71958" y="224218"/>
                </a:lnTo>
                <a:lnTo>
                  <a:pt x="75018" y="224218"/>
                </a:lnTo>
                <a:lnTo>
                  <a:pt x="75018" y="215277"/>
                </a:lnTo>
                <a:lnTo>
                  <a:pt x="73253" y="215277"/>
                </a:lnTo>
                <a:lnTo>
                  <a:pt x="65190" y="214722"/>
                </a:lnTo>
                <a:lnTo>
                  <a:pt x="37521" y="186038"/>
                </a:lnTo>
                <a:lnTo>
                  <a:pt x="36918" y="176123"/>
                </a:lnTo>
                <a:lnTo>
                  <a:pt x="36918" y="170637"/>
                </a:lnTo>
                <a:lnTo>
                  <a:pt x="37706" y="163855"/>
                </a:lnTo>
                <a:lnTo>
                  <a:pt x="40843" y="147713"/>
                </a:lnTo>
                <a:lnTo>
                  <a:pt x="41617" y="141947"/>
                </a:lnTo>
                <a:lnTo>
                  <a:pt x="41617" y="131838"/>
                </a:lnTo>
                <a:lnTo>
                  <a:pt x="39662" y="126377"/>
                </a:lnTo>
                <a:lnTo>
                  <a:pt x="31826" y="117830"/>
                </a:lnTo>
                <a:lnTo>
                  <a:pt x="27165" y="114668"/>
                </a:lnTo>
                <a:lnTo>
                  <a:pt x="21755" y="112636"/>
                </a:lnTo>
                <a:lnTo>
                  <a:pt x="21755" y="110515"/>
                </a:lnTo>
                <a:lnTo>
                  <a:pt x="27165" y="108483"/>
                </a:lnTo>
                <a:lnTo>
                  <a:pt x="31826" y="105321"/>
                </a:lnTo>
                <a:lnTo>
                  <a:pt x="39662" y="96786"/>
                </a:lnTo>
                <a:lnTo>
                  <a:pt x="41617" y="91312"/>
                </a:lnTo>
                <a:lnTo>
                  <a:pt x="41617" y="81203"/>
                </a:lnTo>
                <a:lnTo>
                  <a:pt x="40843" y="75437"/>
                </a:lnTo>
                <a:lnTo>
                  <a:pt x="37706" y="59296"/>
                </a:lnTo>
                <a:lnTo>
                  <a:pt x="36918" y="52514"/>
                </a:lnTo>
                <a:lnTo>
                  <a:pt x="36918" y="47028"/>
                </a:lnTo>
                <a:lnTo>
                  <a:pt x="37521" y="37574"/>
                </a:lnTo>
                <a:lnTo>
                  <a:pt x="65190" y="9495"/>
                </a:lnTo>
                <a:lnTo>
                  <a:pt x="73253" y="8940"/>
                </a:lnTo>
                <a:lnTo>
                  <a:pt x="75018" y="8940"/>
                </a:lnTo>
                <a:lnTo>
                  <a:pt x="75018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2">
            <a:extLst>
              <a:ext uri="{FF2B5EF4-FFF2-40B4-BE49-F238E27FC236}">
                <a16:creationId xmlns:a16="http://schemas.microsoft.com/office/drawing/2014/main" id="{31895A0E-5A6B-4086-BFF7-5BC8382DCD7E}"/>
              </a:ext>
            </a:extLst>
          </p:cNvPr>
          <p:cNvSpPr/>
          <p:nvPr/>
        </p:nvSpPr>
        <p:spPr>
          <a:xfrm>
            <a:off x="8269355" y="5229318"/>
            <a:ext cx="222409" cy="168593"/>
          </a:xfrm>
          <a:custGeom>
            <a:avLst/>
            <a:gdLst/>
            <a:ahLst/>
            <a:cxnLst/>
            <a:rect l="l" t="t" r="r" b="b"/>
            <a:pathLst>
              <a:path w="296545" h="224790">
                <a:moveTo>
                  <a:pt x="224497" y="0"/>
                </a:moveTo>
                <a:lnTo>
                  <a:pt x="221437" y="0"/>
                </a:lnTo>
                <a:lnTo>
                  <a:pt x="221437" y="8940"/>
                </a:lnTo>
                <a:lnTo>
                  <a:pt x="223202" y="8940"/>
                </a:lnTo>
                <a:lnTo>
                  <a:pt x="231263" y="9495"/>
                </a:lnTo>
                <a:lnTo>
                  <a:pt x="258932" y="37638"/>
                </a:lnTo>
                <a:lnTo>
                  <a:pt x="259537" y="47142"/>
                </a:lnTo>
                <a:lnTo>
                  <a:pt x="259537" y="52628"/>
                </a:lnTo>
                <a:lnTo>
                  <a:pt x="258749" y="59410"/>
                </a:lnTo>
                <a:lnTo>
                  <a:pt x="255612" y="75564"/>
                </a:lnTo>
                <a:lnTo>
                  <a:pt x="254825" y="81318"/>
                </a:lnTo>
                <a:lnTo>
                  <a:pt x="254825" y="91427"/>
                </a:lnTo>
                <a:lnTo>
                  <a:pt x="256794" y="96900"/>
                </a:lnTo>
                <a:lnTo>
                  <a:pt x="264629" y="105448"/>
                </a:lnTo>
                <a:lnTo>
                  <a:pt x="269290" y="108597"/>
                </a:lnTo>
                <a:lnTo>
                  <a:pt x="274701" y="110642"/>
                </a:lnTo>
                <a:lnTo>
                  <a:pt x="274701" y="112750"/>
                </a:lnTo>
                <a:lnTo>
                  <a:pt x="269290" y="114795"/>
                </a:lnTo>
                <a:lnTo>
                  <a:pt x="264629" y="117944"/>
                </a:lnTo>
                <a:lnTo>
                  <a:pt x="256794" y="126491"/>
                </a:lnTo>
                <a:lnTo>
                  <a:pt x="254825" y="131952"/>
                </a:lnTo>
                <a:lnTo>
                  <a:pt x="254825" y="142074"/>
                </a:lnTo>
                <a:lnTo>
                  <a:pt x="255612" y="147827"/>
                </a:lnTo>
                <a:lnTo>
                  <a:pt x="258749" y="163982"/>
                </a:lnTo>
                <a:lnTo>
                  <a:pt x="259537" y="170751"/>
                </a:lnTo>
                <a:lnTo>
                  <a:pt x="259537" y="176237"/>
                </a:lnTo>
                <a:lnTo>
                  <a:pt x="258932" y="186108"/>
                </a:lnTo>
                <a:lnTo>
                  <a:pt x="231263" y="214722"/>
                </a:lnTo>
                <a:lnTo>
                  <a:pt x="223202" y="215277"/>
                </a:lnTo>
                <a:lnTo>
                  <a:pt x="221437" y="215277"/>
                </a:lnTo>
                <a:lnTo>
                  <a:pt x="221437" y="224218"/>
                </a:lnTo>
                <a:lnTo>
                  <a:pt x="224497" y="224218"/>
                </a:lnTo>
                <a:lnTo>
                  <a:pt x="237439" y="223249"/>
                </a:lnTo>
                <a:lnTo>
                  <a:pt x="271815" y="204671"/>
                </a:lnTo>
                <a:lnTo>
                  <a:pt x="279514" y="174129"/>
                </a:lnTo>
                <a:lnTo>
                  <a:pt x="279514" y="167627"/>
                </a:lnTo>
                <a:lnTo>
                  <a:pt x="278599" y="160210"/>
                </a:lnTo>
                <a:lnTo>
                  <a:pt x="274916" y="143598"/>
                </a:lnTo>
                <a:lnTo>
                  <a:pt x="273989" y="138036"/>
                </a:lnTo>
                <a:lnTo>
                  <a:pt x="273989" y="129806"/>
                </a:lnTo>
                <a:lnTo>
                  <a:pt x="275856" y="125387"/>
                </a:lnTo>
                <a:lnTo>
                  <a:pt x="283298" y="118579"/>
                </a:lnTo>
                <a:lnTo>
                  <a:pt x="288925" y="116751"/>
                </a:lnTo>
                <a:lnTo>
                  <a:pt x="296443" y="116509"/>
                </a:lnTo>
                <a:lnTo>
                  <a:pt x="296443" y="106870"/>
                </a:lnTo>
                <a:lnTo>
                  <a:pt x="288925" y="106641"/>
                </a:lnTo>
                <a:lnTo>
                  <a:pt x="283298" y="104813"/>
                </a:lnTo>
                <a:lnTo>
                  <a:pt x="275856" y="97993"/>
                </a:lnTo>
                <a:lnTo>
                  <a:pt x="273989" y="93586"/>
                </a:lnTo>
                <a:lnTo>
                  <a:pt x="273989" y="85356"/>
                </a:lnTo>
                <a:lnTo>
                  <a:pt x="274916" y="79794"/>
                </a:lnTo>
                <a:lnTo>
                  <a:pt x="278599" y="63182"/>
                </a:lnTo>
                <a:lnTo>
                  <a:pt x="279514" y="55765"/>
                </a:lnTo>
                <a:lnTo>
                  <a:pt x="279514" y="49263"/>
                </a:lnTo>
                <a:lnTo>
                  <a:pt x="278659" y="37802"/>
                </a:lnTo>
                <a:lnTo>
                  <a:pt x="248642" y="3394"/>
                </a:lnTo>
                <a:lnTo>
                  <a:pt x="237439" y="967"/>
                </a:lnTo>
                <a:lnTo>
                  <a:pt x="224497" y="0"/>
                </a:lnTo>
                <a:close/>
              </a:path>
              <a:path w="296545" h="224790">
                <a:moveTo>
                  <a:pt x="75018" y="0"/>
                </a:moveTo>
                <a:lnTo>
                  <a:pt x="71958" y="0"/>
                </a:lnTo>
                <a:lnTo>
                  <a:pt x="59010" y="967"/>
                </a:lnTo>
                <a:lnTo>
                  <a:pt x="24638" y="19482"/>
                </a:lnTo>
                <a:lnTo>
                  <a:pt x="16929" y="49148"/>
                </a:lnTo>
                <a:lnTo>
                  <a:pt x="16929" y="55651"/>
                </a:lnTo>
                <a:lnTo>
                  <a:pt x="17856" y="63055"/>
                </a:lnTo>
                <a:lnTo>
                  <a:pt x="21539" y="79679"/>
                </a:lnTo>
                <a:lnTo>
                  <a:pt x="22453" y="85242"/>
                </a:lnTo>
                <a:lnTo>
                  <a:pt x="22453" y="93471"/>
                </a:lnTo>
                <a:lnTo>
                  <a:pt x="20599" y="97878"/>
                </a:lnTo>
                <a:lnTo>
                  <a:pt x="13144" y="104698"/>
                </a:lnTo>
                <a:lnTo>
                  <a:pt x="7518" y="106527"/>
                </a:lnTo>
                <a:lnTo>
                  <a:pt x="0" y="106756"/>
                </a:lnTo>
                <a:lnTo>
                  <a:pt x="0" y="116395"/>
                </a:lnTo>
                <a:lnTo>
                  <a:pt x="7518" y="116636"/>
                </a:lnTo>
                <a:lnTo>
                  <a:pt x="13144" y="118452"/>
                </a:lnTo>
                <a:lnTo>
                  <a:pt x="20599" y="125272"/>
                </a:lnTo>
                <a:lnTo>
                  <a:pt x="22453" y="129679"/>
                </a:lnTo>
                <a:lnTo>
                  <a:pt x="22453" y="137909"/>
                </a:lnTo>
                <a:lnTo>
                  <a:pt x="21539" y="143484"/>
                </a:lnTo>
                <a:lnTo>
                  <a:pt x="17856" y="160096"/>
                </a:lnTo>
                <a:lnTo>
                  <a:pt x="16929" y="167500"/>
                </a:lnTo>
                <a:lnTo>
                  <a:pt x="16929" y="174015"/>
                </a:lnTo>
                <a:lnTo>
                  <a:pt x="17786" y="185885"/>
                </a:lnTo>
                <a:lnTo>
                  <a:pt x="47809" y="220818"/>
                </a:lnTo>
                <a:lnTo>
                  <a:pt x="71958" y="224218"/>
                </a:lnTo>
                <a:lnTo>
                  <a:pt x="75018" y="224218"/>
                </a:lnTo>
                <a:lnTo>
                  <a:pt x="75018" y="215277"/>
                </a:lnTo>
                <a:lnTo>
                  <a:pt x="73253" y="215277"/>
                </a:lnTo>
                <a:lnTo>
                  <a:pt x="65190" y="214722"/>
                </a:lnTo>
                <a:lnTo>
                  <a:pt x="37521" y="186038"/>
                </a:lnTo>
                <a:lnTo>
                  <a:pt x="36918" y="176123"/>
                </a:lnTo>
                <a:lnTo>
                  <a:pt x="36918" y="170637"/>
                </a:lnTo>
                <a:lnTo>
                  <a:pt x="37706" y="163855"/>
                </a:lnTo>
                <a:lnTo>
                  <a:pt x="40843" y="147713"/>
                </a:lnTo>
                <a:lnTo>
                  <a:pt x="41617" y="141947"/>
                </a:lnTo>
                <a:lnTo>
                  <a:pt x="41617" y="131838"/>
                </a:lnTo>
                <a:lnTo>
                  <a:pt x="39662" y="126377"/>
                </a:lnTo>
                <a:lnTo>
                  <a:pt x="31826" y="117830"/>
                </a:lnTo>
                <a:lnTo>
                  <a:pt x="27165" y="114668"/>
                </a:lnTo>
                <a:lnTo>
                  <a:pt x="21755" y="112636"/>
                </a:lnTo>
                <a:lnTo>
                  <a:pt x="21755" y="110515"/>
                </a:lnTo>
                <a:lnTo>
                  <a:pt x="27165" y="108483"/>
                </a:lnTo>
                <a:lnTo>
                  <a:pt x="31826" y="105321"/>
                </a:lnTo>
                <a:lnTo>
                  <a:pt x="39662" y="96786"/>
                </a:lnTo>
                <a:lnTo>
                  <a:pt x="41617" y="91312"/>
                </a:lnTo>
                <a:lnTo>
                  <a:pt x="41617" y="81203"/>
                </a:lnTo>
                <a:lnTo>
                  <a:pt x="40843" y="75437"/>
                </a:lnTo>
                <a:lnTo>
                  <a:pt x="37706" y="59296"/>
                </a:lnTo>
                <a:lnTo>
                  <a:pt x="36918" y="52514"/>
                </a:lnTo>
                <a:lnTo>
                  <a:pt x="36918" y="47028"/>
                </a:lnTo>
                <a:lnTo>
                  <a:pt x="37521" y="37574"/>
                </a:lnTo>
                <a:lnTo>
                  <a:pt x="65190" y="9495"/>
                </a:lnTo>
                <a:lnTo>
                  <a:pt x="73253" y="8940"/>
                </a:lnTo>
                <a:lnTo>
                  <a:pt x="75018" y="8940"/>
                </a:lnTo>
                <a:lnTo>
                  <a:pt x="75018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3">
            <a:extLst>
              <a:ext uri="{FF2B5EF4-FFF2-40B4-BE49-F238E27FC236}">
                <a16:creationId xmlns:a16="http://schemas.microsoft.com/office/drawing/2014/main" id="{CE05520E-D5B3-4DEA-AFAA-BCE46FBE0701}"/>
              </a:ext>
            </a:extLst>
          </p:cNvPr>
          <p:cNvSpPr txBox="1"/>
          <p:nvPr/>
        </p:nvSpPr>
        <p:spPr>
          <a:xfrm>
            <a:off x="6259204" y="3652497"/>
            <a:ext cx="2626043" cy="176346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8100" marR="203835">
              <a:spcBef>
                <a:spcPts val="71"/>
              </a:spcBef>
            </a:pPr>
            <a:r>
              <a:rPr sz="1425" spc="-4" dirty="0">
                <a:solidFill>
                  <a:srgbClr val="003C69"/>
                </a:solidFill>
                <a:latin typeface="Arial"/>
                <a:cs typeface="Arial"/>
              </a:rPr>
              <a:t>This means that they are only  unique up to scale,</a:t>
            </a:r>
            <a:r>
              <a:rPr sz="1425" spc="41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425" spc="-4" dirty="0">
                <a:solidFill>
                  <a:srgbClr val="003C69"/>
                </a:solidFill>
                <a:latin typeface="Arial"/>
                <a:cs typeface="Arial"/>
              </a:rPr>
              <a:t>i.e.</a:t>
            </a:r>
            <a:endParaRPr sz="1425">
              <a:latin typeface="Arial"/>
              <a:cs typeface="Arial"/>
            </a:endParaRPr>
          </a:p>
          <a:p>
            <a:pPr marL="116681">
              <a:tabLst>
                <a:tab pos="682466" algn="l"/>
                <a:tab pos="944404" algn="l"/>
                <a:tab pos="1684973" algn="l"/>
              </a:tabLst>
            </a:pPr>
            <a:r>
              <a:rPr sz="1425" spc="19" dirty="0">
                <a:solidFill>
                  <a:srgbClr val="003C69"/>
                </a:solidFill>
                <a:latin typeface="Cambria Math"/>
                <a:cs typeface="Cambria Math"/>
              </a:rPr>
              <a:t>𝑥,</a:t>
            </a:r>
            <a:r>
              <a:rPr sz="1425" spc="-75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425" spc="8" dirty="0">
                <a:solidFill>
                  <a:srgbClr val="003C69"/>
                </a:solidFill>
                <a:latin typeface="Cambria Math"/>
                <a:cs typeface="Cambria Math"/>
              </a:rPr>
              <a:t>𝑦,</a:t>
            </a:r>
            <a:r>
              <a:rPr sz="1425" spc="-75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425" spc="-4" dirty="0">
                <a:solidFill>
                  <a:srgbClr val="003C69"/>
                </a:solidFill>
                <a:latin typeface="Cambria Math"/>
                <a:cs typeface="Cambria Math"/>
              </a:rPr>
              <a:t>1	=	</a:t>
            </a:r>
            <a:r>
              <a:rPr sz="1425" spc="11" dirty="0">
                <a:solidFill>
                  <a:srgbClr val="003C69"/>
                </a:solidFill>
                <a:latin typeface="Cambria Math"/>
                <a:cs typeface="Cambria Math"/>
              </a:rPr>
              <a:t>𝜆𝑥,</a:t>
            </a:r>
            <a:r>
              <a:rPr sz="1425" spc="-83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425" spc="8" dirty="0">
                <a:solidFill>
                  <a:srgbClr val="003C69"/>
                </a:solidFill>
                <a:latin typeface="Cambria Math"/>
                <a:cs typeface="Cambria Math"/>
              </a:rPr>
              <a:t>𝜆𝑦,</a:t>
            </a:r>
            <a:r>
              <a:rPr sz="1425" spc="-75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425" spc="-4" dirty="0">
                <a:solidFill>
                  <a:srgbClr val="003C69"/>
                </a:solidFill>
                <a:latin typeface="Cambria Math"/>
                <a:cs typeface="Cambria Math"/>
              </a:rPr>
              <a:t>𝜆	∀ 𝜆 ∈ ℝ\</a:t>
            </a:r>
            <a:r>
              <a:rPr sz="1425" spc="79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425" spc="-4" dirty="0">
                <a:solidFill>
                  <a:srgbClr val="003C69"/>
                </a:solidFill>
                <a:latin typeface="Cambria Math"/>
                <a:cs typeface="Cambria Math"/>
              </a:rPr>
              <a:t>0</a:t>
            </a:r>
            <a:endParaRPr sz="1425">
              <a:latin typeface="Cambria Math"/>
              <a:cs typeface="Cambria Math"/>
            </a:endParaRPr>
          </a:p>
          <a:p>
            <a:pPr>
              <a:spcBef>
                <a:spcPts val="38"/>
              </a:spcBef>
            </a:pPr>
            <a:endParaRPr sz="1425">
              <a:latin typeface="Cambria Math"/>
              <a:cs typeface="Cambria Math"/>
            </a:endParaRPr>
          </a:p>
          <a:p>
            <a:pPr marL="38100" marR="32385"/>
            <a:r>
              <a:rPr sz="1425" spc="-4" dirty="0">
                <a:solidFill>
                  <a:srgbClr val="003C69"/>
                </a:solidFill>
                <a:latin typeface="Arial"/>
                <a:cs typeface="Arial"/>
              </a:rPr>
              <a:t>The matrix representing the  projective transformation is also  homogeneous,</a:t>
            </a:r>
            <a:r>
              <a:rPr sz="1425" spc="38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425" spc="-4" dirty="0">
                <a:solidFill>
                  <a:srgbClr val="003C69"/>
                </a:solidFill>
                <a:latin typeface="Arial"/>
                <a:cs typeface="Arial"/>
              </a:rPr>
              <a:t>i.e.</a:t>
            </a:r>
            <a:endParaRPr sz="1425">
              <a:latin typeface="Arial"/>
              <a:cs typeface="Arial"/>
            </a:endParaRPr>
          </a:p>
          <a:p>
            <a:pPr marL="154305" algn="ctr">
              <a:spcBef>
                <a:spcPts val="11"/>
              </a:spcBef>
            </a:pPr>
            <a:r>
              <a:rPr sz="1519" spc="-33" baseline="28806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425" spc="-23" dirty="0">
                <a:solidFill>
                  <a:srgbClr val="003C69"/>
                </a:solidFill>
                <a:latin typeface="Cambria Math"/>
                <a:cs typeface="Cambria Math"/>
              </a:rPr>
              <a:t>𝑇</a:t>
            </a:r>
            <a:r>
              <a:rPr sz="1519" spc="-33" baseline="-16460" dirty="0">
                <a:solidFill>
                  <a:srgbClr val="003C69"/>
                </a:solidFill>
                <a:latin typeface="Cambria Math"/>
                <a:cs typeface="Cambria Math"/>
              </a:rPr>
              <a:t>𝐵 </a:t>
            </a:r>
            <a:r>
              <a:rPr sz="1425" spc="-4" dirty="0">
                <a:solidFill>
                  <a:srgbClr val="003C69"/>
                </a:solidFill>
                <a:latin typeface="Cambria Math"/>
                <a:cs typeface="Cambria Math"/>
              </a:rPr>
              <a:t>= </a:t>
            </a:r>
            <a:r>
              <a:rPr sz="1425" spc="19" dirty="0">
                <a:solidFill>
                  <a:srgbClr val="003C69"/>
                </a:solidFill>
                <a:latin typeface="Cambria Math"/>
                <a:cs typeface="Cambria Math"/>
              </a:rPr>
              <a:t>𝜆</a:t>
            </a:r>
            <a:r>
              <a:rPr sz="1519" spc="28" baseline="28806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425" spc="19" dirty="0">
                <a:solidFill>
                  <a:srgbClr val="003C69"/>
                </a:solidFill>
                <a:latin typeface="Cambria Math"/>
                <a:cs typeface="Cambria Math"/>
              </a:rPr>
              <a:t>𝑇</a:t>
            </a:r>
            <a:r>
              <a:rPr sz="1519" spc="28" baseline="-16460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sz="1425" spc="19" dirty="0">
                <a:solidFill>
                  <a:srgbClr val="003C69"/>
                </a:solidFill>
                <a:latin typeface="Cambria Math"/>
                <a:cs typeface="Cambria Math"/>
              </a:rPr>
              <a:t>∀ </a:t>
            </a:r>
            <a:r>
              <a:rPr sz="1425" spc="-4" dirty="0">
                <a:solidFill>
                  <a:srgbClr val="003C69"/>
                </a:solidFill>
                <a:latin typeface="Cambria Math"/>
                <a:cs typeface="Cambria Math"/>
              </a:rPr>
              <a:t>𝜆 ∈ ℝ\ 0</a:t>
            </a:r>
            <a:r>
              <a:rPr sz="1425" spc="221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350" spc="-5" baseline="-25462" dirty="0">
                <a:solidFill>
                  <a:srgbClr val="8991A1"/>
                </a:solidFill>
                <a:latin typeface="Arial"/>
                <a:cs typeface="Arial"/>
              </a:rPr>
              <a:t>37</a:t>
            </a:r>
            <a:endParaRPr sz="1350" baseline="-25462">
              <a:latin typeface="Arial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EE9871-B711-40E9-9D55-58ABE307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194" y="2029337"/>
            <a:ext cx="3157660" cy="32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13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53D32-71CC-47A1-86A7-B8DACC2D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3D58E8-1FED-4CE4-BB89-7DEEE1F7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pose in 2D</a:t>
            </a: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99A3C6BA-D9CA-4A76-89CA-E983A7A6ADE9}"/>
              </a:ext>
            </a:extLst>
          </p:cNvPr>
          <p:cNvSpPr txBox="1"/>
          <p:nvPr/>
        </p:nvSpPr>
        <p:spPr>
          <a:xfrm>
            <a:off x="769144" y="4545448"/>
            <a:ext cx="7999571" cy="7521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3810" indent="-257651">
              <a:spcBef>
                <a:spcPts val="75"/>
              </a:spcBef>
              <a:buChar char="•"/>
              <a:tabLst>
                <a:tab pos="266700" algn="l"/>
                <a:tab pos="267176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Many problems in computer vision are easier </a:t>
            </a:r>
            <a:r>
              <a:rPr sz="1575" dirty="0">
                <a:solidFill>
                  <a:srgbClr val="003C69"/>
                </a:solidFill>
                <a:latin typeface="Arial"/>
                <a:cs typeface="Arial"/>
              </a:rPr>
              <a:t>to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express and solve </a:t>
            </a:r>
            <a:r>
              <a:rPr sz="1575" dirty="0">
                <a:solidFill>
                  <a:srgbClr val="003C69"/>
                </a:solidFill>
                <a:latin typeface="Arial"/>
                <a:cs typeface="Arial"/>
              </a:rPr>
              <a:t>if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we choose </a:t>
            </a:r>
            <a:r>
              <a:rPr sz="1575" dirty="0">
                <a:solidFill>
                  <a:srgbClr val="003C69"/>
                </a:solidFill>
                <a:latin typeface="Arial"/>
                <a:cs typeface="Arial"/>
              </a:rPr>
              <a:t>to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think  of points and transformations in terms of projective</a:t>
            </a:r>
            <a:r>
              <a:rPr sz="1575" spc="8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geometry</a:t>
            </a:r>
            <a:endParaRPr sz="1575" dirty="0">
              <a:latin typeface="Arial"/>
              <a:cs typeface="Arial"/>
            </a:endParaRPr>
          </a:p>
          <a:p>
            <a:pPr marL="352425">
              <a:spcBef>
                <a:spcPts val="348"/>
              </a:spcBef>
              <a:tabLst>
                <a:tab pos="567214" algn="l"/>
              </a:tabLst>
            </a:pPr>
            <a:r>
              <a:rPr sz="1425" spc="-4" dirty="0">
                <a:solidFill>
                  <a:srgbClr val="003C69"/>
                </a:solidFill>
                <a:latin typeface="Arial"/>
                <a:cs typeface="Arial"/>
              </a:rPr>
              <a:t>–	Algebra and computations become</a:t>
            </a:r>
            <a:r>
              <a:rPr sz="1425" spc="94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425" spc="-4" dirty="0">
                <a:solidFill>
                  <a:srgbClr val="003C69"/>
                </a:solidFill>
                <a:latin typeface="Arial"/>
                <a:cs typeface="Arial"/>
              </a:rPr>
              <a:t>simpler</a:t>
            </a:r>
            <a:endParaRPr sz="1425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A5B32-C83F-4765-BCCF-9B155BF0A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8727944" cy="26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24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260F3-8431-4D56-9FD1-EB1A556F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2405F9-1094-49EE-944A-32863D7A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pose in 2D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40E78-A9DD-4FFB-BBE6-72F84880D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1038"/>
            <a:ext cx="9144000" cy="389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56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C25FB6-B066-4D03-8D54-65EECCCD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BB4675-FFB0-4039-9DD5-8DCCBA5B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3493EC18-A050-4690-BC3F-C24B19C8C483}"/>
              </a:ext>
            </a:extLst>
          </p:cNvPr>
          <p:cNvSpPr/>
          <p:nvPr/>
        </p:nvSpPr>
        <p:spPr>
          <a:xfrm>
            <a:off x="2014852" y="3941273"/>
            <a:ext cx="43814" cy="186690"/>
          </a:xfrm>
          <a:custGeom>
            <a:avLst/>
            <a:gdLst/>
            <a:ahLst/>
            <a:cxnLst/>
            <a:rect l="l" t="t" r="r" b="b"/>
            <a:pathLst>
              <a:path w="58419" h="248920">
                <a:moveTo>
                  <a:pt x="58077" y="0"/>
                </a:moveTo>
                <a:lnTo>
                  <a:pt x="0" y="0"/>
                </a:lnTo>
                <a:lnTo>
                  <a:pt x="0" y="10160"/>
                </a:lnTo>
                <a:lnTo>
                  <a:pt x="36461" y="10160"/>
                </a:lnTo>
                <a:lnTo>
                  <a:pt x="36461" y="238760"/>
                </a:lnTo>
                <a:lnTo>
                  <a:pt x="0" y="238760"/>
                </a:lnTo>
                <a:lnTo>
                  <a:pt x="0" y="248920"/>
                </a:lnTo>
                <a:lnTo>
                  <a:pt x="58077" y="248920"/>
                </a:lnTo>
                <a:lnTo>
                  <a:pt x="58077" y="238760"/>
                </a:lnTo>
                <a:lnTo>
                  <a:pt x="58077" y="10160"/>
                </a:lnTo>
                <a:lnTo>
                  <a:pt x="58077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FA31C8BE-8E45-4445-8A6A-BD00537A8F5E}"/>
              </a:ext>
            </a:extLst>
          </p:cNvPr>
          <p:cNvSpPr/>
          <p:nvPr/>
        </p:nvSpPr>
        <p:spPr>
          <a:xfrm>
            <a:off x="1700308" y="3941273"/>
            <a:ext cx="43814" cy="186690"/>
          </a:xfrm>
          <a:custGeom>
            <a:avLst/>
            <a:gdLst/>
            <a:ahLst/>
            <a:cxnLst/>
            <a:rect l="l" t="t" r="r" b="b"/>
            <a:pathLst>
              <a:path w="58419" h="248920">
                <a:moveTo>
                  <a:pt x="58077" y="0"/>
                </a:moveTo>
                <a:lnTo>
                  <a:pt x="0" y="0"/>
                </a:lnTo>
                <a:lnTo>
                  <a:pt x="0" y="10160"/>
                </a:lnTo>
                <a:lnTo>
                  <a:pt x="0" y="238760"/>
                </a:lnTo>
                <a:lnTo>
                  <a:pt x="0" y="248920"/>
                </a:lnTo>
                <a:lnTo>
                  <a:pt x="58077" y="248920"/>
                </a:lnTo>
                <a:lnTo>
                  <a:pt x="58077" y="238760"/>
                </a:lnTo>
                <a:lnTo>
                  <a:pt x="21615" y="238760"/>
                </a:lnTo>
                <a:lnTo>
                  <a:pt x="21615" y="10160"/>
                </a:lnTo>
                <a:lnTo>
                  <a:pt x="58077" y="10160"/>
                </a:lnTo>
                <a:lnTo>
                  <a:pt x="58077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04080323-2A5E-4F9B-9897-0C5CA89CD2CE}"/>
              </a:ext>
            </a:extLst>
          </p:cNvPr>
          <p:cNvSpPr/>
          <p:nvPr/>
        </p:nvSpPr>
        <p:spPr>
          <a:xfrm>
            <a:off x="3126991" y="3941273"/>
            <a:ext cx="43814" cy="186690"/>
          </a:xfrm>
          <a:custGeom>
            <a:avLst/>
            <a:gdLst/>
            <a:ahLst/>
            <a:cxnLst/>
            <a:rect l="l" t="t" r="r" b="b"/>
            <a:pathLst>
              <a:path w="58420" h="248920">
                <a:moveTo>
                  <a:pt x="58077" y="0"/>
                </a:moveTo>
                <a:lnTo>
                  <a:pt x="0" y="0"/>
                </a:lnTo>
                <a:lnTo>
                  <a:pt x="0" y="10160"/>
                </a:lnTo>
                <a:lnTo>
                  <a:pt x="36461" y="10160"/>
                </a:lnTo>
                <a:lnTo>
                  <a:pt x="36461" y="238760"/>
                </a:lnTo>
                <a:lnTo>
                  <a:pt x="0" y="238760"/>
                </a:lnTo>
                <a:lnTo>
                  <a:pt x="0" y="248920"/>
                </a:lnTo>
                <a:lnTo>
                  <a:pt x="58077" y="248920"/>
                </a:lnTo>
                <a:lnTo>
                  <a:pt x="58077" y="238760"/>
                </a:lnTo>
                <a:lnTo>
                  <a:pt x="58077" y="10160"/>
                </a:lnTo>
                <a:lnTo>
                  <a:pt x="58077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6">
            <a:extLst>
              <a:ext uri="{FF2B5EF4-FFF2-40B4-BE49-F238E27FC236}">
                <a16:creationId xmlns:a16="http://schemas.microsoft.com/office/drawing/2014/main" id="{F77CC5D9-21C2-4EFD-A2E2-126036324A4E}"/>
              </a:ext>
            </a:extLst>
          </p:cNvPr>
          <p:cNvSpPr/>
          <p:nvPr/>
        </p:nvSpPr>
        <p:spPr>
          <a:xfrm>
            <a:off x="2812447" y="3941273"/>
            <a:ext cx="43814" cy="186690"/>
          </a:xfrm>
          <a:custGeom>
            <a:avLst/>
            <a:gdLst/>
            <a:ahLst/>
            <a:cxnLst/>
            <a:rect l="l" t="t" r="r" b="b"/>
            <a:pathLst>
              <a:path w="58420" h="248920">
                <a:moveTo>
                  <a:pt x="58077" y="0"/>
                </a:moveTo>
                <a:lnTo>
                  <a:pt x="0" y="0"/>
                </a:lnTo>
                <a:lnTo>
                  <a:pt x="0" y="10160"/>
                </a:lnTo>
                <a:lnTo>
                  <a:pt x="0" y="238760"/>
                </a:lnTo>
                <a:lnTo>
                  <a:pt x="0" y="248920"/>
                </a:lnTo>
                <a:lnTo>
                  <a:pt x="58077" y="248920"/>
                </a:lnTo>
                <a:lnTo>
                  <a:pt x="58077" y="238760"/>
                </a:lnTo>
                <a:lnTo>
                  <a:pt x="21615" y="238760"/>
                </a:lnTo>
                <a:lnTo>
                  <a:pt x="21615" y="10160"/>
                </a:lnTo>
                <a:lnTo>
                  <a:pt x="58077" y="10160"/>
                </a:lnTo>
                <a:lnTo>
                  <a:pt x="58077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00FCD2D8-FC94-4E0D-9871-F2C87B111C68}"/>
              </a:ext>
            </a:extLst>
          </p:cNvPr>
          <p:cNvSpPr/>
          <p:nvPr/>
        </p:nvSpPr>
        <p:spPr>
          <a:xfrm>
            <a:off x="3036063" y="4517339"/>
            <a:ext cx="273844" cy="186690"/>
          </a:xfrm>
          <a:custGeom>
            <a:avLst/>
            <a:gdLst/>
            <a:ahLst/>
            <a:cxnLst/>
            <a:rect l="l" t="t" r="r" b="b"/>
            <a:pathLst>
              <a:path w="365125" h="248920">
                <a:moveTo>
                  <a:pt x="285343" y="0"/>
                </a:moveTo>
                <a:lnTo>
                  <a:pt x="281952" y="0"/>
                </a:lnTo>
                <a:lnTo>
                  <a:pt x="281952" y="9893"/>
                </a:lnTo>
                <a:lnTo>
                  <a:pt x="283908" y="9893"/>
                </a:lnTo>
                <a:lnTo>
                  <a:pt x="292835" y="10507"/>
                </a:lnTo>
                <a:lnTo>
                  <a:pt x="323475" y="41691"/>
                </a:lnTo>
                <a:lnTo>
                  <a:pt x="324142" y="52222"/>
                </a:lnTo>
                <a:lnTo>
                  <a:pt x="324142" y="58293"/>
                </a:lnTo>
                <a:lnTo>
                  <a:pt x="323278" y="65811"/>
                </a:lnTo>
                <a:lnTo>
                  <a:pt x="319798" y="83693"/>
                </a:lnTo>
                <a:lnTo>
                  <a:pt x="318935" y="90068"/>
                </a:lnTo>
                <a:lnTo>
                  <a:pt x="318935" y="101269"/>
                </a:lnTo>
                <a:lnTo>
                  <a:pt x="321106" y="107327"/>
                </a:lnTo>
                <a:lnTo>
                  <a:pt x="329793" y="116789"/>
                </a:lnTo>
                <a:lnTo>
                  <a:pt x="334949" y="120281"/>
                </a:lnTo>
                <a:lnTo>
                  <a:pt x="340944" y="122542"/>
                </a:lnTo>
                <a:lnTo>
                  <a:pt x="340944" y="124879"/>
                </a:lnTo>
                <a:lnTo>
                  <a:pt x="334949" y="127139"/>
                </a:lnTo>
                <a:lnTo>
                  <a:pt x="329793" y="130632"/>
                </a:lnTo>
                <a:lnTo>
                  <a:pt x="321106" y="140093"/>
                </a:lnTo>
                <a:lnTo>
                  <a:pt x="318935" y="146151"/>
                </a:lnTo>
                <a:lnTo>
                  <a:pt x="318935" y="157353"/>
                </a:lnTo>
                <a:lnTo>
                  <a:pt x="319798" y="163741"/>
                </a:lnTo>
                <a:lnTo>
                  <a:pt x="323278" y="181622"/>
                </a:lnTo>
                <a:lnTo>
                  <a:pt x="324142" y="189128"/>
                </a:lnTo>
                <a:lnTo>
                  <a:pt x="324142" y="195211"/>
                </a:lnTo>
                <a:lnTo>
                  <a:pt x="323475" y="206136"/>
                </a:lnTo>
                <a:lnTo>
                  <a:pt x="292835" y="237828"/>
                </a:lnTo>
                <a:lnTo>
                  <a:pt x="283908" y="238442"/>
                </a:lnTo>
                <a:lnTo>
                  <a:pt x="281952" y="238442"/>
                </a:lnTo>
                <a:lnTo>
                  <a:pt x="281952" y="248335"/>
                </a:lnTo>
                <a:lnTo>
                  <a:pt x="285343" y="248335"/>
                </a:lnTo>
                <a:lnTo>
                  <a:pt x="299676" y="247267"/>
                </a:lnTo>
                <a:lnTo>
                  <a:pt x="337748" y="226691"/>
                </a:lnTo>
                <a:lnTo>
                  <a:pt x="346278" y="192862"/>
                </a:lnTo>
                <a:lnTo>
                  <a:pt x="346278" y="185661"/>
                </a:lnTo>
                <a:lnTo>
                  <a:pt x="345262" y="177457"/>
                </a:lnTo>
                <a:lnTo>
                  <a:pt x="341185" y="159042"/>
                </a:lnTo>
                <a:lnTo>
                  <a:pt x="340156" y="152882"/>
                </a:lnTo>
                <a:lnTo>
                  <a:pt x="340156" y="143764"/>
                </a:lnTo>
                <a:lnTo>
                  <a:pt x="342226" y="138887"/>
                </a:lnTo>
                <a:lnTo>
                  <a:pt x="350469" y="131330"/>
                </a:lnTo>
                <a:lnTo>
                  <a:pt x="356704" y="129311"/>
                </a:lnTo>
                <a:lnTo>
                  <a:pt x="365036" y="129057"/>
                </a:lnTo>
                <a:lnTo>
                  <a:pt x="365036" y="118376"/>
                </a:lnTo>
                <a:lnTo>
                  <a:pt x="356704" y="118110"/>
                </a:lnTo>
                <a:lnTo>
                  <a:pt x="350469" y="116090"/>
                </a:lnTo>
                <a:lnTo>
                  <a:pt x="342226" y="108546"/>
                </a:lnTo>
                <a:lnTo>
                  <a:pt x="340156" y="103657"/>
                </a:lnTo>
                <a:lnTo>
                  <a:pt x="340156" y="94538"/>
                </a:lnTo>
                <a:lnTo>
                  <a:pt x="341185" y="88379"/>
                </a:lnTo>
                <a:lnTo>
                  <a:pt x="345262" y="69977"/>
                </a:lnTo>
                <a:lnTo>
                  <a:pt x="346278" y="61772"/>
                </a:lnTo>
                <a:lnTo>
                  <a:pt x="346278" y="54559"/>
                </a:lnTo>
                <a:lnTo>
                  <a:pt x="345330" y="41872"/>
                </a:lnTo>
                <a:lnTo>
                  <a:pt x="322560" y="8068"/>
                </a:lnTo>
                <a:lnTo>
                  <a:pt x="299676" y="1068"/>
                </a:lnTo>
                <a:lnTo>
                  <a:pt x="285343" y="0"/>
                </a:lnTo>
                <a:close/>
              </a:path>
              <a:path w="365125" h="248920">
                <a:moveTo>
                  <a:pt x="83083" y="0"/>
                </a:moveTo>
                <a:lnTo>
                  <a:pt x="79692" y="0"/>
                </a:lnTo>
                <a:lnTo>
                  <a:pt x="65357" y="1068"/>
                </a:lnTo>
                <a:lnTo>
                  <a:pt x="27285" y="21579"/>
                </a:lnTo>
                <a:lnTo>
                  <a:pt x="18745" y="54432"/>
                </a:lnTo>
                <a:lnTo>
                  <a:pt x="18745" y="61645"/>
                </a:lnTo>
                <a:lnTo>
                  <a:pt x="19773" y="69850"/>
                </a:lnTo>
                <a:lnTo>
                  <a:pt x="23850" y="88252"/>
                </a:lnTo>
                <a:lnTo>
                  <a:pt x="24866" y="94411"/>
                </a:lnTo>
                <a:lnTo>
                  <a:pt x="24866" y="103530"/>
                </a:lnTo>
                <a:lnTo>
                  <a:pt x="22809" y="108407"/>
                </a:lnTo>
                <a:lnTo>
                  <a:pt x="14566" y="115963"/>
                </a:lnTo>
                <a:lnTo>
                  <a:pt x="8331" y="117983"/>
                </a:lnTo>
                <a:lnTo>
                  <a:pt x="0" y="118249"/>
                </a:lnTo>
                <a:lnTo>
                  <a:pt x="0" y="128917"/>
                </a:lnTo>
                <a:lnTo>
                  <a:pt x="8331" y="129184"/>
                </a:lnTo>
                <a:lnTo>
                  <a:pt x="14566" y="131203"/>
                </a:lnTo>
                <a:lnTo>
                  <a:pt x="22809" y="138760"/>
                </a:lnTo>
                <a:lnTo>
                  <a:pt x="24866" y="143637"/>
                </a:lnTo>
                <a:lnTo>
                  <a:pt x="24866" y="152755"/>
                </a:lnTo>
                <a:lnTo>
                  <a:pt x="23850" y="158915"/>
                </a:lnTo>
                <a:lnTo>
                  <a:pt x="19773" y="177317"/>
                </a:lnTo>
                <a:lnTo>
                  <a:pt x="18745" y="185521"/>
                </a:lnTo>
                <a:lnTo>
                  <a:pt x="18745" y="192735"/>
                </a:lnTo>
                <a:lnTo>
                  <a:pt x="19694" y="205879"/>
                </a:lnTo>
                <a:lnTo>
                  <a:pt x="42469" y="240266"/>
                </a:lnTo>
                <a:lnTo>
                  <a:pt x="79692" y="248335"/>
                </a:lnTo>
                <a:lnTo>
                  <a:pt x="83083" y="248335"/>
                </a:lnTo>
                <a:lnTo>
                  <a:pt x="83083" y="238442"/>
                </a:lnTo>
                <a:lnTo>
                  <a:pt x="81127" y="238442"/>
                </a:lnTo>
                <a:lnTo>
                  <a:pt x="72200" y="237828"/>
                </a:lnTo>
                <a:lnTo>
                  <a:pt x="41560" y="206056"/>
                </a:lnTo>
                <a:lnTo>
                  <a:pt x="40894" y="195072"/>
                </a:lnTo>
                <a:lnTo>
                  <a:pt x="40894" y="189001"/>
                </a:lnTo>
                <a:lnTo>
                  <a:pt x="41757" y="181495"/>
                </a:lnTo>
                <a:lnTo>
                  <a:pt x="45224" y="163601"/>
                </a:lnTo>
                <a:lnTo>
                  <a:pt x="46101" y="157226"/>
                </a:lnTo>
                <a:lnTo>
                  <a:pt x="46101" y="146024"/>
                </a:lnTo>
                <a:lnTo>
                  <a:pt x="43929" y="139966"/>
                </a:lnTo>
                <a:lnTo>
                  <a:pt x="35242" y="130505"/>
                </a:lnTo>
                <a:lnTo>
                  <a:pt x="30086" y="127012"/>
                </a:lnTo>
                <a:lnTo>
                  <a:pt x="24091" y="124752"/>
                </a:lnTo>
                <a:lnTo>
                  <a:pt x="24091" y="122415"/>
                </a:lnTo>
                <a:lnTo>
                  <a:pt x="30086" y="120154"/>
                </a:lnTo>
                <a:lnTo>
                  <a:pt x="35242" y="116662"/>
                </a:lnTo>
                <a:lnTo>
                  <a:pt x="43929" y="107200"/>
                </a:lnTo>
                <a:lnTo>
                  <a:pt x="46101" y="101142"/>
                </a:lnTo>
                <a:lnTo>
                  <a:pt x="46101" y="89941"/>
                </a:lnTo>
                <a:lnTo>
                  <a:pt x="45224" y="83566"/>
                </a:lnTo>
                <a:lnTo>
                  <a:pt x="41757" y="65671"/>
                </a:lnTo>
                <a:lnTo>
                  <a:pt x="40894" y="58166"/>
                </a:lnTo>
                <a:lnTo>
                  <a:pt x="40894" y="52095"/>
                </a:lnTo>
                <a:lnTo>
                  <a:pt x="41560" y="41622"/>
                </a:lnTo>
                <a:lnTo>
                  <a:pt x="72200" y="10507"/>
                </a:lnTo>
                <a:lnTo>
                  <a:pt x="81127" y="9893"/>
                </a:lnTo>
                <a:lnTo>
                  <a:pt x="83083" y="9893"/>
                </a:lnTo>
                <a:lnTo>
                  <a:pt x="83083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8">
            <a:extLst>
              <a:ext uri="{FF2B5EF4-FFF2-40B4-BE49-F238E27FC236}">
                <a16:creationId xmlns:a16="http://schemas.microsoft.com/office/drawing/2014/main" id="{020F673A-0892-4F52-9442-C1CA2EB701FE}"/>
              </a:ext>
            </a:extLst>
          </p:cNvPr>
          <p:cNvSpPr/>
          <p:nvPr/>
        </p:nvSpPr>
        <p:spPr>
          <a:xfrm>
            <a:off x="4304793" y="4517339"/>
            <a:ext cx="264795" cy="186690"/>
          </a:xfrm>
          <a:custGeom>
            <a:avLst/>
            <a:gdLst/>
            <a:ahLst/>
            <a:cxnLst/>
            <a:rect l="l" t="t" r="r" b="b"/>
            <a:pathLst>
              <a:path w="353060" h="248920">
                <a:moveTo>
                  <a:pt x="273151" y="0"/>
                </a:moveTo>
                <a:lnTo>
                  <a:pt x="269760" y="0"/>
                </a:lnTo>
                <a:lnTo>
                  <a:pt x="269760" y="9893"/>
                </a:lnTo>
                <a:lnTo>
                  <a:pt x="271716" y="9893"/>
                </a:lnTo>
                <a:lnTo>
                  <a:pt x="280643" y="10507"/>
                </a:lnTo>
                <a:lnTo>
                  <a:pt x="311283" y="41691"/>
                </a:lnTo>
                <a:lnTo>
                  <a:pt x="311950" y="52222"/>
                </a:lnTo>
                <a:lnTo>
                  <a:pt x="311950" y="58293"/>
                </a:lnTo>
                <a:lnTo>
                  <a:pt x="311086" y="65811"/>
                </a:lnTo>
                <a:lnTo>
                  <a:pt x="307606" y="83693"/>
                </a:lnTo>
                <a:lnTo>
                  <a:pt x="306743" y="90068"/>
                </a:lnTo>
                <a:lnTo>
                  <a:pt x="306743" y="101269"/>
                </a:lnTo>
                <a:lnTo>
                  <a:pt x="308914" y="107327"/>
                </a:lnTo>
                <a:lnTo>
                  <a:pt x="317601" y="116789"/>
                </a:lnTo>
                <a:lnTo>
                  <a:pt x="322757" y="120281"/>
                </a:lnTo>
                <a:lnTo>
                  <a:pt x="328752" y="122542"/>
                </a:lnTo>
                <a:lnTo>
                  <a:pt x="328752" y="124879"/>
                </a:lnTo>
                <a:lnTo>
                  <a:pt x="322757" y="127139"/>
                </a:lnTo>
                <a:lnTo>
                  <a:pt x="317601" y="130632"/>
                </a:lnTo>
                <a:lnTo>
                  <a:pt x="308914" y="140093"/>
                </a:lnTo>
                <a:lnTo>
                  <a:pt x="306743" y="146151"/>
                </a:lnTo>
                <a:lnTo>
                  <a:pt x="306743" y="157353"/>
                </a:lnTo>
                <a:lnTo>
                  <a:pt x="307606" y="163741"/>
                </a:lnTo>
                <a:lnTo>
                  <a:pt x="311086" y="181622"/>
                </a:lnTo>
                <a:lnTo>
                  <a:pt x="311950" y="189128"/>
                </a:lnTo>
                <a:lnTo>
                  <a:pt x="311950" y="195211"/>
                </a:lnTo>
                <a:lnTo>
                  <a:pt x="311283" y="206136"/>
                </a:lnTo>
                <a:lnTo>
                  <a:pt x="280643" y="237828"/>
                </a:lnTo>
                <a:lnTo>
                  <a:pt x="271716" y="238442"/>
                </a:lnTo>
                <a:lnTo>
                  <a:pt x="269760" y="238442"/>
                </a:lnTo>
                <a:lnTo>
                  <a:pt x="269760" y="248335"/>
                </a:lnTo>
                <a:lnTo>
                  <a:pt x="273151" y="248335"/>
                </a:lnTo>
                <a:lnTo>
                  <a:pt x="287484" y="247267"/>
                </a:lnTo>
                <a:lnTo>
                  <a:pt x="325556" y="226691"/>
                </a:lnTo>
                <a:lnTo>
                  <a:pt x="334086" y="192862"/>
                </a:lnTo>
                <a:lnTo>
                  <a:pt x="334086" y="185661"/>
                </a:lnTo>
                <a:lnTo>
                  <a:pt x="333070" y="177457"/>
                </a:lnTo>
                <a:lnTo>
                  <a:pt x="328993" y="159042"/>
                </a:lnTo>
                <a:lnTo>
                  <a:pt x="327964" y="152882"/>
                </a:lnTo>
                <a:lnTo>
                  <a:pt x="327964" y="143764"/>
                </a:lnTo>
                <a:lnTo>
                  <a:pt x="330034" y="138887"/>
                </a:lnTo>
                <a:lnTo>
                  <a:pt x="338277" y="131330"/>
                </a:lnTo>
                <a:lnTo>
                  <a:pt x="344512" y="129311"/>
                </a:lnTo>
                <a:lnTo>
                  <a:pt x="352844" y="129057"/>
                </a:lnTo>
                <a:lnTo>
                  <a:pt x="352844" y="118376"/>
                </a:lnTo>
                <a:lnTo>
                  <a:pt x="344512" y="118110"/>
                </a:lnTo>
                <a:lnTo>
                  <a:pt x="338277" y="116090"/>
                </a:lnTo>
                <a:lnTo>
                  <a:pt x="330034" y="108546"/>
                </a:lnTo>
                <a:lnTo>
                  <a:pt x="327964" y="103657"/>
                </a:lnTo>
                <a:lnTo>
                  <a:pt x="327964" y="94538"/>
                </a:lnTo>
                <a:lnTo>
                  <a:pt x="328993" y="88379"/>
                </a:lnTo>
                <a:lnTo>
                  <a:pt x="333070" y="69977"/>
                </a:lnTo>
                <a:lnTo>
                  <a:pt x="334086" y="61772"/>
                </a:lnTo>
                <a:lnTo>
                  <a:pt x="334086" y="54559"/>
                </a:lnTo>
                <a:lnTo>
                  <a:pt x="333138" y="41872"/>
                </a:lnTo>
                <a:lnTo>
                  <a:pt x="310368" y="8068"/>
                </a:lnTo>
                <a:lnTo>
                  <a:pt x="287484" y="1068"/>
                </a:lnTo>
                <a:lnTo>
                  <a:pt x="273151" y="0"/>
                </a:lnTo>
                <a:close/>
              </a:path>
              <a:path w="353060" h="248920">
                <a:moveTo>
                  <a:pt x="83083" y="0"/>
                </a:moveTo>
                <a:lnTo>
                  <a:pt x="79692" y="0"/>
                </a:lnTo>
                <a:lnTo>
                  <a:pt x="65357" y="1068"/>
                </a:lnTo>
                <a:lnTo>
                  <a:pt x="27285" y="21579"/>
                </a:lnTo>
                <a:lnTo>
                  <a:pt x="18745" y="54432"/>
                </a:lnTo>
                <a:lnTo>
                  <a:pt x="18745" y="61645"/>
                </a:lnTo>
                <a:lnTo>
                  <a:pt x="19773" y="69850"/>
                </a:lnTo>
                <a:lnTo>
                  <a:pt x="23850" y="88252"/>
                </a:lnTo>
                <a:lnTo>
                  <a:pt x="24866" y="94411"/>
                </a:lnTo>
                <a:lnTo>
                  <a:pt x="24866" y="103530"/>
                </a:lnTo>
                <a:lnTo>
                  <a:pt x="22809" y="108407"/>
                </a:lnTo>
                <a:lnTo>
                  <a:pt x="14566" y="115963"/>
                </a:lnTo>
                <a:lnTo>
                  <a:pt x="8331" y="117983"/>
                </a:lnTo>
                <a:lnTo>
                  <a:pt x="0" y="118249"/>
                </a:lnTo>
                <a:lnTo>
                  <a:pt x="0" y="128917"/>
                </a:lnTo>
                <a:lnTo>
                  <a:pt x="8331" y="129184"/>
                </a:lnTo>
                <a:lnTo>
                  <a:pt x="14566" y="131203"/>
                </a:lnTo>
                <a:lnTo>
                  <a:pt x="22809" y="138760"/>
                </a:lnTo>
                <a:lnTo>
                  <a:pt x="24866" y="143637"/>
                </a:lnTo>
                <a:lnTo>
                  <a:pt x="24866" y="152755"/>
                </a:lnTo>
                <a:lnTo>
                  <a:pt x="23850" y="158915"/>
                </a:lnTo>
                <a:lnTo>
                  <a:pt x="19773" y="177317"/>
                </a:lnTo>
                <a:lnTo>
                  <a:pt x="18745" y="185521"/>
                </a:lnTo>
                <a:lnTo>
                  <a:pt x="18745" y="192735"/>
                </a:lnTo>
                <a:lnTo>
                  <a:pt x="19694" y="205879"/>
                </a:lnTo>
                <a:lnTo>
                  <a:pt x="42469" y="240266"/>
                </a:lnTo>
                <a:lnTo>
                  <a:pt x="79692" y="248335"/>
                </a:lnTo>
                <a:lnTo>
                  <a:pt x="83083" y="248335"/>
                </a:lnTo>
                <a:lnTo>
                  <a:pt x="83083" y="238442"/>
                </a:lnTo>
                <a:lnTo>
                  <a:pt x="81127" y="238442"/>
                </a:lnTo>
                <a:lnTo>
                  <a:pt x="72200" y="237828"/>
                </a:lnTo>
                <a:lnTo>
                  <a:pt x="41560" y="206056"/>
                </a:lnTo>
                <a:lnTo>
                  <a:pt x="40893" y="195072"/>
                </a:lnTo>
                <a:lnTo>
                  <a:pt x="40893" y="189001"/>
                </a:lnTo>
                <a:lnTo>
                  <a:pt x="41757" y="181495"/>
                </a:lnTo>
                <a:lnTo>
                  <a:pt x="45224" y="163601"/>
                </a:lnTo>
                <a:lnTo>
                  <a:pt x="46100" y="157226"/>
                </a:lnTo>
                <a:lnTo>
                  <a:pt x="46100" y="146024"/>
                </a:lnTo>
                <a:lnTo>
                  <a:pt x="43929" y="139966"/>
                </a:lnTo>
                <a:lnTo>
                  <a:pt x="35242" y="130505"/>
                </a:lnTo>
                <a:lnTo>
                  <a:pt x="30086" y="127012"/>
                </a:lnTo>
                <a:lnTo>
                  <a:pt x="24091" y="124752"/>
                </a:lnTo>
                <a:lnTo>
                  <a:pt x="24091" y="122415"/>
                </a:lnTo>
                <a:lnTo>
                  <a:pt x="30086" y="120154"/>
                </a:lnTo>
                <a:lnTo>
                  <a:pt x="35242" y="116662"/>
                </a:lnTo>
                <a:lnTo>
                  <a:pt x="43929" y="107200"/>
                </a:lnTo>
                <a:lnTo>
                  <a:pt x="46100" y="101142"/>
                </a:lnTo>
                <a:lnTo>
                  <a:pt x="46100" y="89941"/>
                </a:lnTo>
                <a:lnTo>
                  <a:pt x="45224" y="83566"/>
                </a:lnTo>
                <a:lnTo>
                  <a:pt x="41757" y="65671"/>
                </a:lnTo>
                <a:lnTo>
                  <a:pt x="40893" y="58166"/>
                </a:lnTo>
                <a:lnTo>
                  <a:pt x="40893" y="52095"/>
                </a:lnTo>
                <a:lnTo>
                  <a:pt x="41560" y="41622"/>
                </a:lnTo>
                <a:lnTo>
                  <a:pt x="72200" y="10507"/>
                </a:lnTo>
                <a:lnTo>
                  <a:pt x="81127" y="9893"/>
                </a:lnTo>
                <a:lnTo>
                  <a:pt x="83083" y="9893"/>
                </a:lnTo>
                <a:lnTo>
                  <a:pt x="83083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9">
            <a:extLst>
              <a:ext uri="{FF2B5EF4-FFF2-40B4-BE49-F238E27FC236}">
                <a16:creationId xmlns:a16="http://schemas.microsoft.com/office/drawing/2014/main" id="{982DA7E0-0646-4D12-A277-ECF9D2C88DE1}"/>
              </a:ext>
            </a:extLst>
          </p:cNvPr>
          <p:cNvSpPr/>
          <p:nvPr/>
        </p:nvSpPr>
        <p:spPr>
          <a:xfrm>
            <a:off x="3807588" y="5094554"/>
            <a:ext cx="266224" cy="186690"/>
          </a:xfrm>
          <a:custGeom>
            <a:avLst/>
            <a:gdLst/>
            <a:ahLst/>
            <a:cxnLst/>
            <a:rect l="l" t="t" r="r" b="b"/>
            <a:pathLst>
              <a:path w="354964" h="248920">
                <a:moveTo>
                  <a:pt x="274675" y="0"/>
                </a:moveTo>
                <a:lnTo>
                  <a:pt x="271284" y="0"/>
                </a:lnTo>
                <a:lnTo>
                  <a:pt x="271284" y="9893"/>
                </a:lnTo>
                <a:lnTo>
                  <a:pt x="273240" y="9893"/>
                </a:lnTo>
                <a:lnTo>
                  <a:pt x="282167" y="10507"/>
                </a:lnTo>
                <a:lnTo>
                  <a:pt x="312807" y="41691"/>
                </a:lnTo>
                <a:lnTo>
                  <a:pt x="313474" y="52222"/>
                </a:lnTo>
                <a:lnTo>
                  <a:pt x="313474" y="58293"/>
                </a:lnTo>
                <a:lnTo>
                  <a:pt x="312610" y="65811"/>
                </a:lnTo>
                <a:lnTo>
                  <a:pt x="309130" y="83693"/>
                </a:lnTo>
                <a:lnTo>
                  <a:pt x="308267" y="90068"/>
                </a:lnTo>
                <a:lnTo>
                  <a:pt x="308267" y="101269"/>
                </a:lnTo>
                <a:lnTo>
                  <a:pt x="310438" y="107327"/>
                </a:lnTo>
                <a:lnTo>
                  <a:pt x="319125" y="116789"/>
                </a:lnTo>
                <a:lnTo>
                  <a:pt x="324281" y="120281"/>
                </a:lnTo>
                <a:lnTo>
                  <a:pt x="330276" y="122542"/>
                </a:lnTo>
                <a:lnTo>
                  <a:pt x="330276" y="124879"/>
                </a:lnTo>
                <a:lnTo>
                  <a:pt x="324281" y="127139"/>
                </a:lnTo>
                <a:lnTo>
                  <a:pt x="319125" y="130632"/>
                </a:lnTo>
                <a:lnTo>
                  <a:pt x="310438" y="140093"/>
                </a:lnTo>
                <a:lnTo>
                  <a:pt x="308267" y="146151"/>
                </a:lnTo>
                <a:lnTo>
                  <a:pt x="308267" y="157353"/>
                </a:lnTo>
                <a:lnTo>
                  <a:pt x="309130" y="163741"/>
                </a:lnTo>
                <a:lnTo>
                  <a:pt x="312610" y="181622"/>
                </a:lnTo>
                <a:lnTo>
                  <a:pt x="313474" y="189128"/>
                </a:lnTo>
                <a:lnTo>
                  <a:pt x="313474" y="195211"/>
                </a:lnTo>
                <a:lnTo>
                  <a:pt x="312807" y="206136"/>
                </a:lnTo>
                <a:lnTo>
                  <a:pt x="282167" y="237828"/>
                </a:lnTo>
                <a:lnTo>
                  <a:pt x="273240" y="238442"/>
                </a:lnTo>
                <a:lnTo>
                  <a:pt x="271284" y="238442"/>
                </a:lnTo>
                <a:lnTo>
                  <a:pt x="271284" y="248335"/>
                </a:lnTo>
                <a:lnTo>
                  <a:pt x="274675" y="248335"/>
                </a:lnTo>
                <a:lnTo>
                  <a:pt x="289008" y="247267"/>
                </a:lnTo>
                <a:lnTo>
                  <a:pt x="327080" y="226691"/>
                </a:lnTo>
                <a:lnTo>
                  <a:pt x="335610" y="192862"/>
                </a:lnTo>
                <a:lnTo>
                  <a:pt x="335610" y="185661"/>
                </a:lnTo>
                <a:lnTo>
                  <a:pt x="334594" y="177457"/>
                </a:lnTo>
                <a:lnTo>
                  <a:pt x="330517" y="159042"/>
                </a:lnTo>
                <a:lnTo>
                  <a:pt x="329488" y="152882"/>
                </a:lnTo>
                <a:lnTo>
                  <a:pt x="329488" y="143764"/>
                </a:lnTo>
                <a:lnTo>
                  <a:pt x="331558" y="138887"/>
                </a:lnTo>
                <a:lnTo>
                  <a:pt x="339801" y="131330"/>
                </a:lnTo>
                <a:lnTo>
                  <a:pt x="346036" y="129311"/>
                </a:lnTo>
                <a:lnTo>
                  <a:pt x="354368" y="129057"/>
                </a:lnTo>
                <a:lnTo>
                  <a:pt x="354368" y="118376"/>
                </a:lnTo>
                <a:lnTo>
                  <a:pt x="346036" y="118110"/>
                </a:lnTo>
                <a:lnTo>
                  <a:pt x="339801" y="116090"/>
                </a:lnTo>
                <a:lnTo>
                  <a:pt x="331558" y="108546"/>
                </a:lnTo>
                <a:lnTo>
                  <a:pt x="329488" y="103657"/>
                </a:lnTo>
                <a:lnTo>
                  <a:pt x="329488" y="94538"/>
                </a:lnTo>
                <a:lnTo>
                  <a:pt x="330517" y="88379"/>
                </a:lnTo>
                <a:lnTo>
                  <a:pt x="334594" y="69977"/>
                </a:lnTo>
                <a:lnTo>
                  <a:pt x="335610" y="61772"/>
                </a:lnTo>
                <a:lnTo>
                  <a:pt x="335610" y="54559"/>
                </a:lnTo>
                <a:lnTo>
                  <a:pt x="334662" y="41872"/>
                </a:lnTo>
                <a:lnTo>
                  <a:pt x="311892" y="8068"/>
                </a:lnTo>
                <a:lnTo>
                  <a:pt x="289008" y="1068"/>
                </a:lnTo>
                <a:lnTo>
                  <a:pt x="274675" y="0"/>
                </a:lnTo>
                <a:close/>
              </a:path>
              <a:path w="354964" h="248920">
                <a:moveTo>
                  <a:pt x="83083" y="0"/>
                </a:moveTo>
                <a:lnTo>
                  <a:pt x="79692" y="0"/>
                </a:lnTo>
                <a:lnTo>
                  <a:pt x="65357" y="1068"/>
                </a:lnTo>
                <a:lnTo>
                  <a:pt x="27285" y="21579"/>
                </a:lnTo>
                <a:lnTo>
                  <a:pt x="18745" y="54432"/>
                </a:lnTo>
                <a:lnTo>
                  <a:pt x="18745" y="61645"/>
                </a:lnTo>
                <a:lnTo>
                  <a:pt x="19773" y="69850"/>
                </a:lnTo>
                <a:lnTo>
                  <a:pt x="23850" y="88252"/>
                </a:lnTo>
                <a:lnTo>
                  <a:pt x="24866" y="94411"/>
                </a:lnTo>
                <a:lnTo>
                  <a:pt x="24866" y="103530"/>
                </a:lnTo>
                <a:lnTo>
                  <a:pt x="22809" y="108407"/>
                </a:lnTo>
                <a:lnTo>
                  <a:pt x="14566" y="115963"/>
                </a:lnTo>
                <a:lnTo>
                  <a:pt x="8331" y="117982"/>
                </a:lnTo>
                <a:lnTo>
                  <a:pt x="0" y="118249"/>
                </a:lnTo>
                <a:lnTo>
                  <a:pt x="0" y="128917"/>
                </a:lnTo>
                <a:lnTo>
                  <a:pt x="8331" y="129184"/>
                </a:lnTo>
                <a:lnTo>
                  <a:pt x="14566" y="131203"/>
                </a:lnTo>
                <a:lnTo>
                  <a:pt x="22809" y="138760"/>
                </a:lnTo>
                <a:lnTo>
                  <a:pt x="24866" y="143637"/>
                </a:lnTo>
                <a:lnTo>
                  <a:pt x="24866" y="152755"/>
                </a:lnTo>
                <a:lnTo>
                  <a:pt x="23850" y="158915"/>
                </a:lnTo>
                <a:lnTo>
                  <a:pt x="19773" y="177317"/>
                </a:lnTo>
                <a:lnTo>
                  <a:pt x="18745" y="185521"/>
                </a:lnTo>
                <a:lnTo>
                  <a:pt x="18745" y="192735"/>
                </a:lnTo>
                <a:lnTo>
                  <a:pt x="19694" y="205879"/>
                </a:lnTo>
                <a:lnTo>
                  <a:pt x="42469" y="240266"/>
                </a:lnTo>
                <a:lnTo>
                  <a:pt x="79692" y="248335"/>
                </a:lnTo>
                <a:lnTo>
                  <a:pt x="83083" y="248335"/>
                </a:lnTo>
                <a:lnTo>
                  <a:pt x="83083" y="238442"/>
                </a:lnTo>
                <a:lnTo>
                  <a:pt x="81127" y="238442"/>
                </a:lnTo>
                <a:lnTo>
                  <a:pt x="72200" y="237828"/>
                </a:lnTo>
                <a:lnTo>
                  <a:pt x="41560" y="206056"/>
                </a:lnTo>
                <a:lnTo>
                  <a:pt x="40893" y="195072"/>
                </a:lnTo>
                <a:lnTo>
                  <a:pt x="40893" y="189001"/>
                </a:lnTo>
                <a:lnTo>
                  <a:pt x="41757" y="181495"/>
                </a:lnTo>
                <a:lnTo>
                  <a:pt x="45224" y="163601"/>
                </a:lnTo>
                <a:lnTo>
                  <a:pt x="46100" y="157226"/>
                </a:lnTo>
                <a:lnTo>
                  <a:pt x="46100" y="146024"/>
                </a:lnTo>
                <a:lnTo>
                  <a:pt x="43929" y="139966"/>
                </a:lnTo>
                <a:lnTo>
                  <a:pt x="35242" y="130505"/>
                </a:lnTo>
                <a:lnTo>
                  <a:pt x="30086" y="127012"/>
                </a:lnTo>
                <a:lnTo>
                  <a:pt x="24091" y="124752"/>
                </a:lnTo>
                <a:lnTo>
                  <a:pt x="24091" y="122415"/>
                </a:lnTo>
                <a:lnTo>
                  <a:pt x="30086" y="120154"/>
                </a:lnTo>
                <a:lnTo>
                  <a:pt x="35242" y="116662"/>
                </a:lnTo>
                <a:lnTo>
                  <a:pt x="43929" y="107200"/>
                </a:lnTo>
                <a:lnTo>
                  <a:pt x="46100" y="101142"/>
                </a:lnTo>
                <a:lnTo>
                  <a:pt x="46100" y="89941"/>
                </a:lnTo>
                <a:lnTo>
                  <a:pt x="45224" y="83566"/>
                </a:lnTo>
                <a:lnTo>
                  <a:pt x="41757" y="65671"/>
                </a:lnTo>
                <a:lnTo>
                  <a:pt x="40893" y="58166"/>
                </a:lnTo>
                <a:lnTo>
                  <a:pt x="40893" y="52095"/>
                </a:lnTo>
                <a:lnTo>
                  <a:pt x="41560" y="41622"/>
                </a:lnTo>
                <a:lnTo>
                  <a:pt x="72200" y="10507"/>
                </a:lnTo>
                <a:lnTo>
                  <a:pt x="81127" y="9893"/>
                </a:lnTo>
                <a:lnTo>
                  <a:pt x="83083" y="9893"/>
                </a:lnTo>
                <a:lnTo>
                  <a:pt x="83083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10">
            <a:extLst>
              <a:ext uri="{FF2B5EF4-FFF2-40B4-BE49-F238E27FC236}">
                <a16:creationId xmlns:a16="http://schemas.microsoft.com/office/drawing/2014/main" id="{CE7F50A2-B190-47A3-87AF-2B4D2859D3D3}"/>
              </a:ext>
            </a:extLst>
          </p:cNvPr>
          <p:cNvGrpSpPr/>
          <p:nvPr/>
        </p:nvGrpSpPr>
        <p:grpSpPr>
          <a:xfrm>
            <a:off x="1809737" y="2201335"/>
            <a:ext cx="2972276" cy="1322546"/>
            <a:chOff x="2412982" y="1792113"/>
            <a:chExt cx="3963035" cy="1763395"/>
          </a:xfrm>
        </p:grpSpPr>
        <p:sp>
          <p:nvSpPr>
            <p:cNvPr id="46" name="object 11">
              <a:extLst>
                <a:ext uri="{FF2B5EF4-FFF2-40B4-BE49-F238E27FC236}">
                  <a16:creationId xmlns:a16="http://schemas.microsoft.com/office/drawing/2014/main" id="{A5400083-77C6-4D68-B335-A99FE63657D6}"/>
                </a:ext>
              </a:extLst>
            </p:cNvPr>
            <p:cNvSpPr/>
            <p:nvPr/>
          </p:nvSpPr>
          <p:spPr>
            <a:xfrm>
              <a:off x="2470125" y="1804816"/>
              <a:ext cx="0" cy="1682114"/>
            </a:xfrm>
            <a:custGeom>
              <a:avLst/>
              <a:gdLst/>
              <a:ahLst/>
              <a:cxnLst/>
              <a:rect l="l" t="t" r="r" b="b"/>
              <a:pathLst>
                <a:path h="1682114">
                  <a:moveTo>
                    <a:pt x="0" y="168153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2">
              <a:extLst>
                <a:ext uri="{FF2B5EF4-FFF2-40B4-BE49-F238E27FC236}">
                  <a16:creationId xmlns:a16="http://schemas.microsoft.com/office/drawing/2014/main" id="{B3B3EBC0-7EE9-47A7-861E-43942CC379B5}"/>
                </a:ext>
              </a:extLst>
            </p:cNvPr>
            <p:cNvSpPr/>
            <p:nvPr/>
          </p:nvSpPr>
          <p:spPr>
            <a:xfrm>
              <a:off x="2425682" y="1804813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3">
              <a:extLst>
                <a:ext uri="{FF2B5EF4-FFF2-40B4-BE49-F238E27FC236}">
                  <a16:creationId xmlns:a16="http://schemas.microsoft.com/office/drawing/2014/main" id="{44111BEF-7350-4648-9480-CC2E4A9255BC}"/>
                </a:ext>
              </a:extLst>
            </p:cNvPr>
            <p:cNvSpPr/>
            <p:nvPr/>
          </p:nvSpPr>
          <p:spPr>
            <a:xfrm>
              <a:off x="2460886" y="3477111"/>
              <a:ext cx="3902710" cy="21590"/>
            </a:xfrm>
            <a:custGeom>
              <a:avLst/>
              <a:gdLst/>
              <a:ahLst/>
              <a:cxnLst/>
              <a:rect l="l" t="t" r="r" b="b"/>
              <a:pathLst>
                <a:path w="3902710" h="21589">
                  <a:moveTo>
                    <a:pt x="0" y="0"/>
                  </a:moveTo>
                  <a:lnTo>
                    <a:pt x="3902405" y="21437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4">
              <a:extLst>
                <a:ext uri="{FF2B5EF4-FFF2-40B4-BE49-F238E27FC236}">
                  <a16:creationId xmlns:a16="http://schemas.microsoft.com/office/drawing/2014/main" id="{733D179C-1725-49EA-B2BF-3C6D020B2001}"/>
                </a:ext>
              </a:extLst>
            </p:cNvPr>
            <p:cNvSpPr/>
            <p:nvPr/>
          </p:nvSpPr>
          <p:spPr>
            <a:xfrm>
              <a:off x="6286843" y="3453673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5" h="88900">
                  <a:moveTo>
                    <a:pt x="495" y="0"/>
                  </a:moveTo>
                  <a:lnTo>
                    <a:pt x="76453" y="44869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15">
            <a:extLst>
              <a:ext uri="{FF2B5EF4-FFF2-40B4-BE49-F238E27FC236}">
                <a16:creationId xmlns:a16="http://schemas.microsoft.com/office/drawing/2014/main" id="{06F6D77F-71B4-461A-89F3-FEDCE5356E7E}"/>
              </a:ext>
            </a:extLst>
          </p:cNvPr>
          <p:cNvSpPr txBox="1"/>
          <p:nvPr/>
        </p:nvSpPr>
        <p:spPr>
          <a:xfrm>
            <a:off x="478274" y="3485277"/>
            <a:ext cx="4893944" cy="182758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R="614363" algn="ctr">
              <a:spcBef>
                <a:spcPts val="71"/>
              </a:spcBef>
            </a:pPr>
            <a:r>
              <a:rPr sz="1425" spc="-26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1519" spc="-39" baseline="-16460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519" baseline="-16460">
              <a:latin typeface="Cambria Math"/>
              <a:cs typeface="Cambria Math"/>
            </a:endParaRPr>
          </a:p>
          <a:p>
            <a:pPr marL="304800" indent="-257175">
              <a:spcBef>
                <a:spcPts val="1410"/>
              </a:spcBef>
              <a:buChar char="•"/>
              <a:tabLst>
                <a:tab pos="304324" algn="l"/>
                <a:tab pos="304800" algn="l"/>
                <a:tab pos="1269206" algn="l"/>
                <a:tab pos="2381250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Let</a:t>
            </a:r>
            <a:r>
              <a:rPr sz="1575" spc="68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688" spc="45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30" dirty="0">
                <a:solidFill>
                  <a:srgbClr val="003C69"/>
                </a:solidFill>
                <a:latin typeface="Cambria Math"/>
                <a:cs typeface="Cambria Math"/>
              </a:rPr>
              <a:t>𝒕</a:t>
            </a:r>
            <a:r>
              <a:rPr sz="1688" spc="45" baseline="-16666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sz="1688" spc="416" baseline="-16666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=	4,1  </a:t>
            </a:r>
            <a:r>
              <a:rPr sz="1688" spc="95" baseline="27777" dirty="0">
                <a:solidFill>
                  <a:srgbClr val="003C69"/>
                </a:solidFill>
                <a:latin typeface="Cambria Math"/>
                <a:cs typeface="Cambria Math"/>
              </a:rPr>
              <a:t>𝑇</a:t>
            </a:r>
            <a:r>
              <a:rPr sz="1575" spc="64" dirty="0">
                <a:solidFill>
                  <a:srgbClr val="003C69"/>
                </a:solidFill>
                <a:latin typeface="Arial"/>
                <a:cs typeface="Arial"/>
              </a:rPr>
              <a:t>,</a:t>
            </a:r>
            <a:r>
              <a:rPr sz="1575" spc="-79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688" spc="50" baseline="27777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sz="1575" spc="34" dirty="0">
                <a:solidFill>
                  <a:srgbClr val="003C69"/>
                </a:solidFill>
                <a:latin typeface="Cambria Math"/>
                <a:cs typeface="Cambria Math"/>
              </a:rPr>
              <a:t>𝒑</a:t>
            </a:r>
            <a:r>
              <a:rPr sz="1575" spc="86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=	2,3 </a:t>
            </a:r>
            <a:r>
              <a:rPr sz="1688" spc="56" baseline="27777" dirty="0">
                <a:solidFill>
                  <a:srgbClr val="003C69"/>
                </a:solidFill>
                <a:latin typeface="Cambria Math"/>
                <a:cs typeface="Cambria Math"/>
              </a:rPr>
              <a:t>𝑇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and 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𝜃 =</a:t>
            </a:r>
            <a:r>
              <a:rPr sz="1575" spc="30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27°</a:t>
            </a:r>
            <a:endParaRPr sz="1575">
              <a:latin typeface="Cambria Math"/>
              <a:cs typeface="Cambria Math"/>
            </a:endParaRPr>
          </a:p>
          <a:p>
            <a:pPr>
              <a:spcBef>
                <a:spcPts val="8"/>
              </a:spcBef>
              <a:buClr>
                <a:srgbClr val="003C69"/>
              </a:buClr>
              <a:buFont typeface="Arial"/>
              <a:buChar char="•"/>
            </a:pPr>
            <a:endParaRPr sz="2250">
              <a:latin typeface="Cambria Math"/>
              <a:cs typeface="Cambria Math"/>
            </a:endParaRPr>
          </a:p>
          <a:p>
            <a:pPr marL="304800" indent="-257651">
              <a:buChar char="•"/>
              <a:tabLst>
                <a:tab pos="304800" algn="l"/>
                <a:tab pos="305276" algn="l"/>
                <a:tab pos="2626043" algn="l"/>
                <a:tab pos="2894647" algn="l"/>
                <a:tab pos="3894773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Determine the pose</a:t>
            </a:r>
            <a:r>
              <a:rPr sz="1575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of</a:t>
            </a:r>
            <a:r>
              <a:rPr sz="1575" spc="11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of	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𝐵	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relative</a:t>
            </a:r>
            <a:r>
              <a:rPr sz="1575" spc="4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dirty="0">
                <a:solidFill>
                  <a:srgbClr val="003C69"/>
                </a:solidFill>
                <a:latin typeface="Arial"/>
                <a:cs typeface="Arial"/>
              </a:rPr>
              <a:t>to	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𝐴 </a:t>
            </a:r>
            <a:r>
              <a:rPr sz="1575" i="1" dirty="0">
                <a:solidFill>
                  <a:srgbClr val="003C69"/>
                </a:solidFill>
                <a:latin typeface="Arial"/>
                <a:cs typeface="Arial"/>
              </a:rPr>
              <a:t>,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i.e.</a:t>
            </a:r>
            <a:r>
              <a:rPr sz="1575" spc="-53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19" spc="-33" baseline="28806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425" spc="-23" dirty="0">
                <a:solidFill>
                  <a:srgbClr val="003C69"/>
                </a:solidFill>
                <a:latin typeface="Cambria Math"/>
                <a:cs typeface="Cambria Math"/>
              </a:rPr>
              <a:t>𝑇</a:t>
            </a:r>
            <a:r>
              <a:rPr sz="1519" spc="-33" baseline="-16460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endParaRPr sz="1519" baseline="-16460">
              <a:latin typeface="Cambria Math"/>
              <a:cs typeface="Cambria Math"/>
            </a:endParaRPr>
          </a:p>
          <a:p>
            <a:pPr>
              <a:spcBef>
                <a:spcPts val="19"/>
              </a:spcBef>
              <a:buClr>
                <a:srgbClr val="003C69"/>
              </a:buClr>
              <a:buFont typeface="Arial"/>
              <a:buChar char="•"/>
            </a:pPr>
            <a:endParaRPr sz="2250">
              <a:latin typeface="Cambria Math"/>
              <a:cs typeface="Cambria Math"/>
            </a:endParaRPr>
          </a:p>
          <a:p>
            <a:pPr marL="304800" indent="-257651">
              <a:buChar char="•"/>
              <a:tabLst>
                <a:tab pos="304800" algn="l"/>
                <a:tab pos="305276" algn="l"/>
                <a:tab pos="3397568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Determine the coordinates of</a:t>
            </a:r>
            <a:r>
              <a:rPr sz="1575" spc="26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𝑃</a:t>
            </a:r>
            <a:r>
              <a:rPr sz="1575" spc="139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in	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𝐴 </a:t>
            </a:r>
            <a:r>
              <a:rPr sz="1575" dirty="0">
                <a:solidFill>
                  <a:srgbClr val="003C69"/>
                </a:solidFill>
                <a:latin typeface="Arial"/>
                <a:cs typeface="Arial"/>
              </a:rPr>
              <a:t>,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i.e.</a:t>
            </a:r>
            <a:r>
              <a:rPr sz="1575" spc="-23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688" spc="45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30" dirty="0">
                <a:solidFill>
                  <a:srgbClr val="003C69"/>
                </a:solidFill>
                <a:latin typeface="Cambria Math"/>
                <a:cs typeface="Cambria Math"/>
              </a:rPr>
              <a:t>𝒑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51" name="object 16">
            <a:extLst>
              <a:ext uri="{FF2B5EF4-FFF2-40B4-BE49-F238E27FC236}">
                <a16:creationId xmlns:a16="http://schemas.microsoft.com/office/drawing/2014/main" id="{23ED28DB-33C7-4680-BB3B-393D607224BD}"/>
              </a:ext>
            </a:extLst>
          </p:cNvPr>
          <p:cNvSpPr txBox="1"/>
          <p:nvPr/>
        </p:nvSpPr>
        <p:spPr>
          <a:xfrm>
            <a:off x="1502445" y="2557565"/>
            <a:ext cx="230029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25" spc="-41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r>
              <a:rPr sz="1519" spc="-62" baseline="-16460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519" baseline="-16460">
              <a:latin typeface="Cambria Math"/>
              <a:cs typeface="Cambria Math"/>
            </a:endParaRPr>
          </a:p>
        </p:txBody>
      </p:sp>
      <p:grpSp>
        <p:nvGrpSpPr>
          <p:cNvPr id="52" name="object 17">
            <a:extLst>
              <a:ext uri="{FF2B5EF4-FFF2-40B4-BE49-F238E27FC236}">
                <a16:creationId xmlns:a16="http://schemas.microsoft.com/office/drawing/2014/main" id="{A40491BF-8924-4956-9AD9-A51E896F3B16}"/>
              </a:ext>
            </a:extLst>
          </p:cNvPr>
          <p:cNvGrpSpPr/>
          <p:nvPr/>
        </p:nvGrpSpPr>
        <p:grpSpPr>
          <a:xfrm>
            <a:off x="1845450" y="2082850"/>
            <a:ext cx="2828925" cy="1389698"/>
            <a:chOff x="2460600" y="1634133"/>
            <a:chExt cx="3771900" cy="1852930"/>
          </a:xfrm>
        </p:grpSpPr>
        <p:sp>
          <p:nvSpPr>
            <p:cNvPr id="53" name="object 18">
              <a:extLst>
                <a:ext uri="{FF2B5EF4-FFF2-40B4-BE49-F238E27FC236}">
                  <a16:creationId xmlns:a16="http://schemas.microsoft.com/office/drawing/2014/main" id="{B34DE3AA-02EC-4B91-8CCC-410A8D8859D8}"/>
                </a:ext>
              </a:extLst>
            </p:cNvPr>
            <p:cNvSpPr/>
            <p:nvPr/>
          </p:nvSpPr>
          <p:spPr>
            <a:xfrm>
              <a:off x="4596645" y="1646837"/>
              <a:ext cx="468630" cy="1023619"/>
            </a:xfrm>
            <a:custGeom>
              <a:avLst/>
              <a:gdLst/>
              <a:ahLst/>
              <a:cxnLst/>
              <a:rect l="l" t="t" r="r" b="b"/>
              <a:pathLst>
                <a:path w="468629" h="1023619">
                  <a:moveTo>
                    <a:pt x="468083" y="1023048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9">
              <a:extLst>
                <a:ext uri="{FF2B5EF4-FFF2-40B4-BE49-F238E27FC236}">
                  <a16:creationId xmlns:a16="http://schemas.microsoft.com/office/drawing/2014/main" id="{F737195C-BA43-4CE4-8364-53FB3BF08B5F}"/>
                </a:ext>
              </a:extLst>
            </p:cNvPr>
            <p:cNvSpPr/>
            <p:nvPr/>
          </p:nvSpPr>
          <p:spPr>
            <a:xfrm>
              <a:off x="4587933" y="1646833"/>
              <a:ext cx="81280" cy="88265"/>
            </a:xfrm>
            <a:custGeom>
              <a:avLst/>
              <a:gdLst/>
              <a:ahLst/>
              <a:cxnLst/>
              <a:rect l="l" t="t" r="r" b="b"/>
              <a:pathLst>
                <a:path w="81279" h="88264">
                  <a:moveTo>
                    <a:pt x="80835" y="50800"/>
                  </a:moveTo>
                  <a:lnTo>
                    <a:pt x="8712" y="0"/>
                  </a:lnTo>
                  <a:lnTo>
                    <a:pt x="0" y="87795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20">
              <a:extLst>
                <a:ext uri="{FF2B5EF4-FFF2-40B4-BE49-F238E27FC236}">
                  <a16:creationId xmlns:a16="http://schemas.microsoft.com/office/drawing/2014/main" id="{06BE3FE9-46A5-4041-B109-623A8F7EA53B}"/>
                </a:ext>
              </a:extLst>
            </p:cNvPr>
            <p:cNvSpPr/>
            <p:nvPr/>
          </p:nvSpPr>
          <p:spPr>
            <a:xfrm>
              <a:off x="5064729" y="2141527"/>
              <a:ext cx="1155065" cy="528955"/>
            </a:xfrm>
            <a:custGeom>
              <a:avLst/>
              <a:gdLst/>
              <a:ahLst/>
              <a:cxnLst/>
              <a:rect l="l" t="t" r="r" b="b"/>
              <a:pathLst>
                <a:path w="1155064" h="528955">
                  <a:moveTo>
                    <a:pt x="0" y="528358"/>
                  </a:moveTo>
                  <a:lnTo>
                    <a:pt x="1154772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21">
              <a:extLst>
                <a:ext uri="{FF2B5EF4-FFF2-40B4-BE49-F238E27FC236}">
                  <a16:creationId xmlns:a16="http://schemas.microsoft.com/office/drawing/2014/main" id="{16BA4739-F339-4ECA-BAB4-3A31A2774DE6}"/>
                </a:ext>
              </a:extLst>
            </p:cNvPr>
            <p:cNvSpPr/>
            <p:nvPr/>
          </p:nvSpPr>
          <p:spPr>
            <a:xfrm>
              <a:off x="6131722" y="2132802"/>
              <a:ext cx="88265" cy="81280"/>
            </a:xfrm>
            <a:custGeom>
              <a:avLst/>
              <a:gdLst/>
              <a:ahLst/>
              <a:cxnLst/>
              <a:rect l="l" t="t" r="r" b="b"/>
              <a:pathLst>
                <a:path w="88264" h="81280">
                  <a:moveTo>
                    <a:pt x="0" y="0"/>
                  </a:moveTo>
                  <a:lnTo>
                    <a:pt x="87782" y="8724"/>
                  </a:lnTo>
                  <a:lnTo>
                    <a:pt x="36982" y="80848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22">
              <a:extLst>
                <a:ext uri="{FF2B5EF4-FFF2-40B4-BE49-F238E27FC236}">
                  <a16:creationId xmlns:a16="http://schemas.microsoft.com/office/drawing/2014/main" id="{E0DAD497-EA8F-40FD-8342-8EC5B60D95D3}"/>
                </a:ext>
              </a:extLst>
            </p:cNvPr>
            <p:cNvSpPr/>
            <p:nvPr/>
          </p:nvSpPr>
          <p:spPr>
            <a:xfrm>
              <a:off x="2470125" y="2688682"/>
              <a:ext cx="2534285" cy="788670"/>
            </a:xfrm>
            <a:custGeom>
              <a:avLst/>
              <a:gdLst/>
              <a:ahLst/>
              <a:cxnLst/>
              <a:rect l="l" t="t" r="r" b="b"/>
              <a:pathLst>
                <a:path w="2534285" h="788670">
                  <a:moveTo>
                    <a:pt x="0" y="788428"/>
                  </a:moveTo>
                  <a:lnTo>
                    <a:pt x="253403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23">
              <a:extLst>
                <a:ext uri="{FF2B5EF4-FFF2-40B4-BE49-F238E27FC236}">
                  <a16:creationId xmlns:a16="http://schemas.microsoft.com/office/drawing/2014/main" id="{FBAB1EDD-F8D3-4684-A353-C3BB426F1F82}"/>
                </a:ext>
              </a:extLst>
            </p:cNvPr>
            <p:cNvSpPr/>
            <p:nvPr/>
          </p:nvSpPr>
          <p:spPr>
            <a:xfrm>
              <a:off x="4980708" y="2656076"/>
              <a:ext cx="84455" cy="73025"/>
            </a:xfrm>
            <a:custGeom>
              <a:avLst/>
              <a:gdLst/>
              <a:ahLst/>
              <a:cxnLst/>
              <a:rect l="l" t="t" r="r" b="b"/>
              <a:pathLst>
                <a:path w="84454" h="73025">
                  <a:moveTo>
                    <a:pt x="0" y="0"/>
                  </a:moveTo>
                  <a:lnTo>
                    <a:pt x="22644" y="72758"/>
                  </a:lnTo>
                  <a:lnTo>
                    <a:pt x="84086" y="13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24">
            <a:extLst>
              <a:ext uri="{FF2B5EF4-FFF2-40B4-BE49-F238E27FC236}">
                <a16:creationId xmlns:a16="http://schemas.microsoft.com/office/drawing/2014/main" id="{C4F7B92E-5685-43B0-8973-787CE5B77560}"/>
              </a:ext>
            </a:extLst>
          </p:cNvPr>
          <p:cNvSpPr txBox="1"/>
          <p:nvPr/>
        </p:nvSpPr>
        <p:spPr>
          <a:xfrm>
            <a:off x="4639485" y="2421335"/>
            <a:ext cx="240030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25" spc="4" dirty="0">
                <a:solidFill>
                  <a:srgbClr val="00B050"/>
                </a:solidFill>
                <a:latin typeface="Cambria Math"/>
                <a:cs typeface="Cambria Math"/>
              </a:rPr>
              <a:t>𝑥</a:t>
            </a:r>
            <a:r>
              <a:rPr sz="1519" spc="5" baseline="-16460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519" baseline="-16460">
              <a:latin typeface="Cambria Math"/>
              <a:cs typeface="Cambria Math"/>
            </a:endParaRPr>
          </a:p>
        </p:txBody>
      </p:sp>
      <p:grpSp>
        <p:nvGrpSpPr>
          <p:cNvPr id="60" name="object 25">
            <a:extLst>
              <a:ext uri="{FF2B5EF4-FFF2-40B4-BE49-F238E27FC236}">
                <a16:creationId xmlns:a16="http://schemas.microsoft.com/office/drawing/2014/main" id="{41767E27-8939-4F48-8366-716E5EDA4348}"/>
              </a:ext>
            </a:extLst>
          </p:cNvPr>
          <p:cNvGrpSpPr/>
          <p:nvPr/>
        </p:nvGrpSpPr>
        <p:grpSpPr>
          <a:xfrm>
            <a:off x="3791452" y="1844818"/>
            <a:ext cx="463391" cy="1022033"/>
            <a:chOff x="5055268" y="1316758"/>
            <a:chExt cx="617855" cy="1362710"/>
          </a:xfrm>
        </p:grpSpPr>
        <p:sp>
          <p:nvSpPr>
            <p:cNvPr id="61" name="object 26">
              <a:extLst>
                <a:ext uri="{FF2B5EF4-FFF2-40B4-BE49-F238E27FC236}">
                  <a16:creationId xmlns:a16="http://schemas.microsoft.com/office/drawing/2014/main" id="{15B3963D-215F-4EA8-8E71-A2BBFA0DBC42}"/>
                </a:ext>
              </a:extLst>
            </p:cNvPr>
            <p:cNvSpPr/>
            <p:nvPr/>
          </p:nvSpPr>
          <p:spPr>
            <a:xfrm>
              <a:off x="5610891" y="2421768"/>
              <a:ext cx="54610" cy="248920"/>
            </a:xfrm>
            <a:custGeom>
              <a:avLst/>
              <a:gdLst/>
              <a:ahLst/>
              <a:cxnLst/>
              <a:rect l="l" t="t" r="r" b="b"/>
              <a:pathLst>
                <a:path w="54610" h="248919">
                  <a:moveTo>
                    <a:pt x="0" y="0"/>
                  </a:moveTo>
                  <a:lnTo>
                    <a:pt x="19300" y="47640"/>
                  </a:lnTo>
                  <a:lnTo>
                    <a:pt x="34415" y="96620"/>
                  </a:lnTo>
                  <a:lnTo>
                    <a:pt x="45284" y="146667"/>
                  </a:lnTo>
                  <a:lnTo>
                    <a:pt x="51849" y="197503"/>
                  </a:lnTo>
                  <a:lnTo>
                    <a:pt x="54051" y="248856"/>
                  </a:lnTo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27">
              <a:extLst>
                <a:ext uri="{FF2B5EF4-FFF2-40B4-BE49-F238E27FC236}">
                  <a16:creationId xmlns:a16="http://schemas.microsoft.com/office/drawing/2014/main" id="{F9356F58-8FDC-4D69-804D-5587785E8D42}"/>
                </a:ext>
              </a:extLst>
            </p:cNvPr>
            <p:cNvSpPr/>
            <p:nvPr/>
          </p:nvSpPr>
          <p:spPr>
            <a:xfrm>
              <a:off x="5064793" y="1474480"/>
              <a:ext cx="289560" cy="1195705"/>
            </a:xfrm>
            <a:custGeom>
              <a:avLst/>
              <a:gdLst/>
              <a:ahLst/>
              <a:cxnLst/>
              <a:rect l="l" t="t" r="r" b="b"/>
              <a:pathLst>
                <a:path w="289560" h="1195705">
                  <a:moveTo>
                    <a:pt x="0" y="1195336"/>
                  </a:moveTo>
                  <a:lnTo>
                    <a:pt x="289128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28">
              <a:extLst>
                <a:ext uri="{FF2B5EF4-FFF2-40B4-BE49-F238E27FC236}">
                  <a16:creationId xmlns:a16="http://schemas.microsoft.com/office/drawing/2014/main" id="{69C2788A-916F-47F4-BB67-6A49EDB1452F}"/>
                </a:ext>
              </a:extLst>
            </p:cNvPr>
            <p:cNvSpPr/>
            <p:nvPr/>
          </p:nvSpPr>
          <p:spPr>
            <a:xfrm>
              <a:off x="5334785" y="1316758"/>
              <a:ext cx="96024" cy="960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29">
              <a:extLst>
                <a:ext uri="{FF2B5EF4-FFF2-40B4-BE49-F238E27FC236}">
                  <a16:creationId xmlns:a16="http://schemas.microsoft.com/office/drawing/2014/main" id="{75A91975-34A2-438D-A0EE-07D96DD6204B}"/>
                </a:ext>
              </a:extLst>
            </p:cNvPr>
            <p:cNvSpPr/>
            <p:nvPr/>
          </p:nvSpPr>
          <p:spPr>
            <a:xfrm>
              <a:off x="5313910" y="1412765"/>
              <a:ext cx="74295" cy="83185"/>
            </a:xfrm>
            <a:custGeom>
              <a:avLst/>
              <a:gdLst/>
              <a:ahLst/>
              <a:cxnLst/>
              <a:rect l="l" t="t" r="r" b="b"/>
              <a:pathLst>
                <a:path w="74295" h="83184">
                  <a:moveTo>
                    <a:pt x="54940" y="0"/>
                  </a:moveTo>
                  <a:lnTo>
                    <a:pt x="0" y="65112"/>
                  </a:lnTo>
                  <a:lnTo>
                    <a:pt x="74066" y="83019"/>
                  </a:lnTo>
                  <a:lnTo>
                    <a:pt x="549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30">
            <a:extLst>
              <a:ext uri="{FF2B5EF4-FFF2-40B4-BE49-F238E27FC236}">
                <a16:creationId xmlns:a16="http://schemas.microsoft.com/office/drawing/2014/main" id="{C70E6A1F-541B-42BD-A685-A9496F9A7D82}"/>
              </a:ext>
            </a:extLst>
          </p:cNvPr>
          <p:cNvSpPr txBox="1"/>
          <p:nvPr/>
        </p:nvSpPr>
        <p:spPr>
          <a:xfrm>
            <a:off x="4316657" y="2586900"/>
            <a:ext cx="131921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75" dirty="0">
                <a:latin typeface="Cambria Math"/>
                <a:cs typeface="Cambria Math"/>
              </a:rPr>
              <a:t>𝜃</a:t>
            </a:r>
          </a:p>
        </p:txBody>
      </p:sp>
      <p:sp>
        <p:nvSpPr>
          <p:cNvPr id="66" name="object 31">
            <a:extLst>
              <a:ext uri="{FF2B5EF4-FFF2-40B4-BE49-F238E27FC236}">
                <a16:creationId xmlns:a16="http://schemas.microsoft.com/office/drawing/2014/main" id="{28B0E508-726D-4664-9337-C0CB08D36359}"/>
              </a:ext>
            </a:extLst>
          </p:cNvPr>
          <p:cNvSpPr txBox="1"/>
          <p:nvPr/>
        </p:nvSpPr>
        <p:spPr>
          <a:xfrm>
            <a:off x="3111984" y="1548919"/>
            <a:ext cx="1151096" cy="831477"/>
          </a:xfrm>
          <a:prstGeom prst="rect">
            <a:avLst/>
          </a:prstGeom>
        </p:spPr>
        <p:txBody>
          <a:bodyPr vert="horz" wrap="square" lIns="0" tIns="88106" rIns="0" bIns="0" rtlCol="0">
            <a:spAutoFit/>
          </a:bodyPr>
          <a:lstStyle/>
          <a:p>
            <a:pPr marR="22860" algn="r">
              <a:spcBef>
                <a:spcPts val="694"/>
              </a:spcBef>
            </a:pPr>
            <a:r>
              <a:rPr sz="1200" spc="-4" dirty="0">
                <a:latin typeface="Cambria Math"/>
                <a:cs typeface="Cambria Math"/>
              </a:rPr>
              <a:t>𝑃</a:t>
            </a:r>
            <a:endParaRPr sz="1200">
              <a:latin typeface="Cambria Math"/>
              <a:cs typeface="Cambria Math"/>
            </a:endParaRPr>
          </a:p>
          <a:p>
            <a:pPr marL="47625">
              <a:spcBef>
                <a:spcPts val="735"/>
              </a:spcBef>
            </a:pPr>
            <a:r>
              <a:rPr sz="1425" spc="-8" dirty="0">
                <a:solidFill>
                  <a:srgbClr val="00B050"/>
                </a:solidFill>
                <a:latin typeface="Cambria Math"/>
                <a:cs typeface="Cambria Math"/>
              </a:rPr>
              <a:t>𝑦</a:t>
            </a:r>
            <a:r>
              <a:rPr sz="1519" spc="-11" baseline="-16460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519" baseline="-16460">
              <a:latin typeface="Cambria Math"/>
              <a:cs typeface="Cambria Math"/>
            </a:endParaRPr>
          </a:p>
          <a:p>
            <a:pPr marR="115729" algn="r">
              <a:spcBef>
                <a:spcPts val="518"/>
              </a:spcBef>
            </a:pPr>
            <a:r>
              <a:rPr sz="863" spc="56" dirty="0">
                <a:latin typeface="Cambria Math"/>
                <a:cs typeface="Cambria Math"/>
              </a:rPr>
              <a:t>𝐵</a:t>
            </a:r>
            <a:r>
              <a:rPr spc="-5" baseline="-20833" dirty="0">
                <a:latin typeface="Cambria Math"/>
                <a:cs typeface="Cambria Math"/>
              </a:rPr>
              <a:t>𝒑</a:t>
            </a:r>
            <a:endParaRPr baseline="-20833">
              <a:latin typeface="Cambria Math"/>
              <a:cs typeface="Cambria Math"/>
            </a:endParaRPr>
          </a:p>
        </p:txBody>
      </p:sp>
      <p:grpSp>
        <p:nvGrpSpPr>
          <p:cNvPr id="67" name="object 32">
            <a:extLst>
              <a:ext uri="{FF2B5EF4-FFF2-40B4-BE49-F238E27FC236}">
                <a16:creationId xmlns:a16="http://schemas.microsoft.com/office/drawing/2014/main" id="{B29701A1-067A-423C-8306-1826ECD1CBDC}"/>
              </a:ext>
            </a:extLst>
          </p:cNvPr>
          <p:cNvGrpSpPr/>
          <p:nvPr/>
        </p:nvGrpSpPr>
        <p:grpSpPr>
          <a:xfrm>
            <a:off x="1845451" y="1906281"/>
            <a:ext cx="2166461" cy="1561148"/>
            <a:chOff x="2460600" y="1398708"/>
            <a:chExt cx="2888615" cy="2081530"/>
          </a:xfrm>
        </p:grpSpPr>
        <p:sp>
          <p:nvSpPr>
            <p:cNvPr id="68" name="object 33">
              <a:extLst>
                <a:ext uri="{FF2B5EF4-FFF2-40B4-BE49-F238E27FC236}">
                  <a16:creationId xmlns:a16="http://schemas.microsoft.com/office/drawing/2014/main" id="{D24291CD-1EBF-490C-9299-C2021674172A}"/>
                </a:ext>
              </a:extLst>
            </p:cNvPr>
            <p:cNvSpPr/>
            <p:nvPr/>
          </p:nvSpPr>
          <p:spPr>
            <a:xfrm>
              <a:off x="2470125" y="1435799"/>
              <a:ext cx="2827655" cy="2035175"/>
            </a:xfrm>
            <a:custGeom>
              <a:avLst/>
              <a:gdLst/>
              <a:ahLst/>
              <a:cxnLst/>
              <a:rect l="l" t="t" r="r" b="b"/>
              <a:pathLst>
                <a:path w="2827654" h="2035175">
                  <a:moveTo>
                    <a:pt x="0" y="2034844"/>
                  </a:moveTo>
                  <a:lnTo>
                    <a:pt x="282718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34">
              <a:extLst>
                <a:ext uri="{FF2B5EF4-FFF2-40B4-BE49-F238E27FC236}">
                  <a16:creationId xmlns:a16="http://schemas.microsoft.com/office/drawing/2014/main" id="{2523D97B-3663-47AD-BC2B-194DF2658274}"/>
                </a:ext>
              </a:extLst>
            </p:cNvPr>
            <p:cNvSpPr/>
            <p:nvPr/>
          </p:nvSpPr>
          <p:spPr>
            <a:xfrm>
              <a:off x="5264746" y="1398708"/>
              <a:ext cx="84455" cy="75565"/>
            </a:xfrm>
            <a:custGeom>
              <a:avLst/>
              <a:gdLst/>
              <a:ahLst/>
              <a:cxnLst/>
              <a:rect l="l" t="t" r="r" b="b"/>
              <a:pathLst>
                <a:path w="84454" h="75565">
                  <a:moveTo>
                    <a:pt x="84099" y="0"/>
                  </a:moveTo>
                  <a:lnTo>
                    <a:pt x="0" y="13588"/>
                  </a:lnTo>
                  <a:lnTo>
                    <a:pt x="44513" y="75437"/>
                  </a:lnTo>
                  <a:lnTo>
                    <a:pt x="840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35">
            <a:extLst>
              <a:ext uri="{FF2B5EF4-FFF2-40B4-BE49-F238E27FC236}">
                <a16:creationId xmlns:a16="http://schemas.microsoft.com/office/drawing/2014/main" id="{9BACA6FF-53D6-4B59-8B42-210318CAC8E1}"/>
              </a:ext>
            </a:extLst>
          </p:cNvPr>
          <p:cNvSpPr txBox="1"/>
          <p:nvPr/>
        </p:nvSpPr>
        <p:spPr>
          <a:xfrm>
            <a:off x="2694636" y="2363880"/>
            <a:ext cx="227171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863" spc="23" dirty="0">
                <a:latin typeface="Cambria Math"/>
                <a:cs typeface="Cambria Math"/>
              </a:rPr>
              <a:t>𝐴</a:t>
            </a:r>
            <a:r>
              <a:rPr spc="33" baseline="-20833" dirty="0">
                <a:latin typeface="Cambria Math"/>
                <a:cs typeface="Cambria Math"/>
              </a:rPr>
              <a:t>𝒑</a:t>
            </a:r>
            <a:endParaRPr baseline="-20833">
              <a:latin typeface="Cambria Math"/>
              <a:cs typeface="Cambria Math"/>
            </a:endParaRPr>
          </a:p>
        </p:txBody>
      </p:sp>
      <p:sp>
        <p:nvSpPr>
          <p:cNvPr id="71" name="object 36">
            <a:extLst>
              <a:ext uri="{FF2B5EF4-FFF2-40B4-BE49-F238E27FC236}">
                <a16:creationId xmlns:a16="http://schemas.microsoft.com/office/drawing/2014/main" id="{52FF36C0-9AD7-4518-A59D-954E927B68DD}"/>
              </a:ext>
            </a:extLst>
          </p:cNvPr>
          <p:cNvSpPr txBox="1"/>
          <p:nvPr/>
        </p:nvSpPr>
        <p:spPr>
          <a:xfrm>
            <a:off x="3058307" y="3073838"/>
            <a:ext cx="271939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863" spc="23" dirty="0">
                <a:latin typeface="Cambria Math"/>
                <a:cs typeface="Cambria Math"/>
              </a:rPr>
              <a:t>𝐴</a:t>
            </a:r>
            <a:r>
              <a:rPr spc="33" baseline="-20833" dirty="0">
                <a:latin typeface="Cambria Math"/>
                <a:cs typeface="Cambria Math"/>
              </a:rPr>
              <a:t>𝒕</a:t>
            </a:r>
            <a:r>
              <a:rPr sz="1294" spc="33" baseline="-43478" dirty="0">
                <a:latin typeface="Cambria Math"/>
                <a:cs typeface="Cambria Math"/>
              </a:rPr>
              <a:t>𝐵</a:t>
            </a:r>
            <a:endParaRPr sz="1294" baseline="-43478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403807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1E12CD-ED9E-4AD7-BC70-9C16D119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 and Orientation</a:t>
            </a:r>
          </a:p>
          <a:p>
            <a:endParaRPr lang="en-US" dirty="0"/>
          </a:p>
          <a:p>
            <a:r>
              <a:rPr lang="en-US" dirty="0"/>
              <a:t>Representing Poses in 2D</a:t>
            </a:r>
          </a:p>
          <a:p>
            <a:endParaRPr lang="en-US" dirty="0"/>
          </a:p>
          <a:p>
            <a:r>
              <a:rPr lang="en-US" dirty="0"/>
              <a:t>Representing Poses in 3D  </a:t>
            </a:r>
          </a:p>
          <a:p>
            <a:pPr lvl="1"/>
            <a:r>
              <a:rPr lang="en-US" dirty="0"/>
              <a:t>Rotation Matrices  </a:t>
            </a:r>
          </a:p>
          <a:p>
            <a:pPr lvl="1"/>
            <a:r>
              <a:rPr lang="en-US" dirty="0"/>
              <a:t>Three-angles</a:t>
            </a:r>
          </a:p>
          <a:p>
            <a:pPr lvl="1"/>
            <a:r>
              <a:rPr lang="en-US" dirty="0"/>
              <a:t>Axis-angles</a:t>
            </a:r>
          </a:p>
          <a:p>
            <a:pPr lvl="1"/>
            <a:r>
              <a:rPr lang="en-US" dirty="0"/>
              <a:t>Unit Quaternions  </a:t>
            </a:r>
          </a:p>
          <a:p>
            <a:pPr lvl="1"/>
            <a:r>
              <a:rPr lang="en-US" dirty="0"/>
              <a:t>3D Poses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99BD8D-F1E1-4918-8AB7-87B31C39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B39B62-AB35-44CD-BB9F-8D702083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941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F80392-59B9-4C08-80E3-6086EFE2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B29350-C349-48A8-B535-3594AA78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A59AC6C-4ACC-4953-9E1C-772127B581D2}"/>
              </a:ext>
            </a:extLst>
          </p:cNvPr>
          <p:cNvSpPr txBox="1"/>
          <p:nvPr/>
        </p:nvSpPr>
        <p:spPr>
          <a:xfrm>
            <a:off x="516373" y="1935881"/>
            <a:ext cx="3671888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651">
              <a:spcBef>
                <a:spcPts val="75"/>
              </a:spcBef>
              <a:buChar char="•"/>
              <a:tabLst>
                <a:tab pos="266700" algn="l"/>
                <a:tab pos="267176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From the previous slides we know</a:t>
            </a:r>
            <a:r>
              <a:rPr sz="1575" spc="-26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that</a:t>
            </a:r>
            <a:endParaRPr sz="1575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CF42723-3B58-4A4D-A92A-6ACD6208AB21}"/>
              </a:ext>
            </a:extLst>
          </p:cNvPr>
          <p:cNvSpPr txBox="1"/>
          <p:nvPr/>
        </p:nvSpPr>
        <p:spPr>
          <a:xfrm>
            <a:off x="497323" y="3481808"/>
            <a:ext cx="2907983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0" indent="-257175">
              <a:spcBef>
                <a:spcPts val="75"/>
              </a:spcBef>
              <a:buChar char="•"/>
              <a:tabLst>
                <a:tab pos="285274" algn="l"/>
                <a:tab pos="285750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This allows us </a:t>
            </a:r>
            <a:r>
              <a:rPr sz="1575" dirty="0">
                <a:solidFill>
                  <a:srgbClr val="003C69"/>
                </a:solidFill>
                <a:latin typeface="Arial"/>
                <a:cs typeface="Arial"/>
              </a:rPr>
              <a:t>to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compute</a:t>
            </a:r>
            <a:r>
              <a:rPr sz="1575" spc="23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688" spc="39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26" dirty="0">
                <a:solidFill>
                  <a:srgbClr val="003C69"/>
                </a:solidFill>
                <a:latin typeface="Cambria Math"/>
                <a:cs typeface="Cambria Math"/>
              </a:rPr>
              <a:t>𝒑</a:t>
            </a:r>
            <a:endParaRPr sz="1575" dirty="0">
              <a:latin typeface="Cambria Math"/>
              <a:cs typeface="Cambria Math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A2FF40A-26F0-44E3-B4EC-6A85D1F0E76B}"/>
              </a:ext>
            </a:extLst>
          </p:cNvPr>
          <p:cNvSpPr txBox="1"/>
          <p:nvPr/>
        </p:nvSpPr>
        <p:spPr>
          <a:xfrm>
            <a:off x="516374" y="5767808"/>
            <a:ext cx="3449479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651">
              <a:spcBef>
                <a:spcPts val="75"/>
              </a:spcBef>
              <a:buChar char="•"/>
              <a:tabLst>
                <a:tab pos="266700" algn="l"/>
                <a:tab pos="267176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This can also be verified by</a:t>
            </a:r>
            <a:r>
              <a:rPr sz="1575" spc="-34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drawing</a:t>
            </a:r>
            <a:endParaRPr sz="1575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59332C-10AB-44A3-A7B4-754C133E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88" y="2215276"/>
            <a:ext cx="7554624" cy="117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A06FF-4B31-4194-8994-BB63824AB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26" y="3824872"/>
            <a:ext cx="7452486" cy="16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62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60439-5387-49E1-9CC0-D49C6F28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61C31F-8928-4E5E-B53D-2890DCFC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86A2E4D5-9F01-40CA-962A-9B6C1A2BE415}"/>
              </a:ext>
            </a:extLst>
          </p:cNvPr>
          <p:cNvGrpSpPr/>
          <p:nvPr/>
        </p:nvGrpSpPr>
        <p:grpSpPr>
          <a:xfrm>
            <a:off x="2668677" y="1730284"/>
            <a:ext cx="4354830" cy="3642836"/>
            <a:chOff x="3558236" y="1164045"/>
            <a:chExt cx="5806440" cy="4857115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CD2A597E-7E9C-4F83-B811-6F1EB7C1B9C5}"/>
                </a:ext>
              </a:extLst>
            </p:cNvPr>
            <p:cNvSpPr/>
            <p:nvPr/>
          </p:nvSpPr>
          <p:spPr>
            <a:xfrm>
              <a:off x="3615379" y="1176745"/>
              <a:ext cx="0" cy="4775200"/>
            </a:xfrm>
            <a:custGeom>
              <a:avLst/>
              <a:gdLst/>
              <a:ahLst/>
              <a:cxnLst/>
              <a:rect l="l" t="t" r="r" b="b"/>
              <a:pathLst>
                <a:path h="4775200">
                  <a:moveTo>
                    <a:pt x="0" y="477485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54B818B4-5C7B-483D-AD0B-34E5AB94E446}"/>
                </a:ext>
              </a:extLst>
            </p:cNvPr>
            <p:cNvSpPr/>
            <p:nvPr/>
          </p:nvSpPr>
          <p:spPr>
            <a:xfrm>
              <a:off x="3570936" y="1176747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42CE06DB-498F-4F99-B6BC-10C59B581250}"/>
                </a:ext>
              </a:extLst>
            </p:cNvPr>
            <p:cNvSpPr/>
            <p:nvPr/>
          </p:nvSpPr>
          <p:spPr>
            <a:xfrm>
              <a:off x="3620034" y="5963544"/>
              <a:ext cx="5732145" cy="0"/>
            </a:xfrm>
            <a:custGeom>
              <a:avLst/>
              <a:gdLst/>
              <a:ahLst/>
              <a:cxnLst/>
              <a:rect l="l" t="t" r="r" b="b"/>
              <a:pathLst>
                <a:path w="5732145">
                  <a:moveTo>
                    <a:pt x="0" y="0"/>
                  </a:moveTo>
                  <a:lnTo>
                    <a:pt x="57317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00770E63-4C30-4F2A-B11E-FB889305EC54}"/>
                </a:ext>
              </a:extLst>
            </p:cNvPr>
            <p:cNvSpPr/>
            <p:nvPr/>
          </p:nvSpPr>
          <p:spPr>
            <a:xfrm>
              <a:off x="9275536" y="5919091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BF580CE5-E05A-41C1-A688-B979629760E1}"/>
                </a:ext>
              </a:extLst>
            </p:cNvPr>
            <p:cNvSpPr/>
            <p:nvPr/>
          </p:nvSpPr>
          <p:spPr>
            <a:xfrm>
              <a:off x="7458525" y="4994572"/>
              <a:ext cx="0" cy="960119"/>
            </a:xfrm>
            <a:custGeom>
              <a:avLst/>
              <a:gdLst/>
              <a:ahLst/>
              <a:cxnLst/>
              <a:rect l="l" t="t" r="r" b="b"/>
              <a:pathLst>
                <a:path h="960120">
                  <a:moveTo>
                    <a:pt x="0" y="0"/>
                  </a:moveTo>
                  <a:lnTo>
                    <a:pt x="0" y="960005"/>
                  </a:lnTo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874D1FF2-4500-4729-A7A7-BFA1EC5C024F}"/>
                </a:ext>
              </a:extLst>
            </p:cNvPr>
            <p:cNvSpPr/>
            <p:nvPr/>
          </p:nvSpPr>
          <p:spPr>
            <a:xfrm>
              <a:off x="3623078" y="5004988"/>
              <a:ext cx="4657725" cy="0"/>
            </a:xfrm>
            <a:custGeom>
              <a:avLst/>
              <a:gdLst/>
              <a:ahLst/>
              <a:cxnLst/>
              <a:rect l="l" t="t" r="r" b="b"/>
              <a:pathLst>
                <a:path w="4657725">
                  <a:moveTo>
                    <a:pt x="0" y="0"/>
                  </a:moveTo>
                  <a:lnTo>
                    <a:pt x="4657217" y="0"/>
                  </a:lnTo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9">
            <a:extLst>
              <a:ext uri="{FF2B5EF4-FFF2-40B4-BE49-F238E27FC236}">
                <a16:creationId xmlns:a16="http://schemas.microsoft.com/office/drawing/2014/main" id="{2EA794A5-1062-4CB0-9A56-DD7AFBFB24EA}"/>
              </a:ext>
            </a:extLst>
          </p:cNvPr>
          <p:cNvSpPr txBox="1"/>
          <p:nvPr/>
        </p:nvSpPr>
        <p:spPr>
          <a:xfrm>
            <a:off x="7043351" y="5339419"/>
            <a:ext cx="229076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25" spc="-26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1519" spc="-39" baseline="-16460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519" baseline="-16460">
              <a:latin typeface="Cambria Math"/>
              <a:cs typeface="Cambria Math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6554C227-C420-48E9-BE04-B8617AE61B12}"/>
              </a:ext>
            </a:extLst>
          </p:cNvPr>
          <p:cNvSpPr txBox="1"/>
          <p:nvPr/>
        </p:nvSpPr>
        <p:spPr>
          <a:xfrm>
            <a:off x="2396453" y="1516425"/>
            <a:ext cx="120491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425" spc="-4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endParaRPr sz="1425">
              <a:latin typeface="Cambria Math"/>
              <a:cs typeface="Cambria Math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1514EAB4-0684-4430-A7B0-FE9ED97E212B}"/>
              </a:ext>
            </a:extLst>
          </p:cNvPr>
          <p:cNvSpPr txBox="1"/>
          <p:nvPr/>
        </p:nvSpPr>
        <p:spPr>
          <a:xfrm>
            <a:off x="2482170" y="1602138"/>
            <a:ext cx="106204" cy="168380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1013" spc="68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013">
              <a:latin typeface="Cambria Math"/>
              <a:cs typeface="Cambria Math"/>
            </a:endParaRPr>
          </a:p>
        </p:txBody>
      </p:sp>
      <p:grpSp>
        <p:nvGrpSpPr>
          <p:cNvPr id="15" name="object 12">
            <a:extLst>
              <a:ext uri="{FF2B5EF4-FFF2-40B4-BE49-F238E27FC236}">
                <a16:creationId xmlns:a16="http://schemas.microsoft.com/office/drawing/2014/main" id="{2E6F7F63-8D91-43BD-A0CA-39C3B22C99F8}"/>
              </a:ext>
            </a:extLst>
          </p:cNvPr>
          <p:cNvGrpSpPr/>
          <p:nvPr/>
        </p:nvGrpSpPr>
        <p:grpSpPr>
          <a:xfrm>
            <a:off x="2697782" y="2233421"/>
            <a:ext cx="5243988" cy="3095149"/>
            <a:chOff x="3597042" y="1834894"/>
            <a:chExt cx="6991984" cy="4126865"/>
          </a:xfrm>
        </p:grpSpPr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83578A47-F363-4F98-A16A-3DDF73A49B58}"/>
                </a:ext>
              </a:extLst>
            </p:cNvPr>
            <p:cNvSpPr/>
            <p:nvPr/>
          </p:nvSpPr>
          <p:spPr>
            <a:xfrm>
              <a:off x="5756147" y="1834894"/>
              <a:ext cx="1786127" cy="32049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888F47F6-F3E5-4820-A277-8B8FD0F53A11}"/>
                </a:ext>
              </a:extLst>
            </p:cNvPr>
            <p:cNvSpPr/>
            <p:nvPr/>
          </p:nvSpPr>
          <p:spPr>
            <a:xfrm>
              <a:off x="7383778" y="3302506"/>
              <a:ext cx="3204971" cy="17876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7BC4D449-7189-40A9-B58A-4FEF4D961C81}"/>
                </a:ext>
              </a:extLst>
            </p:cNvPr>
            <p:cNvSpPr/>
            <p:nvPr/>
          </p:nvSpPr>
          <p:spPr>
            <a:xfrm>
              <a:off x="3606567" y="5007201"/>
              <a:ext cx="3779520" cy="944880"/>
            </a:xfrm>
            <a:custGeom>
              <a:avLst/>
              <a:gdLst/>
              <a:ahLst/>
              <a:cxnLst/>
              <a:rect l="l" t="t" r="r" b="b"/>
              <a:pathLst>
                <a:path w="3779520" h="944879">
                  <a:moveTo>
                    <a:pt x="0" y="944600"/>
                  </a:moveTo>
                  <a:lnTo>
                    <a:pt x="3779392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8E7C58D0-47F8-4815-86C8-2EAEDBD13594}"/>
                </a:ext>
              </a:extLst>
            </p:cNvPr>
            <p:cNvSpPr/>
            <p:nvPr/>
          </p:nvSpPr>
          <p:spPr>
            <a:xfrm>
              <a:off x="7364403" y="4973317"/>
              <a:ext cx="83185" cy="74295"/>
            </a:xfrm>
            <a:custGeom>
              <a:avLst/>
              <a:gdLst/>
              <a:ahLst/>
              <a:cxnLst/>
              <a:rect l="l" t="t" r="r" b="b"/>
              <a:pathLst>
                <a:path w="83184" h="74295">
                  <a:moveTo>
                    <a:pt x="0" y="0"/>
                  </a:moveTo>
                  <a:lnTo>
                    <a:pt x="18478" y="73926"/>
                  </a:lnTo>
                  <a:lnTo>
                    <a:pt x="83159" y="18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7">
            <a:extLst>
              <a:ext uri="{FF2B5EF4-FFF2-40B4-BE49-F238E27FC236}">
                <a16:creationId xmlns:a16="http://schemas.microsoft.com/office/drawing/2014/main" id="{E29A0007-1C74-4ACC-AB57-E205D0CFE2D3}"/>
              </a:ext>
            </a:extLst>
          </p:cNvPr>
          <p:cNvSpPr txBox="1"/>
          <p:nvPr/>
        </p:nvSpPr>
        <p:spPr>
          <a:xfrm>
            <a:off x="7836787" y="3408367"/>
            <a:ext cx="240030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25" spc="4" dirty="0">
                <a:solidFill>
                  <a:srgbClr val="00B050"/>
                </a:solidFill>
                <a:latin typeface="Cambria Math"/>
                <a:cs typeface="Cambria Math"/>
              </a:rPr>
              <a:t>𝑥</a:t>
            </a:r>
            <a:r>
              <a:rPr sz="1519" spc="5" baseline="-16460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519" baseline="-16460">
              <a:latin typeface="Cambria Math"/>
              <a:cs typeface="Cambria Math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12146AEE-3A0E-40F3-B5BC-5CFD8A3B8724}"/>
              </a:ext>
            </a:extLst>
          </p:cNvPr>
          <p:cNvSpPr txBox="1"/>
          <p:nvPr/>
        </p:nvSpPr>
        <p:spPr>
          <a:xfrm>
            <a:off x="4166445" y="2308549"/>
            <a:ext cx="241459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25" spc="-8" dirty="0">
                <a:solidFill>
                  <a:srgbClr val="00B050"/>
                </a:solidFill>
                <a:latin typeface="Cambria Math"/>
                <a:cs typeface="Cambria Math"/>
              </a:rPr>
              <a:t>𝑦</a:t>
            </a:r>
            <a:r>
              <a:rPr sz="1519" spc="-11" baseline="-16460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519" baseline="-16460">
              <a:latin typeface="Cambria Math"/>
              <a:cs typeface="Cambria Math"/>
            </a:endParaRPr>
          </a:p>
        </p:txBody>
      </p:sp>
      <p:grpSp>
        <p:nvGrpSpPr>
          <p:cNvPr id="22" name="object 19">
            <a:extLst>
              <a:ext uri="{FF2B5EF4-FFF2-40B4-BE49-F238E27FC236}">
                <a16:creationId xmlns:a16="http://schemas.microsoft.com/office/drawing/2014/main" id="{2BB1DE3C-643E-40C7-A20D-91ECD8C9C331}"/>
              </a:ext>
            </a:extLst>
          </p:cNvPr>
          <p:cNvGrpSpPr/>
          <p:nvPr/>
        </p:nvGrpSpPr>
        <p:grpSpPr>
          <a:xfrm>
            <a:off x="5852570" y="1968322"/>
            <a:ext cx="167164" cy="2633663"/>
            <a:chOff x="7803426" y="1481429"/>
            <a:chExt cx="222885" cy="3511550"/>
          </a:xfrm>
        </p:grpSpPr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25010038-058C-4515-AE1C-613934CB28A7}"/>
                </a:ext>
              </a:extLst>
            </p:cNvPr>
            <p:cNvSpPr/>
            <p:nvPr/>
          </p:nvSpPr>
          <p:spPr>
            <a:xfrm>
              <a:off x="7964136" y="4735836"/>
              <a:ext cx="54610" cy="248920"/>
            </a:xfrm>
            <a:custGeom>
              <a:avLst/>
              <a:gdLst/>
              <a:ahLst/>
              <a:cxnLst/>
              <a:rect l="l" t="t" r="r" b="b"/>
              <a:pathLst>
                <a:path w="54609" h="248920">
                  <a:moveTo>
                    <a:pt x="0" y="0"/>
                  </a:moveTo>
                  <a:lnTo>
                    <a:pt x="19300" y="47640"/>
                  </a:lnTo>
                  <a:lnTo>
                    <a:pt x="34415" y="96620"/>
                  </a:lnTo>
                  <a:lnTo>
                    <a:pt x="45284" y="146667"/>
                  </a:lnTo>
                  <a:lnTo>
                    <a:pt x="51849" y="197503"/>
                  </a:lnTo>
                  <a:lnTo>
                    <a:pt x="54051" y="248856"/>
                  </a:lnTo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54435700-2EDF-49C5-8BAF-532529E66FF5}"/>
                </a:ext>
              </a:extLst>
            </p:cNvPr>
            <p:cNvSpPr/>
            <p:nvPr/>
          </p:nvSpPr>
          <p:spPr>
            <a:xfrm>
              <a:off x="7803426" y="1481429"/>
              <a:ext cx="96024" cy="960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2">
            <a:extLst>
              <a:ext uri="{FF2B5EF4-FFF2-40B4-BE49-F238E27FC236}">
                <a16:creationId xmlns:a16="http://schemas.microsoft.com/office/drawing/2014/main" id="{07434895-A5D8-4454-8B6F-F3BD303E7F2F}"/>
              </a:ext>
            </a:extLst>
          </p:cNvPr>
          <p:cNvSpPr txBox="1"/>
          <p:nvPr/>
        </p:nvSpPr>
        <p:spPr>
          <a:xfrm>
            <a:off x="6099762" y="4324424"/>
            <a:ext cx="316230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75" dirty="0">
                <a:latin typeface="Cambria Math"/>
                <a:cs typeface="Cambria Math"/>
              </a:rPr>
              <a:t>27°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31BD684C-F0B8-4EA9-AD02-F937C5D57FED}"/>
              </a:ext>
            </a:extLst>
          </p:cNvPr>
          <p:cNvSpPr txBox="1"/>
          <p:nvPr/>
        </p:nvSpPr>
        <p:spPr>
          <a:xfrm>
            <a:off x="6069970" y="1751039"/>
            <a:ext cx="143351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75" dirty="0">
                <a:latin typeface="Cambria Math"/>
                <a:cs typeface="Cambria Math"/>
              </a:rPr>
              <a:t>𝑃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7EDFD3D8-CCED-4380-8A6C-04365763F7AE}"/>
              </a:ext>
            </a:extLst>
          </p:cNvPr>
          <p:cNvSpPr txBox="1"/>
          <p:nvPr/>
        </p:nvSpPr>
        <p:spPr>
          <a:xfrm>
            <a:off x="2435715" y="4470979"/>
            <a:ext cx="130016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75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sz="1575">
              <a:latin typeface="Cambria Math"/>
              <a:cs typeface="Cambria Math"/>
            </a:endParaRPr>
          </a:p>
        </p:txBody>
      </p:sp>
      <p:grpSp>
        <p:nvGrpSpPr>
          <p:cNvPr id="28" name="object 25">
            <a:extLst>
              <a:ext uri="{FF2B5EF4-FFF2-40B4-BE49-F238E27FC236}">
                <a16:creationId xmlns:a16="http://schemas.microsoft.com/office/drawing/2014/main" id="{0FF09544-20CB-4EC0-B725-5C7AF95B56F4}"/>
              </a:ext>
            </a:extLst>
          </p:cNvPr>
          <p:cNvGrpSpPr/>
          <p:nvPr/>
        </p:nvGrpSpPr>
        <p:grpSpPr>
          <a:xfrm>
            <a:off x="2603478" y="1996820"/>
            <a:ext cx="4274344" cy="3440430"/>
            <a:chOff x="3471303" y="1519426"/>
            <a:chExt cx="5699125" cy="4587240"/>
          </a:xfrm>
        </p:grpSpPr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8DB73D4D-079A-402B-8827-98446B618D81}"/>
                </a:ext>
              </a:extLst>
            </p:cNvPr>
            <p:cNvSpPr/>
            <p:nvPr/>
          </p:nvSpPr>
          <p:spPr>
            <a:xfrm>
              <a:off x="7445044" y="1598065"/>
              <a:ext cx="396875" cy="3375025"/>
            </a:xfrm>
            <a:custGeom>
              <a:avLst/>
              <a:gdLst/>
              <a:ahLst/>
              <a:cxnLst/>
              <a:rect l="l" t="t" r="r" b="b"/>
              <a:pathLst>
                <a:path w="396875" h="3375025">
                  <a:moveTo>
                    <a:pt x="0" y="3374923"/>
                  </a:moveTo>
                  <a:lnTo>
                    <a:pt x="396278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E566F820-E17E-43B1-833D-C0B81BDD613C}"/>
                </a:ext>
              </a:extLst>
            </p:cNvPr>
            <p:cNvSpPr/>
            <p:nvPr/>
          </p:nvSpPr>
          <p:spPr>
            <a:xfrm>
              <a:off x="7802007" y="1534998"/>
              <a:ext cx="76200" cy="80645"/>
            </a:xfrm>
            <a:custGeom>
              <a:avLst/>
              <a:gdLst/>
              <a:ahLst/>
              <a:cxnLst/>
              <a:rect l="l" t="t" r="r" b="b"/>
              <a:pathLst>
                <a:path w="76200" h="80644">
                  <a:moveTo>
                    <a:pt x="46723" y="0"/>
                  </a:moveTo>
                  <a:lnTo>
                    <a:pt x="0" y="71247"/>
                  </a:lnTo>
                  <a:lnTo>
                    <a:pt x="75679" y="80124"/>
                  </a:lnTo>
                  <a:lnTo>
                    <a:pt x="467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4868FB72-2F78-4404-BD26-7A629CA1DE69}"/>
                </a:ext>
              </a:extLst>
            </p:cNvPr>
            <p:cNvSpPr/>
            <p:nvPr/>
          </p:nvSpPr>
          <p:spPr>
            <a:xfrm>
              <a:off x="7857117" y="1535220"/>
              <a:ext cx="0" cy="4416425"/>
            </a:xfrm>
            <a:custGeom>
              <a:avLst/>
              <a:gdLst/>
              <a:ahLst/>
              <a:cxnLst/>
              <a:rect l="l" t="t" r="r" b="b"/>
              <a:pathLst>
                <a:path h="4416425">
                  <a:moveTo>
                    <a:pt x="0" y="0"/>
                  </a:moveTo>
                  <a:lnTo>
                    <a:pt x="0" y="4416005"/>
                  </a:lnTo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795078DC-D978-41BD-A5EA-2BC36CC5B601}"/>
                </a:ext>
              </a:extLst>
            </p:cNvPr>
            <p:cNvSpPr/>
            <p:nvPr/>
          </p:nvSpPr>
          <p:spPr>
            <a:xfrm>
              <a:off x="3623078" y="1535113"/>
              <a:ext cx="4225290" cy="0"/>
            </a:xfrm>
            <a:custGeom>
              <a:avLst/>
              <a:gdLst/>
              <a:ahLst/>
              <a:cxnLst/>
              <a:rect l="l" t="t" r="r" b="b"/>
              <a:pathLst>
                <a:path w="4225290">
                  <a:moveTo>
                    <a:pt x="0" y="0"/>
                  </a:moveTo>
                  <a:lnTo>
                    <a:pt x="4225099" y="0"/>
                  </a:lnTo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DFD8BF3E-7C2C-40D0-BA14-EF9C88B4ED7C}"/>
                </a:ext>
              </a:extLst>
            </p:cNvPr>
            <p:cNvSpPr/>
            <p:nvPr/>
          </p:nvSpPr>
          <p:spPr>
            <a:xfrm>
              <a:off x="7844027" y="1530095"/>
              <a:ext cx="1325879" cy="25801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5643EE26-2889-49D2-A632-484E25B12CD7}"/>
                </a:ext>
              </a:extLst>
            </p:cNvPr>
            <p:cNvSpPr/>
            <p:nvPr/>
          </p:nvSpPr>
          <p:spPr>
            <a:xfrm>
              <a:off x="6126478" y="1519426"/>
              <a:ext cx="1723643" cy="8915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EC03F3DB-D524-462B-8EA6-BA15BEC298EB}"/>
                </a:ext>
              </a:extLst>
            </p:cNvPr>
            <p:cNvSpPr/>
            <p:nvPr/>
          </p:nvSpPr>
          <p:spPr>
            <a:xfrm>
              <a:off x="4575590" y="5818056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89">
                  <a:moveTo>
                    <a:pt x="0" y="0"/>
                  </a:moveTo>
                  <a:lnTo>
                    <a:pt x="0" y="287997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085809DE-F3CD-42AD-A1FF-CFF9436B289C}"/>
                </a:ext>
              </a:extLst>
            </p:cNvPr>
            <p:cNvSpPr/>
            <p:nvPr/>
          </p:nvSpPr>
          <p:spPr>
            <a:xfrm>
              <a:off x="5535839" y="5818056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89">
                  <a:moveTo>
                    <a:pt x="0" y="0"/>
                  </a:moveTo>
                  <a:lnTo>
                    <a:pt x="0" y="287997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21EA0C43-E396-4D54-984E-05EB49C67260}"/>
                </a:ext>
              </a:extLst>
            </p:cNvPr>
            <p:cNvSpPr/>
            <p:nvPr/>
          </p:nvSpPr>
          <p:spPr>
            <a:xfrm>
              <a:off x="6496090" y="5818056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89">
                  <a:moveTo>
                    <a:pt x="0" y="0"/>
                  </a:moveTo>
                  <a:lnTo>
                    <a:pt x="0" y="287997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1A65E767-39D2-4476-BCA9-3925AD59A17C}"/>
                </a:ext>
              </a:extLst>
            </p:cNvPr>
            <p:cNvSpPr/>
            <p:nvPr/>
          </p:nvSpPr>
          <p:spPr>
            <a:xfrm>
              <a:off x="7456341" y="5818056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89">
                  <a:moveTo>
                    <a:pt x="0" y="0"/>
                  </a:moveTo>
                  <a:lnTo>
                    <a:pt x="0" y="287997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6">
              <a:extLst>
                <a:ext uri="{FF2B5EF4-FFF2-40B4-BE49-F238E27FC236}">
                  <a16:creationId xmlns:a16="http://schemas.microsoft.com/office/drawing/2014/main" id="{ED2B3A45-AE7D-483B-83BE-11C189BFE1E8}"/>
                </a:ext>
              </a:extLst>
            </p:cNvPr>
            <p:cNvSpPr/>
            <p:nvPr/>
          </p:nvSpPr>
          <p:spPr>
            <a:xfrm>
              <a:off x="3471303" y="5002057"/>
              <a:ext cx="288290" cy="0"/>
            </a:xfrm>
            <a:custGeom>
              <a:avLst/>
              <a:gdLst/>
              <a:ahLst/>
              <a:cxnLst/>
              <a:rect l="l" t="t" r="r" b="b"/>
              <a:pathLst>
                <a:path w="288289">
                  <a:moveTo>
                    <a:pt x="288074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7">
              <a:extLst>
                <a:ext uri="{FF2B5EF4-FFF2-40B4-BE49-F238E27FC236}">
                  <a16:creationId xmlns:a16="http://schemas.microsoft.com/office/drawing/2014/main" id="{2347F90F-167E-4DE8-A5BE-D9FDBF9D99BF}"/>
                </a:ext>
              </a:extLst>
            </p:cNvPr>
            <p:cNvSpPr/>
            <p:nvPr/>
          </p:nvSpPr>
          <p:spPr>
            <a:xfrm>
              <a:off x="3471303" y="4042056"/>
              <a:ext cx="288290" cy="0"/>
            </a:xfrm>
            <a:custGeom>
              <a:avLst/>
              <a:gdLst/>
              <a:ahLst/>
              <a:cxnLst/>
              <a:rect l="l" t="t" r="r" b="b"/>
              <a:pathLst>
                <a:path w="288289">
                  <a:moveTo>
                    <a:pt x="288074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8">
              <a:extLst>
                <a:ext uri="{FF2B5EF4-FFF2-40B4-BE49-F238E27FC236}">
                  <a16:creationId xmlns:a16="http://schemas.microsoft.com/office/drawing/2014/main" id="{854DE2D6-65C6-4B9A-B9EC-323E0845884A}"/>
                </a:ext>
              </a:extLst>
            </p:cNvPr>
            <p:cNvSpPr/>
            <p:nvPr/>
          </p:nvSpPr>
          <p:spPr>
            <a:xfrm>
              <a:off x="3471303" y="3082057"/>
              <a:ext cx="288290" cy="0"/>
            </a:xfrm>
            <a:custGeom>
              <a:avLst/>
              <a:gdLst/>
              <a:ahLst/>
              <a:cxnLst/>
              <a:rect l="l" t="t" r="r" b="b"/>
              <a:pathLst>
                <a:path w="288289">
                  <a:moveTo>
                    <a:pt x="288074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9">
              <a:extLst>
                <a:ext uri="{FF2B5EF4-FFF2-40B4-BE49-F238E27FC236}">
                  <a16:creationId xmlns:a16="http://schemas.microsoft.com/office/drawing/2014/main" id="{CFB578D3-6BB4-4A6F-B335-95DEE069F3E0}"/>
                </a:ext>
              </a:extLst>
            </p:cNvPr>
            <p:cNvSpPr/>
            <p:nvPr/>
          </p:nvSpPr>
          <p:spPr>
            <a:xfrm>
              <a:off x="3471303" y="2122056"/>
              <a:ext cx="288290" cy="0"/>
            </a:xfrm>
            <a:custGeom>
              <a:avLst/>
              <a:gdLst/>
              <a:ahLst/>
              <a:cxnLst/>
              <a:rect l="l" t="t" r="r" b="b"/>
              <a:pathLst>
                <a:path w="288289">
                  <a:moveTo>
                    <a:pt x="288074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0">
            <a:extLst>
              <a:ext uri="{FF2B5EF4-FFF2-40B4-BE49-F238E27FC236}">
                <a16:creationId xmlns:a16="http://schemas.microsoft.com/office/drawing/2014/main" id="{C9BAC65F-30CF-4C51-93EC-2BE8A266D469}"/>
              </a:ext>
            </a:extLst>
          </p:cNvPr>
          <p:cNvSpPr txBox="1"/>
          <p:nvPr/>
        </p:nvSpPr>
        <p:spPr>
          <a:xfrm>
            <a:off x="4386229" y="2615135"/>
            <a:ext cx="130016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75" dirty="0">
                <a:solidFill>
                  <a:srgbClr val="00B050"/>
                </a:solidFill>
                <a:latin typeface="Cambria Math"/>
                <a:cs typeface="Cambria Math"/>
              </a:rPr>
              <a:t>3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44" name="object 41">
            <a:extLst>
              <a:ext uri="{FF2B5EF4-FFF2-40B4-BE49-F238E27FC236}">
                <a16:creationId xmlns:a16="http://schemas.microsoft.com/office/drawing/2014/main" id="{8BEB231B-50ED-43CC-AFD1-B82E861CC6E4}"/>
              </a:ext>
            </a:extLst>
          </p:cNvPr>
          <p:cNvSpPr txBox="1"/>
          <p:nvPr/>
        </p:nvSpPr>
        <p:spPr>
          <a:xfrm>
            <a:off x="6907144" y="3911297"/>
            <a:ext cx="130016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75" dirty="0">
                <a:solidFill>
                  <a:srgbClr val="00B050"/>
                </a:solidFill>
                <a:latin typeface="Cambria Math"/>
                <a:cs typeface="Cambria Math"/>
              </a:rPr>
              <a:t>2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465AEBCE-6C44-4F6E-BF70-FBBBB6DE5F14}"/>
              </a:ext>
            </a:extLst>
          </p:cNvPr>
          <p:cNvSpPr txBox="1"/>
          <p:nvPr/>
        </p:nvSpPr>
        <p:spPr>
          <a:xfrm>
            <a:off x="2031134" y="1869642"/>
            <a:ext cx="614363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75" dirty="0">
                <a:solidFill>
                  <a:srgbClr val="FF0000"/>
                </a:solidFill>
                <a:latin typeface="Cambria Math"/>
                <a:cs typeface="Cambria Math"/>
              </a:rPr>
              <a:t>4.5810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5DAC0488-FEC9-4B95-94AA-CF68C4EF6F56}"/>
              </a:ext>
            </a:extLst>
          </p:cNvPr>
          <p:cNvSpPr txBox="1"/>
          <p:nvPr/>
        </p:nvSpPr>
        <p:spPr>
          <a:xfrm>
            <a:off x="2442769" y="3747038"/>
            <a:ext cx="130016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75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5B6F29CB-3D1B-40BF-A884-FA6D404FCAD4}"/>
              </a:ext>
            </a:extLst>
          </p:cNvPr>
          <p:cNvSpPr txBox="1"/>
          <p:nvPr/>
        </p:nvSpPr>
        <p:spPr>
          <a:xfrm>
            <a:off x="2442769" y="3028549"/>
            <a:ext cx="130016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75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B4CE5338-20D6-47B5-8052-ED9D87BFA463}"/>
              </a:ext>
            </a:extLst>
          </p:cNvPr>
          <p:cNvSpPr txBox="1"/>
          <p:nvPr/>
        </p:nvSpPr>
        <p:spPr>
          <a:xfrm>
            <a:off x="2442769" y="2313859"/>
            <a:ext cx="130016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75" dirty="0">
                <a:solidFill>
                  <a:srgbClr val="FF0000"/>
                </a:solidFill>
                <a:latin typeface="Cambria Math"/>
                <a:cs typeface="Cambria Math"/>
              </a:rPr>
              <a:t>4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4A770FB7-2F41-46A1-8A43-10A850EFF507}"/>
              </a:ext>
            </a:extLst>
          </p:cNvPr>
          <p:cNvSpPr txBox="1"/>
          <p:nvPr/>
        </p:nvSpPr>
        <p:spPr>
          <a:xfrm>
            <a:off x="3366709" y="5409452"/>
            <a:ext cx="130016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75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50" name="object 48">
            <a:extLst>
              <a:ext uri="{FF2B5EF4-FFF2-40B4-BE49-F238E27FC236}">
                <a16:creationId xmlns:a16="http://schemas.microsoft.com/office/drawing/2014/main" id="{5C05375C-4355-45C0-A879-6C809E146AF5}"/>
              </a:ext>
            </a:extLst>
          </p:cNvPr>
          <p:cNvSpPr txBox="1"/>
          <p:nvPr/>
        </p:nvSpPr>
        <p:spPr>
          <a:xfrm>
            <a:off x="4086976" y="5425187"/>
            <a:ext cx="130016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75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C03CB8E8-9A63-4949-AA02-9BDD43A83648}"/>
              </a:ext>
            </a:extLst>
          </p:cNvPr>
          <p:cNvSpPr txBox="1"/>
          <p:nvPr/>
        </p:nvSpPr>
        <p:spPr>
          <a:xfrm>
            <a:off x="4805574" y="5425187"/>
            <a:ext cx="130016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75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D782FA54-EED7-4BBD-A2D3-BEF4785A629F}"/>
              </a:ext>
            </a:extLst>
          </p:cNvPr>
          <p:cNvSpPr txBox="1"/>
          <p:nvPr/>
        </p:nvSpPr>
        <p:spPr>
          <a:xfrm>
            <a:off x="5525843" y="5425187"/>
            <a:ext cx="924401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19088" algn="l"/>
              </a:tabLst>
            </a:pPr>
            <a:r>
              <a:rPr sz="1575" dirty="0">
                <a:solidFill>
                  <a:srgbClr val="FF0000"/>
                </a:solidFill>
                <a:latin typeface="Cambria Math"/>
                <a:cs typeface="Cambria Math"/>
              </a:rPr>
              <a:t>4	4.4200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9D37ECDE-5248-4CA5-A06E-A92BDDF40066}"/>
              </a:ext>
            </a:extLst>
          </p:cNvPr>
          <p:cNvSpPr txBox="1"/>
          <p:nvPr/>
        </p:nvSpPr>
        <p:spPr>
          <a:xfrm>
            <a:off x="4210734" y="4929021"/>
            <a:ext cx="271939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863" spc="23" dirty="0">
                <a:latin typeface="Cambria Math"/>
                <a:cs typeface="Cambria Math"/>
              </a:rPr>
              <a:t>𝐴</a:t>
            </a:r>
            <a:r>
              <a:rPr spc="33" baseline="-20833" dirty="0">
                <a:latin typeface="Cambria Math"/>
                <a:cs typeface="Cambria Math"/>
              </a:rPr>
              <a:t>𝒕</a:t>
            </a:r>
            <a:r>
              <a:rPr sz="1294" spc="33" baseline="-43478" dirty="0">
                <a:latin typeface="Cambria Math"/>
                <a:cs typeface="Cambria Math"/>
              </a:rPr>
              <a:t>𝐵</a:t>
            </a:r>
            <a:endParaRPr sz="1294" baseline="-43478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705329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9EFB4-6247-4371-8082-AB7DA36A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64423A-74CE-49C8-8410-DF96EC63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properties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72BD8B9-5698-4747-B44B-51ED0FF64CAA}"/>
              </a:ext>
            </a:extLst>
          </p:cNvPr>
          <p:cNvSpPr/>
          <p:nvPr/>
        </p:nvSpPr>
        <p:spPr>
          <a:xfrm>
            <a:off x="4300221" y="4012133"/>
            <a:ext cx="273844" cy="186690"/>
          </a:xfrm>
          <a:custGeom>
            <a:avLst/>
            <a:gdLst/>
            <a:ahLst/>
            <a:cxnLst/>
            <a:rect l="l" t="t" r="r" b="b"/>
            <a:pathLst>
              <a:path w="365125" h="248920">
                <a:moveTo>
                  <a:pt x="285343" y="0"/>
                </a:moveTo>
                <a:lnTo>
                  <a:pt x="281952" y="0"/>
                </a:lnTo>
                <a:lnTo>
                  <a:pt x="281952" y="9893"/>
                </a:lnTo>
                <a:lnTo>
                  <a:pt x="283908" y="9893"/>
                </a:lnTo>
                <a:lnTo>
                  <a:pt x="292835" y="10507"/>
                </a:lnTo>
                <a:lnTo>
                  <a:pt x="323475" y="41691"/>
                </a:lnTo>
                <a:lnTo>
                  <a:pt x="324142" y="52222"/>
                </a:lnTo>
                <a:lnTo>
                  <a:pt x="324142" y="58292"/>
                </a:lnTo>
                <a:lnTo>
                  <a:pt x="323278" y="65811"/>
                </a:lnTo>
                <a:lnTo>
                  <a:pt x="319798" y="83692"/>
                </a:lnTo>
                <a:lnTo>
                  <a:pt x="318935" y="90068"/>
                </a:lnTo>
                <a:lnTo>
                  <a:pt x="318935" y="101269"/>
                </a:lnTo>
                <a:lnTo>
                  <a:pt x="321106" y="107327"/>
                </a:lnTo>
                <a:lnTo>
                  <a:pt x="329793" y="116789"/>
                </a:lnTo>
                <a:lnTo>
                  <a:pt x="334949" y="120281"/>
                </a:lnTo>
                <a:lnTo>
                  <a:pt x="340944" y="122542"/>
                </a:lnTo>
                <a:lnTo>
                  <a:pt x="340944" y="124879"/>
                </a:lnTo>
                <a:lnTo>
                  <a:pt x="334949" y="127139"/>
                </a:lnTo>
                <a:lnTo>
                  <a:pt x="329793" y="130632"/>
                </a:lnTo>
                <a:lnTo>
                  <a:pt x="321106" y="140093"/>
                </a:lnTo>
                <a:lnTo>
                  <a:pt x="318935" y="146151"/>
                </a:lnTo>
                <a:lnTo>
                  <a:pt x="318935" y="157352"/>
                </a:lnTo>
                <a:lnTo>
                  <a:pt x="319798" y="163741"/>
                </a:lnTo>
                <a:lnTo>
                  <a:pt x="323278" y="181622"/>
                </a:lnTo>
                <a:lnTo>
                  <a:pt x="324142" y="189128"/>
                </a:lnTo>
                <a:lnTo>
                  <a:pt x="324142" y="195211"/>
                </a:lnTo>
                <a:lnTo>
                  <a:pt x="323475" y="206136"/>
                </a:lnTo>
                <a:lnTo>
                  <a:pt x="292835" y="237828"/>
                </a:lnTo>
                <a:lnTo>
                  <a:pt x="283908" y="238442"/>
                </a:lnTo>
                <a:lnTo>
                  <a:pt x="281952" y="238442"/>
                </a:lnTo>
                <a:lnTo>
                  <a:pt x="281952" y="248335"/>
                </a:lnTo>
                <a:lnTo>
                  <a:pt x="285343" y="248335"/>
                </a:lnTo>
                <a:lnTo>
                  <a:pt x="299676" y="247267"/>
                </a:lnTo>
                <a:lnTo>
                  <a:pt x="337748" y="226691"/>
                </a:lnTo>
                <a:lnTo>
                  <a:pt x="346278" y="192862"/>
                </a:lnTo>
                <a:lnTo>
                  <a:pt x="346278" y="185661"/>
                </a:lnTo>
                <a:lnTo>
                  <a:pt x="345262" y="177457"/>
                </a:lnTo>
                <a:lnTo>
                  <a:pt x="341185" y="159042"/>
                </a:lnTo>
                <a:lnTo>
                  <a:pt x="340156" y="152882"/>
                </a:lnTo>
                <a:lnTo>
                  <a:pt x="340156" y="143763"/>
                </a:lnTo>
                <a:lnTo>
                  <a:pt x="342226" y="138887"/>
                </a:lnTo>
                <a:lnTo>
                  <a:pt x="350469" y="131330"/>
                </a:lnTo>
                <a:lnTo>
                  <a:pt x="356704" y="129311"/>
                </a:lnTo>
                <a:lnTo>
                  <a:pt x="365036" y="129057"/>
                </a:lnTo>
                <a:lnTo>
                  <a:pt x="365036" y="118376"/>
                </a:lnTo>
                <a:lnTo>
                  <a:pt x="356704" y="118109"/>
                </a:lnTo>
                <a:lnTo>
                  <a:pt x="350469" y="116090"/>
                </a:lnTo>
                <a:lnTo>
                  <a:pt x="342226" y="108546"/>
                </a:lnTo>
                <a:lnTo>
                  <a:pt x="340156" y="103657"/>
                </a:lnTo>
                <a:lnTo>
                  <a:pt x="340156" y="94538"/>
                </a:lnTo>
                <a:lnTo>
                  <a:pt x="341185" y="88379"/>
                </a:lnTo>
                <a:lnTo>
                  <a:pt x="345262" y="69976"/>
                </a:lnTo>
                <a:lnTo>
                  <a:pt x="346278" y="61772"/>
                </a:lnTo>
                <a:lnTo>
                  <a:pt x="346278" y="54559"/>
                </a:lnTo>
                <a:lnTo>
                  <a:pt x="345330" y="41872"/>
                </a:lnTo>
                <a:lnTo>
                  <a:pt x="322560" y="8068"/>
                </a:lnTo>
                <a:lnTo>
                  <a:pt x="299676" y="1068"/>
                </a:lnTo>
                <a:lnTo>
                  <a:pt x="285343" y="0"/>
                </a:lnTo>
                <a:close/>
              </a:path>
              <a:path w="365125" h="248920">
                <a:moveTo>
                  <a:pt x="83083" y="0"/>
                </a:moveTo>
                <a:lnTo>
                  <a:pt x="79692" y="0"/>
                </a:lnTo>
                <a:lnTo>
                  <a:pt x="65357" y="1068"/>
                </a:lnTo>
                <a:lnTo>
                  <a:pt x="27285" y="21579"/>
                </a:lnTo>
                <a:lnTo>
                  <a:pt x="18745" y="54432"/>
                </a:lnTo>
                <a:lnTo>
                  <a:pt x="18745" y="61645"/>
                </a:lnTo>
                <a:lnTo>
                  <a:pt x="19773" y="69849"/>
                </a:lnTo>
                <a:lnTo>
                  <a:pt x="23850" y="88252"/>
                </a:lnTo>
                <a:lnTo>
                  <a:pt x="24866" y="94411"/>
                </a:lnTo>
                <a:lnTo>
                  <a:pt x="24866" y="103530"/>
                </a:lnTo>
                <a:lnTo>
                  <a:pt x="22809" y="108407"/>
                </a:lnTo>
                <a:lnTo>
                  <a:pt x="14566" y="115963"/>
                </a:lnTo>
                <a:lnTo>
                  <a:pt x="8331" y="117982"/>
                </a:lnTo>
                <a:lnTo>
                  <a:pt x="0" y="118249"/>
                </a:lnTo>
                <a:lnTo>
                  <a:pt x="0" y="128917"/>
                </a:lnTo>
                <a:lnTo>
                  <a:pt x="8331" y="129184"/>
                </a:lnTo>
                <a:lnTo>
                  <a:pt x="14566" y="131203"/>
                </a:lnTo>
                <a:lnTo>
                  <a:pt x="22809" y="138760"/>
                </a:lnTo>
                <a:lnTo>
                  <a:pt x="24866" y="143636"/>
                </a:lnTo>
                <a:lnTo>
                  <a:pt x="24866" y="152755"/>
                </a:lnTo>
                <a:lnTo>
                  <a:pt x="23850" y="158915"/>
                </a:lnTo>
                <a:lnTo>
                  <a:pt x="19773" y="177317"/>
                </a:lnTo>
                <a:lnTo>
                  <a:pt x="18745" y="185521"/>
                </a:lnTo>
                <a:lnTo>
                  <a:pt x="18745" y="192735"/>
                </a:lnTo>
                <a:lnTo>
                  <a:pt x="19694" y="205879"/>
                </a:lnTo>
                <a:lnTo>
                  <a:pt x="42469" y="240266"/>
                </a:lnTo>
                <a:lnTo>
                  <a:pt x="79692" y="248335"/>
                </a:lnTo>
                <a:lnTo>
                  <a:pt x="83083" y="248335"/>
                </a:lnTo>
                <a:lnTo>
                  <a:pt x="83083" y="238442"/>
                </a:lnTo>
                <a:lnTo>
                  <a:pt x="81127" y="238442"/>
                </a:lnTo>
                <a:lnTo>
                  <a:pt x="72200" y="237828"/>
                </a:lnTo>
                <a:lnTo>
                  <a:pt x="41560" y="206056"/>
                </a:lnTo>
                <a:lnTo>
                  <a:pt x="40894" y="195071"/>
                </a:lnTo>
                <a:lnTo>
                  <a:pt x="40894" y="189001"/>
                </a:lnTo>
                <a:lnTo>
                  <a:pt x="41757" y="181495"/>
                </a:lnTo>
                <a:lnTo>
                  <a:pt x="45224" y="163601"/>
                </a:lnTo>
                <a:lnTo>
                  <a:pt x="46101" y="157225"/>
                </a:lnTo>
                <a:lnTo>
                  <a:pt x="46101" y="146024"/>
                </a:lnTo>
                <a:lnTo>
                  <a:pt x="43929" y="139966"/>
                </a:lnTo>
                <a:lnTo>
                  <a:pt x="35242" y="130505"/>
                </a:lnTo>
                <a:lnTo>
                  <a:pt x="30086" y="127012"/>
                </a:lnTo>
                <a:lnTo>
                  <a:pt x="24091" y="124752"/>
                </a:lnTo>
                <a:lnTo>
                  <a:pt x="24091" y="122415"/>
                </a:lnTo>
                <a:lnTo>
                  <a:pt x="30086" y="120154"/>
                </a:lnTo>
                <a:lnTo>
                  <a:pt x="35242" y="116662"/>
                </a:lnTo>
                <a:lnTo>
                  <a:pt x="43929" y="107200"/>
                </a:lnTo>
                <a:lnTo>
                  <a:pt x="46101" y="101142"/>
                </a:lnTo>
                <a:lnTo>
                  <a:pt x="46101" y="89941"/>
                </a:lnTo>
                <a:lnTo>
                  <a:pt x="45224" y="83565"/>
                </a:lnTo>
                <a:lnTo>
                  <a:pt x="41757" y="65671"/>
                </a:lnTo>
                <a:lnTo>
                  <a:pt x="40894" y="58165"/>
                </a:lnTo>
                <a:lnTo>
                  <a:pt x="40894" y="52095"/>
                </a:lnTo>
                <a:lnTo>
                  <a:pt x="41560" y="41622"/>
                </a:lnTo>
                <a:lnTo>
                  <a:pt x="72200" y="10507"/>
                </a:lnTo>
                <a:lnTo>
                  <a:pt x="81127" y="9893"/>
                </a:lnTo>
                <a:lnTo>
                  <a:pt x="83083" y="9893"/>
                </a:lnTo>
                <a:lnTo>
                  <a:pt x="83083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2DB8F19-F34D-4A82-A4DA-8033A9DC24C8}"/>
              </a:ext>
            </a:extLst>
          </p:cNvPr>
          <p:cNvSpPr/>
          <p:nvPr/>
        </p:nvSpPr>
        <p:spPr>
          <a:xfrm>
            <a:off x="6135879" y="4012133"/>
            <a:ext cx="266224" cy="186690"/>
          </a:xfrm>
          <a:custGeom>
            <a:avLst/>
            <a:gdLst/>
            <a:ahLst/>
            <a:cxnLst/>
            <a:rect l="l" t="t" r="r" b="b"/>
            <a:pathLst>
              <a:path w="354965" h="248920">
                <a:moveTo>
                  <a:pt x="274675" y="0"/>
                </a:moveTo>
                <a:lnTo>
                  <a:pt x="271284" y="0"/>
                </a:lnTo>
                <a:lnTo>
                  <a:pt x="271284" y="9893"/>
                </a:lnTo>
                <a:lnTo>
                  <a:pt x="273240" y="9893"/>
                </a:lnTo>
                <a:lnTo>
                  <a:pt x="282167" y="10507"/>
                </a:lnTo>
                <a:lnTo>
                  <a:pt x="312807" y="41691"/>
                </a:lnTo>
                <a:lnTo>
                  <a:pt x="313474" y="52222"/>
                </a:lnTo>
                <a:lnTo>
                  <a:pt x="313474" y="58292"/>
                </a:lnTo>
                <a:lnTo>
                  <a:pt x="312610" y="65811"/>
                </a:lnTo>
                <a:lnTo>
                  <a:pt x="309143" y="83692"/>
                </a:lnTo>
                <a:lnTo>
                  <a:pt x="308267" y="90068"/>
                </a:lnTo>
                <a:lnTo>
                  <a:pt x="308267" y="101269"/>
                </a:lnTo>
                <a:lnTo>
                  <a:pt x="310438" y="107327"/>
                </a:lnTo>
                <a:lnTo>
                  <a:pt x="319125" y="116789"/>
                </a:lnTo>
                <a:lnTo>
                  <a:pt x="324281" y="120281"/>
                </a:lnTo>
                <a:lnTo>
                  <a:pt x="330276" y="122542"/>
                </a:lnTo>
                <a:lnTo>
                  <a:pt x="330276" y="124879"/>
                </a:lnTo>
                <a:lnTo>
                  <a:pt x="324281" y="127139"/>
                </a:lnTo>
                <a:lnTo>
                  <a:pt x="319125" y="130632"/>
                </a:lnTo>
                <a:lnTo>
                  <a:pt x="310438" y="140093"/>
                </a:lnTo>
                <a:lnTo>
                  <a:pt x="308267" y="146151"/>
                </a:lnTo>
                <a:lnTo>
                  <a:pt x="308267" y="157352"/>
                </a:lnTo>
                <a:lnTo>
                  <a:pt x="309143" y="163741"/>
                </a:lnTo>
                <a:lnTo>
                  <a:pt x="312610" y="181622"/>
                </a:lnTo>
                <a:lnTo>
                  <a:pt x="313474" y="189128"/>
                </a:lnTo>
                <a:lnTo>
                  <a:pt x="313474" y="195211"/>
                </a:lnTo>
                <a:lnTo>
                  <a:pt x="312807" y="206136"/>
                </a:lnTo>
                <a:lnTo>
                  <a:pt x="282167" y="237828"/>
                </a:lnTo>
                <a:lnTo>
                  <a:pt x="273240" y="238442"/>
                </a:lnTo>
                <a:lnTo>
                  <a:pt x="271284" y="238442"/>
                </a:lnTo>
                <a:lnTo>
                  <a:pt x="271284" y="248335"/>
                </a:lnTo>
                <a:lnTo>
                  <a:pt x="274675" y="248335"/>
                </a:lnTo>
                <a:lnTo>
                  <a:pt x="289008" y="247267"/>
                </a:lnTo>
                <a:lnTo>
                  <a:pt x="327080" y="226691"/>
                </a:lnTo>
                <a:lnTo>
                  <a:pt x="335610" y="192862"/>
                </a:lnTo>
                <a:lnTo>
                  <a:pt x="335610" y="185661"/>
                </a:lnTo>
                <a:lnTo>
                  <a:pt x="334594" y="177457"/>
                </a:lnTo>
                <a:lnTo>
                  <a:pt x="330517" y="159054"/>
                </a:lnTo>
                <a:lnTo>
                  <a:pt x="329488" y="152882"/>
                </a:lnTo>
                <a:lnTo>
                  <a:pt x="329488" y="143763"/>
                </a:lnTo>
                <a:lnTo>
                  <a:pt x="331558" y="138887"/>
                </a:lnTo>
                <a:lnTo>
                  <a:pt x="339801" y="131330"/>
                </a:lnTo>
                <a:lnTo>
                  <a:pt x="346036" y="129311"/>
                </a:lnTo>
                <a:lnTo>
                  <a:pt x="354368" y="129057"/>
                </a:lnTo>
                <a:lnTo>
                  <a:pt x="354368" y="118376"/>
                </a:lnTo>
                <a:lnTo>
                  <a:pt x="346036" y="118109"/>
                </a:lnTo>
                <a:lnTo>
                  <a:pt x="339801" y="116090"/>
                </a:lnTo>
                <a:lnTo>
                  <a:pt x="331558" y="108546"/>
                </a:lnTo>
                <a:lnTo>
                  <a:pt x="329488" y="103657"/>
                </a:lnTo>
                <a:lnTo>
                  <a:pt x="329488" y="94538"/>
                </a:lnTo>
                <a:lnTo>
                  <a:pt x="330517" y="88379"/>
                </a:lnTo>
                <a:lnTo>
                  <a:pt x="334594" y="69976"/>
                </a:lnTo>
                <a:lnTo>
                  <a:pt x="335610" y="61772"/>
                </a:lnTo>
                <a:lnTo>
                  <a:pt x="335610" y="54559"/>
                </a:lnTo>
                <a:lnTo>
                  <a:pt x="334662" y="41872"/>
                </a:lnTo>
                <a:lnTo>
                  <a:pt x="311892" y="8068"/>
                </a:lnTo>
                <a:lnTo>
                  <a:pt x="289008" y="1068"/>
                </a:lnTo>
                <a:lnTo>
                  <a:pt x="274675" y="0"/>
                </a:lnTo>
                <a:close/>
              </a:path>
              <a:path w="354965" h="248920">
                <a:moveTo>
                  <a:pt x="83083" y="0"/>
                </a:moveTo>
                <a:lnTo>
                  <a:pt x="79692" y="0"/>
                </a:lnTo>
                <a:lnTo>
                  <a:pt x="65357" y="1068"/>
                </a:lnTo>
                <a:lnTo>
                  <a:pt x="27285" y="21579"/>
                </a:lnTo>
                <a:lnTo>
                  <a:pt x="18745" y="54432"/>
                </a:lnTo>
                <a:lnTo>
                  <a:pt x="18745" y="61645"/>
                </a:lnTo>
                <a:lnTo>
                  <a:pt x="19773" y="69849"/>
                </a:lnTo>
                <a:lnTo>
                  <a:pt x="23850" y="88252"/>
                </a:lnTo>
                <a:lnTo>
                  <a:pt x="24866" y="94411"/>
                </a:lnTo>
                <a:lnTo>
                  <a:pt x="24866" y="103530"/>
                </a:lnTo>
                <a:lnTo>
                  <a:pt x="22809" y="108407"/>
                </a:lnTo>
                <a:lnTo>
                  <a:pt x="14566" y="115963"/>
                </a:lnTo>
                <a:lnTo>
                  <a:pt x="8331" y="117982"/>
                </a:lnTo>
                <a:lnTo>
                  <a:pt x="0" y="118249"/>
                </a:lnTo>
                <a:lnTo>
                  <a:pt x="0" y="128917"/>
                </a:lnTo>
                <a:lnTo>
                  <a:pt x="8331" y="129184"/>
                </a:lnTo>
                <a:lnTo>
                  <a:pt x="14566" y="131203"/>
                </a:lnTo>
                <a:lnTo>
                  <a:pt x="22809" y="138760"/>
                </a:lnTo>
                <a:lnTo>
                  <a:pt x="24866" y="143636"/>
                </a:lnTo>
                <a:lnTo>
                  <a:pt x="24866" y="152755"/>
                </a:lnTo>
                <a:lnTo>
                  <a:pt x="23850" y="158915"/>
                </a:lnTo>
                <a:lnTo>
                  <a:pt x="19773" y="177317"/>
                </a:lnTo>
                <a:lnTo>
                  <a:pt x="18745" y="185521"/>
                </a:lnTo>
                <a:lnTo>
                  <a:pt x="18745" y="192735"/>
                </a:lnTo>
                <a:lnTo>
                  <a:pt x="19694" y="205879"/>
                </a:lnTo>
                <a:lnTo>
                  <a:pt x="42469" y="240266"/>
                </a:lnTo>
                <a:lnTo>
                  <a:pt x="79692" y="248335"/>
                </a:lnTo>
                <a:lnTo>
                  <a:pt x="83083" y="248335"/>
                </a:lnTo>
                <a:lnTo>
                  <a:pt x="83083" y="238442"/>
                </a:lnTo>
                <a:lnTo>
                  <a:pt x="81127" y="238442"/>
                </a:lnTo>
                <a:lnTo>
                  <a:pt x="72200" y="237828"/>
                </a:lnTo>
                <a:lnTo>
                  <a:pt x="41560" y="206056"/>
                </a:lnTo>
                <a:lnTo>
                  <a:pt x="40893" y="195071"/>
                </a:lnTo>
                <a:lnTo>
                  <a:pt x="40893" y="189001"/>
                </a:lnTo>
                <a:lnTo>
                  <a:pt x="41757" y="181495"/>
                </a:lnTo>
                <a:lnTo>
                  <a:pt x="45224" y="163601"/>
                </a:lnTo>
                <a:lnTo>
                  <a:pt x="46100" y="157225"/>
                </a:lnTo>
                <a:lnTo>
                  <a:pt x="46100" y="146024"/>
                </a:lnTo>
                <a:lnTo>
                  <a:pt x="43929" y="139966"/>
                </a:lnTo>
                <a:lnTo>
                  <a:pt x="35242" y="130505"/>
                </a:lnTo>
                <a:lnTo>
                  <a:pt x="30086" y="127012"/>
                </a:lnTo>
                <a:lnTo>
                  <a:pt x="24091" y="124752"/>
                </a:lnTo>
                <a:lnTo>
                  <a:pt x="24091" y="122415"/>
                </a:lnTo>
                <a:lnTo>
                  <a:pt x="30086" y="120154"/>
                </a:lnTo>
                <a:lnTo>
                  <a:pt x="35242" y="116662"/>
                </a:lnTo>
                <a:lnTo>
                  <a:pt x="43929" y="107200"/>
                </a:lnTo>
                <a:lnTo>
                  <a:pt x="46100" y="101142"/>
                </a:lnTo>
                <a:lnTo>
                  <a:pt x="46100" y="89941"/>
                </a:lnTo>
                <a:lnTo>
                  <a:pt x="45224" y="83565"/>
                </a:lnTo>
                <a:lnTo>
                  <a:pt x="41757" y="65671"/>
                </a:lnTo>
                <a:lnTo>
                  <a:pt x="40893" y="58165"/>
                </a:lnTo>
                <a:lnTo>
                  <a:pt x="40893" y="52095"/>
                </a:lnTo>
                <a:lnTo>
                  <a:pt x="41560" y="41622"/>
                </a:lnTo>
                <a:lnTo>
                  <a:pt x="72200" y="10507"/>
                </a:lnTo>
                <a:lnTo>
                  <a:pt x="81127" y="9893"/>
                </a:lnTo>
                <a:lnTo>
                  <a:pt x="83083" y="9893"/>
                </a:lnTo>
                <a:lnTo>
                  <a:pt x="83083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72AA399-E74F-4962-AEC1-239B09521FAB}"/>
              </a:ext>
            </a:extLst>
          </p:cNvPr>
          <p:cNvSpPr/>
          <p:nvPr/>
        </p:nvSpPr>
        <p:spPr>
          <a:xfrm>
            <a:off x="7558914" y="4560773"/>
            <a:ext cx="266224" cy="186690"/>
          </a:xfrm>
          <a:custGeom>
            <a:avLst/>
            <a:gdLst/>
            <a:ahLst/>
            <a:cxnLst/>
            <a:rect l="l" t="t" r="r" b="b"/>
            <a:pathLst>
              <a:path w="354965" h="248920">
                <a:moveTo>
                  <a:pt x="274675" y="0"/>
                </a:moveTo>
                <a:lnTo>
                  <a:pt x="271284" y="0"/>
                </a:lnTo>
                <a:lnTo>
                  <a:pt x="271284" y="9893"/>
                </a:lnTo>
                <a:lnTo>
                  <a:pt x="273240" y="9893"/>
                </a:lnTo>
                <a:lnTo>
                  <a:pt x="282167" y="10507"/>
                </a:lnTo>
                <a:lnTo>
                  <a:pt x="312807" y="41691"/>
                </a:lnTo>
                <a:lnTo>
                  <a:pt x="313474" y="52222"/>
                </a:lnTo>
                <a:lnTo>
                  <a:pt x="313474" y="58292"/>
                </a:lnTo>
                <a:lnTo>
                  <a:pt x="312610" y="65811"/>
                </a:lnTo>
                <a:lnTo>
                  <a:pt x="309130" y="83692"/>
                </a:lnTo>
                <a:lnTo>
                  <a:pt x="308267" y="90068"/>
                </a:lnTo>
                <a:lnTo>
                  <a:pt x="308267" y="101269"/>
                </a:lnTo>
                <a:lnTo>
                  <a:pt x="310438" y="107327"/>
                </a:lnTo>
                <a:lnTo>
                  <a:pt x="319125" y="116789"/>
                </a:lnTo>
                <a:lnTo>
                  <a:pt x="324281" y="120281"/>
                </a:lnTo>
                <a:lnTo>
                  <a:pt x="330276" y="122542"/>
                </a:lnTo>
                <a:lnTo>
                  <a:pt x="330276" y="124879"/>
                </a:lnTo>
                <a:lnTo>
                  <a:pt x="324281" y="127139"/>
                </a:lnTo>
                <a:lnTo>
                  <a:pt x="319125" y="130632"/>
                </a:lnTo>
                <a:lnTo>
                  <a:pt x="310438" y="140093"/>
                </a:lnTo>
                <a:lnTo>
                  <a:pt x="308267" y="146151"/>
                </a:lnTo>
                <a:lnTo>
                  <a:pt x="308267" y="157352"/>
                </a:lnTo>
                <a:lnTo>
                  <a:pt x="309130" y="163741"/>
                </a:lnTo>
                <a:lnTo>
                  <a:pt x="312610" y="181622"/>
                </a:lnTo>
                <a:lnTo>
                  <a:pt x="313474" y="189128"/>
                </a:lnTo>
                <a:lnTo>
                  <a:pt x="313474" y="195211"/>
                </a:lnTo>
                <a:lnTo>
                  <a:pt x="312807" y="206136"/>
                </a:lnTo>
                <a:lnTo>
                  <a:pt x="282167" y="237828"/>
                </a:lnTo>
                <a:lnTo>
                  <a:pt x="273240" y="238442"/>
                </a:lnTo>
                <a:lnTo>
                  <a:pt x="271284" y="238442"/>
                </a:lnTo>
                <a:lnTo>
                  <a:pt x="271284" y="248335"/>
                </a:lnTo>
                <a:lnTo>
                  <a:pt x="274675" y="248335"/>
                </a:lnTo>
                <a:lnTo>
                  <a:pt x="289008" y="247267"/>
                </a:lnTo>
                <a:lnTo>
                  <a:pt x="327080" y="226691"/>
                </a:lnTo>
                <a:lnTo>
                  <a:pt x="335610" y="192862"/>
                </a:lnTo>
                <a:lnTo>
                  <a:pt x="335610" y="185661"/>
                </a:lnTo>
                <a:lnTo>
                  <a:pt x="334594" y="177457"/>
                </a:lnTo>
                <a:lnTo>
                  <a:pt x="330517" y="159054"/>
                </a:lnTo>
                <a:lnTo>
                  <a:pt x="329488" y="152882"/>
                </a:lnTo>
                <a:lnTo>
                  <a:pt x="329488" y="143763"/>
                </a:lnTo>
                <a:lnTo>
                  <a:pt x="331558" y="138887"/>
                </a:lnTo>
                <a:lnTo>
                  <a:pt x="339801" y="131330"/>
                </a:lnTo>
                <a:lnTo>
                  <a:pt x="346036" y="129311"/>
                </a:lnTo>
                <a:lnTo>
                  <a:pt x="354368" y="129057"/>
                </a:lnTo>
                <a:lnTo>
                  <a:pt x="354368" y="118376"/>
                </a:lnTo>
                <a:lnTo>
                  <a:pt x="346036" y="118109"/>
                </a:lnTo>
                <a:lnTo>
                  <a:pt x="339801" y="116090"/>
                </a:lnTo>
                <a:lnTo>
                  <a:pt x="331558" y="108546"/>
                </a:lnTo>
                <a:lnTo>
                  <a:pt x="329488" y="103657"/>
                </a:lnTo>
                <a:lnTo>
                  <a:pt x="329488" y="94538"/>
                </a:lnTo>
                <a:lnTo>
                  <a:pt x="330517" y="88379"/>
                </a:lnTo>
                <a:lnTo>
                  <a:pt x="334594" y="69976"/>
                </a:lnTo>
                <a:lnTo>
                  <a:pt x="335610" y="61772"/>
                </a:lnTo>
                <a:lnTo>
                  <a:pt x="335610" y="54559"/>
                </a:lnTo>
                <a:lnTo>
                  <a:pt x="334662" y="41872"/>
                </a:lnTo>
                <a:lnTo>
                  <a:pt x="311892" y="8068"/>
                </a:lnTo>
                <a:lnTo>
                  <a:pt x="289008" y="1068"/>
                </a:lnTo>
                <a:lnTo>
                  <a:pt x="274675" y="0"/>
                </a:lnTo>
                <a:close/>
              </a:path>
              <a:path w="354965" h="248920">
                <a:moveTo>
                  <a:pt x="83083" y="0"/>
                </a:moveTo>
                <a:lnTo>
                  <a:pt x="79692" y="0"/>
                </a:lnTo>
                <a:lnTo>
                  <a:pt x="65357" y="1068"/>
                </a:lnTo>
                <a:lnTo>
                  <a:pt x="27285" y="21579"/>
                </a:lnTo>
                <a:lnTo>
                  <a:pt x="18745" y="54432"/>
                </a:lnTo>
                <a:lnTo>
                  <a:pt x="18745" y="61645"/>
                </a:lnTo>
                <a:lnTo>
                  <a:pt x="19773" y="69849"/>
                </a:lnTo>
                <a:lnTo>
                  <a:pt x="23850" y="88252"/>
                </a:lnTo>
                <a:lnTo>
                  <a:pt x="24866" y="94411"/>
                </a:lnTo>
                <a:lnTo>
                  <a:pt x="24866" y="103530"/>
                </a:lnTo>
                <a:lnTo>
                  <a:pt x="22809" y="108407"/>
                </a:lnTo>
                <a:lnTo>
                  <a:pt x="14566" y="115963"/>
                </a:lnTo>
                <a:lnTo>
                  <a:pt x="8331" y="117982"/>
                </a:lnTo>
                <a:lnTo>
                  <a:pt x="0" y="118249"/>
                </a:lnTo>
                <a:lnTo>
                  <a:pt x="0" y="128917"/>
                </a:lnTo>
                <a:lnTo>
                  <a:pt x="8331" y="129184"/>
                </a:lnTo>
                <a:lnTo>
                  <a:pt x="14566" y="131203"/>
                </a:lnTo>
                <a:lnTo>
                  <a:pt x="22809" y="138760"/>
                </a:lnTo>
                <a:lnTo>
                  <a:pt x="24866" y="143636"/>
                </a:lnTo>
                <a:lnTo>
                  <a:pt x="24866" y="152755"/>
                </a:lnTo>
                <a:lnTo>
                  <a:pt x="23850" y="158915"/>
                </a:lnTo>
                <a:lnTo>
                  <a:pt x="19773" y="177317"/>
                </a:lnTo>
                <a:lnTo>
                  <a:pt x="18745" y="185521"/>
                </a:lnTo>
                <a:lnTo>
                  <a:pt x="18745" y="192735"/>
                </a:lnTo>
                <a:lnTo>
                  <a:pt x="19694" y="205879"/>
                </a:lnTo>
                <a:lnTo>
                  <a:pt x="42469" y="240266"/>
                </a:lnTo>
                <a:lnTo>
                  <a:pt x="79692" y="248335"/>
                </a:lnTo>
                <a:lnTo>
                  <a:pt x="83083" y="248335"/>
                </a:lnTo>
                <a:lnTo>
                  <a:pt x="83083" y="238442"/>
                </a:lnTo>
                <a:lnTo>
                  <a:pt x="81127" y="238442"/>
                </a:lnTo>
                <a:lnTo>
                  <a:pt x="72200" y="237828"/>
                </a:lnTo>
                <a:lnTo>
                  <a:pt x="41560" y="206056"/>
                </a:lnTo>
                <a:lnTo>
                  <a:pt x="40893" y="195071"/>
                </a:lnTo>
                <a:lnTo>
                  <a:pt x="40893" y="189001"/>
                </a:lnTo>
                <a:lnTo>
                  <a:pt x="41757" y="181495"/>
                </a:lnTo>
                <a:lnTo>
                  <a:pt x="45224" y="163601"/>
                </a:lnTo>
                <a:lnTo>
                  <a:pt x="46100" y="157225"/>
                </a:lnTo>
                <a:lnTo>
                  <a:pt x="46100" y="146024"/>
                </a:lnTo>
                <a:lnTo>
                  <a:pt x="43929" y="139966"/>
                </a:lnTo>
                <a:lnTo>
                  <a:pt x="35242" y="130505"/>
                </a:lnTo>
                <a:lnTo>
                  <a:pt x="30086" y="127012"/>
                </a:lnTo>
                <a:lnTo>
                  <a:pt x="24091" y="124752"/>
                </a:lnTo>
                <a:lnTo>
                  <a:pt x="24091" y="122415"/>
                </a:lnTo>
                <a:lnTo>
                  <a:pt x="30086" y="120154"/>
                </a:lnTo>
                <a:lnTo>
                  <a:pt x="35242" y="116662"/>
                </a:lnTo>
                <a:lnTo>
                  <a:pt x="43929" y="107200"/>
                </a:lnTo>
                <a:lnTo>
                  <a:pt x="46100" y="101142"/>
                </a:lnTo>
                <a:lnTo>
                  <a:pt x="46100" y="89941"/>
                </a:lnTo>
                <a:lnTo>
                  <a:pt x="45224" y="83565"/>
                </a:lnTo>
                <a:lnTo>
                  <a:pt x="41757" y="65671"/>
                </a:lnTo>
                <a:lnTo>
                  <a:pt x="40893" y="58165"/>
                </a:lnTo>
                <a:lnTo>
                  <a:pt x="40893" y="52095"/>
                </a:lnTo>
                <a:lnTo>
                  <a:pt x="41560" y="41622"/>
                </a:lnTo>
                <a:lnTo>
                  <a:pt x="72200" y="10507"/>
                </a:lnTo>
                <a:lnTo>
                  <a:pt x="81127" y="9893"/>
                </a:lnTo>
                <a:lnTo>
                  <a:pt x="83083" y="9893"/>
                </a:lnTo>
                <a:lnTo>
                  <a:pt x="83083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D8F8107-7F4A-4C6E-A6C8-D5E9E38A8236}"/>
              </a:ext>
            </a:extLst>
          </p:cNvPr>
          <p:cNvSpPr txBox="1"/>
          <p:nvPr/>
        </p:nvSpPr>
        <p:spPr>
          <a:xfrm>
            <a:off x="7617833" y="4500745"/>
            <a:ext cx="1011555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70986" algn="l"/>
              </a:tabLst>
            </a:pP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𝐴	</a:t>
            </a:r>
            <a:r>
              <a:rPr sz="1575" spc="-8" dirty="0">
                <a:solidFill>
                  <a:srgbClr val="003C69"/>
                </a:solidFill>
                <a:latin typeface="Arial"/>
                <a:cs typeface="Arial"/>
              </a:rPr>
              <a:t>coincide</a:t>
            </a:r>
            <a:endParaRPr sz="1575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CC39A71C-AA59-493F-92C0-D97F11F1FD3B}"/>
              </a:ext>
            </a:extLst>
          </p:cNvPr>
          <p:cNvSpPr/>
          <p:nvPr/>
        </p:nvSpPr>
        <p:spPr>
          <a:xfrm>
            <a:off x="1202691" y="4800803"/>
            <a:ext cx="273844" cy="186690"/>
          </a:xfrm>
          <a:custGeom>
            <a:avLst/>
            <a:gdLst/>
            <a:ahLst/>
            <a:cxnLst/>
            <a:rect l="l" t="t" r="r" b="b"/>
            <a:pathLst>
              <a:path w="365125" h="248920">
                <a:moveTo>
                  <a:pt x="285343" y="0"/>
                </a:moveTo>
                <a:lnTo>
                  <a:pt x="281952" y="0"/>
                </a:lnTo>
                <a:lnTo>
                  <a:pt x="281952" y="9893"/>
                </a:lnTo>
                <a:lnTo>
                  <a:pt x="283908" y="9893"/>
                </a:lnTo>
                <a:lnTo>
                  <a:pt x="292835" y="10507"/>
                </a:lnTo>
                <a:lnTo>
                  <a:pt x="323475" y="41691"/>
                </a:lnTo>
                <a:lnTo>
                  <a:pt x="324142" y="52222"/>
                </a:lnTo>
                <a:lnTo>
                  <a:pt x="324142" y="58293"/>
                </a:lnTo>
                <a:lnTo>
                  <a:pt x="323278" y="65811"/>
                </a:lnTo>
                <a:lnTo>
                  <a:pt x="319798" y="83693"/>
                </a:lnTo>
                <a:lnTo>
                  <a:pt x="318935" y="90068"/>
                </a:lnTo>
                <a:lnTo>
                  <a:pt x="318935" y="101269"/>
                </a:lnTo>
                <a:lnTo>
                  <a:pt x="321106" y="107327"/>
                </a:lnTo>
                <a:lnTo>
                  <a:pt x="329793" y="116789"/>
                </a:lnTo>
                <a:lnTo>
                  <a:pt x="334949" y="120281"/>
                </a:lnTo>
                <a:lnTo>
                  <a:pt x="340944" y="122542"/>
                </a:lnTo>
                <a:lnTo>
                  <a:pt x="340944" y="124879"/>
                </a:lnTo>
                <a:lnTo>
                  <a:pt x="334949" y="127139"/>
                </a:lnTo>
                <a:lnTo>
                  <a:pt x="329793" y="130632"/>
                </a:lnTo>
                <a:lnTo>
                  <a:pt x="321106" y="140093"/>
                </a:lnTo>
                <a:lnTo>
                  <a:pt x="318935" y="146151"/>
                </a:lnTo>
                <a:lnTo>
                  <a:pt x="318935" y="157353"/>
                </a:lnTo>
                <a:lnTo>
                  <a:pt x="319798" y="163741"/>
                </a:lnTo>
                <a:lnTo>
                  <a:pt x="323278" y="181622"/>
                </a:lnTo>
                <a:lnTo>
                  <a:pt x="324142" y="189128"/>
                </a:lnTo>
                <a:lnTo>
                  <a:pt x="324142" y="195211"/>
                </a:lnTo>
                <a:lnTo>
                  <a:pt x="323475" y="206136"/>
                </a:lnTo>
                <a:lnTo>
                  <a:pt x="292835" y="237828"/>
                </a:lnTo>
                <a:lnTo>
                  <a:pt x="283908" y="238442"/>
                </a:lnTo>
                <a:lnTo>
                  <a:pt x="281952" y="238442"/>
                </a:lnTo>
                <a:lnTo>
                  <a:pt x="281952" y="248335"/>
                </a:lnTo>
                <a:lnTo>
                  <a:pt x="285343" y="248335"/>
                </a:lnTo>
                <a:lnTo>
                  <a:pt x="299676" y="247267"/>
                </a:lnTo>
                <a:lnTo>
                  <a:pt x="337748" y="226691"/>
                </a:lnTo>
                <a:lnTo>
                  <a:pt x="346278" y="192862"/>
                </a:lnTo>
                <a:lnTo>
                  <a:pt x="346278" y="185661"/>
                </a:lnTo>
                <a:lnTo>
                  <a:pt x="345262" y="177457"/>
                </a:lnTo>
                <a:lnTo>
                  <a:pt x="341185" y="159042"/>
                </a:lnTo>
                <a:lnTo>
                  <a:pt x="340156" y="152882"/>
                </a:lnTo>
                <a:lnTo>
                  <a:pt x="340156" y="143764"/>
                </a:lnTo>
                <a:lnTo>
                  <a:pt x="342226" y="138887"/>
                </a:lnTo>
                <a:lnTo>
                  <a:pt x="350469" y="131330"/>
                </a:lnTo>
                <a:lnTo>
                  <a:pt x="356704" y="129311"/>
                </a:lnTo>
                <a:lnTo>
                  <a:pt x="365036" y="129057"/>
                </a:lnTo>
                <a:lnTo>
                  <a:pt x="365036" y="118376"/>
                </a:lnTo>
                <a:lnTo>
                  <a:pt x="356704" y="118110"/>
                </a:lnTo>
                <a:lnTo>
                  <a:pt x="350469" y="116090"/>
                </a:lnTo>
                <a:lnTo>
                  <a:pt x="342226" y="108546"/>
                </a:lnTo>
                <a:lnTo>
                  <a:pt x="340156" y="103657"/>
                </a:lnTo>
                <a:lnTo>
                  <a:pt x="340156" y="94538"/>
                </a:lnTo>
                <a:lnTo>
                  <a:pt x="341185" y="88379"/>
                </a:lnTo>
                <a:lnTo>
                  <a:pt x="345262" y="69977"/>
                </a:lnTo>
                <a:lnTo>
                  <a:pt x="346278" y="61772"/>
                </a:lnTo>
                <a:lnTo>
                  <a:pt x="346278" y="54559"/>
                </a:lnTo>
                <a:lnTo>
                  <a:pt x="345330" y="41872"/>
                </a:lnTo>
                <a:lnTo>
                  <a:pt x="322560" y="8068"/>
                </a:lnTo>
                <a:lnTo>
                  <a:pt x="299676" y="1068"/>
                </a:lnTo>
                <a:lnTo>
                  <a:pt x="285343" y="0"/>
                </a:lnTo>
                <a:close/>
              </a:path>
              <a:path w="365125" h="248920">
                <a:moveTo>
                  <a:pt x="83083" y="0"/>
                </a:moveTo>
                <a:lnTo>
                  <a:pt x="79692" y="0"/>
                </a:lnTo>
                <a:lnTo>
                  <a:pt x="65357" y="1068"/>
                </a:lnTo>
                <a:lnTo>
                  <a:pt x="27285" y="21579"/>
                </a:lnTo>
                <a:lnTo>
                  <a:pt x="18745" y="54432"/>
                </a:lnTo>
                <a:lnTo>
                  <a:pt x="18745" y="61645"/>
                </a:lnTo>
                <a:lnTo>
                  <a:pt x="19773" y="69850"/>
                </a:lnTo>
                <a:lnTo>
                  <a:pt x="23850" y="88252"/>
                </a:lnTo>
                <a:lnTo>
                  <a:pt x="24866" y="94411"/>
                </a:lnTo>
                <a:lnTo>
                  <a:pt x="24866" y="103530"/>
                </a:lnTo>
                <a:lnTo>
                  <a:pt x="22809" y="108407"/>
                </a:lnTo>
                <a:lnTo>
                  <a:pt x="14566" y="115963"/>
                </a:lnTo>
                <a:lnTo>
                  <a:pt x="8331" y="117983"/>
                </a:lnTo>
                <a:lnTo>
                  <a:pt x="0" y="118249"/>
                </a:lnTo>
                <a:lnTo>
                  <a:pt x="0" y="128917"/>
                </a:lnTo>
                <a:lnTo>
                  <a:pt x="8331" y="129184"/>
                </a:lnTo>
                <a:lnTo>
                  <a:pt x="14566" y="131203"/>
                </a:lnTo>
                <a:lnTo>
                  <a:pt x="22809" y="138760"/>
                </a:lnTo>
                <a:lnTo>
                  <a:pt x="24866" y="143637"/>
                </a:lnTo>
                <a:lnTo>
                  <a:pt x="24866" y="152755"/>
                </a:lnTo>
                <a:lnTo>
                  <a:pt x="23850" y="158915"/>
                </a:lnTo>
                <a:lnTo>
                  <a:pt x="19773" y="177317"/>
                </a:lnTo>
                <a:lnTo>
                  <a:pt x="18745" y="185521"/>
                </a:lnTo>
                <a:lnTo>
                  <a:pt x="18745" y="192735"/>
                </a:lnTo>
                <a:lnTo>
                  <a:pt x="19694" y="205879"/>
                </a:lnTo>
                <a:lnTo>
                  <a:pt x="42469" y="240266"/>
                </a:lnTo>
                <a:lnTo>
                  <a:pt x="79692" y="248335"/>
                </a:lnTo>
                <a:lnTo>
                  <a:pt x="83083" y="248335"/>
                </a:lnTo>
                <a:lnTo>
                  <a:pt x="83083" y="238442"/>
                </a:lnTo>
                <a:lnTo>
                  <a:pt x="81127" y="238442"/>
                </a:lnTo>
                <a:lnTo>
                  <a:pt x="72200" y="237828"/>
                </a:lnTo>
                <a:lnTo>
                  <a:pt x="41560" y="206056"/>
                </a:lnTo>
                <a:lnTo>
                  <a:pt x="40893" y="195072"/>
                </a:lnTo>
                <a:lnTo>
                  <a:pt x="40893" y="189001"/>
                </a:lnTo>
                <a:lnTo>
                  <a:pt x="41757" y="181495"/>
                </a:lnTo>
                <a:lnTo>
                  <a:pt x="45224" y="163601"/>
                </a:lnTo>
                <a:lnTo>
                  <a:pt x="46100" y="157226"/>
                </a:lnTo>
                <a:lnTo>
                  <a:pt x="46100" y="146024"/>
                </a:lnTo>
                <a:lnTo>
                  <a:pt x="43929" y="139966"/>
                </a:lnTo>
                <a:lnTo>
                  <a:pt x="35242" y="130505"/>
                </a:lnTo>
                <a:lnTo>
                  <a:pt x="30086" y="127012"/>
                </a:lnTo>
                <a:lnTo>
                  <a:pt x="24091" y="124752"/>
                </a:lnTo>
                <a:lnTo>
                  <a:pt x="24091" y="122415"/>
                </a:lnTo>
                <a:lnTo>
                  <a:pt x="30086" y="120154"/>
                </a:lnTo>
                <a:lnTo>
                  <a:pt x="35242" y="116662"/>
                </a:lnTo>
                <a:lnTo>
                  <a:pt x="43929" y="107200"/>
                </a:lnTo>
                <a:lnTo>
                  <a:pt x="46100" y="101142"/>
                </a:lnTo>
                <a:lnTo>
                  <a:pt x="46100" y="89941"/>
                </a:lnTo>
                <a:lnTo>
                  <a:pt x="45224" y="83566"/>
                </a:lnTo>
                <a:lnTo>
                  <a:pt x="41757" y="65671"/>
                </a:lnTo>
                <a:lnTo>
                  <a:pt x="40893" y="58166"/>
                </a:lnTo>
                <a:lnTo>
                  <a:pt x="40893" y="52095"/>
                </a:lnTo>
                <a:lnTo>
                  <a:pt x="41560" y="41622"/>
                </a:lnTo>
                <a:lnTo>
                  <a:pt x="72200" y="10507"/>
                </a:lnTo>
                <a:lnTo>
                  <a:pt x="81127" y="9893"/>
                </a:lnTo>
                <a:lnTo>
                  <a:pt x="83083" y="9893"/>
                </a:lnTo>
                <a:lnTo>
                  <a:pt x="83083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45DD0498-018F-4B85-A2F3-D70934335863}"/>
              </a:ext>
            </a:extLst>
          </p:cNvPr>
          <p:cNvSpPr txBox="1"/>
          <p:nvPr/>
        </p:nvSpPr>
        <p:spPr>
          <a:xfrm>
            <a:off x="459223" y="3952107"/>
            <a:ext cx="7072313" cy="10541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23850" indent="-257175">
              <a:spcBef>
                <a:spcPts val="75"/>
              </a:spcBef>
              <a:buChar char="•"/>
              <a:tabLst>
                <a:tab pos="323374" algn="l"/>
                <a:tab pos="323850" algn="l"/>
                <a:tab pos="3909060" algn="l"/>
                <a:tab pos="4179094" algn="l"/>
                <a:tab pos="5745004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Let us denote by </a:t>
            </a:r>
            <a:r>
              <a:rPr sz="1688" spc="39" baseline="22222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26" dirty="0">
                <a:solidFill>
                  <a:srgbClr val="003C69"/>
                </a:solidFill>
                <a:latin typeface="Cambria Math"/>
                <a:cs typeface="Cambria Math"/>
              </a:rPr>
              <a:t>𝜉</a:t>
            </a:r>
            <a:r>
              <a:rPr sz="1688" spc="39" baseline="-14814" dirty="0">
                <a:solidFill>
                  <a:srgbClr val="003C69"/>
                </a:solidFill>
                <a:latin typeface="Cambria Math"/>
                <a:cs typeface="Cambria Math"/>
              </a:rPr>
              <a:t>𝐵 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the pose</a:t>
            </a:r>
            <a:r>
              <a:rPr sz="1575" spc="53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of</a:t>
            </a:r>
            <a:r>
              <a:rPr sz="1575" spc="11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frame	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𝐵	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relative</a:t>
            </a:r>
            <a:r>
              <a:rPr sz="1575" spc="-8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dirty="0">
                <a:solidFill>
                  <a:srgbClr val="003C69"/>
                </a:solidFill>
                <a:latin typeface="Arial"/>
                <a:cs typeface="Arial"/>
              </a:rPr>
              <a:t>to</a:t>
            </a:r>
            <a:r>
              <a:rPr sz="1575" spc="8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frame	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endParaRPr sz="1575">
              <a:latin typeface="Cambria Math"/>
              <a:cs typeface="Cambria Math"/>
            </a:endParaRPr>
          </a:p>
          <a:p>
            <a:pPr>
              <a:spcBef>
                <a:spcPts val="11"/>
              </a:spcBef>
              <a:buClr>
                <a:srgbClr val="003C69"/>
              </a:buClr>
              <a:buFont typeface="Arial"/>
              <a:buChar char="•"/>
            </a:pPr>
            <a:endParaRPr sz="2063">
              <a:latin typeface="Cambria Math"/>
              <a:cs typeface="Cambria Math"/>
            </a:endParaRPr>
          </a:p>
          <a:p>
            <a:pPr marL="323850" marR="32385" indent="-257651">
              <a:buChar char="•"/>
              <a:tabLst>
                <a:tab pos="323374" algn="l"/>
                <a:tab pos="323850" algn="l"/>
                <a:tab pos="811530" algn="l"/>
              </a:tabLst>
            </a:pPr>
            <a:r>
              <a:rPr sz="1575" spc="-15" dirty="0">
                <a:solidFill>
                  <a:srgbClr val="003C69"/>
                </a:solidFill>
                <a:latin typeface="Arial"/>
                <a:cs typeface="Arial"/>
              </a:rPr>
              <a:t>We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can think of </a:t>
            </a:r>
            <a:r>
              <a:rPr sz="1688" spc="39" baseline="22222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26" dirty="0">
                <a:solidFill>
                  <a:srgbClr val="003C69"/>
                </a:solidFill>
                <a:latin typeface="Cambria Math"/>
                <a:cs typeface="Cambria Math"/>
              </a:rPr>
              <a:t>𝜉</a:t>
            </a:r>
            <a:r>
              <a:rPr sz="1688" spc="39" baseline="-14814" dirty="0">
                <a:solidFill>
                  <a:srgbClr val="003C69"/>
                </a:solidFill>
                <a:latin typeface="Cambria Math"/>
                <a:cs typeface="Cambria Math"/>
              </a:rPr>
              <a:t>𝐵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as the translation and rotation required in order </a:t>
            </a:r>
            <a:r>
              <a:rPr sz="1575" dirty="0">
                <a:solidFill>
                  <a:srgbClr val="003C69"/>
                </a:solidFill>
                <a:latin typeface="Arial"/>
                <a:cs typeface="Arial"/>
              </a:rPr>
              <a:t>to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make  with	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endParaRPr sz="1575">
              <a:latin typeface="Cambria Math"/>
              <a:cs typeface="Cambria Math"/>
            </a:endParaRPr>
          </a:p>
        </p:txBody>
      </p:sp>
      <p:grpSp>
        <p:nvGrpSpPr>
          <p:cNvPr id="11" name="object 9">
            <a:extLst>
              <a:ext uri="{FF2B5EF4-FFF2-40B4-BE49-F238E27FC236}">
                <a16:creationId xmlns:a16="http://schemas.microsoft.com/office/drawing/2014/main" id="{129A6982-8696-4094-84C9-FC88DECB1AA3}"/>
              </a:ext>
            </a:extLst>
          </p:cNvPr>
          <p:cNvGrpSpPr/>
          <p:nvPr/>
        </p:nvGrpSpPr>
        <p:grpSpPr>
          <a:xfrm>
            <a:off x="3048965" y="2556779"/>
            <a:ext cx="892969" cy="986314"/>
            <a:chOff x="4065286" y="2266038"/>
            <a:chExt cx="1190625" cy="1315085"/>
          </a:xfrm>
        </p:grpSpPr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ABA0DF02-B950-4B34-BD06-C0AC1542ECC5}"/>
                </a:ext>
              </a:extLst>
            </p:cNvPr>
            <p:cNvSpPr/>
            <p:nvPr/>
          </p:nvSpPr>
          <p:spPr>
            <a:xfrm>
              <a:off x="4122431" y="2278742"/>
              <a:ext cx="0" cy="1257935"/>
            </a:xfrm>
            <a:custGeom>
              <a:avLst/>
              <a:gdLst/>
              <a:ahLst/>
              <a:cxnLst/>
              <a:rect l="l" t="t" r="r" b="b"/>
              <a:pathLst>
                <a:path h="1257935">
                  <a:moveTo>
                    <a:pt x="0" y="125754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D0282F7B-8EF7-423D-BC99-3DECAEB10B47}"/>
                </a:ext>
              </a:extLst>
            </p:cNvPr>
            <p:cNvSpPr/>
            <p:nvPr/>
          </p:nvSpPr>
          <p:spPr>
            <a:xfrm>
              <a:off x="4077986" y="2278738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1BBF8110-317F-4A19-9BFF-4BE375B4E074}"/>
                </a:ext>
              </a:extLst>
            </p:cNvPr>
            <p:cNvSpPr/>
            <p:nvPr/>
          </p:nvSpPr>
          <p:spPr>
            <a:xfrm>
              <a:off x="4111302" y="3523944"/>
              <a:ext cx="1131570" cy="0"/>
            </a:xfrm>
            <a:custGeom>
              <a:avLst/>
              <a:gdLst/>
              <a:ahLst/>
              <a:cxnLst/>
              <a:rect l="l" t="t" r="r" b="b"/>
              <a:pathLst>
                <a:path w="1131570">
                  <a:moveTo>
                    <a:pt x="0" y="0"/>
                  </a:moveTo>
                  <a:lnTo>
                    <a:pt x="113151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A3235FB3-4356-494F-B2D2-1C5440D0A6FC}"/>
                </a:ext>
              </a:extLst>
            </p:cNvPr>
            <p:cNvSpPr/>
            <p:nvPr/>
          </p:nvSpPr>
          <p:spPr>
            <a:xfrm>
              <a:off x="5166622" y="3479490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4">
            <a:extLst>
              <a:ext uri="{FF2B5EF4-FFF2-40B4-BE49-F238E27FC236}">
                <a16:creationId xmlns:a16="http://schemas.microsoft.com/office/drawing/2014/main" id="{29C6575F-FA6E-44D8-AA16-1D3BC48A772A}"/>
              </a:ext>
            </a:extLst>
          </p:cNvPr>
          <p:cNvSpPr txBox="1"/>
          <p:nvPr/>
        </p:nvSpPr>
        <p:spPr>
          <a:xfrm>
            <a:off x="3858948" y="3520400"/>
            <a:ext cx="229076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25" spc="-26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1519" spc="-39" baseline="-16460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519" baseline="-16460">
              <a:latin typeface="Cambria Math"/>
              <a:cs typeface="Cambria Math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FA9DB331-2618-4973-99E2-4030727BF3FF}"/>
              </a:ext>
            </a:extLst>
          </p:cNvPr>
          <p:cNvSpPr txBox="1"/>
          <p:nvPr/>
        </p:nvSpPr>
        <p:spPr>
          <a:xfrm>
            <a:off x="2656613" y="2280803"/>
            <a:ext cx="230029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25" spc="-41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r>
              <a:rPr sz="1519" spc="-62" baseline="-16460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519" baseline="-16460">
              <a:latin typeface="Cambria Math"/>
              <a:cs typeface="Cambria Math"/>
            </a:endParaRPr>
          </a:p>
        </p:txBody>
      </p:sp>
      <p:grpSp>
        <p:nvGrpSpPr>
          <p:cNvPr id="18" name="object 16">
            <a:extLst>
              <a:ext uri="{FF2B5EF4-FFF2-40B4-BE49-F238E27FC236}">
                <a16:creationId xmlns:a16="http://schemas.microsoft.com/office/drawing/2014/main" id="{6F7DFBE3-4959-494F-BAAE-D4CA0B351F37}"/>
              </a:ext>
            </a:extLst>
          </p:cNvPr>
          <p:cNvGrpSpPr/>
          <p:nvPr/>
        </p:nvGrpSpPr>
        <p:grpSpPr>
          <a:xfrm>
            <a:off x="3084680" y="2149201"/>
            <a:ext cx="2840831" cy="1358265"/>
            <a:chOff x="4112906" y="1722601"/>
            <a:chExt cx="3787775" cy="1811020"/>
          </a:xfrm>
        </p:grpSpPr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C979751C-A6F4-4A68-907B-186F44CEA1DA}"/>
                </a:ext>
              </a:extLst>
            </p:cNvPr>
            <p:cNvSpPr/>
            <p:nvPr/>
          </p:nvSpPr>
          <p:spPr>
            <a:xfrm>
              <a:off x="6946459" y="1735311"/>
              <a:ext cx="317500" cy="694055"/>
            </a:xfrm>
            <a:custGeom>
              <a:avLst/>
              <a:gdLst/>
              <a:ahLst/>
              <a:cxnLst/>
              <a:rect l="l" t="t" r="r" b="b"/>
              <a:pathLst>
                <a:path w="317500" h="694055">
                  <a:moveTo>
                    <a:pt x="317474" y="693864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795C99C1-1E47-49C4-8CFD-F0B2861B125D}"/>
                </a:ext>
              </a:extLst>
            </p:cNvPr>
            <p:cNvSpPr/>
            <p:nvPr/>
          </p:nvSpPr>
          <p:spPr>
            <a:xfrm>
              <a:off x="6937749" y="1735301"/>
              <a:ext cx="81280" cy="88265"/>
            </a:xfrm>
            <a:custGeom>
              <a:avLst/>
              <a:gdLst/>
              <a:ahLst/>
              <a:cxnLst/>
              <a:rect l="l" t="t" r="r" b="b"/>
              <a:pathLst>
                <a:path w="81279" h="88264">
                  <a:moveTo>
                    <a:pt x="80835" y="50800"/>
                  </a:moveTo>
                  <a:lnTo>
                    <a:pt x="8712" y="0"/>
                  </a:lnTo>
                  <a:lnTo>
                    <a:pt x="0" y="87795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80261C97-3687-4FF8-A8FA-0B1BE7A3AD27}"/>
                </a:ext>
              </a:extLst>
            </p:cNvPr>
            <p:cNvSpPr/>
            <p:nvPr/>
          </p:nvSpPr>
          <p:spPr>
            <a:xfrm>
              <a:off x="7263932" y="2143921"/>
              <a:ext cx="623570" cy="285750"/>
            </a:xfrm>
            <a:custGeom>
              <a:avLst/>
              <a:gdLst/>
              <a:ahLst/>
              <a:cxnLst/>
              <a:rect l="l" t="t" r="r" b="b"/>
              <a:pathLst>
                <a:path w="623570" h="285750">
                  <a:moveTo>
                    <a:pt x="0" y="285254"/>
                  </a:moveTo>
                  <a:lnTo>
                    <a:pt x="623443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C333146B-049E-4B1D-9266-3432F5E2908F}"/>
                </a:ext>
              </a:extLst>
            </p:cNvPr>
            <p:cNvSpPr/>
            <p:nvPr/>
          </p:nvSpPr>
          <p:spPr>
            <a:xfrm>
              <a:off x="7799594" y="2135200"/>
              <a:ext cx="88265" cy="81280"/>
            </a:xfrm>
            <a:custGeom>
              <a:avLst/>
              <a:gdLst/>
              <a:ahLst/>
              <a:cxnLst/>
              <a:rect l="l" t="t" r="r" b="b"/>
              <a:pathLst>
                <a:path w="88265" h="81280">
                  <a:moveTo>
                    <a:pt x="0" y="0"/>
                  </a:moveTo>
                  <a:lnTo>
                    <a:pt x="87782" y="8724"/>
                  </a:lnTo>
                  <a:lnTo>
                    <a:pt x="36982" y="80835"/>
                  </a:lnTo>
                </a:path>
              </a:pathLst>
            </a:custGeom>
            <a:ln w="2539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2620825C-0E32-42BA-8C2F-E0D1198B1A34}"/>
                </a:ext>
              </a:extLst>
            </p:cNvPr>
            <p:cNvSpPr/>
            <p:nvPr/>
          </p:nvSpPr>
          <p:spPr>
            <a:xfrm>
              <a:off x="7239148" y="2546191"/>
              <a:ext cx="328930" cy="224790"/>
            </a:xfrm>
            <a:custGeom>
              <a:avLst/>
              <a:gdLst/>
              <a:ahLst/>
              <a:cxnLst/>
              <a:rect l="l" t="t" r="r" b="b"/>
              <a:pathLst>
                <a:path w="328929" h="224789">
                  <a:moveTo>
                    <a:pt x="256501" y="0"/>
                  </a:moveTo>
                  <a:lnTo>
                    <a:pt x="253441" y="0"/>
                  </a:lnTo>
                  <a:lnTo>
                    <a:pt x="253441" y="8940"/>
                  </a:lnTo>
                  <a:lnTo>
                    <a:pt x="255206" y="8940"/>
                  </a:lnTo>
                  <a:lnTo>
                    <a:pt x="263267" y="9495"/>
                  </a:lnTo>
                  <a:lnTo>
                    <a:pt x="290938" y="37638"/>
                  </a:lnTo>
                  <a:lnTo>
                    <a:pt x="291541" y="47142"/>
                  </a:lnTo>
                  <a:lnTo>
                    <a:pt x="291541" y="52628"/>
                  </a:lnTo>
                  <a:lnTo>
                    <a:pt x="290753" y="59410"/>
                  </a:lnTo>
                  <a:lnTo>
                    <a:pt x="287616" y="75565"/>
                  </a:lnTo>
                  <a:lnTo>
                    <a:pt x="286829" y="81318"/>
                  </a:lnTo>
                  <a:lnTo>
                    <a:pt x="286829" y="91427"/>
                  </a:lnTo>
                  <a:lnTo>
                    <a:pt x="288798" y="96901"/>
                  </a:lnTo>
                  <a:lnTo>
                    <a:pt x="296633" y="105448"/>
                  </a:lnTo>
                  <a:lnTo>
                    <a:pt x="301294" y="108597"/>
                  </a:lnTo>
                  <a:lnTo>
                    <a:pt x="306705" y="110642"/>
                  </a:lnTo>
                  <a:lnTo>
                    <a:pt x="306705" y="112750"/>
                  </a:lnTo>
                  <a:lnTo>
                    <a:pt x="301294" y="114795"/>
                  </a:lnTo>
                  <a:lnTo>
                    <a:pt x="296633" y="117944"/>
                  </a:lnTo>
                  <a:lnTo>
                    <a:pt x="288798" y="126492"/>
                  </a:lnTo>
                  <a:lnTo>
                    <a:pt x="286829" y="131953"/>
                  </a:lnTo>
                  <a:lnTo>
                    <a:pt x="286829" y="142074"/>
                  </a:lnTo>
                  <a:lnTo>
                    <a:pt x="287616" y="147828"/>
                  </a:lnTo>
                  <a:lnTo>
                    <a:pt x="290753" y="163982"/>
                  </a:lnTo>
                  <a:lnTo>
                    <a:pt x="291541" y="170751"/>
                  </a:lnTo>
                  <a:lnTo>
                    <a:pt x="291541" y="176237"/>
                  </a:lnTo>
                  <a:lnTo>
                    <a:pt x="290938" y="186108"/>
                  </a:lnTo>
                  <a:lnTo>
                    <a:pt x="263267" y="214722"/>
                  </a:lnTo>
                  <a:lnTo>
                    <a:pt x="255206" y="215277"/>
                  </a:lnTo>
                  <a:lnTo>
                    <a:pt x="253441" y="215277"/>
                  </a:lnTo>
                  <a:lnTo>
                    <a:pt x="253441" y="224218"/>
                  </a:lnTo>
                  <a:lnTo>
                    <a:pt x="256501" y="224218"/>
                  </a:lnTo>
                  <a:lnTo>
                    <a:pt x="269443" y="223249"/>
                  </a:lnTo>
                  <a:lnTo>
                    <a:pt x="303819" y="204671"/>
                  </a:lnTo>
                  <a:lnTo>
                    <a:pt x="311518" y="174129"/>
                  </a:lnTo>
                  <a:lnTo>
                    <a:pt x="311518" y="167627"/>
                  </a:lnTo>
                  <a:lnTo>
                    <a:pt x="310603" y="160210"/>
                  </a:lnTo>
                  <a:lnTo>
                    <a:pt x="306920" y="143598"/>
                  </a:lnTo>
                  <a:lnTo>
                    <a:pt x="305993" y="138036"/>
                  </a:lnTo>
                  <a:lnTo>
                    <a:pt x="305993" y="129806"/>
                  </a:lnTo>
                  <a:lnTo>
                    <a:pt x="307860" y="125387"/>
                  </a:lnTo>
                  <a:lnTo>
                    <a:pt x="315302" y="118579"/>
                  </a:lnTo>
                  <a:lnTo>
                    <a:pt x="320929" y="116751"/>
                  </a:lnTo>
                  <a:lnTo>
                    <a:pt x="328447" y="116509"/>
                  </a:lnTo>
                  <a:lnTo>
                    <a:pt x="328447" y="106870"/>
                  </a:lnTo>
                  <a:lnTo>
                    <a:pt x="320929" y="106641"/>
                  </a:lnTo>
                  <a:lnTo>
                    <a:pt x="315302" y="104813"/>
                  </a:lnTo>
                  <a:lnTo>
                    <a:pt x="307860" y="97993"/>
                  </a:lnTo>
                  <a:lnTo>
                    <a:pt x="305993" y="93586"/>
                  </a:lnTo>
                  <a:lnTo>
                    <a:pt x="305993" y="85356"/>
                  </a:lnTo>
                  <a:lnTo>
                    <a:pt x="306920" y="79794"/>
                  </a:lnTo>
                  <a:lnTo>
                    <a:pt x="310603" y="63182"/>
                  </a:lnTo>
                  <a:lnTo>
                    <a:pt x="311518" y="55765"/>
                  </a:lnTo>
                  <a:lnTo>
                    <a:pt x="311518" y="49263"/>
                  </a:lnTo>
                  <a:lnTo>
                    <a:pt x="310663" y="37802"/>
                  </a:lnTo>
                  <a:lnTo>
                    <a:pt x="280646" y="3394"/>
                  </a:lnTo>
                  <a:lnTo>
                    <a:pt x="269443" y="967"/>
                  </a:lnTo>
                  <a:lnTo>
                    <a:pt x="256501" y="0"/>
                  </a:lnTo>
                  <a:close/>
                </a:path>
                <a:path w="328929" h="224789">
                  <a:moveTo>
                    <a:pt x="75018" y="0"/>
                  </a:moveTo>
                  <a:lnTo>
                    <a:pt x="71958" y="0"/>
                  </a:lnTo>
                  <a:lnTo>
                    <a:pt x="59010" y="967"/>
                  </a:lnTo>
                  <a:lnTo>
                    <a:pt x="24638" y="19482"/>
                  </a:lnTo>
                  <a:lnTo>
                    <a:pt x="16929" y="49149"/>
                  </a:lnTo>
                  <a:lnTo>
                    <a:pt x="16929" y="55651"/>
                  </a:lnTo>
                  <a:lnTo>
                    <a:pt x="17856" y="63055"/>
                  </a:lnTo>
                  <a:lnTo>
                    <a:pt x="21539" y="79679"/>
                  </a:lnTo>
                  <a:lnTo>
                    <a:pt x="22453" y="85242"/>
                  </a:lnTo>
                  <a:lnTo>
                    <a:pt x="22453" y="93472"/>
                  </a:lnTo>
                  <a:lnTo>
                    <a:pt x="20599" y="97878"/>
                  </a:lnTo>
                  <a:lnTo>
                    <a:pt x="13144" y="104698"/>
                  </a:lnTo>
                  <a:lnTo>
                    <a:pt x="7531" y="106527"/>
                  </a:lnTo>
                  <a:lnTo>
                    <a:pt x="0" y="106756"/>
                  </a:lnTo>
                  <a:lnTo>
                    <a:pt x="0" y="116395"/>
                  </a:lnTo>
                  <a:lnTo>
                    <a:pt x="7531" y="116636"/>
                  </a:lnTo>
                  <a:lnTo>
                    <a:pt x="13144" y="118452"/>
                  </a:lnTo>
                  <a:lnTo>
                    <a:pt x="20599" y="125272"/>
                  </a:lnTo>
                  <a:lnTo>
                    <a:pt x="22453" y="129679"/>
                  </a:lnTo>
                  <a:lnTo>
                    <a:pt x="22453" y="137909"/>
                  </a:lnTo>
                  <a:lnTo>
                    <a:pt x="21539" y="143484"/>
                  </a:lnTo>
                  <a:lnTo>
                    <a:pt x="17856" y="160096"/>
                  </a:lnTo>
                  <a:lnTo>
                    <a:pt x="16929" y="167500"/>
                  </a:lnTo>
                  <a:lnTo>
                    <a:pt x="16929" y="174015"/>
                  </a:lnTo>
                  <a:lnTo>
                    <a:pt x="17786" y="185885"/>
                  </a:lnTo>
                  <a:lnTo>
                    <a:pt x="47809" y="220818"/>
                  </a:lnTo>
                  <a:lnTo>
                    <a:pt x="71958" y="224218"/>
                  </a:lnTo>
                  <a:lnTo>
                    <a:pt x="75018" y="224218"/>
                  </a:lnTo>
                  <a:lnTo>
                    <a:pt x="75018" y="215277"/>
                  </a:lnTo>
                  <a:lnTo>
                    <a:pt x="73253" y="215277"/>
                  </a:lnTo>
                  <a:lnTo>
                    <a:pt x="65190" y="214722"/>
                  </a:lnTo>
                  <a:lnTo>
                    <a:pt x="37521" y="186038"/>
                  </a:lnTo>
                  <a:lnTo>
                    <a:pt x="36918" y="176123"/>
                  </a:lnTo>
                  <a:lnTo>
                    <a:pt x="36918" y="170637"/>
                  </a:lnTo>
                  <a:lnTo>
                    <a:pt x="37706" y="163855"/>
                  </a:lnTo>
                  <a:lnTo>
                    <a:pt x="40843" y="147713"/>
                  </a:lnTo>
                  <a:lnTo>
                    <a:pt x="41617" y="141947"/>
                  </a:lnTo>
                  <a:lnTo>
                    <a:pt x="41617" y="131838"/>
                  </a:lnTo>
                  <a:lnTo>
                    <a:pt x="39662" y="126377"/>
                  </a:lnTo>
                  <a:lnTo>
                    <a:pt x="31826" y="117830"/>
                  </a:lnTo>
                  <a:lnTo>
                    <a:pt x="27165" y="114668"/>
                  </a:lnTo>
                  <a:lnTo>
                    <a:pt x="21755" y="112636"/>
                  </a:lnTo>
                  <a:lnTo>
                    <a:pt x="21755" y="110515"/>
                  </a:lnTo>
                  <a:lnTo>
                    <a:pt x="27165" y="108483"/>
                  </a:lnTo>
                  <a:lnTo>
                    <a:pt x="31826" y="105321"/>
                  </a:lnTo>
                  <a:lnTo>
                    <a:pt x="39662" y="96786"/>
                  </a:lnTo>
                  <a:lnTo>
                    <a:pt x="41617" y="91313"/>
                  </a:lnTo>
                  <a:lnTo>
                    <a:pt x="41617" y="81203"/>
                  </a:lnTo>
                  <a:lnTo>
                    <a:pt x="40843" y="75438"/>
                  </a:lnTo>
                  <a:lnTo>
                    <a:pt x="37706" y="59296"/>
                  </a:lnTo>
                  <a:lnTo>
                    <a:pt x="36918" y="52514"/>
                  </a:lnTo>
                  <a:lnTo>
                    <a:pt x="36918" y="47028"/>
                  </a:lnTo>
                  <a:lnTo>
                    <a:pt x="37521" y="37574"/>
                  </a:lnTo>
                  <a:lnTo>
                    <a:pt x="65190" y="9495"/>
                  </a:lnTo>
                  <a:lnTo>
                    <a:pt x="73253" y="8940"/>
                  </a:lnTo>
                  <a:lnTo>
                    <a:pt x="75018" y="8940"/>
                  </a:lnTo>
                  <a:lnTo>
                    <a:pt x="75018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213E2880-994B-43B2-93DA-2AF6592DE941}"/>
                </a:ext>
              </a:extLst>
            </p:cNvPr>
            <p:cNvSpPr/>
            <p:nvPr/>
          </p:nvSpPr>
          <p:spPr>
            <a:xfrm>
              <a:off x="4122431" y="2466007"/>
              <a:ext cx="3065780" cy="1058545"/>
            </a:xfrm>
            <a:custGeom>
              <a:avLst/>
              <a:gdLst/>
              <a:ahLst/>
              <a:cxnLst/>
              <a:rect l="l" t="t" r="r" b="b"/>
              <a:pathLst>
                <a:path w="3065779" h="1058545">
                  <a:moveTo>
                    <a:pt x="0" y="1057935"/>
                  </a:moveTo>
                  <a:lnTo>
                    <a:pt x="306536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EECF6D4B-76F2-4AD3-B263-15191EF91A61}"/>
                </a:ext>
              </a:extLst>
            </p:cNvPr>
            <p:cNvSpPr/>
            <p:nvPr/>
          </p:nvSpPr>
          <p:spPr>
            <a:xfrm>
              <a:off x="7163358" y="2434128"/>
              <a:ext cx="85090" cy="72390"/>
            </a:xfrm>
            <a:custGeom>
              <a:avLst/>
              <a:gdLst/>
              <a:ahLst/>
              <a:cxnLst/>
              <a:rect l="l" t="t" r="r" b="b"/>
              <a:pathLst>
                <a:path w="85090" h="72389">
                  <a:moveTo>
                    <a:pt x="0" y="0"/>
                  </a:moveTo>
                  <a:lnTo>
                    <a:pt x="24866" y="72034"/>
                  </a:lnTo>
                  <a:lnTo>
                    <a:pt x="84467" y="11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4">
            <a:extLst>
              <a:ext uri="{FF2B5EF4-FFF2-40B4-BE49-F238E27FC236}">
                <a16:creationId xmlns:a16="http://schemas.microsoft.com/office/drawing/2014/main" id="{51C9C200-834C-49C7-9EB8-6AA491FFCE23}"/>
              </a:ext>
            </a:extLst>
          </p:cNvPr>
          <p:cNvSpPr/>
          <p:nvPr/>
        </p:nvSpPr>
        <p:spPr>
          <a:xfrm>
            <a:off x="2746858" y="3504679"/>
            <a:ext cx="239554" cy="168593"/>
          </a:xfrm>
          <a:custGeom>
            <a:avLst/>
            <a:gdLst/>
            <a:ahLst/>
            <a:cxnLst/>
            <a:rect l="l" t="t" r="r" b="b"/>
            <a:pathLst>
              <a:path w="319404" h="224789">
                <a:moveTo>
                  <a:pt x="247357" y="0"/>
                </a:moveTo>
                <a:lnTo>
                  <a:pt x="244297" y="0"/>
                </a:lnTo>
                <a:lnTo>
                  <a:pt x="244297" y="8940"/>
                </a:lnTo>
                <a:lnTo>
                  <a:pt x="246062" y="8940"/>
                </a:lnTo>
                <a:lnTo>
                  <a:pt x="254123" y="9495"/>
                </a:lnTo>
                <a:lnTo>
                  <a:pt x="281792" y="37638"/>
                </a:lnTo>
                <a:lnTo>
                  <a:pt x="282397" y="47142"/>
                </a:lnTo>
                <a:lnTo>
                  <a:pt x="282397" y="52628"/>
                </a:lnTo>
                <a:lnTo>
                  <a:pt x="281609" y="59410"/>
                </a:lnTo>
                <a:lnTo>
                  <a:pt x="278472" y="75565"/>
                </a:lnTo>
                <a:lnTo>
                  <a:pt x="277685" y="81318"/>
                </a:lnTo>
                <a:lnTo>
                  <a:pt x="277685" y="91427"/>
                </a:lnTo>
                <a:lnTo>
                  <a:pt x="279653" y="96901"/>
                </a:lnTo>
                <a:lnTo>
                  <a:pt x="287489" y="105448"/>
                </a:lnTo>
                <a:lnTo>
                  <a:pt x="292150" y="108597"/>
                </a:lnTo>
                <a:lnTo>
                  <a:pt x="297560" y="110642"/>
                </a:lnTo>
                <a:lnTo>
                  <a:pt x="297560" y="112750"/>
                </a:lnTo>
                <a:lnTo>
                  <a:pt x="292150" y="114795"/>
                </a:lnTo>
                <a:lnTo>
                  <a:pt x="287489" y="117944"/>
                </a:lnTo>
                <a:lnTo>
                  <a:pt x="279653" y="126492"/>
                </a:lnTo>
                <a:lnTo>
                  <a:pt x="277685" y="131953"/>
                </a:lnTo>
                <a:lnTo>
                  <a:pt x="277685" y="142074"/>
                </a:lnTo>
                <a:lnTo>
                  <a:pt x="278472" y="147828"/>
                </a:lnTo>
                <a:lnTo>
                  <a:pt x="281609" y="163982"/>
                </a:lnTo>
                <a:lnTo>
                  <a:pt x="282397" y="170751"/>
                </a:lnTo>
                <a:lnTo>
                  <a:pt x="282397" y="176237"/>
                </a:lnTo>
                <a:lnTo>
                  <a:pt x="281792" y="186108"/>
                </a:lnTo>
                <a:lnTo>
                  <a:pt x="254123" y="214722"/>
                </a:lnTo>
                <a:lnTo>
                  <a:pt x="246062" y="215277"/>
                </a:lnTo>
                <a:lnTo>
                  <a:pt x="244297" y="215277"/>
                </a:lnTo>
                <a:lnTo>
                  <a:pt x="244297" y="224218"/>
                </a:lnTo>
                <a:lnTo>
                  <a:pt x="247357" y="224218"/>
                </a:lnTo>
                <a:lnTo>
                  <a:pt x="260299" y="223249"/>
                </a:lnTo>
                <a:lnTo>
                  <a:pt x="294675" y="204671"/>
                </a:lnTo>
                <a:lnTo>
                  <a:pt x="302374" y="174129"/>
                </a:lnTo>
                <a:lnTo>
                  <a:pt x="302374" y="167627"/>
                </a:lnTo>
                <a:lnTo>
                  <a:pt x="301459" y="160210"/>
                </a:lnTo>
                <a:lnTo>
                  <a:pt x="297776" y="143598"/>
                </a:lnTo>
                <a:lnTo>
                  <a:pt x="296849" y="138036"/>
                </a:lnTo>
                <a:lnTo>
                  <a:pt x="296849" y="129806"/>
                </a:lnTo>
                <a:lnTo>
                  <a:pt x="298716" y="125387"/>
                </a:lnTo>
                <a:lnTo>
                  <a:pt x="306158" y="118579"/>
                </a:lnTo>
                <a:lnTo>
                  <a:pt x="311784" y="116751"/>
                </a:lnTo>
                <a:lnTo>
                  <a:pt x="319303" y="116509"/>
                </a:lnTo>
                <a:lnTo>
                  <a:pt x="319303" y="106870"/>
                </a:lnTo>
                <a:lnTo>
                  <a:pt x="311784" y="106641"/>
                </a:lnTo>
                <a:lnTo>
                  <a:pt x="306158" y="104813"/>
                </a:lnTo>
                <a:lnTo>
                  <a:pt x="298716" y="97993"/>
                </a:lnTo>
                <a:lnTo>
                  <a:pt x="296849" y="93586"/>
                </a:lnTo>
                <a:lnTo>
                  <a:pt x="296849" y="85356"/>
                </a:lnTo>
                <a:lnTo>
                  <a:pt x="297776" y="79794"/>
                </a:lnTo>
                <a:lnTo>
                  <a:pt x="301459" y="63182"/>
                </a:lnTo>
                <a:lnTo>
                  <a:pt x="302374" y="55765"/>
                </a:lnTo>
                <a:lnTo>
                  <a:pt x="302374" y="49263"/>
                </a:lnTo>
                <a:lnTo>
                  <a:pt x="301519" y="37802"/>
                </a:lnTo>
                <a:lnTo>
                  <a:pt x="271502" y="3394"/>
                </a:lnTo>
                <a:lnTo>
                  <a:pt x="260299" y="967"/>
                </a:lnTo>
                <a:lnTo>
                  <a:pt x="247357" y="0"/>
                </a:lnTo>
                <a:close/>
              </a:path>
              <a:path w="319404" h="224789">
                <a:moveTo>
                  <a:pt x="75018" y="0"/>
                </a:moveTo>
                <a:lnTo>
                  <a:pt x="71958" y="0"/>
                </a:lnTo>
                <a:lnTo>
                  <a:pt x="59010" y="967"/>
                </a:lnTo>
                <a:lnTo>
                  <a:pt x="24638" y="19482"/>
                </a:lnTo>
                <a:lnTo>
                  <a:pt x="16929" y="49149"/>
                </a:lnTo>
                <a:lnTo>
                  <a:pt x="16929" y="55651"/>
                </a:lnTo>
                <a:lnTo>
                  <a:pt x="17856" y="63055"/>
                </a:lnTo>
                <a:lnTo>
                  <a:pt x="21539" y="79679"/>
                </a:lnTo>
                <a:lnTo>
                  <a:pt x="22453" y="85242"/>
                </a:lnTo>
                <a:lnTo>
                  <a:pt x="22453" y="93472"/>
                </a:lnTo>
                <a:lnTo>
                  <a:pt x="20599" y="97878"/>
                </a:lnTo>
                <a:lnTo>
                  <a:pt x="13144" y="104698"/>
                </a:lnTo>
                <a:lnTo>
                  <a:pt x="7531" y="106527"/>
                </a:lnTo>
                <a:lnTo>
                  <a:pt x="0" y="106756"/>
                </a:lnTo>
                <a:lnTo>
                  <a:pt x="0" y="116395"/>
                </a:lnTo>
                <a:lnTo>
                  <a:pt x="7531" y="116636"/>
                </a:lnTo>
                <a:lnTo>
                  <a:pt x="13144" y="118452"/>
                </a:lnTo>
                <a:lnTo>
                  <a:pt x="20599" y="125272"/>
                </a:lnTo>
                <a:lnTo>
                  <a:pt x="22453" y="129679"/>
                </a:lnTo>
                <a:lnTo>
                  <a:pt x="22453" y="137909"/>
                </a:lnTo>
                <a:lnTo>
                  <a:pt x="21539" y="143484"/>
                </a:lnTo>
                <a:lnTo>
                  <a:pt x="17856" y="160096"/>
                </a:lnTo>
                <a:lnTo>
                  <a:pt x="16929" y="167500"/>
                </a:lnTo>
                <a:lnTo>
                  <a:pt x="16929" y="174015"/>
                </a:lnTo>
                <a:lnTo>
                  <a:pt x="17786" y="185885"/>
                </a:lnTo>
                <a:lnTo>
                  <a:pt x="47809" y="220818"/>
                </a:lnTo>
                <a:lnTo>
                  <a:pt x="71958" y="224218"/>
                </a:lnTo>
                <a:lnTo>
                  <a:pt x="75018" y="224218"/>
                </a:lnTo>
                <a:lnTo>
                  <a:pt x="75018" y="215277"/>
                </a:lnTo>
                <a:lnTo>
                  <a:pt x="73253" y="215277"/>
                </a:lnTo>
                <a:lnTo>
                  <a:pt x="65190" y="214722"/>
                </a:lnTo>
                <a:lnTo>
                  <a:pt x="37521" y="186038"/>
                </a:lnTo>
                <a:lnTo>
                  <a:pt x="36918" y="176123"/>
                </a:lnTo>
                <a:lnTo>
                  <a:pt x="36918" y="170637"/>
                </a:lnTo>
                <a:lnTo>
                  <a:pt x="37706" y="163855"/>
                </a:lnTo>
                <a:lnTo>
                  <a:pt x="40843" y="147713"/>
                </a:lnTo>
                <a:lnTo>
                  <a:pt x="41617" y="141947"/>
                </a:lnTo>
                <a:lnTo>
                  <a:pt x="41617" y="131838"/>
                </a:lnTo>
                <a:lnTo>
                  <a:pt x="39662" y="126377"/>
                </a:lnTo>
                <a:lnTo>
                  <a:pt x="31826" y="117830"/>
                </a:lnTo>
                <a:lnTo>
                  <a:pt x="27165" y="114668"/>
                </a:lnTo>
                <a:lnTo>
                  <a:pt x="21755" y="112636"/>
                </a:lnTo>
                <a:lnTo>
                  <a:pt x="21755" y="110515"/>
                </a:lnTo>
                <a:lnTo>
                  <a:pt x="27165" y="108483"/>
                </a:lnTo>
                <a:lnTo>
                  <a:pt x="31826" y="105321"/>
                </a:lnTo>
                <a:lnTo>
                  <a:pt x="39662" y="96786"/>
                </a:lnTo>
                <a:lnTo>
                  <a:pt x="41617" y="91313"/>
                </a:lnTo>
                <a:lnTo>
                  <a:pt x="41617" y="81203"/>
                </a:lnTo>
                <a:lnTo>
                  <a:pt x="40843" y="75438"/>
                </a:lnTo>
                <a:lnTo>
                  <a:pt x="37706" y="59296"/>
                </a:lnTo>
                <a:lnTo>
                  <a:pt x="36918" y="52514"/>
                </a:lnTo>
                <a:lnTo>
                  <a:pt x="36918" y="47028"/>
                </a:lnTo>
                <a:lnTo>
                  <a:pt x="37521" y="37574"/>
                </a:lnTo>
                <a:lnTo>
                  <a:pt x="65190" y="9495"/>
                </a:lnTo>
                <a:lnTo>
                  <a:pt x="73253" y="8940"/>
                </a:lnTo>
                <a:lnTo>
                  <a:pt x="75018" y="8940"/>
                </a:lnTo>
                <a:lnTo>
                  <a:pt x="750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D6E17751-5A31-48AC-BB09-556D4E33364B}"/>
              </a:ext>
            </a:extLst>
          </p:cNvPr>
          <p:cNvSpPr txBox="1"/>
          <p:nvPr/>
        </p:nvSpPr>
        <p:spPr>
          <a:xfrm>
            <a:off x="2798680" y="3449192"/>
            <a:ext cx="133826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425" spc="-4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425">
              <a:latin typeface="Cambria Math"/>
              <a:cs typeface="Cambria Math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36F10705-9BC0-43CF-B416-252D39616859}"/>
              </a:ext>
            </a:extLst>
          </p:cNvPr>
          <p:cNvSpPr txBox="1"/>
          <p:nvPr/>
        </p:nvSpPr>
        <p:spPr>
          <a:xfrm>
            <a:off x="5924546" y="2300176"/>
            <a:ext cx="240030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25" spc="4" dirty="0">
                <a:solidFill>
                  <a:srgbClr val="00B050"/>
                </a:solidFill>
                <a:latin typeface="Cambria Math"/>
                <a:cs typeface="Cambria Math"/>
              </a:rPr>
              <a:t>𝑥</a:t>
            </a:r>
            <a:r>
              <a:rPr sz="1519" spc="5" baseline="-16460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519" baseline="-16460">
              <a:latin typeface="Cambria Math"/>
              <a:cs typeface="Cambria Math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6CF2EE89-171E-4EDC-857C-51DDE0D3C55A}"/>
              </a:ext>
            </a:extLst>
          </p:cNvPr>
          <p:cNvSpPr txBox="1"/>
          <p:nvPr/>
        </p:nvSpPr>
        <p:spPr>
          <a:xfrm>
            <a:off x="4360967" y="2647672"/>
            <a:ext cx="1267301" cy="576344"/>
          </a:xfrm>
          <a:prstGeom prst="rect">
            <a:avLst/>
          </a:prstGeom>
        </p:spPr>
        <p:txBody>
          <a:bodyPr vert="horz" wrap="square" lIns="0" tIns="72866" rIns="0" bIns="0" rtlCol="0">
            <a:spAutoFit/>
          </a:bodyPr>
          <a:lstStyle/>
          <a:p>
            <a:pPr marR="13335" algn="r">
              <a:spcBef>
                <a:spcPts val="574"/>
              </a:spcBef>
            </a:pPr>
            <a:r>
              <a:rPr sz="1425" spc="-4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425">
              <a:latin typeface="Cambria Math"/>
              <a:cs typeface="Cambria Math"/>
            </a:endParaRPr>
          </a:p>
          <a:p>
            <a:pPr marL="38100">
              <a:spcBef>
                <a:spcPts val="499"/>
              </a:spcBef>
            </a:pPr>
            <a:r>
              <a:rPr sz="1013" spc="11" dirty="0">
                <a:latin typeface="Cambria Math"/>
                <a:cs typeface="Cambria Math"/>
              </a:rPr>
              <a:t>𝐴</a:t>
            </a:r>
            <a:r>
              <a:rPr sz="2138" spc="17" baseline="-20467" dirty="0">
                <a:latin typeface="Cambria Math"/>
                <a:cs typeface="Cambria Math"/>
              </a:rPr>
              <a:t>𝜉</a:t>
            </a:r>
            <a:r>
              <a:rPr sz="1519" spc="17" baseline="-45267" dirty="0">
                <a:latin typeface="Cambria Math"/>
                <a:cs typeface="Cambria Math"/>
              </a:rPr>
              <a:t>𝐵</a:t>
            </a:r>
            <a:endParaRPr sz="1519" baseline="-45267">
              <a:latin typeface="Cambria Math"/>
              <a:cs typeface="Cambria Math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0992D753-7BB6-47B6-B325-770B84DC8314}"/>
              </a:ext>
            </a:extLst>
          </p:cNvPr>
          <p:cNvSpPr txBox="1"/>
          <p:nvPr/>
        </p:nvSpPr>
        <p:spPr>
          <a:xfrm>
            <a:off x="4874262" y="1793068"/>
            <a:ext cx="241459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25" spc="-8" dirty="0">
                <a:solidFill>
                  <a:srgbClr val="00B050"/>
                </a:solidFill>
                <a:latin typeface="Cambria Math"/>
                <a:cs typeface="Cambria Math"/>
              </a:rPr>
              <a:t>𝑦</a:t>
            </a:r>
            <a:r>
              <a:rPr sz="1519" spc="-11" baseline="-16460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519" baseline="-1646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915061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53D32-71CC-47A1-86A7-B8DACC2D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3D58E8-1FED-4CE4-BB89-7DEEE1F7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properties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5786A4C-4920-42E2-BDD3-3025BDC60F31}"/>
              </a:ext>
            </a:extLst>
          </p:cNvPr>
          <p:cNvSpPr txBox="1"/>
          <p:nvPr/>
        </p:nvSpPr>
        <p:spPr>
          <a:xfrm>
            <a:off x="487799" y="3952107"/>
            <a:ext cx="5151119" cy="13830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57651">
              <a:spcBef>
                <a:spcPts val="75"/>
              </a:spcBef>
              <a:buChar char="•"/>
              <a:tabLst>
                <a:tab pos="295275" algn="l"/>
                <a:tab pos="295751" algn="l"/>
              </a:tabLst>
            </a:pPr>
            <a:r>
              <a:rPr sz="1575" dirty="0">
                <a:solidFill>
                  <a:srgbClr val="003C69"/>
                </a:solidFill>
                <a:latin typeface="Arial"/>
                <a:cs typeface="Arial"/>
              </a:rPr>
              <a:t>A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point 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𝑃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can be described with respect </a:t>
            </a:r>
            <a:r>
              <a:rPr sz="1575" dirty="0">
                <a:solidFill>
                  <a:srgbClr val="003C69"/>
                </a:solidFill>
                <a:latin typeface="Arial"/>
                <a:cs typeface="Arial"/>
              </a:rPr>
              <a:t>to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either</a:t>
            </a:r>
            <a:r>
              <a:rPr sz="1575" spc="38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frame</a:t>
            </a:r>
            <a:endParaRPr sz="1575">
              <a:latin typeface="Arial"/>
              <a:cs typeface="Arial"/>
            </a:endParaRPr>
          </a:p>
          <a:p>
            <a:pPr>
              <a:spcBef>
                <a:spcPts val="15"/>
              </a:spcBef>
              <a:buClr>
                <a:srgbClr val="003C69"/>
              </a:buClr>
              <a:buFont typeface="Arial"/>
              <a:buChar char="•"/>
            </a:pPr>
            <a:endParaRPr sz="2100">
              <a:latin typeface="Arial"/>
              <a:cs typeface="Arial"/>
            </a:endParaRPr>
          </a:p>
          <a:p>
            <a:pPr marL="295275" indent="-257651">
              <a:buChar char="•"/>
              <a:tabLst>
                <a:tab pos="295275" algn="l"/>
                <a:tab pos="295751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These descriptions are related by the</a:t>
            </a:r>
            <a:r>
              <a:rPr sz="1575" spc="-19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pose</a:t>
            </a:r>
            <a:endParaRPr sz="1575">
              <a:latin typeface="Arial"/>
              <a:cs typeface="Arial"/>
            </a:endParaRPr>
          </a:p>
          <a:p>
            <a:pPr>
              <a:spcBef>
                <a:spcPts val="23"/>
              </a:spcBef>
              <a:buClr>
                <a:srgbClr val="003C69"/>
              </a:buClr>
              <a:buFont typeface="Arial"/>
              <a:buChar char="•"/>
            </a:pPr>
            <a:endParaRPr sz="2100">
              <a:latin typeface="Arial"/>
              <a:cs typeface="Arial"/>
            </a:endParaRPr>
          </a:p>
          <a:p>
            <a:pPr marL="295275" indent="-257651">
              <a:buChar char="•"/>
              <a:tabLst>
                <a:tab pos="295275" algn="l"/>
                <a:tab pos="295751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Formally we write this as </a:t>
            </a:r>
            <a:r>
              <a:rPr sz="1688" spc="45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30" dirty="0">
                <a:solidFill>
                  <a:srgbClr val="003C69"/>
                </a:solidFill>
                <a:latin typeface="Cambria Math"/>
                <a:cs typeface="Cambria Math"/>
              </a:rPr>
              <a:t>𝒑 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= </a:t>
            </a:r>
            <a:r>
              <a:rPr sz="1688" spc="17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11" dirty="0">
                <a:solidFill>
                  <a:srgbClr val="003C69"/>
                </a:solidFill>
                <a:latin typeface="Cambria Math"/>
                <a:cs typeface="Cambria Math"/>
              </a:rPr>
              <a:t>𝜉</a:t>
            </a:r>
            <a:r>
              <a:rPr sz="1688" spc="17" baseline="-16666" dirty="0">
                <a:solidFill>
                  <a:srgbClr val="003C69"/>
                </a:solidFill>
                <a:latin typeface="Cambria Math"/>
                <a:cs typeface="Cambria Math"/>
              </a:rPr>
              <a:t>𝐵 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∙</a:t>
            </a:r>
            <a:r>
              <a:rPr sz="1575" spc="-79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688" spc="50" baseline="27777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sz="1575" spc="34" dirty="0">
                <a:solidFill>
                  <a:srgbClr val="003C69"/>
                </a:solidFill>
                <a:latin typeface="Cambria Math"/>
                <a:cs typeface="Cambria Math"/>
              </a:rPr>
              <a:t>𝒑</a:t>
            </a:r>
            <a:endParaRPr sz="1575">
              <a:latin typeface="Cambria Math"/>
              <a:cs typeface="Cambria Math"/>
            </a:endParaRP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DD6A1EB3-70A2-4340-8A87-F01E9F389866}"/>
              </a:ext>
            </a:extLst>
          </p:cNvPr>
          <p:cNvGrpSpPr/>
          <p:nvPr/>
        </p:nvGrpSpPr>
        <p:grpSpPr>
          <a:xfrm>
            <a:off x="3048965" y="2556779"/>
            <a:ext cx="892969" cy="986314"/>
            <a:chOff x="4065286" y="2266038"/>
            <a:chExt cx="1190625" cy="1315085"/>
          </a:xfrm>
        </p:grpSpPr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7E5161A8-BD72-48B7-93AF-E8853DF152FC}"/>
                </a:ext>
              </a:extLst>
            </p:cNvPr>
            <p:cNvSpPr/>
            <p:nvPr/>
          </p:nvSpPr>
          <p:spPr>
            <a:xfrm>
              <a:off x="4122431" y="2278742"/>
              <a:ext cx="0" cy="1257935"/>
            </a:xfrm>
            <a:custGeom>
              <a:avLst/>
              <a:gdLst/>
              <a:ahLst/>
              <a:cxnLst/>
              <a:rect l="l" t="t" r="r" b="b"/>
              <a:pathLst>
                <a:path h="1257935">
                  <a:moveTo>
                    <a:pt x="0" y="125754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5BA635EB-095D-4BE9-A34B-29F934A9EE86}"/>
                </a:ext>
              </a:extLst>
            </p:cNvPr>
            <p:cNvSpPr/>
            <p:nvPr/>
          </p:nvSpPr>
          <p:spPr>
            <a:xfrm>
              <a:off x="4077986" y="2278738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F37A9E6A-4169-43D0-83D3-4F215292A931}"/>
                </a:ext>
              </a:extLst>
            </p:cNvPr>
            <p:cNvSpPr/>
            <p:nvPr/>
          </p:nvSpPr>
          <p:spPr>
            <a:xfrm>
              <a:off x="4111302" y="3523944"/>
              <a:ext cx="1131570" cy="0"/>
            </a:xfrm>
            <a:custGeom>
              <a:avLst/>
              <a:gdLst/>
              <a:ahLst/>
              <a:cxnLst/>
              <a:rect l="l" t="t" r="r" b="b"/>
              <a:pathLst>
                <a:path w="1131570">
                  <a:moveTo>
                    <a:pt x="0" y="0"/>
                  </a:moveTo>
                  <a:lnTo>
                    <a:pt x="113151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03F13EEC-5333-4107-ACF5-9B4906C66D73}"/>
                </a:ext>
              </a:extLst>
            </p:cNvPr>
            <p:cNvSpPr/>
            <p:nvPr/>
          </p:nvSpPr>
          <p:spPr>
            <a:xfrm>
              <a:off x="5166622" y="3479490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56973F30-6F56-4102-9B56-35641A74F323}"/>
              </a:ext>
            </a:extLst>
          </p:cNvPr>
          <p:cNvSpPr txBox="1"/>
          <p:nvPr/>
        </p:nvSpPr>
        <p:spPr>
          <a:xfrm>
            <a:off x="3877997" y="3520400"/>
            <a:ext cx="115253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425" spc="-4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endParaRPr sz="1425">
              <a:latin typeface="Cambria Math"/>
              <a:cs typeface="Cambria Math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8C57959-E668-4868-B4D4-BF2B2E803C84}"/>
              </a:ext>
            </a:extLst>
          </p:cNvPr>
          <p:cNvSpPr txBox="1"/>
          <p:nvPr/>
        </p:nvSpPr>
        <p:spPr>
          <a:xfrm>
            <a:off x="3962580" y="3606126"/>
            <a:ext cx="106204" cy="168380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1013" spc="68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013">
              <a:latin typeface="Cambria Math"/>
              <a:cs typeface="Cambria Math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ADE2B027-70E2-4E37-9F8E-47D2FA97217C}"/>
              </a:ext>
            </a:extLst>
          </p:cNvPr>
          <p:cNvSpPr txBox="1"/>
          <p:nvPr/>
        </p:nvSpPr>
        <p:spPr>
          <a:xfrm>
            <a:off x="2656613" y="2280803"/>
            <a:ext cx="230029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25" spc="-41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r>
              <a:rPr sz="1519" spc="-62" baseline="-16460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519" baseline="-16460">
              <a:latin typeface="Cambria Math"/>
              <a:cs typeface="Cambria Math"/>
            </a:endParaRPr>
          </a:p>
        </p:txBody>
      </p:sp>
      <p:grpSp>
        <p:nvGrpSpPr>
          <p:cNvPr id="14" name="object 12">
            <a:extLst>
              <a:ext uri="{FF2B5EF4-FFF2-40B4-BE49-F238E27FC236}">
                <a16:creationId xmlns:a16="http://schemas.microsoft.com/office/drawing/2014/main" id="{FCD6F07C-B9B7-4773-9A61-A184AA4DE65A}"/>
              </a:ext>
            </a:extLst>
          </p:cNvPr>
          <p:cNvGrpSpPr/>
          <p:nvPr/>
        </p:nvGrpSpPr>
        <p:grpSpPr>
          <a:xfrm>
            <a:off x="5193787" y="2149201"/>
            <a:ext cx="731520" cy="786289"/>
            <a:chOff x="6925049" y="1722601"/>
            <a:chExt cx="975360" cy="1048385"/>
          </a:xfrm>
        </p:grpSpPr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F1BB1223-D0BB-47DB-BE03-5A04B1631E97}"/>
                </a:ext>
              </a:extLst>
            </p:cNvPr>
            <p:cNvSpPr/>
            <p:nvPr/>
          </p:nvSpPr>
          <p:spPr>
            <a:xfrm>
              <a:off x="6946459" y="1735311"/>
              <a:ext cx="317500" cy="694055"/>
            </a:xfrm>
            <a:custGeom>
              <a:avLst/>
              <a:gdLst/>
              <a:ahLst/>
              <a:cxnLst/>
              <a:rect l="l" t="t" r="r" b="b"/>
              <a:pathLst>
                <a:path w="317500" h="694055">
                  <a:moveTo>
                    <a:pt x="317474" y="693864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6C58A34D-9598-45CF-9270-B08CF280954E}"/>
                </a:ext>
              </a:extLst>
            </p:cNvPr>
            <p:cNvSpPr/>
            <p:nvPr/>
          </p:nvSpPr>
          <p:spPr>
            <a:xfrm>
              <a:off x="6937749" y="1735301"/>
              <a:ext cx="81280" cy="88265"/>
            </a:xfrm>
            <a:custGeom>
              <a:avLst/>
              <a:gdLst/>
              <a:ahLst/>
              <a:cxnLst/>
              <a:rect l="l" t="t" r="r" b="b"/>
              <a:pathLst>
                <a:path w="81279" h="88264">
                  <a:moveTo>
                    <a:pt x="80835" y="50800"/>
                  </a:moveTo>
                  <a:lnTo>
                    <a:pt x="8712" y="0"/>
                  </a:lnTo>
                  <a:lnTo>
                    <a:pt x="0" y="87795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934D6153-35E7-4B99-A86E-30C324B1ED16}"/>
                </a:ext>
              </a:extLst>
            </p:cNvPr>
            <p:cNvSpPr/>
            <p:nvPr/>
          </p:nvSpPr>
          <p:spPr>
            <a:xfrm>
              <a:off x="7263932" y="2143921"/>
              <a:ext cx="623570" cy="285750"/>
            </a:xfrm>
            <a:custGeom>
              <a:avLst/>
              <a:gdLst/>
              <a:ahLst/>
              <a:cxnLst/>
              <a:rect l="l" t="t" r="r" b="b"/>
              <a:pathLst>
                <a:path w="623570" h="285750">
                  <a:moveTo>
                    <a:pt x="0" y="285254"/>
                  </a:moveTo>
                  <a:lnTo>
                    <a:pt x="623443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9C71FDE6-D033-40E0-A1DD-2C307F13BB84}"/>
                </a:ext>
              </a:extLst>
            </p:cNvPr>
            <p:cNvSpPr/>
            <p:nvPr/>
          </p:nvSpPr>
          <p:spPr>
            <a:xfrm>
              <a:off x="7799594" y="2135200"/>
              <a:ext cx="88265" cy="81280"/>
            </a:xfrm>
            <a:custGeom>
              <a:avLst/>
              <a:gdLst/>
              <a:ahLst/>
              <a:cxnLst/>
              <a:rect l="l" t="t" r="r" b="b"/>
              <a:pathLst>
                <a:path w="88265" h="81280">
                  <a:moveTo>
                    <a:pt x="0" y="0"/>
                  </a:moveTo>
                  <a:lnTo>
                    <a:pt x="87782" y="8724"/>
                  </a:lnTo>
                  <a:lnTo>
                    <a:pt x="36982" y="80835"/>
                  </a:lnTo>
                </a:path>
              </a:pathLst>
            </a:custGeom>
            <a:ln w="2539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0CAAA24A-08C4-4BD5-9917-7F089346FC1F}"/>
                </a:ext>
              </a:extLst>
            </p:cNvPr>
            <p:cNvSpPr/>
            <p:nvPr/>
          </p:nvSpPr>
          <p:spPr>
            <a:xfrm>
              <a:off x="7239148" y="2546191"/>
              <a:ext cx="328930" cy="224790"/>
            </a:xfrm>
            <a:custGeom>
              <a:avLst/>
              <a:gdLst/>
              <a:ahLst/>
              <a:cxnLst/>
              <a:rect l="l" t="t" r="r" b="b"/>
              <a:pathLst>
                <a:path w="328929" h="224789">
                  <a:moveTo>
                    <a:pt x="256501" y="0"/>
                  </a:moveTo>
                  <a:lnTo>
                    <a:pt x="253441" y="0"/>
                  </a:lnTo>
                  <a:lnTo>
                    <a:pt x="253441" y="8940"/>
                  </a:lnTo>
                  <a:lnTo>
                    <a:pt x="255206" y="8940"/>
                  </a:lnTo>
                  <a:lnTo>
                    <a:pt x="263267" y="9495"/>
                  </a:lnTo>
                  <a:lnTo>
                    <a:pt x="290938" y="37638"/>
                  </a:lnTo>
                  <a:lnTo>
                    <a:pt x="291541" y="47142"/>
                  </a:lnTo>
                  <a:lnTo>
                    <a:pt x="291541" y="52628"/>
                  </a:lnTo>
                  <a:lnTo>
                    <a:pt x="290753" y="59410"/>
                  </a:lnTo>
                  <a:lnTo>
                    <a:pt x="287616" y="75565"/>
                  </a:lnTo>
                  <a:lnTo>
                    <a:pt x="286829" y="81318"/>
                  </a:lnTo>
                  <a:lnTo>
                    <a:pt x="286829" y="91427"/>
                  </a:lnTo>
                  <a:lnTo>
                    <a:pt x="288798" y="96901"/>
                  </a:lnTo>
                  <a:lnTo>
                    <a:pt x="296633" y="105448"/>
                  </a:lnTo>
                  <a:lnTo>
                    <a:pt x="301294" y="108597"/>
                  </a:lnTo>
                  <a:lnTo>
                    <a:pt x="306705" y="110642"/>
                  </a:lnTo>
                  <a:lnTo>
                    <a:pt x="306705" y="112750"/>
                  </a:lnTo>
                  <a:lnTo>
                    <a:pt x="301294" y="114795"/>
                  </a:lnTo>
                  <a:lnTo>
                    <a:pt x="296633" y="117944"/>
                  </a:lnTo>
                  <a:lnTo>
                    <a:pt x="288798" y="126492"/>
                  </a:lnTo>
                  <a:lnTo>
                    <a:pt x="286829" y="131953"/>
                  </a:lnTo>
                  <a:lnTo>
                    <a:pt x="286829" y="142074"/>
                  </a:lnTo>
                  <a:lnTo>
                    <a:pt x="287616" y="147828"/>
                  </a:lnTo>
                  <a:lnTo>
                    <a:pt x="290753" y="163982"/>
                  </a:lnTo>
                  <a:lnTo>
                    <a:pt x="291541" y="170751"/>
                  </a:lnTo>
                  <a:lnTo>
                    <a:pt x="291541" y="176237"/>
                  </a:lnTo>
                  <a:lnTo>
                    <a:pt x="290938" y="186108"/>
                  </a:lnTo>
                  <a:lnTo>
                    <a:pt x="263267" y="214722"/>
                  </a:lnTo>
                  <a:lnTo>
                    <a:pt x="255206" y="215277"/>
                  </a:lnTo>
                  <a:lnTo>
                    <a:pt x="253441" y="215277"/>
                  </a:lnTo>
                  <a:lnTo>
                    <a:pt x="253441" y="224218"/>
                  </a:lnTo>
                  <a:lnTo>
                    <a:pt x="256501" y="224218"/>
                  </a:lnTo>
                  <a:lnTo>
                    <a:pt x="269443" y="223249"/>
                  </a:lnTo>
                  <a:lnTo>
                    <a:pt x="303819" y="204671"/>
                  </a:lnTo>
                  <a:lnTo>
                    <a:pt x="311518" y="174129"/>
                  </a:lnTo>
                  <a:lnTo>
                    <a:pt x="311518" y="167627"/>
                  </a:lnTo>
                  <a:lnTo>
                    <a:pt x="310603" y="160210"/>
                  </a:lnTo>
                  <a:lnTo>
                    <a:pt x="306920" y="143598"/>
                  </a:lnTo>
                  <a:lnTo>
                    <a:pt x="305993" y="138036"/>
                  </a:lnTo>
                  <a:lnTo>
                    <a:pt x="305993" y="129806"/>
                  </a:lnTo>
                  <a:lnTo>
                    <a:pt x="307860" y="125387"/>
                  </a:lnTo>
                  <a:lnTo>
                    <a:pt x="315302" y="118579"/>
                  </a:lnTo>
                  <a:lnTo>
                    <a:pt x="320929" y="116751"/>
                  </a:lnTo>
                  <a:lnTo>
                    <a:pt x="328447" y="116509"/>
                  </a:lnTo>
                  <a:lnTo>
                    <a:pt x="328447" y="106870"/>
                  </a:lnTo>
                  <a:lnTo>
                    <a:pt x="320929" y="106641"/>
                  </a:lnTo>
                  <a:lnTo>
                    <a:pt x="315302" y="104813"/>
                  </a:lnTo>
                  <a:lnTo>
                    <a:pt x="307860" y="97993"/>
                  </a:lnTo>
                  <a:lnTo>
                    <a:pt x="305993" y="93586"/>
                  </a:lnTo>
                  <a:lnTo>
                    <a:pt x="305993" y="85356"/>
                  </a:lnTo>
                  <a:lnTo>
                    <a:pt x="306920" y="79794"/>
                  </a:lnTo>
                  <a:lnTo>
                    <a:pt x="310603" y="63182"/>
                  </a:lnTo>
                  <a:lnTo>
                    <a:pt x="311518" y="55765"/>
                  </a:lnTo>
                  <a:lnTo>
                    <a:pt x="311518" y="49263"/>
                  </a:lnTo>
                  <a:lnTo>
                    <a:pt x="310663" y="37802"/>
                  </a:lnTo>
                  <a:lnTo>
                    <a:pt x="280646" y="3394"/>
                  </a:lnTo>
                  <a:lnTo>
                    <a:pt x="269443" y="967"/>
                  </a:lnTo>
                  <a:lnTo>
                    <a:pt x="256501" y="0"/>
                  </a:lnTo>
                  <a:close/>
                </a:path>
                <a:path w="328929" h="224789">
                  <a:moveTo>
                    <a:pt x="75018" y="0"/>
                  </a:moveTo>
                  <a:lnTo>
                    <a:pt x="71958" y="0"/>
                  </a:lnTo>
                  <a:lnTo>
                    <a:pt x="59010" y="967"/>
                  </a:lnTo>
                  <a:lnTo>
                    <a:pt x="24638" y="19482"/>
                  </a:lnTo>
                  <a:lnTo>
                    <a:pt x="16929" y="49149"/>
                  </a:lnTo>
                  <a:lnTo>
                    <a:pt x="16929" y="55651"/>
                  </a:lnTo>
                  <a:lnTo>
                    <a:pt x="17856" y="63055"/>
                  </a:lnTo>
                  <a:lnTo>
                    <a:pt x="21539" y="79679"/>
                  </a:lnTo>
                  <a:lnTo>
                    <a:pt x="22453" y="85242"/>
                  </a:lnTo>
                  <a:lnTo>
                    <a:pt x="22453" y="93472"/>
                  </a:lnTo>
                  <a:lnTo>
                    <a:pt x="20599" y="97878"/>
                  </a:lnTo>
                  <a:lnTo>
                    <a:pt x="13144" y="104698"/>
                  </a:lnTo>
                  <a:lnTo>
                    <a:pt x="7531" y="106527"/>
                  </a:lnTo>
                  <a:lnTo>
                    <a:pt x="0" y="106756"/>
                  </a:lnTo>
                  <a:lnTo>
                    <a:pt x="0" y="116395"/>
                  </a:lnTo>
                  <a:lnTo>
                    <a:pt x="7531" y="116636"/>
                  </a:lnTo>
                  <a:lnTo>
                    <a:pt x="13144" y="118452"/>
                  </a:lnTo>
                  <a:lnTo>
                    <a:pt x="20599" y="125272"/>
                  </a:lnTo>
                  <a:lnTo>
                    <a:pt x="22453" y="129679"/>
                  </a:lnTo>
                  <a:lnTo>
                    <a:pt x="22453" y="137909"/>
                  </a:lnTo>
                  <a:lnTo>
                    <a:pt x="21539" y="143484"/>
                  </a:lnTo>
                  <a:lnTo>
                    <a:pt x="17856" y="160096"/>
                  </a:lnTo>
                  <a:lnTo>
                    <a:pt x="16929" y="167500"/>
                  </a:lnTo>
                  <a:lnTo>
                    <a:pt x="16929" y="174015"/>
                  </a:lnTo>
                  <a:lnTo>
                    <a:pt x="17786" y="185885"/>
                  </a:lnTo>
                  <a:lnTo>
                    <a:pt x="47809" y="220818"/>
                  </a:lnTo>
                  <a:lnTo>
                    <a:pt x="71958" y="224218"/>
                  </a:lnTo>
                  <a:lnTo>
                    <a:pt x="75018" y="224218"/>
                  </a:lnTo>
                  <a:lnTo>
                    <a:pt x="75018" y="215277"/>
                  </a:lnTo>
                  <a:lnTo>
                    <a:pt x="73253" y="215277"/>
                  </a:lnTo>
                  <a:lnTo>
                    <a:pt x="65190" y="214722"/>
                  </a:lnTo>
                  <a:lnTo>
                    <a:pt x="37521" y="186038"/>
                  </a:lnTo>
                  <a:lnTo>
                    <a:pt x="36918" y="176123"/>
                  </a:lnTo>
                  <a:lnTo>
                    <a:pt x="36918" y="170637"/>
                  </a:lnTo>
                  <a:lnTo>
                    <a:pt x="37706" y="163855"/>
                  </a:lnTo>
                  <a:lnTo>
                    <a:pt x="40843" y="147713"/>
                  </a:lnTo>
                  <a:lnTo>
                    <a:pt x="41617" y="141947"/>
                  </a:lnTo>
                  <a:lnTo>
                    <a:pt x="41617" y="131838"/>
                  </a:lnTo>
                  <a:lnTo>
                    <a:pt x="39662" y="126377"/>
                  </a:lnTo>
                  <a:lnTo>
                    <a:pt x="31826" y="117830"/>
                  </a:lnTo>
                  <a:lnTo>
                    <a:pt x="27165" y="114668"/>
                  </a:lnTo>
                  <a:lnTo>
                    <a:pt x="21755" y="112636"/>
                  </a:lnTo>
                  <a:lnTo>
                    <a:pt x="21755" y="110515"/>
                  </a:lnTo>
                  <a:lnTo>
                    <a:pt x="27165" y="108483"/>
                  </a:lnTo>
                  <a:lnTo>
                    <a:pt x="31826" y="105321"/>
                  </a:lnTo>
                  <a:lnTo>
                    <a:pt x="39662" y="96786"/>
                  </a:lnTo>
                  <a:lnTo>
                    <a:pt x="41617" y="91313"/>
                  </a:lnTo>
                  <a:lnTo>
                    <a:pt x="41617" y="81203"/>
                  </a:lnTo>
                  <a:lnTo>
                    <a:pt x="40843" y="75438"/>
                  </a:lnTo>
                  <a:lnTo>
                    <a:pt x="37706" y="59296"/>
                  </a:lnTo>
                  <a:lnTo>
                    <a:pt x="36918" y="52514"/>
                  </a:lnTo>
                  <a:lnTo>
                    <a:pt x="36918" y="47028"/>
                  </a:lnTo>
                  <a:lnTo>
                    <a:pt x="37521" y="37574"/>
                  </a:lnTo>
                  <a:lnTo>
                    <a:pt x="65190" y="9495"/>
                  </a:lnTo>
                  <a:lnTo>
                    <a:pt x="73253" y="8940"/>
                  </a:lnTo>
                  <a:lnTo>
                    <a:pt x="75018" y="8940"/>
                  </a:lnTo>
                  <a:lnTo>
                    <a:pt x="75018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8">
            <a:extLst>
              <a:ext uri="{FF2B5EF4-FFF2-40B4-BE49-F238E27FC236}">
                <a16:creationId xmlns:a16="http://schemas.microsoft.com/office/drawing/2014/main" id="{27F5E143-C6DB-482B-B7E1-1FA274D18082}"/>
              </a:ext>
            </a:extLst>
          </p:cNvPr>
          <p:cNvSpPr/>
          <p:nvPr/>
        </p:nvSpPr>
        <p:spPr>
          <a:xfrm>
            <a:off x="2746858" y="3504679"/>
            <a:ext cx="239554" cy="168593"/>
          </a:xfrm>
          <a:custGeom>
            <a:avLst/>
            <a:gdLst/>
            <a:ahLst/>
            <a:cxnLst/>
            <a:rect l="l" t="t" r="r" b="b"/>
            <a:pathLst>
              <a:path w="319404" h="224789">
                <a:moveTo>
                  <a:pt x="247357" y="0"/>
                </a:moveTo>
                <a:lnTo>
                  <a:pt x="244297" y="0"/>
                </a:lnTo>
                <a:lnTo>
                  <a:pt x="244297" y="8940"/>
                </a:lnTo>
                <a:lnTo>
                  <a:pt x="246062" y="8940"/>
                </a:lnTo>
                <a:lnTo>
                  <a:pt x="254123" y="9495"/>
                </a:lnTo>
                <a:lnTo>
                  <a:pt x="281792" y="37638"/>
                </a:lnTo>
                <a:lnTo>
                  <a:pt x="282397" y="47142"/>
                </a:lnTo>
                <a:lnTo>
                  <a:pt x="282397" y="52628"/>
                </a:lnTo>
                <a:lnTo>
                  <a:pt x="281609" y="59410"/>
                </a:lnTo>
                <a:lnTo>
                  <a:pt x="278472" y="75565"/>
                </a:lnTo>
                <a:lnTo>
                  <a:pt x="277685" y="81318"/>
                </a:lnTo>
                <a:lnTo>
                  <a:pt x="277685" y="91427"/>
                </a:lnTo>
                <a:lnTo>
                  <a:pt x="279653" y="96901"/>
                </a:lnTo>
                <a:lnTo>
                  <a:pt x="287489" y="105448"/>
                </a:lnTo>
                <a:lnTo>
                  <a:pt x="292150" y="108597"/>
                </a:lnTo>
                <a:lnTo>
                  <a:pt x="297560" y="110642"/>
                </a:lnTo>
                <a:lnTo>
                  <a:pt x="297560" y="112750"/>
                </a:lnTo>
                <a:lnTo>
                  <a:pt x="292150" y="114795"/>
                </a:lnTo>
                <a:lnTo>
                  <a:pt x="287489" y="117944"/>
                </a:lnTo>
                <a:lnTo>
                  <a:pt x="279653" y="126492"/>
                </a:lnTo>
                <a:lnTo>
                  <a:pt x="277685" y="131953"/>
                </a:lnTo>
                <a:lnTo>
                  <a:pt x="277685" y="142074"/>
                </a:lnTo>
                <a:lnTo>
                  <a:pt x="278472" y="147828"/>
                </a:lnTo>
                <a:lnTo>
                  <a:pt x="281609" y="163982"/>
                </a:lnTo>
                <a:lnTo>
                  <a:pt x="282397" y="170751"/>
                </a:lnTo>
                <a:lnTo>
                  <a:pt x="282397" y="176237"/>
                </a:lnTo>
                <a:lnTo>
                  <a:pt x="281792" y="186108"/>
                </a:lnTo>
                <a:lnTo>
                  <a:pt x="254123" y="214722"/>
                </a:lnTo>
                <a:lnTo>
                  <a:pt x="246062" y="215277"/>
                </a:lnTo>
                <a:lnTo>
                  <a:pt x="244297" y="215277"/>
                </a:lnTo>
                <a:lnTo>
                  <a:pt x="244297" y="224218"/>
                </a:lnTo>
                <a:lnTo>
                  <a:pt x="247357" y="224218"/>
                </a:lnTo>
                <a:lnTo>
                  <a:pt x="260299" y="223249"/>
                </a:lnTo>
                <a:lnTo>
                  <a:pt x="294675" y="204671"/>
                </a:lnTo>
                <a:lnTo>
                  <a:pt x="302374" y="174129"/>
                </a:lnTo>
                <a:lnTo>
                  <a:pt x="302374" y="167627"/>
                </a:lnTo>
                <a:lnTo>
                  <a:pt x="301459" y="160210"/>
                </a:lnTo>
                <a:lnTo>
                  <a:pt x="297776" y="143598"/>
                </a:lnTo>
                <a:lnTo>
                  <a:pt x="296849" y="138036"/>
                </a:lnTo>
                <a:lnTo>
                  <a:pt x="296849" y="129806"/>
                </a:lnTo>
                <a:lnTo>
                  <a:pt x="298716" y="125387"/>
                </a:lnTo>
                <a:lnTo>
                  <a:pt x="306158" y="118579"/>
                </a:lnTo>
                <a:lnTo>
                  <a:pt x="311784" y="116751"/>
                </a:lnTo>
                <a:lnTo>
                  <a:pt x="319303" y="116509"/>
                </a:lnTo>
                <a:lnTo>
                  <a:pt x="319303" y="106870"/>
                </a:lnTo>
                <a:lnTo>
                  <a:pt x="311784" y="106641"/>
                </a:lnTo>
                <a:lnTo>
                  <a:pt x="306158" y="104813"/>
                </a:lnTo>
                <a:lnTo>
                  <a:pt x="298716" y="97993"/>
                </a:lnTo>
                <a:lnTo>
                  <a:pt x="296849" y="93586"/>
                </a:lnTo>
                <a:lnTo>
                  <a:pt x="296849" y="85356"/>
                </a:lnTo>
                <a:lnTo>
                  <a:pt x="297776" y="79794"/>
                </a:lnTo>
                <a:lnTo>
                  <a:pt x="301459" y="63182"/>
                </a:lnTo>
                <a:lnTo>
                  <a:pt x="302374" y="55765"/>
                </a:lnTo>
                <a:lnTo>
                  <a:pt x="302374" y="49263"/>
                </a:lnTo>
                <a:lnTo>
                  <a:pt x="301519" y="37802"/>
                </a:lnTo>
                <a:lnTo>
                  <a:pt x="271502" y="3394"/>
                </a:lnTo>
                <a:lnTo>
                  <a:pt x="260299" y="967"/>
                </a:lnTo>
                <a:lnTo>
                  <a:pt x="247357" y="0"/>
                </a:lnTo>
                <a:close/>
              </a:path>
              <a:path w="319404" h="224789">
                <a:moveTo>
                  <a:pt x="75018" y="0"/>
                </a:moveTo>
                <a:lnTo>
                  <a:pt x="71958" y="0"/>
                </a:lnTo>
                <a:lnTo>
                  <a:pt x="59010" y="967"/>
                </a:lnTo>
                <a:lnTo>
                  <a:pt x="24638" y="19482"/>
                </a:lnTo>
                <a:lnTo>
                  <a:pt x="16929" y="49149"/>
                </a:lnTo>
                <a:lnTo>
                  <a:pt x="16929" y="55651"/>
                </a:lnTo>
                <a:lnTo>
                  <a:pt x="17856" y="63055"/>
                </a:lnTo>
                <a:lnTo>
                  <a:pt x="21539" y="79679"/>
                </a:lnTo>
                <a:lnTo>
                  <a:pt x="22453" y="85242"/>
                </a:lnTo>
                <a:lnTo>
                  <a:pt x="22453" y="93472"/>
                </a:lnTo>
                <a:lnTo>
                  <a:pt x="20599" y="97878"/>
                </a:lnTo>
                <a:lnTo>
                  <a:pt x="13144" y="104698"/>
                </a:lnTo>
                <a:lnTo>
                  <a:pt x="7531" y="106527"/>
                </a:lnTo>
                <a:lnTo>
                  <a:pt x="0" y="106756"/>
                </a:lnTo>
                <a:lnTo>
                  <a:pt x="0" y="116395"/>
                </a:lnTo>
                <a:lnTo>
                  <a:pt x="7531" y="116636"/>
                </a:lnTo>
                <a:lnTo>
                  <a:pt x="13144" y="118452"/>
                </a:lnTo>
                <a:lnTo>
                  <a:pt x="20599" y="125272"/>
                </a:lnTo>
                <a:lnTo>
                  <a:pt x="22453" y="129679"/>
                </a:lnTo>
                <a:lnTo>
                  <a:pt x="22453" y="137909"/>
                </a:lnTo>
                <a:lnTo>
                  <a:pt x="21539" y="143484"/>
                </a:lnTo>
                <a:lnTo>
                  <a:pt x="17856" y="160096"/>
                </a:lnTo>
                <a:lnTo>
                  <a:pt x="16929" y="167500"/>
                </a:lnTo>
                <a:lnTo>
                  <a:pt x="16929" y="174015"/>
                </a:lnTo>
                <a:lnTo>
                  <a:pt x="17786" y="185885"/>
                </a:lnTo>
                <a:lnTo>
                  <a:pt x="47809" y="220818"/>
                </a:lnTo>
                <a:lnTo>
                  <a:pt x="71958" y="224218"/>
                </a:lnTo>
                <a:lnTo>
                  <a:pt x="75018" y="224218"/>
                </a:lnTo>
                <a:lnTo>
                  <a:pt x="75018" y="215277"/>
                </a:lnTo>
                <a:lnTo>
                  <a:pt x="73253" y="215277"/>
                </a:lnTo>
                <a:lnTo>
                  <a:pt x="65190" y="214722"/>
                </a:lnTo>
                <a:lnTo>
                  <a:pt x="37521" y="186038"/>
                </a:lnTo>
                <a:lnTo>
                  <a:pt x="36918" y="176123"/>
                </a:lnTo>
                <a:lnTo>
                  <a:pt x="36918" y="170637"/>
                </a:lnTo>
                <a:lnTo>
                  <a:pt x="37706" y="163855"/>
                </a:lnTo>
                <a:lnTo>
                  <a:pt x="40843" y="147713"/>
                </a:lnTo>
                <a:lnTo>
                  <a:pt x="41617" y="141947"/>
                </a:lnTo>
                <a:lnTo>
                  <a:pt x="41617" y="131838"/>
                </a:lnTo>
                <a:lnTo>
                  <a:pt x="39662" y="126377"/>
                </a:lnTo>
                <a:lnTo>
                  <a:pt x="31826" y="117830"/>
                </a:lnTo>
                <a:lnTo>
                  <a:pt x="27165" y="114668"/>
                </a:lnTo>
                <a:lnTo>
                  <a:pt x="21755" y="112636"/>
                </a:lnTo>
                <a:lnTo>
                  <a:pt x="21755" y="110515"/>
                </a:lnTo>
                <a:lnTo>
                  <a:pt x="27165" y="108483"/>
                </a:lnTo>
                <a:lnTo>
                  <a:pt x="31826" y="105321"/>
                </a:lnTo>
                <a:lnTo>
                  <a:pt x="39662" y="96786"/>
                </a:lnTo>
                <a:lnTo>
                  <a:pt x="41617" y="91313"/>
                </a:lnTo>
                <a:lnTo>
                  <a:pt x="41617" y="81203"/>
                </a:lnTo>
                <a:lnTo>
                  <a:pt x="40843" y="75438"/>
                </a:lnTo>
                <a:lnTo>
                  <a:pt x="37706" y="59296"/>
                </a:lnTo>
                <a:lnTo>
                  <a:pt x="36918" y="52514"/>
                </a:lnTo>
                <a:lnTo>
                  <a:pt x="36918" y="47028"/>
                </a:lnTo>
                <a:lnTo>
                  <a:pt x="37521" y="37574"/>
                </a:lnTo>
                <a:lnTo>
                  <a:pt x="65190" y="9495"/>
                </a:lnTo>
                <a:lnTo>
                  <a:pt x="73253" y="8940"/>
                </a:lnTo>
                <a:lnTo>
                  <a:pt x="75018" y="8940"/>
                </a:lnTo>
                <a:lnTo>
                  <a:pt x="750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67F25AC6-07DD-4D36-A807-8EF7AFC98BC8}"/>
              </a:ext>
            </a:extLst>
          </p:cNvPr>
          <p:cNvSpPr txBox="1"/>
          <p:nvPr/>
        </p:nvSpPr>
        <p:spPr>
          <a:xfrm>
            <a:off x="2798680" y="3449192"/>
            <a:ext cx="133826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425" spc="-4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425">
              <a:latin typeface="Cambria Math"/>
              <a:cs typeface="Cambria Math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E3BF4E5D-5624-4FB6-A9A8-F7E233E896BC}"/>
              </a:ext>
            </a:extLst>
          </p:cNvPr>
          <p:cNvSpPr txBox="1"/>
          <p:nvPr/>
        </p:nvSpPr>
        <p:spPr>
          <a:xfrm>
            <a:off x="5481183" y="2711406"/>
            <a:ext cx="137636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425" spc="-4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425">
              <a:latin typeface="Cambria Math"/>
              <a:cs typeface="Cambria Math"/>
            </a:endParaRPr>
          </a:p>
        </p:txBody>
      </p:sp>
      <p:grpSp>
        <p:nvGrpSpPr>
          <p:cNvPr id="23" name="object 21">
            <a:extLst>
              <a:ext uri="{FF2B5EF4-FFF2-40B4-BE49-F238E27FC236}">
                <a16:creationId xmlns:a16="http://schemas.microsoft.com/office/drawing/2014/main" id="{7EDEC1DA-99ED-4B74-BDF7-7CD82E2AF46D}"/>
              </a:ext>
            </a:extLst>
          </p:cNvPr>
          <p:cNvGrpSpPr/>
          <p:nvPr/>
        </p:nvGrpSpPr>
        <p:grpSpPr>
          <a:xfrm>
            <a:off x="3084680" y="2682846"/>
            <a:ext cx="2351246" cy="824865"/>
            <a:chOff x="4112906" y="2434128"/>
            <a:chExt cx="3134995" cy="1099820"/>
          </a:xfrm>
        </p:grpSpPr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A18346D0-ACFE-4114-BECE-2CFD356589BA}"/>
                </a:ext>
              </a:extLst>
            </p:cNvPr>
            <p:cNvSpPr/>
            <p:nvPr/>
          </p:nvSpPr>
          <p:spPr>
            <a:xfrm>
              <a:off x="4122431" y="2466007"/>
              <a:ext cx="3065780" cy="1058545"/>
            </a:xfrm>
            <a:custGeom>
              <a:avLst/>
              <a:gdLst/>
              <a:ahLst/>
              <a:cxnLst/>
              <a:rect l="l" t="t" r="r" b="b"/>
              <a:pathLst>
                <a:path w="3065779" h="1058545">
                  <a:moveTo>
                    <a:pt x="0" y="1057935"/>
                  </a:moveTo>
                  <a:lnTo>
                    <a:pt x="306536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8FDC1134-262C-4395-A290-F81DB8FD6554}"/>
                </a:ext>
              </a:extLst>
            </p:cNvPr>
            <p:cNvSpPr/>
            <p:nvPr/>
          </p:nvSpPr>
          <p:spPr>
            <a:xfrm>
              <a:off x="7163358" y="2434128"/>
              <a:ext cx="85090" cy="72390"/>
            </a:xfrm>
            <a:custGeom>
              <a:avLst/>
              <a:gdLst/>
              <a:ahLst/>
              <a:cxnLst/>
              <a:rect l="l" t="t" r="r" b="b"/>
              <a:pathLst>
                <a:path w="85090" h="72389">
                  <a:moveTo>
                    <a:pt x="0" y="0"/>
                  </a:moveTo>
                  <a:lnTo>
                    <a:pt x="24866" y="72034"/>
                  </a:lnTo>
                  <a:lnTo>
                    <a:pt x="84467" y="11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4">
            <a:extLst>
              <a:ext uri="{FF2B5EF4-FFF2-40B4-BE49-F238E27FC236}">
                <a16:creationId xmlns:a16="http://schemas.microsoft.com/office/drawing/2014/main" id="{17461E3A-74E2-4DA5-BC9E-432E2079F946}"/>
              </a:ext>
            </a:extLst>
          </p:cNvPr>
          <p:cNvSpPr txBox="1"/>
          <p:nvPr/>
        </p:nvSpPr>
        <p:spPr>
          <a:xfrm>
            <a:off x="5924546" y="2300176"/>
            <a:ext cx="240030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25" spc="4" dirty="0">
                <a:solidFill>
                  <a:srgbClr val="00B050"/>
                </a:solidFill>
                <a:latin typeface="Cambria Math"/>
                <a:cs typeface="Cambria Math"/>
              </a:rPr>
              <a:t>𝑥</a:t>
            </a:r>
            <a:r>
              <a:rPr sz="1519" spc="5" baseline="-16460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519" baseline="-16460">
              <a:latin typeface="Cambria Math"/>
              <a:cs typeface="Cambria Math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3C593E33-9053-4E88-90A8-DDBAD3AF3BFD}"/>
              </a:ext>
            </a:extLst>
          </p:cNvPr>
          <p:cNvSpPr txBox="1"/>
          <p:nvPr/>
        </p:nvSpPr>
        <p:spPr>
          <a:xfrm>
            <a:off x="4874262" y="1793068"/>
            <a:ext cx="241459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25" spc="-8" dirty="0">
                <a:solidFill>
                  <a:srgbClr val="00B050"/>
                </a:solidFill>
                <a:latin typeface="Cambria Math"/>
                <a:cs typeface="Cambria Math"/>
              </a:rPr>
              <a:t>𝑦</a:t>
            </a:r>
            <a:r>
              <a:rPr sz="1519" spc="-11" baseline="-16460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519" baseline="-16460">
              <a:latin typeface="Cambria Math"/>
              <a:cs typeface="Cambria Math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CD3F00BB-56CD-4763-BCAE-06CA3E685D67}"/>
              </a:ext>
            </a:extLst>
          </p:cNvPr>
          <p:cNvSpPr txBox="1"/>
          <p:nvPr/>
        </p:nvSpPr>
        <p:spPr>
          <a:xfrm>
            <a:off x="4370492" y="2991853"/>
            <a:ext cx="315754" cy="22849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013" spc="11" dirty="0">
                <a:latin typeface="Cambria Math"/>
                <a:cs typeface="Cambria Math"/>
              </a:rPr>
              <a:t>𝐴</a:t>
            </a:r>
            <a:r>
              <a:rPr sz="2138" spc="17" baseline="-20467" dirty="0">
                <a:latin typeface="Cambria Math"/>
                <a:cs typeface="Cambria Math"/>
              </a:rPr>
              <a:t>𝜉</a:t>
            </a:r>
            <a:r>
              <a:rPr sz="1519" spc="17" baseline="-45267" dirty="0">
                <a:latin typeface="Cambria Math"/>
                <a:cs typeface="Cambria Math"/>
              </a:rPr>
              <a:t>𝐵</a:t>
            </a:r>
            <a:endParaRPr sz="1519" baseline="-45267">
              <a:latin typeface="Cambria Math"/>
              <a:cs typeface="Cambria Math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655DA04D-6B89-4D1A-87A7-81C4F50E1E7B}"/>
              </a:ext>
            </a:extLst>
          </p:cNvPr>
          <p:cNvSpPr/>
          <p:nvPr/>
        </p:nvSpPr>
        <p:spPr>
          <a:xfrm>
            <a:off x="4140413" y="2433866"/>
            <a:ext cx="72018" cy="72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1F60BE53-6139-48B2-8616-2AE0945DFC6F}"/>
              </a:ext>
            </a:extLst>
          </p:cNvPr>
          <p:cNvSpPr txBox="1"/>
          <p:nvPr/>
        </p:nvSpPr>
        <p:spPr>
          <a:xfrm>
            <a:off x="3957688" y="2225130"/>
            <a:ext cx="113348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4" dirty="0">
                <a:latin typeface="Cambria Math"/>
                <a:cs typeface="Cambria Math"/>
              </a:rPr>
              <a:t>𝑃</a:t>
            </a:r>
            <a:endParaRPr sz="1200">
              <a:latin typeface="Cambria Math"/>
              <a:cs typeface="Cambria Math"/>
            </a:endParaRPr>
          </a:p>
        </p:txBody>
      </p:sp>
      <p:grpSp>
        <p:nvGrpSpPr>
          <p:cNvPr id="31" name="object 29">
            <a:extLst>
              <a:ext uri="{FF2B5EF4-FFF2-40B4-BE49-F238E27FC236}">
                <a16:creationId xmlns:a16="http://schemas.microsoft.com/office/drawing/2014/main" id="{DC9BF51C-8CD7-456C-B507-93D233AC3ACA}"/>
              </a:ext>
            </a:extLst>
          </p:cNvPr>
          <p:cNvGrpSpPr/>
          <p:nvPr/>
        </p:nvGrpSpPr>
        <p:grpSpPr>
          <a:xfrm>
            <a:off x="3030092" y="2371721"/>
            <a:ext cx="2472690" cy="1194435"/>
            <a:chOff x="4040122" y="2019294"/>
            <a:chExt cx="3296920" cy="1592580"/>
          </a:xfrm>
        </p:grpSpPr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2453E35F-9EF2-4D61-84A4-2737D8271C27}"/>
                </a:ext>
              </a:extLst>
            </p:cNvPr>
            <p:cNvSpPr/>
            <p:nvPr/>
          </p:nvSpPr>
          <p:spPr>
            <a:xfrm>
              <a:off x="4040122" y="2043683"/>
              <a:ext cx="1638300" cy="15681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91EBFA5B-2ADD-47A7-9A82-47F3C69205EA}"/>
                </a:ext>
              </a:extLst>
            </p:cNvPr>
            <p:cNvSpPr/>
            <p:nvPr/>
          </p:nvSpPr>
          <p:spPr>
            <a:xfrm>
              <a:off x="4111303" y="2227854"/>
              <a:ext cx="1377315" cy="1310005"/>
            </a:xfrm>
            <a:custGeom>
              <a:avLst/>
              <a:gdLst/>
              <a:ahLst/>
              <a:cxnLst/>
              <a:rect l="l" t="t" r="r" b="b"/>
              <a:pathLst>
                <a:path w="1377314" h="1310004">
                  <a:moveTo>
                    <a:pt x="0" y="1309585"/>
                  </a:moveTo>
                  <a:lnTo>
                    <a:pt x="137728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CEDA8695-A0E8-41B4-8489-5FA8AE1EDB3E}"/>
                </a:ext>
              </a:extLst>
            </p:cNvPr>
            <p:cNvSpPr/>
            <p:nvPr/>
          </p:nvSpPr>
          <p:spPr>
            <a:xfrm>
              <a:off x="5453136" y="2184095"/>
              <a:ext cx="81915" cy="80645"/>
            </a:xfrm>
            <a:custGeom>
              <a:avLst/>
              <a:gdLst/>
              <a:ahLst/>
              <a:cxnLst/>
              <a:rect l="l" t="t" r="r" b="b"/>
              <a:pathLst>
                <a:path w="81914" h="80644">
                  <a:moveTo>
                    <a:pt x="81483" y="0"/>
                  </a:moveTo>
                  <a:lnTo>
                    <a:pt x="0" y="24904"/>
                  </a:lnTo>
                  <a:lnTo>
                    <a:pt x="52514" y="80124"/>
                  </a:lnTo>
                  <a:lnTo>
                    <a:pt x="814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8D8CBFAB-BC7B-4F65-AB31-69186958B52B}"/>
                </a:ext>
              </a:extLst>
            </p:cNvPr>
            <p:cNvSpPr/>
            <p:nvPr/>
          </p:nvSpPr>
          <p:spPr>
            <a:xfrm>
              <a:off x="5475730" y="2019294"/>
              <a:ext cx="1860792" cy="4891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49E5AAF9-5313-4879-BEAE-57687AE66A50}"/>
                </a:ext>
              </a:extLst>
            </p:cNvPr>
            <p:cNvSpPr/>
            <p:nvPr/>
          </p:nvSpPr>
          <p:spPr>
            <a:xfrm>
              <a:off x="5679232" y="2169861"/>
              <a:ext cx="1588135" cy="261620"/>
            </a:xfrm>
            <a:custGeom>
              <a:avLst/>
              <a:gdLst/>
              <a:ahLst/>
              <a:cxnLst/>
              <a:rect l="l" t="t" r="r" b="b"/>
              <a:pathLst>
                <a:path w="1588134" h="261619">
                  <a:moveTo>
                    <a:pt x="1588008" y="26151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0999DCA8-A3B2-4C61-AE91-3896D8E5D640}"/>
                </a:ext>
              </a:extLst>
            </p:cNvPr>
            <p:cNvSpPr/>
            <p:nvPr/>
          </p:nvSpPr>
          <p:spPr>
            <a:xfrm>
              <a:off x="5616572" y="2134334"/>
              <a:ext cx="81915" cy="75565"/>
            </a:xfrm>
            <a:custGeom>
              <a:avLst/>
              <a:gdLst/>
              <a:ahLst/>
              <a:cxnLst/>
              <a:rect l="l" t="t" r="r" b="b"/>
              <a:pathLst>
                <a:path w="81914" h="75564">
                  <a:moveTo>
                    <a:pt x="81381" y="0"/>
                  </a:moveTo>
                  <a:lnTo>
                    <a:pt x="0" y="25209"/>
                  </a:lnTo>
                  <a:lnTo>
                    <a:pt x="68999" y="75184"/>
                  </a:lnTo>
                  <a:lnTo>
                    <a:pt x="813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6">
            <a:extLst>
              <a:ext uri="{FF2B5EF4-FFF2-40B4-BE49-F238E27FC236}">
                <a16:creationId xmlns:a16="http://schemas.microsoft.com/office/drawing/2014/main" id="{F469099F-59C6-43B0-93B6-BDBFD5E2C187}"/>
              </a:ext>
            </a:extLst>
          </p:cNvPr>
          <p:cNvSpPr txBox="1"/>
          <p:nvPr/>
        </p:nvSpPr>
        <p:spPr>
          <a:xfrm>
            <a:off x="3424581" y="2655868"/>
            <a:ext cx="227171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863" spc="23" dirty="0">
                <a:latin typeface="Cambria Math"/>
                <a:cs typeface="Cambria Math"/>
              </a:rPr>
              <a:t>𝐴</a:t>
            </a:r>
            <a:r>
              <a:rPr spc="33" baseline="-20833" dirty="0">
                <a:latin typeface="Cambria Math"/>
                <a:cs typeface="Cambria Math"/>
              </a:rPr>
              <a:t>𝒑</a:t>
            </a:r>
            <a:endParaRPr baseline="-20833">
              <a:latin typeface="Cambria Math"/>
              <a:cs typeface="Cambria Math"/>
            </a:endParaRPr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05481E1E-D2D0-456C-904C-9651BFFE1443}"/>
              </a:ext>
            </a:extLst>
          </p:cNvPr>
          <p:cNvSpPr txBox="1"/>
          <p:nvPr/>
        </p:nvSpPr>
        <p:spPr>
          <a:xfrm>
            <a:off x="4722136" y="2246698"/>
            <a:ext cx="229553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863" spc="19" dirty="0">
                <a:latin typeface="Cambria Math"/>
                <a:cs typeface="Cambria Math"/>
              </a:rPr>
              <a:t>𝐵</a:t>
            </a:r>
            <a:r>
              <a:rPr spc="28" baseline="-20833" dirty="0">
                <a:latin typeface="Cambria Math"/>
                <a:cs typeface="Cambria Math"/>
              </a:rPr>
              <a:t>𝒑</a:t>
            </a:r>
            <a:endParaRPr baseline="-20833">
              <a:latin typeface="Cambria Math"/>
              <a:cs typeface="Cambria Math"/>
            </a:endParaRPr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294A7C40-77D4-4209-818A-DE871418512E}"/>
              </a:ext>
            </a:extLst>
          </p:cNvPr>
          <p:cNvSpPr txBox="1"/>
          <p:nvPr/>
        </p:nvSpPr>
        <p:spPr>
          <a:xfrm>
            <a:off x="6508762" y="3060083"/>
            <a:ext cx="2176463" cy="49436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 marR="22860" indent="-476">
              <a:spcBef>
                <a:spcPts val="75"/>
              </a:spcBef>
            </a:pPr>
            <a:r>
              <a:rPr sz="1575" spc="-4" dirty="0">
                <a:solidFill>
                  <a:srgbClr val="FF0000"/>
                </a:solidFill>
                <a:latin typeface="Arial"/>
                <a:cs typeface="Arial"/>
              </a:rPr>
              <a:t>Note that </a:t>
            </a:r>
            <a:r>
              <a:rPr sz="1688" spc="45" baseline="27777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r>
              <a:rPr sz="1575" spc="30" dirty="0">
                <a:solidFill>
                  <a:srgbClr val="FF0000"/>
                </a:solidFill>
                <a:latin typeface="Cambria Math"/>
                <a:cs typeface="Cambria Math"/>
              </a:rPr>
              <a:t>𝒑 </a:t>
            </a:r>
            <a:r>
              <a:rPr sz="1575" spc="-4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688" spc="50" baseline="27777" dirty="0">
                <a:solidFill>
                  <a:srgbClr val="FF0000"/>
                </a:solidFill>
                <a:latin typeface="Cambria Math"/>
                <a:cs typeface="Cambria Math"/>
              </a:rPr>
              <a:t>𝐵</a:t>
            </a:r>
            <a:r>
              <a:rPr sz="1575" spc="34" dirty="0">
                <a:solidFill>
                  <a:srgbClr val="FF0000"/>
                </a:solidFill>
                <a:latin typeface="Cambria Math"/>
                <a:cs typeface="Cambria Math"/>
              </a:rPr>
              <a:t>𝒑 </a:t>
            </a:r>
            <a:r>
              <a:rPr sz="1575" spc="-8" dirty="0">
                <a:solidFill>
                  <a:srgbClr val="FF0000"/>
                </a:solidFill>
                <a:latin typeface="Arial"/>
                <a:cs typeface="Arial"/>
              </a:rPr>
              <a:t>are  different </a:t>
            </a:r>
            <a:r>
              <a:rPr sz="1575" spc="-4" dirty="0">
                <a:solidFill>
                  <a:srgbClr val="FF0000"/>
                </a:solidFill>
                <a:latin typeface="Arial"/>
                <a:cs typeface="Arial"/>
              </a:rPr>
              <a:t>vectors!!!</a:t>
            </a:r>
            <a:endParaRPr sz="157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159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260F3-8431-4D56-9FD1-EB1A556F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2405F9-1094-49EE-944A-32863D7A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properties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8F43FD4-8720-453A-9B20-1AF2424F2344}"/>
              </a:ext>
            </a:extLst>
          </p:cNvPr>
          <p:cNvSpPr txBox="1"/>
          <p:nvPr/>
        </p:nvSpPr>
        <p:spPr>
          <a:xfrm>
            <a:off x="506849" y="1863874"/>
            <a:ext cx="2286476" cy="49436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76225" indent="-257651">
              <a:spcBef>
                <a:spcPts val="75"/>
              </a:spcBef>
              <a:buChar char="•"/>
              <a:tabLst>
                <a:tab pos="276225" algn="l"/>
                <a:tab pos="276701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Action on</a:t>
            </a:r>
            <a:r>
              <a:rPr sz="1575" spc="-23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points</a:t>
            </a:r>
            <a:endParaRPr sz="1575">
              <a:latin typeface="Arial"/>
              <a:cs typeface="Arial"/>
            </a:endParaRPr>
          </a:p>
          <a:p>
            <a:pPr marL="1102519">
              <a:spcBef>
                <a:spcPts val="8"/>
              </a:spcBef>
            </a:pPr>
            <a:r>
              <a:rPr sz="1688" spc="45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30" dirty="0">
                <a:solidFill>
                  <a:srgbClr val="003C69"/>
                </a:solidFill>
                <a:latin typeface="Cambria Math"/>
                <a:cs typeface="Cambria Math"/>
              </a:rPr>
              <a:t>𝒑 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= </a:t>
            </a:r>
            <a:r>
              <a:rPr sz="1688" spc="17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11" dirty="0">
                <a:solidFill>
                  <a:srgbClr val="003C69"/>
                </a:solidFill>
                <a:latin typeface="Cambria Math"/>
                <a:cs typeface="Cambria Math"/>
              </a:rPr>
              <a:t>𝜉</a:t>
            </a:r>
            <a:r>
              <a:rPr sz="1688" spc="17" baseline="-16666" dirty="0">
                <a:solidFill>
                  <a:srgbClr val="003C69"/>
                </a:solidFill>
                <a:latin typeface="Cambria Math"/>
                <a:cs typeface="Cambria Math"/>
              </a:rPr>
              <a:t>𝐵 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∙</a:t>
            </a:r>
            <a:r>
              <a:rPr sz="1575" spc="-203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688" spc="50" baseline="27777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sz="1575" spc="34" dirty="0">
                <a:solidFill>
                  <a:srgbClr val="003C69"/>
                </a:solidFill>
                <a:latin typeface="Cambria Math"/>
                <a:cs typeface="Cambria Math"/>
              </a:rPr>
              <a:t>𝒑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FC52AF3-60CA-44A9-92AE-496C4D1517A0}"/>
              </a:ext>
            </a:extLst>
          </p:cNvPr>
          <p:cNvSpPr txBox="1"/>
          <p:nvPr/>
        </p:nvSpPr>
        <p:spPr>
          <a:xfrm>
            <a:off x="516232" y="2681119"/>
            <a:ext cx="1387316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651">
              <a:spcBef>
                <a:spcPts val="75"/>
              </a:spcBef>
              <a:buChar char="•"/>
              <a:tabLst>
                <a:tab pos="266700" algn="l"/>
                <a:tab pos="267176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Composition</a:t>
            </a:r>
            <a:endParaRPr sz="1575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4DD20AB-8EE9-42A0-B31E-5F7084C41AE4}"/>
              </a:ext>
            </a:extLst>
          </p:cNvPr>
          <p:cNvSpPr txBox="1"/>
          <p:nvPr/>
        </p:nvSpPr>
        <p:spPr>
          <a:xfrm>
            <a:off x="1701665" y="3016018"/>
            <a:ext cx="108109" cy="186109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1125" spc="45" dirty="0">
                <a:solidFill>
                  <a:srgbClr val="003C69"/>
                </a:solidFill>
                <a:latin typeface="Cambria Math"/>
                <a:cs typeface="Cambria Math"/>
              </a:rPr>
              <a:t>𝐶</a:t>
            </a:r>
            <a:endParaRPr sz="1125">
              <a:latin typeface="Cambria Math"/>
              <a:cs typeface="Cambria Math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C9EEBD69-E35F-4E73-A222-B94D7F80847D}"/>
              </a:ext>
            </a:extLst>
          </p:cNvPr>
          <p:cNvSpPr txBox="1"/>
          <p:nvPr/>
        </p:nvSpPr>
        <p:spPr>
          <a:xfrm>
            <a:off x="1495200" y="2848033"/>
            <a:ext cx="251936" cy="2520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125" spc="26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2363" spc="39" baseline="-19841" dirty="0">
                <a:solidFill>
                  <a:srgbClr val="003C69"/>
                </a:solidFill>
                <a:latin typeface="Cambria Math"/>
                <a:cs typeface="Cambria Math"/>
              </a:rPr>
              <a:t>𝜉</a:t>
            </a:r>
            <a:endParaRPr sz="2363" baseline="-19841">
              <a:latin typeface="Cambria Math"/>
              <a:cs typeface="Cambria Math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FC0241D-FBA7-4E37-990C-6313B5AA7A84}"/>
              </a:ext>
            </a:extLst>
          </p:cNvPr>
          <p:cNvSpPr txBox="1"/>
          <p:nvPr/>
        </p:nvSpPr>
        <p:spPr>
          <a:xfrm>
            <a:off x="1831967" y="2921149"/>
            <a:ext cx="1041559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spcBef>
                <a:spcPts val="75"/>
              </a:spcBef>
            </a:pP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=</a:t>
            </a:r>
            <a:r>
              <a:rPr sz="1575" spc="116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688" spc="45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30" dirty="0">
                <a:solidFill>
                  <a:srgbClr val="003C69"/>
                </a:solidFill>
                <a:latin typeface="Cambria Math"/>
                <a:cs typeface="Cambria Math"/>
              </a:rPr>
              <a:t>𝜉</a:t>
            </a:r>
            <a:r>
              <a:rPr sz="1688" spc="45" baseline="-16666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sz="1575" spc="30" dirty="0">
                <a:solidFill>
                  <a:srgbClr val="003C69"/>
                </a:solidFill>
                <a:latin typeface="Cambria Math"/>
                <a:cs typeface="Cambria Math"/>
              </a:rPr>
              <a:t>⨁</a:t>
            </a:r>
            <a:r>
              <a:rPr sz="1688" spc="45" baseline="27777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sz="1575" spc="30" dirty="0">
                <a:solidFill>
                  <a:srgbClr val="003C69"/>
                </a:solidFill>
                <a:latin typeface="Cambria Math"/>
                <a:cs typeface="Cambria Math"/>
              </a:rPr>
              <a:t>𝜉</a:t>
            </a:r>
            <a:r>
              <a:rPr sz="1688" spc="45" baseline="-16666" dirty="0">
                <a:solidFill>
                  <a:srgbClr val="003C69"/>
                </a:solidFill>
                <a:latin typeface="Cambria Math"/>
                <a:cs typeface="Cambria Math"/>
              </a:rPr>
              <a:t>𝐶</a:t>
            </a:r>
            <a:endParaRPr sz="1688" baseline="-16666">
              <a:latin typeface="Cambria Math"/>
              <a:cs typeface="Cambria Math"/>
            </a:endParaRPr>
          </a:p>
        </p:txBody>
      </p:sp>
      <p:grpSp>
        <p:nvGrpSpPr>
          <p:cNvPr id="10" name="object 8">
            <a:extLst>
              <a:ext uri="{FF2B5EF4-FFF2-40B4-BE49-F238E27FC236}">
                <a16:creationId xmlns:a16="http://schemas.microsoft.com/office/drawing/2014/main" id="{E5F9F017-E102-415F-96DB-762B1B045299}"/>
              </a:ext>
            </a:extLst>
          </p:cNvPr>
          <p:cNvGrpSpPr/>
          <p:nvPr/>
        </p:nvGrpSpPr>
        <p:grpSpPr>
          <a:xfrm>
            <a:off x="4223845" y="3297711"/>
            <a:ext cx="619601" cy="619601"/>
            <a:chOff x="5631792" y="3253947"/>
            <a:chExt cx="826135" cy="826135"/>
          </a:xfrm>
        </p:grpSpPr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EE832C14-4433-4757-919A-B972E6E828CE}"/>
                </a:ext>
              </a:extLst>
            </p:cNvPr>
            <p:cNvSpPr/>
            <p:nvPr/>
          </p:nvSpPr>
          <p:spPr>
            <a:xfrm>
              <a:off x="5688935" y="3266647"/>
              <a:ext cx="0" cy="763905"/>
            </a:xfrm>
            <a:custGeom>
              <a:avLst/>
              <a:gdLst/>
              <a:ahLst/>
              <a:cxnLst/>
              <a:rect l="l" t="t" r="r" b="b"/>
              <a:pathLst>
                <a:path h="763904">
                  <a:moveTo>
                    <a:pt x="0" y="76351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47FBC8C4-EB0E-44A0-BEA9-D34A7A6BCBCC}"/>
                </a:ext>
              </a:extLst>
            </p:cNvPr>
            <p:cNvSpPr/>
            <p:nvPr/>
          </p:nvSpPr>
          <p:spPr>
            <a:xfrm>
              <a:off x="5644492" y="3266647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B579514E-7D76-4728-9A09-58FF8094D4DE}"/>
                </a:ext>
              </a:extLst>
            </p:cNvPr>
            <p:cNvSpPr/>
            <p:nvPr/>
          </p:nvSpPr>
          <p:spPr>
            <a:xfrm>
              <a:off x="5681346" y="4022571"/>
              <a:ext cx="763905" cy="0"/>
            </a:xfrm>
            <a:custGeom>
              <a:avLst/>
              <a:gdLst/>
              <a:ahLst/>
              <a:cxnLst/>
              <a:rect l="l" t="t" r="r" b="b"/>
              <a:pathLst>
                <a:path w="763904">
                  <a:moveTo>
                    <a:pt x="0" y="0"/>
                  </a:moveTo>
                  <a:lnTo>
                    <a:pt x="763714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B9EBF832-1C69-402E-AC28-AD17F8C8A1BA}"/>
                </a:ext>
              </a:extLst>
            </p:cNvPr>
            <p:cNvSpPr/>
            <p:nvPr/>
          </p:nvSpPr>
          <p:spPr>
            <a:xfrm>
              <a:off x="6368863" y="3978117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3">
            <a:extLst>
              <a:ext uri="{FF2B5EF4-FFF2-40B4-BE49-F238E27FC236}">
                <a16:creationId xmlns:a16="http://schemas.microsoft.com/office/drawing/2014/main" id="{5CF51EC6-A6BC-436D-A029-86944F1DDAB2}"/>
              </a:ext>
            </a:extLst>
          </p:cNvPr>
          <p:cNvSpPr txBox="1"/>
          <p:nvPr/>
        </p:nvSpPr>
        <p:spPr>
          <a:xfrm>
            <a:off x="4805259" y="3895514"/>
            <a:ext cx="194786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125" spc="-23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1238" spc="-33" baseline="-15151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238" baseline="-15151">
              <a:latin typeface="Cambria Math"/>
              <a:cs typeface="Cambria Math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B7896E8A-D121-4324-BF18-5187DE60DC84}"/>
              </a:ext>
            </a:extLst>
          </p:cNvPr>
          <p:cNvSpPr txBox="1"/>
          <p:nvPr/>
        </p:nvSpPr>
        <p:spPr>
          <a:xfrm>
            <a:off x="4004206" y="3133276"/>
            <a:ext cx="99060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endParaRPr sz="1125">
              <a:latin typeface="Cambria Math"/>
              <a:cs typeface="Cambria Math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47D1D788-140A-424D-9FF8-D9E746F18EAD}"/>
              </a:ext>
            </a:extLst>
          </p:cNvPr>
          <p:cNvSpPr txBox="1"/>
          <p:nvPr/>
        </p:nvSpPr>
        <p:spPr>
          <a:xfrm>
            <a:off x="4072850" y="3201912"/>
            <a:ext cx="88106" cy="13561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825" spc="30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825">
              <a:latin typeface="Cambria Math"/>
              <a:cs typeface="Cambria Math"/>
            </a:endParaRPr>
          </a:p>
        </p:txBody>
      </p:sp>
      <p:grpSp>
        <p:nvGrpSpPr>
          <p:cNvPr id="18" name="object 16">
            <a:extLst>
              <a:ext uri="{FF2B5EF4-FFF2-40B4-BE49-F238E27FC236}">
                <a16:creationId xmlns:a16="http://schemas.microsoft.com/office/drawing/2014/main" id="{76512066-ADA2-4DA5-B53C-D3AB7DBD9B20}"/>
              </a:ext>
            </a:extLst>
          </p:cNvPr>
          <p:cNvGrpSpPr/>
          <p:nvPr/>
        </p:nvGrpSpPr>
        <p:grpSpPr>
          <a:xfrm>
            <a:off x="5705922" y="3053900"/>
            <a:ext cx="482441" cy="521970"/>
            <a:chOff x="7607895" y="2928867"/>
            <a:chExt cx="643255" cy="695960"/>
          </a:xfrm>
        </p:grpSpPr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1A7400DE-0C89-494C-BCA9-DFA6332D8DA4}"/>
                </a:ext>
              </a:extLst>
            </p:cNvPr>
            <p:cNvSpPr/>
            <p:nvPr/>
          </p:nvSpPr>
          <p:spPr>
            <a:xfrm>
              <a:off x="7629298" y="2941571"/>
              <a:ext cx="191770" cy="417830"/>
            </a:xfrm>
            <a:custGeom>
              <a:avLst/>
              <a:gdLst/>
              <a:ahLst/>
              <a:cxnLst/>
              <a:rect l="l" t="t" r="r" b="b"/>
              <a:pathLst>
                <a:path w="191770" h="417829">
                  <a:moveTo>
                    <a:pt x="191173" y="41781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BEED2D30-E51D-4C60-8578-1F4D31F8D914}"/>
                </a:ext>
              </a:extLst>
            </p:cNvPr>
            <p:cNvSpPr/>
            <p:nvPr/>
          </p:nvSpPr>
          <p:spPr>
            <a:xfrm>
              <a:off x="7620595" y="2941567"/>
              <a:ext cx="81280" cy="88265"/>
            </a:xfrm>
            <a:custGeom>
              <a:avLst/>
              <a:gdLst/>
              <a:ahLst/>
              <a:cxnLst/>
              <a:rect l="l" t="t" r="r" b="b"/>
              <a:pathLst>
                <a:path w="81279" h="88264">
                  <a:moveTo>
                    <a:pt x="80835" y="50800"/>
                  </a:moveTo>
                  <a:lnTo>
                    <a:pt x="8712" y="0"/>
                  </a:lnTo>
                  <a:lnTo>
                    <a:pt x="0" y="87795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7282FDDB-901D-422F-910F-9BEA395A44DE}"/>
                </a:ext>
              </a:extLst>
            </p:cNvPr>
            <p:cNvSpPr/>
            <p:nvPr/>
          </p:nvSpPr>
          <p:spPr>
            <a:xfrm>
              <a:off x="7820471" y="3168164"/>
              <a:ext cx="418465" cy="191770"/>
            </a:xfrm>
            <a:custGeom>
              <a:avLst/>
              <a:gdLst/>
              <a:ahLst/>
              <a:cxnLst/>
              <a:rect l="l" t="t" r="r" b="b"/>
              <a:pathLst>
                <a:path w="418465" h="191770">
                  <a:moveTo>
                    <a:pt x="0" y="191223"/>
                  </a:moveTo>
                  <a:lnTo>
                    <a:pt x="417931" y="0"/>
                  </a:lnTo>
                </a:path>
              </a:pathLst>
            </a:custGeom>
            <a:ln w="2539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B4F630F2-C061-4695-8F7C-CEEB523FD552}"/>
                </a:ext>
              </a:extLst>
            </p:cNvPr>
            <p:cNvSpPr/>
            <p:nvPr/>
          </p:nvSpPr>
          <p:spPr>
            <a:xfrm>
              <a:off x="8150615" y="3159446"/>
              <a:ext cx="88265" cy="81280"/>
            </a:xfrm>
            <a:custGeom>
              <a:avLst/>
              <a:gdLst/>
              <a:ahLst/>
              <a:cxnLst/>
              <a:rect l="l" t="t" r="r" b="b"/>
              <a:pathLst>
                <a:path w="88265" h="81280">
                  <a:moveTo>
                    <a:pt x="0" y="0"/>
                  </a:moveTo>
                  <a:lnTo>
                    <a:pt x="87782" y="8724"/>
                  </a:lnTo>
                  <a:lnTo>
                    <a:pt x="36982" y="80835"/>
                  </a:lnTo>
                </a:path>
              </a:pathLst>
            </a:custGeom>
            <a:ln w="2539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58943AB5-0464-4E27-AA4B-2FFA9FD375CC}"/>
                </a:ext>
              </a:extLst>
            </p:cNvPr>
            <p:cNvSpPr/>
            <p:nvPr/>
          </p:nvSpPr>
          <p:spPr>
            <a:xfrm>
              <a:off x="7767242" y="3447084"/>
              <a:ext cx="259079" cy="177800"/>
            </a:xfrm>
            <a:custGeom>
              <a:avLst/>
              <a:gdLst/>
              <a:ahLst/>
              <a:cxnLst/>
              <a:rect l="l" t="t" r="r" b="b"/>
              <a:pathLst>
                <a:path w="259079" h="177800">
                  <a:moveTo>
                    <a:pt x="201853" y="0"/>
                  </a:moveTo>
                  <a:lnTo>
                    <a:pt x="199440" y="0"/>
                  </a:lnTo>
                  <a:lnTo>
                    <a:pt x="199440" y="7073"/>
                  </a:lnTo>
                  <a:lnTo>
                    <a:pt x="209829" y="7073"/>
                  </a:lnTo>
                  <a:lnTo>
                    <a:pt x="216865" y="9410"/>
                  </a:lnTo>
                  <a:lnTo>
                    <a:pt x="227037" y="18770"/>
                  </a:lnTo>
                  <a:lnTo>
                    <a:pt x="229577" y="26504"/>
                  </a:lnTo>
                  <a:lnTo>
                    <a:pt x="229577" y="41643"/>
                  </a:lnTo>
                  <a:lnTo>
                    <a:pt x="228955" y="47002"/>
                  </a:lnTo>
                  <a:lnTo>
                    <a:pt x="226479" y="59778"/>
                  </a:lnTo>
                  <a:lnTo>
                    <a:pt x="225856" y="64338"/>
                  </a:lnTo>
                  <a:lnTo>
                    <a:pt x="225856" y="72339"/>
                  </a:lnTo>
                  <a:lnTo>
                    <a:pt x="227406" y="76657"/>
                  </a:lnTo>
                  <a:lnTo>
                    <a:pt x="233603" y="83426"/>
                  </a:lnTo>
                  <a:lnTo>
                    <a:pt x="237299" y="85915"/>
                  </a:lnTo>
                  <a:lnTo>
                    <a:pt x="241579" y="87528"/>
                  </a:lnTo>
                  <a:lnTo>
                    <a:pt x="241579" y="89204"/>
                  </a:lnTo>
                  <a:lnTo>
                    <a:pt x="237299" y="90817"/>
                  </a:lnTo>
                  <a:lnTo>
                    <a:pt x="233603" y="93306"/>
                  </a:lnTo>
                  <a:lnTo>
                    <a:pt x="227406" y="100076"/>
                  </a:lnTo>
                  <a:lnTo>
                    <a:pt x="225856" y="104394"/>
                  </a:lnTo>
                  <a:lnTo>
                    <a:pt x="225856" y="112395"/>
                  </a:lnTo>
                  <a:lnTo>
                    <a:pt x="226479" y="116954"/>
                  </a:lnTo>
                  <a:lnTo>
                    <a:pt x="228955" y="129730"/>
                  </a:lnTo>
                  <a:lnTo>
                    <a:pt x="229577" y="135089"/>
                  </a:lnTo>
                  <a:lnTo>
                    <a:pt x="229577" y="150660"/>
                  </a:lnTo>
                  <a:lnTo>
                    <a:pt x="227037" y="158610"/>
                  </a:lnTo>
                  <a:lnTo>
                    <a:pt x="216865" y="167970"/>
                  </a:lnTo>
                  <a:lnTo>
                    <a:pt x="209829" y="170319"/>
                  </a:lnTo>
                  <a:lnTo>
                    <a:pt x="199440" y="170319"/>
                  </a:lnTo>
                  <a:lnTo>
                    <a:pt x="199440" y="177380"/>
                  </a:lnTo>
                  <a:lnTo>
                    <a:pt x="201853" y="177380"/>
                  </a:lnTo>
                  <a:lnTo>
                    <a:pt x="212098" y="176619"/>
                  </a:lnTo>
                  <a:lnTo>
                    <a:pt x="244712" y="147110"/>
                  </a:lnTo>
                  <a:lnTo>
                    <a:pt x="245389" y="137756"/>
                  </a:lnTo>
                  <a:lnTo>
                    <a:pt x="245389" y="132613"/>
                  </a:lnTo>
                  <a:lnTo>
                    <a:pt x="244665" y="126746"/>
                  </a:lnTo>
                  <a:lnTo>
                    <a:pt x="241744" y="113601"/>
                  </a:lnTo>
                  <a:lnTo>
                    <a:pt x="241020" y="109207"/>
                  </a:lnTo>
                  <a:lnTo>
                    <a:pt x="241020" y="102692"/>
                  </a:lnTo>
                  <a:lnTo>
                    <a:pt x="242493" y="99199"/>
                  </a:lnTo>
                  <a:lnTo>
                    <a:pt x="248386" y="93802"/>
                  </a:lnTo>
                  <a:lnTo>
                    <a:pt x="252831" y="92367"/>
                  </a:lnTo>
                  <a:lnTo>
                    <a:pt x="258787" y="92176"/>
                  </a:lnTo>
                  <a:lnTo>
                    <a:pt x="258787" y="84556"/>
                  </a:lnTo>
                  <a:lnTo>
                    <a:pt x="252831" y="84366"/>
                  </a:lnTo>
                  <a:lnTo>
                    <a:pt x="248386" y="82931"/>
                  </a:lnTo>
                  <a:lnTo>
                    <a:pt x="242493" y="77533"/>
                  </a:lnTo>
                  <a:lnTo>
                    <a:pt x="241020" y="74041"/>
                  </a:lnTo>
                  <a:lnTo>
                    <a:pt x="241020" y="67525"/>
                  </a:lnTo>
                  <a:lnTo>
                    <a:pt x="241744" y="63131"/>
                  </a:lnTo>
                  <a:lnTo>
                    <a:pt x="244665" y="49987"/>
                  </a:lnTo>
                  <a:lnTo>
                    <a:pt x="245389" y="44119"/>
                  </a:lnTo>
                  <a:lnTo>
                    <a:pt x="245389" y="38976"/>
                  </a:lnTo>
                  <a:lnTo>
                    <a:pt x="244712" y="29908"/>
                  </a:lnTo>
                  <a:lnTo>
                    <a:pt x="212098" y="766"/>
                  </a:lnTo>
                  <a:lnTo>
                    <a:pt x="201853" y="0"/>
                  </a:lnTo>
                  <a:close/>
                </a:path>
                <a:path w="259079" h="177800">
                  <a:moveTo>
                    <a:pt x="59347" y="0"/>
                  </a:moveTo>
                  <a:lnTo>
                    <a:pt x="56934" y="0"/>
                  </a:lnTo>
                  <a:lnTo>
                    <a:pt x="46689" y="766"/>
                  </a:lnTo>
                  <a:lnTo>
                    <a:pt x="14074" y="29859"/>
                  </a:lnTo>
                  <a:lnTo>
                    <a:pt x="13398" y="38887"/>
                  </a:lnTo>
                  <a:lnTo>
                    <a:pt x="13398" y="44030"/>
                  </a:lnTo>
                  <a:lnTo>
                    <a:pt x="14122" y="49885"/>
                  </a:lnTo>
                  <a:lnTo>
                    <a:pt x="17043" y="63030"/>
                  </a:lnTo>
                  <a:lnTo>
                    <a:pt x="17767" y="67437"/>
                  </a:lnTo>
                  <a:lnTo>
                    <a:pt x="17767" y="73952"/>
                  </a:lnTo>
                  <a:lnTo>
                    <a:pt x="16294" y="77431"/>
                  </a:lnTo>
                  <a:lnTo>
                    <a:pt x="10401" y="82829"/>
                  </a:lnTo>
                  <a:lnTo>
                    <a:pt x="5956" y="84277"/>
                  </a:lnTo>
                  <a:lnTo>
                    <a:pt x="0" y="84455"/>
                  </a:lnTo>
                  <a:lnTo>
                    <a:pt x="0" y="92087"/>
                  </a:lnTo>
                  <a:lnTo>
                    <a:pt x="5956" y="92278"/>
                  </a:lnTo>
                  <a:lnTo>
                    <a:pt x="10401" y="93713"/>
                  </a:lnTo>
                  <a:lnTo>
                    <a:pt x="16294" y="99110"/>
                  </a:lnTo>
                  <a:lnTo>
                    <a:pt x="17767" y="102603"/>
                  </a:lnTo>
                  <a:lnTo>
                    <a:pt x="17767" y="109105"/>
                  </a:lnTo>
                  <a:lnTo>
                    <a:pt x="17043" y="113512"/>
                  </a:lnTo>
                  <a:lnTo>
                    <a:pt x="14122" y="126657"/>
                  </a:lnTo>
                  <a:lnTo>
                    <a:pt x="13398" y="132524"/>
                  </a:lnTo>
                  <a:lnTo>
                    <a:pt x="13398" y="137668"/>
                  </a:lnTo>
                  <a:lnTo>
                    <a:pt x="14074" y="147062"/>
                  </a:lnTo>
                  <a:lnTo>
                    <a:pt x="46689" y="176619"/>
                  </a:lnTo>
                  <a:lnTo>
                    <a:pt x="56934" y="177380"/>
                  </a:lnTo>
                  <a:lnTo>
                    <a:pt x="59347" y="177380"/>
                  </a:lnTo>
                  <a:lnTo>
                    <a:pt x="59347" y="170319"/>
                  </a:lnTo>
                  <a:lnTo>
                    <a:pt x="48958" y="170319"/>
                  </a:lnTo>
                  <a:lnTo>
                    <a:pt x="41922" y="167970"/>
                  </a:lnTo>
                  <a:lnTo>
                    <a:pt x="31749" y="158610"/>
                  </a:lnTo>
                  <a:lnTo>
                    <a:pt x="29209" y="150622"/>
                  </a:lnTo>
                  <a:lnTo>
                    <a:pt x="29209" y="135001"/>
                  </a:lnTo>
                  <a:lnTo>
                    <a:pt x="29832" y="129641"/>
                  </a:lnTo>
                  <a:lnTo>
                    <a:pt x="32308" y="116865"/>
                  </a:lnTo>
                  <a:lnTo>
                    <a:pt x="32931" y="112306"/>
                  </a:lnTo>
                  <a:lnTo>
                    <a:pt x="32931" y="104305"/>
                  </a:lnTo>
                  <a:lnTo>
                    <a:pt x="31381" y="99974"/>
                  </a:lnTo>
                  <a:lnTo>
                    <a:pt x="25184" y="93218"/>
                  </a:lnTo>
                  <a:lnTo>
                    <a:pt x="21488" y="90728"/>
                  </a:lnTo>
                  <a:lnTo>
                    <a:pt x="17208" y="89115"/>
                  </a:lnTo>
                  <a:lnTo>
                    <a:pt x="17208" y="87439"/>
                  </a:lnTo>
                  <a:lnTo>
                    <a:pt x="21488" y="85826"/>
                  </a:lnTo>
                  <a:lnTo>
                    <a:pt x="25184" y="83324"/>
                  </a:lnTo>
                  <a:lnTo>
                    <a:pt x="31381" y="76568"/>
                  </a:lnTo>
                  <a:lnTo>
                    <a:pt x="32931" y="72237"/>
                  </a:lnTo>
                  <a:lnTo>
                    <a:pt x="32931" y="64249"/>
                  </a:lnTo>
                  <a:lnTo>
                    <a:pt x="32308" y="59690"/>
                  </a:lnTo>
                  <a:lnTo>
                    <a:pt x="29832" y="46913"/>
                  </a:lnTo>
                  <a:lnTo>
                    <a:pt x="29209" y="41541"/>
                  </a:lnTo>
                  <a:lnTo>
                    <a:pt x="29209" y="26479"/>
                  </a:lnTo>
                  <a:lnTo>
                    <a:pt x="31749" y="18770"/>
                  </a:lnTo>
                  <a:lnTo>
                    <a:pt x="41922" y="9410"/>
                  </a:lnTo>
                  <a:lnTo>
                    <a:pt x="48958" y="7073"/>
                  </a:lnTo>
                  <a:lnTo>
                    <a:pt x="59347" y="7073"/>
                  </a:lnTo>
                  <a:lnTo>
                    <a:pt x="59347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2">
            <a:extLst>
              <a:ext uri="{FF2B5EF4-FFF2-40B4-BE49-F238E27FC236}">
                <a16:creationId xmlns:a16="http://schemas.microsoft.com/office/drawing/2014/main" id="{22688AA8-26E6-4D58-A3D3-0EEF52CC4496}"/>
              </a:ext>
            </a:extLst>
          </p:cNvPr>
          <p:cNvSpPr/>
          <p:nvPr/>
        </p:nvSpPr>
        <p:spPr>
          <a:xfrm>
            <a:off x="3998484" y="3953261"/>
            <a:ext cx="188375" cy="133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22BAE19C-26E9-4934-AE79-E4BA8A02932F}"/>
              </a:ext>
            </a:extLst>
          </p:cNvPr>
          <p:cNvSpPr txBox="1"/>
          <p:nvPr/>
        </p:nvSpPr>
        <p:spPr>
          <a:xfrm>
            <a:off x="4037198" y="3908807"/>
            <a:ext cx="109538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125">
              <a:latin typeface="Cambria Math"/>
              <a:cs typeface="Cambria Math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11A13B00-1B8F-4F3D-8B4C-C88D5687D7CC}"/>
              </a:ext>
            </a:extLst>
          </p:cNvPr>
          <p:cNvSpPr txBox="1"/>
          <p:nvPr/>
        </p:nvSpPr>
        <p:spPr>
          <a:xfrm>
            <a:off x="5864146" y="3398108"/>
            <a:ext cx="112871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125">
              <a:latin typeface="Cambria Math"/>
              <a:cs typeface="Cambria Math"/>
            </a:endParaRPr>
          </a:p>
        </p:txBody>
      </p:sp>
      <p:grpSp>
        <p:nvGrpSpPr>
          <p:cNvPr id="27" name="object 25">
            <a:extLst>
              <a:ext uri="{FF2B5EF4-FFF2-40B4-BE49-F238E27FC236}">
                <a16:creationId xmlns:a16="http://schemas.microsoft.com/office/drawing/2014/main" id="{F1AE971E-ED71-4ACC-8761-8E1D193C3D1C}"/>
              </a:ext>
            </a:extLst>
          </p:cNvPr>
          <p:cNvGrpSpPr/>
          <p:nvPr/>
        </p:nvGrpSpPr>
        <p:grpSpPr>
          <a:xfrm>
            <a:off x="4259558" y="3366469"/>
            <a:ext cx="1605915" cy="515303"/>
            <a:chOff x="5679410" y="3345625"/>
            <a:chExt cx="2141220" cy="687070"/>
          </a:xfrm>
        </p:grpSpPr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7F3BAFC0-C0BD-49B5-A2A4-2915EA0ECE68}"/>
                </a:ext>
              </a:extLst>
            </p:cNvPr>
            <p:cNvSpPr/>
            <p:nvPr/>
          </p:nvSpPr>
          <p:spPr>
            <a:xfrm>
              <a:off x="5688935" y="3378223"/>
              <a:ext cx="2071370" cy="644525"/>
            </a:xfrm>
            <a:custGeom>
              <a:avLst/>
              <a:gdLst/>
              <a:ahLst/>
              <a:cxnLst/>
              <a:rect l="l" t="t" r="r" b="b"/>
              <a:pathLst>
                <a:path w="2071370" h="644525">
                  <a:moveTo>
                    <a:pt x="0" y="644347"/>
                  </a:moveTo>
                  <a:lnTo>
                    <a:pt x="207092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D95C6344-A7D1-489C-93ED-BA18BC3F384E}"/>
                </a:ext>
              </a:extLst>
            </p:cNvPr>
            <p:cNvSpPr/>
            <p:nvPr/>
          </p:nvSpPr>
          <p:spPr>
            <a:xfrm>
              <a:off x="7736415" y="3345625"/>
              <a:ext cx="84455" cy="73025"/>
            </a:xfrm>
            <a:custGeom>
              <a:avLst/>
              <a:gdLst/>
              <a:ahLst/>
              <a:cxnLst/>
              <a:rect l="l" t="t" r="r" b="b"/>
              <a:pathLst>
                <a:path w="84454" h="73025">
                  <a:moveTo>
                    <a:pt x="0" y="0"/>
                  </a:moveTo>
                  <a:lnTo>
                    <a:pt x="22644" y="72758"/>
                  </a:lnTo>
                  <a:lnTo>
                    <a:pt x="84086" y="13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28">
            <a:extLst>
              <a:ext uri="{FF2B5EF4-FFF2-40B4-BE49-F238E27FC236}">
                <a16:creationId xmlns:a16="http://schemas.microsoft.com/office/drawing/2014/main" id="{A22314CF-BF79-450F-9F57-AC3A26973745}"/>
              </a:ext>
            </a:extLst>
          </p:cNvPr>
          <p:cNvSpPr txBox="1"/>
          <p:nvPr/>
        </p:nvSpPr>
        <p:spPr>
          <a:xfrm>
            <a:off x="6233075" y="3145264"/>
            <a:ext cx="95250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dirty="0">
                <a:solidFill>
                  <a:srgbClr val="00B050"/>
                </a:solidFill>
                <a:latin typeface="Cambria Math"/>
                <a:cs typeface="Cambria Math"/>
              </a:rPr>
              <a:t>𝑥</a:t>
            </a:r>
            <a:endParaRPr sz="1125">
              <a:latin typeface="Cambria Math"/>
              <a:cs typeface="Cambria Math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27113467-A519-4929-823E-C3EF27ADDA73}"/>
              </a:ext>
            </a:extLst>
          </p:cNvPr>
          <p:cNvSpPr txBox="1"/>
          <p:nvPr/>
        </p:nvSpPr>
        <p:spPr>
          <a:xfrm>
            <a:off x="6308514" y="3213845"/>
            <a:ext cx="90011" cy="13561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825" spc="19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825">
              <a:latin typeface="Cambria Math"/>
              <a:cs typeface="Cambria Math"/>
            </a:endParaRPr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5814F44A-A1A3-4C86-8195-362ED89F0723}"/>
              </a:ext>
            </a:extLst>
          </p:cNvPr>
          <p:cNvSpPr txBox="1"/>
          <p:nvPr/>
        </p:nvSpPr>
        <p:spPr>
          <a:xfrm>
            <a:off x="5497794" y="2833368"/>
            <a:ext cx="203359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125" spc="-15" dirty="0">
                <a:solidFill>
                  <a:srgbClr val="00B050"/>
                </a:solidFill>
                <a:latin typeface="Cambria Math"/>
                <a:cs typeface="Cambria Math"/>
              </a:rPr>
              <a:t>𝑦</a:t>
            </a:r>
            <a:r>
              <a:rPr sz="1238" spc="-23" baseline="-15151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238" baseline="-15151">
              <a:latin typeface="Cambria Math"/>
              <a:cs typeface="Cambria Math"/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9C7210D1-61E8-4544-86D0-FA17551D49C9}"/>
              </a:ext>
            </a:extLst>
          </p:cNvPr>
          <p:cNvSpPr txBox="1"/>
          <p:nvPr/>
        </p:nvSpPr>
        <p:spPr>
          <a:xfrm>
            <a:off x="4999201" y="3389363"/>
            <a:ext cx="94298" cy="143374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863" spc="38" dirty="0">
                <a:latin typeface="Cambria Math"/>
                <a:cs typeface="Cambria Math"/>
              </a:rPr>
              <a:t>𝐵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DF57F8E7-04A8-4D7D-9355-EBF717BB9ABE}"/>
              </a:ext>
            </a:extLst>
          </p:cNvPr>
          <p:cNvSpPr txBox="1"/>
          <p:nvPr/>
        </p:nvSpPr>
        <p:spPr>
          <a:xfrm>
            <a:off x="4836131" y="3261402"/>
            <a:ext cx="206216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863" spc="23" dirty="0">
                <a:latin typeface="Cambria Math"/>
                <a:cs typeface="Cambria Math"/>
              </a:rPr>
              <a:t>𝐴</a:t>
            </a:r>
            <a:r>
              <a:rPr spc="33" baseline="-20833" dirty="0">
                <a:latin typeface="Cambria Math"/>
                <a:cs typeface="Cambria Math"/>
              </a:rPr>
              <a:t>𝜉</a:t>
            </a:r>
            <a:endParaRPr baseline="-20833">
              <a:latin typeface="Cambria Math"/>
              <a:cs typeface="Cambria Math"/>
            </a:endParaRPr>
          </a:p>
        </p:txBody>
      </p:sp>
      <p:grpSp>
        <p:nvGrpSpPr>
          <p:cNvPr id="35" name="object 33">
            <a:extLst>
              <a:ext uri="{FF2B5EF4-FFF2-40B4-BE49-F238E27FC236}">
                <a16:creationId xmlns:a16="http://schemas.microsoft.com/office/drawing/2014/main" id="{8DA27A6B-3E11-4143-B217-DBA78E3C0888}"/>
              </a:ext>
            </a:extLst>
          </p:cNvPr>
          <p:cNvGrpSpPr/>
          <p:nvPr/>
        </p:nvGrpSpPr>
        <p:grpSpPr>
          <a:xfrm>
            <a:off x="7242310" y="3247350"/>
            <a:ext cx="417671" cy="578168"/>
            <a:chOff x="9656412" y="3186800"/>
            <a:chExt cx="556895" cy="770890"/>
          </a:xfrm>
        </p:grpSpPr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A7276BDB-142A-4758-862B-43BE9D79D6F9}"/>
                </a:ext>
              </a:extLst>
            </p:cNvPr>
            <p:cNvSpPr/>
            <p:nvPr/>
          </p:nvSpPr>
          <p:spPr>
            <a:xfrm>
              <a:off x="9750387" y="3199500"/>
              <a:ext cx="93345" cy="450215"/>
            </a:xfrm>
            <a:custGeom>
              <a:avLst/>
              <a:gdLst/>
              <a:ahLst/>
              <a:cxnLst/>
              <a:rect l="l" t="t" r="r" b="b"/>
              <a:pathLst>
                <a:path w="93345" h="450214">
                  <a:moveTo>
                    <a:pt x="0" y="449999"/>
                  </a:moveTo>
                  <a:lnTo>
                    <a:pt x="92837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2E98417F-DEB8-4BF7-A2B0-588D1D2EDEC3}"/>
                </a:ext>
              </a:extLst>
            </p:cNvPr>
            <p:cNvSpPr/>
            <p:nvPr/>
          </p:nvSpPr>
          <p:spPr>
            <a:xfrm>
              <a:off x="9784293" y="3199508"/>
              <a:ext cx="87630" cy="83820"/>
            </a:xfrm>
            <a:custGeom>
              <a:avLst/>
              <a:gdLst/>
              <a:ahLst/>
              <a:cxnLst/>
              <a:rect l="l" t="t" r="r" b="b"/>
              <a:pathLst>
                <a:path w="87629" h="83820">
                  <a:moveTo>
                    <a:pt x="87071" y="83604"/>
                  </a:moveTo>
                  <a:lnTo>
                    <a:pt x="58927" y="0"/>
                  </a:lnTo>
                  <a:lnTo>
                    <a:pt x="0" y="65646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9C17ADD8-F450-4785-B1BB-0E9895389FD7}"/>
                </a:ext>
              </a:extLst>
            </p:cNvPr>
            <p:cNvSpPr/>
            <p:nvPr/>
          </p:nvSpPr>
          <p:spPr>
            <a:xfrm>
              <a:off x="9750387" y="3649499"/>
              <a:ext cx="450215" cy="93345"/>
            </a:xfrm>
            <a:custGeom>
              <a:avLst/>
              <a:gdLst/>
              <a:ahLst/>
              <a:cxnLst/>
              <a:rect l="l" t="t" r="r" b="b"/>
              <a:pathLst>
                <a:path w="450215" h="93345">
                  <a:moveTo>
                    <a:pt x="0" y="0"/>
                  </a:moveTo>
                  <a:lnTo>
                    <a:pt x="450113" y="92862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2EED0049-1746-416A-8E6B-939AE590CC25}"/>
                </a:ext>
              </a:extLst>
            </p:cNvPr>
            <p:cNvSpPr/>
            <p:nvPr/>
          </p:nvSpPr>
          <p:spPr>
            <a:xfrm>
              <a:off x="10116891" y="3683426"/>
              <a:ext cx="83820" cy="87630"/>
            </a:xfrm>
            <a:custGeom>
              <a:avLst/>
              <a:gdLst/>
              <a:ahLst/>
              <a:cxnLst/>
              <a:rect l="l" t="t" r="r" b="b"/>
              <a:pathLst>
                <a:path w="83820" h="87629">
                  <a:moveTo>
                    <a:pt x="17970" y="0"/>
                  </a:moveTo>
                  <a:lnTo>
                    <a:pt x="83616" y="58928"/>
                  </a:lnTo>
                  <a:lnTo>
                    <a:pt x="0" y="87071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69B710C1-628A-4ABC-99B0-D1E69F442B86}"/>
                </a:ext>
              </a:extLst>
            </p:cNvPr>
            <p:cNvSpPr/>
            <p:nvPr/>
          </p:nvSpPr>
          <p:spPr>
            <a:xfrm>
              <a:off x="9656412" y="3779710"/>
              <a:ext cx="251167" cy="177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39">
            <a:extLst>
              <a:ext uri="{FF2B5EF4-FFF2-40B4-BE49-F238E27FC236}">
                <a16:creationId xmlns:a16="http://schemas.microsoft.com/office/drawing/2014/main" id="{AC6F6C4B-21BE-4C42-8DA0-C01B7D373435}"/>
              </a:ext>
            </a:extLst>
          </p:cNvPr>
          <p:cNvSpPr txBox="1"/>
          <p:nvPr/>
        </p:nvSpPr>
        <p:spPr>
          <a:xfrm>
            <a:off x="7281024" y="3647578"/>
            <a:ext cx="104299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dirty="0">
                <a:solidFill>
                  <a:srgbClr val="0070C0"/>
                </a:solidFill>
                <a:latin typeface="Cambria Math"/>
                <a:cs typeface="Cambria Math"/>
              </a:rPr>
              <a:t>𝐶</a:t>
            </a:r>
            <a:endParaRPr sz="1125">
              <a:latin typeface="Cambria Math"/>
              <a:cs typeface="Cambria Math"/>
            </a:endParaRPr>
          </a:p>
        </p:txBody>
      </p:sp>
      <p:grpSp>
        <p:nvGrpSpPr>
          <p:cNvPr id="42" name="object 40">
            <a:extLst>
              <a:ext uri="{FF2B5EF4-FFF2-40B4-BE49-F238E27FC236}">
                <a16:creationId xmlns:a16="http://schemas.microsoft.com/office/drawing/2014/main" id="{86E838BE-AA67-4A2D-88AF-3CDF64832C26}"/>
              </a:ext>
            </a:extLst>
          </p:cNvPr>
          <p:cNvGrpSpPr/>
          <p:nvPr/>
        </p:nvGrpSpPr>
        <p:grpSpPr>
          <a:xfrm>
            <a:off x="5858229" y="3373846"/>
            <a:ext cx="1449229" cy="235744"/>
            <a:chOff x="7810972" y="3355461"/>
            <a:chExt cx="1932305" cy="314325"/>
          </a:xfrm>
        </p:grpSpPr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0873DCDA-76FF-40B7-A9D4-00C578D1040E}"/>
                </a:ext>
              </a:extLst>
            </p:cNvPr>
            <p:cNvSpPr/>
            <p:nvPr/>
          </p:nvSpPr>
          <p:spPr>
            <a:xfrm>
              <a:off x="7820497" y="3364986"/>
              <a:ext cx="1859914" cy="269240"/>
            </a:xfrm>
            <a:custGeom>
              <a:avLst/>
              <a:gdLst/>
              <a:ahLst/>
              <a:cxnLst/>
              <a:rect l="l" t="t" r="r" b="b"/>
              <a:pathLst>
                <a:path w="1859915" h="269239">
                  <a:moveTo>
                    <a:pt x="0" y="0"/>
                  </a:moveTo>
                  <a:lnTo>
                    <a:pt x="1859889" y="26865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DFEC106C-9DAF-4031-A682-A61B036DC5BA}"/>
                </a:ext>
              </a:extLst>
            </p:cNvPr>
            <p:cNvSpPr/>
            <p:nvPr/>
          </p:nvSpPr>
          <p:spPr>
            <a:xfrm>
              <a:off x="9662366" y="3594120"/>
              <a:ext cx="81280" cy="75565"/>
            </a:xfrm>
            <a:custGeom>
              <a:avLst/>
              <a:gdLst/>
              <a:ahLst/>
              <a:cxnLst/>
              <a:rect l="l" t="t" r="r" b="b"/>
              <a:pathLst>
                <a:path w="81279" h="75564">
                  <a:moveTo>
                    <a:pt x="10896" y="0"/>
                  </a:moveTo>
                  <a:lnTo>
                    <a:pt x="0" y="75412"/>
                  </a:lnTo>
                  <a:lnTo>
                    <a:pt x="80860" y="48602"/>
                  </a:lnTo>
                  <a:lnTo>
                    <a:pt x="10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3">
            <a:extLst>
              <a:ext uri="{FF2B5EF4-FFF2-40B4-BE49-F238E27FC236}">
                <a16:creationId xmlns:a16="http://schemas.microsoft.com/office/drawing/2014/main" id="{1334C670-A599-4804-93C3-88D87FFCAC1B}"/>
              </a:ext>
            </a:extLst>
          </p:cNvPr>
          <p:cNvSpPr txBox="1"/>
          <p:nvPr/>
        </p:nvSpPr>
        <p:spPr>
          <a:xfrm>
            <a:off x="6528077" y="3178361"/>
            <a:ext cx="270986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863" spc="4" dirty="0">
                <a:latin typeface="Cambria Math"/>
                <a:cs typeface="Cambria Math"/>
              </a:rPr>
              <a:t>𝐵</a:t>
            </a:r>
            <a:r>
              <a:rPr spc="5" baseline="-20833" dirty="0">
                <a:latin typeface="Cambria Math"/>
                <a:cs typeface="Cambria Math"/>
              </a:rPr>
              <a:t>𝜉</a:t>
            </a:r>
            <a:r>
              <a:rPr sz="1294" spc="5" baseline="-43478" dirty="0">
                <a:latin typeface="Cambria Math"/>
                <a:cs typeface="Cambria Math"/>
              </a:rPr>
              <a:t>𝐶</a:t>
            </a:r>
            <a:endParaRPr sz="1294" baseline="-43478">
              <a:latin typeface="Cambria Math"/>
              <a:cs typeface="Cambria Math"/>
            </a:endParaRPr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435CA1CA-2790-426F-82AD-1007F6E5322C}"/>
              </a:ext>
            </a:extLst>
          </p:cNvPr>
          <p:cNvSpPr txBox="1"/>
          <p:nvPr/>
        </p:nvSpPr>
        <p:spPr>
          <a:xfrm>
            <a:off x="7652613" y="3628013"/>
            <a:ext cx="195739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125" spc="-4" dirty="0">
                <a:solidFill>
                  <a:srgbClr val="0070C0"/>
                </a:solidFill>
                <a:latin typeface="Cambria Math"/>
                <a:cs typeface="Cambria Math"/>
              </a:rPr>
              <a:t>𝑥</a:t>
            </a:r>
            <a:r>
              <a:rPr sz="1238" spc="-5" baseline="-15151" dirty="0">
                <a:solidFill>
                  <a:srgbClr val="0070C0"/>
                </a:solidFill>
                <a:latin typeface="Cambria Math"/>
                <a:cs typeface="Cambria Math"/>
              </a:rPr>
              <a:t>𝐶</a:t>
            </a:r>
            <a:endParaRPr sz="1238" baseline="-15151">
              <a:latin typeface="Cambria Math"/>
              <a:cs typeface="Cambria Math"/>
            </a:endParaRPr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ECE97C03-999F-4B2A-8AA1-7E28FD6C7F47}"/>
              </a:ext>
            </a:extLst>
          </p:cNvPr>
          <p:cNvSpPr txBox="1"/>
          <p:nvPr/>
        </p:nvSpPr>
        <p:spPr>
          <a:xfrm>
            <a:off x="7191699" y="3033367"/>
            <a:ext cx="195739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125" spc="-19" dirty="0">
                <a:solidFill>
                  <a:srgbClr val="0070C0"/>
                </a:solidFill>
                <a:latin typeface="Cambria Math"/>
                <a:cs typeface="Cambria Math"/>
              </a:rPr>
              <a:t>𝑦</a:t>
            </a:r>
            <a:r>
              <a:rPr sz="1238" spc="-28" baseline="-15151" dirty="0">
                <a:solidFill>
                  <a:srgbClr val="0070C0"/>
                </a:solidFill>
                <a:latin typeface="Cambria Math"/>
                <a:cs typeface="Cambria Math"/>
              </a:rPr>
              <a:t>𝐶</a:t>
            </a:r>
            <a:endParaRPr sz="1238" baseline="-15151">
              <a:latin typeface="Cambria Math"/>
              <a:cs typeface="Cambria Math"/>
            </a:endParaRPr>
          </a:p>
        </p:txBody>
      </p:sp>
      <p:grpSp>
        <p:nvGrpSpPr>
          <p:cNvPr id="48" name="object 46">
            <a:extLst>
              <a:ext uri="{FF2B5EF4-FFF2-40B4-BE49-F238E27FC236}">
                <a16:creationId xmlns:a16="http://schemas.microsoft.com/office/drawing/2014/main" id="{813CAEB1-8F74-4056-9BE1-3842F0330742}"/>
              </a:ext>
            </a:extLst>
          </p:cNvPr>
          <p:cNvGrpSpPr/>
          <p:nvPr/>
        </p:nvGrpSpPr>
        <p:grpSpPr>
          <a:xfrm>
            <a:off x="4277717" y="3566092"/>
            <a:ext cx="3029903" cy="309563"/>
            <a:chOff x="5703623" y="3611790"/>
            <a:chExt cx="4039870" cy="412750"/>
          </a:xfrm>
        </p:grpSpPr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6CBFAE84-B159-4EA6-B439-AA8077E057BE}"/>
                </a:ext>
              </a:extLst>
            </p:cNvPr>
            <p:cNvSpPr/>
            <p:nvPr/>
          </p:nvSpPr>
          <p:spPr>
            <a:xfrm>
              <a:off x="5713148" y="3648561"/>
              <a:ext cx="3966845" cy="366395"/>
            </a:xfrm>
            <a:custGeom>
              <a:avLst/>
              <a:gdLst/>
              <a:ahLst/>
              <a:cxnLst/>
              <a:rect l="l" t="t" r="r" b="b"/>
              <a:pathLst>
                <a:path w="3966845" h="366395">
                  <a:moveTo>
                    <a:pt x="0" y="366153"/>
                  </a:moveTo>
                  <a:lnTo>
                    <a:pt x="396684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7AD514FF-3EC5-42F4-B77F-272452CE00F5}"/>
                </a:ext>
              </a:extLst>
            </p:cNvPr>
            <p:cNvSpPr/>
            <p:nvPr/>
          </p:nvSpPr>
          <p:spPr>
            <a:xfrm>
              <a:off x="9663847" y="3611790"/>
              <a:ext cx="80010" cy="76200"/>
            </a:xfrm>
            <a:custGeom>
              <a:avLst/>
              <a:gdLst/>
              <a:ahLst/>
              <a:cxnLst/>
              <a:rect l="l" t="t" r="r" b="b"/>
              <a:pathLst>
                <a:path w="80009" h="76200">
                  <a:moveTo>
                    <a:pt x="0" y="0"/>
                  </a:moveTo>
                  <a:lnTo>
                    <a:pt x="7010" y="75882"/>
                  </a:lnTo>
                  <a:lnTo>
                    <a:pt x="79387" y="30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49">
            <a:extLst>
              <a:ext uri="{FF2B5EF4-FFF2-40B4-BE49-F238E27FC236}">
                <a16:creationId xmlns:a16="http://schemas.microsoft.com/office/drawing/2014/main" id="{02BE7D04-F6FD-479B-9359-FF580F348EA9}"/>
              </a:ext>
            </a:extLst>
          </p:cNvPr>
          <p:cNvSpPr txBox="1"/>
          <p:nvPr/>
        </p:nvSpPr>
        <p:spPr>
          <a:xfrm>
            <a:off x="5898897" y="3821410"/>
            <a:ext cx="86678" cy="143374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863" spc="23" dirty="0">
                <a:latin typeface="Cambria Math"/>
                <a:cs typeface="Cambria Math"/>
              </a:rPr>
              <a:t>𝐶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3CD8C384-9DC2-4572-A896-1F275D76BEC8}"/>
              </a:ext>
            </a:extLst>
          </p:cNvPr>
          <p:cNvSpPr txBox="1"/>
          <p:nvPr/>
        </p:nvSpPr>
        <p:spPr>
          <a:xfrm>
            <a:off x="5735827" y="3693450"/>
            <a:ext cx="206216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863" spc="23" dirty="0">
                <a:latin typeface="Cambria Math"/>
                <a:cs typeface="Cambria Math"/>
              </a:rPr>
              <a:t>𝐴</a:t>
            </a:r>
            <a:r>
              <a:rPr spc="33" baseline="-20833" dirty="0">
                <a:latin typeface="Cambria Math"/>
                <a:cs typeface="Cambria Math"/>
              </a:rPr>
              <a:t>𝜉</a:t>
            </a:r>
            <a:endParaRPr baseline="-20833">
              <a:latin typeface="Cambria Math"/>
              <a:cs typeface="Cambria Math"/>
            </a:endParaRPr>
          </a:p>
        </p:txBody>
      </p:sp>
      <p:grpSp>
        <p:nvGrpSpPr>
          <p:cNvPr id="53" name="object 51">
            <a:extLst>
              <a:ext uri="{FF2B5EF4-FFF2-40B4-BE49-F238E27FC236}">
                <a16:creationId xmlns:a16="http://schemas.microsoft.com/office/drawing/2014/main" id="{7BC06825-FFBE-4076-BB1A-C5A61D7C1439}"/>
              </a:ext>
            </a:extLst>
          </p:cNvPr>
          <p:cNvGrpSpPr/>
          <p:nvPr/>
        </p:nvGrpSpPr>
        <p:grpSpPr>
          <a:xfrm>
            <a:off x="4214360" y="1991046"/>
            <a:ext cx="619601" cy="619601"/>
            <a:chOff x="5619146" y="1511727"/>
            <a:chExt cx="826135" cy="826135"/>
          </a:xfrm>
        </p:grpSpPr>
        <p:sp>
          <p:nvSpPr>
            <p:cNvPr id="54" name="object 52">
              <a:extLst>
                <a:ext uri="{FF2B5EF4-FFF2-40B4-BE49-F238E27FC236}">
                  <a16:creationId xmlns:a16="http://schemas.microsoft.com/office/drawing/2014/main" id="{48E0B7FE-DEF6-451F-A324-AD5036D1ECF2}"/>
                </a:ext>
              </a:extLst>
            </p:cNvPr>
            <p:cNvSpPr/>
            <p:nvPr/>
          </p:nvSpPr>
          <p:spPr>
            <a:xfrm>
              <a:off x="5676291" y="1524427"/>
              <a:ext cx="0" cy="763905"/>
            </a:xfrm>
            <a:custGeom>
              <a:avLst/>
              <a:gdLst/>
              <a:ahLst/>
              <a:cxnLst/>
              <a:rect l="l" t="t" r="r" b="b"/>
              <a:pathLst>
                <a:path h="763905">
                  <a:moveTo>
                    <a:pt x="0" y="76351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3">
              <a:extLst>
                <a:ext uri="{FF2B5EF4-FFF2-40B4-BE49-F238E27FC236}">
                  <a16:creationId xmlns:a16="http://schemas.microsoft.com/office/drawing/2014/main" id="{58B78E64-AAC9-4EC8-8FD7-51C84BD766E9}"/>
                </a:ext>
              </a:extLst>
            </p:cNvPr>
            <p:cNvSpPr/>
            <p:nvPr/>
          </p:nvSpPr>
          <p:spPr>
            <a:xfrm>
              <a:off x="5631846" y="1524427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4">
              <a:extLst>
                <a:ext uri="{FF2B5EF4-FFF2-40B4-BE49-F238E27FC236}">
                  <a16:creationId xmlns:a16="http://schemas.microsoft.com/office/drawing/2014/main" id="{C7B4FAE1-AA52-43D7-B293-4BCF3DFE2F9D}"/>
                </a:ext>
              </a:extLst>
            </p:cNvPr>
            <p:cNvSpPr/>
            <p:nvPr/>
          </p:nvSpPr>
          <p:spPr>
            <a:xfrm>
              <a:off x="5668702" y="2280353"/>
              <a:ext cx="763905" cy="0"/>
            </a:xfrm>
            <a:custGeom>
              <a:avLst/>
              <a:gdLst/>
              <a:ahLst/>
              <a:cxnLst/>
              <a:rect l="l" t="t" r="r" b="b"/>
              <a:pathLst>
                <a:path w="763904">
                  <a:moveTo>
                    <a:pt x="0" y="0"/>
                  </a:moveTo>
                  <a:lnTo>
                    <a:pt x="763714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:a16="http://schemas.microsoft.com/office/drawing/2014/main" id="{71F81113-38AA-4235-9BE0-C99401967B51}"/>
                </a:ext>
              </a:extLst>
            </p:cNvPr>
            <p:cNvSpPr/>
            <p:nvPr/>
          </p:nvSpPr>
          <p:spPr>
            <a:xfrm>
              <a:off x="6356220" y="2235899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6">
            <a:extLst>
              <a:ext uri="{FF2B5EF4-FFF2-40B4-BE49-F238E27FC236}">
                <a16:creationId xmlns:a16="http://schemas.microsoft.com/office/drawing/2014/main" id="{DE6CB35E-3291-41C2-8ED8-7C1B5A7DB5F3}"/>
              </a:ext>
            </a:extLst>
          </p:cNvPr>
          <p:cNvSpPr txBox="1"/>
          <p:nvPr/>
        </p:nvSpPr>
        <p:spPr>
          <a:xfrm>
            <a:off x="4795776" y="2588851"/>
            <a:ext cx="194786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125" spc="-23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1238" spc="-33" baseline="-15151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238" baseline="-15151">
              <a:latin typeface="Cambria Math"/>
              <a:cs typeface="Cambria Math"/>
            </a:endParaRPr>
          </a:p>
        </p:txBody>
      </p:sp>
      <p:sp>
        <p:nvSpPr>
          <p:cNvPr id="59" name="object 57">
            <a:extLst>
              <a:ext uri="{FF2B5EF4-FFF2-40B4-BE49-F238E27FC236}">
                <a16:creationId xmlns:a16="http://schemas.microsoft.com/office/drawing/2014/main" id="{1FCC857C-6EC5-4EEF-AE2C-1DA68E212043}"/>
              </a:ext>
            </a:extLst>
          </p:cNvPr>
          <p:cNvSpPr txBox="1"/>
          <p:nvPr/>
        </p:nvSpPr>
        <p:spPr>
          <a:xfrm>
            <a:off x="3975673" y="1826612"/>
            <a:ext cx="194786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125" spc="-38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r>
              <a:rPr sz="1238" spc="-56" baseline="-15151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238" baseline="-15151">
              <a:latin typeface="Cambria Math"/>
              <a:cs typeface="Cambria Math"/>
            </a:endParaRPr>
          </a:p>
        </p:txBody>
      </p:sp>
      <p:grpSp>
        <p:nvGrpSpPr>
          <p:cNvPr id="60" name="object 58">
            <a:extLst>
              <a:ext uri="{FF2B5EF4-FFF2-40B4-BE49-F238E27FC236}">
                <a16:creationId xmlns:a16="http://schemas.microsoft.com/office/drawing/2014/main" id="{C4786F8D-DA53-4CE8-BAE0-CDCB979C06D9}"/>
              </a:ext>
            </a:extLst>
          </p:cNvPr>
          <p:cNvGrpSpPr/>
          <p:nvPr/>
        </p:nvGrpSpPr>
        <p:grpSpPr>
          <a:xfrm>
            <a:off x="5696437" y="1747236"/>
            <a:ext cx="482441" cy="521970"/>
            <a:chOff x="7595248" y="1186648"/>
            <a:chExt cx="643255" cy="695960"/>
          </a:xfrm>
        </p:grpSpPr>
        <p:sp>
          <p:nvSpPr>
            <p:cNvPr id="61" name="object 59">
              <a:extLst>
                <a:ext uri="{FF2B5EF4-FFF2-40B4-BE49-F238E27FC236}">
                  <a16:creationId xmlns:a16="http://schemas.microsoft.com/office/drawing/2014/main" id="{229BEA07-6475-490D-BB3E-15F65224A1CC}"/>
                </a:ext>
              </a:extLst>
            </p:cNvPr>
            <p:cNvSpPr/>
            <p:nvPr/>
          </p:nvSpPr>
          <p:spPr>
            <a:xfrm>
              <a:off x="7616653" y="1199353"/>
              <a:ext cx="191770" cy="417830"/>
            </a:xfrm>
            <a:custGeom>
              <a:avLst/>
              <a:gdLst/>
              <a:ahLst/>
              <a:cxnLst/>
              <a:rect l="l" t="t" r="r" b="b"/>
              <a:pathLst>
                <a:path w="191770" h="417830">
                  <a:moveTo>
                    <a:pt x="191173" y="41781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0">
              <a:extLst>
                <a:ext uri="{FF2B5EF4-FFF2-40B4-BE49-F238E27FC236}">
                  <a16:creationId xmlns:a16="http://schemas.microsoft.com/office/drawing/2014/main" id="{603C26DF-DFFB-42DB-BB40-60BAB4AE1D9B}"/>
                </a:ext>
              </a:extLst>
            </p:cNvPr>
            <p:cNvSpPr/>
            <p:nvPr/>
          </p:nvSpPr>
          <p:spPr>
            <a:xfrm>
              <a:off x="7607948" y="1199348"/>
              <a:ext cx="81280" cy="88265"/>
            </a:xfrm>
            <a:custGeom>
              <a:avLst/>
              <a:gdLst/>
              <a:ahLst/>
              <a:cxnLst/>
              <a:rect l="l" t="t" r="r" b="b"/>
              <a:pathLst>
                <a:path w="81279" h="88265">
                  <a:moveTo>
                    <a:pt x="80835" y="50800"/>
                  </a:moveTo>
                  <a:lnTo>
                    <a:pt x="8712" y="0"/>
                  </a:lnTo>
                  <a:lnTo>
                    <a:pt x="0" y="87795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1">
              <a:extLst>
                <a:ext uri="{FF2B5EF4-FFF2-40B4-BE49-F238E27FC236}">
                  <a16:creationId xmlns:a16="http://schemas.microsoft.com/office/drawing/2014/main" id="{596292A7-F2EA-47A6-A89C-B854F4B2D14C}"/>
                </a:ext>
              </a:extLst>
            </p:cNvPr>
            <p:cNvSpPr/>
            <p:nvPr/>
          </p:nvSpPr>
          <p:spPr>
            <a:xfrm>
              <a:off x="7807826" y="1425945"/>
              <a:ext cx="418465" cy="191770"/>
            </a:xfrm>
            <a:custGeom>
              <a:avLst/>
              <a:gdLst/>
              <a:ahLst/>
              <a:cxnLst/>
              <a:rect l="l" t="t" r="r" b="b"/>
              <a:pathLst>
                <a:path w="418465" h="191769">
                  <a:moveTo>
                    <a:pt x="0" y="191223"/>
                  </a:moveTo>
                  <a:lnTo>
                    <a:pt x="417931" y="0"/>
                  </a:lnTo>
                </a:path>
              </a:pathLst>
            </a:custGeom>
            <a:ln w="2539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2">
              <a:extLst>
                <a:ext uri="{FF2B5EF4-FFF2-40B4-BE49-F238E27FC236}">
                  <a16:creationId xmlns:a16="http://schemas.microsoft.com/office/drawing/2014/main" id="{7C3AB9C5-04E5-4453-897C-B0C3546A85C1}"/>
                </a:ext>
              </a:extLst>
            </p:cNvPr>
            <p:cNvSpPr/>
            <p:nvPr/>
          </p:nvSpPr>
          <p:spPr>
            <a:xfrm>
              <a:off x="8137969" y="1417228"/>
              <a:ext cx="88265" cy="81280"/>
            </a:xfrm>
            <a:custGeom>
              <a:avLst/>
              <a:gdLst/>
              <a:ahLst/>
              <a:cxnLst/>
              <a:rect l="l" t="t" r="r" b="b"/>
              <a:pathLst>
                <a:path w="88265" h="81280">
                  <a:moveTo>
                    <a:pt x="0" y="0"/>
                  </a:moveTo>
                  <a:lnTo>
                    <a:pt x="87782" y="8724"/>
                  </a:lnTo>
                  <a:lnTo>
                    <a:pt x="36982" y="80835"/>
                  </a:lnTo>
                </a:path>
              </a:pathLst>
            </a:custGeom>
            <a:ln w="2539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3">
              <a:extLst>
                <a:ext uri="{FF2B5EF4-FFF2-40B4-BE49-F238E27FC236}">
                  <a16:creationId xmlns:a16="http://schemas.microsoft.com/office/drawing/2014/main" id="{FEC76EEA-F610-40F5-9032-77E980FAB6E7}"/>
                </a:ext>
              </a:extLst>
            </p:cNvPr>
            <p:cNvSpPr/>
            <p:nvPr/>
          </p:nvSpPr>
          <p:spPr>
            <a:xfrm>
              <a:off x="7754599" y="1704865"/>
              <a:ext cx="259079" cy="177800"/>
            </a:xfrm>
            <a:custGeom>
              <a:avLst/>
              <a:gdLst/>
              <a:ahLst/>
              <a:cxnLst/>
              <a:rect l="l" t="t" r="r" b="b"/>
              <a:pathLst>
                <a:path w="259079" h="177800">
                  <a:moveTo>
                    <a:pt x="201853" y="0"/>
                  </a:moveTo>
                  <a:lnTo>
                    <a:pt x="199440" y="0"/>
                  </a:lnTo>
                  <a:lnTo>
                    <a:pt x="199440" y="7073"/>
                  </a:lnTo>
                  <a:lnTo>
                    <a:pt x="209829" y="7073"/>
                  </a:lnTo>
                  <a:lnTo>
                    <a:pt x="216865" y="9410"/>
                  </a:lnTo>
                  <a:lnTo>
                    <a:pt x="227037" y="18770"/>
                  </a:lnTo>
                  <a:lnTo>
                    <a:pt x="229577" y="26504"/>
                  </a:lnTo>
                  <a:lnTo>
                    <a:pt x="229577" y="41643"/>
                  </a:lnTo>
                  <a:lnTo>
                    <a:pt x="228955" y="47002"/>
                  </a:lnTo>
                  <a:lnTo>
                    <a:pt x="226479" y="59778"/>
                  </a:lnTo>
                  <a:lnTo>
                    <a:pt x="225856" y="64338"/>
                  </a:lnTo>
                  <a:lnTo>
                    <a:pt x="225856" y="72339"/>
                  </a:lnTo>
                  <a:lnTo>
                    <a:pt x="227406" y="76657"/>
                  </a:lnTo>
                  <a:lnTo>
                    <a:pt x="233603" y="83426"/>
                  </a:lnTo>
                  <a:lnTo>
                    <a:pt x="237299" y="85915"/>
                  </a:lnTo>
                  <a:lnTo>
                    <a:pt x="241579" y="87528"/>
                  </a:lnTo>
                  <a:lnTo>
                    <a:pt x="241579" y="89204"/>
                  </a:lnTo>
                  <a:lnTo>
                    <a:pt x="237299" y="90817"/>
                  </a:lnTo>
                  <a:lnTo>
                    <a:pt x="233603" y="93306"/>
                  </a:lnTo>
                  <a:lnTo>
                    <a:pt x="227406" y="100076"/>
                  </a:lnTo>
                  <a:lnTo>
                    <a:pt x="225856" y="104394"/>
                  </a:lnTo>
                  <a:lnTo>
                    <a:pt x="225856" y="112395"/>
                  </a:lnTo>
                  <a:lnTo>
                    <a:pt x="226479" y="116954"/>
                  </a:lnTo>
                  <a:lnTo>
                    <a:pt x="228955" y="129730"/>
                  </a:lnTo>
                  <a:lnTo>
                    <a:pt x="229577" y="135089"/>
                  </a:lnTo>
                  <a:lnTo>
                    <a:pt x="229577" y="150660"/>
                  </a:lnTo>
                  <a:lnTo>
                    <a:pt x="227037" y="158610"/>
                  </a:lnTo>
                  <a:lnTo>
                    <a:pt x="216865" y="167970"/>
                  </a:lnTo>
                  <a:lnTo>
                    <a:pt x="209829" y="170319"/>
                  </a:lnTo>
                  <a:lnTo>
                    <a:pt x="199440" y="170319"/>
                  </a:lnTo>
                  <a:lnTo>
                    <a:pt x="199440" y="177380"/>
                  </a:lnTo>
                  <a:lnTo>
                    <a:pt x="201853" y="177380"/>
                  </a:lnTo>
                  <a:lnTo>
                    <a:pt x="212098" y="176619"/>
                  </a:lnTo>
                  <a:lnTo>
                    <a:pt x="244712" y="147110"/>
                  </a:lnTo>
                  <a:lnTo>
                    <a:pt x="245389" y="137756"/>
                  </a:lnTo>
                  <a:lnTo>
                    <a:pt x="245389" y="132613"/>
                  </a:lnTo>
                  <a:lnTo>
                    <a:pt x="244665" y="126746"/>
                  </a:lnTo>
                  <a:lnTo>
                    <a:pt x="241744" y="113601"/>
                  </a:lnTo>
                  <a:lnTo>
                    <a:pt x="241020" y="109207"/>
                  </a:lnTo>
                  <a:lnTo>
                    <a:pt x="241020" y="102692"/>
                  </a:lnTo>
                  <a:lnTo>
                    <a:pt x="242493" y="99199"/>
                  </a:lnTo>
                  <a:lnTo>
                    <a:pt x="248386" y="93802"/>
                  </a:lnTo>
                  <a:lnTo>
                    <a:pt x="252831" y="92367"/>
                  </a:lnTo>
                  <a:lnTo>
                    <a:pt x="258787" y="92176"/>
                  </a:lnTo>
                  <a:lnTo>
                    <a:pt x="258787" y="84556"/>
                  </a:lnTo>
                  <a:lnTo>
                    <a:pt x="252831" y="84366"/>
                  </a:lnTo>
                  <a:lnTo>
                    <a:pt x="248386" y="82931"/>
                  </a:lnTo>
                  <a:lnTo>
                    <a:pt x="242493" y="77533"/>
                  </a:lnTo>
                  <a:lnTo>
                    <a:pt x="241020" y="74041"/>
                  </a:lnTo>
                  <a:lnTo>
                    <a:pt x="241020" y="67525"/>
                  </a:lnTo>
                  <a:lnTo>
                    <a:pt x="241744" y="63131"/>
                  </a:lnTo>
                  <a:lnTo>
                    <a:pt x="244665" y="49987"/>
                  </a:lnTo>
                  <a:lnTo>
                    <a:pt x="245389" y="44119"/>
                  </a:lnTo>
                  <a:lnTo>
                    <a:pt x="245389" y="38976"/>
                  </a:lnTo>
                  <a:lnTo>
                    <a:pt x="244712" y="29908"/>
                  </a:lnTo>
                  <a:lnTo>
                    <a:pt x="212098" y="766"/>
                  </a:lnTo>
                  <a:lnTo>
                    <a:pt x="201853" y="0"/>
                  </a:lnTo>
                  <a:close/>
                </a:path>
                <a:path w="259079" h="177800">
                  <a:moveTo>
                    <a:pt x="59347" y="0"/>
                  </a:moveTo>
                  <a:lnTo>
                    <a:pt x="56934" y="0"/>
                  </a:lnTo>
                  <a:lnTo>
                    <a:pt x="46689" y="766"/>
                  </a:lnTo>
                  <a:lnTo>
                    <a:pt x="14074" y="29859"/>
                  </a:lnTo>
                  <a:lnTo>
                    <a:pt x="13398" y="38887"/>
                  </a:lnTo>
                  <a:lnTo>
                    <a:pt x="13398" y="44030"/>
                  </a:lnTo>
                  <a:lnTo>
                    <a:pt x="14122" y="49885"/>
                  </a:lnTo>
                  <a:lnTo>
                    <a:pt x="17043" y="63030"/>
                  </a:lnTo>
                  <a:lnTo>
                    <a:pt x="17767" y="67437"/>
                  </a:lnTo>
                  <a:lnTo>
                    <a:pt x="17767" y="73952"/>
                  </a:lnTo>
                  <a:lnTo>
                    <a:pt x="16294" y="77431"/>
                  </a:lnTo>
                  <a:lnTo>
                    <a:pt x="10401" y="82829"/>
                  </a:lnTo>
                  <a:lnTo>
                    <a:pt x="5956" y="84277"/>
                  </a:lnTo>
                  <a:lnTo>
                    <a:pt x="0" y="84455"/>
                  </a:lnTo>
                  <a:lnTo>
                    <a:pt x="0" y="92087"/>
                  </a:lnTo>
                  <a:lnTo>
                    <a:pt x="5956" y="92278"/>
                  </a:lnTo>
                  <a:lnTo>
                    <a:pt x="10401" y="93713"/>
                  </a:lnTo>
                  <a:lnTo>
                    <a:pt x="16294" y="99110"/>
                  </a:lnTo>
                  <a:lnTo>
                    <a:pt x="17767" y="102603"/>
                  </a:lnTo>
                  <a:lnTo>
                    <a:pt x="17767" y="109105"/>
                  </a:lnTo>
                  <a:lnTo>
                    <a:pt x="17043" y="113512"/>
                  </a:lnTo>
                  <a:lnTo>
                    <a:pt x="14122" y="126657"/>
                  </a:lnTo>
                  <a:lnTo>
                    <a:pt x="13398" y="132524"/>
                  </a:lnTo>
                  <a:lnTo>
                    <a:pt x="13398" y="137668"/>
                  </a:lnTo>
                  <a:lnTo>
                    <a:pt x="14074" y="147062"/>
                  </a:lnTo>
                  <a:lnTo>
                    <a:pt x="46689" y="176619"/>
                  </a:lnTo>
                  <a:lnTo>
                    <a:pt x="56934" y="177380"/>
                  </a:lnTo>
                  <a:lnTo>
                    <a:pt x="59347" y="177380"/>
                  </a:lnTo>
                  <a:lnTo>
                    <a:pt x="59347" y="170319"/>
                  </a:lnTo>
                  <a:lnTo>
                    <a:pt x="48958" y="170319"/>
                  </a:lnTo>
                  <a:lnTo>
                    <a:pt x="41922" y="167970"/>
                  </a:lnTo>
                  <a:lnTo>
                    <a:pt x="31749" y="158610"/>
                  </a:lnTo>
                  <a:lnTo>
                    <a:pt x="29209" y="150622"/>
                  </a:lnTo>
                  <a:lnTo>
                    <a:pt x="29209" y="135001"/>
                  </a:lnTo>
                  <a:lnTo>
                    <a:pt x="29832" y="129641"/>
                  </a:lnTo>
                  <a:lnTo>
                    <a:pt x="32308" y="116865"/>
                  </a:lnTo>
                  <a:lnTo>
                    <a:pt x="32931" y="112306"/>
                  </a:lnTo>
                  <a:lnTo>
                    <a:pt x="32931" y="104305"/>
                  </a:lnTo>
                  <a:lnTo>
                    <a:pt x="31381" y="99974"/>
                  </a:lnTo>
                  <a:lnTo>
                    <a:pt x="25184" y="93218"/>
                  </a:lnTo>
                  <a:lnTo>
                    <a:pt x="21488" y="90728"/>
                  </a:lnTo>
                  <a:lnTo>
                    <a:pt x="17208" y="89115"/>
                  </a:lnTo>
                  <a:lnTo>
                    <a:pt x="17208" y="87439"/>
                  </a:lnTo>
                  <a:lnTo>
                    <a:pt x="21488" y="85826"/>
                  </a:lnTo>
                  <a:lnTo>
                    <a:pt x="25184" y="83324"/>
                  </a:lnTo>
                  <a:lnTo>
                    <a:pt x="31381" y="76568"/>
                  </a:lnTo>
                  <a:lnTo>
                    <a:pt x="32931" y="72237"/>
                  </a:lnTo>
                  <a:lnTo>
                    <a:pt x="32931" y="64249"/>
                  </a:lnTo>
                  <a:lnTo>
                    <a:pt x="32308" y="59690"/>
                  </a:lnTo>
                  <a:lnTo>
                    <a:pt x="29832" y="46913"/>
                  </a:lnTo>
                  <a:lnTo>
                    <a:pt x="29209" y="41541"/>
                  </a:lnTo>
                  <a:lnTo>
                    <a:pt x="29209" y="26479"/>
                  </a:lnTo>
                  <a:lnTo>
                    <a:pt x="31749" y="18770"/>
                  </a:lnTo>
                  <a:lnTo>
                    <a:pt x="41922" y="9410"/>
                  </a:lnTo>
                  <a:lnTo>
                    <a:pt x="48958" y="7073"/>
                  </a:lnTo>
                  <a:lnTo>
                    <a:pt x="59347" y="7073"/>
                  </a:lnTo>
                  <a:lnTo>
                    <a:pt x="59347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4">
            <a:extLst>
              <a:ext uri="{FF2B5EF4-FFF2-40B4-BE49-F238E27FC236}">
                <a16:creationId xmlns:a16="http://schemas.microsoft.com/office/drawing/2014/main" id="{48522346-7F9E-404A-A42C-A51612734E05}"/>
              </a:ext>
            </a:extLst>
          </p:cNvPr>
          <p:cNvSpPr/>
          <p:nvPr/>
        </p:nvSpPr>
        <p:spPr>
          <a:xfrm>
            <a:off x="3989001" y="2646597"/>
            <a:ext cx="188375" cy="133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5">
            <a:extLst>
              <a:ext uri="{FF2B5EF4-FFF2-40B4-BE49-F238E27FC236}">
                <a16:creationId xmlns:a16="http://schemas.microsoft.com/office/drawing/2014/main" id="{59212B3A-78B1-409B-802D-8997514E1492}"/>
              </a:ext>
            </a:extLst>
          </p:cNvPr>
          <p:cNvSpPr txBox="1"/>
          <p:nvPr/>
        </p:nvSpPr>
        <p:spPr>
          <a:xfrm>
            <a:off x="4027715" y="2602142"/>
            <a:ext cx="109538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125">
              <a:latin typeface="Cambria Math"/>
              <a:cs typeface="Cambria Math"/>
            </a:endParaRPr>
          </a:p>
        </p:txBody>
      </p:sp>
      <p:sp>
        <p:nvSpPr>
          <p:cNvPr id="68" name="object 66">
            <a:extLst>
              <a:ext uri="{FF2B5EF4-FFF2-40B4-BE49-F238E27FC236}">
                <a16:creationId xmlns:a16="http://schemas.microsoft.com/office/drawing/2014/main" id="{75D6453B-6C17-4DBF-AB44-B47D4AA4DF4C}"/>
              </a:ext>
            </a:extLst>
          </p:cNvPr>
          <p:cNvSpPr txBox="1"/>
          <p:nvPr/>
        </p:nvSpPr>
        <p:spPr>
          <a:xfrm>
            <a:off x="5854664" y="2091444"/>
            <a:ext cx="112871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125">
              <a:latin typeface="Cambria Math"/>
              <a:cs typeface="Cambria Math"/>
            </a:endParaRPr>
          </a:p>
        </p:txBody>
      </p:sp>
      <p:grpSp>
        <p:nvGrpSpPr>
          <p:cNvPr id="69" name="object 67">
            <a:extLst>
              <a:ext uri="{FF2B5EF4-FFF2-40B4-BE49-F238E27FC236}">
                <a16:creationId xmlns:a16="http://schemas.microsoft.com/office/drawing/2014/main" id="{4DA53939-4856-4782-9190-C2B3960B0F7D}"/>
              </a:ext>
            </a:extLst>
          </p:cNvPr>
          <p:cNvGrpSpPr/>
          <p:nvPr/>
        </p:nvGrpSpPr>
        <p:grpSpPr>
          <a:xfrm>
            <a:off x="4250075" y="2059804"/>
            <a:ext cx="1605915" cy="515303"/>
            <a:chOff x="5666766" y="1603406"/>
            <a:chExt cx="2141220" cy="687070"/>
          </a:xfrm>
        </p:grpSpPr>
        <p:sp>
          <p:nvSpPr>
            <p:cNvPr id="70" name="object 68">
              <a:extLst>
                <a:ext uri="{FF2B5EF4-FFF2-40B4-BE49-F238E27FC236}">
                  <a16:creationId xmlns:a16="http://schemas.microsoft.com/office/drawing/2014/main" id="{0C7EA97A-6AC1-4B99-93C0-B059A7F8D179}"/>
                </a:ext>
              </a:extLst>
            </p:cNvPr>
            <p:cNvSpPr/>
            <p:nvPr/>
          </p:nvSpPr>
          <p:spPr>
            <a:xfrm>
              <a:off x="5676291" y="1636006"/>
              <a:ext cx="2071370" cy="644525"/>
            </a:xfrm>
            <a:custGeom>
              <a:avLst/>
              <a:gdLst/>
              <a:ahLst/>
              <a:cxnLst/>
              <a:rect l="l" t="t" r="r" b="b"/>
              <a:pathLst>
                <a:path w="2071370" h="644525">
                  <a:moveTo>
                    <a:pt x="0" y="644347"/>
                  </a:moveTo>
                  <a:lnTo>
                    <a:pt x="207092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9">
              <a:extLst>
                <a:ext uri="{FF2B5EF4-FFF2-40B4-BE49-F238E27FC236}">
                  <a16:creationId xmlns:a16="http://schemas.microsoft.com/office/drawing/2014/main" id="{0963F959-7658-408F-98E8-6A7AC0594E54}"/>
                </a:ext>
              </a:extLst>
            </p:cNvPr>
            <p:cNvSpPr/>
            <p:nvPr/>
          </p:nvSpPr>
          <p:spPr>
            <a:xfrm>
              <a:off x="7723772" y="1603406"/>
              <a:ext cx="84455" cy="73025"/>
            </a:xfrm>
            <a:custGeom>
              <a:avLst/>
              <a:gdLst/>
              <a:ahLst/>
              <a:cxnLst/>
              <a:rect l="l" t="t" r="r" b="b"/>
              <a:pathLst>
                <a:path w="84454" h="73025">
                  <a:moveTo>
                    <a:pt x="0" y="0"/>
                  </a:moveTo>
                  <a:lnTo>
                    <a:pt x="22644" y="72758"/>
                  </a:lnTo>
                  <a:lnTo>
                    <a:pt x="84086" y="13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0">
            <a:extLst>
              <a:ext uri="{FF2B5EF4-FFF2-40B4-BE49-F238E27FC236}">
                <a16:creationId xmlns:a16="http://schemas.microsoft.com/office/drawing/2014/main" id="{DF811FFE-4B33-49D4-9DC1-05DFFB600A9D}"/>
              </a:ext>
            </a:extLst>
          </p:cNvPr>
          <p:cNvSpPr txBox="1"/>
          <p:nvPr/>
        </p:nvSpPr>
        <p:spPr>
          <a:xfrm>
            <a:off x="6204542" y="1838600"/>
            <a:ext cx="203359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125" dirty="0">
                <a:solidFill>
                  <a:srgbClr val="00B050"/>
                </a:solidFill>
                <a:latin typeface="Cambria Math"/>
                <a:cs typeface="Cambria Math"/>
              </a:rPr>
              <a:t>𝑥</a:t>
            </a:r>
            <a:r>
              <a:rPr sz="1238" baseline="-15151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238" baseline="-15151">
              <a:latin typeface="Cambria Math"/>
              <a:cs typeface="Cambria Math"/>
            </a:endParaRPr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884A5F7A-BC2E-4823-848C-7D85086706F1}"/>
              </a:ext>
            </a:extLst>
          </p:cNvPr>
          <p:cNvSpPr txBox="1"/>
          <p:nvPr/>
        </p:nvSpPr>
        <p:spPr>
          <a:xfrm>
            <a:off x="5507360" y="1526704"/>
            <a:ext cx="99060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dirty="0">
                <a:solidFill>
                  <a:srgbClr val="00B050"/>
                </a:solidFill>
                <a:latin typeface="Cambria Math"/>
                <a:cs typeface="Cambria Math"/>
              </a:rPr>
              <a:t>𝑦</a:t>
            </a:r>
            <a:endParaRPr sz="1125">
              <a:latin typeface="Cambria Math"/>
              <a:cs typeface="Cambria Math"/>
            </a:endParaRPr>
          </a:p>
        </p:txBody>
      </p:sp>
      <p:sp>
        <p:nvSpPr>
          <p:cNvPr id="74" name="object 72">
            <a:extLst>
              <a:ext uri="{FF2B5EF4-FFF2-40B4-BE49-F238E27FC236}">
                <a16:creationId xmlns:a16="http://schemas.microsoft.com/office/drawing/2014/main" id="{3A755028-3A85-4246-A111-6563BD72E326}"/>
              </a:ext>
            </a:extLst>
          </p:cNvPr>
          <p:cNvSpPr txBox="1"/>
          <p:nvPr/>
        </p:nvSpPr>
        <p:spPr>
          <a:xfrm>
            <a:off x="5582781" y="1595351"/>
            <a:ext cx="90011" cy="13561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825" spc="19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825">
              <a:latin typeface="Cambria Math"/>
              <a:cs typeface="Cambria Math"/>
            </a:endParaRPr>
          </a:p>
        </p:txBody>
      </p:sp>
      <p:sp>
        <p:nvSpPr>
          <p:cNvPr id="75" name="object 73">
            <a:extLst>
              <a:ext uri="{FF2B5EF4-FFF2-40B4-BE49-F238E27FC236}">
                <a16:creationId xmlns:a16="http://schemas.microsoft.com/office/drawing/2014/main" id="{3F3318F6-24E7-44E4-9F3B-C59663C1361E}"/>
              </a:ext>
            </a:extLst>
          </p:cNvPr>
          <p:cNvSpPr txBox="1"/>
          <p:nvPr/>
        </p:nvSpPr>
        <p:spPr>
          <a:xfrm>
            <a:off x="5159611" y="2290329"/>
            <a:ext cx="276701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863" spc="11" dirty="0">
                <a:latin typeface="Cambria Math"/>
                <a:cs typeface="Cambria Math"/>
              </a:rPr>
              <a:t>𝐴</a:t>
            </a:r>
            <a:r>
              <a:rPr spc="17" baseline="-20833" dirty="0">
                <a:latin typeface="Cambria Math"/>
                <a:cs typeface="Cambria Math"/>
              </a:rPr>
              <a:t>𝜉</a:t>
            </a:r>
            <a:r>
              <a:rPr sz="1294" spc="17" baseline="-43478" dirty="0">
                <a:latin typeface="Cambria Math"/>
                <a:cs typeface="Cambria Math"/>
              </a:rPr>
              <a:t>𝐵</a:t>
            </a:r>
            <a:endParaRPr sz="1294" baseline="-43478">
              <a:latin typeface="Cambria Math"/>
              <a:cs typeface="Cambria Math"/>
            </a:endParaRPr>
          </a:p>
        </p:txBody>
      </p:sp>
      <p:grpSp>
        <p:nvGrpSpPr>
          <p:cNvPr id="76" name="object 74">
            <a:extLst>
              <a:ext uri="{FF2B5EF4-FFF2-40B4-BE49-F238E27FC236}">
                <a16:creationId xmlns:a16="http://schemas.microsoft.com/office/drawing/2014/main" id="{52D050BA-3896-43AD-9D39-476A984EDA84}"/>
              </a:ext>
            </a:extLst>
          </p:cNvPr>
          <p:cNvGrpSpPr/>
          <p:nvPr/>
        </p:nvGrpSpPr>
        <p:grpSpPr>
          <a:xfrm>
            <a:off x="4243756" y="1685529"/>
            <a:ext cx="1608773" cy="889159"/>
            <a:chOff x="5658341" y="1104372"/>
            <a:chExt cx="2145030" cy="1185545"/>
          </a:xfrm>
        </p:grpSpPr>
        <p:sp>
          <p:nvSpPr>
            <p:cNvPr id="77" name="object 75">
              <a:extLst>
                <a:ext uri="{FF2B5EF4-FFF2-40B4-BE49-F238E27FC236}">
                  <a16:creationId xmlns:a16="http://schemas.microsoft.com/office/drawing/2014/main" id="{EEC54B79-88EA-4A32-9F97-FBF3254FE39E}"/>
                </a:ext>
              </a:extLst>
            </p:cNvPr>
            <p:cNvSpPr/>
            <p:nvPr/>
          </p:nvSpPr>
          <p:spPr>
            <a:xfrm>
              <a:off x="6486320" y="1104372"/>
              <a:ext cx="96024" cy="960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6">
              <a:extLst>
                <a:ext uri="{FF2B5EF4-FFF2-40B4-BE49-F238E27FC236}">
                  <a16:creationId xmlns:a16="http://schemas.microsoft.com/office/drawing/2014/main" id="{86161EFD-E609-4042-9CE2-4D97888BC168}"/>
                </a:ext>
              </a:extLst>
            </p:cNvPr>
            <p:cNvSpPr/>
            <p:nvPr/>
          </p:nvSpPr>
          <p:spPr>
            <a:xfrm>
              <a:off x="5667866" y="1227030"/>
              <a:ext cx="800100" cy="1053465"/>
            </a:xfrm>
            <a:custGeom>
              <a:avLst/>
              <a:gdLst/>
              <a:ahLst/>
              <a:cxnLst/>
              <a:rect l="l" t="t" r="r" b="b"/>
              <a:pathLst>
                <a:path w="800100" h="1053464">
                  <a:moveTo>
                    <a:pt x="0" y="1053325"/>
                  </a:moveTo>
                  <a:lnTo>
                    <a:pt x="79989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7">
              <a:extLst>
                <a:ext uri="{FF2B5EF4-FFF2-40B4-BE49-F238E27FC236}">
                  <a16:creationId xmlns:a16="http://schemas.microsoft.com/office/drawing/2014/main" id="{B383F6D3-335A-4393-952F-EAC8D3A1002B}"/>
                </a:ext>
              </a:extLst>
            </p:cNvPr>
            <p:cNvSpPr/>
            <p:nvPr/>
          </p:nvSpPr>
          <p:spPr>
            <a:xfrm>
              <a:off x="6429733" y="1176460"/>
              <a:ext cx="76835" cy="83820"/>
            </a:xfrm>
            <a:custGeom>
              <a:avLst/>
              <a:gdLst/>
              <a:ahLst/>
              <a:cxnLst/>
              <a:rect l="l" t="t" r="r" b="b"/>
              <a:pathLst>
                <a:path w="76834" h="83819">
                  <a:moveTo>
                    <a:pt x="76428" y="0"/>
                  </a:moveTo>
                  <a:lnTo>
                    <a:pt x="0" y="37655"/>
                  </a:lnTo>
                  <a:lnTo>
                    <a:pt x="60693" y="83731"/>
                  </a:lnTo>
                  <a:lnTo>
                    <a:pt x="76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8">
              <a:extLst>
                <a:ext uri="{FF2B5EF4-FFF2-40B4-BE49-F238E27FC236}">
                  <a16:creationId xmlns:a16="http://schemas.microsoft.com/office/drawing/2014/main" id="{CB12A7A6-E504-4AF5-AFB9-DC88DE526CF5}"/>
                </a:ext>
              </a:extLst>
            </p:cNvPr>
            <p:cNvSpPr/>
            <p:nvPr/>
          </p:nvSpPr>
          <p:spPr>
            <a:xfrm>
              <a:off x="6630062" y="1197800"/>
              <a:ext cx="1163320" cy="415290"/>
            </a:xfrm>
            <a:custGeom>
              <a:avLst/>
              <a:gdLst/>
              <a:ahLst/>
              <a:cxnLst/>
              <a:rect l="l" t="t" r="r" b="b"/>
              <a:pathLst>
                <a:path w="1163320" h="415290">
                  <a:moveTo>
                    <a:pt x="1163307" y="415124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9">
              <a:extLst>
                <a:ext uri="{FF2B5EF4-FFF2-40B4-BE49-F238E27FC236}">
                  <a16:creationId xmlns:a16="http://schemas.microsoft.com/office/drawing/2014/main" id="{125D2CB7-2D8E-430E-8368-C68879348486}"/>
                </a:ext>
              </a:extLst>
            </p:cNvPr>
            <p:cNvSpPr/>
            <p:nvPr/>
          </p:nvSpPr>
          <p:spPr>
            <a:xfrm>
              <a:off x="6570252" y="1166192"/>
              <a:ext cx="85090" cy="72390"/>
            </a:xfrm>
            <a:custGeom>
              <a:avLst/>
              <a:gdLst/>
              <a:ahLst/>
              <a:cxnLst/>
              <a:rect l="l" t="t" r="r" b="b"/>
              <a:pathLst>
                <a:path w="85090" h="72390">
                  <a:moveTo>
                    <a:pt x="84582" y="0"/>
                  </a:moveTo>
                  <a:lnTo>
                    <a:pt x="0" y="10274"/>
                  </a:lnTo>
                  <a:lnTo>
                    <a:pt x="58966" y="71767"/>
                  </a:lnTo>
                  <a:lnTo>
                    <a:pt x="84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0">
            <a:extLst>
              <a:ext uri="{FF2B5EF4-FFF2-40B4-BE49-F238E27FC236}">
                <a16:creationId xmlns:a16="http://schemas.microsoft.com/office/drawing/2014/main" id="{65C184BE-3E07-4A9F-BD7B-7338C2B07619}"/>
              </a:ext>
            </a:extLst>
          </p:cNvPr>
          <p:cNvSpPr txBox="1"/>
          <p:nvPr/>
        </p:nvSpPr>
        <p:spPr>
          <a:xfrm>
            <a:off x="4392212" y="1810153"/>
            <a:ext cx="227171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863" spc="23" dirty="0">
                <a:latin typeface="Cambria Math"/>
                <a:cs typeface="Cambria Math"/>
              </a:rPr>
              <a:t>𝐴</a:t>
            </a:r>
            <a:r>
              <a:rPr spc="33" baseline="-20833" dirty="0">
                <a:latin typeface="Cambria Math"/>
                <a:cs typeface="Cambria Math"/>
              </a:rPr>
              <a:t>𝒑</a:t>
            </a:r>
            <a:endParaRPr baseline="-20833">
              <a:latin typeface="Cambria Math"/>
              <a:cs typeface="Cambria Math"/>
            </a:endParaRPr>
          </a:p>
        </p:txBody>
      </p:sp>
      <p:sp>
        <p:nvSpPr>
          <p:cNvPr id="83" name="object 81">
            <a:extLst>
              <a:ext uri="{FF2B5EF4-FFF2-40B4-BE49-F238E27FC236}">
                <a16:creationId xmlns:a16="http://schemas.microsoft.com/office/drawing/2014/main" id="{E7DEB64E-35E3-42F3-BB0E-C0259E59A817}"/>
              </a:ext>
            </a:extLst>
          </p:cNvPr>
          <p:cNvSpPr txBox="1"/>
          <p:nvPr/>
        </p:nvSpPr>
        <p:spPr>
          <a:xfrm>
            <a:off x="5200838" y="1566170"/>
            <a:ext cx="229553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863" spc="19" dirty="0">
                <a:latin typeface="Cambria Math"/>
                <a:cs typeface="Cambria Math"/>
              </a:rPr>
              <a:t>𝐵</a:t>
            </a:r>
            <a:r>
              <a:rPr spc="28" baseline="-20833" dirty="0">
                <a:latin typeface="Cambria Math"/>
                <a:cs typeface="Cambria Math"/>
              </a:rPr>
              <a:t>𝒑</a:t>
            </a:r>
            <a:endParaRPr baseline="-20833">
              <a:latin typeface="Cambria Math"/>
              <a:cs typeface="Cambria Math"/>
            </a:endParaRPr>
          </a:p>
        </p:txBody>
      </p:sp>
      <p:sp>
        <p:nvSpPr>
          <p:cNvPr id="84" name="object 82">
            <a:extLst>
              <a:ext uri="{FF2B5EF4-FFF2-40B4-BE49-F238E27FC236}">
                <a16:creationId xmlns:a16="http://schemas.microsoft.com/office/drawing/2014/main" id="{C8FB78FE-4754-475C-925B-5E860CBC721B}"/>
              </a:ext>
            </a:extLst>
          </p:cNvPr>
          <p:cNvSpPr txBox="1"/>
          <p:nvPr/>
        </p:nvSpPr>
        <p:spPr>
          <a:xfrm>
            <a:off x="4784174" y="1506186"/>
            <a:ext cx="113348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4" dirty="0">
                <a:latin typeface="Cambria Math"/>
                <a:cs typeface="Cambria Math"/>
              </a:rPr>
              <a:t>𝑃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85" name="object 83">
            <a:extLst>
              <a:ext uri="{FF2B5EF4-FFF2-40B4-BE49-F238E27FC236}">
                <a16:creationId xmlns:a16="http://schemas.microsoft.com/office/drawing/2014/main" id="{21C61463-1498-4984-8FFB-9720B74D3898}"/>
              </a:ext>
            </a:extLst>
          </p:cNvPr>
          <p:cNvSpPr txBox="1"/>
          <p:nvPr/>
        </p:nvSpPr>
        <p:spPr>
          <a:xfrm>
            <a:off x="530542" y="4396734"/>
            <a:ext cx="175164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-4" dirty="0">
                <a:solidFill>
                  <a:srgbClr val="FF0000"/>
                </a:solidFill>
                <a:latin typeface="Arial"/>
                <a:cs typeface="Arial"/>
              </a:rPr>
              <a:t>What </a:t>
            </a:r>
            <a:r>
              <a:rPr sz="1350" spc="-8" dirty="0">
                <a:solidFill>
                  <a:srgbClr val="FF0000"/>
                </a:solidFill>
                <a:latin typeface="Arial"/>
                <a:cs typeface="Arial"/>
              </a:rPr>
              <a:t>about</a:t>
            </a:r>
            <a:r>
              <a:rPr sz="1350" spc="3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63" spc="45" baseline="27777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r>
              <a:rPr sz="1350" spc="30" dirty="0">
                <a:solidFill>
                  <a:srgbClr val="FF0000"/>
                </a:solidFill>
                <a:latin typeface="Cambria Math"/>
                <a:cs typeface="Cambria Math"/>
              </a:rPr>
              <a:t>𝜉</a:t>
            </a:r>
            <a:r>
              <a:rPr sz="1463" spc="45" baseline="-14957" dirty="0">
                <a:solidFill>
                  <a:srgbClr val="FF0000"/>
                </a:solidFill>
                <a:latin typeface="Cambria Math"/>
                <a:cs typeface="Cambria Math"/>
              </a:rPr>
              <a:t>𝐵</a:t>
            </a:r>
            <a:r>
              <a:rPr sz="1350" spc="30" dirty="0">
                <a:solidFill>
                  <a:srgbClr val="FF0000"/>
                </a:solidFill>
                <a:latin typeface="Cambria Math"/>
                <a:cs typeface="Cambria Math"/>
              </a:rPr>
              <a:t>⨁</a:t>
            </a:r>
            <a:r>
              <a:rPr sz="1463" spc="45" baseline="27777" dirty="0">
                <a:solidFill>
                  <a:srgbClr val="FF0000"/>
                </a:solidFill>
                <a:latin typeface="Cambria Math"/>
                <a:cs typeface="Cambria Math"/>
              </a:rPr>
              <a:t>𝐵</a:t>
            </a:r>
            <a:r>
              <a:rPr sz="1350" spc="30" dirty="0">
                <a:solidFill>
                  <a:srgbClr val="FF0000"/>
                </a:solidFill>
                <a:latin typeface="Cambria Math"/>
                <a:cs typeface="Cambria Math"/>
              </a:rPr>
              <a:t>𝜉</a:t>
            </a:r>
            <a:r>
              <a:rPr sz="1463" spc="45" baseline="-14957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r>
              <a:rPr sz="1350" spc="3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3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44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C25FB6-B066-4D03-8D54-65EECCCD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BB4675-FFB0-4039-9DD5-8DCCBA5B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properties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07F97A3-14DC-427E-86E1-07D19C53B1D7}"/>
              </a:ext>
            </a:extLst>
          </p:cNvPr>
          <p:cNvSpPr txBox="1"/>
          <p:nvPr/>
        </p:nvSpPr>
        <p:spPr>
          <a:xfrm>
            <a:off x="457324" y="1844821"/>
            <a:ext cx="3461385" cy="3747821"/>
          </a:xfrm>
          <a:prstGeom prst="rect">
            <a:avLst/>
          </a:prstGeom>
          <a:solidFill>
            <a:srgbClr val="AEDCFF">
              <a:alpha val="30194"/>
            </a:srgbClr>
          </a:solidFill>
        </p:spPr>
        <p:txBody>
          <a:bodyPr vert="horz" wrap="square" lIns="0" tIns="28575" rIns="0" bIns="0" rtlCol="0">
            <a:spAutoFit/>
          </a:bodyPr>
          <a:lstStyle/>
          <a:p>
            <a:pPr marL="325755" indent="-258128">
              <a:spcBef>
                <a:spcPts val="225"/>
              </a:spcBef>
              <a:buChar char="•"/>
              <a:tabLst>
                <a:tab pos="325755" algn="l"/>
                <a:tab pos="326231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Action on</a:t>
            </a:r>
            <a:r>
              <a:rPr sz="1575" spc="-19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points</a:t>
            </a:r>
            <a:endParaRPr sz="1575">
              <a:latin typeface="Arial"/>
              <a:cs typeface="Arial"/>
            </a:endParaRPr>
          </a:p>
          <a:p>
            <a:pPr marL="7144" algn="ctr">
              <a:spcBef>
                <a:spcPts val="8"/>
              </a:spcBef>
            </a:pPr>
            <a:r>
              <a:rPr sz="1688" spc="45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30" dirty="0">
                <a:solidFill>
                  <a:srgbClr val="003C69"/>
                </a:solidFill>
                <a:latin typeface="Cambria Math"/>
                <a:cs typeface="Cambria Math"/>
              </a:rPr>
              <a:t>𝒑 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=  </a:t>
            </a:r>
            <a:r>
              <a:rPr sz="1688" spc="17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11" dirty="0">
                <a:solidFill>
                  <a:srgbClr val="003C69"/>
                </a:solidFill>
                <a:latin typeface="Cambria Math"/>
                <a:cs typeface="Cambria Math"/>
              </a:rPr>
              <a:t>𝜉</a:t>
            </a:r>
            <a:r>
              <a:rPr sz="1688" spc="17" baseline="-16666" dirty="0">
                <a:solidFill>
                  <a:srgbClr val="003C69"/>
                </a:solidFill>
                <a:latin typeface="Cambria Math"/>
                <a:cs typeface="Cambria Math"/>
              </a:rPr>
              <a:t>𝐵  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∙</a:t>
            </a:r>
            <a:r>
              <a:rPr sz="1575" spc="-153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688" spc="50" baseline="27777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sz="1575" spc="34" dirty="0">
                <a:solidFill>
                  <a:srgbClr val="003C69"/>
                </a:solidFill>
                <a:latin typeface="Cambria Math"/>
                <a:cs typeface="Cambria Math"/>
              </a:rPr>
              <a:t>𝒑</a:t>
            </a:r>
            <a:endParaRPr sz="1575">
              <a:latin typeface="Cambria Math"/>
              <a:cs typeface="Cambria Math"/>
            </a:endParaRPr>
          </a:p>
          <a:p>
            <a:pPr>
              <a:spcBef>
                <a:spcPts val="8"/>
              </a:spcBef>
            </a:pPr>
            <a:endParaRPr sz="2250">
              <a:latin typeface="Cambria Math"/>
              <a:cs typeface="Cambria Math"/>
            </a:endParaRPr>
          </a:p>
          <a:p>
            <a:pPr marL="325279" indent="-257651">
              <a:buChar char="•"/>
              <a:tabLst>
                <a:tab pos="325279" algn="l"/>
                <a:tab pos="325755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Composition</a:t>
            </a:r>
            <a:endParaRPr sz="1575">
              <a:latin typeface="Arial"/>
              <a:cs typeface="Arial"/>
            </a:endParaRPr>
          </a:p>
          <a:p>
            <a:pPr marR="1429" algn="ctr"/>
            <a:r>
              <a:rPr sz="1688" spc="11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8" dirty="0">
                <a:solidFill>
                  <a:srgbClr val="003C69"/>
                </a:solidFill>
                <a:latin typeface="Cambria Math"/>
                <a:cs typeface="Cambria Math"/>
              </a:rPr>
              <a:t>𝜉</a:t>
            </a:r>
            <a:r>
              <a:rPr sz="1688" spc="11" baseline="-16666" dirty="0">
                <a:solidFill>
                  <a:srgbClr val="003C69"/>
                </a:solidFill>
                <a:latin typeface="Cambria Math"/>
                <a:cs typeface="Cambria Math"/>
              </a:rPr>
              <a:t>𝐶 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=</a:t>
            </a:r>
            <a:r>
              <a:rPr sz="1575" spc="184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688" spc="45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30" dirty="0">
                <a:solidFill>
                  <a:srgbClr val="003C69"/>
                </a:solidFill>
                <a:latin typeface="Cambria Math"/>
                <a:cs typeface="Cambria Math"/>
              </a:rPr>
              <a:t>𝜉</a:t>
            </a:r>
            <a:r>
              <a:rPr sz="1688" spc="45" baseline="-16666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sz="1575" spc="30" dirty="0">
                <a:solidFill>
                  <a:srgbClr val="003C69"/>
                </a:solidFill>
                <a:latin typeface="Cambria Math"/>
                <a:cs typeface="Cambria Math"/>
              </a:rPr>
              <a:t>⨁</a:t>
            </a:r>
            <a:r>
              <a:rPr sz="1688" spc="45" baseline="27777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sz="1575" spc="30" dirty="0">
                <a:solidFill>
                  <a:srgbClr val="003C69"/>
                </a:solidFill>
                <a:latin typeface="Cambria Math"/>
                <a:cs typeface="Cambria Math"/>
              </a:rPr>
              <a:t>𝜉</a:t>
            </a:r>
            <a:r>
              <a:rPr sz="1688" spc="45" baseline="-16666" dirty="0">
                <a:solidFill>
                  <a:srgbClr val="003C69"/>
                </a:solidFill>
                <a:latin typeface="Cambria Math"/>
                <a:cs typeface="Cambria Math"/>
              </a:rPr>
              <a:t>𝐶</a:t>
            </a:r>
            <a:endParaRPr sz="1688" baseline="-16666">
              <a:latin typeface="Cambria Math"/>
              <a:cs typeface="Cambria Math"/>
            </a:endParaRPr>
          </a:p>
          <a:p>
            <a:pPr marL="325755" indent="-258128">
              <a:spcBef>
                <a:spcPts val="1781"/>
              </a:spcBef>
              <a:buChar char="•"/>
              <a:tabLst>
                <a:tab pos="325755" algn="l"/>
                <a:tab pos="326231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Inverse</a:t>
            </a:r>
            <a:endParaRPr sz="1575">
              <a:latin typeface="Arial"/>
              <a:cs typeface="Arial"/>
            </a:endParaRPr>
          </a:p>
          <a:p>
            <a:pPr marR="5715" algn="ctr">
              <a:spcBef>
                <a:spcPts val="11"/>
              </a:spcBef>
            </a:pP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⊖ </a:t>
            </a:r>
            <a:r>
              <a:rPr sz="1688" spc="17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11" dirty="0">
                <a:solidFill>
                  <a:srgbClr val="003C69"/>
                </a:solidFill>
                <a:latin typeface="Cambria Math"/>
                <a:cs typeface="Cambria Math"/>
              </a:rPr>
              <a:t>𝜉</a:t>
            </a:r>
            <a:r>
              <a:rPr sz="1688" spc="17" baseline="-16666" dirty="0">
                <a:solidFill>
                  <a:srgbClr val="003C69"/>
                </a:solidFill>
                <a:latin typeface="Cambria Math"/>
                <a:cs typeface="Cambria Math"/>
              </a:rPr>
              <a:t>𝐵  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=</a:t>
            </a:r>
            <a:r>
              <a:rPr sz="1575" spc="221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688" spc="28" baseline="27777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sz="1575" spc="19" dirty="0">
                <a:solidFill>
                  <a:srgbClr val="003C69"/>
                </a:solidFill>
                <a:latin typeface="Cambria Math"/>
                <a:cs typeface="Cambria Math"/>
              </a:rPr>
              <a:t>𝜉</a:t>
            </a:r>
            <a:r>
              <a:rPr sz="1688" spc="28" baseline="-16666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endParaRPr sz="1688" baseline="-16666">
              <a:latin typeface="Cambria Math"/>
              <a:cs typeface="Cambria Math"/>
            </a:endParaRPr>
          </a:p>
          <a:p>
            <a:pPr marL="325755" indent="-258128">
              <a:spcBef>
                <a:spcPts val="1781"/>
              </a:spcBef>
              <a:buChar char="•"/>
              <a:tabLst>
                <a:tab pos="325755" algn="l"/>
                <a:tab pos="326231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Neutral</a:t>
            </a:r>
            <a:r>
              <a:rPr sz="1575" spc="-11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element</a:t>
            </a:r>
            <a:endParaRPr sz="1575">
              <a:latin typeface="Arial"/>
              <a:cs typeface="Arial"/>
            </a:endParaRPr>
          </a:p>
          <a:p>
            <a:pPr marL="1045845">
              <a:lnSpc>
                <a:spcPts val="1886"/>
              </a:lnSpc>
              <a:spcBef>
                <a:spcPts val="11"/>
              </a:spcBef>
            </a:pP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0 =</a:t>
            </a:r>
            <a:r>
              <a:rPr sz="1575" spc="236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688" spc="23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15" dirty="0">
                <a:solidFill>
                  <a:srgbClr val="003C69"/>
                </a:solidFill>
                <a:latin typeface="Cambria Math"/>
                <a:cs typeface="Cambria Math"/>
              </a:rPr>
              <a:t>𝜉</a:t>
            </a:r>
            <a:r>
              <a:rPr sz="1688" spc="23" baseline="-16666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endParaRPr sz="1688" baseline="-16666">
              <a:latin typeface="Cambria Math"/>
              <a:cs typeface="Cambria Math"/>
            </a:endParaRPr>
          </a:p>
          <a:p>
            <a:pPr marL="1045845">
              <a:lnSpc>
                <a:spcPts val="1886"/>
              </a:lnSpc>
            </a:pP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0 ⊕ 𝜉  =</a:t>
            </a:r>
            <a:r>
              <a:rPr sz="1575" spc="-184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𝜉</a:t>
            </a:r>
            <a:endParaRPr sz="1575">
              <a:latin typeface="Cambria Math"/>
              <a:cs typeface="Cambria Math"/>
            </a:endParaRPr>
          </a:p>
          <a:p>
            <a:pPr marL="1045369"/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𝜉 ⊖ 0 =</a:t>
            </a:r>
            <a:r>
              <a:rPr sz="1575" spc="169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𝜉</a:t>
            </a:r>
            <a:endParaRPr sz="1575">
              <a:latin typeface="Cambria Math"/>
              <a:cs typeface="Cambria Math"/>
            </a:endParaRPr>
          </a:p>
          <a:p>
            <a:pPr marL="1045845"/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𝜉 ⊖ 𝜉  =</a:t>
            </a:r>
            <a:r>
              <a:rPr sz="1575" spc="-113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0</a:t>
            </a:r>
            <a:endParaRPr sz="1575">
              <a:latin typeface="Cambria Math"/>
              <a:cs typeface="Cambria Math"/>
            </a:endParaRPr>
          </a:p>
          <a:p>
            <a:pPr marL="1045845"/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⊖ 𝜉 ⊕ 𝜉 =</a:t>
            </a:r>
            <a:r>
              <a:rPr sz="1575" spc="-56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0</a:t>
            </a:r>
            <a:endParaRPr sz="1575">
              <a:latin typeface="Cambria Math"/>
              <a:cs typeface="Cambria Math"/>
            </a:endParaRP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DBE56C8E-BEE8-482E-8163-2CDA6AE28EEB}"/>
              </a:ext>
            </a:extLst>
          </p:cNvPr>
          <p:cNvGrpSpPr/>
          <p:nvPr/>
        </p:nvGrpSpPr>
        <p:grpSpPr>
          <a:xfrm>
            <a:off x="4217779" y="4593854"/>
            <a:ext cx="619601" cy="619601"/>
            <a:chOff x="5623705" y="4982138"/>
            <a:chExt cx="826135" cy="826135"/>
          </a:xfrm>
        </p:grpSpPr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53070565-C23F-4EDF-BB6B-9F0A627F8F65}"/>
                </a:ext>
              </a:extLst>
            </p:cNvPr>
            <p:cNvSpPr/>
            <p:nvPr/>
          </p:nvSpPr>
          <p:spPr>
            <a:xfrm>
              <a:off x="5680850" y="4994840"/>
              <a:ext cx="0" cy="763905"/>
            </a:xfrm>
            <a:custGeom>
              <a:avLst/>
              <a:gdLst/>
              <a:ahLst/>
              <a:cxnLst/>
              <a:rect l="l" t="t" r="r" b="b"/>
              <a:pathLst>
                <a:path h="763904">
                  <a:moveTo>
                    <a:pt x="0" y="76351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C4D2B490-D86E-4816-B0BD-07CCD83CFFD7}"/>
                </a:ext>
              </a:extLst>
            </p:cNvPr>
            <p:cNvSpPr/>
            <p:nvPr/>
          </p:nvSpPr>
          <p:spPr>
            <a:xfrm>
              <a:off x="5636405" y="4994838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73FD600C-B18F-440F-8DC4-DEA20192C10D}"/>
                </a:ext>
              </a:extLst>
            </p:cNvPr>
            <p:cNvSpPr/>
            <p:nvPr/>
          </p:nvSpPr>
          <p:spPr>
            <a:xfrm>
              <a:off x="5673261" y="5750764"/>
              <a:ext cx="763905" cy="0"/>
            </a:xfrm>
            <a:custGeom>
              <a:avLst/>
              <a:gdLst/>
              <a:ahLst/>
              <a:cxnLst/>
              <a:rect l="l" t="t" r="r" b="b"/>
              <a:pathLst>
                <a:path w="763904">
                  <a:moveTo>
                    <a:pt x="0" y="0"/>
                  </a:moveTo>
                  <a:lnTo>
                    <a:pt x="763714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45165E35-AAC8-4927-8587-6C3FF7BB63E4}"/>
                </a:ext>
              </a:extLst>
            </p:cNvPr>
            <p:cNvSpPr/>
            <p:nvPr/>
          </p:nvSpPr>
          <p:spPr>
            <a:xfrm>
              <a:off x="6360779" y="5706310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8763C4B3-A839-498C-8C38-82C49286685F}"/>
              </a:ext>
            </a:extLst>
          </p:cNvPr>
          <p:cNvSpPr txBox="1"/>
          <p:nvPr/>
        </p:nvSpPr>
        <p:spPr>
          <a:xfrm>
            <a:off x="4799195" y="5191658"/>
            <a:ext cx="194786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125" spc="-23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1238" spc="-33" baseline="-15151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238" baseline="-15151">
              <a:latin typeface="Cambria Math"/>
              <a:cs typeface="Cambria Math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5490F5F1-D640-47EF-896F-C6A881ECF5BA}"/>
              </a:ext>
            </a:extLst>
          </p:cNvPr>
          <p:cNvSpPr txBox="1"/>
          <p:nvPr/>
        </p:nvSpPr>
        <p:spPr>
          <a:xfrm>
            <a:off x="3998142" y="4429420"/>
            <a:ext cx="99060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endParaRPr sz="1125">
              <a:latin typeface="Cambria Math"/>
              <a:cs typeface="Cambria Math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1EB8A597-1BBE-4FAA-AB35-44B476E8A277}"/>
              </a:ext>
            </a:extLst>
          </p:cNvPr>
          <p:cNvSpPr txBox="1"/>
          <p:nvPr/>
        </p:nvSpPr>
        <p:spPr>
          <a:xfrm>
            <a:off x="4066786" y="4498055"/>
            <a:ext cx="88106" cy="13561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825" spc="30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825">
              <a:latin typeface="Cambria Math"/>
              <a:cs typeface="Cambria Math"/>
            </a:endParaRPr>
          </a:p>
        </p:txBody>
      </p:sp>
      <p:grpSp>
        <p:nvGrpSpPr>
          <p:cNvPr id="14" name="object 12">
            <a:extLst>
              <a:ext uri="{FF2B5EF4-FFF2-40B4-BE49-F238E27FC236}">
                <a16:creationId xmlns:a16="http://schemas.microsoft.com/office/drawing/2014/main" id="{6CA27ED6-14A9-4805-B532-10CD78C32567}"/>
              </a:ext>
            </a:extLst>
          </p:cNvPr>
          <p:cNvGrpSpPr/>
          <p:nvPr/>
        </p:nvGrpSpPr>
        <p:grpSpPr>
          <a:xfrm>
            <a:off x="5699857" y="4350044"/>
            <a:ext cx="482441" cy="521970"/>
            <a:chOff x="7599808" y="4657059"/>
            <a:chExt cx="643255" cy="695960"/>
          </a:xfrm>
        </p:grpSpPr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D1392B9D-52E1-4E36-AB29-8883CE4D1BA4}"/>
                </a:ext>
              </a:extLst>
            </p:cNvPr>
            <p:cNvSpPr/>
            <p:nvPr/>
          </p:nvSpPr>
          <p:spPr>
            <a:xfrm>
              <a:off x="7621211" y="4669764"/>
              <a:ext cx="191770" cy="417830"/>
            </a:xfrm>
            <a:custGeom>
              <a:avLst/>
              <a:gdLst/>
              <a:ahLst/>
              <a:cxnLst/>
              <a:rect l="l" t="t" r="r" b="b"/>
              <a:pathLst>
                <a:path w="191770" h="417829">
                  <a:moveTo>
                    <a:pt x="191173" y="41781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717A89FC-E357-4B7E-9BED-0A83EC4077A9}"/>
                </a:ext>
              </a:extLst>
            </p:cNvPr>
            <p:cNvSpPr/>
            <p:nvPr/>
          </p:nvSpPr>
          <p:spPr>
            <a:xfrm>
              <a:off x="7612508" y="4669759"/>
              <a:ext cx="81280" cy="88265"/>
            </a:xfrm>
            <a:custGeom>
              <a:avLst/>
              <a:gdLst/>
              <a:ahLst/>
              <a:cxnLst/>
              <a:rect l="l" t="t" r="r" b="b"/>
              <a:pathLst>
                <a:path w="81279" h="88264">
                  <a:moveTo>
                    <a:pt x="80835" y="50800"/>
                  </a:moveTo>
                  <a:lnTo>
                    <a:pt x="8712" y="0"/>
                  </a:lnTo>
                  <a:lnTo>
                    <a:pt x="0" y="87795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E89DCE34-C718-4549-9D55-1BD4B526F550}"/>
                </a:ext>
              </a:extLst>
            </p:cNvPr>
            <p:cNvSpPr/>
            <p:nvPr/>
          </p:nvSpPr>
          <p:spPr>
            <a:xfrm>
              <a:off x="7812385" y="4896356"/>
              <a:ext cx="418465" cy="191770"/>
            </a:xfrm>
            <a:custGeom>
              <a:avLst/>
              <a:gdLst/>
              <a:ahLst/>
              <a:cxnLst/>
              <a:rect l="l" t="t" r="r" b="b"/>
              <a:pathLst>
                <a:path w="418465" h="191770">
                  <a:moveTo>
                    <a:pt x="0" y="191223"/>
                  </a:moveTo>
                  <a:lnTo>
                    <a:pt x="417931" y="0"/>
                  </a:lnTo>
                </a:path>
              </a:pathLst>
            </a:custGeom>
            <a:ln w="2539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5187E8E5-F724-48AE-9DA8-F5DFD3E10362}"/>
                </a:ext>
              </a:extLst>
            </p:cNvPr>
            <p:cNvSpPr/>
            <p:nvPr/>
          </p:nvSpPr>
          <p:spPr>
            <a:xfrm>
              <a:off x="8142528" y="4887639"/>
              <a:ext cx="88265" cy="81280"/>
            </a:xfrm>
            <a:custGeom>
              <a:avLst/>
              <a:gdLst/>
              <a:ahLst/>
              <a:cxnLst/>
              <a:rect l="l" t="t" r="r" b="b"/>
              <a:pathLst>
                <a:path w="88265" h="81279">
                  <a:moveTo>
                    <a:pt x="0" y="0"/>
                  </a:moveTo>
                  <a:lnTo>
                    <a:pt x="87782" y="8724"/>
                  </a:lnTo>
                  <a:lnTo>
                    <a:pt x="36982" y="80835"/>
                  </a:lnTo>
                </a:path>
              </a:pathLst>
            </a:custGeom>
            <a:ln w="2539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33C9BDF3-EA76-49FF-945C-51AC42F8CCB4}"/>
                </a:ext>
              </a:extLst>
            </p:cNvPr>
            <p:cNvSpPr/>
            <p:nvPr/>
          </p:nvSpPr>
          <p:spPr>
            <a:xfrm>
              <a:off x="7759157" y="5175276"/>
              <a:ext cx="259079" cy="177800"/>
            </a:xfrm>
            <a:custGeom>
              <a:avLst/>
              <a:gdLst/>
              <a:ahLst/>
              <a:cxnLst/>
              <a:rect l="l" t="t" r="r" b="b"/>
              <a:pathLst>
                <a:path w="259079" h="177800">
                  <a:moveTo>
                    <a:pt x="201853" y="0"/>
                  </a:moveTo>
                  <a:lnTo>
                    <a:pt x="199440" y="0"/>
                  </a:lnTo>
                  <a:lnTo>
                    <a:pt x="199440" y="7073"/>
                  </a:lnTo>
                  <a:lnTo>
                    <a:pt x="209829" y="7073"/>
                  </a:lnTo>
                  <a:lnTo>
                    <a:pt x="216865" y="9410"/>
                  </a:lnTo>
                  <a:lnTo>
                    <a:pt x="227037" y="18770"/>
                  </a:lnTo>
                  <a:lnTo>
                    <a:pt x="229577" y="26504"/>
                  </a:lnTo>
                  <a:lnTo>
                    <a:pt x="229577" y="41643"/>
                  </a:lnTo>
                  <a:lnTo>
                    <a:pt x="228955" y="47002"/>
                  </a:lnTo>
                  <a:lnTo>
                    <a:pt x="226479" y="59778"/>
                  </a:lnTo>
                  <a:lnTo>
                    <a:pt x="225856" y="64338"/>
                  </a:lnTo>
                  <a:lnTo>
                    <a:pt x="225856" y="72339"/>
                  </a:lnTo>
                  <a:lnTo>
                    <a:pt x="227406" y="76657"/>
                  </a:lnTo>
                  <a:lnTo>
                    <a:pt x="233603" y="83426"/>
                  </a:lnTo>
                  <a:lnTo>
                    <a:pt x="237299" y="85915"/>
                  </a:lnTo>
                  <a:lnTo>
                    <a:pt x="241579" y="87528"/>
                  </a:lnTo>
                  <a:lnTo>
                    <a:pt x="241579" y="89204"/>
                  </a:lnTo>
                  <a:lnTo>
                    <a:pt x="237299" y="90817"/>
                  </a:lnTo>
                  <a:lnTo>
                    <a:pt x="233603" y="93306"/>
                  </a:lnTo>
                  <a:lnTo>
                    <a:pt x="227406" y="100075"/>
                  </a:lnTo>
                  <a:lnTo>
                    <a:pt x="225856" y="104393"/>
                  </a:lnTo>
                  <a:lnTo>
                    <a:pt x="225856" y="112394"/>
                  </a:lnTo>
                  <a:lnTo>
                    <a:pt x="226479" y="116954"/>
                  </a:lnTo>
                  <a:lnTo>
                    <a:pt x="228955" y="129730"/>
                  </a:lnTo>
                  <a:lnTo>
                    <a:pt x="229577" y="135089"/>
                  </a:lnTo>
                  <a:lnTo>
                    <a:pt x="229577" y="150660"/>
                  </a:lnTo>
                  <a:lnTo>
                    <a:pt x="227037" y="158610"/>
                  </a:lnTo>
                  <a:lnTo>
                    <a:pt x="216865" y="167970"/>
                  </a:lnTo>
                  <a:lnTo>
                    <a:pt x="209829" y="170319"/>
                  </a:lnTo>
                  <a:lnTo>
                    <a:pt x="199440" y="170319"/>
                  </a:lnTo>
                  <a:lnTo>
                    <a:pt x="199440" y="177380"/>
                  </a:lnTo>
                  <a:lnTo>
                    <a:pt x="201853" y="177380"/>
                  </a:lnTo>
                  <a:lnTo>
                    <a:pt x="212098" y="176619"/>
                  </a:lnTo>
                  <a:lnTo>
                    <a:pt x="244712" y="147110"/>
                  </a:lnTo>
                  <a:lnTo>
                    <a:pt x="245389" y="137756"/>
                  </a:lnTo>
                  <a:lnTo>
                    <a:pt x="245389" y="132613"/>
                  </a:lnTo>
                  <a:lnTo>
                    <a:pt x="244665" y="126745"/>
                  </a:lnTo>
                  <a:lnTo>
                    <a:pt x="241744" y="113601"/>
                  </a:lnTo>
                  <a:lnTo>
                    <a:pt x="241020" y="109207"/>
                  </a:lnTo>
                  <a:lnTo>
                    <a:pt x="241020" y="102692"/>
                  </a:lnTo>
                  <a:lnTo>
                    <a:pt x="242493" y="99199"/>
                  </a:lnTo>
                  <a:lnTo>
                    <a:pt x="248386" y="93802"/>
                  </a:lnTo>
                  <a:lnTo>
                    <a:pt x="252831" y="92367"/>
                  </a:lnTo>
                  <a:lnTo>
                    <a:pt x="258787" y="92176"/>
                  </a:lnTo>
                  <a:lnTo>
                    <a:pt x="258787" y="84556"/>
                  </a:lnTo>
                  <a:lnTo>
                    <a:pt x="252831" y="84366"/>
                  </a:lnTo>
                  <a:lnTo>
                    <a:pt x="248386" y="82930"/>
                  </a:lnTo>
                  <a:lnTo>
                    <a:pt x="242493" y="77533"/>
                  </a:lnTo>
                  <a:lnTo>
                    <a:pt x="241020" y="74040"/>
                  </a:lnTo>
                  <a:lnTo>
                    <a:pt x="241020" y="67525"/>
                  </a:lnTo>
                  <a:lnTo>
                    <a:pt x="241744" y="63131"/>
                  </a:lnTo>
                  <a:lnTo>
                    <a:pt x="244665" y="49987"/>
                  </a:lnTo>
                  <a:lnTo>
                    <a:pt x="245389" y="44119"/>
                  </a:lnTo>
                  <a:lnTo>
                    <a:pt x="245389" y="38976"/>
                  </a:lnTo>
                  <a:lnTo>
                    <a:pt x="244712" y="29908"/>
                  </a:lnTo>
                  <a:lnTo>
                    <a:pt x="212098" y="766"/>
                  </a:lnTo>
                  <a:lnTo>
                    <a:pt x="201853" y="0"/>
                  </a:lnTo>
                  <a:close/>
                </a:path>
                <a:path w="259079" h="177800">
                  <a:moveTo>
                    <a:pt x="59347" y="0"/>
                  </a:moveTo>
                  <a:lnTo>
                    <a:pt x="56934" y="0"/>
                  </a:lnTo>
                  <a:lnTo>
                    <a:pt x="46689" y="766"/>
                  </a:lnTo>
                  <a:lnTo>
                    <a:pt x="14074" y="29859"/>
                  </a:lnTo>
                  <a:lnTo>
                    <a:pt x="13398" y="38887"/>
                  </a:lnTo>
                  <a:lnTo>
                    <a:pt x="13398" y="44030"/>
                  </a:lnTo>
                  <a:lnTo>
                    <a:pt x="14122" y="49885"/>
                  </a:lnTo>
                  <a:lnTo>
                    <a:pt x="17043" y="63030"/>
                  </a:lnTo>
                  <a:lnTo>
                    <a:pt x="17767" y="67436"/>
                  </a:lnTo>
                  <a:lnTo>
                    <a:pt x="17767" y="73952"/>
                  </a:lnTo>
                  <a:lnTo>
                    <a:pt x="16294" y="77431"/>
                  </a:lnTo>
                  <a:lnTo>
                    <a:pt x="10401" y="82829"/>
                  </a:lnTo>
                  <a:lnTo>
                    <a:pt x="5956" y="84277"/>
                  </a:lnTo>
                  <a:lnTo>
                    <a:pt x="0" y="84454"/>
                  </a:lnTo>
                  <a:lnTo>
                    <a:pt x="0" y="92087"/>
                  </a:lnTo>
                  <a:lnTo>
                    <a:pt x="5956" y="92278"/>
                  </a:lnTo>
                  <a:lnTo>
                    <a:pt x="10401" y="93713"/>
                  </a:lnTo>
                  <a:lnTo>
                    <a:pt x="16294" y="99110"/>
                  </a:lnTo>
                  <a:lnTo>
                    <a:pt x="17767" y="102603"/>
                  </a:lnTo>
                  <a:lnTo>
                    <a:pt x="17767" y="109105"/>
                  </a:lnTo>
                  <a:lnTo>
                    <a:pt x="17043" y="113512"/>
                  </a:lnTo>
                  <a:lnTo>
                    <a:pt x="14122" y="126657"/>
                  </a:lnTo>
                  <a:lnTo>
                    <a:pt x="13398" y="132524"/>
                  </a:lnTo>
                  <a:lnTo>
                    <a:pt x="13398" y="137667"/>
                  </a:lnTo>
                  <a:lnTo>
                    <a:pt x="14074" y="147062"/>
                  </a:lnTo>
                  <a:lnTo>
                    <a:pt x="46689" y="176619"/>
                  </a:lnTo>
                  <a:lnTo>
                    <a:pt x="56934" y="177380"/>
                  </a:lnTo>
                  <a:lnTo>
                    <a:pt x="59347" y="177380"/>
                  </a:lnTo>
                  <a:lnTo>
                    <a:pt x="59347" y="170319"/>
                  </a:lnTo>
                  <a:lnTo>
                    <a:pt x="48958" y="170319"/>
                  </a:lnTo>
                  <a:lnTo>
                    <a:pt x="41922" y="167970"/>
                  </a:lnTo>
                  <a:lnTo>
                    <a:pt x="31749" y="158610"/>
                  </a:lnTo>
                  <a:lnTo>
                    <a:pt x="29209" y="150621"/>
                  </a:lnTo>
                  <a:lnTo>
                    <a:pt x="29209" y="135000"/>
                  </a:lnTo>
                  <a:lnTo>
                    <a:pt x="29832" y="129641"/>
                  </a:lnTo>
                  <a:lnTo>
                    <a:pt x="32308" y="116865"/>
                  </a:lnTo>
                  <a:lnTo>
                    <a:pt x="32931" y="112306"/>
                  </a:lnTo>
                  <a:lnTo>
                    <a:pt x="32931" y="104305"/>
                  </a:lnTo>
                  <a:lnTo>
                    <a:pt x="31381" y="99974"/>
                  </a:lnTo>
                  <a:lnTo>
                    <a:pt x="25184" y="93217"/>
                  </a:lnTo>
                  <a:lnTo>
                    <a:pt x="21488" y="90728"/>
                  </a:lnTo>
                  <a:lnTo>
                    <a:pt x="17208" y="89115"/>
                  </a:lnTo>
                  <a:lnTo>
                    <a:pt x="17208" y="87439"/>
                  </a:lnTo>
                  <a:lnTo>
                    <a:pt x="21488" y="85826"/>
                  </a:lnTo>
                  <a:lnTo>
                    <a:pt x="25184" y="83324"/>
                  </a:lnTo>
                  <a:lnTo>
                    <a:pt x="31381" y="76568"/>
                  </a:lnTo>
                  <a:lnTo>
                    <a:pt x="32931" y="72237"/>
                  </a:lnTo>
                  <a:lnTo>
                    <a:pt x="32931" y="64249"/>
                  </a:lnTo>
                  <a:lnTo>
                    <a:pt x="32308" y="59689"/>
                  </a:lnTo>
                  <a:lnTo>
                    <a:pt x="29832" y="46913"/>
                  </a:lnTo>
                  <a:lnTo>
                    <a:pt x="29209" y="41541"/>
                  </a:lnTo>
                  <a:lnTo>
                    <a:pt x="29209" y="26479"/>
                  </a:lnTo>
                  <a:lnTo>
                    <a:pt x="31749" y="18770"/>
                  </a:lnTo>
                  <a:lnTo>
                    <a:pt x="41922" y="9410"/>
                  </a:lnTo>
                  <a:lnTo>
                    <a:pt x="48958" y="7073"/>
                  </a:lnTo>
                  <a:lnTo>
                    <a:pt x="59347" y="7073"/>
                  </a:lnTo>
                  <a:lnTo>
                    <a:pt x="59347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8">
            <a:extLst>
              <a:ext uri="{FF2B5EF4-FFF2-40B4-BE49-F238E27FC236}">
                <a16:creationId xmlns:a16="http://schemas.microsoft.com/office/drawing/2014/main" id="{770729D2-1633-48E8-B46A-976C24E37171}"/>
              </a:ext>
            </a:extLst>
          </p:cNvPr>
          <p:cNvSpPr/>
          <p:nvPr/>
        </p:nvSpPr>
        <p:spPr>
          <a:xfrm>
            <a:off x="3992420" y="5249405"/>
            <a:ext cx="188375" cy="133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8724D809-F911-4066-8F57-6800A5F71214}"/>
              </a:ext>
            </a:extLst>
          </p:cNvPr>
          <p:cNvSpPr txBox="1"/>
          <p:nvPr/>
        </p:nvSpPr>
        <p:spPr>
          <a:xfrm>
            <a:off x="4031135" y="5204951"/>
            <a:ext cx="109538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125">
              <a:latin typeface="Cambria Math"/>
              <a:cs typeface="Cambria Math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13625789-BAA2-4630-997F-12227419D5F8}"/>
              </a:ext>
            </a:extLst>
          </p:cNvPr>
          <p:cNvSpPr txBox="1"/>
          <p:nvPr/>
        </p:nvSpPr>
        <p:spPr>
          <a:xfrm>
            <a:off x="5858084" y="4694252"/>
            <a:ext cx="112871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125">
              <a:latin typeface="Cambria Math"/>
              <a:cs typeface="Cambria Math"/>
            </a:endParaRPr>
          </a:p>
        </p:txBody>
      </p:sp>
      <p:grpSp>
        <p:nvGrpSpPr>
          <p:cNvPr id="23" name="object 21">
            <a:extLst>
              <a:ext uri="{FF2B5EF4-FFF2-40B4-BE49-F238E27FC236}">
                <a16:creationId xmlns:a16="http://schemas.microsoft.com/office/drawing/2014/main" id="{F4C2A89D-7722-4CF5-B5F6-35BB0FDAA02C}"/>
              </a:ext>
            </a:extLst>
          </p:cNvPr>
          <p:cNvGrpSpPr/>
          <p:nvPr/>
        </p:nvGrpSpPr>
        <p:grpSpPr>
          <a:xfrm>
            <a:off x="4260638" y="4665769"/>
            <a:ext cx="1605915" cy="515303"/>
            <a:chOff x="5680850" y="5078026"/>
            <a:chExt cx="2141220" cy="687070"/>
          </a:xfrm>
        </p:grpSpPr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37293BDE-8630-45A6-9C3E-904853D02678}"/>
                </a:ext>
              </a:extLst>
            </p:cNvPr>
            <p:cNvSpPr/>
            <p:nvPr/>
          </p:nvSpPr>
          <p:spPr>
            <a:xfrm>
              <a:off x="5741484" y="5087551"/>
              <a:ext cx="2071370" cy="644525"/>
            </a:xfrm>
            <a:custGeom>
              <a:avLst/>
              <a:gdLst/>
              <a:ahLst/>
              <a:cxnLst/>
              <a:rect l="l" t="t" r="r" b="b"/>
              <a:pathLst>
                <a:path w="2071370" h="644525">
                  <a:moveTo>
                    <a:pt x="0" y="644347"/>
                  </a:moveTo>
                  <a:lnTo>
                    <a:pt x="207092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0EB1BD07-333D-49DC-BF5A-D42E6E8193CF}"/>
                </a:ext>
              </a:extLst>
            </p:cNvPr>
            <p:cNvSpPr/>
            <p:nvPr/>
          </p:nvSpPr>
          <p:spPr>
            <a:xfrm>
              <a:off x="5680850" y="5691748"/>
              <a:ext cx="84455" cy="73025"/>
            </a:xfrm>
            <a:custGeom>
              <a:avLst/>
              <a:gdLst/>
              <a:ahLst/>
              <a:cxnLst/>
              <a:rect l="l" t="t" r="r" b="b"/>
              <a:pathLst>
                <a:path w="84454" h="73025">
                  <a:moveTo>
                    <a:pt x="61442" y="0"/>
                  </a:moveTo>
                  <a:lnTo>
                    <a:pt x="0" y="59016"/>
                  </a:lnTo>
                  <a:lnTo>
                    <a:pt x="84074" y="72758"/>
                  </a:lnTo>
                  <a:lnTo>
                    <a:pt x="614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4">
            <a:extLst>
              <a:ext uri="{FF2B5EF4-FFF2-40B4-BE49-F238E27FC236}">
                <a16:creationId xmlns:a16="http://schemas.microsoft.com/office/drawing/2014/main" id="{37D8BFA4-7296-4AA4-8CA5-0A625DDCDA39}"/>
              </a:ext>
            </a:extLst>
          </p:cNvPr>
          <p:cNvSpPr txBox="1"/>
          <p:nvPr/>
        </p:nvSpPr>
        <p:spPr>
          <a:xfrm>
            <a:off x="6227012" y="4441409"/>
            <a:ext cx="95250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dirty="0">
                <a:solidFill>
                  <a:srgbClr val="00B050"/>
                </a:solidFill>
                <a:latin typeface="Cambria Math"/>
                <a:cs typeface="Cambria Math"/>
              </a:rPr>
              <a:t>𝑥</a:t>
            </a:r>
            <a:endParaRPr sz="1125">
              <a:latin typeface="Cambria Math"/>
              <a:cs typeface="Cambria Math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97A81B40-1C3A-4DB4-8044-F8BB1ED7D560}"/>
              </a:ext>
            </a:extLst>
          </p:cNvPr>
          <p:cNvSpPr txBox="1"/>
          <p:nvPr/>
        </p:nvSpPr>
        <p:spPr>
          <a:xfrm>
            <a:off x="6302450" y="4509988"/>
            <a:ext cx="90011" cy="13561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825" spc="19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825">
              <a:latin typeface="Cambria Math"/>
              <a:cs typeface="Cambria Math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98D47C49-A2B4-47E2-B806-C7F9EB1BD350}"/>
              </a:ext>
            </a:extLst>
          </p:cNvPr>
          <p:cNvSpPr txBox="1"/>
          <p:nvPr/>
        </p:nvSpPr>
        <p:spPr>
          <a:xfrm>
            <a:off x="5491729" y="4129512"/>
            <a:ext cx="203359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125" spc="-15" dirty="0">
                <a:solidFill>
                  <a:srgbClr val="00B050"/>
                </a:solidFill>
                <a:latin typeface="Cambria Math"/>
                <a:cs typeface="Cambria Math"/>
              </a:rPr>
              <a:t>𝑦</a:t>
            </a:r>
            <a:r>
              <a:rPr sz="1238" spc="-23" baseline="-15151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238" baseline="-15151">
              <a:latin typeface="Cambria Math"/>
              <a:cs typeface="Cambria Math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E4BE2316-BF81-48AD-998A-1CAADBD03DB1}"/>
              </a:ext>
            </a:extLst>
          </p:cNvPr>
          <p:cNvSpPr txBox="1"/>
          <p:nvPr/>
        </p:nvSpPr>
        <p:spPr>
          <a:xfrm>
            <a:off x="4757249" y="4602464"/>
            <a:ext cx="468630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200" spc="-4" dirty="0">
                <a:solidFill>
                  <a:srgbClr val="003C69"/>
                </a:solidFill>
                <a:latin typeface="Cambria Math"/>
                <a:cs typeface="Cambria Math"/>
              </a:rPr>
              <a:t>⊖</a:t>
            </a:r>
            <a:r>
              <a:rPr sz="1200" spc="11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294" spc="17" baseline="28985" dirty="0">
                <a:latin typeface="Cambria Math"/>
                <a:cs typeface="Cambria Math"/>
              </a:rPr>
              <a:t>𝐴</a:t>
            </a:r>
            <a:r>
              <a:rPr sz="1200" spc="11" dirty="0">
                <a:latin typeface="Cambria Math"/>
                <a:cs typeface="Cambria Math"/>
              </a:rPr>
              <a:t>𝜉</a:t>
            </a:r>
            <a:r>
              <a:rPr sz="1294" spc="17" baseline="-14492" dirty="0">
                <a:latin typeface="Cambria Math"/>
                <a:cs typeface="Cambria Math"/>
              </a:rPr>
              <a:t>𝐵</a:t>
            </a:r>
            <a:endParaRPr sz="1294" baseline="-14492">
              <a:latin typeface="Cambria Math"/>
              <a:cs typeface="Cambria Math"/>
            </a:endParaRPr>
          </a:p>
        </p:txBody>
      </p:sp>
      <p:grpSp>
        <p:nvGrpSpPr>
          <p:cNvPr id="30" name="object 28">
            <a:extLst>
              <a:ext uri="{FF2B5EF4-FFF2-40B4-BE49-F238E27FC236}">
                <a16:creationId xmlns:a16="http://schemas.microsoft.com/office/drawing/2014/main" id="{BA210F21-51C4-4284-A50A-CB2CB5F2FF9E}"/>
              </a:ext>
            </a:extLst>
          </p:cNvPr>
          <p:cNvGrpSpPr/>
          <p:nvPr/>
        </p:nvGrpSpPr>
        <p:grpSpPr>
          <a:xfrm>
            <a:off x="4223845" y="3297711"/>
            <a:ext cx="619601" cy="619601"/>
            <a:chOff x="5631792" y="3253947"/>
            <a:chExt cx="826135" cy="826135"/>
          </a:xfrm>
        </p:grpSpPr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BFB2D497-0F96-4C59-BE5C-321900F628F2}"/>
                </a:ext>
              </a:extLst>
            </p:cNvPr>
            <p:cNvSpPr/>
            <p:nvPr/>
          </p:nvSpPr>
          <p:spPr>
            <a:xfrm>
              <a:off x="5688935" y="3266647"/>
              <a:ext cx="0" cy="763905"/>
            </a:xfrm>
            <a:custGeom>
              <a:avLst/>
              <a:gdLst/>
              <a:ahLst/>
              <a:cxnLst/>
              <a:rect l="l" t="t" r="r" b="b"/>
              <a:pathLst>
                <a:path h="763904">
                  <a:moveTo>
                    <a:pt x="0" y="76351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23C60031-E917-4169-B0C6-F9F3B46CC295}"/>
                </a:ext>
              </a:extLst>
            </p:cNvPr>
            <p:cNvSpPr/>
            <p:nvPr/>
          </p:nvSpPr>
          <p:spPr>
            <a:xfrm>
              <a:off x="5644492" y="3266647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73A65582-E2FA-4B58-963E-D58202CC4C37}"/>
                </a:ext>
              </a:extLst>
            </p:cNvPr>
            <p:cNvSpPr/>
            <p:nvPr/>
          </p:nvSpPr>
          <p:spPr>
            <a:xfrm>
              <a:off x="5681346" y="4022571"/>
              <a:ext cx="763905" cy="0"/>
            </a:xfrm>
            <a:custGeom>
              <a:avLst/>
              <a:gdLst/>
              <a:ahLst/>
              <a:cxnLst/>
              <a:rect l="l" t="t" r="r" b="b"/>
              <a:pathLst>
                <a:path w="763904">
                  <a:moveTo>
                    <a:pt x="0" y="0"/>
                  </a:moveTo>
                  <a:lnTo>
                    <a:pt x="763714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67D2C0B3-6631-4808-8B5E-26A967F92E0B}"/>
                </a:ext>
              </a:extLst>
            </p:cNvPr>
            <p:cNvSpPr/>
            <p:nvPr/>
          </p:nvSpPr>
          <p:spPr>
            <a:xfrm>
              <a:off x="6368863" y="3978117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3">
            <a:extLst>
              <a:ext uri="{FF2B5EF4-FFF2-40B4-BE49-F238E27FC236}">
                <a16:creationId xmlns:a16="http://schemas.microsoft.com/office/drawing/2014/main" id="{2307F2A3-0F39-4D07-8A30-B428D90A408C}"/>
              </a:ext>
            </a:extLst>
          </p:cNvPr>
          <p:cNvSpPr txBox="1"/>
          <p:nvPr/>
        </p:nvSpPr>
        <p:spPr>
          <a:xfrm>
            <a:off x="4805259" y="3895514"/>
            <a:ext cx="194786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125" spc="-23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1238" spc="-33" baseline="-15151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238" baseline="-15151">
              <a:latin typeface="Cambria Math"/>
              <a:cs typeface="Cambria Math"/>
            </a:endParaRPr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A45E5E1A-DF0B-4F68-B96F-71A4B99608E6}"/>
              </a:ext>
            </a:extLst>
          </p:cNvPr>
          <p:cNvSpPr txBox="1"/>
          <p:nvPr/>
        </p:nvSpPr>
        <p:spPr>
          <a:xfrm>
            <a:off x="4004206" y="3133276"/>
            <a:ext cx="99060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endParaRPr sz="1125">
              <a:latin typeface="Cambria Math"/>
              <a:cs typeface="Cambria Math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892D3E89-90A0-4E78-B0CA-15485F30A575}"/>
              </a:ext>
            </a:extLst>
          </p:cNvPr>
          <p:cNvSpPr txBox="1"/>
          <p:nvPr/>
        </p:nvSpPr>
        <p:spPr>
          <a:xfrm>
            <a:off x="4072850" y="3201912"/>
            <a:ext cx="88106" cy="13561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825" spc="30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825">
              <a:latin typeface="Cambria Math"/>
              <a:cs typeface="Cambria Math"/>
            </a:endParaRPr>
          </a:p>
        </p:txBody>
      </p:sp>
      <p:grpSp>
        <p:nvGrpSpPr>
          <p:cNvPr id="38" name="object 36">
            <a:extLst>
              <a:ext uri="{FF2B5EF4-FFF2-40B4-BE49-F238E27FC236}">
                <a16:creationId xmlns:a16="http://schemas.microsoft.com/office/drawing/2014/main" id="{D4DCAC71-26E0-4D1B-B925-6D216B86B2CC}"/>
              </a:ext>
            </a:extLst>
          </p:cNvPr>
          <p:cNvGrpSpPr/>
          <p:nvPr/>
        </p:nvGrpSpPr>
        <p:grpSpPr>
          <a:xfrm>
            <a:off x="5705922" y="3053900"/>
            <a:ext cx="482441" cy="521970"/>
            <a:chOff x="7607895" y="2928867"/>
            <a:chExt cx="643255" cy="695960"/>
          </a:xfrm>
        </p:grpSpPr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055AA2EF-E569-450D-99E0-B5C1DB54593F}"/>
                </a:ext>
              </a:extLst>
            </p:cNvPr>
            <p:cNvSpPr/>
            <p:nvPr/>
          </p:nvSpPr>
          <p:spPr>
            <a:xfrm>
              <a:off x="7629298" y="2941571"/>
              <a:ext cx="191770" cy="417830"/>
            </a:xfrm>
            <a:custGeom>
              <a:avLst/>
              <a:gdLst/>
              <a:ahLst/>
              <a:cxnLst/>
              <a:rect l="l" t="t" r="r" b="b"/>
              <a:pathLst>
                <a:path w="191770" h="417829">
                  <a:moveTo>
                    <a:pt x="191173" y="41781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939F7242-8E0D-4461-903F-0E0899E337D3}"/>
                </a:ext>
              </a:extLst>
            </p:cNvPr>
            <p:cNvSpPr/>
            <p:nvPr/>
          </p:nvSpPr>
          <p:spPr>
            <a:xfrm>
              <a:off x="7620595" y="2941567"/>
              <a:ext cx="81280" cy="88265"/>
            </a:xfrm>
            <a:custGeom>
              <a:avLst/>
              <a:gdLst/>
              <a:ahLst/>
              <a:cxnLst/>
              <a:rect l="l" t="t" r="r" b="b"/>
              <a:pathLst>
                <a:path w="81279" h="88264">
                  <a:moveTo>
                    <a:pt x="80835" y="50800"/>
                  </a:moveTo>
                  <a:lnTo>
                    <a:pt x="8712" y="0"/>
                  </a:lnTo>
                  <a:lnTo>
                    <a:pt x="0" y="87795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9">
              <a:extLst>
                <a:ext uri="{FF2B5EF4-FFF2-40B4-BE49-F238E27FC236}">
                  <a16:creationId xmlns:a16="http://schemas.microsoft.com/office/drawing/2014/main" id="{FA4CBC80-F528-4F79-9C38-75D58BF501EC}"/>
                </a:ext>
              </a:extLst>
            </p:cNvPr>
            <p:cNvSpPr/>
            <p:nvPr/>
          </p:nvSpPr>
          <p:spPr>
            <a:xfrm>
              <a:off x="7820471" y="3168164"/>
              <a:ext cx="418465" cy="191770"/>
            </a:xfrm>
            <a:custGeom>
              <a:avLst/>
              <a:gdLst/>
              <a:ahLst/>
              <a:cxnLst/>
              <a:rect l="l" t="t" r="r" b="b"/>
              <a:pathLst>
                <a:path w="418465" h="191770">
                  <a:moveTo>
                    <a:pt x="0" y="191223"/>
                  </a:moveTo>
                  <a:lnTo>
                    <a:pt x="417931" y="0"/>
                  </a:lnTo>
                </a:path>
              </a:pathLst>
            </a:custGeom>
            <a:ln w="2539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BC863B43-5908-4742-81F6-FDCC95F81A65}"/>
                </a:ext>
              </a:extLst>
            </p:cNvPr>
            <p:cNvSpPr/>
            <p:nvPr/>
          </p:nvSpPr>
          <p:spPr>
            <a:xfrm>
              <a:off x="8150615" y="3159446"/>
              <a:ext cx="88265" cy="81280"/>
            </a:xfrm>
            <a:custGeom>
              <a:avLst/>
              <a:gdLst/>
              <a:ahLst/>
              <a:cxnLst/>
              <a:rect l="l" t="t" r="r" b="b"/>
              <a:pathLst>
                <a:path w="88265" h="81280">
                  <a:moveTo>
                    <a:pt x="0" y="0"/>
                  </a:moveTo>
                  <a:lnTo>
                    <a:pt x="87782" y="8724"/>
                  </a:lnTo>
                  <a:lnTo>
                    <a:pt x="36982" y="80835"/>
                  </a:lnTo>
                </a:path>
              </a:pathLst>
            </a:custGeom>
            <a:ln w="2539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277A52A8-C165-4BF6-9C29-3D080F42FEFA}"/>
                </a:ext>
              </a:extLst>
            </p:cNvPr>
            <p:cNvSpPr/>
            <p:nvPr/>
          </p:nvSpPr>
          <p:spPr>
            <a:xfrm>
              <a:off x="7767242" y="3447084"/>
              <a:ext cx="259079" cy="177800"/>
            </a:xfrm>
            <a:custGeom>
              <a:avLst/>
              <a:gdLst/>
              <a:ahLst/>
              <a:cxnLst/>
              <a:rect l="l" t="t" r="r" b="b"/>
              <a:pathLst>
                <a:path w="259079" h="177800">
                  <a:moveTo>
                    <a:pt x="201853" y="0"/>
                  </a:moveTo>
                  <a:lnTo>
                    <a:pt x="199440" y="0"/>
                  </a:lnTo>
                  <a:lnTo>
                    <a:pt x="199440" y="7073"/>
                  </a:lnTo>
                  <a:lnTo>
                    <a:pt x="209829" y="7073"/>
                  </a:lnTo>
                  <a:lnTo>
                    <a:pt x="216865" y="9410"/>
                  </a:lnTo>
                  <a:lnTo>
                    <a:pt x="227037" y="18770"/>
                  </a:lnTo>
                  <a:lnTo>
                    <a:pt x="229577" y="26504"/>
                  </a:lnTo>
                  <a:lnTo>
                    <a:pt x="229577" y="41643"/>
                  </a:lnTo>
                  <a:lnTo>
                    <a:pt x="228955" y="47002"/>
                  </a:lnTo>
                  <a:lnTo>
                    <a:pt x="226479" y="59778"/>
                  </a:lnTo>
                  <a:lnTo>
                    <a:pt x="225856" y="64338"/>
                  </a:lnTo>
                  <a:lnTo>
                    <a:pt x="225856" y="72339"/>
                  </a:lnTo>
                  <a:lnTo>
                    <a:pt x="227406" y="76657"/>
                  </a:lnTo>
                  <a:lnTo>
                    <a:pt x="233603" y="83426"/>
                  </a:lnTo>
                  <a:lnTo>
                    <a:pt x="237299" y="85915"/>
                  </a:lnTo>
                  <a:lnTo>
                    <a:pt x="241579" y="87528"/>
                  </a:lnTo>
                  <a:lnTo>
                    <a:pt x="241579" y="89204"/>
                  </a:lnTo>
                  <a:lnTo>
                    <a:pt x="237299" y="90817"/>
                  </a:lnTo>
                  <a:lnTo>
                    <a:pt x="233603" y="93306"/>
                  </a:lnTo>
                  <a:lnTo>
                    <a:pt x="227406" y="100076"/>
                  </a:lnTo>
                  <a:lnTo>
                    <a:pt x="225856" y="104394"/>
                  </a:lnTo>
                  <a:lnTo>
                    <a:pt x="225856" y="112395"/>
                  </a:lnTo>
                  <a:lnTo>
                    <a:pt x="226479" y="116954"/>
                  </a:lnTo>
                  <a:lnTo>
                    <a:pt x="228955" y="129730"/>
                  </a:lnTo>
                  <a:lnTo>
                    <a:pt x="229577" y="135089"/>
                  </a:lnTo>
                  <a:lnTo>
                    <a:pt x="229577" y="150660"/>
                  </a:lnTo>
                  <a:lnTo>
                    <a:pt x="227037" y="158610"/>
                  </a:lnTo>
                  <a:lnTo>
                    <a:pt x="216865" y="167970"/>
                  </a:lnTo>
                  <a:lnTo>
                    <a:pt x="209829" y="170319"/>
                  </a:lnTo>
                  <a:lnTo>
                    <a:pt x="199440" y="170319"/>
                  </a:lnTo>
                  <a:lnTo>
                    <a:pt x="199440" y="177380"/>
                  </a:lnTo>
                  <a:lnTo>
                    <a:pt x="201853" y="177380"/>
                  </a:lnTo>
                  <a:lnTo>
                    <a:pt x="212098" y="176619"/>
                  </a:lnTo>
                  <a:lnTo>
                    <a:pt x="244712" y="147110"/>
                  </a:lnTo>
                  <a:lnTo>
                    <a:pt x="245389" y="137756"/>
                  </a:lnTo>
                  <a:lnTo>
                    <a:pt x="245389" y="132613"/>
                  </a:lnTo>
                  <a:lnTo>
                    <a:pt x="244665" y="126746"/>
                  </a:lnTo>
                  <a:lnTo>
                    <a:pt x="241744" y="113601"/>
                  </a:lnTo>
                  <a:lnTo>
                    <a:pt x="241020" y="109207"/>
                  </a:lnTo>
                  <a:lnTo>
                    <a:pt x="241020" y="102692"/>
                  </a:lnTo>
                  <a:lnTo>
                    <a:pt x="242493" y="99199"/>
                  </a:lnTo>
                  <a:lnTo>
                    <a:pt x="248386" y="93802"/>
                  </a:lnTo>
                  <a:lnTo>
                    <a:pt x="252831" y="92367"/>
                  </a:lnTo>
                  <a:lnTo>
                    <a:pt x="258787" y="92176"/>
                  </a:lnTo>
                  <a:lnTo>
                    <a:pt x="258787" y="84556"/>
                  </a:lnTo>
                  <a:lnTo>
                    <a:pt x="252831" y="84366"/>
                  </a:lnTo>
                  <a:lnTo>
                    <a:pt x="248386" y="82931"/>
                  </a:lnTo>
                  <a:lnTo>
                    <a:pt x="242493" y="77533"/>
                  </a:lnTo>
                  <a:lnTo>
                    <a:pt x="241020" y="74041"/>
                  </a:lnTo>
                  <a:lnTo>
                    <a:pt x="241020" y="67525"/>
                  </a:lnTo>
                  <a:lnTo>
                    <a:pt x="241744" y="63131"/>
                  </a:lnTo>
                  <a:lnTo>
                    <a:pt x="244665" y="49987"/>
                  </a:lnTo>
                  <a:lnTo>
                    <a:pt x="245389" y="44119"/>
                  </a:lnTo>
                  <a:lnTo>
                    <a:pt x="245389" y="38976"/>
                  </a:lnTo>
                  <a:lnTo>
                    <a:pt x="244712" y="29908"/>
                  </a:lnTo>
                  <a:lnTo>
                    <a:pt x="212098" y="766"/>
                  </a:lnTo>
                  <a:lnTo>
                    <a:pt x="201853" y="0"/>
                  </a:lnTo>
                  <a:close/>
                </a:path>
                <a:path w="259079" h="177800">
                  <a:moveTo>
                    <a:pt x="59347" y="0"/>
                  </a:moveTo>
                  <a:lnTo>
                    <a:pt x="56934" y="0"/>
                  </a:lnTo>
                  <a:lnTo>
                    <a:pt x="46689" y="766"/>
                  </a:lnTo>
                  <a:lnTo>
                    <a:pt x="14074" y="29859"/>
                  </a:lnTo>
                  <a:lnTo>
                    <a:pt x="13398" y="38887"/>
                  </a:lnTo>
                  <a:lnTo>
                    <a:pt x="13398" y="44030"/>
                  </a:lnTo>
                  <a:lnTo>
                    <a:pt x="14122" y="49885"/>
                  </a:lnTo>
                  <a:lnTo>
                    <a:pt x="17043" y="63030"/>
                  </a:lnTo>
                  <a:lnTo>
                    <a:pt x="17767" y="67437"/>
                  </a:lnTo>
                  <a:lnTo>
                    <a:pt x="17767" y="73952"/>
                  </a:lnTo>
                  <a:lnTo>
                    <a:pt x="16294" y="77431"/>
                  </a:lnTo>
                  <a:lnTo>
                    <a:pt x="10401" y="82829"/>
                  </a:lnTo>
                  <a:lnTo>
                    <a:pt x="5956" y="84277"/>
                  </a:lnTo>
                  <a:lnTo>
                    <a:pt x="0" y="84455"/>
                  </a:lnTo>
                  <a:lnTo>
                    <a:pt x="0" y="92087"/>
                  </a:lnTo>
                  <a:lnTo>
                    <a:pt x="5956" y="92278"/>
                  </a:lnTo>
                  <a:lnTo>
                    <a:pt x="10401" y="93713"/>
                  </a:lnTo>
                  <a:lnTo>
                    <a:pt x="16294" y="99110"/>
                  </a:lnTo>
                  <a:lnTo>
                    <a:pt x="17767" y="102603"/>
                  </a:lnTo>
                  <a:lnTo>
                    <a:pt x="17767" y="109105"/>
                  </a:lnTo>
                  <a:lnTo>
                    <a:pt x="17043" y="113512"/>
                  </a:lnTo>
                  <a:lnTo>
                    <a:pt x="14122" y="126657"/>
                  </a:lnTo>
                  <a:lnTo>
                    <a:pt x="13398" y="132524"/>
                  </a:lnTo>
                  <a:lnTo>
                    <a:pt x="13398" y="137668"/>
                  </a:lnTo>
                  <a:lnTo>
                    <a:pt x="14074" y="147062"/>
                  </a:lnTo>
                  <a:lnTo>
                    <a:pt x="46689" y="176619"/>
                  </a:lnTo>
                  <a:lnTo>
                    <a:pt x="56934" y="177380"/>
                  </a:lnTo>
                  <a:lnTo>
                    <a:pt x="59347" y="177380"/>
                  </a:lnTo>
                  <a:lnTo>
                    <a:pt x="59347" y="170319"/>
                  </a:lnTo>
                  <a:lnTo>
                    <a:pt x="48958" y="170319"/>
                  </a:lnTo>
                  <a:lnTo>
                    <a:pt x="41922" y="167970"/>
                  </a:lnTo>
                  <a:lnTo>
                    <a:pt x="31749" y="158610"/>
                  </a:lnTo>
                  <a:lnTo>
                    <a:pt x="29209" y="150622"/>
                  </a:lnTo>
                  <a:lnTo>
                    <a:pt x="29209" y="135001"/>
                  </a:lnTo>
                  <a:lnTo>
                    <a:pt x="29832" y="129641"/>
                  </a:lnTo>
                  <a:lnTo>
                    <a:pt x="32308" y="116865"/>
                  </a:lnTo>
                  <a:lnTo>
                    <a:pt x="32931" y="112306"/>
                  </a:lnTo>
                  <a:lnTo>
                    <a:pt x="32931" y="104305"/>
                  </a:lnTo>
                  <a:lnTo>
                    <a:pt x="31381" y="99974"/>
                  </a:lnTo>
                  <a:lnTo>
                    <a:pt x="25184" y="93218"/>
                  </a:lnTo>
                  <a:lnTo>
                    <a:pt x="21488" y="90728"/>
                  </a:lnTo>
                  <a:lnTo>
                    <a:pt x="17208" y="89115"/>
                  </a:lnTo>
                  <a:lnTo>
                    <a:pt x="17208" y="87439"/>
                  </a:lnTo>
                  <a:lnTo>
                    <a:pt x="21488" y="85826"/>
                  </a:lnTo>
                  <a:lnTo>
                    <a:pt x="25184" y="83324"/>
                  </a:lnTo>
                  <a:lnTo>
                    <a:pt x="31381" y="76568"/>
                  </a:lnTo>
                  <a:lnTo>
                    <a:pt x="32931" y="72237"/>
                  </a:lnTo>
                  <a:lnTo>
                    <a:pt x="32931" y="64249"/>
                  </a:lnTo>
                  <a:lnTo>
                    <a:pt x="32308" y="59690"/>
                  </a:lnTo>
                  <a:lnTo>
                    <a:pt x="29832" y="46913"/>
                  </a:lnTo>
                  <a:lnTo>
                    <a:pt x="29209" y="41541"/>
                  </a:lnTo>
                  <a:lnTo>
                    <a:pt x="29209" y="26479"/>
                  </a:lnTo>
                  <a:lnTo>
                    <a:pt x="31749" y="18770"/>
                  </a:lnTo>
                  <a:lnTo>
                    <a:pt x="41922" y="9410"/>
                  </a:lnTo>
                  <a:lnTo>
                    <a:pt x="48958" y="7073"/>
                  </a:lnTo>
                  <a:lnTo>
                    <a:pt x="59347" y="7073"/>
                  </a:lnTo>
                  <a:lnTo>
                    <a:pt x="59347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2">
            <a:extLst>
              <a:ext uri="{FF2B5EF4-FFF2-40B4-BE49-F238E27FC236}">
                <a16:creationId xmlns:a16="http://schemas.microsoft.com/office/drawing/2014/main" id="{9BA6E3EA-DEAD-490A-9FF0-E2A6EFED8A99}"/>
              </a:ext>
            </a:extLst>
          </p:cNvPr>
          <p:cNvSpPr/>
          <p:nvPr/>
        </p:nvSpPr>
        <p:spPr>
          <a:xfrm>
            <a:off x="3998484" y="3953261"/>
            <a:ext cx="188375" cy="133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A3D68E8D-BACC-4E8F-8F87-247E65AE3F81}"/>
              </a:ext>
            </a:extLst>
          </p:cNvPr>
          <p:cNvSpPr txBox="1"/>
          <p:nvPr/>
        </p:nvSpPr>
        <p:spPr>
          <a:xfrm>
            <a:off x="4037198" y="3908807"/>
            <a:ext cx="109538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125">
              <a:latin typeface="Cambria Math"/>
              <a:cs typeface="Cambria Math"/>
            </a:endParaRPr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5046959E-779C-4BAF-A9D3-D0ED36C88CDC}"/>
              </a:ext>
            </a:extLst>
          </p:cNvPr>
          <p:cNvSpPr txBox="1"/>
          <p:nvPr/>
        </p:nvSpPr>
        <p:spPr>
          <a:xfrm>
            <a:off x="5864146" y="3398108"/>
            <a:ext cx="112871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125">
              <a:latin typeface="Cambria Math"/>
              <a:cs typeface="Cambria Math"/>
            </a:endParaRPr>
          </a:p>
        </p:txBody>
      </p:sp>
      <p:grpSp>
        <p:nvGrpSpPr>
          <p:cNvPr id="47" name="object 45">
            <a:extLst>
              <a:ext uri="{FF2B5EF4-FFF2-40B4-BE49-F238E27FC236}">
                <a16:creationId xmlns:a16="http://schemas.microsoft.com/office/drawing/2014/main" id="{0C64D3E4-B0D4-45E3-A292-9D083D7364C0}"/>
              </a:ext>
            </a:extLst>
          </p:cNvPr>
          <p:cNvGrpSpPr/>
          <p:nvPr/>
        </p:nvGrpSpPr>
        <p:grpSpPr>
          <a:xfrm>
            <a:off x="4259558" y="3366469"/>
            <a:ext cx="1605915" cy="515303"/>
            <a:chOff x="5679410" y="3345625"/>
            <a:chExt cx="2141220" cy="687070"/>
          </a:xfrm>
        </p:grpSpPr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3BC5A4B0-2073-471F-BDE8-FCE1F4C772D4}"/>
                </a:ext>
              </a:extLst>
            </p:cNvPr>
            <p:cNvSpPr/>
            <p:nvPr/>
          </p:nvSpPr>
          <p:spPr>
            <a:xfrm>
              <a:off x="5688935" y="3378223"/>
              <a:ext cx="2071370" cy="644525"/>
            </a:xfrm>
            <a:custGeom>
              <a:avLst/>
              <a:gdLst/>
              <a:ahLst/>
              <a:cxnLst/>
              <a:rect l="l" t="t" r="r" b="b"/>
              <a:pathLst>
                <a:path w="2071370" h="644525">
                  <a:moveTo>
                    <a:pt x="0" y="644347"/>
                  </a:moveTo>
                  <a:lnTo>
                    <a:pt x="207092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979DF35A-C8EB-44EF-88A6-62D60447825E}"/>
                </a:ext>
              </a:extLst>
            </p:cNvPr>
            <p:cNvSpPr/>
            <p:nvPr/>
          </p:nvSpPr>
          <p:spPr>
            <a:xfrm>
              <a:off x="7736415" y="3345625"/>
              <a:ext cx="84455" cy="73025"/>
            </a:xfrm>
            <a:custGeom>
              <a:avLst/>
              <a:gdLst/>
              <a:ahLst/>
              <a:cxnLst/>
              <a:rect l="l" t="t" r="r" b="b"/>
              <a:pathLst>
                <a:path w="84454" h="73025">
                  <a:moveTo>
                    <a:pt x="0" y="0"/>
                  </a:moveTo>
                  <a:lnTo>
                    <a:pt x="22644" y="72758"/>
                  </a:lnTo>
                  <a:lnTo>
                    <a:pt x="84086" y="13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48">
            <a:extLst>
              <a:ext uri="{FF2B5EF4-FFF2-40B4-BE49-F238E27FC236}">
                <a16:creationId xmlns:a16="http://schemas.microsoft.com/office/drawing/2014/main" id="{0AB7797C-5FB6-4FF8-AD12-4D12CDFB0843}"/>
              </a:ext>
            </a:extLst>
          </p:cNvPr>
          <p:cNvSpPr txBox="1"/>
          <p:nvPr/>
        </p:nvSpPr>
        <p:spPr>
          <a:xfrm>
            <a:off x="6233075" y="3145264"/>
            <a:ext cx="95250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dirty="0">
                <a:solidFill>
                  <a:srgbClr val="00B050"/>
                </a:solidFill>
                <a:latin typeface="Cambria Math"/>
                <a:cs typeface="Cambria Math"/>
              </a:rPr>
              <a:t>𝑥</a:t>
            </a:r>
            <a:endParaRPr sz="1125">
              <a:latin typeface="Cambria Math"/>
              <a:cs typeface="Cambria Math"/>
            </a:endParaRPr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995B3922-97A5-4F28-8903-4BAEDD525757}"/>
              </a:ext>
            </a:extLst>
          </p:cNvPr>
          <p:cNvSpPr txBox="1"/>
          <p:nvPr/>
        </p:nvSpPr>
        <p:spPr>
          <a:xfrm>
            <a:off x="6308514" y="3213845"/>
            <a:ext cx="90011" cy="13561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825" spc="19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825">
              <a:latin typeface="Cambria Math"/>
              <a:cs typeface="Cambria Math"/>
            </a:endParaRPr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F8CC0A00-FD79-4065-9CAB-E52B0F34465A}"/>
              </a:ext>
            </a:extLst>
          </p:cNvPr>
          <p:cNvSpPr txBox="1"/>
          <p:nvPr/>
        </p:nvSpPr>
        <p:spPr>
          <a:xfrm>
            <a:off x="5497794" y="2833368"/>
            <a:ext cx="203359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125" spc="-15" dirty="0">
                <a:solidFill>
                  <a:srgbClr val="00B050"/>
                </a:solidFill>
                <a:latin typeface="Cambria Math"/>
                <a:cs typeface="Cambria Math"/>
              </a:rPr>
              <a:t>𝑦</a:t>
            </a:r>
            <a:r>
              <a:rPr sz="1238" spc="-23" baseline="-15151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238" baseline="-15151">
              <a:latin typeface="Cambria Math"/>
              <a:cs typeface="Cambria Math"/>
            </a:endParaRPr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E6644FD3-CC58-4E04-9695-D427F4FEB75A}"/>
              </a:ext>
            </a:extLst>
          </p:cNvPr>
          <p:cNvSpPr txBox="1"/>
          <p:nvPr/>
        </p:nvSpPr>
        <p:spPr>
          <a:xfrm>
            <a:off x="4999201" y="3389363"/>
            <a:ext cx="94298" cy="143374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863" spc="38" dirty="0">
                <a:latin typeface="Cambria Math"/>
                <a:cs typeface="Cambria Math"/>
              </a:rPr>
              <a:t>𝐵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27CDD1AA-EC4F-4F4A-943D-3DF622C35D6F}"/>
              </a:ext>
            </a:extLst>
          </p:cNvPr>
          <p:cNvSpPr txBox="1"/>
          <p:nvPr/>
        </p:nvSpPr>
        <p:spPr>
          <a:xfrm>
            <a:off x="4836131" y="3261402"/>
            <a:ext cx="206216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863" spc="23" dirty="0">
                <a:latin typeface="Cambria Math"/>
                <a:cs typeface="Cambria Math"/>
              </a:rPr>
              <a:t>𝐴</a:t>
            </a:r>
            <a:r>
              <a:rPr spc="33" baseline="-20833" dirty="0">
                <a:latin typeface="Cambria Math"/>
                <a:cs typeface="Cambria Math"/>
              </a:rPr>
              <a:t>𝜉</a:t>
            </a:r>
            <a:endParaRPr baseline="-20833">
              <a:latin typeface="Cambria Math"/>
              <a:cs typeface="Cambria Math"/>
            </a:endParaRPr>
          </a:p>
        </p:txBody>
      </p:sp>
      <p:grpSp>
        <p:nvGrpSpPr>
          <p:cNvPr id="55" name="object 53">
            <a:extLst>
              <a:ext uri="{FF2B5EF4-FFF2-40B4-BE49-F238E27FC236}">
                <a16:creationId xmlns:a16="http://schemas.microsoft.com/office/drawing/2014/main" id="{86FDD766-A512-4A54-BCCE-2853444AC0D8}"/>
              </a:ext>
            </a:extLst>
          </p:cNvPr>
          <p:cNvGrpSpPr/>
          <p:nvPr/>
        </p:nvGrpSpPr>
        <p:grpSpPr>
          <a:xfrm>
            <a:off x="7242310" y="3247350"/>
            <a:ext cx="417671" cy="578168"/>
            <a:chOff x="9656412" y="3186800"/>
            <a:chExt cx="556895" cy="770890"/>
          </a:xfrm>
        </p:grpSpPr>
        <p:sp>
          <p:nvSpPr>
            <p:cNvPr id="56" name="object 54">
              <a:extLst>
                <a:ext uri="{FF2B5EF4-FFF2-40B4-BE49-F238E27FC236}">
                  <a16:creationId xmlns:a16="http://schemas.microsoft.com/office/drawing/2014/main" id="{7A9D6682-F466-4EA1-8C7D-796937E33107}"/>
                </a:ext>
              </a:extLst>
            </p:cNvPr>
            <p:cNvSpPr/>
            <p:nvPr/>
          </p:nvSpPr>
          <p:spPr>
            <a:xfrm>
              <a:off x="9750387" y="3199500"/>
              <a:ext cx="93345" cy="450215"/>
            </a:xfrm>
            <a:custGeom>
              <a:avLst/>
              <a:gdLst/>
              <a:ahLst/>
              <a:cxnLst/>
              <a:rect l="l" t="t" r="r" b="b"/>
              <a:pathLst>
                <a:path w="93345" h="450214">
                  <a:moveTo>
                    <a:pt x="0" y="449999"/>
                  </a:moveTo>
                  <a:lnTo>
                    <a:pt x="92837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>
              <a:extLst>
                <a:ext uri="{FF2B5EF4-FFF2-40B4-BE49-F238E27FC236}">
                  <a16:creationId xmlns:a16="http://schemas.microsoft.com/office/drawing/2014/main" id="{CE84E356-3744-4FE8-8B96-E32903CEC32B}"/>
                </a:ext>
              </a:extLst>
            </p:cNvPr>
            <p:cNvSpPr/>
            <p:nvPr/>
          </p:nvSpPr>
          <p:spPr>
            <a:xfrm>
              <a:off x="9784293" y="3199508"/>
              <a:ext cx="87630" cy="83820"/>
            </a:xfrm>
            <a:custGeom>
              <a:avLst/>
              <a:gdLst/>
              <a:ahLst/>
              <a:cxnLst/>
              <a:rect l="l" t="t" r="r" b="b"/>
              <a:pathLst>
                <a:path w="87629" h="83820">
                  <a:moveTo>
                    <a:pt x="87071" y="83604"/>
                  </a:moveTo>
                  <a:lnTo>
                    <a:pt x="58927" y="0"/>
                  </a:lnTo>
                  <a:lnTo>
                    <a:pt x="0" y="65646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6">
              <a:extLst>
                <a:ext uri="{FF2B5EF4-FFF2-40B4-BE49-F238E27FC236}">
                  <a16:creationId xmlns:a16="http://schemas.microsoft.com/office/drawing/2014/main" id="{BD2B93DF-93AC-4B66-9BFF-D7D94522E129}"/>
                </a:ext>
              </a:extLst>
            </p:cNvPr>
            <p:cNvSpPr/>
            <p:nvPr/>
          </p:nvSpPr>
          <p:spPr>
            <a:xfrm>
              <a:off x="9750387" y="3649499"/>
              <a:ext cx="450215" cy="93345"/>
            </a:xfrm>
            <a:custGeom>
              <a:avLst/>
              <a:gdLst/>
              <a:ahLst/>
              <a:cxnLst/>
              <a:rect l="l" t="t" r="r" b="b"/>
              <a:pathLst>
                <a:path w="450215" h="93345">
                  <a:moveTo>
                    <a:pt x="0" y="0"/>
                  </a:moveTo>
                  <a:lnTo>
                    <a:pt x="450113" y="92862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7">
              <a:extLst>
                <a:ext uri="{FF2B5EF4-FFF2-40B4-BE49-F238E27FC236}">
                  <a16:creationId xmlns:a16="http://schemas.microsoft.com/office/drawing/2014/main" id="{BE0CC368-BE62-471E-9390-13DB9E4FC4D6}"/>
                </a:ext>
              </a:extLst>
            </p:cNvPr>
            <p:cNvSpPr/>
            <p:nvPr/>
          </p:nvSpPr>
          <p:spPr>
            <a:xfrm>
              <a:off x="10116891" y="3683426"/>
              <a:ext cx="83820" cy="87630"/>
            </a:xfrm>
            <a:custGeom>
              <a:avLst/>
              <a:gdLst/>
              <a:ahLst/>
              <a:cxnLst/>
              <a:rect l="l" t="t" r="r" b="b"/>
              <a:pathLst>
                <a:path w="83820" h="87629">
                  <a:moveTo>
                    <a:pt x="17970" y="0"/>
                  </a:moveTo>
                  <a:lnTo>
                    <a:pt x="83616" y="58928"/>
                  </a:lnTo>
                  <a:lnTo>
                    <a:pt x="0" y="87071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8">
              <a:extLst>
                <a:ext uri="{FF2B5EF4-FFF2-40B4-BE49-F238E27FC236}">
                  <a16:creationId xmlns:a16="http://schemas.microsoft.com/office/drawing/2014/main" id="{9253B657-DE22-4E14-BDC4-3C713826572B}"/>
                </a:ext>
              </a:extLst>
            </p:cNvPr>
            <p:cNvSpPr/>
            <p:nvPr/>
          </p:nvSpPr>
          <p:spPr>
            <a:xfrm>
              <a:off x="9656412" y="3779710"/>
              <a:ext cx="251167" cy="1773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59">
            <a:extLst>
              <a:ext uri="{FF2B5EF4-FFF2-40B4-BE49-F238E27FC236}">
                <a16:creationId xmlns:a16="http://schemas.microsoft.com/office/drawing/2014/main" id="{8450188C-EE46-4219-A05C-20444CDB8186}"/>
              </a:ext>
            </a:extLst>
          </p:cNvPr>
          <p:cNvSpPr txBox="1"/>
          <p:nvPr/>
        </p:nvSpPr>
        <p:spPr>
          <a:xfrm>
            <a:off x="7281024" y="3647578"/>
            <a:ext cx="104299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dirty="0">
                <a:solidFill>
                  <a:srgbClr val="0070C0"/>
                </a:solidFill>
                <a:latin typeface="Cambria Math"/>
                <a:cs typeface="Cambria Math"/>
              </a:rPr>
              <a:t>𝐶</a:t>
            </a:r>
            <a:endParaRPr sz="1125">
              <a:latin typeface="Cambria Math"/>
              <a:cs typeface="Cambria Math"/>
            </a:endParaRPr>
          </a:p>
        </p:txBody>
      </p:sp>
      <p:grpSp>
        <p:nvGrpSpPr>
          <p:cNvPr id="62" name="object 60">
            <a:extLst>
              <a:ext uri="{FF2B5EF4-FFF2-40B4-BE49-F238E27FC236}">
                <a16:creationId xmlns:a16="http://schemas.microsoft.com/office/drawing/2014/main" id="{077A21EE-3242-4323-9350-AEE41C7CAD49}"/>
              </a:ext>
            </a:extLst>
          </p:cNvPr>
          <p:cNvGrpSpPr/>
          <p:nvPr/>
        </p:nvGrpSpPr>
        <p:grpSpPr>
          <a:xfrm>
            <a:off x="5858229" y="3373846"/>
            <a:ext cx="1449229" cy="235744"/>
            <a:chOff x="7810972" y="3355461"/>
            <a:chExt cx="1932305" cy="314325"/>
          </a:xfrm>
        </p:grpSpPr>
        <p:sp>
          <p:nvSpPr>
            <p:cNvPr id="63" name="object 61">
              <a:extLst>
                <a:ext uri="{FF2B5EF4-FFF2-40B4-BE49-F238E27FC236}">
                  <a16:creationId xmlns:a16="http://schemas.microsoft.com/office/drawing/2014/main" id="{66C31F32-A358-441E-B4FB-BB106CCED873}"/>
                </a:ext>
              </a:extLst>
            </p:cNvPr>
            <p:cNvSpPr/>
            <p:nvPr/>
          </p:nvSpPr>
          <p:spPr>
            <a:xfrm>
              <a:off x="7820497" y="3364986"/>
              <a:ext cx="1859914" cy="269240"/>
            </a:xfrm>
            <a:custGeom>
              <a:avLst/>
              <a:gdLst/>
              <a:ahLst/>
              <a:cxnLst/>
              <a:rect l="l" t="t" r="r" b="b"/>
              <a:pathLst>
                <a:path w="1859915" h="269239">
                  <a:moveTo>
                    <a:pt x="0" y="0"/>
                  </a:moveTo>
                  <a:lnTo>
                    <a:pt x="1859889" y="26865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2">
              <a:extLst>
                <a:ext uri="{FF2B5EF4-FFF2-40B4-BE49-F238E27FC236}">
                  <a16:creationId xmlns:a16="http://schemas.microsoft.com/office/drawing/2014/main" id="{034515D4-4585-4355-895C-4D2A9C5E8614}"/>
                </a:ext>
              </a:extLst>
            </p:cNvPr>
            <p:cNvSpPr/>
            <p:nvPr/>
          </p:nvSpPr>
          <p:spPr>
            <a:xfrm>
              <a:off x="9662366" y="3594120"/>
              <a:ext cx="81280" cy="75565"/>
            </a:xfrm>
            <a:custGeom>
              <a:avLst/>
              <a:gdLst/>
              <a:ahLst/>
              <a:cxnLst/>
              <a:rect l="l" t="t" r="r" b="b"/>
              <a:pathLst>
                <a:path w="81279" h="75564">
                  <a:moveTo>
                    <a:pt x="10896" y="0"/>
                  </a:moveTo>
                  <a:lnTo>
                    <a:pt x="0" y="75412"/>
                  </a:lnTo>
                  <a:lnTo>
                    <a:pt x="80860" y="48602"/>
                  </a:lnTo>
                  <a:lnTo>
                    <a:pt x="10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3">
            <a:extLst>
              <a:ext uri="{FF2B5EF4-FFF2-40B4-BE49-F238E27FC236}">
                <a16:creationId xmlns:a16="http://schemas.microsoft.com/office/drawing/2014/main" id="{BB7DEF94-DCBF-4883-B85A-70BC62F08713}"/>
              </a:ext>
            </a:extLst>
          </p:cNvPr>
          <p:cNvSpPr txBox="1"/>
          <p:nvPr/>
        </p:nvSpPr>
        <p:spPr>
          <a:xfrm>
            <a:off x="6528077" y="3178361"/>
            <a:ext cx="270986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863" spc="4" dirty="0">
                <a:latin typeface="Cambria Math"/>
                <a:cs typeface="Cambria Math"/>
              </a:rPr>
              <a:t>𝐵</a:t>
            </a:r>
            <a:r>
              <a:rPr spc="5" baseline="-20833" dirty="0">
                <a:latin typeface="Cambria Math"/>
                <a:cs typeface="Cambria Math"/>
              </a:rPr>
              <a:t>𝜉</a:t>
            </a:r>
            <a:r>
              <a:rPr sz="1294" spc="5" baseline="-43478" dirty="0">
                <a:latin typeface="Cambria Math"/>
                <a:cs typeface="Cambria Math"/>
              </a:rPr>
              <a:t>𝐶</a:t>
            </a:r>
            <a:endParaRPr sz="1294" baseline="-43478">
              <a:latin typeface="Cambria Math"/>
              <a:cs typeface="Cambria Math"/>
            </a:endParaRPr>
          </a:p>
        </p:txBody>
      </p:sp>
      <p:sp>
        <p:nvSpPr>
          <p:cNvPr id="66" name="object 64">
            <a:extLst>
              <a:ext uri="{FF2B5EF4-FFF2-40B4-BE49-F238E27FC236}">
                <a16:creationId xmlns:a16="http://schemas.microsoft.com/office/drawing/2014/main" id="{1C4F4D4C-D27E-42C8-B82B-AA5AAEBC51F2}"/>
              </a:ext>
            </a:extLst>
          </p:cNvPr>
          <p:cNvSpPr txBox="1"/>
          <p:nvPr/>
        </p:nvSpPr>
        <p:spPr>
          <a:xfrm>
            <a:off x="7652613" y="3628013"/>
            <a:ext cx="195739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125" spc="-4" dirty="0">
                <a:solidFill>
                  <a:srgbClr val="0070C0"/>
                </a:solidFill>
                <a:latin typeface="Cambria Math"/>
                <a:cs typeface="Cambria Math"/>
              </a:rPr>
              <a:t>𝑥</a:t>
            </a:r>
            <a:r>
              <a:rPr sz="1238" spc="-5" baseline="-15151" dirty="0">
                <a:solidFill>
                  <a:srgbClr val="0070C0"/>
                </a:solidFill>
                <a:latin typeface="Cambria Math"/>
                <a:cs typeface="Cambria Math"/>
              </a:rPr>
              <a:t>𝐶</a:t>
            </a:r>
            <a:endParaRPr sz="1238" baseline="-15151">
              <a:latin typeface="Cambria Math"/>
              <a:cs typeface="Cambria Math"/>
            </a:endParaRPr>
          </a:p>
        </p:txBody>
      </p:sp>
      <p:sp>
        <p:nvSpPr>
          <p:cNvPr id="67" name="object 65">
            <a:extLst>
              <a:ext uri="{FF2B5EF4-FFF2-40B4-BE49-F238E27FC236}">
                <a16:creationId xmlns:a16="http://schemas.microsoft.com/office/drawing/2014/main" id="{49B414FD-BAAB-42D6-AB23-67B072544991}"/>
              </a:ext>
            </a:extLst>
          </p:cNvPr>
          <p:cNvSpPr txBox="1"/>
          <p:nvPr/>
        </p:nvSpPr>
        <p:spPr>
          <a:xfrm>
            <a:off x="7191699" y="3033367"/>
            <a:ext cx="195739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125" spc="-19" dirty="0">
                <a:solidFill>
                  <a:srgbClr val="0070C0"/>
                </a:solidFill>
                <a:latin typeface="Cambria Math"/>
                <a:cs typeface="Cambria Math"/>
              </a:rPr>
              <a:t>𝑦</a:t>
            </a:r>
            <a:r>
              <a:rPr sz="1238" spc="-28" baseline="-15151" dirty="0">
                <a:solidFill>
                  <a:srgbClr val="0070C0"/>
                </a:solidFill>
                <a:latin typeface="Cambria Math"/>
                <a:cs typeface="Cambria Math"/>
              </a:rPr>
              <a:t>𝐶</a:t>
            </a:r>
            <a:endParaRPr sz="1238" baseline="-15151">
              <a:latin typeface="Cambria Math"/>
              <a:cs typeface="Cambria Math"/>
            </a:endParaRPr>
          </a:p>
        </p:txBody>
      </p:sp>
      <p:grpSp>
        <p:nvGrpSpPr>
          <p:cNvPr id="68" name="object 66">
            <a:extLst>
              <a:ext uri="{FF2B5EF4-FFF2-40B4-BE49-F238E27FC236}">
                <a16:creationId xmlns:a16="http://schemas.microsoft.com/office/drawing/2014/main" id="{BA131911-D60D-4FFE-9520-A70FD7E4E5CE}"/>
              </a:ext>
            </a:extLst>
          </p:cNvPr>
          <p:cNvGrpSpPr/>
          <p:nvPr/>
        </p:nvGrpSpPr>
        <p:grpSpPr>
          <a:xfrm>
            <a:off x="4277717" y="3566092"/>
            <a:ext cx="3029903" cy="309563"/>
            <a:chOff x="5703623" y="3611790"/>
            <a:chExt cx="4039870" cy="412750"/>
          </a:xfrm>
        </p:grpSpPr>
        <p:sp>
          <p:nvSpPr>
            <p:cNvPr id="69" name="object 67">
              <a:extLst>
                <a:ext uri="{FF2B5EF4-FFF2-40B4-BE49-F238E27FC236}">
                  <a16:creationId xmlns:a16="http://schemas.microsoft.com/office/drawing/2014/main" id="{A6A88D8C-7A60-4FEB-8B32-659C87448D53}"/>
                </a:ext>
              </a:extLst>
            </p:cNvPr>
            <p:cNvSpPr/>
            <p:nvPr/>
          </p:nvSpPr>
          <p:spPr>
            <a:xfrm>
              <a:off x="5713148" y="3648561"/>
              <a:ext cx="3966845" cy="366395"/>
            </a:xfrm>
            <a:custGeom>
              <a:avLst/>
              <a:gdLst/>
              <a:ahLst/>
              <a:cxnLst/>
              <a:rect l="l" t="t" r="r" b="b"/>
              <a:pathLst>
                <a:path w="3966845" h="366395">
                  <a:moveTo>
                    <a:pt x="0" y="366153"/>
                  </a:moveTo>
                  <a:lnTo>
                    <a:pt x="396684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8">
              <a:extLst>
                <a:ext uri="{FF2B5EF4-FFF2-40B4-BE49-F238E27FC236}">
                  <a16:creationId xmlns:a16="http://schemas.microsoft.com/office/drawing/2014/main" id="{59FECA56-3835-4144-AA15-FED616470904}"/>
                </a:ext>
              </a:extLst>
            </p:cNvPr>
            <p:cNvSpPr/>
            <p:nvPr/>
          </p:nvSpPr>
          <p:spPr>
            <a:xfrm>
              <a:off x="9663847" y="3611790"/>
              <a:ext cx="80010" cy="76200"/>
            </a:xfrm>
            <a:custGeom>
              <a:avLst/>
              <a:gdLst/>
              <a:ahLst/>
              <a:cxnLst/>
              <a:rect l="l" t="t" r="r" b="b"/>
              <a:pathLst>
                <a:path w="80009" h="76200">
                  <a:moveTo>
                    <a:pt x="0" y="0"/>
                  </a:moveTo>
                  <a:lnTo>
                    <a:pt x="7010" y="75882"/>
                  </a:lnTo>
                  <a:lnTo>
                    <a:pt x="79387" y="30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69">
            <a:extLst>
              <a:ext uri="{FF2B5EF4-FFF2-40B4-BE49-F238E27FC236}">
                <a16:creationId xmlns:a16="http://schemas.microsoft.com/office/drawing/2014/main" id="{67422DFD-CD26-4628-970A-867279179D37}"/>
              </a:ext>
            </a:extLst>
          </p:cNvPr>
          <p:cNvSpPr txBox="1"/>
          <p:nvPr/>
        </p:nvSpPr>
        <p:spPr>
          <a:xfrm>
            <a:off x="5898897" y="3821410"/>
            <a:ext cx="86678" cy="143374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863" spc="23" dirty="0">
                <a:latin typeface="Cambria Math"/>
                <a:cs typeface="Cambria Math"/>
              </a:rPr>
              <a:t>𝐶</a:t>
            </a:r>
            <a:endParaRPr sz="863">
              <a:latin typeface="Cambria Math"/>
              <a:cs typeface="Cambria Math"/>
            </a:endParaRPr>
          </a:p>
        </p:txBody>
      </p:sp>
      <p:sp>
        <p:nvSpPr>
          <p:cNvPr id="72" name="object 70">
            <a:extLst>
              <a:ext uri="{FF2B5EF4-FFF2-40B4-BE49-F238E27FC236}">
                <a16:creationId xmlns:a16="http://schemas.microsoft.com/office/drawing/2014/main" id="{07011256-4149-4D7F-B9FE-8CBFA355E2E5}"/>
              </a:ext>
            </a:extLst>
          </p:cNvPr>
          <p:cNvSpPr txBox="1"/>
          <p:nvPr/>
        </p:nvSpPr>
        <p:spPr>
          <a:xfrm>
            <a:off x="5735827" y="3693450"/>
            <a:ext cx="206216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863" spc="23" dirty="0">
                <a:latin typeface="Cambria Math"/>
                <a:cs typeface="Cambria Math"/>
              </a:rPr>
              <a:t>𝐴</a:t>
            </a:r>
            <a:r>
              <a:rPr spc="33" baseline="-20833" dirty="0">
                <a:latin typeface="Cambria Math"/>
                <a:cs typeface="Cambria Math"/>
              </a:rPr>
              <a:t>𝜉</a:t>
            </a:r>
            <a:endParaRPr baseline="-20833">
              <a:latin typeface="Cambria Math"/>
              <a:cs typeface="Cambria Math"/>
            </a:endParaRPr>
          </a:p>
        </p:txBody>
      </p:sp>
      <p:grpSp>
        <p:nvGrpSpPr>
          <p:cNvPr id="73" name="object 71">
            <a:extLst>
              <a:ext uri="{FF2B5EF4-FFF2-40B4-BE49-F238E27FC236}">
                <a16:creationId xmlns:a16="http://schemas.microsoft.com/office/drawing/2014/main" id="{3C618DE1-A690-429B-A2FE-7E9EC0277322}"/>
              </a:ext>
            </a:extLst>
          </p:cNvPr>
          <p:cNvGrpSpPr/>
          <p:nvPr/>
        </p:nvGrpSpPr>
        <p:grpSpPr>
          <a:xfrm>
            <a:off x="4214360" y="1991046"/>
            <a:ext cx="619601" cy="619601"/>
            <a:chOff x="5619146" y="1511727"/>
            <a:chExt cx="826135" cy="826135"/>
          </a:xfrm>
        </p:grpSpPr>
        <p:sp>
          <p:nvSpPr>
            <p:cNvPr id="74" name="object 72">
              <a:extLst>
                <a:ext uri="{FF2B5EF4-FFF2-40B4-BE49-F238E27FC236}">
                  <a16:creationId xmlns:a16="http://schemas.microsoft.com/office/drawing/2014/main" id="{16E29373-7879-460E-A2AE-D0C8D39370C6}"/>
                </a:ext>
              </a:extLst>
            </p:cNvPr>
            <p:cNvSpPr/>
            <p:nvPr/>
          </p:nvSpPr>
          <p:spPr>
            <a:xfrm>
              <a:off x="5676291" y="1524427"/>
              <a:ext cx="0" cy="763905"/>
            </a:xfrm>
            <a:custGeom>
              <a:avLst/>
              <a:gdLst/>
              <a:ahLst/>
              <a:cxnLst/>
              <a:rect l="l" t="t" r="r" b="b"/>
              <a:pathLst>
                <a:path h="763905">
                  <a:moveTo>
                    <a:pt x="0" y="76351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3">
              <a:extLst>
                <a:ext uri="{FF2B5EF4-FFF2-40B4-BE49-F238E27FC236}">
                  <a16:creationId xmlns:a16="http://schemas.microsoft.com/office/drawing/2014/main" id="{22C902B4-535B-484E-8D79-0B043853889A}"/>
                </a:ext>
              </a:extLst>
            </p:cNvPr>
            <p:cNvSpPr/>
            <p:nvPr/>
          </p:nvSpPr>
          <p:spPr>
            <a:xfrm>
              <a:off x="5631846" y="1524427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4">
              <a:extLst>
                <a:ext uri="{FF2B5EF4-FFF2-40B4-BE49-F238E27FC236}">
                  <a16:creationId xmlns:a16="http://schemas.microsoft.com/office/drawing/2014/main" id="{556D48ED-81DA-441F-8BAB-8ADF1ABCDD48}"/>
                </a:ext>
              </a:extLst>
            </p:cNvPr>
            <p:cNvSpPr/>
            <p:nvPr/>
          </p:nvSpPr>
          <p:spPr>
            <a:xfrm>
              <a:off x="5668702" y="2280353"/>
              <a:ext cx="763905" cy="0"/>
            </a:xfrm>
            <a:custGeom>
              <a:avLst/>
              <a:gdLst/>
              <a:ahLst/>
              <a:cxnLst/>
              <a:rect l="l" t="t" r="r" b="b"/>
              <a:pathLst>
                <a:path w="763904">
                  <a:moveTo>
                    <a:pt x="0" y="0"/>
                  </a:moveTo>
                  <a:lnTo>
                    <a:pt x="763714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5">
              <a:extLst>
                <a:ext uri="{FF2B5EF4-FFF2-40B4-BE49-F238E27FC236}">
                  <a16:creationId xmlns:a16="http://schemas.microsoft.com/office/drawing/2014/main" id="{C43F8FBD-BAF6-4EEB-A1FF-4F08FB945DB0}"/>
                </a:ext>
              </a:extLst>
            </p:cNvPr>
            <p:cNvSpPr/>
            <p:nvPr/>
          </p:nvSpPr>
          <p:spPr>
            <a:xfrm>
              <a:off x="6356220" y="2235899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6">
            <a:extLst>
              <a:ext uri="{FF2B5EF4-FFF2-40B4-BE49-F238E27FC236}">
                <a16:creationId xmlns:a16="http://schemas.microsoft.com/office/drawing/2014/main" id="{7CD89A1D-7EC4-423D-B7AE-07EE6EBA7924}"/>
              </a:ext>
            </a:extLst>
          </p:cNvPr>
          <p:cNvSpPr txBox="1"/>
          <p:nvPr/>
        </p:nvSpPr>
        <p:spPr>
          <a:xfrm>
            <a:off x="4795776" y="2588851"/>
            <a:ext cx="194786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125" spc="-23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1238" spc="-33" baseline="-15151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238" baseline="-15151">
              <a:latin typeface="Cambria Math"/>
              <a:cs typeface="Cambria Math"/>
            </a:endParaRPr>
          </a:p>
        </p:txBody>
      </p:sp>
      <p:sp>
        <p:nvSpPr>
          <p:cNvPr id="79" name="object 77">
            <a:extLst>
              <a:ext uri="{FF2B5EF4-FFF2-40B4-BE49-F238E27FC236}">
                <a16:creationId xmlns:a16="http://schemas.microsoft.com/office/drawing/2014/main" id="{F1A91BAC-7740-4C63-AF68-CC0021190E67}"/>
              </a:ext>
            </a:extLst>
          </p:cNvPr>
          <p:cNvSpPr txBox="1"/>
          <p:nvPr/>
        </p:nvSpPr>
        <p:spPr>
          <a:xfrm>
            <a:off x="3975673" y="1826612"/>
            <a:ext cx="194786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125" spc="-38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r>
              <a:rPr sz="1238" spc="-56" baseline="-15151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238" baseline="-15151">
              <a:latin typeface="Cambria Math"/>
              <a:cs typeface="Cambria Math"/>
            </a:endParaRPr>
          </a:p>
        </p:txBody>
      </p:sp>
      <p:grpSp>
        <p:nvGrpSpPr>
          <p:cNvPr id="80" name="object 78">
            <a:extLst>
              <a:ext uri="{FF2B5EF4-FFF2-40B4-BE49-F238E27FC236}">
                <a16:creationId xmlns:a16="http://schemas.microsoft.com/office/drawing/2014/main" id="{17A5DB9B-E3B0-43E1-A577-0E4BCAF4E766}"/>
              </a:ext>
            </a:extLst>
          </p:cNvPr>
          <p:cNvGrpSpPr/>
          <p:nvPr/>
        </p:nvGrpSpPr>
        <p:grpSpPr>
          <a:xfrm>
            <a:off x="5696437" y="1747236"/>
            <a:ext cx="482441" cy="521970"/>
            <a:chOff x="7595248" y="1186648"/>
            <a:chExt cx="643255" cy="695960"/>
          </a:xfrm>
        </p:grpSpPr>
        <p:sp>
          <p:nvSpPr>
            <p:cNvPr id="81" name="object 79">
              <a:extLst>
                <a:ext uri="{FF2B5EF4-FFF2-40B4-BE49-F238E27FC236}">
                  <a16:creationId xmlns:a16="http://schemas.microsoft.com/office/drawing/2014/main" id="{54ABFEB1-C543-4A54-8DFB-8F15E2CC2A92}"/>
                </a:ext>
              </a:extLst>
            </p:cNvPr>
            <p:cNvSpPr/>
            <p:nvPr/>
          </p:nvSpPr>
          <p:spPr>
            <a:xfrm>
              <a:off x="7616653" y="1199353"/>
              <a:ext cx="191770" cy="417830"/>
            </a:xfrm>
            <a:custGeom>
              <a:avLst/>
              <a:gdLst/>
              <a:ahLst/>
              <a:cxnLst/>
              <a:rect l="l" t="t" r="r" b="b"/>
              <a:pathLst>
                <a:path w="191770" h="417830">
                  <a:moveTo>
                    <a:pt x="191173" y="41781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0">
              <a:extLst>
                <a:ext uri="{FF2B5EF4-FFF2-40B4-BE49-F238E27FC236}">
                  <a16:creationId xmlns:a16="http://schemas.microsoft.com/office/drawing/2014/main" id="{99CEFE04-EAB5-4F3E-BCD1-BA97D00D58EB}"/>
                </a:ext>
              </a:extLst>
            </p:cNvPr>
            <p:cNvSpPr/>
            <p:nvPr/>
          </p:nvSpPr>
          <p:spPr>
            <a:xfrm>
              <a:off x="7607948" y="1199348"/>
              <a:ext cx="81280" cy="88265"/>
            </a:xfrm>
            <a:custGeom>
              <a:avLst/>
              <a:gdLst/>
              <a:ahLst/>
              <a:cxnLst/>
              <a:rect l="l" t="t" r="r" b="b"/>
              <a:pathLst>
                <a:path w="81279" h="88265">
                  <a:moveTo>
                    <a:pt x="80835" y="50800"/>
                  </a:moveTo>
                  <a:lnTo>
                    <a:pt x="8712" y="0"/>
                  </a:lnTo>
                  <a:lnTo>
                    <a:pt x="0" y="87795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1">
              <a:extLst>
                <a:ext uri="{FF2B5EF4-FFF2-40B4-BE49-F238E27FC236}">
                  <a16:creationId xmlns:a16="http://schemas.microsoft.com/office/drawing/2014/main" id="{0F3DCAF7-28DE-483E-84CE-A97082189204}"/>
                </a:ext>
              </a:extLst>
            </p:cNvPr>
            <p:cNvSpPr/>
            <p:nvPr/>
          </p:nvSpPr>
          <p:spPr>
            <a:xfrm>
              <a:off x="7807826" y="1425945"/>
              <a:ext cx="418465" cy="191770"/>
            </a:xfrm>
            <a:custGeom>
              <a:avLst/>
              <a:gdLst/>
              <a:ahLst/>
              <a:cxnLst/>
              <a:rect l="l" t="t" r="r" b="b"/>
              <a:pathLst>
                <a:path w="418465" h="191769">
                  <a:moveTo>
                    <a:pt x="0" y="191223"/>
                  </a:moveTo>
                  <a:lnTo>
                    <a:pt x="417931" y="0"/>
                  </a:lnTo>
                </a:path>
              </a:pathLst>
            </a:custGeom>
            <a:ln w="2539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2">
              <a:extLst>
                <a:ext uri="{FF2B5EF4-FFF2-40B4-BE49-F238E27FC236}">
                  <a16:creationId xmlns:a16="http://schemas.microsoft.com/office/drawing/2014/main" id="{CBD2610E-8CAE-4283-991C-22E322393D7C}"/>
                </a:ext>
              </a:extLst>
            </p:cNvPr>
            <p:cNvSpPr/>
            <p:nvPr/>
          </p:nvSpPr>
          <p:spPr>
            <a:xfrm>
              <a:off x="8137969" y="1417228"/>
              <a:ext cx="88265" cy="81280"/>
            </a:xfrm>
            <a:custGeom>
              <a:avLst/>
              <a:gdLst/>
              <a:ahLst/>
              <a:cxnLst/>
              <a:rect l="l" t="t" r="r" b="b"/>
              <a:pathLst>
                <a:path w="88265" h="81280">
                  <a:moveTo>
                    <a:pt x="0" y="0"/>
                  </a:moveTo>
                  <a:lnTo>
                    <a:pt x="87782" y="8724"/>
                  </a:lnTo>
                  <a:lnTo>
                    <a:pt x="36982" y="80835"/>
                  </a:lnTo>
                </a:path>
              </a:pathLst>
            </a:custGeom>
            <a:ln w="2539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3">
              <a:extLst>
                <a:ext uri="{FF2B5EF4-FFF2-40B4-BE49-F238E27FC236}">
                  <a16:creationId xmlns:a16="http://schemas.microsoft.com/office/drawing/2014/main" id="{03CE2F54-5BBB-4830-AC05-E25510F16299}"/>
                </a:ext>
              </a:extLst>
            </p:cNvPr>
            <p:cNvSpPr/>
            <p:nvPr/>
          </p:nvSpPr>
          <p:spPr>
            <a:xfrm>
              <a:off x="7754599" y="1704865"/>
              <a:ext cx="259079" cy="177800"/>
            </a:xfrm>
            <a:custGeom>
              <a:avLst/>
              <a:gdLst/>
              <a:ahLst/>
              <a:cxnLst/>
              <a:rect l="l" t="t" r="r" b="b"/>
              <a:pathLst>
                <a:path w="259079" h="177800">
                  <a:moveTo>
                    <a:pt x="201853" y="0"/>
                  </a:moveTo>
                  <a:lnTo>
                    <a:pt x="199440" y="0"/>
                  </a:lnTo>
                  <a:lnTo>
                    <a:pt x="199440" y="7073"/>
                  </a:lnTo>
                  <a:lnTo>
                    <a:pt x="209829" y="7073"/>
                  </a:lnTo>
                  <a:lnTo>
                    <a:pt x="216865" y="9410"/>
                  </a:lnTo>
                  <a:lnTo>
                    <a:pt x="227037" y="18770"/>
                  </a:lnTo>
                  <a:lnTo>
                    <a:pt x="229577" y="26504"/>
                  </a:lnTo>
                  <a:lnTo>
                    <a:pt x="229577" y="41643"/>
                  </a:lnTo>
                  <a:lnTo>
                    <a:pt x="228955" y="47002"/>
                  </a:lnTo>
                  <a:lnTo>
                    <a:pt x="226479" y="59778"/>
                  </a:lnTo>
                  <a:lnTo>
                    <a:pt x="225856" y="64338"/>
                  </a:lnTo>
                  <a:lnTo>
                    <a:pt x="225856" y="72339"/>
                  </a:lnTo>
                  <a:lnTo>
                    <a:pt x="227406" y="76657"/>
                  </a:lnTo>
                  <a:lnTo>
                    <a:pt x="233603" y="83426"/>
                  </a:lnTo>
                  <a:lnTo>
                    <a:pt x="237299" y="85915"/>
                  </a:lnTo>
                  <a:lnTo>
                    <a:pt x="241579" y="87528"/>
                  </a:lnTo>
                  <a:lnTo>
                    <a:pt x="241579" y="89204"/>
                  </a:lnTo>
                  <a:lnTo>
                    <a:pt x="237299" y="90817"/>
                  </a:lnTo>
                  <a:lnTo>
                    <a:pt x="233603" y="93306"/>
                  </a:lnTo>
                  <a:lnTo>
                    <a:pt x="227406" y="100076"/>
                  </a:lnTo>
                  <a:lnTo>
                    <a:pt x="225856" y="104394"/>
                  </a:lnTo>
                  <a:lnTo>
                    <a:pt x="225856" y="112395"/>
                  </a:lnTo>
                  <a:lnTo>
                    <a:pt x="226479" y="116954"/>
                  </a:lnTo>
                  <a:lnTo>
                    <a:pt x="228955" y="129730"/>
                  </a:lnTo>
                  <a:lnTo>
                    <a:pt x="229577" y="135089"/>
                  </a:lnTo>
                  <a:lnTo>
                    <a:pt x="229577" y="150660"/>
                  </a:lnTo>
                  <a:lnTo>
                    <a:pt x="227037" y="158610"/>
                  </a:lnTo>
                  <a:lnTo>
                    <a:pt x="216865" y="167970"/>
                  </a:lnTo>
                  <a:lnTo>
                    <a:pt x="209829" y="170319"/>
                  </a:lnTo>
                  <a:lnTo>
                    <a:pt x="199440" y="170319"/>
                  </a:lnTo>
                  <a:lnTo>
                    <a:pt x="199440" y="177380"/>
                  </a:lnTo>
                  <a:lnTo>
                    <a:pt x="201853" y="177380"/>
                  </a:lnTo>
                  <a:lnTo>
                    <a:pt x="212098" y="176619"/>
                  </a:lnTo>
                  <a:lnTo>
                    <a:pt x="244712" y="147110"/>
                  </a:lnTo>
                  <a:lnTo>
                    <a:pt x="245389" y="137756"/>
                  </a:lnTo>
                  <a:lnTo>
                    <a:pt x="245389" y="132613"/>
                  </a:lnTo>
                  <a:lnTo>
                    <a:pt x="244665" y="126746"/>
                  </a:lnTo>
                  <a:lnTo>
                    <a:pt x="241744" y="113601"/>
                  </a:lnTo>
                  <a:lnTo>
                    <a:pt x="241020" y="109207"/>
                  </a:lnTo>
                  <a:lnTo>
                    <a:pt x="241020" y="102692"/>
                  </a:lnTo>
                  <a:lnTo>
                    <a:pt x="242493" y="99199"/>
                  </a:lnTo>
                  <a:lnTo>
                    <a:pt x="248386" y="93802"/>
                  </a:lnTo>
                  <a:lnTo>
                    <a:pt x="252831" y="92367"/>
                  </a:lnTo>
                  <a:lnTo>
                    <a:pt x="258787" y="92176"/>
                  </a:lnTo>
                  <a:lnTo>
                    <a:pt x="258787" y="84556"/>
                  </a:lnTo>
                  <a:lnTo>
                    <a:pt x="252831" y="84366"/>
                  </a:lnTo>
                  <a:lnTo>
                    <a:pt x="248386" y="82931"/>
                  </a:lnTo>
                  <a:lnTo>
                    <a:pt x="242493" y="77533"/>
                  </a:lnTo>
                  <a:lnTo>
                    <a:pt x="241020" y="74041"/>
                  </a:lnTo>
                  <a:lnTo>
                    <a:pt x="241020" y="67525"/>
                  </a:lnTo>
                  <a:lnTo>
                    <a:pt x="241744" y="63131"/>
                  </a:lnTo>
                  <a:lnTo>
                    <a:pt x="244665" y="49987"/>
                  </a:lnTo>
                  <a:lnTo>
                    <a:pt x="245389" y="44119"/>
                  </a:lnTo>
                  <a:lnTo>
                    <a:pt x="245389" y="38976"/>
                  </a:lnTo>
                  <a:lnTo>
                    <a:pt x="244712" y="29908"/>
                  </a:lnTo>
                  <a:lnTo>
                    <a:pt x="212098" y="766"/>
                  </a:lnTo>
                  <a:lnTo>
                    <a:pt x="201853" y="0"/>
                  </a:lnTo>
                  <a:close/>
                </a:path>
                <a:path w="259079" h="177800">
                  <a:moveTo>
                    <a:pt x="59347" y="0"/>
                  </a:moveTo>
                  <a:lnTo>
                    <a:pt x="56934" y="0"/>
                  </a:lnTo>
                  <a:lnTo>
                    <a:pt x="46689" y="766"/>
                  </a:lnTo>
                  <a:lnTo>
                    <a:pt x="14074" y="29859"/>
                  </a:lnTo>
                  <a:lnTo>
                    <a:pt x="13398" y="38887"/>
                  </a:lnTo>
                  <a:lnTo>
                    <a:pt x="13398" y="44030"/>
                  </a:lnTo>
                  <a:lnTo>
                    <a:pt x="14122" y="49885"/>
                  </a:lnTo>
                  <a:lnTo>
                    <a:pt x="17043" y="63030"/>
                  </a:lnTo>
                  <a:lnTo>
                    <a:pt x="17767" y="67437"/>
                  </a:lnTo>
                  <a:lnTo>
                    <a:pt x="17767" y="73952"/>
                  </a:lnTo>
                  <a:lnTo>
                    <a:pt x="16294" y="77431"/>
                  </a:lnTo>
                  <a:lnTo>
                    <a:pt x="10401" y="82829"/>
                  </a:lnTo>
                  <a:lnTo>
                    <a:pt x="5956" y="84277"/>
                  </a:lnTo>
                  <a:lnTo>
                    <a:pt x="0" y="84455"/>
                  </a:lnTo>
                  <a:lnTo>
                    <a:pt x="0" y="92087"/>
                  </a:lnTo>
                  <a:lnTo>
                    <a:pt x="5956" y="92278"/>
                  </a:lnTo>
                  <a:lnTo>
                    <a:pt x="10401" y="93713"/>
                  </a:lnTo>
                  <a:lnTo>
                    <a:pt x="16294" y="99110"/>
                  </a:lnTo>
                  <a:lnTo>
                    <a:pt x="17767" y="102603"/>
                  </a:lnTo>
                  <a:lnTo>
                    <a:pt x="17767" y="109105"/>
                  </a:lnTo>
                  <a:lnTo>
                    <a:pt x="17043" y="113512"/>
                  </a:lnTo>
                  <a:lnTo>
                    <a:pt x="14122" y="126657"/>
                  </a:lnTo>
                  <a:lnTo>
                    <a:pt x="13398" y="132524"/>
                  </a:lnTo>
                  <a:lnTo>
                    <a:pt x="13398" y="137668"/>
                  </a:lnTo>
                  <a:lnTo>
                    <a:pt x="14074" y="147062"/>
                  </a:lnTo>
                  <a:lnTo>
                    <a:pt x="46689" y="176619"/>
                  </a:lnTo>
                  <a:lnTo>
                    <a:pt x="56934" y="177380"/>
                  </a:lnTo>
                  <a:lnTo>
                    <a:pt x="59347" y="177380"/>
                  </a:lnTo>
                  <a:lnTo>
                    <a:pt x="59347" y="170319"/>
                  </a:lnTo>
                  <a:lnTo>
                    <a:pt x="48958" y="170319"/>
                  </a:lnTo>
                  <a:lnTo>
                    <a:pt x="41922" y="167970"/>
                  </a:lnTo>
                  <a:lnTo>
                    <a:pt x="31749" y="158610"/>
                  </a:lnTo>
                  <a:lnTo>
                    <a:pt x="29209" y="150622"/>
                  </a:lnTo>
                  <a:lnTo>
                    <a:pt x="29209" y="135001"/>
                  </a:lnTo>
                  <a:lnTo>
                    <a:pt x="29832" y="129641"/>
                  </a:lnTo>
                  <a:lnTo>
                    <a:pt x="32308" y="116865"/>
                  </a:lnTo>
                  <a:lnTo>
                    <a:pt x="32931" y="112306"/>
                  </a:lnTo>
                  <a:lnTo>
                    <a:pt x="32931" y="104305"/>
                  </a:lnTo>
                  <a:lnTo>
                    <a:pt x="31381" y="99974"/>
                  </a:lnTo>
                  <a:lnTo>
                    <a:pt x="25184" y="93218"/>
                  </a:lnTo>
                  <a:lnTo>
                    <a:pt x="21488" y="90728"/>
                  </a:lnTo>
                  <a:lnTo>
                    <a:pt x="17208" y="89115"/>
                  </a:lnTo>
                  <a:lnTo>
                    <a:pt x="17208" y="87439"/>
                  </a:lnTo>
                  <a:lnTo>
                    <a:pt x="21488" y="85826"/>
                  </a:lnTo>
                  <a:lnTo>
                    <a:pt x="25184" y="83324"/>
                  </a:lnTo>
                  <a:lnTo>
                    <a:pt x="31381" y="76568"/>
                  </a:lnTo>
                  <a:lnTo>
                    <a:pt x="32931" y="72237"/>
                  </a:lnTo>
                  <a:lnTo>
                    <a:pt x="32931" y="64249"/>
                  </a:lnTo>
                  <a:lnTo>
                    <a:pt x="32308" y="59690"/>
                  </a:lnTo>
                  <a:lnTo>
                    <a:pt x="29832" y="46913"/>
                  </a:lnTo>
                  <a:lnTo>
                    <a:pt x="29209" y="41541"/>
                  </a:lnTo>
                  <a:lnTo>
                    <a:pt x="29209" y="26479"/>
                  </a:lnTo>
                  <a:lnTo>
                    <a:pt x="31749" y="18770"/>
                  </a:lnTo>
                  <a:lnTo>
                    <a:pt x="41922" y="9410"/>
                  </a:lnTo>
                  <a:lnTo>
                    <a:pt x="48958" y="7073"/>
                  </a:lnTo>
                  <a:lnTo>
                    <a:pt x="59347" y="7073"/>
                  </a:lnTo>
                  <a:lnTo>
                    <a:pt x="59347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4">
            <a:extLst>
              <a:ext uri="{FF2B5EF4-FFF2-40B4-BE49-F238E27FC236}">
                <a16:creationId xmlns:a16="http://schemas.microsoft.com/office/drawing/2014/main" id="{F78C5296-8DA0-4838-AD96-48384BE44251}"/>
              </a:ext>
            </a:extLst>
          </p:cNvPr>
          <p:cNvSpPr/>
          <p:nvPr/>
        </p:nvSpPr>
        <p:spPr>
          <a:xfrm>
            <a:off x="3989001" y="2646597"/>
            <a:ext cx="188375" cy="133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5">
            <a:extLst>
              <a:ext uri="{FF2B5EF4-FFF2-40B4-BE49-F238E27FC236}">
                <a16:creationId xmlns:a16="http://schemas.microsoft.com/office/drawing/2014/main" id="{08481450-B7B3-45A3-A28A-7312991C8C0F}"/>
              </a:ext>
            </a:extLst>
          </p:cNvPr>
          <p:cNvSpPr txBox="1"/>
          <p:nvPr/>
        </p:nvSpPr>
        <p:spPr>
          <a:xfrm>
            <a:off x="4027715" y="2602142"/>
            <a:ext cx="109538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125">
              <a:latin typeface="Cambria Math"/>
              <a:cs typeface="Cambria Math"/>
            </a:endParaRPr>
          </a:p>
        </p:txBody>
      </p:sp>
      <p:sp>
        <p:nvSpPr>
          <p:cNvPr id="88" name="object 86">
            <a:extLst>
              <a:ext uri="{FF2B5EF4-FFF2-40B4-BE49-F238E27FC236}">
                <a16:creationId xmlns:a16="http://schemas.microsoft.com/office/drawing/2014/main" id="{3E1F9F74-D296-4351-B519-0A9318BD26EB}"/>
              </a:ext>
            </a:extLst>
          </p:cNvPr>
          <p:cNvSpPr txBox="1"/>
          <p:nvPr/>
        </p:nvSpPr>
        <p:spPr>
          <a:xfrm>
            <a:off x="5854664" y="2091444"/>
            <a:ext cx="112871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125">
              <a:latin typeface="Cambria Math"/>
              <a:cs typeface="Cambria Math"/>
            </a:endParaRPr>
          </a:p>
        </p:txBody>
      </p:sp>
      <p:grpSp>
        <p:nvGrpSpPr>
          <p:cNvPr id="89" name="object 87">
            <a:extLst>
              <a:ext uri="{FF2B5EF4-FFF2-40B4-BE49-F238E27FC236}">
                <a16:creationId xmlns:a16="http://schemas.microsoft.com/office/drawing/2014/main" id="{8810B777-7130-4041-B880-8BDE47F87787}"/>
              </a:ext>
            </a:extLst>
          </p:cNvPr>
          <p:cNvGrpSpPr/>
          <p:nvPr/>
        </p:nvGrpSpPr>
        <p:grpSpPr>
          <a:xfrm>
            <a:off x="4250075" y="2059804"/>
            <a:ext cx="1605915" cy="515303"/>
            <a:chOff x="5666766" y="1603406"/>
            <a:chExt cx="2141220" cy="687070"/>
          </a:xfrm>
        </p:grpSpPr>
        <p:sp>
          <p:nvSpPr>
            <p:cNvPr id="90" name="object 88">
              <a:extLst>
                <a:ext uri="{FF2B5EF4-FFF2-40B4-BE49-F238E27FC236}">
                  <a16:creationId xmlns:a16="http://schemas.microsoft.com/office/drawing/2014/main" id="{F7C800F7-AFC5-4660-98D1-C4A79FA787B6}"/>
                </a:ext>
              </a:extLst>
            </p:cNvPr>
            <p:cNvSpPr/>
            <p:nvPr/>
          </p:nvSpPr>
          <p:spPr>
            <a:xfrm>
              <a:off x="5676291" y="1636006"/>
              <a:ext cx="2071370" cy="644525"/>
            </a:xfrm>
            <a:custGeom>
              <a:avLst/>
              <a:gdLst/>
              <a:ahLst/>
              <a:cxnLst/>
              <a:rect l="l" t="t" r="r" b="b"/>
              <a:pathLst>
                <a:path w="2071370" h="644525">
                  <a:moveTo>
                    <a:pt x="0" y="644347"/>
                  </a:moveTo>
                  <a:lnTo>
                    <a:pt x="207092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9">
              <a:extLst>
                <a:ext uri="{FF2B5EF4-FFF2-40B4-BE49-F238E27FC236}">
                  <a16:creationId xmlns:a16="http://schemas.microsoft.com/office/drawing/2014/main" id="{68C08C92-12C0-48BC-B83D-86D8D68DE8C1}"/>
                </a:ext>
              </a:extLst>
            </p:cNvPr>
            <p:cNvSpPr/>
            <p:nvPr/>
          </p:nvSpPr>
          <p:spPr>
            <a:xfrm>
              <a:off x="7723772" y="1603406"/>
              <a:ext cx="84455" cy="73025"/>
            </a:xfrm>
            <a:custGeom>
              <a:avLst/>
              <a:gdLst/>
              <a:ahLst/>
              <a:cxnLst/>
              <a:rect l="l" t="t" r="r" b="b"/>
              <a:pathLst>
                <a:path w="84454" h="73025">
                  <a:moveTo>
                    <a:pt x="0" y="0"/>
                  </a:moveTo>
                  <a:lnTo>
                    <a:pt x="22644" y="72758"/>
                  </a:lnTo>
                  <a:lnTo>
                    <a:pt x="84086" y="13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0">
            <a:extLst>
              <a:ext uri="{FF2B5EF4-FFF2-40B4-BE49-F238E27FC236}">
                <a16:creationId xmlns:a16="http://schemas.microsoft.com/office/drawing/2014/main" id="{6CC181C0-00C4-4B09-8E6C-9924143B30CD}"/>
              </a:ext>
            </a:extLst>
          </p:cNvPr>
          <p:cNvSpPr txBox="1"/>
          <p:nvPr/>
        </p:nvSpPr>
        <p:spPr>
          <a:xfrm>
            <a:off x="6204542" y="1838600"/>
            <a:ext cx="203359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125" dirty="0">
                <a:solidFill>
                  <a:srgbClr val="00B050"/>
                </a:solidFill>
                <a:latin typeface="Cambria Math"/>
                <a:cs typeface="Cambria Math"/>
              </a:rPr>
              <a:t>𝑥</a:t>
            </a:r>
            <a:r>
              <a:rPr sz="1238" baseline="-15151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238" baseline="-15151">
              <a:latin typeface="Cambria Math"/>
              <a:cs typeface="Cambria Math"/>
            </a:endParaRPr>
          </a:p>
        </p:txBody>
      </p:sp>
      <p:sp>
        <p:nvSpPr>
          <p:cNvPr id="93" name="object 91">
            <a:extLst>
              <a:ext uri="{FF2B5EF4-FFF2-40B4-BE49-F238E27FC236}">
                <a16:creationId xmlns:a16="http://schemas.microsoft.com/office/drawing/2014/main" id="{F69F646E-5CEA-4F05-BD2A-0A41E2E64577}"/>
              </a:ext>
            </a:extLst>
          </p:cNvPr>
          <p:cNvSpPr txBox="1"/>
          <p:nvPr/>
        </p:nvSpPr>
        <p:spPr>
          <a:xfrm>
            <a:off x="5507360" y="1526704"/>
            <a:ext cx="99060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dirty="0">
                <a:solidFill>
                  <a:srgbClr val="00B050"/>
                </a:solidFill>
                <a:latin typeface="Cambria Math"/>
                <a:cs typeface="Cambria Math"/>
              </a:rPr>
              <a:t>𝑦</a:t>
            </a:r>
            <a:endParaRPr sz="1125">
              <a:latin typeface="Cambria Math"/>
              <a:cs typeface="Cambria Math"/>
            </a:endParaRPr>
          </a:p>
        </p:txBody>
      </p:sp>
      <p:sp>
        <p:nvSpPr>
          <p:cNvPr id="94" name="object 92">
            <a:extLst>
              <a:ext uri="{FF2B5EF4-FFF2-40B4-BE49-F238E27FC236}">
                <a16:creationId xmlns:a16="http://schemas.microsoft.com/office/drawing/2014/main" id="{9A7C42EE-9FEF-4BB1-A0C9-F459FA42C723}"/>
              </a:ext>
            </a:extLst>
          </p:cNvPr>
          <p:cNvSpPr txBox="1"/>
          <p:nvPr/>
        </p:nvSpPr>
        <p:spPr>
          <a:xfrm>
            <a:off x="5582781" y="1595351"/>
            <a:ext cx="90011" cy="13561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825" spc="19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825">
              <a:latin typeface="Cambria Math"/>
              <a:cs typeface="Cambria Math"/>
            </a:endParaRPr>
          </a:p>
        </p:txBody>
      </p:sp>
      <p:sp>
        <p:nvSpPr>
          <p:cNvPr id="95" name="object 93">
            <a:extLst>
              <a:ext uri="{FF2B5EF4-FFF2-40B4-BE49-F238E27FC236}">
                <a16:creationId xmlns:a16="http://schemas.microsoft.com/office/drawing/2014/main" id="{60448F84-056A-470E-A5AE-72C5F594D912}"/>
              </a:ext>
            </a:extLst>
          </p:cNvPr>
          <p:cNvSpPr txBox="1"/>
          <p:nvPr/>
        </p:nvSpPr>
        <p:spPr>
          <a:xfrm>
            <a:off x="5159611" y="2290329"/>
            <a:ext cx="276701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863" spc="11" dirty="0">
                <a:latin typeface="Cambria Math"/>
                <a:cs typeface="Cambria Math"/>
              </a:rPr>
              <a:t>𝐴</a:t>
            </a:r>
            <a:r>
              <a:rPr spc="17" baseline="-20833" dirty="0">
                <a:latin typeface="Cambria Math"/>
                <a:cs typeface="Cambria Math"/>
              </a:rPr>
              <a:t>𝜉</a:t>
            </a:r>
            <a:r>
              <a:rPr sz="1294" spc="17" baseline="-43478" dirty="0">
                <a:latin typeface="Cambria Math"/>
                <a:cs typeface="Cambria Math"/>
              </a:rPr>
              <a:t>𝐵</a:t>
            </a:r>
            <a:endParaRPr sz="1294" baseline="-43478">
              <a:latin typeface="Cambria Math"/>
              <a:cs typeface="Cambria Math"/>
            </a:endParaRPr>
          </a:p>
        </p:txBody>
      </p:sp>
      <p:grpSp>
        <p:nvGrpSpPr>
          <p:cNvPr id="96" name="object 94">
            <a:extLst>
              <a:ext uri="{FF2B5EF4-FFF2-40B4-BE49-F238E27FC236}">
                <a16:creationId xmlns:a16="http://schemas.microsoft.com/office/drawing/2014/main" id="{B8E2FCED-B39D-454A-995E-AD19D1312C2E}"/>
              </a:ext>
            </a:extLst>
          </p:cNvPr>
          <p:cNvGrpSpPr/>
          <p:nvPr/>
        </p:nvGrpSpPr>
        <p:grpSpPr>
          <a:xfrm>
            <a:off x="4243756" y="1685529"/>
            <a:ext cx="1608773" cy="889159"/>
            <a:chOff x="5658341" y="1104372"/>
            <a:chExt cx="2145030" cy="1185545"/>
          </a:xfrm>
        </p:grpSpPr>
        <p:sp>
          <p:nvSpPr>
            <p:cNvPr id="97" name="object 95">
              <a:extLst>
                <a:ext uri="{FF2B5EF4-FFF2-40B4-BE49-F238E27FC236}">
                  <a16:creationId xmlns:a16="http://schemas.microsoft.com/office/drawing/2014/main" id="{6CC69E92-7F31-4973-80CE-81EBF59679A1}"/>
                </a:ext>
              </a:extLst>
            </p:cNvPr>
            <p:cNvSpPr/>
            <p:nvPr/>
          </p:nvSpPr>
          <p:spPr>
            <a:xfrm>
              <a:off x="6486320" y="1104372"/>
              <a:ext cx="96024" cy="960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6">
              <a:extLst>
                <a:ext uri="{FF2B5EF4-FFF2-40B4-BE49-F238E27FC236}">
                  <a16:creationId xmlns:a16="http://schemas.microsoft.com/office/drawing/2014/main" id="{9FD654B5-621E-440A-A01B-A142091A463E}"/>
                </a:ext>
              </a:extLst>
            </p:cNvPr>
            <p:cNvSpPr/>
            <p:nvPr/>
          </p:nvSpPr>
          <p:spPr>
            <a:xfrm>
              <a:off x="5667866" y="1227030"/>
              <a:ext cx="800100" cy="1053465"/>
            </a:xfrm>
            <a:custGeom>
              <a:avLst/>
              <a:gdLst/>
              <a:ahLst/>
              <a:cxnLst/>
              <a:rect l="l" t="t" r="r" b="b"/>
              <a:pathLst>
                <a:path w="800100" h="1053464">
                  <a:moveTo>
                    <a:pt x="0" y="1053325"/>
                  </a:moveTo>
                  <a:lnTo>
                    <a:pt x="79989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7">
              <a:extLst>
                <a:ext uri="{FF2B5EF4-FFF2-40B4-BE49-F238E27FC236}">
                  <a16:creationId xmlns:a16="http://schemas.microsoft.com/office/drawing/2014/main" id="{0F710B5D-6F16-4F30-A337-0509038A2F03}"/>
                </a:ext>
              </a:extLst>
            </p:cNvPr>
            <p:cNvSpPr/>
            <p:nvPr/>
          </p:nvSpPr>
          <p:spPr>
            <a:xfrm>
              <a:off x="6429733" y="1176460"/>
              <a:ext cx="76835" cy="83820"/>
            </a:xfrm>
            <a:custGeom>
              <a:avLst/>
              <a:gdLst/>
              <a:ahLst/>
              <a:cxnLst/>
              <a:rect l="l" t="t" r="r" b="b"/>
              <a:pathLst>
                <a:path w="76834" h="83819">
                  <a:moveTo>
                    <a:pt x="76428" y="0"/>
                  </a:moveTo>
                  <a:lnTo>
                    <a:pt x="0" y="37655"/>
                  </a:lnTo>
                  <a:lnTo>
                    <a:pt x="60693" y="83731"/>
                  </a:lnTo>
                  <a:lnTo>
                    <a:pt x="76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8">
              <a:extLst>
                <a:ext uri="{FF2B5EF4-FFF2-40B4-BE49-F238E27FC236}">
                  <a16:creationId xmlns:a16="http://schemas.microsoft.com/office/drawing/2014/main" id="{E7193CF8-2C3B-4EB5-ADC6-AD2148904F99}"/>
                </a:ext>
              </a:extLst>
            </p:cNvPr>
            <p:cNvSpPr/>
            <p:nvPr/>
          </p:nvSpPr>
          <p:spPr>
            <a:xfrm>
              <a:off x="6630062" y="1197800"/>
              <a:ext cx="1163320" cy="415290"/>
            </a:xfrm>
            <a:custGeom>
              <a:avLst/>
              <a:gdLst/>
              <a:ahLst/>
              <a:cxnLst/>
              <a:rect l="l" t="t" r="r" b="b"/>
              <a:pathLst>
                <a:path w="1163320" h="415290">
                  <a:moveTo>
                    <a:pt x="1163307" y="415124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9">
              <a:extLst>
                <a:ext uri="{FF2B5EF4-FFF2-40B4-BE49-F238E27FC236}">
                  <a16:creationId xmlns:a16="http://schemas.microsoft.com/office/drawing/2014/main" id="{A638762B-57EE-48DF-A258-FB7661480083}"/>
                </a:ext>
              </a:extLst>
            </p:cNvPr>
            <p:cNvSpPr/>
            <p:nvPr/>
          </p:nvSpPr>
          <p:spPr>
            <a:xfrm>
              <a:off x="6570252" y="1166192"/>
              <a:ext cx="85090" cy="72390"/>
            </a:xfrm>
            <a:custGeom>
              <a:avLst/>
              <a:gdLst/>
              <a:ahLst/>
              <a:cxnLst/>
              <a:rect l="l" t="t" r="r" b="b"/>
              <a:pathLst>
                <a:path w="85090" h="72390">
                  <a:moveTo>
                    <a:pt x="84582" y="0"/>
                  </a:moveTo>
                  <a:lnTo>
                    <a:pt x="0" y="10274"/>
                  </a:lnTo>
                  <a:lnTo>
                    <a:pt x="58966" y="71767"/>
                  </a:lnTo>
                  <a:lnTo>
                    <a:pt x="84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0">
            <a:extLst>
              <a:ext uri="{FF2B5EF4-FFF2-40B4-BE49-F238E27FC236}">
                <a16:creationId xmlns:a16="http://schemas.microsoft.com/office/drawing/2014/main" id="{E716DA5C-7C98-4F78-B9BC-D44D0162053F}"/>
              </a:ext>
            </a:extLst>
          </p:cNvPr>
          <p:cNvSpPr txBox="1"/>
          <p:nvPr/>
        </p:nvSpPr>
        <p:spPr>
          <a:xfrm>
            <a:off x="4392212" y="1810153"/>
            <a:ext cx="227171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863" spc="23" dirty="0">
                <a:latin typeface="Cambria Math"/>
                <a:cs typeface="Cambria Math"/>
              </a:rPr>
              <a:t>𝐴</a:t>
            </a:r>
            <a:r>
              <a:rPr spc="33" baseline="-20833" dirty="0">
                <a:latin typeface="Cambria Math"/>
                <a:cs typeface="Cambria Math"/>
              </a:rPr>
              <a:t>𝒑</a:t>
            </a:r>
            <a:endParaRPr baseline="-20833">
              <a:latin typeface="Cambria Math"/>
              <a:cs typeface="Cambria Math"/>
            </a:endParaRPr>
          </a:p>
        </p:txBody>
      </p:sp>
      <p:sp>
        <p:nvSpPr>
          <p:cNvPr id="103" name="object 101">
            <a:extLst>
              <a:ext uri="{FF2B5EF4-FFF2-40B4-BE49-F238E27FC236}">
                <a16:creationId xmlns:a16="http://schemas.microsoft.com/office/drawing/2014/main" id="{972EF13E-057B-414B-986F-206698460B8C}"/>
              </a:ext>
            </a:extLst>
          </p:cNvPr>
          <p:cNvSpPr txBox="1"/>
          <p:nvPr/>
        </p:nvSpPr>
        <p:spPr>
          <a:xfrm>
            <a:off x="5200838" y="1566170"/>
            <a:ext cx="229553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863" spc="19" dirty="0">
                <a:latin typeface="Cambria Math"/>
                <a:cs typeface="Cambria Math"/>
              </a:rPr>
              <a:t>𝐵</a:t>
            </a:r>
            <a:r>
              <a:rPr spc="28" baseline="-20833" dirty="0">
                <a:latin typeface="Cambria Math"/>
                <a:cs typeface="Cambria Math"/>
              </a:rPr>
              <a:t>𝒑</a:t>
            </a:r>
            <a:endParaRPr baseline="-20833">
              <a:latin typeface="Cambria Math"/>
              <a:cs typeface="Cambria Math"/>
            </a:endParaRPr>
          </a:p>
        </p:txBody>
      </p:sp>
      <p:sp>
        <p:nvSpPr>
          <p:cNvPr id="104" name="object 102">
            <a:extLst>
              <a:ext uri="{FF2B5EF4-FFF2-40B4-BE49-F238E27FC236}">
                <a16:creationId xmlns:a16="http://schemas.microsoft.com/office/drawing/2014/main" id="{0693A534-D65C-4BCF-8BB1-51D3CBC9A2BF}"/>
              </a:ext>
            </a:extLst>
          </p:cNvPr>
          <p:cNvSpPr txBox="1"/>
          <p:nvPr/>
        </p:nvSpPr>
        <p:spPr>
          <a:xfrm>
            <a:off x="4784174" y="1506186"/>
            <a:ext cx="113348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4" dirty="0">
                <a:latin typeface="Cambria Math"/>
                <a:cs typeface="Cambria Math"/>
              </a:rPr>
              <a:t>𝑃</a:t>
            </a:r>
            <a:endParaRPr sz="12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329633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F80392-59B9-4C08-80E3-6086EFE2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B29350-C349-48A8-B535-3594AA78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3D90DFC6-9BDB-4A18-BD98-1654ED1FF651}"/>
              </a:ext>
            </a:extLst>
          </p:cNvPr>
          <p:cNvGrpSpPr/>
          <p:nvPr/>
        </p:nvGrpSpPr>
        <p:grpSpPr>
          <a:xfrm>
            <a:off x="5047487" y="3966568"/>
            <a:ext cx="1747838" cy="1632109"/>
            <a:chOff x="6729983" y="4145757"/>
            <a:chExt cx="2330450" cy="2176145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65B3526D-2071-4C48-B9F9-ED15A3F293A0}"/>
                </a:ext>
              </a:extLst>
            </p:cNvPr>
            <p:cNvSpPr/>
            <p:nvPr/>
          </p:nvSpPr>
          <p:spPr>
            <a:xfrm>
              <a:off x="6779272" y="4145757"/>
              <a:ext cx="1892680" cy="18893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A84F981D-7C7C-4A12-982E-5AF0EA0A820F}"/>
                </a:ext>
              </a:extLst>
            </p:cNvPr>
            <p:cNvSpPr/>
            <p:nvPr/>
          </p:nvSpPr>
          <p:spPr>
            <a:xfrm>
              <a:off x="6826122" y="4181195"/>
              <a:ext cx="1824989" cy="1824355"/>
            </a:xfrm>
            <a:custGeom>
              <a:avLst/>
              <a:gdLst/>
              <a:ahLst/>
              <a:cxnLst/>
              <a:rect l="l" t="t" r="r" b="b"/>
              <a:pathLst>
                <a:path w="1824990" h="1824354">
                  <a:moveTo>
                    <a:pt x="1824469" y="0"/>
                  </a:moveTo>
                  <a:lnTo>
                    <a:pt x="0" y="0"/>
                  </a:lnTo>
                  <a:lnTo>
                    <a:pt x="0" y="1823999"/>
                  </a:lnTo>
                  <a:lnTo>
                    <a:pt x="1824469" y="1823999"/>
                  </a:lnTo>
                  <a:lnTo>
                    <a:pt x="1824469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ABDE7460-2FF8-41EB-93F2-B5442A1E5C2B}"/>
                </a:ext>
              </a:extLst>
            </p:cNvPr>
            <p:cNvSpPr/>
            <p:nvPr/>
          </p:nvSpPr>
          <p:spPr>
            <a:xfrm>
              <a:off x="6729983" y="4991097"/>
              <a:ext cx="2330183" cy="13304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4B6D6017-058B-424B-AD90-6652A66D254D}"/>
                </a:ext>
              </a:extLst>
            </p:cNvPr>
            <p:cNvSpPr/>
            <p:nvPr/>
          </p:nvSpPr>
          <p:spPr>
            <a:xfrm>
              <a:off x="7766490" y="5131921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0" y="0"/>
                  </a:moveTo>
                  <a:lnTo>
                    <a:pt x="1125093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CD847CD6-37D5-4B8A-BEAD-1E6E4477313F}"/>
                </a:ext>
              </a:extLst>
            </p:cNvPr>
            <p:cNvSpPr/>
            <p:nvPr/>
          </p:nvSpPr>
          <p:spPr>
            <a:xfrm>
              <a:off x="8815385" y="5087467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9C4C559E-B05B-40E4-BEDC-71AF90941576}"/>
                </a:ext>
              </a:extLst>
            </p:cNvPr>
            <p:cNvSpPr/>
            <p:nvPr/>
          </p:nvSpPr>
          <p:spPr>
            <a:xfrm>
              <a:off x="7766490" y="5131921"/>
              <a:ext cx="0" cy="1020444"/>
            </a:xfrm>
            <a:custGeom>
              <a:avLst/>
              <a:gdLst/>
              <a:ahLst/>
              <a:cxnLst/>
              <a:rect l="l" t="t" r="r" b="b"/>
              <a:pathLst>
                <a:path h="1020445">
                  <a:moveTo>
                    <a:pt x="0" y="0"/>
                  </a:moveTo>
                  <a:lnTo>
                    <a:pt x="0" y="1020267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534F56CD-CCFA-403A-9B23-90C3FA806768}"/>
                </a:ext>
              </a:extLst>
            </p:cNvPr>
            <p:cNvSpPr/>
            <p:nvPr/>
          </p:nvSpPr>
          <p:spPr>
            <a:xfrm>
              <a:off x="7722045" y="6075996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DFF528F2-6E36-492F-B77C-B0320AF78185}"/>
                </a:ext>
              </a:extLst>
            </p:cNvPr>
            <p:cNvSpPr/>
            <p:nvPr/>
          </p:nvSpPr>
          <p:spPr>
            <a:xfrm>
              <a:off x="6891181" y="5131921"/>
              <a:ext cx="875665" cy="558165"/>
            </a:xfrm>
            <a:custGeom>
              <a:avLst/>
              <a:gdLst/>
              <a:ahLst/>
              <a:cxnLst/>
              <a:rect l="l" t="t" r="r" b="b"/>
              <a:pathLst>
                <a:path w="875665" h="558164">
                  <a:moveTo>
                    <a:pt x="875309" y="0"/>
                  </a:moveTo>
                  <a:lnTo>
                    <a:pt x="0" y="55772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295C6BA9-B539-4D2A-9B93-C78CF8B548C9}"/>
                </a:ext>
              </a:extLst>
            </p:cNvPr>
            <p:cNvSpPr/>
            <p:nvPr/>
          </p:nvSpPr>
          <p:spPr>
            <a:xfrm>
              <a:off x="6891179" y="5611203"/>
              <a:ext cx="88265" cy="78740"/>
            </a:xfrm>
            <a:custGeom>
              <a:avLst/>
              <a:gdLst/>
              <a:ahLst/>
              <a:cxnLst/>
              <a:rect l="l" t="t" r="r" b="b"/>
              <a:pathLst>
                <a:path w="88265" h="78739">
                  <a:moveTo>
                    <a:pt x="40373" y="0"/>
                  </a:moveTo>
                  <a:lnTo>
                    <a:pt x="0" y="78435"/>
                  </a:lnTo>
                  <a:lnTo>
                    <a:pt x="88150" y="74968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84E11F89-0A2F-415B-B0C5-3D949E8572A4}"/>
                </a:ext>
              </a:extLst>
            </p:cNvPr>
            <p:cNvSpPr/>
            <p:nvPr/>
          </p:nvSpPr>
          <p:spPr>
            <a:xfrm>
              <a:off x="7691627" y="4663440"/>
              <a:ext cx="652272" cy="4541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B062B44E-950F-4F0C-B40D-3AD2131D9349}"/>
                </a:ext>
              </a:extLst>
            </p:cNvPr>
            <p:cNvSpPr/>
            <p:nvPr/>
          </p:nvSpPr>
          <p:spPr>
            <a:xfrm>
              <a:off x="7826118" y="4783796"/>
              <a:ext cx="446405" cy="248920"/>
            </a:xfrm>
            <a:custGeom>
              <a:avLst/>
              <a:gdLst/>
              <a:ahLst/>
              <a:cxnLst/>
              <a:rect l="l" t="t" r="r" b="b"/>
              <a:pathLst>
                <a:path w="446404" h="248920">
                  <a:moveTo>
                    <a:pt x="366115" y="0"/>
                  </a:moveTo>
                  <a:lnTo>
                    <a:pt x="362724" y="0"/>
                  </a:lnTo>
                  <a:lnTo>
                    <a:pt x="362724" y="9893"/>
                  </a:lnTo>
                  <a:lnTo>
                    <a:pt x="364680" y="9893"/>
                  </a:lnTo>
                  <a:lnTo>
                    <a:pt x="373607" y="10507"/>
                  </a:lnTo>
                  <a:lnTo>
                    <a:pt x="404247" y="41691"/>
                  </a:lnTo>
                  <a:lnTo>
                    <a:pt x="404914" y="52222"/>
                  </a:lnTo>
                  <a:lnTo>
                    <a:pt x="404914" y="58293"/>
                  </a:lnTo>
                  <a:lnTo>
                    <a:pt x="404050" y="65811"/>
                  </a:lnTo>
                  <a:lnTo>
                    <a:pt x="400570" y="83693"/>
                  </a:lnTo>
                  <a:lnTo>
                    <a:pt x="399707" y="90068"/>
                  </a:lnTo>
                  <a:lnTo>
                    <a:pt x="399707" y="101269"/>
                  </a:lnTo>
                  <a:lnTo>
                    <a:pt x="401878" y="107327"/>
                  </a:lnTo>
                  <a:lnTo>
                    <a:pt x="410565" y="116789"/>
                  </a:lnTo>
                  <a:lnTo>
                    <a:pt x="415721" y="120281"/>
                  </a:lnTo>
                  <a:lnTo>
                    <a:pt x="421716" y="122542"/>
                  </a:lnTo>
                  <a:lnTo>
                    <a:pt x="421716" y="124879"/>
                  </a:lnTo>
                  <a:lnTo>
                    <a:pt x="415721" y="127139"/>
                  </a:lnTo>
                  <a:lnTo>
                    <a:pt x="410565" y="130632"/>
                  </a:lnTo>
                  <a:lnTo>
                    <a:pt x="401878" y="140093"/>
                  </a:lnTo>
                  <a:lnTo>
                    <a:pt x="399707" y="146151"/>
                  </a:lnTo>
                  <a:lnTo>
                    <a:pt x="399707" y="157353"/>
                  </a:lnTo>
                  <a:lnTo>
                    <a:pt x="400570" y="163741"/>
                  </a:lnTo>
                  <a:lnTo>
                    <a:pt x="404050" y="181622"/>
                  </a:lnTo>
                  <a:lnTo>
                    <a:pt x="404914" y="189128"/>
                  </a:lnTo>
                  <a:lnTo>
                    <a:pt x="404914" y="195211"/>
                  </a:lnTo>
                  <a:lnTo>
                    <a:pt x="404247" y="206136"/>
                  </a:lnTo>
                  <a:lnTo>
                    <a:pt x="373607" y="237828"/>
                  </a:lnTo>
                  <a:lnTo>
                    <a:pt x="364680" y="238442"/>
                  </a:lnTo>
                  <a:lnTo>
                    <a:pt x="362724" y="238442"/>
                  </a:lnTo>
                  <a:lnTo>
                    <a:pt x="362724" y="248335"/>
                  </a:lnTo>
                  <a:lnTo>
                    <a:pt x="366115" y="248335"/>
                  </a:lnTo>
                  <a:lnTo>
                    <a:pt x="380448" y="247267"/>
                  </a:lnTo>
                  <a:lnTo>
                    <a:pt x="418520" y="226691"/>
                  </a:lnTo>
                  <a:lnTo>
                    <a:pt x="427050" y="192862"/>
                  </a:lnTo>
                  <a:lnTo>
                    <a:pt x="427050" y="185661"/>
                  </a:lnTo>
                  <a:lnTo>
                    <a:pt x="426034" y="177457"/>
                  </a:lnTo>
                  <a:lnTo>
                    <a:pt x="421957" y="159042"/>
                  </a:lnTo>
                  <a:lnTo>
                    <a:pt x="420928" y="152882"/>
                  </a:lnTo>
                  <a:lnTo>
                    <a:pt x="420928" y="143764"/>
                  </a:lnTo>
                  <a:lnTo>
                    <a:pt x="422998" y="138887"/>
                  </a:lnTo>
                  <a:lnTo>
                    <a:pt x="431241" y="131330"/>
                  </a:lnTo>
                  <a:lnTo>
                    <a:pt x="437476" y="129311"/>
                  </a:lnTo>
                  <a:lnTo>
                    <a:pt x="445808" y="129057"/>
                  </a:lnTo>
                  <a:lnTo>
                    <a:pt x="445808" y="118376"/>
                  </a:lnTo>
                  <a:lnTo>
                    <a:pt x="437476" y="118110"/>
                  </a:lnTo>
                  <a:lnTo>
                    <a:pt x="431241" y="116090"/>
                  </a:lnTo>
                  <a:lnTo>
                    <a:pt x="422998" y="108546"/>
                  </a:lnTo>
                  <a:lnTo>
                    <a:pt x="420928" y="103657"/>
                  </a:lnTo>
                  <a:lnTo>
                    <a:pt x="420928" y="94538"/>
                  </a:lnTo>
                  <a:lnTo>
                    <a:pt x="421957" y="88379"/>
                  </a:lnTo>
                  <a:lnTo>
                    <a:pt x="426034" y="69977"/>
                  </a:lnTo>
                  <a:lnTo>
                    <a:pt x="427050" y="61772"/>
                  </a:lnTo>
                  <a:lnTo>
                    <a:pt x="427050" y="54559"/>
                  </a:lnTo>
                  <a:lnTo>
                    <a:pt x="426102" y="41872"/>
                  </a:lnTo>
                  <a:lnTo>
                    <a:pt x="403332" y="8068"/>
                  </a:lnTo>
                  <a:lnTo>
                    <a:pt x="380448" y="1068"/>
                  </a:lnTo>
                  <a:lnTo>
                    <a:pt x="366115" y="0"/>
                  </a:lnTo>
                  <a:close/>
                </a:path>
                <a:path w="446404" h="248920">
                  <a:moveTo>
                    <a:pt x="83083" y="0"/>
                  </a:moveTo>
                  <a:lnTo>
                    <a:pt x="79692" y="0"/>
                  </a:lnTo>
                  <a:lnTo>
                    <a:pt x="65357" y="1068"/>
                  </a:lnTo>
                  <a:lnTo>
                    <a:pt x="27285" y="21579"/>
                  </a:lnTo>
                  <a:lnTo>
                    <a:pt x="18745" y="54432"/>
                  </a:lnTo>
                  <a:lnTo>
                    <a:pt x="18745" y="61645"/>
                  </a:lnTo>
                  <a:lnTo>
                    <a:pt x="19773" y="69850"/>
                  </a:lnTo>
                  <a:lnTo>
                    <a:pt x="23850" y="88252"/>
                  </a:lnTo>
                  <a:lnTo>
                    <a:pt x="24866" y="94411"/>
                  </a:lnTo>
                  <a:lnTo>
                    <a:pt x="24866" y="103530"/>
                  </a:lnTo>
                  <a:lnTo>
                    <a:pt x="22809" y="108407"/>
                  </a:lnTo>
                  <a:lnTo>
                    <a:pt x="14566" y="115963"/>
                  </a:lnTo>
                  <a:lnTo>
                    <a:pt x="8331" y="117982"/>
                  </a:lnTo>
                  <a:lnTo>
                    <a:pt x="0" y="118249"/>
                  </a:lnTo>
                  <a:lnTo>
                    <a:pt x="0" y="128917"/>
                  </a:lnTo>
                  <a:lnTo>
                    <a:pt x="8331" y="129184"/>
                  </a:lnTo>
                  <a:lnTo>
                    <a:pt x="14566" y="131203"/>
                  </a:lnTo>
                  <a:lnTo>
                    <a:pt x="22809" y="138760"/>
                  </a:lnTo>
                  <a:lnTo>
                    <a:pt x="24866" y="143637"/>
                  </a:lnTo>
                  <a:lnTo>
                    <a:pt x="24866" y="152755"/>
                  </a:lnTo>
                  <a:lnTo>
                    <a:pt x="23850" y="158915"/>
                  </a:lnTo>
                  <a:lnTo>
                    <a:pt x="19773" y="177317"/>
                  </a:lnTo>
                  <a:lnTo>
                    <a:pt x="18745" y="185521"/>
                  </a:lnTo>
                  <a:lnTo>
                    <a:pt x="18745" y="192735"/>
                  </a:lnTo>
                  <a:lnTo>
                    <a:pt x="19694" y="205879"/>
                  </a:lnTo>
                  <a:lnTo>
                    <a:pt x="42469" y="240266"/>
                  </a:lnTo>
                  <a:lnTo>
                    <a:pt x="79692" y="248335"/>
                  </a:lnTo>
                  <a:lnTo>
                    <a:pt x="83083" y="248335"/>
                  </a:lnTo>
                  <a:lnTo>
                    <a:pt x="83083" y="238442"/>
                  </a:lnTo>
                  <a:lnTo>
                    <a:pt x="81127" y="238442"/>
                  </a:lnTo>
                  <a:lnTo>
                    <a:pt x="72200" y="237828"/>
                  </a:lnTo>
                  <a:lnTo>
                    <a:pt x="41560" y="206056"/>
                  </a:lnTo>
                  <a:lnTo>
                    <a:pt x="40894" y="195072"/>
                  </a:lnTo>
                  <a:lnTo>
                    <a:pt x="40894" y="189001"/>
                  </a:lnTo>
                  <a:lnTo>
                    <a:pt x="41757" y="181495"/>
                  </a:lnTo>
                  <a:lnTo>
                    <a:pt x="45224" y="163601"/>
                  </a:lnTo>
                  <a:lnTo>
                    <a:pt x="46101" y="157226"/>
                  </a:lnTo>
                  <a:lnTo>
                    <a:pt x="46101" y="146024"/>
                  </a:lnTo>
                  <a:lnTo>
                    <a:pt x="43929" y="139966"/>
                  </a:lnTo>
                  <a:lnTo>
                    <a:pt x="35242" y="130505"/>
                  </a:lnTo>
                  <a:lnTo>
                    <a:pt x="30086" y="127012"/>
                  </a:lnTo>
                  <a:lnTo>
                    <a:pt x="24091" y="124752"/>
                  </a:lnTo>
                  <a:lnTo>
                    <a:pt x="24091" y="122415"/>
                  </a:lnTo>
                  <a:lnTo>
                    <a:pt x="30086" y="120154"/>
                  </a:lnTo>
                  <a:lnTo>
                    <a:pt x="35242" y="116662"/>
                  </a:lnTo>
                  <a:lnTo>
                    <a:pt x="43929" y="107200"/>
                  </a:lnTo>
                  <a:lnTo>
                    <a:pt x="46101" y="101142"/>
                  </a:lnTo>
                  <a:lnTo>
                    <a:pt x="46101" y="89941"/>
                  </a:lnTo>
                  <a:lnTo>
                    <a:pt x="45224" y="83566"/>
                  </a:lnTo>
                  <a:lnTo>
                    <a:pt x="41757" y="65671"/>
                  </a:lnTo>
                  <a:lnTo>
                    <a:pt x="40894" y="58166"/>
                  </a:lnTo>
                  <a:lnTo>
                    <a:pt x="40894" y="52095"/>
                  </a:lnTo>
                  <a:lnTo>
                    <a:pt x="41560" y="41622"/>
                  </a:lnTo>
                  <a:lnTo>
                    <a:pt x="72200" y="10507"/>
                  </a:lnTo>
                  <a:lnTo>
                    <a:pt x="81127" y="9893"/>
                  </a:lnTo>
                  <a:lnTo>
                    <a:pt x="83083" y="9893"/>
                  </a:lnTo>
                  <a:lnTo>
                    <a:pt x="83083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5">
            <a:extLst>
              <a:ext uri="{FF2B5EF4-FFF2-40B4-BE49-F238E27FC236}">
                <a16:creationId xmlns:a16="http://schemas.microsoft.com/office/drawing/2014/main" id="{7D31ACC8-56B3-4E03-BA08-C89E13BEC8BD}"/>
              </a:ext>
            </a:extLst>
          </p:cNvPr>
          <p:cNvGrpSpPr/>
          <p:nvPr/>
        </p:nvGrpSpPr>
        <p:grpSpPr>
          <a:xfrm>
            <a:off x="1735788" y="3589119"/>
            <a:ext cx="2262664" cy="1868329"/>
            <a:chOff x="2314384" y="3642492"/>
            <a:chExt cx="3016885" cy="2491105"/>
          </a:xfrm>
        </p:grpSpPr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72164719-FBA0-46C4-99C6-FE10E463CDB9}"/>
                </a:ext>
              </a:extLst>
            </p:cNvPr>
            <p:cNvSpPr/>
            <p:nvPr/>
          </p:nvSpPr>
          <p:spPr>
            <a:xfrm>
              <a:off x="2314384" y="3733330"/>
              <a:ext cx="3016714" cy="23999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FA1FE340-8451-4C7B-8565-BA6BA1B20889}"/>
                </a:ext>
              </a:extLst>
            </p:cNvPr>
            <p:cNvSpPr/>
            <p:nvPr/>
          </p:nvSpPr>
          <p:spPr>
            <a:xfrm>
              <a:off x="2421331" y="3777945"/>
              <a:ext cx="2738755" cy="2208530"/>
            </a:xfrm>
            <a:custGeom>
              <a:avLst/>
              <a:gdLst/>
              <a:ahLst/>
              <a:cxnLst/>
              <a:rect l="l" t="t" r="r" b="b"/>
              <a:pathLst>
                <a:path w="2738754" h="2208529">
                  <a:moveTo>
                    <a:pt x="2738628" y="0"/>
                  </a:moveTo>
                  <a:lnTo>
                    <a:pt x="0" y="0"/>
                  </a:lnTo>
                  <a:lnTo>
                    <a:pt x="0" y="2207996"/>
                  </a:lnTo>
                  <a:lnTo>
                    <a:pt x="2738628" y="2207996"/>
                  </a:lnTo>
                  <a:lnTo>
                    <a:pt x="2738628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3802E4FC-7047-40B0-B003-245C8B9B187A}"/>
                </a:ext>
              </a:extLst>
            </p:cNvPr>
            <p:cNvSpPr/>
            <p:nvPr/>
          </p:nvSpPr>
          <p:spPr>
            <a:xfrm>
              <a:off x="3156376" y="3642492"/>
              <a:ext cx="318135" cy="224790"/>
            </a:xfrm>
            <a:custGeom>
              <a:avLst/>
              <a:gdLst/>
              <a:ahLst/>
              <a:cxnLst/>
              <a:rect l="l" t="t" r="r" b="b"/>
              <a:pathLst>
                <a:path w="318135" h="224789">
                  <a:moveTo>
                    <a:pt x="245833" y="0"/>
                  </a:moveTo>
                  <a:lnTo>
                    <a:pt x="242773" y="0"/>
                  </a:lnTo>
                  <a:lnTo>
                    <a:pt x="242773" y="8940"/>
                  </a:lnTo>
                  <a:lnTo>
                    <a:pt x="244538" y="8940"/>
                  </a:lnTo>
                  <a:lnTo>
                    <a:pt x="252599" y="9495"/>
                  </a:lnTo>
                  <a:lnTo>
                    <a:pt x="280268" y="37638"/>
                  </a:lnTo>
                  <a:lnTo>
                    <a:pt x="280873" y="47142"/>
                  </a:lnTo>
                  <a:lnTo>
                    <a:pt x="280873" y="52628"/>
                  </a:lnTo>
                  <a:lnTo>
                    <a:pt x="280085" y="59410"/>
                  </a:lnTo>
                  <a:lnTo>
                    <a:pt x="276948" y="75565"/>
                  </a:lnTo>
                  <a:lnTo>
                    <a:pt x="276161" y="81318"/>
                  </a:lnTo>
                  <a:lnTo>
                    <a:pt x="276161" y="91427"/>
                  </a:lnTo>
                  <a:lnTo>
                    <a:pt x="278129" y="96901"/>
                  </a:lnTo>
                  <a:lnTo>
                    <a:pt x="285965" y="105448"/>
                  </a:lnTo>
                  <a:lnTo>
                    <a:pt x="290626" y="108597"/>
                  </a:lnTo>
                  <a:lnTo>
                    <a:pt x="296036" y="110642"/>
                  </a:lnTo>
                  <a:lnTo>
                    <a:pt x="296036" y="112750"/>
                  </a:lnTo>
                  <a:lnTo>
                    <a:pt x="290626" y="114795"/>
                  </a:lnTo>
                  <a:lnTo>
                    <a:pt x="285965" y="117944"/>
                  </a:lnTo>
                  <a:lnTo>
                    <a:pt x="278129" y="126492"/>
                  </a:lnTo>
                  <a:lnTo>
                    <a:pt x="276161" y="131953"/>
                  </a:lnTo>
                  <a:lnTo>
                    <a:pt x="276161" y="142074"/>
                  </a:lnTo>
                  <a:lnTo>
                    <a:pt x="276948" y="147828"/>
                  </a:lnTo>
                  <a:lnTo>
                    <a:pt x="280085" y="163982"/>
                  </a:lnTo>
                  <a:lnTo>
                    <a:pt x="280873" y="170751"/>
                  </a:lnTo>
                  <a:lnTo>
                    <a:pt x="280873" y="176237"/>
                  </a:lnTo>
                  <a:lnTo>
                    <a:pt x="280268" y="186108"/>
                  </a:lnTo>
                  <a:lnTo>
                    <a:pt x="252599" y="214722"/>
                  </a:lnTo>
                  <a:lnTo>
                    <a:pt x="244538" y="215277"/>
                  </a:lnTo>
                  <a:lnTo>
                    <a:pt x="242773" y="215277"/>
                  </a:lnTo>
                  <a:lnTo>
                    <a:pt x="242773" y="224218"/>
                  </a:lnTo>
                  <a:lnTo>
                    <a:pt x="245833" y="224218"/>
                  </a:lnTo>
                  <a:lnTo>
                    <a:pt x="258775" y="223249"/>
                  </a:lnTo>
                  <a:lnTo>
                    <a:pt x="293151" y="204671"/>
                  </a:lnTo>
                  <a:lnTo>
                    <a:pt x="300850" y="174129"/>
                  </a:lnTo>
                  <a:lnTo>
                    <a:pt x="300850" y="167627"/>
                  </a:lnTo>
                  <a:lnTo>
                    <a:pt x="299935" y="160210"/>
                  </a:lnTo>
                  <a:lnTo>
                    <a:pt x="296252" y="143598"/>
                  </a:lnTo>
                  <a:lnTo>
                    <a:pt x="295325" y="138036"/>
                  </a:lnTo>
                  <a:lnTo>
                    <a:pt x="295325" y="129806"/>
                  </a:lnTo>
                  <a:lnTo>
                    <a:pt x="297192" y="125387"/>
                  </a:lnTo>
                  <a:lnTo>
                    <a:pt x="304634" y="118579"/>
                  </a:lnTo>
                  <a:lnTo>
                    <a:pt x="310260" y="116751"/>
                  </a:lnTo>
                  <a:lnTo>
                    <a:pt x="317779" y="116509"/>
                  </a:lnTo>
                  <a:lnTo>
                    <a:pt x="317779" y="106870"/>
                  </a:lnTo>
                  <a:lnTo>
                    <a:pt x="310260" y="106641"/>
                  </a:lnTo>
                  <a:lnTo>
                    <a:pt x="304634" y="104813"/>
                  </a:lnTo>
                  <a:lnTo>
                    <a:pt x="297192" y="97993"/>
                  </a:lnTo>
                  <a:lnTo>
                    <a:pt x="295325" y="93586"/>
                  </a:lnTo>
                  <a:lnTo>
                    <a:pt x="295325" y="85356"/>
                  </a:lnTo>
                  <a:lnTo>
                    <a:pt x="296252" y="79794"/>
                  </a:lnTo>
                  <a:lnTo>
                    <a:pt x="299935" y="63182"/>
                  </a:lnTo>
                  <a:lnTo>
                    <a:pt x="300850" y="55765"/>
                  </a:lnTo>
                  <a:lnTo>
                    <a:pt x="300850" y="49263"/>
                  </a:lnTo>
                  <a:lnTo>
                    <a:pt x="299995" y="37802"/>
                  </a:lnTo>
                  <a:lnTo>
                    <a:pt x="269978" y="3394"/>
                  </a:lnTo>
                  <a:lnTo>
                    <a:pt x="258775" y="967"/>
                  </a:lnTo>
                  <a:lnTo>
                    <a:pt x="245833" y="0"/>
                  </a:lnTo>
                  <a:close/>
                </a:path>
                <a:path w="318135" h="224789">
                  <a:moveTo>
                    <a:pt x="75006" y="0"/>
                  </a:moveTo>
                  <a:lnTo>
                    <a:pt x="71958" y="0"/>
                  </a:lnTo>
                  <a:lnTo>
                    <a:pt x="59010" y="967"/>
                  </a:lnTo>
                  <a:lnTo>
                    <a:pt x="24638" y="19482"/>
                  </a:lnTo>
                  <a:lnTo>
                    <a:pt x="16929" y="49149"/>
                  </a:lnTo>
                  <a:lnTo>
                    <a:pt x="16929" y="55651"/>
                  </a:lnTo>
                  <a:lnTo>
                    <a:pt x="17856" y="63055"/>
                  </a:lnTo>
                  <a:lnTo>
                    <a:pt x="21539" y="79679"/>
                  </a:lnTo>
                  <a:lnTo>
                    <a:pt x="22453" y="85242"/>
                  </a:lnTo>
                  <a:lnTo>
                    <a:pt x="22453" y="93472"/>
                  </a:lnTo>
                  <a:lnTo>
                    <a:pt x="20599" y="97878"/>
                  </a:lnTo>
                  <a:lnTo>
                    <a:pt x="13144" y="104698"/>
                  </a:lnTo>
                  <a:lnTo>
                    <a:pt x="7531" y="106527"/>
                  </a:lnTo>
                  <a:lnTo>
                    <a:pt x="0" y="106756"/>
                  </a:lnTo>
                  <a:lnTo>
                    <a:pt x="0" y="116395"/>
                  </a:lnTo>
                  <a:lnTo>
                    <a:pt x="7531" y="116636"/>
                  </a:lnTo>
                  <a:lnTo>
                    <a:pt x="13144" y="118452"/>
                  </a:lnTo>
                  <a:lnTo>
                    <a:pt x="20599" y="125272"/>
                  </a:lnTo>
                  <a:lnTo>
                    <a:pt x="22453" y="129679"/>
                  </a:lnTo>
                  <a:lnTo>
                    <a:pt x="22453" y="137909"/>
                  </a:lnTo>
                  <a:lnTo>
                    <a:pt x="21539" y="143484"/>
                  </a:lnTo>
                  <a:lnTo>
                    <a:pt x="17856" y="160096"/>
                  </a:lnTo>
                  <a:lnTo>
                    <a:pt x="16929" y="167500"/>
                  </a:lnTo>
                  <a:lnTo>
                    <a:pt x="16929" y="174015"/>
                  </a:lnTo>
                  <a:lnTo>
                    <a:pt x="17786" y="185885"/>
                  </a:lnTo>
                  <a:lnTo>
                    <a:pt x="47809" y="220818"/>
                  </a:lnTo>
                  <a:lnTo>
                    <a:pt x="71958" y="224218"/>
                  </a:lnTo>
                  <a:lnTo>
                    <a:pt x="75006" y="224218"/>
                  </a:lnTo>
                  <a:lnTo>
                    <a:pt x="75006" y="215277"/>
                  </a:lnTo>
                  <a:lnTo>
                    <a:pt x="73253" y="215277"/>
                  </a:lnTo>
                  <a:lnTo>
                    <a:pt x="65190" y="214722"/>
                  </a:lnTo>
                  <a:lnTo>
                    <a:pt x="37521" y="186038"/>
                  </a:lnTo>
                  <a:lnTo>
                    <a:pt x="36918" y="176123"/>
                  </a:lnTo>
                  <a:lnTo>
                    <a:pt x="36918" y="170637"/>
                  </a:lnTo>
                  <a:lnTo>
                    <a:pt x="37706" y="163855"/>
                  </a:lnTo>
                  <a:lnTo>
                    <a:pt x="40843" y="147713"/>
                  </a:lnTo>
                  <a:lnTo>
                    <a:pt x="41617" y="141947"/>
                  </a:lnTo>
                  <a:lnTo>
                    <a:pt x="41617" y="131838"/>
                  </a:lnTo>
                  <a:lnTo>
                    <a:pt x="39662" y="126377"/>
                  </a:lnTo>
                  <a:lnTo>
                    <a:pt x="31826" y="117830"/>
                  </a:lnTo>
                  <a:lnTo>
                    <a:pt x="27165" y="114668"/>
                  </a:lnTo>
                  <a:lnTo>
                    <a:pt x="21755" y="112636"/>
                  </a:lnTo>
                  <a:lnTo>
                    <a:pt x="21755" y="110515"/>
                  </a:lnTo>
                  <a:lnTo>
                    <a:pt x="27165" y="108483"/>
                  </a:lnTo>
                  <a:lnTo>
                    <a:pt x="31826" y="105321"/>
                  </a:lnTo>
                  <a:lnTo>
                    <a:pt x="39662" y="96786"/>
                  </a:lnTo>
                  <a:lnTo>
                    <a:pt x="41617" y="91313"/>
                  </a:lnTo>
                  <a:lnTo>
                    <a:pt x="41617" y="81203"/>
                  </a:lnTo>
                  <a:lnTo>
                    <a:pt x="40843" y="75438"/>
                  </a:lnTo>
                  <a:lnTo>
                    <a:pt x="37706" y="59296"/>
                  </a:lnTo>
                  <a:lnTo>
                    <a:pt x="36918" y="52514"/>
                  </a:lnTo>
                  <a:lnTo>
                    <a:pt x="36918" y="47028"/>
                  </a:lnTo>
                  <a:lnTo>
                    <a:pt x="37521" y="37574"/>
                  </a:lnTo>
                  <a:lnTo>
                    <a:pt x="65190" y="9495"/>
                  </a:lnTo>
                  <a:lnTo>
                    <a:pt x="73253" y="8940"/>
                  </a:lnTo>
                  <a:lnTo>
                    <a:pt x="75006" y="8940"/>
                  </a:lnTo>
                  <a:lnTo>
                    <a:pt x="75006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9">
            <a:extLst>
              <a:ext uri="{FF2B5EF4-FFF2-40B4-BE49-F238E27FC236}">
                <a16:creationId xmlns:a16="http://schemas.microsoft.com/office/drawing/2014/main" id="{358C8B89-BF77-427E-BA04-22753A614CB1}"/>
              </a:ext>
            </a:extLst>
          </p:cNvPr>
          <p:cNvSpPr txBox="1"/>
          <p:nvPr/>
        </p:nvSpPr>
        <p:spPr>
          <a:xfrm>
            <a:off x="3256729" y="5417021"/>
            <a:ext cx="511969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68" dirty="0">
                <a:solidFill>
                  <a:srgbClr val="003C69"/>
                </a:solidFill>
                <a:latin typeface="Arial"/>
                <a:cs typeface="Arial"/>
              </a:rPr>
              <a:t>V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eh</a:t>
            </a:r>
            <a:r>
              <a:rPr sz="1200" dirty="0">
                <a:solidFill>
                  <a:srgbClr val="003C69"/>
                </a:solidFill>
                <a:latin typeface="Arial"/>
                <a:cs typeface="Arial"/>
              </a:rPr>
              <a:t>icl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2" name="object 20">
            <a:extLst>
              <a:ext uri="{FF2B5EF4-FFF2-40B4-BE49-F238E27FC236}">
                <a16:creationId xmlns:a16="http://schemas.microsoft.com/office/drawing/2014/main" id="{AF2B6D3D-C6CF-4A5B-B2B5-7593111E7805}"/>
              </a:ext>
            </a:extLst>
          </p:cNvPr>
          <p:cNvGrpSpPr/>
          <p:nvPr/>
        </p:nvGrpSpPr>
        <p:grpSpPr>
          <a:xfrm>
            <a:off x="2759599" y="3419540"/>
            <a:ext cx="526256" cy="1777365"/>
            <a:chOff x="3679465" y="3416386"/>
            <a:chExt cx="701675" cy="2369820"/>
          </a:xfrm>
        </p:grpSpPr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C2B9046B-C795-43E7-8E2F-1E78E074537D}"/>
                </a:ext>
              </a:extLst>
            </p:cNvPr>
            <p:cNvSpPr/>
            <p:nvPr/>
          </p:nvSpPr>
          <p:spPr>
            <a:xfrm>
              <a:off x="3694563" y="3429086"/>
              <a:ext cx="235585" cy="551180"/>
            </a:xfrm>
            <a:custGeom>
              <a:avLst/>
              <a:gdLst/>
              <a:ahLst/>
              <a:cxnLst/>
              <a:rect l="l" t="t" r="r" b="b"/>
              <a:pathLst>
                <a:path w="235585" h="551179">
                  <a:moveTo>
                    <a:pt x="0" y="550659"/>
                  </a:moveTo>
                  <a:lnTo>
                    <a:pt x="235381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58F5A06F-2B94-4378-93E5-4187132C9CCA}"/>
                </a:ext>
              </a:extLst>
            </p:cNvPr>
            <p:cNvSpPr/>
            <p:nvPr/>
          </p:nvSpPr>
          <p:spPr>
            <a:xfrm>
              <a:off x="3859121" y="3429086"/>
              <a:ext cx="81915" cy="87630"/>
            </a:xfrm>
            <a:custGeom>
              <a:avLst/>
              <a:gdLst/>
              <a:ahLst/>
              <a:cxnLst/>
              <a:rect l="l" t="t" r="r" b="b"/>
              <a:pathLst>
                <a:path w="81914" h="87629">
                  <a:moveTo>
                    <a:pt x="81749" y="87541"/>
                  </a:moveTo>
                  <a:lnTo>
                    <a:pt x="70827" y="0"/>
                  </a:lnTo>
                  <a:lnTo>
                    <a:pt x="0" y="52603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9B941D76-D00A-4169-84FA-BC2808078AD3}"/>
                </a:ext>
              </a:extLst>
            </p:cNvPr>
            <p:cNvSpPr/>
            <p:nvPr/>
          </p:nvSpPr>
          <p:spPr>
            <a:xfrm>
              <a:off x="3694563" y="3979744"/>
              <a:ext cx="551180" cy="235585"/>
            </a:xfrm>
            <a:custGeom>
              <a:avLst/>
              <a:gdLst/>
              <a:ahLst/>
              <a:cxnLst/>
              <a:rect l="l" t="t" r="r" b="b"/>
              <a:pathLst>
                <a:path w="551179" h="235585">
                  <a:moveTo>
                    <a:pt x="0" y="0"/>
                  </a:moveTo>
                  <a:lnTo>
                    <a:pt x="550811" y="235445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2120D82A-A3F0-4A85-8146-9530E957616D}"/>
                </a:ext>
              </a:extLst>
            </p:cNvPr>
            <p:cNvSpPr/>
            <p:nvPr/>
          </p:nvSpPr>
          <p:spPr>
            <a:xfrm>
              <a:off x="4157826" y="4144364"/>
              <a:ext cx="87630" cy="81915"/>
            </a:xfrm>
            <a:custGeom>
              <a:avLst/>
              <a:gdLst/>
              <a:ahLst/>
              <a:cxnLst/>
              <a:rect l="l" t="t" r="r" b="b"/>
              <a:pathLst>
                <a:path w="87629" h="81914">
                  <a:moveTo>
                    <a:pt x="34950" y="0"/>
                  </a:moveTo>
                  <a:lnTo>
                    <a:pt x="87541" y="70827"/>
                  </a:lnTo>
                  <a:lnTo>
                    <a:pt x="0" y="81737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A780E01E-79C6-4C88-8955-64CBC127B63F}"/>
                </a:ext>
              </a:extLst>
            </p:cNvPr>
            <p:cNvSpPr/>
            <p:nvPr/>
          </p:nvSpPr>
          <p:spPr>
            <a:xfrm>
              <a:off x="3692165" y="3988794"/>
              <a:ext cx="54610" cy="452120"/>
            </a:xfrm>
            <a:custGeom>
              <a:avLst/>
              <a:gdLst/>
              <a:ahLst/>
              <a:cxnLst/>
              <a:rect l="l" t="t" r="r" b="b"/>
              <a:pathLst>
                <a:path w="54610" h="452120">
                  <a:moveTo>
                    <a:pt x="0" y="0"/>
                  </a:moveTo>
                  <a:lnTo>
                    <a:pt x="54292" y="451599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2F6EA366-A707-4CDD-8377-CEF338BBD6E4}"/>
                </a:ext>
              </a:extLst>
            </p:cNvPr>
            <p:cNvSpPr/>
            <p:nvPr/>
          </p:nvSpPr>
          <p:spPr>
            <a:xfrm>
              <a:off x="3693235" y="4359437"/>
              <a:ext cx="88265" cy="81280"/>
            </a:xfrm>
            <a:custGeom>
              <a:avLst/>
              <a:gdLst/>
              <a:ahLst/>
              <a:cxnLst/>
              <a:rect l="l" t="t" r="r" b="b"/>
              <a:pathLst>
                <a:path w="88264" h="81279">
                  <a:moveTo>
                    <a:pt x="88264" y="0"/>
                  </a:moveTo>
                  <a:lnTo>
                    <a:pt x="53225" y="80962"/>
                  </a:lnTo>
                  <a:lnTo>
                    <a:pt x="0" y="10604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BDB4C4BF-497F-40D6-9E79-98D50CB82329}"/>
                </a:ext>
              </a:extLst>
            </p:cNvPr>
            <p:cNvSpPr/>
            <p:nvPr/>
          </p:nvSpPr>
          <p:spPr>
            <a:xfrm>
              <a:off x="4058447" y="5561379"/>
              <a:ext cx="322580" cy="224790"/>
            </a:xfrm>
            <a:custGeom>
              <a:avLst/>
              <a:gdLst/>
              <a:ahLst/>
              <a:cxnLst/>
              <a:rect l="l" t="t" r="r" b="b"/>
              <a:pathLst>
                <a:path w="322579" h="224789">
                  <a:moveTo>
                    <a:pt x="250405" y="0"/>
                  </a:moveTo>
                  <a:lnTo>
                    <a:pt x="247345" y="0"/>
                  </a:lnTo>
                  <a:lnTo>
                    <a:pt x="247345" y="8940"/>
                  </a:lnTo>
                  <a:lnTo>
                    <a:pt x="249110" y="8940"/>
                  </a:lnTo>
                  <a:lnTo>
                    <a:pt x="257171" y="9495"/>
                  </a:lnTo>
                  <a:lnTo>
                    <a:pt x="284840" y="37638"/>
                  </a:lnTo>
                  <a:lnTo>
                    <a:pt x="285445" y="47142"/>
                  </a:lnTo>
                  <a:lnTo>
                    <a:pt x="285445" y="52628"/>
                  </a:lnTo>
                  <a:lnTo>
                    <a:pt x="284657" y="59410"/>
                  </a:lnTo>
                  <a:lnTo>
                    <a:pt x="281520" y="75564"/>
                  </a:lnTo>
                  <a:lnTo>
                    <a:pt x="280733" y="81318"/>
                  </a:lnTo>
                  <a:lnTo>
                    <a:pt x="280733" y="91427"/>
                  </a:lnTo>
                  <a:lnTo>
                    <a:pt x="282702" y="96900"/>
                  </a:lnTo>
                  <a:lnTo>
                    <a:pt x="290537" y="105448"/>
                  </a:lnTo>
                  <a:lnTo>
                    <a:pt x="295198" y="108597"/>
                  </a:lnTo>
                  <a:lnTo>
                    <a:pt x="300609" y="110642"/>
                  </a:lnTo>
                  <a:lnTo>
                    <a:pt x="300609" y="112750"/>
                  </a:lnTo>
                  <a:lnTo>
                    <a:pt x="295198" y="114795"/>
                  </a:lnTo>
                  <a:lnTo>
                    <a:pt x="290537" y="117944"/>
                  </a:lnTo>
                  <a:lnTo>
                    <a:pt x="282702" y="126491"/>
                  </a:lnTo>
                  <a:lnTo>
                    <a:pt x="280733" y="131952"/>
                  </a:lnTo>
                  <a:lnTo>
                    <a:pt x="280733" y="142074"/>
                  </a:lnTo>
                  <a:lnTo>
                    <a:pt x="281520" y="147827"/>
                  </a:lnTo>
                  <a:lnTo>
                    <a:pt x="284657" y="163982"/>
                  </a:lnTo>
                  <a:lnTo>
                    <a:pt x="285445" y="170751"/>
                  </a:lnTo>
                  <a:lnTo>
                    <a:pt x="285445" y="176237"/>
                  </a:lnTo>
                  <a:lnTo>
                    <a:pt x="284840" y="186108"/>
                  </a:lnTo>
                  <a:lnTo>
                    <a:pt x="257171" y="214722"/>
                  </a:lnTo>
                  <a:lnTo>
                    <a:pt x="249110" y="215277"/>
                  </a:lnTo>
                  <a:lnTo>
                    <a:pt x="247345" y="215277"/>
                  </a:lnTo>
                  <a:lnTo>
                    <a:pt x="247345" y="224218"/>
                  </a:lnTo>
                  <a:lnTo>
                    <a:pt x="250405" y="224218"/>
                  </a:lnTo>
                  <a:lnTo>
                    <a:pt x="263347" y="223249"/>
                  </a:lnTo>
                  <a:lnTo>
                    <a:pt x="297723" y="204671"/>
                  </a:lnTo>
                  <a:lnTo>
                    <a:pt x="305422" y="174129"/>
                  </a:lnTo>
                  <a:lnTo>
                    <a:pt x="305422" y="167627"/>
                  </a:lnTo>
                  <a:lnTo>
                    <a:pt x="304507" y="160210"/>
                  </a:lnTo>
                  <a:lnTo>
                    <a:pt x="300824" y="143598"/>
                  </a:lnTo>
                  <a:lnTo>
                    <a:pt x="299897" y="138036"/>
                  </a:lnTo>
                  <a:lnTo>
                    <a:pt x="299897" y="129806"/>
                  </a:lnTo>
                  <a:lnTo>
                    <a:pt x="301764" y="125387"/>
                  </a:lnTo>
                  <a:lnTo>
                    <a:pt x="309206" y="118579"/>
                  </a:lnTo>
                  <a:lnTo>
                    <a:pt x="314833" y="116751"/>
                  </a:lnTo>
                  <a:lnTo>
                    <a:pt x="322351" y="116509"/>
                  </a:lnTo>
                  <a:lnTo>
                    <a:pt x="322351" y="106870"/>
                  </a:lnTo>
                  <a:lnTo>
                    <a:pt x="314833" y="106641"/>
                  </a:lnTo>
                  <a:lnTo>
                    <a:pt x="309206" y="104813"/>
                  </a:lnTo>
                  <a:lnTo>
                    <a:pt x="301764" y="97993"/>
                  </a:lnTo>
                  <a:lnTo>
                    <a:pt x="299897" y="93586"/>
                  </a:lnTo>
                  <a:lnTo>
                    <a:pt x="299897" y="85356"/>
                  </a:lnTo>
                  <a:lnTo>
                    <a:pt x="300824" y="79794"/>
                  </a:lnTo>
                  <a:lnTo>
                    <a:pt x="304507" y="63182"/>
                  </a:lnTo>
                  <a:lnTo>
                    <a:pt x="305422" y="55765"/>
                  </a:lnTo>
                  <a:lnTo>
                    <a:pt x="305422" y="49263"/>
                  </a:lnTo>
                  <a:lnTo>
                    <a:pt x="304567" y="37802"/>
                  </a:lnTo>
                  <a:lnTo>
                    <a:pt x="274550" y="3394"/>
                  </a:lnTo>
                  <a:lnTo>
                    <a:pt x="263347" y="967"/>
                  </a:lnTo>
                  <a:lnTo>
                    <a:pt x="250405" y="0"/>
                  </a:lnTo>
                  <a:close/>
                </a:path>
                <a:path w="322579" h="224789">
                  <a:moveTo>
                    <a:pt x="75018" y="0"/>
                  </a:moveTo>
                  <a:lnTo>
                    <a:pt x="71958" y="0"/>
                  </a:lnTo>
                  <a:lnTo>
                    <a:pt x="59010" y="967"/>
                  </a:lnTo>
                  <a:lnTo>
                    <a:pt x="24638" y="19482"/>
                  </a:lnTo>
                  <a:lnTo>
                    <a:pt x="16929" y="49148"/>
                  </a:lnTo>
                  <a:lnTo>
                    <a:pt x="16929" y="55651"/>
                  </a:lnTo>
                  <a:lnTo>
                    <a:pt x="17856" y="63055"/>
                  </a:lnTo>
                  <a:lnTo>
                    <a:pt x="21539" y="79679"/>
                  </a:lnTo>
                  <a:lnTo>
                    <a:pt x="22453" y="85242"/>
                  </a:lnTo>
                  <a:lnTo>
                    <a:pt x="22453" y="93471"/>
                  </a:lnTo>
                  <a:lnTo>
                    <a:pt x="20599" y="97878"/>
                  </a:lnTo>
                  <a:lnTo>
                    <a:pt x="13144" y="104698"/>
                  </a:lnTo>
                  <a:lnTo>
                    <a:pt x="7531" y="106527"/>
                  </a:lnTo>
                  <a:lnTo>
                    <a:pt x="0" y="106756"/>
                  </a:lnTo>
                  <a:lnTo>
                    <a:pt x="0" y="116395"/>
                  </a:lnTo>
                  <a:lnTo>
                    <a:pt x="7531" y="116636"/>
                  </a:lnTo>
                  <a:lnTo>
                    <a:pt x="13144" y="118452"/>
                  </a:lnTo>
                  <a:lnTo>
                    <a:pt x="20599" y="125272"/>
                  </a:lnTo>
                  <a:lnTo>
                    <a:pt x="22453" y="129679"/>
                  </a:lnTo>
                  <a:lnTo>
                    <a:pt x="22453" y="137909"/>
                  </a:lnTo>
                  <a:lnTo>
                    <a:pt x="21539" y="143484"/>
                  </a:lnTo>
                  <a:lnTo>
                    <a:pt x="17856" y="160096"/>
                  </a:lnTo>
                  <a:lnTo>
                    <a:pt x="16929" y="167500"/>
                  </a:lnTo>
                  <a:lnTo>
                    <a:pt x="16929" y="174015"/>
                  </a:lnTo>
                  <a:lnTo>
                    <a:pt x="17786" y="185885"/>
                  </a:lnTo>
                  <a:lnTo>
                    <a:pt x="47809" y="220818"/>
                  </a:lnTo>
                  <a:lnTo>
                    <a:pt x="71958" y="224218"/>
                  </a:lnTo>
                  <a:lnTo>
                    <a:pt x="75018" y="224218"/>
                  </a:lnTo>
                  <a:lnTo>
                    <a:pt x="75018" y="215277"/>
                  </a:lnTo>
                  <a:lnTo>
                    <a:pt x="73253" y="215277"/>
                  </a:lnTo>
                  <a:lnTo>
                    <a:pt x="65190" y="214722"/>
                  </a:lnTo>
                  <a:lnTo>
                    <a:pt x="37521" y="186038"/>
                  </a:lnTo>
                  <a:lnTo>
                    <a:pt x="36918" y="176123"/>
                  </a:lnTo>
                  <a:lnTo>
                    <a:pt x="36918" y="170637"/>
                  </a:lnTo>
                  <a:lnTo>
                    <a:pt x="37706" y="163855"/>
                  </a:lnTo>
                  <a:lnTo>
                    <a:pt x="40843" y="147713"/>
                  </a:lnTo>
                  <a:lnTo>
                    <a:pt x="41617" y="141947"/>
                  </a:lnTo>
                  <a:lnTo>
                    <a:pt x="41617" y="131838"/>
                  </a:lnTo>
                  <a:lnTo>
                    <a:pt x="39662" y="126377"/>
                  </a:lnTo>
                  <a:lnTo>
                    <a:pt x="31826" y="117830"/>
                  </a:lnTo>
                  <a:lnTo>
                    <a:pt x="27165" y="114668"/>
                  </a:lnTo>
                  <a:lnTo>
                    <a:pt x="21755" y="112636"/>
                  </a:lnTo>
                  <a:lnTo>
                    <a:pt x="21755" y="110515"/>
                  </a:lnTo>
                  <a:lnTo>
                    <a:pt x="27165" y="108483"/>
                  </a:lnTo>
                  <a:lnTo>
                    <a:pt x="31826" y="105321"/>
                  </a:lnTo>
                  <a:lnTo>
                    <a:pt x="39662" y="96786"/>
                  </a:lnTo>
                  <a:lnTo>
                    <a:pt x="41617" y="91312"/>
                  </a:lnTo>
                  <a:lnTo>
                    <a:pt x="41617" y="81203"/>
                  </a:lnTo>
                  <a:lnTo>
                    <a:pt x="40843" y="75437"/>
                  </a:lnTo>
                  <a:lnTo>
                    <a:pt x="37706" y="59296"/>
                  </a:lnTo>
                  <a:lnTo>
                    <a:pt x="36918" y="52514"/>
                  </a:lnTo>
                  <a:lnTo>
                    <a:pt x="36918" y="47028"/>
                  </a:lnTo>
                  <a:lnTo>
                    <a:pt x="37521" y="37574"/>
                  </a:lnTo>
                  <a:lnTo>
                    <a:pt x="65190" y="9495"/>
                  </a:lnTo>
                  <a:lnTo>
                    <a:pt x="73253" y="8940"/>
                  </a:lnTo>
                  <a:lnTo>
                    <a:pt x="75018" y="8940"/>
                  </a:lnTo>
                  <a:lnTo>
                    <a:pt x="7501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28">
            <a:extLst>
              <a:ext uri="{FF2B5EF4-FFF2-40B4-BE49-F238E27FC236}">
                <a16:creationId xmlns:a16="http://schemas.microsoft.com/office/drawing/2014/main" id="{F3EF3A44-EE9F-4779-8A15-9BBCD077BE58}"/>
              </a:ext>
            </a:extLst>
          </p:cNvPr>
          <p:cNvSpPr/>
          <p:nvPr/>
        </p:nvSpPr>
        <p:spPr>
          <a:xfrm>
            <a:off x="4465146" y="2636916"/>
            <a:ext cx="72018" cy="720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77EAA272-C1F9-4FA9-8F4F-40C2D40FCCD9}"/>
              </a:ext>
            </a:extLst>
          </p:cNvPr>
          <p:cNvSpPr txBox="1"/>
          <p:nvPr/>
        </p:nvSpPr>
        <p:spPr>
          <a:xfrm>
            <a:off x="4388727" y="1930551"/>
            <a:ext cx="1373504" cy="665727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47663" marR="3810">
              <a:spcBef>
                <a:spcPts val="71"/>
              </a:spcBef>
            </a:pP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Point</a:t>
            </a:r>
            <a:r>
              <a:rPr sz="1200" spc="-45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observed  by the</a:t>
            </a:r>
            <a:r>
              <a:rPr sz="1200" spc="-19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camera</a:t>
            </a:r>
            <a:endParaRPr sz="1200">
              <a:latin typeface="Arial"/>
              <a:cs typeface="Arial"/>
            </a:endParaRPr>
          </a:p>
          <a:p>
            <a:pPr marL="9525">
              <a:spcBef>
                <a:spcPts val="754"/>
              </a:spcBef>
            </a:pPr>
            <a:r>
              <a:rPr sz="1200" spc="-4" dirty="0">
                <a:latin typeface="Cambria Math"/>
                <a:cs typeface="Cambria Math"/>
              </a:rPr>
              <a:t>𝑃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03AAB907-BE00-4B82-ACBE-7092C184333D}"/>
              </a:ext>
            </a:extLst>
          </p:cNvPr>
          <p:cNvSpPr txBox="1"/>
          <p:nvPr/>
        </p:nvSpPr>
        <p:spPr>
          <a:xfrm>
            <a:off x="5928508" y="4385070"/>
            <a:ext cx="209074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75" dirty="0">
                <a:solidFill>
                  <a:srgbClr val="0070C0"/>
                </a:solidFill>
                <a:latin typeface="Cambria Math"/>
                <a:cs typeface="Cambria Math"/>
              </a:rPr>
              <a:t>𝑊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86005851-DCDD-4D22-AE37-93F9BD5A0BF0}"/>
              </a:ext>
            </a:extLst>
          </p:cNvPr>
          <p:cNvSpPr txBox="1"/>
          <p:nvPr/>
        </p:nvSpPr>
        <p:spPr>
          <a:xfrm>
            <a:off x="3095656" y="4972797"/>
            <a:ext cx="132398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425" spc="-4" dirty="0">
                <a:solidFill>
                  <a:srgbClr val="FF0000"/>
                </a:solidFill>
                <a:latin typeface="Cambria Math"/>
                <a:cs typeface="Cambria Math"/>
              </a:rPr>
              <a:t>𝑉</a:t>
            </a:r>
            <a:endParaRPr sz="1425">
              <a:latin typeface="Cambria Math"/>
              <a:cs typeface="Cambria Math"/>
            </a:endParaRPr>
          </a:p>
        </p:txBody>
      </p:sp>
      <p:grpSp>
        <p:nvGrpSpPr>
          <p:cNvPr id="34" name="object 32">
            <a:extLst>
              <a:ext uri="{FF2B5EF4-FFF2-40B4-BE49-F238E27FC236}">
                <a16:creationId xmlns:a16="http://schemas.microsoft.com/office/drawing/2014/main" id="{1E594C4B-815C-494B-887F-87476640C056}"/>
              </a:ext>
            </a:extLst>
          </p:cNvPr>
          <p:cNvGrpSpPr/>
          <p:nvPr/>
        </p:nvGrpSpPr>
        <p:grpSpPr>
          <a:xfrm>
            <a:off x="3193019" y="4142667"/>
            <a:ext cx="796290" cy="1115378"/>
            <a:chOff x="4257358" y="4380556"/>
            <a:chExt cx="1061720" cy="1487170"/>
          </a:xfrm>
        </p:grpSpPr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8058CFD6-F191-4433-B424-2A8A33966CC2}"/>
                </a:ext>
              </a:extLst>
            </p:cNvPr>
            <p:cNvSpPr/>
            <p:nvPr/>
          </p:nvSpPr>
          <p:spPr>
            <a:xfrm>
              <a:off x="4314503" y="4393252"/>
              <a:ext cx="0" cy="935355"/>
            </a:xfrm>
            <a:custGeom>
              <a:avLst/>
              <a:gdLst/>
              <a:ahLst/>
              <a:cxnLst/>
              <a:rect l="l" t="t" r="r" b="b"/>
              <a:pathLst>
                <a:path h="935354">
                  <a:moveTo>
                    <a:pt x="0" y="93485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A8509F53-CBE0-43A0-AA47-EE00A591AC0B}"/>
                </a:ext>
              </a:extLst>
            </p:cNvPr>
            <p:cNvSpPr/>
            <p:nvPr/>
          </p:nvSpPr>
          <p:spPr>
            <a:xfrm>
              <a:off x="4270058" y="4393256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DB924F1C-68ED-4C4B-9559-E73A50325B0E}"/>
                </a:ext>
              </a:extLst>
            </p:cNvPr>
            <p:cNvSpPr/>
            <p:nvPr/>
          </p:nvSpPr>
          <p:spPr>
            <a:xfrm>
              <a:off x="4303375" y="4940584"/>
              <a:ext cx="1002665" cy="387985"/>
            </a:xfrm>
            <a:custGeom>
              <a:avLst/>
              <a:gdLst/>
              <a:ahLst/>
              <a:cxnLst/>
              <a:rect l="l" t="t" r="r" b="b"/>
              <a:pathLst>
                <a:path w="1002664" h="387985">
                  <a:moveTo>
                    <a:pt x="0" y="387527"/>
                  </a:moveTo>
                  <a:lnTo>
                    <a:pt x="1002474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B81B1A1D-7D66-4B0E-A104-A902F1496A12}"/>
                </a:ext>
              </a:extLst>
            </p:cNvPr>
            <p:cNvSpPr/>
            <p:nvPr/>
          </p:nvSpPr>
          <p:spPr>
            <a:xfrm>
              <a:off x="5218750" y="4926608"/>
              <a:ext cx="87630" cy="83185"/>
            </a:xfrm>
            <a:custGeom>
              <a:avLst/>
              <a:gdLst/>
              <a:ahLst/>
              <a:cxnLst/>
              <a:rect l="l" t="t" r="r" b="b"/>
              <a:pathLst>
                <a:path w="87629" h="83185">
                  <a:moveTo>
                    <a:pt x="32054" y="82918"/>
                  </a:moveTo>
                  <a:lnTo>
                    <a:pt x="87096" y="1398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348FD586-5168-4D9B-821E-86C2E4ABF956}"/>
                </a:ext>
              </a:extLst>
            </p:cNvPr>
            <p:cNvSpPr/>
            <p:nvPr/>
          </p:nvSpPr>
          <p:spPr>
            <a:xfrm>
              <a:off x="4319087" y="5324821"/>
              <a:ext cx="641350" cy="530225"/>
            </a:xfrm>
            <a:custGeom>
              <a:avLst/>
              <a:gdLst/>
              <a:ahLst/>
              <a:cxnLst/>
              <a:rect l="l" t="t" r="r" b="b"/>
              <a:pathLst>
                <a:path w="641350" h="530225">
                  <a:moveTo>
                    <a:pt x="0" y="0"/>
                  </a:moveTo>
                  <a:lnTo>
                    <a:pt x="640854" y="529755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D12FF65F-ABF5-4872-B20D-5504CBF7FF76}"/>
                </a:ext>
              </a:extLst>
            </p:cNvPr>
            <p:cNvSpPr/>
            <p:nvPr/>
          </p:nvSpPr>
          <p:spPr>
            <a:xfrm>
              <a:off x="4872897" y="5771765"/>
              <a:ext cx="87630" cy="83185"/>
            </a:xfrm>
            <a:custGeom>
              <a:avLst/>
              <a:gdLst/>
              <a:ahLst/>
              <a:cxnLst/>
              <a:rect l="l" t="t" r="r" b="b"/>
              <a:pathLst>
                <a:path w="87629" h="83185">
                  <a:moveTo>
                    <a:pt x="56641" y="0"/>
                  </a:moveTo>
                  <a:lnTo>
                    <a:pt x="87045" y="82816"/>
                  </a:lnTo>
                  <a:lnTo>
                    <a:pt x="0" y="68516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39">
            <a:extLst>
              <a:ext uri="{FF2B5EF4-FFF2-40B4-BE49-F238E27FC236}">
                <a16:creationId xmlns:a16="http://schemas.microsoft.com/office/drawing/2014/main" id="{D14E440E-6EB2-441E-8B16-4B86442068ED}"/>
              </a:ext>
            </a:extLst>
          </p:cNvPr>
          <p:cNvSpPr txBox="1"/>
          <p:nvPr/>
        </p:nvSpPr>
        <p:spPr>
          <a:xfrm>
            <a:off x="2389938" y="3152328"/>
            <a:ext cx="560070" cy="62084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Came</a:t>
            </a:r>
            <a:r>
              <a:rPr sz="1200" spc="-8" dirty="0">
                <a:solidFill>
                  <a:srgbClr val="003C69"/>
                </a:solidFill>
                <a:latin typeface="Arial"/>
                <a:cs typeface="Arial"/>
              </a:rPr>
              <a:t>r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>
              <a:spcBef>
                <a:spcPts val="8"/>
              </a:spcBef>
            </a:pPr>
            <a:endParaRPr sz="1350">
              <a:latin typeface="Arial"/>
              <a:cs typeface="Arial"/>
            </a:endParaRPr>
          </a:p>
          <a:p>
            <a:pPr marL="38576">
              <a:spcBef>
                <a:spcPts val="4"/>
              </a:spcBef>
            </a:pPr>
            <a:r>
              <a:rPr sz="1425" spc="-4" dirty="0">
                <a:solidFill>
                  <a:srgbClr val="00B050"/>
                </a:solidFill>
                <a:latin typeface="Cambria Math"/>
                <a:cs typeface="Cambria Math"/>
              </a:rPr>
              <a:t>𝐶</a:t>
            </a:r>
            <a:endParaRPr sz="1425">
              <a:latin typeface="Cambria Math"/>
              <a:cs typeface="Cambria Math"/>
            </a:endParaRPr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24D0C5AB-4D4C-4C3B-8329-9AF7BFDE5507}"/>
              </a:ext>
            </a:extLst>
          </p:cNvPr>
          <p:cNvSpPr txBox="1"/>
          <p:nvPr/>
        </p:nvSpPr>
        <p:spPr>
          <a:xfrm>
            <a:off x="6430451" y="5132528"/>
            <a:ext cx="414338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19" dirty="0">
                <a:solidFill>
                  <a:srgbClr val="003C69"/>
                </a:solidFill>
                <a:latin typeface="Arial"/>
                <a:cs typeface="Arial"/>
              </a:rPr>
              <a:t>W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o</a:t>
            </a:r>
            <a:r>
              <a:rPr sz="1200" spc="-8" dirty="0">
                <a:solidFill>
                  <a:srgbClr val="003C69"/>
                </a:solidFill>
                <a:latin typeface="Arial"/>
                <a:cs typeface="Arial"/>
              </a:rPr>
              <a:t>r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ld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2133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60439-5387-49E1-9CC0-D49C6F28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61C31F-8928-4E5E-B53D-2890DCFC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A875194B-5534-410F-BF74-67C01E652EB6}"/>
              </a:ext>
            </a:extLst>
          </p:cNvPr>
          <p:cNvGrpSpPr/>
          <p:nvPr/>
        </p:nvGrpSpPr>
        <p:grpSpPr>
          <a:xfrm>
            <a:off x="1735788" y="2636916"/>
            <a:ext cx="5059680" cy="2961799"/>
            <a:chOff x="2314384" y="2372887"/>
            <a:chExt cx="6746240" cy="3949065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89C4B0C3-CEF1-417A-A54D-81A945B38D13}"/>
                </a:ext>
              </a:extLst>
            </p:cNvPr>
            <p:cNvSpPr/>
            <p:nvPr/>
          </p:nvSpPr>
          <p:spPr>
            <a:xfrm>
              <a:off x="6779272" y="4145757"/>
              <a:ext cx="1892680" cy="18893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4C1E39C3-723A-4ACA-87A3-5339BBF9097E}"/>
                </a:ext>
              </a:extLst>
            </p:cNvPr>
            <p:cNvSpPr/>
            <p:nvPr/>
          </p:nvSpPr>
          <p:spPr>
            <a:xfrm>
              <a:off x="6826123" y="4181195"/>
              <a:ext cx="1824989" cy="1824355"/>
            </a:xfrm>
            <a:custGeom>
              <a:avLst/>
              <a:gdLst/>
              <a:ahLst/>
              <a:cxnLst/>
              <a:rect l="l" t="t" r="r" b="b"/>
              <a:pathLst>
                <a:path w="1824990" h="1824354">
                  <a:moveTo>
                    <a:pt x="1824469" y="0"/>
                  </a:moveTo>
                  <a:lnTo>
                    <a:pt x="0" y="0"/>
                  </a:lnTo>
                  <a:lnTo>
                    <a:pt x="0" y="1823999"/>
                  </a:lnTo>
                  <a:lnTo>
                    <a:pt x="1824469" y="1823999"/>
                  </a:lnTo>
                  <a:lnTo>
                    <a:pt x="1824469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8F27E156-01F3-40C0-A226-FA231D8FD979}"/>
                </a:ext>
              </a:extLst>
            </p:cNvPr>
            <p:cNvSpPr/>
            <p:nvPr/>
          </p:nvSpPr>
          <p:spPr>
            <a:xfrm>
              <a:off x="6729983" y="4991097"/>
              <a:ext cx="2330183" cy="13304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BC4DC091-334A-4A63-94A7-4607E7929EE8}"/>
                </a:ext>
              </a:extLst>
            </p:cNvPr>
            <p:cNvSpPr/>
            <p:nvPr/>
          </p:nvSpPr>
          <p:spPr>
            <a:xfrm>
              <a:off x="7766490" y="5131921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0" y="0"/>
                  </a:moveTo>
                  <a:lnTo>
                    <a:pt x="1125093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25A065C8-C30C-430A-B095-5ABA4049292F}"/>
                </a:ext>
              </a:extLst>
            </p:cNvPr>
            <p:cNvSpPr/>
            <p:nvPr/>
          </p:nvSpPr>
          <p:spPr>
            <a:xfrm>
              <a:off x="8815386" y="5087467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7C8BF161-051A-4278-96C3-64B81B1D9F7B}"/>
                </a:ext>
              </a:extLst>
            </p:cNvPr>
            <p:cNvSpPr/>
            <p:nvPr/>
          </p:nvSpPr>
          <p:spPr>
            <a:xfrm>
              <a:off x="7766490" y="5131921"/>
              <a:ext cx="0" cy="1020444"/>
            </a:xfrm>
            <a:custGeom>
              <a:avLst/>
              <a:gdLst/>
              <a:ahLst/>
              <a:cxnLst/>
              <a:rect l="l" t="t" r="r" b="b"/>
              <a:pathLst>
                <a:path h="1020445">
                  <a:moveTo>
                    <a:pt x="0" y="0"/>
                  </a:moveTo>
                  <a:lnTo>
                    <a:pt x="0" y="1020267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E5B1CAEC-B538-41B2-8464-3650BDACFECF}"/>
                </a:ext>
              </a:extLst>
            </p:cNvPr>
            <p:cNvSpPr/>
            <p:nvPr/>
          </p:nvSpPr>
          <p:spPr>
            <a:xfrm>
              <a:off x="7722045" y="6075996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CA5DE14D-A0CA-4A26-AB02-AA17728E551E}"/>
                </a:ext>
              </a:extLst>
            </p:cNvPr>
            <p:cNvSpPr/>
            <p:nvPr/>
          </p:nvSpPr>
          <p:spPr>
            <a:xfrm>
              <a:off x="6891181" y="5131921"/>
              <a:ext cx="875665" cy="558165"/>
            </a:xfrm>
            <a:custGeom>
              <a:avLst/>
              <a:gdLst/>
              <a:ahLst/>
              <a:cxnLst/>
              <a:rect l="l" t="t" r="r" b="b"/>
              <a:pathLst>
                <a:path w="875665" h="558164">
                  <a:moveTo>
                    <a:pt x="875309" y="0"/>
                  </a:moveTo>
                  <a:lnTo>
                    <a:pt x="0" y="55772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83A384EF-A77A-46EA-AFEB-57CFC1FB56DF}"/>
                </a:ext>
              </a:extLst>
            </p:cNvPr>
            <p:cNvSpPr/>
            <p:nvPr/>
          </p:nvSpPr>
          <p:spPr>
            <a:xfrm>
              <a:off x="6891179" y="5611203"/>
              <a:ext cx="88265" cy="78740"/>
            </a:xfrm>
            <a:custGeom>
              <a:avLst/>
              <a:gdLst/>
              <a:ahLst/>
              <a:cxnLst/>
              <a:rect l="l" t="t" r="r" b="b"/>
              <a:pathLst>
                <a:path w="88265" h="78739">
                  <a:moveTo>
                    <a:pt x="40373" y="0"/>
                  </a:moveTo>
                  <a:lnTo>
                    <a:pt x="0" y="78435"/>
                  </a:lnTo>
                  <a:lnTo>
                    <a:pt x="88150" y="74968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DEEB67B9-81AB-4DFD-85BA-51B16724C674}"/>
                </a:ext>
              </a:extLst>
            </p:cNvPr>
            <p:cNvSpPr/>
            <p:nvPr/>
          </p:nvSpPr>
          <p:spPr>
            <a:xfrm>
              <a:off x="7691627" y="4663439"/>
              <a:ext cx="652272" cy="4541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AB78A205-2E2D-417A-B12B-6AB2FD883288}"/>
                </a:ext>
              </a:extLst>
            </p:cNvPr>
            <p:cNvSpPr/>
            <p:nvPr/>
          </p:nvSpPr>
          <p:spPr>
            <a:xfrm>
              <a:off x="7826118" y="4783796"/>
              <a:ext cx="446405" cy="248920"/>
            </a:xfrm>
            <a:custGeom>
              <a:avLst/>
              <a:gdLst/>
              <a:ahLst/>
              <a:cxnLst/>
              <a:rect l="l" t="t" r="r" b="b"/>
              <a:pathLst>
                <a:path w="446404" h="248920">
                  <a:moveTo>
                    <a:pt x="366115" y="0"/>
                  </a:moveTo>
                  <a:lnTo>
                    <a:pt x="362724" y="0"/>
                  </a:lnTo>
                  <a:lnTo>
                    <a:pt x="362724" y="9893"/>
                  </a:lnTo>
                  <a:lnTo>
                    <a:pt x="364680" y="9893"/>
                  </a:lnTo>
                  <a:lnTo>
                    <a:pt x="373607" y="10507"/>
                  </a:lnTo>
                  <a:lnTo>
                    <a:pt x="404247" y="41691"/>
                  </a:lnTo>
                  <a:lnTo>
                    <a:pt x="404914" y="52222"/>
                  </a:lnTo>
                  <a:lnTo>
                    <a:pt x="404914" y="58293"/>
                  </a:lnTo>
                  <a:lnTo>
                    <a:pt x="404050" y="65811"/>
                  </a:lnTo>
                  <a:lnTo>
                    <a:pt x="400570" y="83693"/>
                  </a:lnTo>
                  <a:lnTo>
                    <a:pt x="399707" y="90068"/>
                  </a:lnTo>
                  <a:lnTo>
                    <a:pt x="399707" y="101269"/>
                  </a:lnTo>
                  <a:lnTo>
                    <a:pt x="401878" y="107327"/>
                  </a:lnTo>
                  <a:lnTo>
                    <a:pt x="410565" y="116789"/>
                  </a:lnTo>
                  <a:lnTo>
                    <a:pt x="415721" y="120281"/>
                  </a:lnTo>
                  <a:lnTo>
                    <a:pt x="421716" y="122542"/>
                  </a:lnTo>
                  <a:lnTo>
                    <a:pt x="421716" y="124879"/>
                  </a:lnTo>
                  <a:lnTo>
                    <a:pt x="415721" y="127139"/>
                  </a:lnTo>
                  <a:lnTo>
                    <a:pt x="410565" y="130632"/>
                  </a:lnTo>
                  <a:lnTo>
                    <a:pt x="401878" y="140093"/>
                  </a:lnTo>
                  <a:lnTo>
                    <a:pt x="399707" y="146151"/>
                  </a:lnTo>
                  <a:lnTo>
                    <a:pt x="399707" y="157353"/>
                  </a:lnTo>
                  <a:lnTo>
                    <a:pt x="400570" y="163741"/>
                  </a:lnTo>
                  <a:lnTo>
                    <a:pt x="404050" y="181622"/>
                  </a:lnTo>
                  <a:lnTo>
                    <a:pt x="404914" y="189128"/>
                  </a:lnTo>
                  <a:lnTo>
                    <a:pt x="404914" y="195211"/>
                  </a:lnTo>
                  <a:lnTo>
                    <a:pt x="404247" y="206136"/>
                  </a:lnTo>
                  <a:lnTo>
                    <a:pt x="373607" y="237828"/>
                  </a:lnTo>
                  <a:lnTo>
                    <a:pt x="364680" y="238442"/>
                  </a:lnTo>
                  <a:lnTo>
                    <a:pt x="362724" y="238442"/>
                  </a:lnTo>
                  <a:lnTo>
                    <a:pt x="362724" y="248335"/>
                  </a:lnTo>
                  <a:lnTo>
                    <a:pt x="366115" y="248335"/>
                  </a:lnTo>
                  <a:lnTo>
                    <a:pt x="380448" y="247267"/>
                  </a:lnTo>
                  <a:lnTo>
                    <a:pt x="418520" y="226691"/>
                  </a:lnTo>
                  <a:lnTo>
                    <a:pt x="427050" y="192862"/>
                  </a:lnTo>
                  <a:lnTo>
                    <a:pt x="427050" y="185661"/>
                  </a:lnTo>
                  <a:lnTo>
                    <a:pt x="426034" y="177457"/>
                  </a:lnTo>
                  <a:lnTo>
                    <a:pt x="421957" y="159042"/>
                  </a:lnTo>
                  <a:lnTo>
                    <a:pt x="420928" y="152882"/>
                  </a:lnTo>
                  <a:lnTo>
                    <a:pt x="420928" y="143764"/>
                  </a:lnTo>
                  <a:lnTo>
                    <a:pt x="422998" y="138887"/>
                  </a:lnTo>
                  <a:lnTo>
                    <a:pt x="431241" y="131330"/>
                  </a:lnTo>
                  <a:lnTo>
                    <a:pt x="437476" y="129311"/>
                  </a:lnTo>
                  <a:lnTo>
                    <a:pt x="445808" y="129057"/>
                  </a:lnTo>
                  <a:lnTo>
                    <a:pt x="445808" y="118376"/>
                  </a:lnTo>
                  <a:lnTo>
                    <a:pt x="437476" y="118110"/>
                  </a:lnTo>
                  <a:lnTo>
                    <a:pt x="431241" y="116090"/>
                  </a:lnTo>
                  <a:lnTo>
                    <a:pt x="422998" y="108546"/>
                  </a:lnTo>
                  <a:lnTo>
                    <a:pt x="420928" y="103657"/>
                  </a:lnTo>
                  <a:lnTo>
                    <a:pt x="420928" y="94538"/>
                  </a:lnTo>
                  <a:lnTo>
                    <a:pt x="421957" y="88379"/>
                  </a:lnTo>
                  <a:lnTo>
                    <a:pt x="426034" y="69977"/>
                  </a:lnTo>
                  <a:lnTo>
                    <a:pt x="427050" y="61772"/>
                  </a:lnTo>
                  <a:lnTo>
                    <a:pt x="427050" y="54559"/>
                  </a:lnTo>
                  <a:lnTo>
                    <a:pt x="426102" y="41872"/>
                  </a:lnTo>
                  <a:lnTo>
                    <a:pt x="403332" y="8068"/>
                  </a:lnTo>
                  <a:lnTo>
                    <a:pt x="380448" y="1068"/>
                  </a:lnTo>
                  <a:lnTo>
                    <a:pt x="366115" y="0"/>
                  </a:lnTo>
                  <a:close/>
                </a:path>
                <a:path w="446404" h="248920">
                  <a:moveTo>
                    <a:pt x="83083" y="0"/>
                  </a:moveTo>
                  <a:lnTo>
                    <a:pt x="79692" y="0"/>
                  </a:lnTo>
                  <a:lnTo>
                    <a:pt x="65357" y="1068"/>
                  </a:lnTo>
                  <a:lnTo>
                    <a:pt x="27285" y="21579"/>
                  </a:lnTo>
                  <a:lnTo>
                    <a:pt x="18745" y="54432"/>
                  </a:lnTo>
                  <a:lnTo>
                    <a:pt x="18745" y="61645"/>
                  </a:lnTo>
                  <a:lnTo>
                    <a:pt x="19773" y="69850"/>
                  </a:lnTo>
                  <a:lnTo>
                    <a:pt x="23850" y="88252"/>
                  </a:lnTo>
                  <a:lnTo>
                    <a:pt x="24866" y="94411"/>
                  </a:lnTo>
                  <a:lnTo>
                    <a:pt x="24866" y="103530"/>
                  </a:lnTo>
                  <a:lnTo>
                    <a:pt x="22809" y="108407"/>
                  </a:lnTo>
                  <a:lnTo>
                    <a:pt x="14566" y="115963"/>
                  </a:lnTo>
                  <a:lnTo>
                    <a:pt x="8331" y="117982"/>
                  </a:lnTo>
                  <a:lnTo>
                    <a:pt x="0" y="118249"/>
                  </a:lnTo>
                  <a:lnTo>
                    <a:pt x="0" y="128917"/>
                  </a:lnTo>
                  <a:lnTo>
                    <a:pt x="8331" y="129184"/>
                  </a:lnTo>
                  <a:lnTo>
                    <a:pt x="14566" y="131203"/>
                  </a:lnTo>
                  <a:lnTo>
                    <a:pt x="22809" y="138760"/>
                  </a:lnTo>
                  <a:lnTo>
                    <a:pt x="24866" y="143637"/>
                  </a:lnTo>
                  <a:lnTo>
                    <a:pt x="24866" y="152755"/>
                  </a:lnTo>
                  <a:lnTo>
                    <a:pt x="23850" y="158915"/>
                  </a:lnTo>
                  <a:lnTo>
                    <a:pt x="19773" y="177317"/>
                  </a:lnTo>
                  <a:lnTo>
                    <a:pt x="18745" y="185521"/>
                  </a:lnTo>
                  <a:lnTo>
                    <a:pt x="18745" y="192735"/>
                  </a:lnTo>
                  <a:lnTo>
                    <a:pt x="19694" y="205879"/>
                  </a:lnTo>
                  <a:lnTo>
                    <a:pt x="42469" y="240266"/>
                  </a:lnTo>
                  <a:lnTo>
                    <a:pt x="79692" y="248335"/>
                  </a:lnTo>
                  <a:lnTo>
                    <a:pt x="83083" y="248335"/>
                  </a:lnTo>
                  <a:lnTo>
                    <a:pt x="83083" y="238442"/>
                  </a:lnTo>
                  <a:lnTo>
                    <a:pt x="81127" y="238442"/>
                  </a:lnTo>
                  <a:lnTo>
                    <a:pt x="72200" y="237828"/>
                  </a:lnTo>
                  <a:lnTo>
                    <a:pt x="41560" y="206056"/>
                  </a:lnTo>
                  <a:lnTo>
                    <a:pt x="40894" y="195072"/>
                  </a:lnTo>
                  <a:lnTo>
                    <a:pt x="40894" y="189001"/>
                  </a:lnTo>
                  <a:lnTo>
                    <a:pt x="41757" y="181495"/>
                  </a:lnTo>
                  <a:lnTo>
                    <a:pt x="45224" y="163601"/>
                  </a:lnTo>
                  <a:lnTo>
                    <a:pt x="46101" y="157226"/>
                  </a:lnTo>
                  <a:lnTo>
                    <a:pt x="46101" y="146024"/>
                  </a:lnTo>
                  <a:lnTo>
                    <a:pt x="43929" y="139966"/>
                  </a:lnTo>
                  <a:lnTo>
                    <a:pt x="35242" y="130505"/>
                  </a:lnTo>
                  <a:lnTo>
                    <a:pt x="30086" y="127012"/>
                  </a:lnTo>
                  <a:lnTo>
                    <a:pt x="24091" y="124752"/>
                  </a:lnTo>
                  <a:lnTo>
                    <a:pt x="24091" y="122415"/>
                  </a:lnTo>
                  <a:lnTo>
                    <a:pt x="30086" y="120154"/>
                  </a:lnTo>
                  <a:lnTo>
                    <a:pt x="35242" y="116662"/>
                  </a:lnTo>
                  <a:lnTo>
                    <a:pt x="43929" y="107200"/>
                  </a:lnTo>
                  <a:lnTo>
                    <a:pt x="46101" y="101142"/>
                  </a:lnTo>
                  <a:lnTo>
                    <a:pt x="46101" y="89941"/>
                  </a:lnTo>
                  <a:lnTo>
                    <a:pt x="45224" y="83566"/>
                  </a:lnTo>
                  <a:lnTo>
                    <a:pt x="41757" y="65671"/>
                  </a:lnTo>
                  <a:lnTo>
                    <a:pt x="40894" y="58166"/>
                  </a:lnTo>
                  <a:lnTo>
                    <a:pt x="40894" y="52095"/>
                  </a:lnTo>
                  <a:lnTo>
                    <a:pt x="41560" y="41622"/>
                  </a:lnTo>
                  <a:lnTo>
                    <a:pt x="72200" y="10507"/>
                  </a:lnTo>
                  <a:lnTo>
                    <a:pt x="81127" y="9893"/>
                  </a:lnTo>
                  <a:lnTo>
                    <a:pt x="83083" y="9893"/>
                  </a:lnTo>
                  <a:lnTo>
                    <a:pt x="83083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631654F6-D211-40EF-B723-D7A4626641A2}"/>
                </a:ext>
              </a:extLst>
            </p:cNvPr>
            <p:cNvSpPr/>
            <p:nvPr/>
          </p:nvSpPr>
          <p:spPr>
            <a:xfrm>
              <a:off x="2314384" y="3733330"/>
              <a:ext cx="3016714" cy="23999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D87987F6-8414-432A-960A-04D9D60CD441}"/>
                </a:ext>
              </a:extLst>
            </p:cNvPr>
            <p:cNvSpPr/>
            <p:nvPr/>
          </p:nvSpPr>
          <p:spPr>
            <a:xfrm>
              <a:off x="2421331" y="3777945"/>
              <a:ext cx="2738755" cy="2208530"/>
            </a:xfrm>
            <a:custGeom>
              <a:avLst/>
              <a:gdLst/>
              <a:ahLst/>
              <a:cxnLst/>
              <a:rect l="l" t="t" r="r" b="b"/>
              <a:pathLst>
                <a:path w="2738754" h="2208529">
                  <a:moveTo>
                    <a:pt x="2738628" y="0"/>
                  </a:moveTo>
                  <a:lnTo>
                    <a:pt x="0" y="0"/>
                  </a:lnTo>
                  <a:lnTo>
                    <a:pt x="0" y="2207996"/>
                  </a:lnTo>
                  <a:lnTo>
                    <a:pt x="2738628" y="2207996"/>
                  </a:lnTo>
                  <a:lnTo>
                    <a:pt x="2738628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F3869493-D1A1-47F2-85D4-E22BAD8CBC93}"/>
                </a:ext>
              </a:extLst>
            </p:cNvPr>
            <p:cNvSpPr/>
            <p:nvPr/>
          </p:nvSpPr>
          <p:spPr>
            <a:xfrm>
              <a:off x="3156376" y="3642492"/>
              <a:ext cx="318135" cy="224790"/>
            </a:xfrm>
            <a:custGeom>
              <a:avLst/>
              <a:gdLst/>
              <a:ahLst/>
              <a:cxnLst/>
              <a:rect l="l" t="t" r="r" b="b"/>
              <a:pathLst>
                <a:path w="318135" h="224789">
                  <a:moveTo>
                    <a:pt x="245833" y="0"/>
                  </a:moveTo>
                  <a:lnTo>
                    <a:pt x="242773" y="0"/>
                  </a:lnTo>
                  <a:lnTo>
                    <a:pt x="242773" y="8940"/>
                  </a:lnTo>
                  <a:lnTo>
                    <a:pt x="244538" y="8940"/>
                  </a:lnTo>
                  <a:lnTo>
                    <a:pt x="252599" y="9495"/>
                  </a:lnTo>
                  <a:lnTo>
                    <a:pt x="280268" y="37638"/>
                  </a:lnTo>
                  <a:lnTo>
                    <a:pt x="280873" y="47142"/>
                  </a:lnTo>
                  <a:lnTo>
                    <a:pt x="280873" y="52628"/>
                  </a:lnTo>
                  <a:lnTo>
                    <a:pt x="280085" y="59410"/>
                  </a:lnTo>
                  <a:lnTo>
                    <a:pt x="276948" y="75565"/>
                  </a:lnTo>
                  <a:lnTo>
                    <a:pt x="276161" y="81318"/>
                  </a:lnTo>
                  <a:lnTo>
                    <a:pt x="276161" y="91427"/>
                  </a:lnTo>
                  <a:lnTo>
                    <a:pt x="278129" y="96901"/>
                  </a:lnTo>
                  <a:lnTo>
                    <a:pt x="285965" y="105448"/>
                  </a:lnTo>
                  <a:lnTo>
                    <a:pt x="290626" y="108597"/>
                  </a:lnTo>
                  <a:lnTo>
                    <a:pt x="296036" y="110642"/>
                  </a:lnTo>
                  <a:lnTo>
                    <a:pt x="296036" y="112750"/>
                  </a:lnTo>
                  <a:lnTo>
                    <a:pt x="290626" y="114795"/>
                  </a:lnTo>
                  <a:lnTo>
                    <a:pt x="285965" y="117944"/>
                  </a:lnTo>
                  <a:lnTo>
                    <a:pt x="278129" y="126492"/>
                  </a:lnTo>
                  <a:lnTo>
                    <a:pt x="276161" y="131953"/>
                  </a:lnTo>
                  <a:lnTo>
                    <a:pt x="276161" y="142074"/>
                  </a:lnTo>
                  <a:lnTo>
                    <a:pt x="276948" y="147828"/>
                  </a:lnTo>
                  <a:lnTo>
                    <a:pt x="280085" y="163982"/>
                  </a:lnTo>
                  <a:lnTo>
                    <a:pt x="280873" y="170751"/>
                  </a:lnTo>
                  <a:lnTo>
                    <a:pt x="280873" y="176237"/>
                  </a:lnTo>
                  <a:lnTo>
                    <a:pt x="280268" y="186108"/>
                  </a:lnTo>
                  <a:lnTo>
                    <a:pt x="252599" y="214722"/>
                  </a:lnTo>
                  <a:lnTo>
                    <a:pt x="244538" y="215277"/>
                  </a:lnTo>
                  <a:lnTo>
                    <a:pt x="242773" y="215277"/>
                  </a:lnTo>
                  <a:lnTo>
                    <a:pt x="242773" y="224218"/>
                  </a:lnTo>
                  <a:lnTo>
                    <a:pt x="245833" y="224218"/>
                  </a:lnTo>
                  <a:lnTo>
                    <a:pt x="258775" y="223249"/>
                  </a:lnTo>
                  <a:lnTo>
                    <a:pt x="293151" y="204671"/>
                  </a:lnTo>
                  <a:lnTo>
                    <a:pt x="300850" y="174129"/>
                  </a:lnTo>
                  <a:lnTo>
                    <a:pt x="300850" y="167627"/>
                  </a:lnTo>
                  <a:lnTo>
                    <a:pt x="299935" y="160210"/>
                  </a:lnTo>
                  <a:lnTo>
                    <a:pt x="296252" y="143598"/>
                  </a:lnTo>
                  <a:lnTo>
                    <a:pt x="295325" y="138036"/>
                  </a:lnTo>
                  <a:lnTo>
                    <a:pt x="295325" y="129806"/>
                  </a:lnTo>
                  <a:lnTo>
                    <a:pt x="297192" y="125387"/>
                  </a:lnTo>
                  <a:lnTo>
                    <a:pt x="304634" y="118579"/>
                  </a:lnTo>
                  <a:lnTo>
                    <a:pt x="310260" y="116751"/>
                  </a:lnTo>
                  <a:lnTo>
                    <a:pt x="317779" y="116509"/>
                  </a:lnTo>
                  <a:lnTo>
                    <a:pt x="317779" y="106870"/>
                  </a:lnTo>
                  <a:lnTo>
                    <a:pt x="310260" y="106641"/>
                  </a:lnTo>
                  <a:lnTo>
                    <a:pt x="304634" y="104813"/>
                  </a:lnTo>
                  <a:lnTo>
                    <a:pt x="297192" y="97993"/>
                  </a:lnTo>
                  <a:lnTo>
                    <a:pt x="295325" y="93586"/>
                  </a:lnTo>
                  <a:lnTo>
                    <a:pt x="295325" y="85356"/>
                  </a:lnTo>
                  <a:lnTo>
                    <a:pt x="296252" y="79794"/>
                  </a:lnTo>
                  <a:lnTo>
                    <a:pt x="299935" y="63182"/>
                  </a:lnTo>
                  <a:lnTo>
                    <a:pt x="300850" y="55765"/>
                  </a:lnTo>
                  <a:lnTo>
                    <a:pt x="300850" y="49263"/>
                  </a:lnTo>
                  <a:lnTo>
                    <a:pt x="299995" y="37802"/>
                  </a:lnTo>
                  <a:lnTo>
                    <a:pt x="269978" y="3394"/>
                  </a:lnTo>
                  <a:lnTo>
                    <a:pt x="258775" y="967"/>
                  </a:lnTo>
                  <a:lnTo>
                    <a:pt x="245833" y="0"/>
                  </a:lnTo>
                  <a:close/>
                </a:path>
                <a:path w="318135" h="224789">
                  <a:moveTo>
                    <a:pt x="75006" y="0"/>
                  </a:moveTo>
                  <a:lnTo>
                    <a:pt x="71958" y="0"/>
                  </a:lnTo>
                  <a:lnTo>
                    <a:pt x="59010" y="967"/>
                  </a:lnTo>
                  <a:lnTo>
                    <a:pt x="24638" y="19482"/>
                  </a:lnTo>
                  <a:lnTo>
                    <a:pt x="16929" y="49149"/>
                  </a:lnTo>
                  <a:lnTo>
                    <a:pt x="16929" y="55651"/>
                  </a:lnTo>
                  <a:lnTo>
                    <a:pt x="17856" y="63055"/>
                  </a:lnTo>
                  <a:lnTo>
                    <a:pt x="21539" y="79679"/>
                  </a:lnTo>
                  <a:lnTo>
                    <a:pt x="22453" y="85242"/>
                  </a:lnTo>
                  <a:lnTo>
                    <a:pt x="22453" y="93472"/>
                  </a:lnTo>
                  <a:lnTo>
                    <a:pt x="20599" y="97878"/>
                  </a:lnTo>
                  <a:lnTo>
                    <a:pt x="13144" y="104698"/>
                  </a:lnTo>
                  <a:lnTo>
                    <a:pt x="7531" y="106527"/>
                  </a:lnTo>
                  <a:lnTo>
                    <a:pt x="0" y="106756"/>
                  </a:lnTo>
                  <a:lnTo>
                    <a:pt x="0" y="116395"/>
                  </a:lnTo>
                  <a:lnTo>
                    <a:pt x="7531" y="116636"/>
                  </a:lnTo>
                  <a:lnTo>
                    <a:pt x="13144" y="118452"/>
                  </a:lnTo>
                  <a:lnTo>
                    <a:pt x="20599" y="125272"/>
                  </a:lnTo>
                  <a:lnTo>
                    <a:pt x="22453" y="129679"/>
                  </a:lnTo>
                  <a:lnTo>
                    <a:pt x="22453" y="137909"/>
                  </a:lnTo>
                  <a:lnTo>
                    <a:pt x="21539" y="143484"/>
                  </a:lnTo>
                  <a:lnTo>
                    <a:pt x="17856" y="160096"/>
                  </a:lnTo>
                  <a:lnTo>
                    <a:pt x="16929" y="167500"/>
                  </a:lnTo>
                  <a:lnTo>
                    <a:pt x="16929" y="174015"/>
                  </a:lnTo>
                  <a:lnTo>
                    <a:pt x="17786" y="185885"/>
                  </a:lnTo>
                  <a:lnTo>
                    <a:pt x="47809" y="220818"/>
                  </a:lnTo>
                  <a:lnTo>
                    <a:pt x="71958" y="224218"/>
                  </a:lnTo>
                  <a:lnTo>
                    <a:pt x="75006" y="224218"/>
                  </a:lnTo>
                  <a:lnTo>
                    <a:pt x="75006" y="215277"/>
                  </a:lnTo>
                  <a:lnTo>
                    <a:pt x="73253" y="215277"/>
                  </a:lnTo>
                  <a:lnTo>
                    <a:pt x="65190" y="214722"/>
                  </a:lnTo>
                  <a:lnTo>
                    <a:pt x="37521" y="186038"/>
                  </a:lnTo>
                  <a:lnTo>
                    <a:pt x="36918" y="176123"/>
                  </a:lnTo>
                  <a:lnTo>
                    <a:pt x="36918" y="170637"/>
                  </a:lnTo>
                  <a:lnTo>
                    <a:pt x="37706" y="163855"/>
                  </a:lnTo>
                  <a:lnTo>
                    <a:pt x="40843" y="147713"/>
                  </a:lnTo>
                  <a:lnTo>
                    <a:pt x="41617" y="141947"/>
                  </a:lnTo>
                  <a:lnTo>
                    <a:pt x="41617" y="131838"/>
                  </a:lnTo>
                  <a:lnTo>
                    <a:pt x="39662" y="126377"/>
                  </a:lnTo>
                  <a:lnTo>
                    <a:pt x="31826" y="117830"/>
                  </a:lnTo>
                  <a:lnTo>
                    <a:pt x="27165" y="114668"/>
                  </a:lnTo>
                  <a:lnTo>
                    <a:pt x="21755" y="112636"/>
                  </a:lnTo>
                  <a:lnTo>
                    <a:pt x="21755" y="110515"/>
                  </a:lnTo>
                  <a:lnTo>
                    <a:pt x="27165" y="108483"/>
                  </a:lnTo>
                  <a:lnTo>
                    <a:pt x="31826" y="105321"/>
                  </a:lnTo>
                  <a:lnTo>
                    <a:pt x="39662" y="96786"/>
                  </a:lnTo>
                  <a:lnTo>
                    <a:pt x="41617" y="91313"/>
                  </a:lnTo>
                  <a:lnTo>
                    <a:pt x="41617" y="81203"/>
                  </a:lnTo>
                  <a:lnTo>
                    <a:pt x="40843" y="75438"/>
                  </a:lnTo>
                  <a:lnTo>
                    <a:pt x="37706" y="59296"/>
                  </a:lnTo>
                  <a:lnTo>
                    <a:pt x="36918" y="52514"/>
                  </a:lnTo>
                  <a:lnTo>
                    <a:pt x="36918" y="47028"/>
                  </a:lnTo>
                  <a:lnTo>
                    <a:pt x="37521" y="37574"/>
                  </a:lnTo>
                  <a:lnTo>
                    <a:pt x="65190" y="9495"/>
                  </a:lnTo>
                  <a:lnTo>
                    <a:pt x="73253" y="8940"/>
                  </a:lnTo>
                  <a:lnTo>
                    <a:pt x="75006" y="8940"/>
                  </a:lnTo>
                  <a:lnTo>
                    <a:pt x="75006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65CC1BE1-F63C-4CEC-A4BC-02C978B44227}"/>
                </a:ext>
              </a:extLst>
            </p:cNvPr>
            <p:cNvSpPr/>
            <p:nvPr/>
          </p:nvSpPr>
          <p:spPr>
            <a:xfrm>
              <a:off x="3694563" y="3429086"/>
              <a:ext cx="235585" cy="551180"/>
            </a:xfrm>
            <a:custGeom>
              <a:avLst/>
              <a:gdLst/>
              <a:ahLst/>
              <a:cxnLst/>
              <a:rect l="l" t="t" r="r" b="b"/>
              <a:pathLst>
                <a:path w="235585" h="551179">
                  <a:moveTo>
                    <a:pt x="0" y="550659"/>
                  </a:moveTo>
                  <a:lnTo>
                    <a:pt x="235381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43040DAD-46B7-4DD4-B43F-855D2C80DD1E}"/>
                </a:ext>
              </a:extLst>
            </p:cNvPr>
            <p:cNvSpPr/>
            <p:nvPr/>
          </p:nvSpPr>
          <p:spPr>
            <a:xfrm>
              <a:off x="3859121" y="3429086"/>
              <a:ext cx="81915" cy="87630"/>
            </a:xfrm>
            <a:custGeom>
              <a:avLst/>
              <a:gdLst/>
              <a:ahLst/>
              <a:cxnLst/>
              <a:rect l="l" t="t" r="r" b="b"/>
              <a:pathLst>
                <a:path w="81914" h="87629">
                  <a:moveTo>
                    <a:pt x="81749" y="87541"/>
                  </a:moveTo>
                  <a:lnTo>
                    <a:pt x="70827" y="0"/>
                  </a:lnTo>
                  <a:lnTo>
                    <a:pt x="0" y="52603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A08824A5-403C-40D2-BA9C-CB2D834B78AC}"/>
                </a:ext>
              </a:extLst>
            </p:cNvPr>
            <p:cNvSpPr/>
            <p:nvPr/>
          </p:nvSpPr>
          <p:spPr>
            <a:xfrm>
              <a:off x="3694563" y="3979744"/>
              <a:ext cx="551180" cy="235585"/>
            </a:xfrm>
            <a:custGeom>
              <a:avLst/>
              <a:gdLst/>
              <a:ahLst/>
              <a:cxnLst/>
              <a:rect l="l" t="t" r="r" b="b"/>
              <a:pathLst>
                <a:path w="551179" h="235585">
                  <a:moveTo>
                    <a:pt x="0" y="0"/>
                  </a:moveTo>
                  <a:lnTo>
                    <a:pt x="550811" y="235445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5040EE69-7E61-4016-B290-3438CC44CF3A}"/>
                </a:ext>
              </a:extLst>
            </p:cNvPr>
            <p:cNvSpPr/>
            <p:nvPr/>
          </p:nvSpPr>
          <p:spPr>
            <a:xfrm>
              <a:off x="4157826" y="4144364"/>
              <a:ext cx="87630" cy="81915"/>
            </a:xfrm>
            <a:custGeom>
              <a:avLst/>
              <a:gdLst/>
              <a:ahLst/>
              <a:cxnLst/>
              <a:rect l="l" t="t" r="r" b="b"/>
              <a:pathLst>
                <a:path w="87629" h="81914">
                  <a:moveTo>
                    <a:pt x="34950" y="0"/>
                  </a:moveTo>
                  <a:lnTo>
                    <a:pt x="87541" y="70827"/>
                  </a:lnTo>
                  <a:lnTo>
                    <a:pt x="0" y="81737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404112F8-66E4-4175-9A35-93812C58876E}"/>
                </a:ext>
              </a:extLst>
            </p:cNvPr>
            <p:cNvSpPr/>
            <p:nvPr/>
          </p:nvSpPr>
          <p:spPr>
            <a:xfrm>
              <a:off x="3692165" y="3988794"/>
              <a:ext cx="54610" cy="452120"/>
            </a:xfrm>
            <a:custGeom>
              <a:avLst/>
              <a:gdLst/>
              <a:ahLst/>
              <a:cxnLst/>
              <a:rect l="l" t="t" r="r" b="b"/>
              <a:pathLst>
                <a:path w="54610" h="452120">
                  <a:moveTo>
                    <a:pt x="0" y="0"/>
                  </a:moveTo>
                  <a:lnTo>
                    <a:pt x="54292" y="451599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37518EEF-704F-49EA-81A1-5467F7CEF52F}"/>
                </a:ext>
              </a:extLst>
            </p:cNvPr>
            <p:cNvSpPr/>
            <p:nvPr/>
          </p:nvSpPr>
          <p:spPr>
            <a:xfrm>
              <a:off x="3693234" y="4359437"/>
              <a:ext cx="88265" cy="81280"/>
            </a:xfrm>
            <a:custGeom>
              <a:avLst/>
              <a:gdLst/>
              <a:ahLst/>
              <a:cxnLst/>
              <a:rect l="l" t="t" r="r" b="b"/>
              <a:pathLst>
                <a:path w="88264" h="81279">
                  <a:moveTo>
                    <a:pt x="88264" y="0"/>
                  </a:moveTo>
                  <a:lnTo>
                    <a:pt x="53225" y="80962"/>
                  </a:lnTo>
                  <a:lnTo>
                    <a:pt x="0" y="10604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0E2AB4B3-C0D7-47DB-8CAC-67769AEB31E7}"/>
                </a:ext>
              </a:extLst>
            </p:cNvPr>
            <p:cNvSpPr/>
            <p:nvPr/>
          </p:nvSpPr>
          <p:spPr>
            <a:xfrm>
              <a:off x="4058447" y="5561379"/>
              <a:ext cx="322580" cy="224790"/>
            </a:xfrm>
            <a:custGeom>
              <a:avLst/>
              <a:gdLst/>
              <a:ahLst/>
              <a:cxnLst/>
              <a:rect l="l" t="t" r="r" b="b"/>
              <a:pathLst>
                <a:path w="322579" h="224789">
                  <a:moveTo>
                    <a:pt x="250405" y="0"/>
                  </a:moveTo>
                  <a:lnTo>
                    <a:pt x="247345" y="0"/>
                  </a:lnTo>
                  <a:lnTo>
                    <a:pt x="247345" y="8940"/>
                  </a:lnTo>
                  <a:lnTo>
                    <a:pt x="249110" y="8940"/>
                  </a:lnTo>
                  <a:lnTo>
                    <a:pt x="257171" y="9495"/>
                  </a:lnTo>
                  <a:lnTo>
                    <a:pt x="284840" y="37638"/>
                  </a:lnTo>
                  <a:lnTo>
                    <a:pt x="285445" y="47142"/>
                  </a:lnTo>
                  <a:lnTo>
                    <a:pt x="285445" y="52628"/>
                  </a:lnTo>
                  <a:lnTo>
                    <a:pt x="284657" y="59410"/>
                  </a:lnTo>
                  <a:lnTo>
                    <a:pt x="281520" y="75564"/>
                  </a:lnTo>
                  <a:lnTo>
                    <a:pt x="280733" y="81318"/>
                  </a:lnTo>
                  <a:lnTo>
                    <a:pt x="280733" y="91427"/>
                  </a:lnTo>
                  <a:lnTo>
                    <a:pt x="282702" y="96900"/>
                  </a:lnTo>
                  <a:lnTo>
                    <a:pt x="290537" y="105448"/>
                  </a:lnTo>
                  <a:lnTo>
                    <a:pt x="295198" y="108597"/>
                  </a:lnTo>
                  <a:lnTo>
                    <a:pt x="300609" y="110642"/>
                  </a:lnTo>
                  <a:lnTo>
                    <a:pt x="300609" y="112750"/>
                  </a:lnTo>
                  <a:lnTo>
                    <a:pt x="295198" y="114795"/>
                  </a:lnTo>
                  <a:lnTo>
                    <a:pt x="290537" y="117944"/>
                  </a:lnTo>
                  <a:lnTo>
                    <a:pt x="282702" y="126491"/>
                  </a:lnTo>
                  <a:lnTo>
                    <a:pt x="280733" y="131952"/>
                  </a:lnTo>
                  <a:lnTo>
                    <a:pt x="280733" y="142074"/>
                  </a:lnTo>
                  <a:lnTo>
                    <a:pt x="281520" y="147827"/>
                  </a:lnTo>
                  <a:lnTo>
                    <a:pt x="284657" y="163982"/>
                  </a:lnTo>
                  <a:lnTo>
                    <a:pt x="285445" y="170751"/>
                  </a:lnTo>
                  <a:lnTo>
                    <a:pt x="285445" y="176237"/>
                  </a:lnTo>
                  <a:lnTo>
                    <a:pt x="284840" y="186108"/>
                  </a:lnTo>
                  <a:lnTo>
                    <a:pt x="257171" y="214722"/>
                  </a:lnTo>
                  <a:lnTo>
                    <a:pt x="249110" y="215277"/>
                  </a:lnTo>
                  <a:lnTo>
                    <a:pt x="247345" y="215277"/>
                  </a:lnTo>
                  <a:lnTo>
                    <a:pt x="247345" y="224218"/>
                  </a:lnTo>
                  <a:lnTo>
                    <a:pt x="250405" y="224218"/>
                  </a:lnTo>
                  <a:lnTo>
                    <a:pt x="263347" y="223249"/>
                  </a:lnTo>
                  <a:lnTo>
                    <a:pt x="297723" y="204671"/>
                  </a:lnTo>
                  <a:lnTo>
                    <a:pt x="305422" y="174129"/>
                  </a:lnTo>
                  <a:lnTo>
                    <a:pt x="305422" y="167627"/>
                  </a:lnTo>
                  <a:lnTo>
                    <a:pt x="304507" y="160210"/>
                  </a:lnTo>
                  <a:lnTo>
                    <a:pt x="300824" y="143598"/>
                  </a:lnTo>
                  <a:lnTo>
                    <a:pt x="299897" y="138036"/>
                  </a:lnTo>
                  <a:lnTo>
                    <a:pt x="299897" y="129806"/>
                  </a:lnTo>
                  <a:lnTo>
                    <a:pt x="301764" y="125387"/>
                  </a:lnTo>
                  <a:lnTo>
                    <a:pt x="309206" y="118579"/>
                  </a:lnTo>
                  <a:lnTo>
                    <a:pt x="314833" y="116751"/>
                  </a:lnTo>
                  <a:lnTo>
                    <a:pt x="322351" y="116509"/>
                  </a:lnTo>
                  <a:lnTo>
                    <a:pt x="322351" y="106870"/>
                  </a:lnTo>
                  <a:lnTo>
                    <a:pt x="314833" y="106641"/>
                  </a:lnTo>
                  <a:lnTo>
                    <a:pt x="309206" y="104813"/>
                  </a:lnTo>
                  <a:lnTo>
                    <a:pt x="301764" y="97993"/>
                  </a:lnTo>
                  <a:lnTo>
                    <a:pt x="299897" y="93586"/>
                  </a:lnTo>
                  <a:lnTo>
                    <a:pt x="299897" y="85356"/>
                  </a:lnTo>
                  <a:lnTo>
                    <a:pt x="300824" y="79794"/>
                  </a:lnTo>
                  <a:lnTo>
                    <a:pt x="304507" y="63182"/>
                  </a:lnTo>
                  <a:lnTo>
                    <a:pt x="305422" y="55765"/>
                  </a:lnTo>
                  <a:lnTo>
                    <a:pt x="305422" y="49263"/>
                  </a:lnTo>
                  <a:lnTo>
                    <a:pt x="304567" y="37802"/>
                  </a:lnTo>
                  <a:lnTo>
                    <a:pt x="274550" y="3394"/>
                  </a:lnTo>
                  <a:lnTo>
                    <a:pt x="263347" y="967"/>
                  </a:lnTo>
                  <a:lnTo>
                    <a:pt x="250405" y="0"/>
                  </a:lnTo>
                  <a:close/>
                </a:path>
                <a:path w="322579" h="224789">
                  <a:moveTo>
                    <a:pt x="75018" y="0"/>
                  </a:moveTo>
                  <a:lnTo>
                    <a:pt x="71958" y="0"/>
                  </a:lnTo>
                  <a:lnTo>
                    <a:pt x="59010" y="967"/>
                  </a:lnTo>
                  <a:lnTo>
                    <a:pt x="24638" y="19482"/>
                  </a:lnTo>
                  <a:lnTo>
                    <a:pt x="16929" y="49148"/>
                  </a:lnTo>
                  <a:lnTo>
                    <a:pt x="16929" y="55651"/>
                  </a:lnTo>
                  <a:lnTo>
                    <a:pt x="17856" y="63055"/>
                  </a:lnTo>
                  <a:lnTo>
                    <a:pt x="21539" y="79679"/>
                  </a:lnTo>
                  <a:lnTo>
                    <a:pt x="22453" y="85242"/>
                  </a:lnTo>
                  <a:lnTo>
                    <a:pt x="22453" y="93471"/>
                  </a:lnTo>
                  <a:lnTo>
                    <a:pt x="20599" y="97878"/>
                  </a:lnTo>
                  <a:lnTo>
                    <a:pt x="13144" y="104698"/>
                  </a:lnTo>
                  <a:lnTo>
                    <a:pt x="7531" y="106527"/>
                  </a:lnTo>
                  <a:lnTo>
                    <a:pt x="0" y="106756"/>
                  </a:lnTo>
                  <a:lnTo>
                    <a:pt x="0" y="116395"/>
                  </a:lnTo>
                  <a:lnTo>
                    <a:pt x="7531" y="116636"/>
                  </a:lnTo>
                  <a:lnTo>
                    <a:pt x="13144" y="118452"/>
                  </a:lnTo>
                  <a:lnTo>
                    <a:pt x="20599" y="125272"/>
                  </a:lnTo>
                  <a:lnTo>
                    <a:pt x="22453" y="129679"/>
                  </a:lnTo>
                  <a:lnTo>
                    <a:pt x="22453" y="137909"/>
                  </a:lnTo>
                  <a:lnTo>
                    <a:pt x="21539" y="143484"/>
                  </a:lnTo>
                  <a:lnTo>
                    <a:pt x="17856" y="160096"/>
                  </a:lnTo>
                  <a:lnTo>
                    <a:pt x="16929" y="167500"/>
                  </a:lnTo>
                  <a:lnTo>
                    <a:pt x="16929" y="174015"/>
                  </a:lnTo>
                  <a:lnTo>
                    <a:pt x="17786" y="185885"/>
                  </a:lnTo>
                  <a:lnTo>
                    <a:pt x="47809" y="220818"/>
                  </a:lnTo>
                  <a:lnTo>
                    <a:pt x="71958" y="224218"/>
                  </a:lnTo>
                  <a:lnTo>
                    <a:pt x="75018" y="224218"/>
                  </a:lnTo>
                  <a:lnTo>
                    <a:pt x="75018" y="215277"/>
                  </a:lnTo>
                  <a:lnTo>
                    <a:pt x="73253" y="215277"/>
                  </a:lnTo>
                  <a:lnTo>
                    <a:pt x="65190" y="214722"/>
                  </a:lnTo>
                  <a:lnTo>
                    <a:pt x="37521" y="186038"/>
                  </a:lnTo>
                  <a:lnTo>
                    <a:pt x="36918" y="176123"/>
                  </a:lnTo>
                  <a:lnTo>
                    <a:pt x="36918" y="170637"/>
                  </a:lnTo>
                  <a:lnTo>
                    <a:pt x="37706" y="163855"/>
                  </a:lnTo>
                  <a:lnTo>
                    <a:pt x="40843" y="147713"/>
                  </a:lnTo>
                  <a:lnTo>
                    <a:pt x="41617" y="141947"/>
                  </a:lnTo>
                  <a:lnTo>
                    <a:pt x="41617" y="131838"/>
                  </a:lnTo>
                  <a:lnTo>
                    <a:pt x="39662" y="126377"/>
                  </a:lnTo>
                  <a:lnTo>
                    <a:pt x="31826" y="117830"/>
                  </a:lnTo>
                  <a:lnTo>
                    <a:pt x="27165" y="114668"/>
                  </a:lnTo>
                  <a:lnTo>
                    <a:pt x="21755" y="112636"/>
                  </a:lnTo>
                  <a:lnTo>
                    <a:pt x="21755" y="110515"/>
                  </a:lnTo>
                  <a:lnTo>
                    <a:pt x="27165" y="108483"/>
                  </a:lnTo>
                  <a:lnTo>
                    <a:pt x="31826" y="105321"/>
                  </a:lnTo>
                  <a:lnTo>
                    <a:pt x="39662" y="96786"/>
                  </a:lnTo>
                  <a:lnTo>
                    <a:pt x="41617" y="91312"/>
                  </a:lnTo>
                  <a:lnTo>
                    <a:pt x="41617" y="81203"/>
                  </a:lnTo>
                  <a:lnTo>
                    <a:pt x="40843" y="75437"/>
                  </a:lnTo>
                  <a:lnTo>
                    <a:pt x="37706" y="59296"/>
                  </a:lnTo>
                  <a:lnTo>
                    <a:pt x="36918" y="52514"/>
                  </a:lnTo>
                  <a:lnTo>
                    <a:pt x="36918" y="47028"/>
                  </a:lnTo>
                  <a:lnTo>
                    <a:pt x="37521" y="37574"/>
                  </a:lnTo>
                  <a:lnTo>
                    <a:pt x="65190" y="9495"/>
                  </a:lnTo>
                  <a:lnTo>
                    <a:pt x="73253" y="8940"/>
                  </a:lnTo>
                  <a:lnTo>
                    <a:pt x="75018" y="8940"/>
                  </a:lnTo>
                  <a:lnTo>
                    <a:pt x="7501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F7D8461B-26AC-466C-AA46-65DD1C3D3FA8}"/>
                </a:ext>
              </a:extLst>
            </p:cNvPr>
            <p:cNvSpPr/>
            <p:nvPr/>
          </p:nvSpPr>
          <p:spPr>
            <a:xfrm>
              <a:off x="4314503" y="4393252"/>
              <a:ext cx="0" cy="935355"/>
            </a:xfrm>
            <a:custGeom>
              <a:avLst/>
              <a:gdLst/>
              <a:ahLst/>
              <a:cxnLst/>
              <a:rect l="l" t="t" r="r" b="b"/>
              <a:pathLst>
                <a:path h="935354">
                  <a:moveTo>
                    <a:pt x="0" y="93485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DEA8AC3C-1A4A-4DED-8DF8-F3A97C55B553}"/>
                </a:ext>
              </a:extLst>
            </p:cNvPr>
            <p:cNvSpPr/>
            <p:nvPr/>
          </p:nvSpPr>
          <p:spPr>
            <a:xfrm>
              <a:off x="4270058" y="4393256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850CA456-49E8-47BA-9348-75FD2A27A85C}"/>
                </a:ext>
              </a:extLst>
            </p:cNvPr>
            <p:cNvSpPr/>
            <p:nvPr/>
          </p:nvSpPr>
          <p:spPr>
            <a:xfrm>
              <a:off x="4303375" y="4940584"/>
              <a:ext cx="1002665" cy="387985"/>
            </a:xfrm>
            <a:custGeom>
              <a:avLst/>
              <a:gdLst/>
              <a:ahLst/>
              <a:cxnLst/>
              <a:rect l="l" t="t" r="r" b="b"/>
              <a:pathLst>
                <a:path w="1002664" h="387985">
                  <a:moveTo>
                    <a:pt x="0" y="387527"/>
                  </a:moveTo>
                  <a:lnTo>
                    <a:pt x="1002474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E5892B5A-5C96-4939-91F7-9B409D835416}"/>
                </a:ext>
              </a:extLst>
            </p:cNvPr>
            <p:cNvSpPr/>
            <p:nvPr/>
          </p:nvSpPr>
          <p:spPr>
            <a:xfrm>
              <a:off x="5218750" y="4926608"/>
              <a:ext cx="87630" cy="83185"/>
            </a:xfrm>
            <a:custGeom>
              <a:avLst/>
              <a:gdLst/>
              <a:ahLst/>
              <a:cxnLst/>
              <a:rect l="l" t="t" r="r" b="b"/>
              <a:pathLst>
                <a:path w="87629" h="83185">
                  <a:moveTo>
                    <a:pt x="32054" y="82918"/>
                  </a:moveTo>
                  <a:lnTo>
                    <a:pt x="87096" y="1398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327E7BCF-B79B-467F-97AF-27B21326B767}"/>
                </a:ext>
              </a:extLst>
            </p:cNvPr>
            <p:cNvSpPr/>
            <p:nvPr/>
          </p:nvSpPr>
          <p:spPr>
            <a:xfrm>
              <a:off x="4319087" y="5324821"/>
              <a:ext cx="641350" cy="530225"/>
            </a:xfrm>
            <a:custGeom>
              <a:avLst/>
              <a:gdLst/>
              <a:ahLst/>
              <a:cxnLst/>
              <a:rect l="l" t="t" r="r" b="b"/>
              <a:pathLst>
                <a:path w="641350" h="530225">
                  <a:moveTo>
                    <a:pt x="0" y="0"/>
                  </a:moveTo>
                  <a:lnTo>
                    <a:pt x="640854" y="529755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29C2BC68-D4EC-49DF-B53C-E3EE9B923219}"/>
                </a:ext>
              </a:extLst>
            </p:cNvPr>
            <p:cNvSpPr/>
            <p:nvPr/>
          </p:nvSpPr>
          <p:spPr>
            <a:xfrm>
              <a:off x="4872897" y="5771765"/>
              <a:ext cx="87630" cy="83185"/>
            </a:xfrm>
            <a:custGeom>
              <a:avLst/>
              <a:gdLst/>
              <a:ahLst/>
              <a:cxnLst/>
              <a:rect l="l" t="t" r="r" b="b"/>
              <a:pathLst>
                <a:path w="87629" h="83185">
                  <a:moveTo>
                    <a:pt x="56641" y="0"/>
                  </a:moveTo>
                  <a:lnTo>
                    <a:pt x="87045" y="82816"/>
                  </a:lnTo>
                  <a:lnTo>
                    <a:pt x="0" y="68516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5D07CF02-4F61-4F25-973B-CB6B63DABBCE}"/>
                </a:ext>
              </a:extLst>
            </p:cNvPr>
            <p:cNvSpPr/>
            <p:nvPr/>
          </p:nvSpPr>
          <p:spPr>
            <a:xfrm>
              <a:off x="4328476" y="5131922"/>
              <a:ext cx="3438525" cy="194945"/>
            </a:xfrm>
            <a:custGeom>
              <a:avLst/>
              <a:gdLst/>
              <a:ahLst/>
              <a:cxnLst/>
              <a:rect l="l" t="t" r="r" b="b"/>
              <a:pathLst>
                <a:path w="3438525" h="194945">
                  <a:moveTo>
                    <a:pt x="3438016" y="0"/>
                  </a:moveTo>
                  <a:lnTo>
                    <a:pt x="0" y="19476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ADEB1418-9213-49F3-9253-360DF25BD930}"/>
                </a:ext>
              </a:extLst>
            </p:cNvPr>
            <p:cNvSpPr/>
            <p:nvPr/>
          </p:nvSpPr>
          <p:spPr>
            <a:xfrm>
              <a:off x="4328483" y="5277996"/>
              <a:ext cx="78740" cy="88900"/>
            </a:xfrm>
            <a:custGeom>
              <a:avLst/>
              <a:gdLst/>
              <a:ahLst/>
              <a:cxnLst/>
              <a:rect l="l" t="t" r="r" b="b"/>
              <a:pathLst>
                <a:path w="78739" h="88900">
                  <a:moveTo>
                    <a:pt x="73558" y="0"/>
                  </a:moveTo>
                  <a:lnTo>
                    <a:pt x="0" y="48691"/>
                  </a:lnTo>
                  <a:lnTo>
                    <a:pt x="78587" y="887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7D78C196-D6FA-4A09-A1CE-FE5AAB9FE9A8}"/>
                </a:ext>
              </a:extLst>
            </p:cNvPr>
            <p:cNvSpPr/>
            <p:nvPr/>
          </p:nvSpPr>
          <p:spPr>
            <a:xfrm>
              <a:off x="3702822" y="4002538"/>
              <a:ext cx="622300" cy="1325880"/>
            </a:xfrm>
            <a:custGeom>
              <a:avLst/>
              <a:gdLst/>
              <a:ahLst/>
              <a:cxnLst/>
              <a:rect l="l" t="t" r="r" b="b"/>
              <a:pathLst>
                <a:path w="622300" h="1325879">
                  <a:moveTo>
                    <a:pt x="622020" y="132557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CD209FA6-A46A-4C81-BC06-2AF295B5D338}"/>
                </a:ext>
              </a:extLst>
            </p:cNvPr>
            <p:cNvSpPr/>
            <p:nvPr/>
          </p:nvSpPr>
          <p:spPr>
            <a:xfrm>
              <a:off x="3694946" y="4002535"/>
              <a:ext cx="80645" cy="88265"/>
            </a:xfrm>
            <a:custGeom>
              <a:avLst/>
              <a:gdLst/>
              <a:ahLst/>
              <a:cxnLst/>
              <a:rect l="l" t="t" r="r" b="b"/>
              <a:pathLst>
                <a:path w="80645" h="88264">
                  <a:moveTo>
                    <a:pt x="0" y="87871"/>
                  </a:moveTo>
                  <a:lnTo>
                    <a:pt x="7874" y="0"/>
                  </a:lnTo>
                  <a:lnTo>
                    <a:pt x="80479" y="5011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FF63E306-5001-464B-96AF-8F52619701DF}"/>
                </a:ext>
              </a:extLst>
            </p:cNvPr>
            <p:cNvSpPr/>
            <p:nvPr/>
          </p:nvSpPr>
          <p:spPr>
            <a:xfrm>
              <a:off x="5953529" y="2372887"/>
              <a:ext cx="96024" cy="960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8B6A5047-3D2E-47DD-8CF5-D46889077AE7}"/>
                </a:ext>
              </a:extLst>
            </p:cNvPr>
            <p:cNvSpPr/>
            <p:nvPr/>
          </p:nvSpPr>
          <p:spPr>
            <a:xfrm>
              <a:off x="3678104" y="2468633"/>
              <a:ext cx="2268855" cy="1490345"/>
            </a:xfrm>
            <a:custGeom>
              <a:avLst/>
              <a:gdLst/>
              <a:ahLst/>
              <a:cxnLst/>
              <a:rect l="l" t="t" r="r" b="b"/>
              <a:pathLst>
                <a:path w="2268854" h="1490345">
                  <a:moveTo>
                    <a:pt x="0" y="1489849"/>
                  </a:moveTo>
                  <a:lnTo>
                    <a:pt x="226847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418CB4A7-3909-4B83-BFC6-4AE96951D452}"/>
                </a:ext>
              </a:extLst>
            </p:cNvPr>
            <p:cNvSpPr/>
            <p:nvPr/>
          </p:nvSpPr>
          <p:spPr>
            <a:xfrm>
              <a:off x="5858479" y="2468645"/>
              <a:ext cx="88265" cy="79375"/>
            </a:xfrm>
            <a:custGeom>
              <a:avLst/>
              <a:gdLst/>
              <a:ahLst/>
              <a:cxnLst/>
              <a:rect l="l" t="t" r="r" b="b"/>
              <a:pathLst>
                <a:path w="88264" h="79375">
                  <a:moveTo>
                    <a:pt x="48806" y="78981"/>
                  </a:moveTo>
                  <a:lnTo>
                    <a:pt x="88087" y="0"/>
                  </a:lnTo>
                  <a:lnTo>
                    <a:pt x="0" y="467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38">
            <a:extLst>
              <a:ext uri="{FF2B5EF4-FFF2-40B4-BE49-F238E27FC236}">
                <a16:creationId xmlns:a16="http://schemas.microsoft.com/office/drawing/2014/main" id="{3CA74780-4479-4681-A471-CA2398CFB823}"/>
              </a:ext>
            </a:extLst>
          </p:cNvPr>
          <p:cNvSpPr txBox="1"/>
          <p:nvPr/>
        </p:nvSpPr>
        <p:spPr>
          <a:xfrm>
            <a:off x="2370888" y="2888484"/>
            <a:ext cx="1162050" cy="89005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41910" algn="r">
              <a:spcBef>
                <a:spcPts val="180"/>
              </a:spcBef>
            </a:pPr>
            <a:r>
              <a:rPr sz="1125" spc="90" dirty="0">
                <a:latin typeface="Cambria Math"/>
                <a:cs typeface="Cambria Math"/>
              </a:rPr>
              <a:t>𝐶</a:t>
            </a:r>
            <a:r>
              <a:rPr sz="2363" baseline="-19841" dirty="0">
                <a:latin typeface="Cambria Math"/>
                <a:cs typeface="Cambria Math"/>
              </a:rPr>
              <a:t>𝒑</a:t>
            </a:r>
            <a:endParaRPr sz="2363" baseline="-19841">
              <a:latin typeface="Cambria Math"/>
              <a:cs typeface="Cambria Math"/>
            </a:endParaRPr>
          </a:p>
          <a:p>
            <a:pPr marL="28575">
              <a:spcBef>
                <a:spcPts val="79"/>
              </a:spcBef>
            </a:pP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Camera</a:t>
            </a:r>
            <a:endParaRPr sz="1200">
              <a:latin typeface="Arial"/>
              <a:cs typeface="Arial"/>
            </a:endParaRPr>
          </a:p>
          <a:p>
            <a:pPr>
              <a:spcBef>
                <a:spcPts val="8"/>
              </a:spcBef>
            </a:pPr>
            <a:endParaRPr sz="1350">
              <a:latin typeface="Arial"/>
              <a:cs typeface="Arial"/>
            </a:endParaRPr>
          </a:p>
          <a:p>
            <a:pPr marL="57626">
              <a:spcBef>
                <a:spcPts val="4"/>
              </a:spcBef>
            </a:pPr>
            <a:r>
              <a:rPr sz="1425" spc="-4" dirty="0">
                <a:solidFill>
                  <a:srgbClr val="00B050"/>
                </a:solidFill>
                <a:latin typeface="Cambria Math"/>
                <a:cs typeface="Cambria Math"/>
              </a:rPr>
              <a:t>𝐶</a:t>
            </a:r>
            <a:endParaRPr sz="1425">
              <a:latin typeface="Cambria Math"/>
              <a:cs typeface="Cambria Math"/>
            </a:endParaRPr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D8A4D8D7-236A-4EA6-94CD-B210CD49D349}"/>
              </a:ext>
            </a:extLst>
          </p:cNvPr>
          <p:cNvSpPr txBox="1"/>
          <p:nvPr/>
        </p:nvSpPr>
        <p:spPr>
          <a:xfrm>
            <a:off x="4388727" y="1930515"/>
            <a:ext cx="1373504" cy="665727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47663" marR="3810">
              <a:spcBef>
                <a:spcPts val="71"/>
              </a:spcBef>
            </a:pP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Point</a:t>
            </a:r>
            <a:r>
              <a:rPr sz="1200" spc="-45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observed  by the</a:t>
            </a:r>
            <a:r>
              <a:rPr sz="1200" spc="-19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camera</a:t>
            </a:r>
            <a:endParaRPr sz="1200">
              <a:latin typeface="Arial"/>
              <a:cs typeface="Arial"/>
            </a:endParaRPr>
          </a:p>
          <a:p>
            <a:pPr marL="9525">
              <a:spcBef>
                <a:spcPts val="754"/>
              </a:spcBef>
            </a:pPr>
            <a:r>
              <a:rPr sz="1200" spc="-4" dirty="0">
                <a:latin typeface="Cambria Math"/>
                <a:cs typeface="Cambria Math"/>
              </a:rPr>
              <a:t>𝑃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A4526505-FC1E-4D98-8649-8F785A535BB8}"/>
              </a:ext>
            </a:extLst>
          </p:cNvPr>
          <p:cNvSpPr/>
          <p:nvPr/>
        </p:nvSpPr>
        <p:spPr>
          <a:xfrm>
            <a:off x="2556888" y="4365116"/>
            <a:ext cx="414902" cy="3451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75DA0E7D-377D-4AC8-A898-6FB519743B02}"/>
              </a:ext>
            </a:extLst>
          </p:cNvPr>
          <p:cNvSpPr txBox="1"/>
          <p:nvPr/>
        </p:nvSpPr>
        <p:spPr>
          <a:xfrm>
            <a:off x="2646378" y="4383482"/>
            <a:ext cx="2967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485"/>
              </a:lnSpc>
            </a:pPr>
            <a:r>
              <a:rPr sz="1125" spc="105" dirty="0">
                <a:latin typeface="Cambria Math"/>
                <a:cs typeface="Cambria Math"/>
              </a:rPr>
              <a:t>𝑉</a:t>
            </a:r>
            <a:r>
              <a:rPr sz="2363" spc="-90" baseline="-19841" dirty="0">
                <a:latin typeface="Cambria Math"/>
                <a:cs typeface="Cambria Math"/>
              </a:rPr>
              <a:t>𝜉</a:t>
            </a:r>
            <a:r>
              <a:rPr sz="1688" spc="67" baseline="-44444" dirty="0">
                <a:latin typeface="Cambria Math"/>
                <a:cs typeface="Cambria Math"/>
              </a:rPr>
              <a:t>𝐶</a:t>
            </a:r>
            <a:endParaRPr sz="1688" baseline="-44444">
              <a:latin typeface="Cambria Math"/>
              <a:cs typeface="Cambria Math"/>
            </a:endParaRPr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6FAE2B7F-4469-4328-B3CA-46397BC7887A}"/>
              </a:ext>
            </a:extLst>
          </p:cNvPr>
          <p:cNvSpPr txBox="1"/>
          <p:nvPr/>
        </p:nvSpPr>
        <p:spPr>
          <a:xfrm>
            <a:off x="5928508" y="4395032"/>
            <a:ext cx="209074" cy="228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886"/>
              </a:lnSpc>
            </a:pPr>
            <a:r>
              <a:rPr sz="1575" dirty="0">
                <a:solidFill>
                  <a:srgbClr val="0070C0"/>
                </a:solidFill>
                <a:latin typeface="Cambria Math"/>
                <a:cs typeface="Cambria Math"/>
              </a:rPr>
              <a:t>𝑊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03F3A19B-450B-4915-9F6C-3C0B62FF9DA3}"/>
              </a:ext>
            </a:extLst>
          </p:cNvPr>
          <p:cNvSpPr txBox="1"/>
          <p:nvPr/>
        </p:nvSpPr>
        <p:spPr>
          <a:xfrm>
            <a:off x="4269561" y="4853097"/>
            <a:ext cx="35004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485"/>
              </a:lnSpc>
            </a:pPr>
            <a:r>
              <a:rPr sz="1125" spc="83" dirty="0">
                <a:latin typeface="Cambria Math"/>
                <a:cs typeface="Cambria Math"/>
              </a:rPr>
              <a:t>𝑊</a:t>
            </a:r>
            <a:r>
              <a:rPr sz="2363" spc="-90" baseline="-19841" dirty="0">
                <a:latin typeface="Cambria Math"/>
                <a:cs typeface="Cambria Math"/>
              </a:rPr>
              <a:t>𝜉</a:t>
            </a:r>
            <a:r>
              <a:rPr sz="1688" spc="113" baseline="-44444" dirty="0">
                <a:latin typeface="Cambria Math"/>
                <a:cs typeface="Cambria Math"/>
              </a:rPr>
              <a:t>𝑉</a:t>
            </a:r>
            <a:endParaRPr sz="1688" baseline="-44444">
              <a:latin typeface="Cambria Math"/>
              <a:cs typeface="Cambria Math"/>
            </a:endParaRPr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D7240E7D-C66D-4875-9801-10B5BA4E9884}"/>
              </a:ext>
            </a:extLst>
          </p:cNvPr>
          <p:cNvSpPr txBox="1"/>
          <p:nvPr/>
        </p:nvSpPr>
        <p:spPr>
          <a:xfrm>
            <a:off x="3095656" y="4981792"/>
            <a:ext cx="132398" cy="219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425" spc="-4" dirty="0">
                <a:solidFill>
                  <a:srgbClr val="FF0000"/>
                </a:solidFill>
                <a:latin typeface="Cambria Math"/>
                <a:cs typeface="Cambria Math"/>
              </a:rPr>
              <a:t>𝑉</a:t>
            </a:r>
            <a:endParaRPr sz="1425">
              <a:latin typeface="Cambria Math"/>
              <a:cs typeface="Cambria Math"/>
            </a:endParaRPr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3A7CB627-4DEE-42BC-B513-EF0C9B9C3DDC}"/>
              </a:ext>
            </a:extLst>
          </p:cNvPr>
          <p:cNvSpPr txBox="1"/>
          <p:nvPr/>
        </p:nvSpPr>
        <p:spPr>
          <a:xfrm>
            <a:off x="6430451" y="5146928"/>
            <a:ext cx="41433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98"/>
              </a:lnSpc>
            </a:pPr>
            <a:r>
              <a:rPr sz="1200" spc="-19" dirty="0">
                <a:solidFill>
                  <a:srgbClr val="003C69"/>
                </a:solidFill>
                <a:latin typeface="Arial"/>
                <a:cs typeface="Arial"/>
              </a:rPr>
              <a:t>W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o</a:t>
            </a:r>
            <a:r>
              <a:rPr sz="1200" spc="-8" dirty="0">
                <a:solidFill>
                  <a:srgbClr val="003C69"/>
                </a:solidFill>
                <a:latin typeface="Arial"/>
                <a:cs typeface="Arial"/>
              </a:rPr>
              <a:t>r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ld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24B74C65-9C66-4867-A02D-FAC588D26FDD}"/>
              </a:ext>
            </a:extLst>
          </p:cNvPr>
          <p:cNvSpPr txBox="1"/>
          <p:nvPr/>
        </p:nvSpPr>
        <p:spPr>
          <a:xfrm>
            <a:off x="3256729" y="5431421"/>
            <a:ext cx="51196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98"/>
              </a:lnSpc>
            </a:pPr>
            <a:r>
              <a:rPr sz="1200" spc="-68" dirty="0">
                <a:solidFill>
                  <a:srgbClr val="003C69"/>
                </a:solidFill>
                <a:latin typeface="Arial"/>
                <a:cs typeface="Arial"/>
              </a:rPr>
              <a:t>V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eh</a:t>
            </a:r>
            <a:r>
              <a:rPr sz="1200" dirty="0">
                <a:solidFill>
                  <a:srgbClr val="003C69"/>
                </a:solidFill>
                <a:latin typeface="Arial"/>
                <a:cs typeface="Arial"/>
              </a:rPr>
              <a:t>icl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8007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60439-5387-49E1-9CC0-D49C6F28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61C31F-8928-4E5E-B53D-2890DCFC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4AE1B560-EB14-4F3B-9F16-6D07A1F6D7E3}"/>
              </a:ext>
            </a:extLst>
          </p:cNvPr>
          <p:cNvGrpSpPr/>
          <p:nvPr/>
        </p:nvGrpSpPr>
        <p:grpSpPr>
          <a:xfrm>
            <a:off x="1735788" y="3589119"/>
            <a:ext cx="4768215" cy="1868329"/>
            <a:chOff x="2314384" y="3642492"/>
            <a:chExt cx="6357620" cy="2491105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23AAD43E-A76B-494D-AFB9-BE52B1E2AB2F}"/>
                </a:ext>
              </a:extLst>
            </p:cNvPr>
            <p:cNvSpPr/>
            <p:nvPr/>
          </p:nvSpPr>
          <p:spPr>
            <a:xfrm>
              <a:off x="6779272" y="4145757"/>
              <a:ext cx="1892680" cy="18893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0A689AE1-9BC4-497C-9911-34DCD5076F22}"/>
                </a:ext>
              </a:extLst>
            </p:cNvPr>
            <p:cNvSpPr/>
            <p:nvPr/>
          </p:nvSpPr>
          <p:spPr>
            <a:xfrm>
              <a:off x="6826123" y="4181195"/>
              <a:ext cx="1824989" cy="1824355"/>
            </a:xfrm>
            <a:custGeom>
              <a:avLst/>
              <a:gdLst/>
              <a:ahLst/>
              <a:cxnLst/>
              <a:rect l="l" t="t" r="r" b="b"/>
              <a:pathLst>
                <a:path w="1824990" h="1824354">
                  <a:moveTo>
                    <a:pt x="1824469" y="0"/>
                  </a:moveTo>
                  <a:lnTo>
                    <a:pt x="0" y="0"/>
                  </a:lnTo>
                  <a:lnTo>
                    <a:pt x="0" y="1823999"/>
                  </a:lnTo>
                  <a:lnTo>
                    <a:pt x="1824469" y="1823999"/>
                  </a:lnTo>
                  <a:lnTo>
                    <a:pt x="1824469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A4CDD5D3-4AE2-4426-82D1-37A734EB53B9}"/>
                </a:ext>
              </a:extLst>
            </p:cNvPr>
            <p:cNvSpPr/>
            <p:nvPr/>
          </p:nvSpPr>
          <p:spPr>
            <a:xfrm>
              <a:off x="2314384" y="3733330"/>
              <a:ext cx="3016714" cy="23999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6FDC8CEC-739F-448F-9917-13F51F2FE013}"/>
                </a:ext>
              </a:extLst>
            </p:cNvPr>
            <p:cNvSpPr/>
            <p:nvPr/>
          </p:nvSpPr>
          <p:spPr>
            <a:xfrm>
              <a:off x="2421331" y="3777945"/>
              <a:ext cx="2738755" cy="2208530"/>
            </a:xfrm>
            <a:custGeom>
              <a:avLst/>
              <a:gdLst/>
              <a:ahLst/>
              <a:cxnLst/>
              <a:rect l="l" t="t" r="r" b="b"/>
              <a:pathLst>
                <a:path w="2738754" h="2208529">
                  <a:moveTo>
                    <a:pt x="2738628" y="0"/>
                  </a:moveTo>
                  <a:lnTo>
                    <a:pt x="0" y="0"/>
                  </a:lnTo>
                  <a:lnTo>
                    <a:pt x="0" y="2207996"/>
                  </a:lnTo>
                  <a:lnTo>
                    <a:pt x="2738628" y="2207996"/>
                  </a:lnTo>
                  <a:lnTo>
                    <a:pt x="2738628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E11C11C5-0685-4DF8-AC55-A0E4C33B7FCE}"/>
                </a:ext>
              </a:extLst>
            </p:cNvPr>
            <p:cNvSpPr/>
            <p:nvPr/>
          </p:nvSpPr>
          <p:spPr>
            <a:xfrm>
              <a:off x="3156376" y="3642492"/>
              <a:ext cx="318135" cy="224790"/>
            </a:xfrm>
            <a:custGeom>
              <a:avLst/>
              <a:gdLst/>
              <a:ahLst/>
              <a:cxnLst/>
              <a:rect l="l" t="t" r="r" b="b"/>
              <a:pathLst>
                <a:path w="318135" h="224789">
                  <a:moveTo>
                    <a:pt x="245833" y="0"/>
                  </a:moveTo>
                  <a:lnTo>
                    <a:pt x="242773" y="0"/>
                  </a:lnTo>
                  <a:lnTo>
                    <a:pt x="242773" y="8940"/>
                  </a:lnTo>
                  <a:lnTo>
                    <a:pt x="244538" y="8940"/>
                  </a:lnTo>
                  <a:lnTo>
                    <a:pt x="252599" y="9495"/>
                  </a:lnTo>
                  <a:lnTo>
                    <a:pt x="280268" y="37638"/>
                  </a:lnTo>
                  <a:lnTo>
                    <a:pt x="280873" y="47142"/>
                  </a:lnTo>
                  <a:lnTo>
                    <a:pt x="280873" y="52628"/>
                  </a:lnTo>
                  <a:lnTo>
                    <a:pt x="280085" y="59410"/>
                  </a:lnTo>
                  <a:lnTo>
                    <a:pt x="276948" y="75565"/>
                  </a:lnTo>
                  <a:lnTo>
                    <a:pt x="276161" y="81318"/>
                  </a:lnTo>
                  <a:lnTo>
                    <a:pt x="276161" y="91427"/>
                  </a:lnTo>
                  <a:lnTo>
                    <a:pt x="278129" y="96901"/>
                  </a:lnTo>
                  <a:lnTo>
                    <a:pt x="285965" y="105448"/>
                  </a:lnTo>
                  <a:lnTo>
                    <a:pt x="290626" y="108597"/>
                  </a:lnTo>
                  <a:lnTo>
                    <a:pt x="296036" y="110642"/>
                  </a:lnTo>
                  <a:lnTo>
                    <a:pt x="296036" y="112750"/>
                  </a:lnTo>
                  <a:lnTo>
                    <a:pt x="290626" y="114795"/>
                  </a:lnTo>
                  <a:lnTo>
                    <a:pt x="285965" y="117944"/>
                  </a:lnTo>
                  <a:lnTo>
                    <a:pt x="278129" y="126492"/>
                  </a:lnTo>
                  <a:lnTo>
                    <a:pt x="276161" y="131953"/>
                  </a:lnTo>
                  <a:lnTo>
                    <a:pt x="276161" y="142074"/>
                  </a:lnTo>
                  <a:lnTo>
                    <a:pt x="276948" y="147828"/>
                  </a:lnTo>
                  <a:lnTo>
                    <a:pt x="280085" y="163982"/>
                  </a:lnTo>
                  <a:lnTo>
                    <a:pt x="280873" y="170751"/>
                  </a:lnTo>
                  <a:lnTo>
                    <a:pt x="280873" y="176237"/>
                  </a:lnTo>
                  <a:lnTo>
                    <a:pt x="280268" y="186108"/>
                  </a:lnTo>
                  <a:lnTo>
                    <a:pt x="252599" y="214722"/>
                  </a:lnTo>
                  <a:lnTo>
                    <a:pt x="244538" y="215277"/>
                  </a:lnTo>
                  <a:lnTo>
                    <a:pt x="242773" y="215277"/>
                  </a:lnTo>
                  <a:lnTo>
                    <a:pt x="242773" y="224218"/>
                  </a:lnTo>
                  <a:lnTo>
                    <a:pt x="245833" y="224218"/>
                  </a:lnTo>
                  <a:lnTo>
                    <a:pt x="258775" y="223249"/>
                  </a:lnTo>
                  <a:lnTo>
                    <a:pt x="293151" y="204671"/>
                  </a:lnTo>
                  <a:lnTo>
                    <a:pt x="300850" y="174129"/>
                  </a:lnTo>
                  <a:lnTo>
                    <a:pt x="300850" y="167627"/>
                  </a:lnTo>
                  <a:lnTo>
                    <a:pt x="299935" y="160210"/>
                  </a:lnTo>
                  <a:lnTo>
                    <a:pt x="296252" y="143598"/>
                  </a:lnTo>
                  <a:lnTo>
                    <a:pt x="295325" y="138036"/>
                  </a:lnTo>
                  <a:lnTo>
                    <a:pt x="295325" y="129806"/>
                  </a:lnTo>
                  <a:lnTo>
                    <a:pt x="297192" y="125387"/>
                  </a:lnTo>
                  <a:lnTo>
                    <a:pt x="304634" y="118579"/>
                  </a:lnTo>
                  <a:lnTo>
                    <a:pt x="310260" y="116751"/>
                  </a:lnTo>
                  <a:lnTo>
                    <a:pt x="317779" y="116509"/>
                  </a:lnTo>
                  <a:lnTo>
                    <a:pt x="317779" y="106870"/>
                  </a:lnTo>
                  <a:lnTo>
                    <a:pt x="310260" y="106641"/>
                  </a:lnTo>
                  <a:lnTo>
                    <a:pt x="304634" y="104813"/>
                  </a:lnTo>
                  <a:lnTo>
                    <a:pt x="297192" y="97993"/>
                  </a:lnTo>
                  <a:lnTo>
                    <a:pt x="295325" y="93586"/>
                  </a:lnTo>
                  <a:lnTo>
                    <a:pt x="295325" y="85356"/>
                  </a:lnTo>
                  <a:lnTo>
                    <a:pt x="296252" y="79794"/>
                  </a:lnTo>
                  <a:lnTo>
                    <a:pt x="299935" y="63182"/>
                  </a:lnTo>
                  <a:lnTo>
                    <a:pt x="300850" y="55765"/>
                  </a:lnTo>
                  <a:lnTo>
                    <a:pt x="300850" y="49263"/>
                  </a:lnTo>
                  <a:lnTo>
                    <a:pt x="299995" y="37802"/>
                  </a:lnTo>
                  <a:lnTo>
                    <a:pt x="269978" y="3394"/>
                  </a:lnTo>
                  <a:lnTo>
                    <a:pt x="258775" y="967"/>
                  </a:lnTo>
                  <a:lnTo>
                    <a:pt x="245833" y="0"/>
                  </a:lnTo>
                  <a:close/>
                </a:path>
                <a:path w="318135" h="224789">
                  <a:moveTo>
                    <a:pt x="75006" y="0"/>
                  </a:moveTo>
                  <a:lnTo>
                    <a:pt x="71958" y="0"/>
                  </a:lnTo>
                  <a:lnTo>
                    <a:pt x="59010" y="967"/>
                  </a:lnTo>
                  <a:lnTo>
                    <a:pt x="24638" y="19482"/>
                  </a:lnTo>
                  <a:lnTo>
                    <a:pt x="16929" y="49149"/>
                  </a:lnTo>
                  <a:lnTo>
                    <a:pt x="16929" y="55651"/>
                  </a:lnTo>
                  <a:lnTo>
                    <a:pt x="17856" y="63055"/>
                  </a:lnTo>
                  <a:lnTo>
                    <a:pt x="21539" y="79679"/>
                  </a:lnTo>
                  <a:lnTo>
                    <a:pt x="22453" y="85242"/>
                  </a:lnTo>
                  <a:lnTo>
                    <a:pt x="22453" y="93472"/>
                  </a:lnTo>
                  <a:lnTo>
                    <a:pt x="20599" y="97878"/>
                  </a:lnTo>
                  <a:lnTo>
                    <a:pt x="13144" y="104698"/>
                  </a:lnTo>
                  <a:lnTo>
                    <a:pt x="7531" y="106527"/>
                  </a:lnTo>
                  <a:lnTo>
                    <a:pt x="0" y="106756"/>
                  </a:lnTo>
                  <a:lnTo>
                    <a:pt x="0" y="116395"/>
                  </a:lnTo>
                  <a:lnTo>
                    <a:pt x="7531" y="116636"/>
                  </a:lnTo>
                  <a:lnTo>
                    <a:pt x="13144" y="118452"/>
                  </a:lnTo>
                  <a:lnTo>
                    <a:pt x="20599" y="125272"/>
                  </a:lnTo>
                  <a:lnTo>
                    <a:pt x="22453" y="129679"/>
                  </a:lnTo>
                  <a:lnTo>
                    <a:pt x="22453" y="137909"/>
                  </a:lnTo>
                  <a:lnTo>
                    <a:pt x="21539" y="143484"/>
                  </a:lnTo>
                  <a:lnTo>
                    <a:pt x="17856" y="160096"/>
                  </a:lnTo>
                  <a:lnTo>
                    <a:pt x="16929" y="167500"/>
                  </a:lnTo>
                  <a:lnTo>
                    <a:pt x="16929" y="174015"/>
                  </a:lnTo>
                  <a:lnTo>
                    <a:pt x="17786" y="185885"/>
                  </a:lnTo>
                  <a:lnTo>
                    <a:pt x="47809" y="220818"/>
                  </a:lnTo>
                  <a:lnTo>
                    <a:pt x="71958" y="224218"/>
                  </a:lnTo>
                  <a:lnTo>
                    <a:pt x="75006" y="224218"/>
                  </a:lnTo>
                  <a:lnTo>
                    <a:pt x="75006" y="215277"/>
                  </a:lnTo>
                  <a:lnTo>
                    <a:pt x="73253" y="215277"/>
                  </a:lnTo>
                  <a:lnTo>
                    <a:pt x="65190" y="214722"/>
                  </a:lnTo>
                  <a:lnTo>
                    <a:pt x="37521" y="186038"/>
                  </a:lnTo>
                  <a:lnTo>
                    <a:pt x="36918" y="176123"/>
                  </a:lnTo>
                  <a:lnTo>
                    <a:pt x="36918" y="170637"/>
                  </a:lnTo>
                  <a:lnTo>
                    <a:pt x="37706" y="163855"/>
                  </a:lnTo>
                  <a:lnTo>
                    <a:pt x="40843" y="147713"/>
                  </a:lnTo>
                  <a:lnTo>
                    <a:pt x="41617" y="141947"/>
                  </a:lnTo>
                  <a:lnTo>
                    <a:pt x="41617" y="131838"/>
                  </a:lnTo>
                  <a:lnTo>
                    <a:pt x="39662" y="126377"/>
                  </a:lnTo>
                  <a:lnTo>
                    <a:pt x="31826" y="117830"/>
                  </a:lnTo>
                  <a:lnTo>
                    <a:pt x="27165" y="114668"/>
                  </a:lnTo>
                  <a:lnTo>
                    <a:pt x="21755" y="112636"/>
                  </a:lnTo>
                  <a:lnTo>
                    <a:pt x="21755" y="110515"/>
                  </a:lnTo>
                  <a:lnTo>
                    <a:pt x="27165" y="108483"/>
                  </a:lnTo>
                  <a:lnTo>
                    <a:pt x="31826" y="105321"/>
                  </a:lnTo>
                  <a:lnTo>
                    <a:pt x="39662" y="96786"/>
                  </a:lnTo>
                  <a:lnTo>
                    <a:pt x="41617" y="91313"/>
                  </a:lnTo>
                  <a:lnTo>
                    <a:pt x="41617" y="81203"/>
                  </a:lnTo>
                  <a:lnTo>
                    <a:pt x="40843" y="75438"/>
                  </a:lnTo>
                  <a:lnTo>
                    <a:pt x="37706" y="59296"/>
                  </a:lnTo>
                  <a:lnTo>
                    <a:pt x="36918" y="52514"/>
                  </a:lnTo>
                  <a:lnTo>
                    <a:pt x="36918" y="47028"/>
                  </a:lnTo>
                  <a:lnTo>
                    <a:pt x="37521" y="37574"/>
                  </a:lnTo>
                  <a:lnTo>
                    <a:pt x="65190" y="9495"/>
                  </a:lnTo>
                  <a:lnTo>
                    <a:pt x="73253" y="8940"/>
                  </a:lnTo>
                  <a:lnTo>
                    <a:pt x="75006" y="8940"/>
                  </a:lnTo>
                  <a:lnTo>
                    <a:pt x="75006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BA271570-AB8D-4BCC-A865-78505AE31237}"/>
              </a:ext>
            </a:extLst>
          </p:cNvPr>
          <p:cNvSpPr txBox="1"/>
          <p:nvPr/>
        </p:nvSpPr>
        <p:spPr>
          <a:xfrm>
            <a:off x="2419104" y="3533631"/>
            <a:ext cx="127159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425" spc="-4" dirty="0">
                <a:solidFill>
                  <a:srgbClr val="00B050"/>
                </a:solidFill>
                <a:latin typeface="Cambria Math"/>
                <a:cs typeface="Cambria Math"/>
              </a:rPr>
              <a:t>𝐶</a:t>
            </a:r>
            <a:endParaRPr sz="1425">
              <a:latin typeface="Cambria Math"/>
              <a:cs typeface="Cambria Math"/>
            </a:endParaRPr>
          </a:p>
        </p:txBody>
      </p:sp>
      <p:grpSp>
        <p:nvGrpSpPr>
          <p:cNvPr id="12" name="object 10">
            <a:extLst>
              <a:ext uri="{FF2B5EF4-FFF2-40B4-BE49-F238E27FC236}">
                <a16:creationId xmlns:a16="http://schemas.microsoft.com/office/drawing/2014/main" id="{142F3139-5F68-4D51-84B4-33870502AFF2}"/>
              </a:ext>
            </a:extLst>
          </p:cNvPr>
          <p:cNvGrpSpPr/>
          <p:nvPr/>
        </p:nvGrpSpPr>
        <p:grpSpPr>
          <a:xfrm>
            <a:off x="2759599" y="2636916"/>
            <a:ext cx="4035743" cy="2961799"/>
            <a:chOff x="3679465" y="2372887"/>
            <a:chExt cx="5380990" cy="3949065"/>
          </a:xfrm>
        </p:grpSpPr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12E07BDE-8CDA-448B-B54D-66BB661CA1B4}"/>
                </a:ext>
              </a:extLst>
            </p:cNvPr>
            <p:cNvSpPr/>
            <p:nvPr/>
          </p:nvSpPr>
          <p:spPr>
            <a:xfrm>
              <a:off x="6729984" y="4991097"/>
              <a:ext cx="2330183" cy="13304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2C56FA23-9432-49DB-92AB-FFC19B7AB5DF}"/>
                </a:ext>
              </a:extLst>
            </p:cNvPr>
            <p:cNvSpPr/>
            <p:nvPr/>
          </p:nvSpPr>
          <p:spPr>
            <a:xfrm>
              <a:off x="7766490" y="5131921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0" y="0"/>
                  </a:moveTo>
                  <a:lnTo>
                    <a:pt x="1125093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01F42963-7904-4BB3-A0F1-499CF8067E25}"/>
                </a:ext>
              </a:extLst>
            </p:cNvPr>
            <p:cNvSpPr/>
            <p:nvPr/>
          </p:nvSpPr>
          <p:spPr>
            <a:xfrm>
              <a:off x="8815386" y="5087467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9A1FD322-8A74-4E0E-A2FF-E455BDE50A9C}"/>
                </a:ext>
              </a:extLst>
            </p:cNvPr>
            <p:cNvSpPr/>
            <p:nvPr/>
          </p:nvSpPr>
          <p:spPr>
            <a:xfrm>
              <a:off x="7766490" y="5131921"/>
              <a:ext cx="0" cy="1020444"/>
            </a:xfrm>
            <a:custGeom>
              <a:avLst/>
              <a:gdLst/>
              <a:ahLst/>
              <a:cxnLst/>
              <a:rect l="l" t="t" r="r" b="b"/>
              <a:pathLst>
                <a:path h="1020445">
                  <a:moveTo>
                    <a:pt x="0" y="0"/>
                  </a:moveTo>
                  <a:lnTo>
                    <a:pt x="0" y="1020267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893021FD-2836-441C-A23D-3AB3FF93FF58}"/>
                </a:ext>
              </a:extLst>
            </p:cNvPr>
            <p:cNvSpPr/>
            <p:nvPr/>
          </p:nvSpPr>
          <p:spPr>
            <a:xfrm>
              <a:off x="7722045" y="6075996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204EEB1D-C9E3-43D3-9707-461F7C7EEA82}"/>
                </a:ext>
              </a:extLst>
            </p:cNvPr>
            <p:cNvSpPr/>
            <p:nvPr/>
          </p:nvSpPr>
          <p:spPr>
            <a:xfrm>
              <a:off x="6891181" y="5131921"/>
              <a:ext cx="875665" cy="558165"/>
            </a:xfrm>
            <a:custGeom>
              <a:avLst/>
              <a:gdLst/>
              <a:ahLst/>
              <a:cxnLst/>
              <a:rect l="l" t="t" r="r" b="b"/>
              <a:pathLst>
                <a:path w="875665" h="558164">
                  <a:moveTo>
                    <a:pt x="875309" y="0"/>
                  </a:moveTo>
                  <a:lnTo>
                    <a:pt x="0" y="55772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F8C3BFF5-E6F7-4F31-A747-6516B8608ED4}"/>
                </a:ext>
              </a:extLst>
            </p:cNvPr>
            <p:cNvSpPr/>
            <p:nvPr/>
          </p:nvSpPr>
          <p:spPr>
            <a:xfrm>
              <a:off x="6891180" y="5611203"/>
              <a:ext cx="88265" cy="78740"/>
            </a:xfrm>
            <a:custGeom>
              <a:avLst/>
              <a:gdLst/>
              <a:ahLst/>
              <a:cxnLst/>
              <a:rect l="l" t="t" r="r" b="b"/>
              <a:pathLst>
                <a:path w="88265" h="78739">
                  <a:moveTo>
                    <a:pt x="40373" y="0"/>
                  </a:moveTo>
                  <a:lnTo>
                    <a:pt x="0" y="78435"/>
                  </a:lnTo>
                  <a:lnTo>
                    <a:pt x="88150" y="74968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0070CF3F-15E8-42EB-A5FB-74008ACE2398}"/>
                </a:ext>
              </a:extLst>
            </p:cNvPr>
            <p:cNvSpPr/>
            <p:nvPr/>
          </p:nvSpPr>
          <p:spPr>
            <a:xfrm>
              <a:off x="7691627" y="4663439"/>
              <a:ext cx="652272" cy="4541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06E58B09-E52B-41F6-A34F-AF40116ACF9B}"/>
                </a:ext>
              </a:extLst>
            </p:cNvPr>
            <p:cNvSpPr/>
            <p:nvPr/>
          </p:nvSpPr>
          <p:spPr>
            <a:xfrm>
              <a:off x="7826118" y="4783796"/>
              <a:ext cx="446405" cy="248920"/>
            </a:xfrm>
            <a:custGeom>
              <a:avLst/>
              <a:gdLst/>
              <a:ahLst/>
              <a:cxnLst/>
              <a:rect l="l" t="t" r="r" b="b"/>
              <a:pathLst>
                <a:path w="446404" h="248920">
                  <a:moveTo>
                    <a:pt x="366115" y="0"/>
                  </a:moveTo>
                  <a:lnTo>
                    <a:pt x="362724" y="0"/>
                  </a:lnTo>
                  <a:lnTo>
                    <a:pt x="362724" y="9893"/>
                  </a:lnTo>
                  <a:lnTo>
                    <a:pt x="364680" y="9893"/>
                  </a:lnTo>
                  <a:lnTo>
                    <a:pt x="373607" y="10507"/>
                  </a:lnTo>
                  <a:lnTo>
                    <a:pt x="404247" y="41691"/>
                  </a:lnTo>
                  <a:lnTo>
                    <a:pt x="404914" y="52222"/>
                  </a:lnTo>
                  <a:lnTo>
                    <a:pt x="404914" y="58293"/>
                  </a:lnTo>
                  <a:lnTo>
                    <a:pt x="404050" y="65811"/>
                  </a:lnTo>
                  <a:lnTo>
                    <a:pt x="400570" y="83693"/>
                  </a:lnTo>
                  <a:lnTo>
                    <a:pt x="399707" y="90068"/>
                  </a:lnTo>
                  <a:lnTo>
                    <a:pt x="399707" y="101269"/>
                  </a:lnTo>
                  <a:lnTo>
                    <a:pt x="401878" y="107327"/>
                  </a:lnTo>
                  <a:lnTo>
                    <a:pt x="410565" y="116789"/>
                  </a:lnTo>
                  <a:lnTo>
                    <a:pt x="415721" y="120281"/>
                  </a:lnTo>
                  <a:lnTo>
                    <a:pt x="421716" y="122542"/>
                  </a:lnTo>
                  <a:lnTo>
                    <a:pt x="421716" y="124879"/>
                  </a:lnTo>
                  <a:lnTo>
                    <a:pt x="415721" y="127139"/>
                  </a:lnTo>
                  <a:lnTo>
                    <a:pt x="410565" y="130632"/>
                  </a:lnTo>
                  <a:lnTo>
                    <a:pt x="401878" y="140093"/>
                  </a:lnTo>
                  <a:lnTo>
                    <a:pt x="399707" y="146151"/>
                  </a:lnTo>
                  <a:lnTo>
                    <a:pt x="399707" y="157353"/>
                  </a:lnTo>
                  <a:lnTo>
                    <a:pt x="400570" y="163741"/>
                  </a:lnTo>
                  <a:lnTo>
                    <a:pt x="404050" y="181622"/>
                  </a:lnTo>
                  <a:lnTo>
                    <a:pt x="404914" y="189128"/>
                  </a:lnTo>
                  <a:lnTo>
                    <a:pt x="404914" y="195211"/>
                  </a:lnTo>
                  <a:lnTo>
                    <a:pt x="404247" y="206136"/>
                  </a:lnTo>
                  <a:lnTo>
                    <a:pt x="373607" y="237828"/>
                  </a:lnTo>
                  <a:lnTo>
                    <a:pt x="364680" y="238442"/>
                  </a:lnTo>
                  <a:lnTo>
                    <a:pt x="362724" y="238442"/>
                  </a:lnTo>
                  <a:lnTo>
                    <a:pt x="362724" y="248335"/>
                  </a:lnTo>
                  <a:lnTo>
                    <a:pt x="366115" y="248335"/>
                  </a:lnTo>
                  <a:lnTo>
                    <a:pt x="380448" y="247267"/>
                  </a:lnTo>
                  <a:lnTo>
                    <a:pt x="418520" y="226691"/>
                  </a:lnTo>
                  <a:lnTo>
                    <a:pt x="427050" y="192862"/>
                  </a:lnTo>
                  <a:lnTo>
                    <a:pt x="427050" y="185661"/>
                  </a:lnTo>
                  <a:lnTo>
                    <a:pt x="426034" y="177457"/>
                  </a:lnTo>
                  <a:lnTo>
                    <a:pt x="421957" y="159042"/>
                  </a:lnTo>
                  <a:lnTo>
                    <a:pt x="420928" y="152882"/>
                  </a:lnTo>
                  <a:lnTo>
                    <a:pt x="420928" y="143764"/>
                  </a:lnTo>
                  <a:lnTo>
                    <a:pt x="422998" y="138887"/>
                  </a:lnTo>
                  <a:lnTo>
                    <a:pt x="431241" y="131330"/>
                  </a:lnTo>
                  <a:lnTo>
                    <a:pt x="437476" y="129311"/>
                  </a:lnTo>
                  <a:lnTo>
                    <a:pt x="445808" y="129057"/>
                  </a:lnTo>
                  <a:lnTo>
                    <a:pt x="445808" y="118376"/>
                  </a:lnTo>
                  <a:lnTo>
                    <a:pt x="437476" y="118110"/>
                  </a:lnTo>
                  <a:lnTo>
                    <a:pt x="431241" y="116090"/>
                  </a:lnTo>
                  <a:lnTo>
                    <a:pt x="422998" y="108546"/>
                  </a:lnTo>
                  <a:lnTo>
                    <a:pt x="420928" y="103657"/>
                  </a:lnTo>
                  <a:lnTo>
                    <a:pt x="420928" y="94538"/>
                  </a:lnTo>
                  <a:lnTo>
                    <a:pt x="421957" y="88379"/>
                  </a:lnTo>
                  <a:lnTo>
                    <a:pt x="426034" y="69977"/>
                  </a:lnTo>
                  <a:lnTo>
                    <a:pt x="427050" y="61772"/>
                  </a:lnTo>
                  <a:lnTo>
                    <a:pt x="427050" y="54559"/>
                  </a:lnTo>
                  <a:lnTo>
                    <a:pt x="426102" y="41872"/>
                  </a:lnTo>
                  <a:lnTo>
                    <a:pt x="403332" y="8068"/>
                  </a:lnTo>
                  <a:lnTo>
                    <a:pt x="380448" y="1068"/>
                  </a:lnTo>
                  <a:lnTo>
                    <a:pt x="366115" y="0"/>
                  </a:lnTo>
                  <a:close/>
                </a:path>
                <a:path w="446404" h="248920">
                  <a:moveTo>
                    <a:pt x="83083" y="0"/>
                  </a:moveTo>
                  <a:lnTo>
                    <a:pt x="79692" y="0"/>
                  </a:lnTo>
                  <a:lnTo>
                    <a:pt x="65357" y="1068"/>
                  </a:lnTo>
                  <a:lnTo>
                    <a:pt x="27285" y="21579"/>
                  </a:lnTo>
                  <a:lnTo>
                    <a:pt x="18745" y="54432"/>
                  </a:lnTo>
                  <a:lnTo>
                    <a:pt x="18745" y="61645"/>
                  </a:lnTo>
                  <a:lnTo>
                    <a:pt x="19773" y="69850"/>
                  </a:lnTo>
                  <a:lnTo>
                    <a:pt x="23850" y="88252"/>
                  </a:lnTo>
                  <a:lnTo>
                    <a:pt x="24866" y="94411"/>
                  </a:lnTo>
                  <a:lnTo>
                    <a:pt x="24866" y="103530"/>
                  </a:lnTo>
                  <a:lnTo>
                    <a:pt x="22809" y="108407"/>
                  </a:lnTo>
                  <a:lnTo>
                    <a:pt x="14566" y="115963"/>
                  </a:lnTo>
                  <a:lnTo>
                    <a:pt x="8331" y="117982"/>
                  </a:lnTo>
                  <a:lnTo>
                    <a:pt x="0" y="118249"/>
                  </a:lnTo>
                  <a:lnTo>
                    <a:pt x="0" y="128917"/>
                  </a:lnTo>
                  <a:lnTo>
                    <a:pt x="8331" y="129184"/>
                  </a:lnTo>
                  <a:lnTo>
                    <a:pt x="14566" y="131203"/>
                  </a:lnTo>
                  <a:lnTo>
                    <a:pt x="22809" y="138760"/>
                  </a:lnTo>
                  <a:lnTo>
                    <a:pt x="24866" y="143637"/>
                  </a:lnTo>
                  <a:lnTo>
                    <a:pt x="24866" y="152755"/>
                  </a:lnTo>
                  <a:lnTo>
                    <a:pt x="23850" y="158915"/>
                  </a:lnTo>
                  <a:lnTo>
                    <a:pt x="19773" y="177317"/>
                  </a:lnTo>
                  <a:lnTo>
                    <a:pt x="18745" y="185521"/>
                  </a:lnTo>
                  <a:lnTo>
                    <a:pt x="18745" y="192735"/>
                  </a:lnTo>
                  <a:lnTo>
                    <a:pt x="19694" y="205879"/>
                  </a:lnTo>
                  <a:lnTo>
                    <a:pt x="42469" y="240266"/>
                  </a:lnTo>
                  <a:lnTo>
                    <a:pt x="79692" y="248335"/>
                  </a:lnTo>
                  <a:lnTo>
                    <a:pt x="83083" y="248335"/>
                  </a:lnTo>
                  <a:lnTo>
                    <a:pt x="83083" y="238442"/>
                  </a:lnTo>
                  <a:lnTo>
                    <a:pt x="81127" y="238442"/>
                  </a:lnTo>
                  <a:lnTo>
                    <a:pt x="72200" y="237828"/>
                  </a:lnTo>
                  <a:lnTo>
                    <a:pt x="41560" y="206056"/>
                  </a:lnTo>
                  <a:lnTo>
                    <a:pt x="40894" y="195072"/>
                  </a:lnTo>
                  <a:lnTo>
                    <a:pt x="40894" y="189001"/>
                  </a:lnTo>
                  <a:lnTo>
                    <a:pt x="41757" y="181495"/>
                  </a:lnTo>
                  <a:lnTo>
                    <a:pt x="45224" y="163601"/>
                  </a:lnTo>
                  <a:lnTo>
                    <a:pt x="46101" y="157226"/>
                  </a:lnTo>
                  <a:lnTo>
                    <a:pt x="46101" y="146024"/>
                  </a:lnTo>
                  <a:lnTo>
                    <a:pt x="43929" y="139966"/>
                  </a:lnTo>
                  <a:lnTo>
                    <a:pt x="35242" y="130505"/>
                  </a:lnTo>
                  <a:lnTo>
                    <a:pt x="30086" y="127012"/>
                  </a:lnTo>
                  <a:lnTo>
                    <a:pt x="24091" y="124752"/>
                  </a:lnTo>
                  <a:lnTo>
                    <a:pt x="24091" y="122415"/>
                  </a:lnTo>
                  <a:lnTo>
                    <a:pt x="30086" y="120154"/>
                  </a:lnTo>
                  <a:lnTo>
                    <a:pt x="35242" y="116662"/>
                  </a:lnTo>
                  <a:lnTo>
                    <a:pt x="43929" y="107200"/>
                  </a:lnTo>
                  <a:lnTo>
                    <a:pt x="46101" y="101142"/>
                  </a:lnTo>
                  <a:lnTo>
                    <a:pt x="46101" y="89941"/>
                  </a:lnTo>
                  <a:lnTo>
                    <a:pt x="45224" y="83566"/>
                  </a:lnTo>
                  <a:lnTo>
                    <a:pt x="41757" y="65671"/>
                  </a:lnTo>
                  <a:lnTo>
                    <a:pt x="40894" y="58166"/>
                  </a:lnTo>
                  <a:lnTo>
                    <a:pt x="40894" y="52095"/>
                  </a:lnTo>
                  <a:lnTo>
                    <a:pt x="41560" y="41622"/>
                  </a:lnTo>
                  <a:lnTo>
                    <a:pt x="72200" y="10507"/>
                  </a:lnTo>
                  <a:lnTo>
                    <a:pt x="81127" y="9893"/>
                  </a:lnTo>
                  <a:lnTo>
                    <a:pt x="83083" y="9893"/>
                  </a:lnTo>
                  <a:lnTo>
                    <a:pt x="83083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0310DEB3-602E-4708-B4BA-05BF834D7454}"/>
                </a:ext>
              </a:extLst>
            </p:cNvPr>
            <p:cNvSpPr/>
            <p:nvPr/>
          </p:nvSpPr>
          <p:spPr>
            <a:xfrm>
              <a:off x="3694563" y="3429086"/>
              <a:ext cx="235585" cy="551180"/>
            </a:xfrm>
            <a:custGeom>
              <a:avLst/>
              <a:gdLst/>
              <a:ahLst/>
              <a:cxnLst/>
              <a:rect l="l" t="t" r="r" b="b"/>
              <a:pathLst>
                <a:path w="235585" h="551179">
                  <a:moveTo>
                    <a:pt x="0" y="550659"/>
                  </a:moveTo>
                  <a:lnTo>
                    <a:pt x="235381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FCAC75BB-94F9-4058-8156-86DEED0B164C}"/>
                </a:ext>
              </a:extLst>
            </p:cNvPr>
            <p:cNvSpPr/>
            <p:nvPr/>
          </p:nvSpPr>
          <p:spPr>
            <a:xfrm>
              <a:off x="3859121" y="3429086"/>
              <a:ext cx="81915" cy="87630"/>
            </a:xfrm>
            <a:custGeom>
              <a:avLst/>
              <a:gdLst/>
              <a:ahLst/>
              <a:cxnLst/>
              <a:rect l="l" t="t" r="r" b="b"/>
              <a:pathLst>
                <a:path w="81914" h="87629">
                  <a:moveTo>
                    <a:pt x="81749" y="87541"/>
                  </a:moveTo>
                  <a:lnTo>
                    <a:pt x="70827" y="0"/>
                  </a:lnTo>
                  <a:lnTo>
                    <a:pt x="0" y="52603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9072D105-5B16-43FB-9751-1B7C9916D44A}"/>
                </a:ext>
              </a:extLst>
            </p:cNvPr>
            <p:cNvSpPr/>
            <p:nvPr/>
          </p:nvSpPr>
          <p:spPr>
            <a:xfrm>
              <a:off x="3694563" y="3979744"/>
              <a:ext cx="551180" cy="235585"/>
            </a:xfrm>
            <a:custGeom>
              <a:avLst/>
              <a:gdLst/>
              <a:ahLst/>
              <a:cxnLst/>
              <a:rect l="l" t="t" r="r" b="b"/>
              <a:pathLst>
                <a:path w="551179" h="235585">
                  <a:moveTo>
                    <a:pt x="0" y="0"/>
                  </a:moveTo>
                  <a:lnTo>
                    <a:pt x="550811" y="235445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8E09453D-014F-41C3-8791-65F927094678}"/>
                </a:ext>
              </a:extLst>
            </p:cNvPr>
            <p:cNvSpPr/>
            <p:nvPr/>
          </p:nvSpPr>
          <p:spPr>
            <a:xfrm>
              <a:off x="4157826" y="4144364"/>
              <a:ext cx="87630" cy="81915"/>
            </a:xfrm>
            <a:custGeom>
              <a:avLst/>
              <a:gdLst/>
              <a:ahLst/>
              <a:cxnLst/>
              <a:rect l="l" t="t" r="r" b="b"/>
              <a:pathLst>
                <a:path w="87629" h="81914">
                  <a:moveTo>
                    <a:pt x="34950" y="0"/>
                  </a:moveTo>
                  <a:lnTo>
                    <a:pt x="87541" y="70827"/>
                  </a:lnTo>
                  <a:lnTo>
                    <a:pt x="0" y="81737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2D5F90C5-12A9-4B2D-8E9E-E66352C02990}"/>
                </a:ext>
              </a:extLst>
            </p:cNvPr>
            <p:cNvSpPr/>
            <p:nvPr/>
          </p:nvSpPr>
          <p:spPr>
            <a:xfrm>
              <a:off x="3692165" y="3988794"/>
              <a:ext cx="54610" cy="452120"/>
            </a:xfrm>
            <a:custGeom>
              <a:avLst/>
              <a:gdLst/>
              <a:ahLst/>
              <a:cxnLst/>
              <a:rect l="l" t="t" r="r" b="b"/>
              <a:pathLst>
                <a:path w="54610" h="452120">
                  <a:moveTo>
                    <a:pt x="0" y="0"/>
                  </a:moveTo>
                  <a:lnTo>
                    <a:pt x="54292" y="451599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516B5BFE-E951-48F6-919E-5873303482EA}"/>
                </a:ext>
              </a:extLst>
            </p:cNvPr>
            <p:cNvSpPr/>
            <p:nvPr/>
          </p:nvSpPr>
          <p:spPr>
            <a:xfrm>
              <a:off x="3693235" y="4359437"/>
              <a:ext cx="88265" cy="81280"/>
            </a:xfrm>
            <a:custGeom>
              <a:avLst/>
              <a:gdLst/>
              <a:ahLst/>
              <a:cxnLst/>
              <a:rect l="l" t="t" r="r" b="b"/>
              <a:pathLst>
                <a:path w="88264" h="81279">
                  <a:moveTo>
                    <a:pt x="88264" y="0"/>
                  </a:moveTo>
                  <a:lnTo>
                    <a:pt x="53225" y="80962"/>
                  </a:lnTo>
                  <a:lnTo>
                    <a:pt x="0" y="10604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5BA123E5-A5F9-4658-BE01-C48F5E1C4BDB}"/>
                </a:ext>
              </a:extLst>
            </p:cNvPr>
            <p:cNvSpPr/>
            <p:nvPr/>
          </p:nvSpPr>
          <p:spPr>
            <a:xfrm>
              <a:off x="4058447" y="5561379"/>
              <a:ext cx="322580" cy="224790"/>
            </a:xfrm>
            <a:custGeom>
              <a:avLst/>
              <a:gdLst/>
              <a:ahLst/>
              <a:cxnLst/>
              <a:rect l="l" t="t" r="r" b="b"/>
              <a:pathLst>
                <a:path w="322579" h="224789">
                  <a:moveTo>
                    <a:pt x="250405" y="0"/>
                  </a:moveTo>
                  <a:lnTo>
                    <a:pt x="247345" y="0"/>
                  </a:lnTo>
                  <a:lnTo>
                    <a:pt x="247345" y="8940"/>
                  </a:lnTo>
                  <a:lnTo>
                    <a:pt x="249110" y="8940"/>
                  </a:lnTo>
                  <a:lnTo>
                    <a:pt x="257171" y="9495"/>
                  </a:lnTo>
                  <a:lnTo>
                    <a:pt x="284840" y="37638"/>
                  </a:lnTo>
                  <a:lnTo>
                    <a:pt x="285445" y="47142"/>
                  </a:lnTo>
                  <a:lnTo>
                    <a:pt x="285445" y="52628"/>
                  </a:lnTo>
                  <a:lnTo>
                    <a:pt x="284657" y="59410"/>
                  </a:lnTo>
                  <a:lnTo>
                    <a:pt x="281520" y="75564"/>
                  </a:lnTo>
                  <a:lnTo>
                    <a:pt x="280733" y="81318"/>
                  </a:lnTo>
                  <a:lnTo>
                    <a:pt x="280733" y="91427"/>
                  </a:lnTo>
                  <a:lnTo>
                    <a:pt x="282702" y="96900"/>
                  </a:lnTo>
                  <a:lnTo>
                    <a:pt x="290537" y="105448"/>
                  </a:lnTo>
                  <a:lnTo>
                    <a:pt x="295198" y="108597"/>
                  </a:lnTo>
                  <a:lnTo>
                    <a:pt x="300609" y="110642"/>
                  </a:lnTo>
                  <a:lnTo>
                    <a:pt x="300609" y="112750"/>
                  </a:lnTo>
                  <a:lnTo>
                    <a:pt x="295198" y="114795"/>
                  </a:lnTo>
                  <a:lnTo>
                    <a:pt x="290537" y="117944"/>
                  </a:lnTo>
                  <a:lnTo>
                    <a:pt x="282702" y="126491"/>
                  </a:lnTo>
                  <a:lnTo>
                    <a:pt x="280733" y="131952"/>
                  </a:lnTo>
                  <a:lnTo>
                    <a:pt x="280733" y="142074"/>
                  </a:lnTo>
                  <a:lnTo>
                    <a:pt x="281520" y="147827"/>
                  </a:lnTo>
                  <a:lnTo>
                    <a:pt x="284657" y="163982"/>
                  </a:lnTo>
                  <a:lnTo>
                    <a:pt x="285445" y="170751"/>
                  </a:lnTo>
                  <a:lnTo>
                    <a:pt x="285445" y="176237"/>
                  </a:lnTo>
                  <a:lnTo>
                    <a:pt x="284840" y="186108"/>
                  </a:lnTo>
                  <a:lnTo>
                    <a:pt x="257171" y="214722"/>
                  </a:lnTo>
                  <a:lnTo>
                    <a:pt x="249110" y="215277"/>
                  </a:lnTo>
                  <a:lnTo>
                    <a:pt x="247345" y="215277"/>
                  </a:lnTo>
                  <a:lnTo>
                    <a:pt x="247345" y="224218"/>
                  </a:lnTo>
                  <a:lnTo>
                    <a:pt x="250405" y="224218"/>
                  </a:lnTo>
                  <a:lnTo>
                    <a:pt x="263347" y="223249"/>
                  </a:lnTo>
                  <a:lnTo>
                    <a:pt x="297723" y="204671"/>
                  </a:lnTo>
                  <a:lnTo>
                    <a:pt x="305422" y="174129"/>
                  </a:lnTo>
                  <a:lnTo>
                    <a:pt x="305422" y="167627"/>
                  </a:lnTo>
                  <a:lnTo>
                    <a:pt x="304507" y="160210"/>
                  </a:lnTo>
                  <a:lnTo>
                    <a:pt x="300824" y="143598"/>
                  </a:lnTo>
                  <a:lnTo>
                    <a:pt x="299897" y="138036"/>
                  </a:lnTo>
                  <a:lnTo>
                    <a:pt x="299897" y="129806"/>
                  </a:lnTo>
                  <a:lnTo>
                    <a:pt x="301764" y="125387"/>
                  </a:lnTo>
                  <a:lnTo>
                    <a:pt x="309206" y="118579"/>
                  </a:lnTo>
                  <a:lnTo>
                    <a:pt x="314833" y="116751"/>
                  </a:lnTo>
                  <a:lnTo>
                    <a:pt x="322351" y="116509"/>
                  </a:lnTo>
                  <a:lnTo>
                    <a:pt x="322351" y="106870"/>
                  </a:lnTo>
                  <a:lnTo>
                    <a:pt x="314833" y="106641"/>
                  </a:lnTo>
                  <a:lnTo>
                    <a:pt x="309206" y="104813"/>
                  </a:lnTo>
                  <a:lnTo>
                    <a:pt x="301764" y="97993"/>
                  </a:lnTo>
                  <a:lnTo>
                    <a:pt x="299897" y="93586"/>
                  </a:lnTo>
                  <a:lnTo>
                    <a:pt x="299897" y="85356"/>
                  </a:lnTo>
                  <a:lnTo>
                    <a:pt x="300824" y="79794"/>
                  </a:lnTo>
                  <a:lnTo>
                    <a:pt x="304507" y="63182"/>
                  </a:lnTo>
                  <a:lnTo>
                    <a:pt x="305422" y="55765"/>
                  </a:lnTo>
                  <a:lnTo>
                    <a:pt x="305422" y="49263"/>
                  </a:lnTo>
                  <a:lnTo>
                    <a:pt x="304567" y="37802"/>
                  </a:lnTo>
                  <a:lnTo>
                    <a:pt x="274550" y="3394"/>
                  </a:lnTo>
                  <a:lnTo>
                    <a:pt x="263347" y="967"/>
                  </a:lnTo>
                  <a:lnTo>
                    <a:pt x="250405" y="0"/>
                  </a:lnTo>
                  <a:close/>
                </a:path>
                <a:path w="322579" h="224789">
                  <a:moveTo>
                    <a:pt x="75018" y="0"/>
                  </a:moveTo>
                  <a:lnTo>
                    <a:pt x="71958" y="0"/>
                  </a:lnTo>
                  <a:lnTo>
                    <a:pt x="59010" y="967"/>
                  </a:lnTo>
                  <a:lnTo>
                    <a:pt x="24638" y="19482"/>
                  </a:lnTo>
                  <a:lnTo>
                    <a:pt x="16929" y="49148"/>
                  </a:lnTo>
                  <a:lnTo>
                    <a:pt x="16929" y="55651"/>
                  </a:lnTo>
                  <a:lnTo>
                    <a:pt x="17856" y="63055"/>
                  </a:lnTo>
                  <a:lnTo>
                    <a:pt x="21539" y="79679"/>
                  </a:lnTo>
                  <a:lnTo>
                    <a:pt x="22453" y="85242"/>
                  </a:lnTo>
                  <a:lnTo>
                    <a:pt x="22453" y="93471"/>
                  </a:lnTo>
                  <a:lnTo>
                    <a:pt x="20599" y="97878"/>
                  </a:lnTo>
                  <a:lnTo>
                    <a:pt x="13144" y="104698"/>
                  </a:lnTo>
                  <a:lnTo>
                    <a:pt x="7531" y="106527"/>
                  </a:lnTo>
                  <a:lnTo>
                    <a:pt x="0" y="106756"/>
                  </a:lnTo>
                  <a:lnTo>
                    <a:pt x="0" y="116395"/>
                  </a:lnTo>
                  <a:lnTo>
                    <a:pt x="7531" y="116636"/>
                  </a:lnTo>
                  <a:lnTo>
                    <a:pt x="13144" y="118452"/>
                  </a:lnTo>
                  <a:lnTo>
                    <a:pt x="20599" y="125272"/>
                  </a:lnTo>
                  <a:lnTo>
                    <a:pt x="22453" y="129679"/>
                  </a:lnTo>
                  <a:lnTo>
                    <a:pt x="22453" y="137909"/>
                  </a:lnTo>
                  <a:lnTo>
                    <a:pt x="21539" y="143484"/>
                  </a:lnTo>
                  <a:lnTo>
                    <a:pt x="17856" y="160096"/>
                  </a:lnTo>
                  <a:lnTo>
                    <a:pt x="16929" y="167500"/>
                  </a:lnTo>
                  <a:lnTo>
                    <a:pt x="16929" y="174015"/>
                  </a:lnTo>
                  <a:lnTo>
                    <a:pt x="17786" y="185885"/>
                  </a:lnTo>
                  <a:lnTo>
                    <a:pt x="47809" y="220818"/>
                  </a:lnTo>
                  <a:lnTo>
                    <a:pt x="71958" y="224218"/>
                  </a:lnTo>
                  <a:lnTo>
                    <a:pt x="75018" y="224218"/>
                  </a:lnTo>
                  <a:lnTo>
                    <a:pt x="75018" y="215277"/>
                  </a:lnTo>
                  <a:lnTo>
                    <a:pt x="73253" y="215277"/>
                  </a:lnTo>
                  <a:lnTo>
                    <a:pt x="65190" y="214722"/>
                  </a:lnTo>
                  <a:lnTo>
                    <a:pt x="37521" y="186038"/>
                  </a:lnTo>
                  <a:lnTo>
                    <a:pt x="36918" y="176123"/>
                  </a:lnTo>
                  <a:lnTo>
                    <a:pt x="36918" y="170637"/>
                  </a:lnTo>
                  <a:lnTo>
                    <a:pt x="37706" y="163855"/>
                  </a:lnTo>
                  <a:lnTo>
                    <a:pt x="40843" y="147713"/>
                  </a:lnTo>
                  <a:lnTo>
                    <a:pt x="41617" y="141947"/>
                  </a:lnTo>
                  <a:lnTo>
                    <a:pt x="41617" y="131838"/>
                  </a:lnTo>
                  <a:lnTo>
                    <a:pt x="39662" y="126377"/>
                  </a:lnTo>
                  <a:lnTo>
                    <a:pt x="31826" y="117830"/>
                  </a:lnTo>
                  <a:lnTo>
                    <a:pt x="27165" y="114668"/>
                  </a:lnTo>
                  <a:lnTo>
                    <a:pt x="21755" y="112636"/>
                  </a:lnTo>
                  <a:lnTo>
                    <a:pt x="21755" y="110515"/>
                  </a:lnTo>
                  <a:lnTo>
                    <a:pt x="27165" y="108483"/>
                  </a:lnTo>
                  <a:lnTo>
                    <a:pt x="31826" y="105321"/>
                  </a:lnTo>
                  <a:lnTo>
                    <a:pt x="39662" y="96786"/>
                  </a:lnTo>
                  <a:lnTo>
                    <a:pt x="41617" y="91312"/>
                  </a:lnTo>
                  <a:lnTo>
                    <a:pt x="41617" y="81203"/>
                  </a:lnTo>
                  <a:lnTo>
                    <a:pt x="40843" y="75437"/>
                  </a:lnTo>
                  <a:lnTo>
                    <a:pt x="37706" y="59296"/>
                  </a:lnTo>
                  <a:lnTo>
                    <a:pt x="36918" y="52514"/>
                  </a:lnTo>
                  <a:lnTo>
                    <a:pt x="36918" y="47028"/>
                  </a:lnTo>
                  <a:lnTo>
                    <a:pt x="37521" y="37574"/>
                  </a:lnTo>
                  <a:lnTo>
                    <a:pt x="65190" y="9495"/>
                  </a:lnTo>
                  <a:lnTo>
                    <a:pt x="73253" y="8940"/>
                  </a:lnTo>
                  <a:lnTo>
                    <a:pt x="75018" y="8940"/>
                  </a:lnTo>
                  <a:lnTo>
                    <a:pt x="7501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5D0B29B5-991B-4520-9212-AA5FB764AB4B}"/>
                </a:ext>
              </a:extLst>
            </p:cNvPr>
            <p:cNvSpPr/>
            <p:nvPr/>
          </p:nvSpPr>
          <p:spPr>
            <a:xfrm>
              <a:off x="4314503" y="4393252"/>
              <a:ext cx="0" cy="935355"/>
            </a:xfrm>
            <a:custGeom>
              <a:avLst/>
              <a:gdLst/>
              <a:ahLst/>
              <a:cxnLst/>
              <a:rect l="l" t="t" r="r" b="b"/>
              <a:pathLst>
                <a:path h="935354">
                  <a:moveTo>
                    <a:pt x="0" y="93485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F4B26B25-A5CC-41DC-B3B9-3FC10B9D5FBF}"/>
                </a:ext>
              </a:extLst>
            </p:cNvPr>
            <p:cNvSpPr/>
            <p:nvPr/>
          </p:nvSpPr>
          <p:spPr>
            <a:xfrm>
              <a:off x="4270058" y="4393256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B27A7679-6184-4346-AEEA-3EF2099835B4}"/>
                </a:ext>
              </a:extLst>
            </p:cNvPr>
            <p:cNvSpPr/>
            <p:nvPr/>
          </p:nvSpPr>
          <p:spPr>
            <a:xfrm>
              <a:off x="4303376" y="4940584"/>
              <a:ext cx="1002665" cy="387985"/>
            </a:xfrm>
            <a:custGeom>
              <a:avLst/>
              <a:gdLst/>
              <a:ahLst/>
              <a:cxnLst/>
              <a:rect l="l" t="t" r="r" b="b"/>
              <a:pathLst>
                <a:path w="1002664" h="387985">
                  <a:moveTo>
                    <a:pt x="0" y="387527"/>
                  </a:moveTo>
                  <a:lnTo>
                    <a:pt x="1002474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E5A48182-C1F9-4975-8374-FC3B149B0378}"/>
                </a:ext>
              </a:extLst>
            </p:cNvPr>
            <p:cNvSpPr/>
            <p:nvPr/>
          </p:nvSpPr>
          <p:spPr>
            <a:xfrm>
              <a:off x="5218750" y="4926608"/>
              <a:ext cx="87630" cy="83185"/>
            </a:xfrm>
            <a:custGeom>
              <a:avLst/>
              <a:gdLst/>
              <a:ahLst/>
              <a:cxnLst/>
              <a:rect l="l" t="t" r="r" b="b"/>
              <a:pathLst>
                <a:path w="87629" h="83185">
                  <a:moveTo>
                    <a:pt x="32054" y="82918"/>
                  </a:moveTo>
                  <a:lnTo>
                    <a:pt x="87096" y="1398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55B42379-74F9-4ED5-AA0C-0CCB62C0A674}"/>
                </a:ext>
              </a:extLst>
            </p:cNvPr>
            <p:cNvSpPr/>
            <p:nvPr/>
          </p:nvSpPr>
          <p:spPr>
            <a:xfrm>
              <a:off x="4319087" y="5324821"/>
              <a:ext cx="641350" cy="530225"/>
            </a:xfrm>
            <a:custGeom>
              <a:avLst/>
              <a:gdLst/>
              <a:ahLst/>
              <a:cxnLst/>
              <a:rect l="l" t="t" r="r" b="b"/>
              <a:pathLst>
                <a:path w="641350" h="530225">
                  <a:moveTo>
                    <a:pt x="0" y="0"/>
                  </a:moveTo>
                  <a:lnTo>
                    <a:pt x="640854" y="529755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EB00B3CB-4CF1-4368-9A14-345A4D85EDF2}"/>
                </a:ext>
              </a:extLst>
            </p:cNvPr>
            <p:cNvSpPr/>
            <p:nvPr/>
          </p:nvSpPr>
          <p:spPr>
            <a:xfrm>
              <a:off x="4872897" y="5771765"/>
              <a:ext cx="87630" cy="83185"/>
            </a:xfrm>
            <a:custGeom>
              <a:avLst/>
              <a:gdLst/>
              <a:ahLst/>
              <a:cxnLst/>
              <a:rect l="l" t="t" r="r" b="b"/>
              <a:pathLst>
                <a:path w="87629" h="83185">
                  <a:moveTo>
                    <a:pt x="56641" y="0"/>
                  </a:moveTo>
                  <a:lnTo>
                    <a:pt x="87045" y="82816"/>
                  </a:lnTo>
                  <a:lnTo>
                    <a:pt x="0" y="68516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FA025717-4C53-4630-80EA-49F4F8008CD9}"/>
                </a:ext>
              </a:extLst>
            </p:cNvPr>
            <p:cNvSpPr/>
            <p:nvPr/>
          </p:nvSpPr>
          <p:spPr>
            <a:xfrm>
              <a:off x="5953529" y="2372887"/>
              <a:ext cx="96024" cy="960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4">
            <a:extLst>
              <a:ext uri="{FF2B5EF4-FFF2-40B4-BE49-F238E27FC236}">
                <a16:creationId xmlns:a16="http://schemas.microsoft.com/office/drawing/2014/main" id="{E07A953B-EA1D-4A28-8A6C-DC0169DCFA40}"/>
              </a:ext>
            </a:extLst>
          </p:cNvPr>
          <p:cNvSpPr txBox="1"/>
          <p:nvPr/>
        </p:nvSpPr>
        <p:spPr>
          <a:xfrm>
            <a:off x="4388727" y="1930515"/>
            <a:ext cx="1373504" cy="665727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47663" marR="3810">
              <a:spcBef>
                <a:spcPts val="71"/>
              </a:spcBef>
            </a:pP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Point</a:t>
            </a:r>
            <a:r>
              <a:rPr sz="1200" spc="-45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observed  by the</a:t>
            </a:r>
            <a:r>
              <a:rPr sz="1200" spc="-19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camera</a:t>
            </a:r>
            <a:endParaRPr sz="1200">
              <a:latin typeface="Arial"/>
              <a:cs typeface="Arial"/>
            </a:endParaRPr>
          </a:p>
          <a:p>
            <a:pPr marL="9525">
              <a:spcBef>
                <a:spcPts val="754"/>
              </a:spcBef>
            </a:pPr>
            <a:r>
              <a:rPr sz="1200" spc="-4" dirty="0">
                <a:latin typeface="Cambria Math"/>
                <a:cs typeface="Cambria Math"/>
              </a:rPr>
              <a:t>𝑃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128EE3D9-2180-4B26-9BAB-6F5E64B71C83}"/>
              </a:ext>
            </a:extLst>
          </p:cNvPr>
          <p:cNvSpPr txBox="1"/>
          <p:nvPr/>
        </p:nvSpPr>
        <p:spPr>
          <a:xfrm>
            <a:off x="2389938" y="3152328"/>
            <a:ext cx="560070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Came</a:t>
            </a:r>
            <a:r>
              <a:rPr sz="1200" spc="-8" dirty="0">
                <a:solidFill>
                  <a:srgbClr val="003C69"/>
                </a:solidFill>
                <a:latin typeface="Arial"/>
                <a:cs typeface="Arial"/>
              </a:rPr>
              <a:t>r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8" name="object 36">
            <a:extLst>
              <a:ext uri="{FF2B5EF4-FFF2-40B4-BE49-F238E27FC236}">
                <a16:creationId xmlns:a16="http://schemas.microsoft.com/office/drawing/2014/main" id="{F7835ED7-F0D3-4409-A1EB-69EE96131E47}"/>
              </a:ext>
            </a:extLst>
          </p:cNvPr>
          <p:cNvGrpSpPr/>
          <p:nvPr/>
        </p:nvGrpSpPr>
        <p:grpSpPr>
          <a:xfrm>
            <a:off x="2662047" y="2699200"/>
            <a:ext cx="3214211" cy="2192655"/>
            <a:chOff x="3549395" y="2455933"/>
            <a:chExt cx="4285615" cy="2923540"/>
          </a:xfrm>
        </p:grpSpPr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A866C20B-F097-4FC5-AA9D-DFDD3B7CBA11}"/>
                </a:ext>
              </a:extLst>
            </p:cNvPr>
            <p:cNvSpPr/>
            <p:nvPr/>
          </p:nvSpPr>
          <p:spPr>
            <a:xfrm>
              <a:off x="4328476" y="5131922"/>
              <a:ext cx="3438525" cy="194945"/>
            </a:xfrm>
            <a:custGeom>
              <a:avLst/>
              <a:gdLst/>
              <a:ahLst/>
              <a:cxnLst/>
              <a:rect l="l" t="t" r="r" b="b"/>
              <a:pathLst>
                <a:path w="3438525" h="194945">
                  <a:moveTo>
                    <a:pt x="3438016" y="0"/>
                  </a:moveTo>
                  <a:lnTo>
                    <a:pt x="0" y="19476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E68765A0-9A60-4B13-89B0-F06620A10218}"/>
                </a:ext>
              </a:extLst>
            </p:cNvPr>
            <p:cNvSpPr/>
            <p:nvPr/>
          </p:nvSpPr>
          <p:spPr>
            <a:xfrm>
              <a:off x="4328483" y="5277996"/>
              <a:ext cx="78740" cy="88900"/>
            </a:xfrm>
            <a:custGeom>
              <a:avLst/>
              <a:gdLst/>
              <a:ahLst/>
              <a:cxnLst/>
              <a:rect l="l" t="t" r="r" b="b"/>
              <a:pathLst>
                <a:path w="78739" h="88900">
                  <a:moveTo>
                    <a:pt x="73558" y="0"/>
                  </a:moveTo>
                  <a:lnTo>
                    <a:pt x="0" y="48691"/>
                  </a:lnTo>
                  <a:lnTo>
                    <a:pt x="78587" y="887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9">
              <a:extLst>
                <a:ext uri="{FF2B5EF4-FFF2-40B4-BE49-F238E27FC236}">
                  <a16:creationId xmlns:a16="http://schemas.microsoft.com/office/drawing/2014/main" id="{18900F2E-7DD5-4CB4-8507-1F66DEE7DE06}"/>
                </a:ext>
              </a:extLst>
            </p:cNvPr>
            <p:cNvSpPr/>
            <p:nvPr/>
          </p:nvSpPr>
          <p:spPr>
            <a:xfrm>
              <a:off x="3549395" y="3837429"/>
              <a:ext cx="4285487" cy="13670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4F0D07D4-82C0-4C85-9789-19A15B2E358B}"/>
                </a:ext>
              </a:extLst>
            </p:cNvPr>
            <p:cNvSpPr/>
            <p:nvPr/>
          </p:nvSpPr>
          <p:spPr>
            <a:xfrm>
              <a:off x="3704233" y="3983194"/>
              <a:ext cx="4062729" cy="1149350"/>
            </a:xfrm>
            <a:custGeom>
              <a:avLst/>
              <a:gdLst/>
              <a:ahLst/>
              <a:cxnLst/>
              <a:rect l="l" t="t" r="r" b="b"/>
              <a:pathLst>
                <a:path w="4062729" h="1149350">
                  <a:moveTo>
                    <a:pt x="4062260" y="114872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2FB1BFCA-0B36-4EE0-A867-ABC056F724FD}"/>
                </a:ext>
              </a:extLst>
            </p:cNvPr>
            <p:cNvSpPr/>
            <p:nvPr/>
          </p:nvSpPr>
          <p:spPr>
            <a:xfrm>
              <a:off x="3704238" y="3961161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61226" y="85547"/>
                  </a:moveTo>
                  <a:lnTo>
                    <a:pt x="0" y="22034"/>
                  </a:lnTo>
                  <a:lnTo>
                    <a:pt x="854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DDB0A432-37BE-46E3-A6AE-15120459151B}"/>
                </a:ext>
              </a:extLst>
            </p:cNvPr>
            <p:cNvSpPr/>
            <p:nvPr/>
          </p:nvSpPr>
          <p:spPr>
            <a:xfrm>
              <a:off x="3702822" y="4002538"/>
              <a:ext cx="622300" cy="1325880"/>
            </a:xfrm>
            <a:custGeom>
              <a:avLst/>
              <a:gdLst/>
              <a:ahLst/>
              <a:cxnLst/>
              <a:rect l="l" t="t" r="r" b="b"/>
              <a:pathLst>
                <a:path w="622300" h="1325879">
                  <a:moveTo>
                    <a:pt x="622020" y="132557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8A880C29-6329-4378-A6C2-41F26332B637}"/>
                </a:ext>
              </a:extLst>
            </p:cNvPr>
            <p:cNvSpPr/>
            <p:nvPr/>
          </p:nvSpPr>
          <p:spPr>
            <a:xfrm>
              <a:off x="3694946" y="4002535"/>
              <a:ext cx="80645" cy="88265"/>
            </a:xfrm>
            <a:custGeom>
              <a:avLst/>
              <a:gdLst/>
              <a:ahLst/>
              <a:cxnLst/>
              <a:rect l="l" t="t" r="r" b="b"/>
              <a:pathLst>
                <a:path w="80645" h="88264">
                  <a:moveTo>
                    <a:pt x="0" y="87871"/>
                  </a:moveTo>
                  <a:lnTo>
                    <a:pt x="7874" y="0"/>
                  </a:lnTo>
                  <a:lnTo>
                    <a:pt x="80479" y="5011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4">
              <a:extLst>
                <a:ext uri="{FF2B5EF4-FFF2-40B4-BE49-F238E27FC236}">
                  <a16:creationId xmlns:a16="http://schemas.microsoft.com/office/drawing/2014/main" id="{C369ABAC-4BF7-44A7-87A3-42E2458FC234}"/>
                </a:ext>
              </a:extLst>
            </p:cNvPr>
            <p:cNvSpPr/>
            <p:nvPr/>
          </p:nvSpPr>
          <p:spPr>
            <a:xfrm>
              <a:off x="3678104" y="2468633"/>
              <a:ext cx="2268855" cy="1490345"/>
            </a:xfrm>
            <a:custGeom>
              <a:avLst/>
              <a:gdLst/>
              <a:ahLst/>
              <a:cxnLst/>
              <a:rect l="l" t="t" r="r" b="b"/>
              <a:pathLst>
                <a:path w="2268854" h="1490345">
                  <a:moveTo>
                    <a:pt x="0" y="1489849"/>
                  </a:moveTo>
                  <a:lnTo>
                    <a:pt x="226847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5">
              <a:extLst>
                <a:ext uri="{FF2B5EF4-FFF2-40B4-BE49-F238E27FC236}">
                  <a16:creationId xmlns:a16="http://schemas.microsoft.com/office/drawing/2014/main" id="{5CB3317D-A912-4CD4-8EE5-4B9B24A0E5EC}"/>
                </a:ext>
              </a:extLst>
            </p:cNvPr>
            <p:cNvSpPr/>
            <p:nvPr/>
          </p:nvSpPr>
          <p:spPr>
            <a:xfrm>
              <a:off x="5858479" y="2468645"/>
              <a:ext cx="88265" cy="79375"/>
            </a:xfrm>
            <a:custGeom>
              <a:avLst/>
              <a:gdLst/>
              <a:ahLst/>
              <a:cxnLst/>
              <a:rect l="l" t="t" r="r" b="b"/>
              <a:pathLst>
                <a:path w="88264" h="79375">
                  <a:moveTo>
                    <a:pt x="48806" y="78981"/>
                  </a:moveTo>
                  <a:lnTo>
                    <a:pt x="88087" y="0"/>
                  </a:lnTo>
                  <a:lnTo>
                    <a:pt x="0" y="467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6">
            <a:extLst>
              <a:ext uri="{FF2B5EF4-FFF2-40B4-BE49-F238E27FC236}">
                <a16:creationId xmlns:a16="http://schemas.microsoft.com/office/drawing/2014/main" id="{C0060764-1929-4CC9-9BBE-4710099E8F78}"/>
              </a:ext>
            </a:extLst>
          </p:cNvPr>
          <p:cNvSpPr txBox="1"/>
          <p:nvPr/>
        </p:nvSpPr>
        <p:spPr>
          <a:xfrm>
            <a:off x="3351655" y="2975167"/>
            <a:ext cx="143351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75" dirty="0">
                <a:latin typeface="Cambria Math"/>
                <a:cs typeface="Cambria Math"/>
              </a:rPr>
              <a:t>𝒑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5D7D6A01-18EC-423C-9A13-99BB4D39E6DD}"/>
              </a:ext>
            </a:extLst>
          </p:cNvPr>
          <p:cNvSpPr txBox="1"/>
          <p:nvPr/>
        </p:nvSpPr>
        <p:spPr>
          <a:xfrm>
            <a:off x="3256785" y="2955736"/>
            <a:ext cx="108109" cy="186109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1125" spc="45" dirty="0">
                <a:latin typeface="Cambria Math"/>
                <a:cs typeface="Cambria Math"/>
              </a:rPr>
              <a:t>𝐶</a:t>
            </a:r>
            <a:endParaRPr sz="1125">
              <a:latin typeface="Cambria Math"/>
              <a:cs typeface="Cambria Math"/>
            </a:endParaRPr>
          </a:p>
        </p:txBody>
      </p:sp>
      <p:grpSp>
        <p:nvGrpSpPr>
          <p:cNvPr id="50" name="object 48">
            <a:extLst>
              <a:ext uri="{FF2B5EF4-FFF2-40B4-BE49-F238E27FC236}">
                <a16:creationId xmlns:a16="http://schemas.microsoft.com/office/drawing/2014/main" id="{1AB014D1-2F70-4773-862B-E7CB923A3584}"/>
              </a:ext>
            </a:extLst>
          </p:cNvPr>
          <p:cNvGrpSpPr/>
          <p:nvPr/>
        </p:nvGrpSpPr>
        <p:grpSpPr>
          <a:xfrm>
            <a:off x="2556888" y="3813048"/>
            <a:ext cx="2282666" cy="897255"/>
            <a:chOff x="3409183" y="3941064"/>
            <a:chExt cx="3043555" cy="1196340"/>
          </a:xfrm>
        </p:grpSpPr>
        <p:sp>
          <p:nvSpPr>
            <p:cNvPr id="51" name="object 49">
              <a:extLst>
                <a:ext uri="{FF2B5EF4-FFF2-40B4-BE49-F238E27FC236}">
                  <a16:creationId xmlns:a16="http://schemas.microsoft.com/office/drawing/2014/main" id="{4279CAB6-E1FE-4C09-BCBD-0B2F0CD714E5}"/>
                </a:ext>
              </a:extLst>
            </p:cNvPr>
            <p:cNvSpPr/>
            <p:nvPr/>
          </p:nvSpPr>
          <p:spPr>
            <a:xfrm>
              <a:off x="3409183" y="4677156"/>
              <a:ext cx="553203" cy="4602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0">
              <a:extLst>
                <a:ext uri="{FF2B5EF4-FFF2-40B4-BE49-F238E27FC236}">
                  <a16:creationId xmlns:a16="http://schemas.microsoft.com/office/drawing/2014/main" id="{7EE2981C-B41F-4706-BF58-1240E4A30CFD}"/>
                </a:ext>
              </a:extLst>
            </p:cNvPr>
            <p:cNvSpPr/>
            <p:nvPr/>
          </p:nvSpPr>
          <p:spPr>
            <a:xfrm>
              <a:off x="5649464" y="3941064"/>
              <a:ext cx="803138" cy="5821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1">
            <a:extLst>
              <a:ext uri="{FF2B5EF4-FFF2-40B4-BE49-F238E27FC236}">
                <a16:creationId xmlns:a16="http://schemas.microsoft.com/office/drawing/2014/main" id="{337BE1C0-DCEF-4972-B117-4A75038E3EC6}"/>
              </a:ext>
            </a:extLst>
          </p:cNvPr>
          <p:cNvSpPr/>
          <p:nvPr/>
        </p:nvSpPr>
        <p:spPr>
          <a:xfrm>
            <a:off x="7076313" y="2732913"/>
            <a:ext cx="1796795" cy="4366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8D5F3B4A-FE7B-476B-975C-637FD4675699}"/>
              </a:ext>
            </a:extLst>
          </p:cNvPr>
          <p:cNvSpPr txBox="1"/>
          <p:nvPr/>
        </p:nvSpPr>
        <p:spPr>
          <a:xfrm>
            <a:off x="7124166" y="2780929"/>
            <a:ext cx="1698784" cy="2827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140494">
              <a:spcBef>
                <a:spcPts val="315"/>
              </a:spcBef>
            </a:pPr>
            <a:r>
              <a:rPr sz="1688" spc="23" baseline="27777" dirty="0">
                <a:latin typeface="Cambria Math"/>
                <a:cs typeface="Cambria Math"/>
              </a:rPr>
              <a:t>𝑊</a:t>
            </a:r>
            <a:r>
              <a:rPr sz="1575" spc="15" dirty="0">
                <a:latin typeface="Cambria Math"/>
                <a:cs typeface="Cambria Math"/>
              </a:rPr>
              <a:t>𝜉</a:t>
            </a:r>
            <a:r>
              <a:rPr sz="1688" spc="23" baseline="-16666" dirty="0">
                <a:latin typeface="Cambria Math"/>
                <a:cs typeface="Cambria Math"/>
              </a:rPr>
              <a:t>𝐶 </a:t>
            </a:r>
            <a:r>
              <a:rPr sz="1575" dirty="0">
                <a:latin typeface="Cambria Math"/>
                <a:cs typeface="Cambria Math"/>
              </a:rPr>
              <a:t>=</a:t>
            </a:r>
            <a:r>
              <a:rPr sz="1575" spc="150" dirty="0">
                <a:latin typeface="Cambria Math"/>
                <a:cs typeface="Cambria Math"/>
              </a:rPr>
              <a:t> </a:t>
            </a:r>
            <a:r>
              <a:rPr sz="1688" spc="56" baseline="27777" dirty="0">
                <a:latin typeface="Cambria Math"/>
                <a:cs typeface="Cambria Math"/>
              </a:rPr>
              <a:t>𝑊</a:t>
            </a:r>
            <a:r>
              <a:rPr sz="1575" spc="38" dirty="0">
                <a:latin typeface="Cambria Math"/>
                <a:cs typeface="Cambria Math"/>
              </a:rPr>
              <a:t>𝜉</a:t>
            </a:r>
            <a:r>
              <a:rPr sz="1688" spc="56" baseline="-16666" dirty="0">
                <a:latin typeface="Cambria Math"/>
                <a:cs typeface="Cambria Math"/>
              </a:rPr>
              <a:t>𝑉</a:t>
            </a:r>
            <a:r>
              <a:rPr sz="1575" spc="38" dirty="0">
                <a:solidFill>
                  <a:srgbClr val="003C69"/>
                </a:solidFill>
                <a:latin typeface="Cambria Math"/>
                <a:cs typeface="Cambria Math"/>
              </a:rPr>
              <a:t>⨁</a:t>
            </a:r>
            <a:r>
              <a:rPr sz="1688" spc="56" baseline="27777" dirty="0">
                <a:latin typeface="Cambria Math"/>
                <a:cs typeface="Cambria Math"/>
              </a:rPr>
              <a:t>𝑉</a:t>
            </a:r>
            <a:r>
              <a:rPr sz="1575" spc="38" dirty="0">
                <a:latin typeface="Cambria Math"/>
                <a:cs typeface="Cambria Math"/>
              </a:rPr>
              <a:t>𝜉</a:t>
            </a:r>
            <a:r>
              <a:rPr sz="1688" spc="56" baseline="-16666" dirty="0">
                <a:latin typeface="Cambria Math"/>
                <a:cs typeface="Cambria Math"/>
              </a:rPr>
              <a:t>𝐶</a:t>
            </a:r>
            <a:endParaRPr sz="1688" baseline="-16666">
              <a:latin typeface="Cambria Math"/>
              <a:cs typeface="Cambria Math"/>
            </a:endParaRPr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82A76D67-C147-4600-A7F7-22F31F5C693F}"/>
              </a:ext>
            </a:extLst>
          </p:cNvPr>
          <p:cNvSpPr txBox="1"/>
          <p:nvPr/>
        </p:nvSpPr>
        <p:spPr>
          <a:xfrm>
            <a:off x="2646378" y="4383482"/>
            <a:ext cx="2967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485"/>
              </a:lnSpc>
            </a:pPr>
            <a:r>
              <a:rPr sz="1125" spc="105" dirty="0">
                <a:latin typeface="Cambria Math"/>
                <a:cs typeface="Cambria Math"/>
              </a:rPr>
              <a:t>𝑉</a:t>
            </a:r>
            <a:r>
              <a:rPr sz="2363" spc="-90" baseline="-19841" dirty="0">
                <a:latin typeface="Cambria Math"/>
                <a:cs typeface="Cambria Math"/>
              </a:rPr>
              <a:t>𝜉</a:t>
            </a:r>
            <a:r>
              <a:rPr sz="1688" spc="67" baseline="-44444" dirty="0">
                <a:latin typeface="Cambria Math"/>
                <a:cs typeface="Cambria Math"/>
              </a:rPr>
              <a:t>𝐶</a:t>
            </a:r>
            <a:endParaRPr sz="1688" baseline="-44444">
              <a:latin typeface="Cambria Math"/>
              <a:cs typeface="Cambria Math"/>
            </a:endParaRPr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04BE4B6E-899B-48F7-98BC-02C787FE7031}"/>
              </a:ext>
            </a:extLst>
          </p:cNvPr>
          <p:cNvSpPr txBox="1"/>
          <p:nvPr/>
        </p:nvSpPr>
        <p:spPr>
          <a:xfrm>
            <a:off x="5928508" y="4395032"/>
            <a:ext cx="209074" cy="228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886"/>
              </a:lnSpc>
            </a:pPr>
            <a:r>
              <a:rPr sz="1575" dirty="0">
                <a:solidFill>
                  <a:srgbClr val="0070C0"/>
                </a:solidFill>
                <a:latin typeface="Cambria Math"/>
                <a:cs typeface="Cambria Math"/>
              </a:rPr>
              <a:t>𝑊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B93F8283-FD69-496A-B761-1937BFDD4D2F}"/>
              </a:ext>
            </a:extLst>
          </p:cNvPr>
          <p:cNvSpPr txBox="1"/>
          <p:nvPr/>
        </p:nvSpPr>
        <p:spPr>
          <a:xfrm>
            <a:off x="4269561" y="4853097"/>
            <a:ext cx="35004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485"/>
              </a:lnSpc>
            </a:pPr>
            <a:r>
              <a:rPr sz="1125" spc="83" dirty="0">
                <a:latin typeface="Cambria Math"/>
                <a:cs typeface="Cambria Math"/>
              </a:rPr>
              <a:t>𝑊</a:t>
            </a:r>
            <a:r>
              <a:rPr sz="2363" spc="-90" baseline="-19841" dirty="0">
                <a:latin typeface="Cambria Math"/>
                <a:cs typeface="Cambria Math"/>
              </a:rPr>
              <a:t>𝜉</a:t>
            </a:r>
            <a:r>
              <a:rPr sz="1688" spc="113" baseline="-44444" dirty="0">
                <a:latin typeface="Cambria Math"/>
                <a:cs typeface="Cambria Math"/>
              </a:rPr>
              <a:t>𝑉</a:t>
            </a:r>
            <a:endParaRPr sz="1688" baseline="-44444">
              <a:latin typeface="Cambria Math"/>
              <a:cs typeface="Cambria Math"/>
            </a:endParaRPr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B65A5E46-B675-4FCB-ACF5-969F161B1C06}"/>
              </a:ext>
            </a:extLst>
          </p:cNvPr>
          <p:cNvSpPr txBox="1"/>
          <p:nvPr/>
        </p:nvSpPr>
        <p:spPr>
          <a:xfrm>
            <a:off x="3095656" y="4981792"/>
            <a:ext cx="132398" cy="219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425" spc="-4" dirty="0">
                <a:solidFill>
                  <a:srgbClr val="FF0000"/>
                </a:solidFill>
                <a:latin typeface="Cambria Math"/>
                <a:cs typeface="Cambria Math"/>
              </a:rPr>
              <a:t>𝑉</a:t>
            </a:r>
            <a:endParaRPr sz="1425">
              <a:latin typeface="Cambria Math"/>
              <a:cs typeface="Cambria Math"/>
            </a:endParaRPr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333249E5-72C0-4FD4-A33D-11FFDB9C143F}"/>
              </a:ext>
            </a:extLst>
          </p:cNvPr>
          <p:cNvSpPr txBox="1"/>
          <p:nvPr/>
        </p:nvSpPr>
        <p:spPr>
          <a:xfrm>
            <a:off x="6430451" y="5146928"/>
            <a:ext cx="41433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98"/>
              </a:lnSpc>
            </a:pPr>
            <a:r>
              <a:rPr sz="1200" spc="-19" dirty="0">
                <a:solidFill>
                  <a:srgbClr val="003C69"/>
                </a:solidFill>
                <a:latin typeface="Arial"/>
                <a:cs typeface="Arial"/>
              </a:rPr>
              <a:t>W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o</a:t>
            </a:r>
            <a:r>
              <a:rPr sz="1200" spc="-8" dirty="0">
                <a:solidFill>
                  <a:srgbClr val="003C69"/>
                </a:solidFill>
                <a:latin typeface="Arial"/>
                <a:cs typeface="Arial"/>
              </a:rPr>
              <a:t>r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ld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A2C750BD-9EFB-464A-9D19-C1F8C82C9F6C}"/>
              </a:ext>
            </a:extLst>
          </p:cNvPr>
          <p:cNvSpPr txBox="1"/>
          <p:nvPr/>
        </p:nvSpPr>
        <p:spPr>
          <a:xfrm>
            <a:off x="3256729" y="5431421"/>
            <a:ext cx="51196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98"/>
              </a:lnSpc>
            </a:pPr>
            <a:r>
              <a:rPr sz="1200" spc="-68" dirty="0">
                <a:solidFill>
                  <a:srgbClr val="003C69"/>
                </a:solidFill>
                <a:latin typeface="Arial"/>
                <a:cs typeface="Arial"/>
              </a:rPr>
              <a:t>V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eh</a:t>
            </a:r>
            <a:r>
              <a:rPr sz="1200" dirty="0">
                <a:solidFill>
                  <a:srgbClr val="003C69"/>
                </a:solidFill>
                <a:latin typeface="Arial"/>
                <a:cs typeface="Arial"/>
              </a:rPr>
              <a:t>icl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C882CB15-6B68-471C-AF4F-16D9FCFFBE30}"/>
              </a:ext>
            </a:extLst>
          </p:cNvPr>
          <p:cNvSpPr txBox="1"/>
          <p:nvPr/>
        </p:nvSpPr>
        <p:spPr>
          <a:xfrm>
            <a:off x="4285088" y="3861044"/>
            <a:ext cx="50482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ts val="1627"/>
              </a:lnSpc>
            </a:pPr>
            <a:r>
              <a:rPr sz="1125" spc="15" dirty="0">
                <a:latin typeface="Cambria Math"/>
                <a:cs typeface="Cambria Math"/>
              </a:rPr>
              <a:t>𝑊</a:t>
            </a:r>
            <a:r>
              <a:rPr sz="2363" spc="23" baseline="-19841" dirty="0">
                <a:latin typeface="Cambria Math"/>
                <a:cs typeface="Cambria Math"/>
              </a:rPr>
              <a:t>𝜉</a:t>
            </a:r>
            <a:r>
              <a:rPr sz="1688" spc="23" baseline="-44444" dirty="0">
                <a:latin typeface="Cambria Math"/>
                <a:cs typeface="Cambria Math"/>
              </a:rPr>
              <a:t>𝐶</a:t>
            </a:r>
            <a:endParaRPr sz="1688" baseline="-44444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531008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60439-5387-49E1-9CC0-D49C6F28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61C31F-8928-4E5E-B53D-2890DCFC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52A3DAB2-A915-4380-A8EA-7C252FDCB96C}"/>
              </a:ext>
            </a:extLst>
          </p:cNvPr>
          <p:cNvGrpSpPr/>
          <p:nvPr/>
        </p:nvGrpSpPr>
        <p:grpSpPr>
          <a:xfrm>
            <a:off x="1735788" y="3589119"/>
            <a:ext cx="4768215" cy="1868329"/>
            <a:chOff x="2314384" y="3642492"/>
            <a:chExt cx="6357620" cy="2491105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AB7F050F-AE69-490D-809E-0682C9522C1C}"/>
                </a:ext>
              </a:extLst>
            </p:cNvPr>
            <p:cNvSpPr/>
            <p:nvPr/>
          </p:nvSpPr>
          <p:spPr>
            <a:xfrm>
              <a:off x="6779272" y="4145757"/>
              <a:ext cx="1892680" cy="18893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B23C7E8E-E285-43EA-88A4-453F6E2309C8}"/>
                </a:ext>
              </a:extLst>
            </p:cNvPr>
            <p:cNvSpPr/>
            <p:nvPr/>
          </p:nvSpPr>
          <p:spPr>
            <a:xfrm>
              <a:off x="6826123" y="4181195"/>
              <a:ext cx="1824989" cy="1824355"/>
            </a:xfrm>
            <a:custGeom>
              <a:avLst/>
              <a:gdLst/>
              <a:ahLst/>
              <a:cxnLst/>
              <a:rect l="l" t="t" r="r" b="b"/>
              <a:pathLst>
                <a:path w="1824990" h="1824354">
                  <a:moveTo>
                    <a:pt x="1824469" y="0"/>
                  </a:moveTo>
                  <a:lnTo>
                    <a:pt x="0" y="0"/>
                  </a:lnTo>
                  <a:lnTo>
                    <a:pt x="0" y="1823999"/>
                  </a:lnTo>
                  <a:lnTo>
                    <a:pt x="1824469" y="1823999"/>
                  </a:lnTo>
                  <a:lnTo>
                    <a:pt x="1824469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123060CD-791E-4FE3-AAAF-B624E239A230}"/>
                </a:ext>
              </a:extLst>
            </p:cNvPr>
            <p:cNvSpPr/>
            <p:nvPr/>
          </p:nvSpPr>
          <p:spPr>
            <a:xfrm>
              <a:off x="2314384" y="3733330"/>
              <a:ext cx="3016714" cy="23999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B718CFC5-78A4-4664-AD8B-DC34646652D2}"/>
                </a:ext>
              </a:extLst>
            </p:cNvPr>
            <p:cNvSpPr/>
            <p:nvPr/>
          </p:nvSpPr>
          <p:spPr>
            <a:xfrm>
              <a:off x="2421331" y="3777945"/>
              <a:ext cx="2738755" cy="2208530"/>
            </a:xfrm>
            <a:custGeom>
              <a:avLst/>
              <a:gdLst/>
              <a:ahLst/>
              <a:cxnLst/>
              <a:rect l="l" t="t" r="r" b="b"/>
              <a:pathLst>
                <a:path w="2738754" h="2208529">
                  <a:moveTo>
                    <a:pt x="2738628" y="0"/>
                  </a:moveTo>
                  <a:lnTo>
                    <a:pt x="0" y="0"/>
                  </a:lnTo>
                  <a:lnTo>
                    <a:pt x="0" y="2207996"/>
                  </a:lnTo>
                  <a:lnTo>
                    <a:pt x="2738628" y="2207996"/>
                  </a:lnTo>
                  <a:lnTo>
                    <a:pt x="2738628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907F1F5B-3EEA-44B3-91ED-DBE064277CAB}"/>
                </a:ext>
              </a:extLst>
            </p:cNvPr>
            <p:cNvSpPr/>
            <p:nvPr/>
          </p:nvSpPr>
          <p:spPr>
            <a:xfrm>
              <a:off x="3156376" y="3642492"/>
              <a:ext cx="318135" cy="224790"/>
            </a:xfrm>
            <a:custGeom>
              <a:avLst/>
              <a:gdLst/>
              <a:ahLst/>
              <a:cxnLst/>
              <a:rect l="l" t="t" r="r" b="b"/>
              <a:pathLst>
                <a:path w="318135" h="224789">
                  <a:moveTo>
                    <a:pt x="245833" y="0"/>
                  </a:moveTo>
                  <a:lnTo>
                    <a:pt x="242773" y="0"/>
                  </a:lnTo>
                  <a:lnTo>
                    <a:pt x="242773" y="8940"/>
                  </a:lnTo>
                  <a:lnTo>
                    <a:pt x="244538" y="8940"/>
                  </a:lnTo>
                  <a:lnTo>
                    <a:pt x="252599" y="9495"/>
                  </a:lnTo>
                  <a:lnTo>
                    <a:pt x="280268" y="37638"/>
                  </a:lnTo>
                  <a:lnTo>
                    <a:pt x="280873" y="47142"/>
                  </a:lnTo>
                  <a:lnTo>
                    <a:pt x="280873" y="52628"/>
                  </a:lnTo>
                  <a:lnTo>
                    <a:pt x="280085" y="59410"/>
                  </a:lnTo>
                  <a:lnTo>
                    <a:pt x="276948" y="75565"/>
                  </a:lnTo>
                  <a:lnTo>
                    <a:pt x="276161" y="81318"/>
                  </a:lnTo>
                  <a:lnTo>
                    <a:pt x="276161" y="91427"/>
                  </a:lnTo>
                  <a:lnTo>
                    <a:pt x="278129" y="96901"/>
                  </a:lnTo>
                  <a:lnTo>
                    <a:pt x="285965" y="105448"/>
                  </a:lnTo>
                  <a:lnTo>
                    <a:pt x="290626" y="108597"/>
                  </a:lnTo>
                  <a:lnTo>
                    <a:pt x="296036" y="110642"/>
                  </a:lnTo>
                  <a:lnTo>
                    <a:pt x="296036" y="112750"/>
                  </a:lnTo>
                  <a:lnTo>
                    <a:pt x="290626" y="114795"/>
                  </a:lnTo>
                  <a:lnTo>
                    <a:pt x="285965" y="117944"/>
                  </a:lnTo>
                  <a:lnTo>
                    <a:pt x="278129" y="126492"/>
                  </a:lnTo>
                  <a:lnTo>
                    <a:pt x="276161" y="131953"/>
                  </a:lnTo>
                  <a:lnTo>
                    <a:pt x="276161" y="142074"/>
                  </a:lnTo>
                  <a:lnTo>
                    <a:pt x="276948" y="147828"/>
                  </a:lnTo>
                  <a:lnTo>
                    <a:pt x="280085" y="163982"/>
                  </a:lnTo>
                  <a:lnTo>
                    <a:pt x="280873" y="170751"/>
                  </a:lnTo>
                  <a:lnTo>
                    <a:pt x="280873" y="176237"/>
                  </a:lnTo>
                  <a:lnTo>
                    <a:pt x="280268" y="186108"/>
                  </a:lnTo>
                  <a:lnTo>
                    <a:pt x="252599" y="214722"/>
                  </a:lnTo>
                  <a:lnTo>
                    <a:pt x="244538" y="215277"/>
                  </a:lnTo>
                  <a:lnTo>
                    <a:pt x="242773" y="215277"/>
                  </a:lnTo>
                  <a:lnTo>
                    <a:pt x="242773" y="224218"/>
                  </a:lnTo>
                  <a:lnTo>
                    <a:pt x="245833" y="224218"/>
                  </a:lnTo>
                  <a:lnTo>
                    <a:pt x="258775" y="223249"/>
                  </a:lnTo>
                  <a:lnTo>
                    <a:pt x="293151" y="204671"/>
                  </a:lnTo>
                  <a:lnTo>
                    <a:pt x="300850" y="174129"/>
                  </a:lnTo>
                  <a:lnTo>
                    <a:pt x="300850" y="167627"/>
                  </a:lnTo>
                  <a:lnTo>
                    <a:pt x="299935" y="160210"/>
                  </a:lnTo>
                  <a:lnTo>
                    <a:pt x="296252" y="143598"/>
                  </a:lnTo>
                  <a:lnTo>
                    <a:pt x="295325" y="138036"/>
                  </a:lnTo>
                  <a:lnTo>
                    <a:pt x="295325" y="129806"/>
                  </a:lnTo>
                  <a:lnTo>
                    <a:pt x="297192" y="125387"/>
                  </a:lnTo>
                  <a:lnTo>
                    <a:pt x="304634" y="118579"/>
                  </a:lnTo>
                  <a:lnTo>
                    <a:pt x="310260" y="116751"/>
                  </a:lnTo>
                  <a:lnTo>
                    <a:pt x="317779" y="116509"/>
                  </a:lnTo>
                  <a:lnTo>
                    <a:pt x="317779" y="106870"/>
                  </a:lnTo>
                  <a:lnTo>
                    <a:pt x="310260" y="106641"/>
                  </a:lnTo>
                  <a:lnTo>
                    <a:pt x="304634" y="104813"/>
                  </a:lnTo>
                  <a:lnTo>
                    <a:pt x="297192" y="97993"/>
                  </a:lnTo>
                  <a:lnTo>
                    <a:pt x="295325" y="93586"/>
                  </a:lnTo>
                  <a:lnTo>
                    <a:pt x="295325" y="85356"/>
                  </a:lnTo>
                  <a:lnTo>
                    <a:pt x="296252" y="79794"/>
                  </a:lnTo>
                  <a:lnTo>
                    <a:pt x="299935" y="63182"/>
                  </a:lnTo>
                  <a:lnTo>
                    <a:pt x="300850" y="55765"/>
                  </a:lnTo>
                  <a:lnTo>
                    <a:pt x="300850" y="49263"/>
                  </a:lnTo>
                  <a:lnTo>
                    <a:pt x="299995" y="37802"/>
                  </a:lnTo>
                  <a:lnTo>
                    <a:pt x="269978" y="3394"/>
                  </a:lnTo>
                  <a:lnTo>
                    <a:pt x="258775" y="967"/>
                  </a:lnTo>
                  <a:lnTo>
                    <a:pt x="245833" y="0"/>
                  </a:lnTo>
                  <a:close/>
                </a:path>
                <a:path w="318135" h="224789">
                  <a:moveTo>
                    <a:pt x="75006" y="0"/>
                  </a:moveTo>
                  <a:lnTo>
                    <a:pt x="71958" y="0"/>
                  </a:lnTo>
                  <a:lnTo>
                    <a:pt x="59010" y="967"/>
                  </a:lnTo>
                  <a:lnTo>
                    <a:pt x="24638" y="19482"/>
                  </a:lnTo>
                  <a:lnTo>
                    <a:pt x="16929" y="49149"/>
                  </a:lnTo>
                  <a:lnTo>
                    <a:pt x="16929" y="55651"/>
                  </a:lnTo>
                  <a:lnTo>
                    <a:pt x="17856" y="63055"/>
                  </a:lnTo>
                  <a:lnTo>
                    <a:pt x="21539" y="79679"/>
                  </a:lnTo>
                  <a:lnTo>
                    <a:pt x="22453" y="85242"/>
                  </a:lnTo>
                  <a:lnTo>
                    <a:pt x="22453" y="93472"/>
                  </a:lnTo>
                  <a:lnTo>
                    <a:pt x="20599" y="97878"/>
                  </a:lnTo>
                  <a:lnTo>
                    <a:pt x="13144" y="104698"/>
                  </a:lnTo>
                  <a:lnTo>
                    <a:pt x="7531" y="106527"/>
                  </a:lnTo>
                  <a:lnTo>
                    <a:pt x="0" y="106756"/>
                  </a:lnTo>
                  <a:lnTo>
                    <a:pt x="0" y="116395"/>
                  </a:lnTo>
                  <a:lnTo>
                    <a:pt x="7531" y="116636"/>
                  </a:lnTo>
                  <a:lnTo>
                    <a:pt x="13144" y="118452"/>
                  </a:lnTo>
                  <a:lnTo>
                    <a:pt x="20599" y="125272"/>
                  </a:lnTo>
                  <a:lnTo>
                    <a:pt x="22453" y="129679"/>
                  </a:lnTo>
                  <a:lnTo>
                    <a:pt x="22453" y="137909"/>
                  </a:lnTo>
                  <a:lnTo>
                    <a:pt x="21539" y="143484"/>
                  </a:lnTo>
                  <a:lnTo>
                    <a:pt x="17856" y="160096"/>
                  </a:lnTo>
                  <a:lnTo>
                    <a:pt x="16929" y="167500"/>
                  </a:lnTo>
                  <a:lnTo>
                    <a:pt x="16929" y="174015"/>
                  </a:lnTo>
                  <a:lnTo>
                    <a:pt x="17786" y="185885"/>
                  </a:lnTo>
                  <a:lnTo>
                    <a:pt x="47809" y="220818"/>
                  </a:lnTo>
                  <a:lnTo>
                    <a:pt x="71958" y="224218"/>
                  </a:lnTo>
                  <a:lnTo>
                    <a:pt x="75006" y="224218"/>
                  </a:lnTo>
                  <a:lnTo>
                    <a:pt x="75006" y="215277"/>
                  </a:lnTo>
                  <a:lnTo>
                    <a:pt x="73253" y="215277"/>
                  </a:lnTo>
                  <a:lnTo>
                    <a:pt x="65190" y="214722"/>
                  </a:lnTo>
                  <a:lnTo>
                    <a:pt x="37521" y="186038"/>
                  </a:lnTo>
                  <a:lnTo>
                    <a:pt x="36918" y="176123"/>
                  </a:lnTo>
                  <a:lnTo>
                    <a:pt x="36918" y="170637"/>
                  </a:lnTo>
                  <a:lnTo>
                    <a:pt x="37706" y="163855"/>
                  </a:lnTo>
                  <a:lnTo>
                    <a:pt x="40843" y="147713"/>
                  </a:lnTo>
                  <a:lnTo>
                    <a:pt x="41617" y="141947"/>
                  </a:lnTo>
                  <a:lnTo>
                    <a:pt x="41617" y="131838"/>
                  </a:lnTo>
                  <a:lnTo>
                    <a:pt x="39662" y="126377"/>
                  </a:lnTo>
                  <a:lnTo>
                    <a:pt x="31826" y="117830"/>
                  </a:lnTo>
                  <a:lnTo>
                    <a:pt x="27165" y="114668"/>
                  </a:lnTo>
                  <a:lnTo>
                    <a:pt x="21755" y="112636"/>
                  </a:lnTo>
                  <a:lnTo>
                    <a:pt x="21755" y="110515"/>
                  </a:lnTo>
                  <a:lnTo>
                    <a:pt x="27165" y="108483"/>
                  </a:lnTo>
                  <a:lnTo>
                    <a:pt x="31826" y="105321"/>
                  </a:lnTo>
                  <a:lnTo>
                    <a:pt x="39662" y="96786"/>
                  </a:lnTo>
                  <a:lnTo>
                    <a:pt x="41617" y="91313"/>
                  </a:lnTo>
                  <a:lnTo>
                    <a:pt x="41617" y="81203"/>
                  </a:lnTo>
                  <a:lnTo>
                    <a:pt x="40843" y="75438"/>
                  </a:lnTo>
                  <a:lnTo>
                    <a:pt x="37706" y="59296"/>
                  </a:lnTo>
                  <a:lnTo>
                    <a:pt x="36918" y="52514"/>
                  </a:lnTo>
                  <a:lnTo>
                    <a:pt x="36918" y="47028"/>
                  </a:lnTo>
                  <a:lnTo>
                    <a:pt x="37521" y="37574"/>
                  </a:lnTo>
                  <a:lnTo>
                    <a:pt x="65190" y="9495"/>
                  </a:lnTo>
                  <a:lnTo>
                    <a:pt x="73253" y="8940"/>
                  </a:lnTo>
                  <a:lnTo>
                    <a:pt x="75006" y="8940"/>
                  </a:lnTo>
                  <a:lnTo>
                    <a:pt x="75006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46C1E2E4-C7C7-4A81-8B71-F26C6F0BF5D4}"/>
              </a:ext>
            </a:extLst>
          </p:cNvPr>
          <p:cNvSpPr txBox="1"/>
          <p:nvPr/>
        </p:nvSpPr>
        <p:spPr>
          <a:xfrm>
            <a:off x="2419104" y="3533631"/>
            <a:ext cx="127159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425" spc="-4" dirty="0">
                <a:solidFill>
                  <a:srgbClr val="00B050"/>
                </a:solidFill>
                <a:latin typeface="Cambria Math"/>
                <a:cs typeface="Cambria Math"/>
              </a:rPr>
              <a:t>𝐶</a:t>
            </a:r>
            <a:endParaRPr sz="1425">
              <a:latin typeface="Cambria Math"/>
              <a:cs typeface="Cambria Math"/>
            </a:endParaRPr>
          </a:p>
        </p:txBody>
      </p:sp>
      <p:grpSp>
        <p:nvGrpSpPr>
          <p:cNvPr id="12" name="object 10">
            <a:extLst>
              <a:ext uri="{FF2B5EF4-FFF2-40B4-BE49-F238E27FC236}">
                <a16:creationId xmlns:a16="http://schemas.microsoft.com/office/drawing/2014/main" id="{87274B76-F699-4A13-9800-0A9299715634}"/>
              </a:ext>
            </a:extLst>
          </p:cNvPr>
          <p:cNvGrpSpPr/>
          <p:nvPr/>
        </p:nvGrpSpPr>
        <p:grpSpPr>
          <a:xfrm>
            <a:off x="2759599" y="2636916"/>
            <a:ext cx="4035743" cy="2961799"/>
            <a:chOff x="3679465" y="2372887"/>
            <a:chExt cx="5380990" cy="3949065"/>
          </a:xfrm>
        </p:grpSpPr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574AF254-6B64-4422-B4EF-798735BE5222}"/>
                </a:ext>
              </a:extLst>
            </p:cNvPr>
            <p:cNvSpPr/>
            <p:nvPr/>
          </p:nvSpPr>
          <p:spPr>
            <a:xfrm>
              <a:off x="6729984" y="4991097"/>
              <a:ext cx="2330183" cy="13304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59FD352D-9636-4E16-890C-F46DF37CFAC8}"/>
                </a:ext>
              </a:extLst>
            </p:cNvPr>
            <p:cNvSpPr/>
            <p:nvPr/>
          </p:nvSpPr>
          <p:spPr>
            <a:xfrm>
              <a:off x="7766490" y="5131921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0" y="0"/>
                  </a:moveTo>
                  <a:lnTo>
                    <a:pt x="1125093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7E120D74-35CE-43EB-84DA-BEAD268EE972}"/>
                </a:ext>
              </a:extLst>
            </p:cNvPr>
            <p:cNvSpPr/>
            <p:nvPr/>
          </p:nvSpPr>
          <p:spPr>
            <a:xfrm>
              <a:off x="8815386" y="5087467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5874E5B5-1ED5-4EE7-B1F7-CF82A065AADF}"/>
                </a:ext>
              </a:extLst>
            </p:cNvPr>
            <p:cNvSpPr/>
            <p:nvPr/>
          </p:nvSpPr>
          <p:spPr>
            <a:xfrm>
              <a:off x="7766490" y="5131921"/>
              <a:ext cx="0" cy="1020444"/>
            </a:xfrm>
            <a:custGeom>
              <a:avLst/>
              <a:gdLst/>
              <a:ahLst/>
              <a:cxnLst/>
              <a:rect l="l" t="t" r="r" b="b"/>
              <a:pathLst>
                <a:path h="1020445">
                  <a:moveTo>
                    <a:pt x="0" y="0"/>
                  </a:moveTo>
                  <a:lnTo>
                    <a:pt x="0" y="1020267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394DDE9D-9A2A-444A-A56E-ABD2FC009557}"/>
                </a:ext>
              </a:extLst>
            </p:cNvPr>
            <p:cNvSpPr/>
            <p:nvPr/>
          </p:nvSpPr>
          <p:spPr>
            <a:xfrm>
              <a:off x="7722045" y="6075996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2DE8BA05-0F66-490C-B2D8-C9692A42E382}"/>
                </a:ext>
              </a:extLst>
            </p:cNvPr>
            <p:cNvSpPr/>
            <p:nvPr/>
          </p:nvSpPr>
          <p:spPr>
            <a:xfrm>
              <a:off x="6891181" y="5131921"/>
              <a:ext cx="875665" cy="558165"/>
            </a:xfrm>
            <a:custGeom>
              <a:avLst/>
              <a:gdLst/>
              <a:ahLst/>
              <a:cxnLst/>
              <a:rect l="l" t="t" r="r" b="b"/>
              <a:pathLst>
                <a:path w="875665" h="558164">
                  <a:moveTo>
                    <a:pt x="875309" y="0"/>
                  </a:moveTo>
                  <a:lnTo>
                    <a:pt x="0" y="55772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394DC636-98FB-4F2F-B01F-37A2C91224E1}"/>
                </a:ext>
              </a:extLst>
            </p:cNvPr>
            <p:cNvSpPr/>
            <p:nvPr/>
          </p:nvSpPr>
          <p:spPr>
            <a:xfrm>
              <a:off x="6891180" y="5611203"/>
              <a:ext cx="88265" cy="78740"/>
            </a:xfrm>
            <a:custGeom>
              <a:avLst/>
              <a:gdLst/>
              <a:ahLst/>
              <a:cxnLst/>
              <a:rect l="l" t="t" r="r" b="b"/>
              <a:pathLst>
                <a:path w="88265" h="78739">
                  <a:moveTo>
                    <a:pt x="40373" y="0"/>
                  </a:moveTo>
                  <a:lnTo>
                    <a:pt x="0" y="78435"/>
                  </a:lnTo>
                  <a:lnTo>
                    <a:pt x="88150" y="74968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FD0E20A7-F429-432F-ADD0-23193CC56689}"/>
                </a:ext>
              </a:extLst>
            </p:cNvPr>
            <p:cNvSpPr/>
            <p:nvPr/>
          </p:nvSpPr>
          <p:spPr>
            <a:xfrm>
              <a:off x="7691627" y="4663439"/>
              <a:ext cx="652272" cy="4541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82F8ED82-F2F6-4A9A-B1F2-0E1A025DF2E9}"/>
                </a:ext>
              </a:extLst>
            </p:cNvPr>
            <p:cNvSpPr/>
            <p:nvPr/>
          </p:nvSpPr>
          <p:spPr>
            <a:xfrm>
              <a:off x="7826118" y="4783796"/>
              <a:ext cx="446405" cy="248920"/>
            </a:xfrm>
            <a:custGeom>
              <a:avLst/>
              <a:gdLst/>
              <a:ahLst/>
              <a:cxnLst/>
              <a:rect l="l" t="t" r="r" b="b"/>
              <a:pathLst>
                <a:path w="446404" h="248920">
                  <a:moveTo>
                    <a:pt x="366115" y="0"/>
                  </a:moveTo>
                  <a:lnTo>
                    <a:pt x="362724" y="0"/>
                  </a:lnTo>
                  <a:lnTo>
                    <a:pt x="362724" y="9893"/>
                  </a:lnTo>
                  <a:lnTo>
                    <a:pt x="364680" y="9893"/>
                  </a:lnTo>
                  <a:lnTo>
                    <a:pt x="373607" y="10507"/>
                  </a:lnTo>
                  <a:lnTo>
                    <a:pt x="404247" y="41691"/>
                  </a:lnTo>
                  <a:lnTo>
                    <a:pt x="404914" y="52222"/>
                  </a:lnTo>
                  <a:lnTo>
                    <a:pt x="404914" y="58293"/>
                  </a:lnTo>
                  <a:lnTo>
                    <a:pt x="404050" y="65811"/>
                  </a:lnTo>
                  <a:lnTo>
                    <a:pt x="400570" y="83693"/>
                  </a:lnTo>
                  <a:lnTo>
                    <a:pt x="399707" y="90068"/>
                  </a:lnTo>
                  <a:lnTo>
                    <a:pt x="399707" y="101269"/>
                  </a:lnTo>
                  <a:lnTo>
                    <a:pt x="401878" y="107327"/>
                  </a:lnTo>
                  <a:lnTo>
                    <a:pt x="410565" y="116789"/>
                  </a:lnTo>
                  <a:lnTo>
                    <a:pt x="415721" y="120281"/>
                  </a:lnTo>
                  <a:lnTo>
                    <a:pt x="421716" y="122542"/>
                  </a:lnTo>
                  <a:lnTo>
                    <a:pt x="421716" y="124879"/>
                  </a:lnTo>
                  <a:lnTo>
                    <a:pt x="415721" y="127139"/>
                  </a:lnTo>
                  <a:lnTo>
                    <a:pt x="410565" y="130632"/>
                  </a:lnTo>
                  <a:lnTo>
                    <a:pt x="401878" y="140093"/>
                  </a:lnTo>
                  <a:lnTo>
                    <a:pt x="399707" y="146151"/>
                  </a:lnTo>
                  <a:lnTo>
                    <a:pt x="399707" y="157353"/>
                  </a:lnTo>
                  <a:lnTo>
                    <a:pt x="400570" y="163741"/>
                  </a:lnTo>
                  <a:lnTo>
                    <a:pt x="404050" y="181622"/>
                  </a:lnTo>
                  <a:lnTo>
                    <a:pt x="404914" y="189128"/>
                  </a:lnTo>
                  <a:lnTo>
                    <a:pt x="404914" y="195211"/>
                  </a:lnTo>
                  <a:lnTo>
                    <a:pt x="404247" y="206136"/>
                  </a:lnTo>
                  <a:lnTo>
                    <a:pt x="373607" y="237828"/>
                  </a:lnTo>
                  <a:lnTo>
                    <a:pt x="364680" y="238442"/>
                  </a:lnTo>
                  <a:lnTo>
                    <a:pt x="362724" y="238442"/>
                  </a:lnTo>
                  <a:lnTo>
                    <a:pt x="362724" y="248335"/>
                  </a:lnTo>
                  <a:lnTo>
                    <a:pt x="366115" y="248335"/>
                  </a:lnTo>
                  <a:lnTo>
                    <a:pt x="380448" y="247267"/>
                  </a:lnTo>
                  <a:lnTo>
                    <a:pt x="418520" y="226691"/>
                  </a:lnTo>
                  <a:lnTo>
                    <a:pt x="427050" y="192862"/>
                  </a:lnTo>
                  <a:lnTo>
                    <a:pt x="427050" y="185661"/>
                  </a:lnTo>
                  <a:lnTo>
                    <a:pt x="426034" y="177457"/>
                  </a:lnTo>
                  <a:lnTo>
                    <a:pt x="421957" y="159042"/>
                  </a:lnTo>
                  <a:lnTo>
                    <a:pt x="420928" y="152882"/>
                  </a:lnTo>
                  <a:lnTo>
                    <a:pt x="420928" y="143764"/>
                  </a:lnTo>
                  <a:lnTo>
                    <a:pt x="422998" y="138887"/>
                  </a:lnTo>
                  <a:lnTo>
                    <a:pt x="431241" y="131330"/>
                  </a:lnTo>
                  <a:lnTo>
                    <a:pt x="437476" y="129311"/>
                  </a:lnTo>
                  <a:lnTo>
                    <a:pt x="445808" y="129057"/>
                  </a:lnTo>
                  <a:lnTo>
                    <a:pt x="445808" y="118376"/>
                  </a:lnTo>
                  <a:lnTo>
                    <a:pt x="437476" y="118110"/>
                  </a:lnTo>
                  <a:lnTo>
                    <a:pt x="431241" y="116090"/>
                  </a:lnTo>
                  <a:lnTo>
                    <a:pt x="422998" y="108546"/>
                  </a:lnTo>
                  <a:lnTo>
                    <a:pt x="420928" y="103657"/>
                  </a:lnTo>
                  <a:lnTo>
                    <a:pt x="420928" y="94538"/>
                  </a:lnTo>
                  <a:lnTo>
                    <a:pt x="421957" y="88379"/>
                  </a:lnTo>
                  <a:lnTo>
                    <a:pt x="426034" y="69977"/>
                  </a:lnTo>
                  <a:lnTo>
                    <a:pt x="427050" y="61772"/>
                  </a:lnTo>
                  <a:lnTo>
                    <a:pt x="427050" y="54559"/>
                  </a:lnTo>
                  <a:lnTo>
                    <a:pt x="426102" y="41872"/>
                  </a:lnTo>
                  <a:lnTo>
                    <a:pt x="403332" y="8068"/>
                  </a:lnTo>
                  <a:lnTo>
                    <a:pt x="380448" y="1068"/>
                  </a:lnTo>
                  <a:lnTo>
                    <a:pt x="366115" y="0"/>
                  </a:lnTo>
                  <a:close/>
                </a:path>
                <a:path w="446404" h="248920">
                  <a:moveTo>
                    <a:pt x="83083" y="0"/>
                  </a:moveTo>
                  <a:lnTo>
                    <a:pt x="79692" y="0"/>
                  </a:lnTo>
                  <a:lnTo>
                    <a:pt x="65357" y="1068"/>
                  </a:lnTo>
                  <a:lnTo>
                    <a:pt x="27285" y="21579"/>
                  </a:lnTo>
                  <a:lnTo>
                    <a:pt x="18745" y="54432"/>
                  </a:lnTo>
                  <a:lnTo>
                    <a:pt x="18745" y="61645"/>
                  </a:lnTo>
                  <a:lnTo>
                    <a:pt x="19773" y="69850"/>
                  </a:lnTo>
                  <a:lnTo>
                    <a:pt x="23850" y="88252"/>
                  </a:lnTo>
                  <a:lnTo>
                    <a:pt x="24866" y="94411"/>
                  </a:lnTo>
                  <a:lnTo>
                    <a:pt x="24866" y="103530"/>
                  </a:lnTo>
                  <a:lnTo>
                    <a:pt x="22809" y="108407"/>
                  </a:lnTo>
                  <a:lnTo>
                    <a:pt x="14566" y="115963"/>
                  </a:lnTo>
                  <a:lnTo>
                    <a:pt x="8331" y="117982"/>
                  </a:lnTo>
                  <a:lnTo>
                    <a:pt x="0" y="118249"/>
                  </a:lnTo>
                  <a:lnTo>
                    <a:pt x="0" y="128917"/>
                  </a:lnTo>
                  <a:lnTo>
                    <a:pt x="8331" y="129184"/>
                  </a:lnTo>
                  <a:lnTo>
                    <a:pt x="14566" y="131203"/>
                  </a:lnTo>
                  <a:lnTo>
                    <a:pt x="22809" y="138760"/>
                  </a:lnTo>
                  <a:lnTo>
                    <a:pt x="24866" y="143637"/>
                  </a:lnTo>
                  <a:lnTo>
                    <a:pt x="24866" y="152755"/>
                  </a:lnTo>
                  <a:lnTo>
                    <a:pt x="23850" y="158915"/>
                  </a:lnTo>
                  <a:lnTo>
                    <a:pt x="19773" y="177317"/>
                  </a:lnTo>
                  <a:lnTo>
                    <a:pt x="18745" y="185521"/>
                  </a:lnTo>
                  <a:lnTo>
                    <a:pt x="18745" y="192735"/>
                  </a:lnTo>
                  <a:lnTo>
                    <a:pt x="19694" y="205879"/>
                  </a:lnTo>
                  <a:lnTo>
                    <a:pt x="42469" y="240266"/>
                  </a:lnTo>
                  <a:lnTo>
                    <a:pt x="79692" y="248335"/>
                  </a:lnTo>
                  <a:lnTo>
                    <a:pt x="83083" y="248335"/>
                  </a:lnTo>
                  <a:lnTo>
                    <a:pt x="83083" y="238442"/>
                  </a:lnTo>
                  <a:lnTo>
                    <a:pt x="81127" y="238442"/>
                  </a:lnTo>
                  <a:lnTo>
                    <a:pt x="72200" y="237828"/>
                  </a:lnTo>
                  <a:lnTo>
                    <a:pt x="41560" y="206056"/>
                  </a:lnTo>
                  <a:lnTo>
                    <a:pt x="40894" y="195072"/>
                  </a:lnTo>
                  <a:lnTo>
                    <a:pt x="40894" y="189001"/>
                  </a:lnTo>
                  <a:lnTo>
                    <a:pt x="41757" y="181495"/>
                  </a:lnTo>
                  <a:lnTo>
                    <a:pt x="45224" y="163601"/>
                  </a:lnTo>
                  <a:lnTo>
                    <a:pt x="46101" y="157226"/>
                  </a:lnTo>
                  <a:lnTo>
                    <a:pt x="46101" y="146024"/>
                  </a:lnTo>
                  <a:lnTo>
                    <a:pt x="43929" y="139966"/>
                  </a:lnTo>
                  <a:lnTo>
                    <a:pt x="35242" y="130505"/>
                  </a:lnTo>
                  <a:lnTo>
                    <a:pt x="30086" y="127012"/>
                  </a:lnTo>
                  <a:lnTo>
                    <a:pt x="24091" y="124752"/>
                  </a:lnTo>
                  <a:lnTo>
                    <a:pt x="24091" y="122415"/>
                  </a:lnTo>
                  <a:lnTo>
                    <a:pt x="30086" y="120154"/>
                  </a:lnTo>
                  <a:lnTo>
                    <a:pt x="35242" y="116662"/>
                  </a:lnTo>
                  <a:lnTo>
                    <a:pt x="43929" y="107200"/>
                  </a:lnTo>
                  <a:lnTo>
                    <a:pt x="46101" y="101142"/>
                  </a:lnTo>
                  <a:lnTo>
                    <a:pt x="46101" y="89941"/>
                  </a:lnTo>
                  <a:lnTo>
                    <a:pt x="45224" y="83566"/>
                  </a:lnTo>
                  <a:lnTo>
                    <a:pt x="41757" y="65671"/>
                  </a:lnTo>
                  <a:lnTo>
                    <a:pt x="40894" y="58166"/>
                  </a:lnTo>
                  <a:lnTo>
                    <a:pt x="40894" y="52095"/>
                  </a:lnTo>
                  <a:lnTo>
                    <a:pt x="41560" y="41622"/>
                  </a:lnTo>
                  <a:lnTo>
                    <a:pt x="72200" y="10507"/>
                  </a:lnTo>
                  <a:lnTo>
                    <a:pt x="81127" y="9893"/>
                  </a:lnTo>
                  <a:lnTo>
                    <a:pt x="83083" y="9893"/>
                  </a:lnTo>
                  <a:lnTo>
                    <a:pt x="83083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39430532-A6D7-46CB-8FEF-70A8EAD27A3E}"/>
                </a:ext>
              </a:extLst>
            </p:cNvPr>
            <p:cNvSpPr/>
            <p:nvPr/>
          </p:nvSpPr>
          <p:spPr>
            <a:xfrm>
              <a:off x="3694563" y="3429086"/>
              <a:ext cx="235585" cy="551180"/>
            </a:xfrm>
            <a:custGeom>
              <a:avLst/>
              <a:gdLst/>
              <a:ahLst/>
              <a:cxnLst/>
              <a:rect l="l" t="t" r="r" b="b"/>
              <a:pathLst>
                <a:path w="235585" h="551179">
                  <a:moveTo>
                    <a:pt x="0" y="550659"/>
                  </a:moveTo>
                  <a:lnTo>
                    <a:pt x="235381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8A9562E7-C926-4B81-97B7-49CAD5C18DCC}"/>
                </a:ext>
              </a:extLst>
            </p:cNvPr>
            <p:cNvSpPr/>
            <p:nvPr/>
          </p:nvSpPr>
          <p:spPr>
            <a:xfrm>
              <a:off x="3859121" y="3429086"/>
              <a:ext cx="81915" cy="87630"/>
            </a:xfrm>
            <a:custGeom>
              <a:avLst/>
              <a:gdLst/>
              <a:ahLst/>
              <a:cxnLst/>
              <a:rect l="l" t="t" r="r" b="b"/>
              <a:pathLst>
                <a:path w="81914" h="87629">
                  <a:moveTo>
                    <a:pt x="81749" y="87541"/>
                  </a:moveTo>
                  <a:lnTo>
                    <a:pt x="70827" y="0"/>
                  </a:lnTo>
                  <a:lnTo>
                    <a:pt x="0" y="52603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909F922A-102D-4313-9E60-3DF4A38A16EE}"/>
                </a:ext>
              </a:extLst>
            </p:cNvPr>
            <p:cNvSpPr/>
            <p:nvPr/>
          </p:nvSpPr>
          <p:spPr>
            <a:xfrm>
              <a:off x="3694563" y="3979744"/>
              <a:ext cx="551180" cy="235585"/>
            </a:xfrm>
            <a:custGeom>
              <a:avLst/>
              <a:gdLst/>
              <a:ahLst/>
              <a:cxnLst/>
              <a:rect l="l" t="t" r="r" b="b"/>
              <a:pathLst>
                <a:path w="551179" h="235585">
                  <a:moveTo>
                    <a:pt x="0" y="0"/>
                  </a:moveTo>
                  <a:lnTo>
                    <a:pt x="550811" y="235445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2E6C794E-8D6A-4473-9217-C9B09C467E2D}"/>
                </a:ext>
              </a:extLst>
            </p:cNvPr>
            <p:cNvSpPr/>
            <p:nvPr/>
          </p:nvSpPr>
          <p:spPr>
            <a:xfrm>
              <a:off x="4157826" y="4144364"/>
              <a:ext cx="87630" cy="81915"/>
            </a:xfrm>
            <a:custGeom>
              <a:avLst/>
              <a:gdLst/>
              <a:ahLst/>
              <a:cxnLst/>
              <a:rect l="l" t="t" r="r" b="b"/>
              <a:pathLst>
                <a:path w="87629" h="81914">
                  <a:moveTo>
                    <a:pt x="34950" y="0"/>
                  </a:moveTo>
                  <a:lnTo>
                    <a:pt x="87541" y="70827"/>
                  </a:lnTo>
                  <a:lnTo>
                    <a:pt x="0" y="81737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9C0BEFED-C6D8-4944-BAF6-B7EDDC7F62EA}"/>
                </a:ext>
              </a:extLst>
            </p:cNvPr>
            <p:cNvSpPr/>
            <p:nvPr/>
          </p:nvSpPr>
          <p:spPr>
            <a:xfrm>
              <a:off x="3692165" y="3988794"/>
              <a:ext cx="54610" cy="452120"/>
            </a:xfrm>
            <a:custGeom>
              <a:avLst/>
              <a:gdLst/>
              <a:ahLst/>
              <a:cxnLst/>
              <a:rect l="l" t="t" r="r" b="b"/>
              <a:pathLst>
                <a:path w="54610" h="452120">
                  <a:moveTo>
                    <a:pt x="0" y="0"/>
                  </a:moveTo>
                  <a:lnTo>
                    <a:pt x="54292" y="451599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B6B47E7B-1EF2-4544-9395-59D0DBD84BC1}"/>
                </a:ext>
              </a:extLst>
            </p:cNvPr>
            <p:cNvSpPr/>
            <p:nvPr/>
          </p:nvSpPr>
          <p:spPr>
            <a:xfrm>
              <a:off x="3693235" y="4359437"/>
              <a:ext cx="88265" cy="81280"/>
            </a:xfrm>
            <a:custGeom>
              <a:avLst/>
              <a:gdLst/>
              <a:ahLst/>
              <a:cxnLst/>
              <a:rect l="l" t="t" r="r" b="b"/>
              <a:pathLst>
                <a:path w="88264" h="81279">
                  <a:moveTo>
                    <a:pt x="88264" y="0"/>
                  </a:moveTo>
                  <a:lnTo>
                    <a:pt x="53225" y="80962"/>
                  </a:lnTo>
                  <a:lnTo>
                    <a:pt x="0" y="10604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E96097F8-D221-41A3-80F1-CEDE0A535498}"/>
                </a:ext>
              </a:extLst>
            </p:cNvPr>
            <p:cNvSpPr/>
            <p:nvPr/>
          </p:nvSpPr>
          <p:spPr>
            <a:xfrm>
              <a:off x="4058447" y="5561379"/>
              <a:ext cx="322580" cy="224790"/>
            </a:xfrm>
            <a:custGeom>
              <a:avLst/>
              <a:gdLst/>
              <a:ahLst/>
              <a:cxnLst/>
              <a:rect l="l" t="t" r="r" b="b"/>
              <a:pathLst>
                <a:path w="322579" h="224789">
                  <a:moveTo>
                    <a:pt x="250405" y="0"/>
                  </a:moveTo>
                  <a:lnTo>
                    <a:pt x="247345" y="0"/>
                  </a:lnTo>
                  <a:lnTo>
                    <a:pt x="247345" y="8940"/>
                  </a:lnTo>
                  <a:lnTo>
                    <a:pt x="249110" y="8940"/>
                  </a:lnTo>
                  <a:lnTo>
                    <a:pt x="257171" y="9495"/>
                  </a:lnTo>
                  <a:lnTo>
                    <a:pt x="284840" y="37638"/>
                  </a:lnTo>
                  <a:lnTo>
                    <a:pt x="285445" y="47142"/>
                  </a:lnTo>
                  <a:lnTo>
                    <a:pt x="285445" y="52628"/>
                  </a:lnTo>
                  <a:lnTo>
                    <a:pt x="284657" y="59410"/>
                  </a:lnTo>
                  <a:lnTo>
                    <a:pt x="281520" y="75564"/>
                  </a:lnTo>
                  <a:lnTo>
                    <a:pt x="280733" y="81318"/>
                  </a:lnTo>
                  <a:lnTo>
                    <a:pt x="280733" y="91427"/>
                  </a:lnTo>
                  <a:lnTo>
                    <a:pt x="282702" y="96900"/>
                  </a:lnTo>
                  <a:lnTo>
                    <a:pt x="290537" y="105448"/>
                  </a:lnTo>
                  <a:lnTo>
                    <a:pt x="295198" y="108597"/>
                  </a:lnTo>
                  <a:lnTo>
                    <a:pt x="300609" y="110642"/>
                  </a:lnTo>
                  <a:lnTo>
                    <a:pt x="300609" y="112750"/>
                  </a:lnTo>
                  <a:lnTo>
                    <a:pt x="295198" y="114795"/>
                  </a:lnTo>
                  <a:lnTo>
                    <a:pt x="290537" y="117944"/>
                  </a:lnTo>
                  <a:lnTo>
                    <a:pt x="282702" y="126491"/>
                  </a:lnTo>
                  <a:lnTo>
                    <a:pt x="280733" y="131952"/>
                  </a:lnTo>
                  <a:lnTo>
                    <a:pt x="280733" y="142074"/>
                  </a:lnTo>
                  <a:lnTo>
                    <a:pt x="281520" y="147827"/>
                  </a:lnTo>
                  <a:lnTo>
                    <a:pt x="284657" y="163982"/>
                  </a:lnTo>
                  <a:lnTo>
                    <a:pt x="285445" y="170751"/>
                  </a:lnTo>
                  <a:lnTo>
                    <a:pt x="285445" y="176237"/>
                  </a:lnTo>
                  <a:lnTo>
                    <a:pt x="284840" y="186108"/>
                  </a:lnTo>
                  <a:lnTo>
                    <a:pt x="257171" y="214722"/>
                  </a:lnTo>
                  <a:lnTo>
                    <a:pt x="249110" y="215277"/>
                  </a:lnTo>
                  <a:lnTo>
                    <a:pt x="247345" y="215277"/>
                  </a:lnTo>
                  <a:lnTo>
                    <a:pt x="247345" y="224218"/>
                  </a:lnTo>
                  <a:lnTo>
                    <a:pt x="250405" y="224218"/>
                  </a:lnTo>
                  <a:lnTo>
                    <a:pt x="263347" y="223249"/>
                  </a:lnTo>
                  <a:lnTo>
                    <a:pt x="297723" y="204671"/>
                  </a:lnTo>
                  <a:lnTo>
                    <a:pt x="305422" y="174129"/>
                  </a:lnTo>
                  <a:lnTo>
                    <a:pt x="305422" y="167627"/>
                  </a:lnTo>
                  <a:lnTo>
                    <a:pt x="304507" y="160210"/>
                  </a:lnTo>
                  <a:lnTo>
                    <a:pt x="300824" y="143598"/>
                  </a:lnTo>
                  <a:lnTo>
                    <a:pt x="299897" y="138036"/>
                  </a:lnTo>
                  <a:lnTo>
                    <a:pt x="299897" y="129806"/>
                  </a:lnTo>
                  <a:lnTo>
                    <a:pt x="301764" y="125387"/>
                  </a:lnTo>
                  <a:lnTo>
                    <a:pt x="309206" y="118579"/>
                  </a:lnTo>
                  <a:lnTo>
                    <a:pt x="314833" y="116751"/>
                  </a:lnTo>
                  <a:lnTo>
                    <a:pt x="322351" y="116509"/>
                  </a:lnTo>
                  <a:lnTo>
                    <a:pt x="322351" y="106870"/>
                  </a:lnTo>
                  <a:lnTo>
                    <a:pt x="314833" y="106641"/>
                  </a:lnTo>
                  <a:lnTo>
                    <a:pt x="309206" y="104813"/>
                  </a:lnTo>
                  <a:lnTo>
                    <a:pt x="301764" y="97993"/>
                  </a:lnTo>
                  <a:lnTo>
                    <a:pt x="299897" y="93586"/>
                  </a:lnTo>
                  <a:lnTo>
                    <a:pt x="299897" y="85356"/>
                  </a:lnTo>
                  <a:lnTo>
                    <a:pt x="300824" y="79794"/>
                  </a:lnTo>
                  <a:lnTo>
                    <a:pt x="304507" y="63182"/>
                  </a:lnTo>
                  <a:lnTo>
                    <a:pt x="305422" y="55765"/>
                  </a:lnTo>
                  <a:lnTo>
                    <a:pt x="305422" y="49263"/>
                  </a:lnTo>
                  <a:lnTo>
                    <a:pt x="304567" y="37802"/>
                  </a:lnTo>
                  <a:lnTo>
                    <a:pt x="274550" y="3394"/>
                  </a:lnTo>
                  <a:lnTo>
                    <a:pt x="263347" y="967"/>
                  </a:lnTo>
                  <a:lnTo>
                    <a:pt x="250405" y="0"/>
                  </a:lnTo>
                  <a:close/>
                </a:path>
                <a:path w="322579" h="224789">
                  <a:moveTo>
                    <a:pt x="75018" y="0"/>
                  </a:moveTo>
                  <a:lnTo>
                    <a:pt x="71958" y="0"/>
                  </a:lnTo>
                  <a:lnTo>
                    <a:pt x="59010" y="967"/>
                  </a:lnTo>
                  <a:lnTo>
                    <a:pt x="24638" y="19482"/>
                  </a:lnTo>
                  <a:lnTo>
                    <a:pt x="16929" y="49148"/>
                  </a:lnTo>
                  <a:lnTo>
                    <a:pt x="16929" y="55651"/>
                  </a:lnTo>
                  <a:lnTo>
                    <a:pt x="17856" y="63055"/>
                  </a:lnTo>
                  <a:lnTo>
                    <a:pt x="21539" y="79679"/>
                  </a:lnTo>
                  <a:lnTo>
                    <a:pt x="22453" y="85242"/>
                  </a:lnTo>
                  <a:lnTo>
                    <a:pt x="22453" y="93471"/>
                  </a:lnTo>
                  <a:lnTo>
                    <a:pt x="20599" y="97878"/>
                  </a:lnTo>
                  <a:lnTo>
                    <a:pt x="13144" y="104698"/>
                  </a:lnTo>
                  <a:lnTo>
                    <a:pt x="7531" y="106527"/>
                  </a:lnTo>
                  <a:lnTo>
                    <a:pt x="0" y="106756"/>
                  </a:lnTo>
                  <a:lnTo>
                    <a:pt x="0" y="116395"/>
                  </a:lnTo>
                  <a:lnTo>
                    <a:pt x="7531" y="116636"/>
                  </a:lnTo>
                  <a:lnTo>
                    <a:pt x="13144" y="118452"/>
                  </a:lnTo>
                  <a:lnTo>
                    <a:pt x="20599" y="125272"/>
                  </a:lnTo>
                  <a:lnTo>
                    <a:pt x="22453" y="129679"/>
                  </a:lnTo>
                  <a:lnTo>
                    <a:pt x="22453" y="137909"/>
                  </a:lnTo>
                  <a:lnTo>
                    <a:pt x="21539" y="143484"/>
                  </a:lnTo>
                  <a:lnTo>
                    <a:pt x="17856" y="160096"/>
                  </a:lnTo>
                  <a:lnTo>
                    <a:pt x="16929" y="167500"/>
                  </a:lnTo>
                  <a:lnTo>
                    <a:pt x="16929" y="174015"/>
                  </a:lnTo>
                  <a:lnTo>
                    <a:pt x="17786" y="185885"/>
                  </a:lnTo>
                  <a:lnTo>
                    <a:pt x="47809" y="220818"/>
                  </a:lnTo>
                  <a:lnTo>
                    <a:pt x="71958" y="224218"/>
                  </a:lnTo>
                  <a:lnTo>
                    <a:pt x="75018" y="224218"/>
                  </a:lnTo>
                  <a:lnTo>
                    <a:pt x="75018" y="215277"/>
                  </a:lnTo>
                  <a:lnTo>
                    <a:pt x="73253" y="215277"/>
                  </a:lnTo>
                  <a:lnTo>
                    <a:pt x="65190" y="214722"/>
                  </a:lnTo>
                  <a:lnTo>
                    <a:pt x="37521" y="186038"/>
                  </a:lnTo>
                  <a:lnTo>
                    <a:pt x="36918" y="176123"/>
                  </a:lnTo>
                  <a:lnTo>
                    <a:pt x="36918" y="170637"/>
                  </a:lnTo>
                  <a:lnTo>
                    <a:pt x="37706" y="163855"/>
                  </a:lnTo>
                  <a:lnTo>
                    <a:pt x="40843" y="147713"/>
                  </a:lnTo>
                  <a:lnTo>
                    <a:pt x="41617" y="141947"/>
                  </a:lnTo>
                  <a:lnTo>
                    <a:pt x="41617" y="131838"/>
                  </a:lnTo>
                  <a:lnTo>
                    <a:pt x="39662" y="126377"/>
                  </a:lnTo>
                  <a:lnTo>
                    <a:pt x="31826" y="117830"/>
                  </a:lnTo>
                  <a:lnTo>
                    <a:pt x="27165" y="114668"/>
                  </a:lnTo>
                  <a:lnTo>
                    <a:pt x="21755" y="112636"/>
                  </a:lnTo>
                  <a:lnTo>
                    <a:pt x="21755" y="110515"/>
                  </a:lnTo>
                  <a:lnTo>
                    <a:pt x="27165" y="108483"/>
                  </a:lnTo>
                  <a:lnTo>
                    <a:pt x="31826" y="105321"/>
                  </a:lnTo>
                  <a:lnTo>
                    <a:pt x="39662" y="96786"/>
                  </a:lnTo>
                  <a:lnTo>
                    <a:pt x="41617" y="91312"/>
                  </a:lnTo>
                  <a:lnTo>
                    <a:pt x="41617" y="81203"/>
                  </a:lnTo>
                  <a:lnTo>
                    <a:pt x="40843" y="75437"/>
                  </a:lnTo>
                  <a:lnTo>
                    <a:pt x="37706" y="59296"/>
                  </a:lnTo>
                  <a:lnTo>
                    <a:pt x="36918" y="52514"/>
                  </a:lnTo>
                  <a:lnTo>
                    <a:pt x="36918" y="47028"/>
                  </a:lnTo>
                  <a:lnTo>
                    <a:pt x="37521" y="37574"/>
                  </a:lnTo>
                  <a:lnTo>
                    <a:pt x="65190" y="9495"/>
                  </a:lnTo>
                  <a:lnTo>
                    <a:pt x="73253" y="8940"/>
                  </a:lnTo>
                  <a:lnTo>
                    <a:pt x="75018" y="8940"/>
                  </a:lnTo>
                  <a:lnTo>
                    <a:pt x="7501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37B6BC73-5D76-406F-91C6-7C8CD42094DD}"/>
                </a:ext>
              </a:extLst>
            </p:cNvPr>
            <p:cNvSpPr/>
            <p:nvPr/>
          </p:nvSpPr>
          <p:spPr>
            <a:xfrm>
              <a:off x="4314503" y="4393252"/>
              <a:ext cx="0" cy="935355"/>
            </a:xfrm>
            <a:custGeom>
              <a:avLst/>
              <a:gdLst/>
              <a:ahLst/>
              <a:cxnLst/>
              <a:rect l="l" t="t" r="r" b="b"/>
              <a:pathLst>
                <a:path h="935354">
                  <a:moveTo>
                    <a:pt x="0" y="93485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B2CE4102-060C-43AE-8C41-C73F8E827A7E}"/>
                </a:ext>
              </a:extLst>
            </p:cNvPr>
            <p:cNvSpPr/>
            <p:nvPr/>
          </p:nvSpPr>
          <p:spPr>
            <a:xfrm>
              <a:off x="4270058" y="4393256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C39BF4CE-BB5B-4B2E-BAB2-0F5D1A0F881C}"/>
                </a:ext>
              </a:extLst>
            </p:cNvPr>
            <p:cNvSpPr/>
            <p:nvPr/>
          </p:nvSpPr>
          <p:spPr>
            <a:xfrm>
              <a:off x="4303376" y="4940584"/>
              <a:ext cx="1002665" cy="387985"/>
            </a:xfrm>
            <a:custGeom>
              <a:avLst/>
              <a:gdLst/>
              <a:ahLst/>
              <a:cxnLst/>
              <a:rect l="l" t="t" r="r" b="b"/>
              <a:pathLst>
                <a:path w="1002664" h="387985">
                  <a:moveTo>
                    <a:pt x="0" y="387527"/>
                  </a:moveTo>
                  <a:lnTo>
                    <a:pt x="1002474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CF37E3A6-6E43-4E0E-9D74-F7AFDC0D67FC}"/>
                </a:ext>
              </a:extLst>
            </p:cNvPr>
            <p:cNvSpPr/>
            <p:nvPr/>
          </p:nvSpPr>
          <p:spPr>
            <a:xfrm>
              <a:off x="5218750" y="4926608"/>
              <a:ext cx="87630" cy="83185"/>
            </a:xfrm>
            <a:custGeom>
              <a:avLst/>
              <a:gdLst/>
              <a:ahLst/>
              <a:cxnLst/>
              <a:rect l="l" t="t" r="r" b="b"/>
              <a:pathLst>
                <a:path w="87629" h="83185">
                  <a:moveTo>
                    <a:pt x="32054" y="82918"/>
                  </a:moveTo>
                  <a:lnTo>
                    <a:pt x="87096" y="1398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36D29EC2-B86D-49E4-868C-32A402DE6F3E}"/>
                </a:ext>
              </a:extLst>
            </p:cNvPr>
            <p:cNvSpPr/>
            <p:nvPr/>
          </p:nvSpPr>
          <p:spPr>
            <a:xfrm>
              <a:off x="4319087" y="5324821"/>
              <a:ext cx="641350" cy="530225"/>
            </a:xfrm>
            <a:custGeom>
              <a:avLst/>
              <a:gdLst/>
              <a:ahLst/>
              <a:cxnLst/>
              <a:rect l="l" t="t" r="r" b="b"/>
              <a:pathLst>
                <a:path w="641350" h="530225">
                  <a:moveTo>
                    <a:pt x="0" y="0"/>
                  </a:moveTo>
                  <a:lnTo>
                    <a:pt x="640854" y="529755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B688B7D1-8CC8-4598-8B79-DBB58D659D06}"/>
                </a:ext>
              </a:extLst>
            </p:cNvPr>
            <p:cNvSpPr/>
            <p:nvPr/>
          </p:nvSpPr>
          <p:spPr>
            <a:xfrm>
              <a:off x="4872897" y="5771765"/>
              <a:ext cx="87630" cy="83185"/>
            </a:xfrm>
            <a:custGeom>
              <a:avLst/>
              <a:gdLst/>
              <a:ahLst/>
              <a:cxnLst/>
              <a:rect l="l" t="t" r="r" b="b"/>
              <a:pathLst>
                <a:path w="87629" h="83185">
                  <a:moveTo>
                    <a:pt x="56641" y="0"/>
                  </a:moveTo>
                  <a:lnTo>
                    <a:pt x="87045" y="82816"/>
                  </a:lnTo>
                  <a:lnTo>
                    <a:pt x="0" y="68516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DD2445E9-CB15-4931-A427-4FB2154373BD}"/>
                </a:ext>
              </a:extLst>
            </p:cNvPr>
            <p:cNvSpPr/>
            <p:nvPr/>
          </p:nvSpPr>
          <p:spPr>
            <a:xfrm>
              <a:off x="5953529" y="2372887"/>
              <a:ext cx="96024" cy="960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4">
            <a:extLst>
              <a:ext uri="{FF2B5EF4-FFF2-40B4-BE49-F238E27FC236}">
                <a16:creationId xmlns:a16="http://schemas.microsoft.com/office/drawing/2014/main" id="{9CD46A76-ED3A-4D46-AD48-83A329860D0C}"/>
              </a:ext>
            </a:extLst>
          </p:cNvPr>
          <p:cNvSpPr txBox="1"/>
          <p:nvPr/>
        </p:nvSpPr>
        <p:spPr>
          <a:xfrm>
            <a:off x="4388726" y="1888138"/>
            <a:ext cx="1932623" cy="70419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654844" marR="3810" algn="just">
              <a:spcBef>
                <a:spcPts val="71"/>
              </a:spcBef>
            </a:pP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Point with a</a:t>
            </a:r>
            <a:r>
              <a:rPr sz="1200" spc="-53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known  </a:t>
            </a:r>
            <a:r>
              <a:rPr sz="1200" dirty="0">
                <a:solidFill>
                  <a:srgbClr val="003C69"/>
                </a:solidFill>
                <a:latin typeface="Arial"/>
                <a:cs typeface="Arial"/>
              </a:rPr>
              <a:t>position 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relative to  the</a:t>
            </a:r>
            <a:r>
              <a:rPr sz="1200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camera</a:t>
            </a:r>
            <a:endParaRPr sz="1200">
              <a:latin typeface="Arial"/>
              <a:cs typeface="Arial"/>
            </a:endParaRPr>
          </a:p>
          <a:p>
            <a:pPr marL="9525">
              <a:lnSpc>
                <a:spcPts val="1088"/>
              </a:lnSpc>
            </a:pPr>
            <a:r>
              <a:rPr sz="1200" spc="-4" dirty="0">
                <a:latin typeface="Cambria Math"/>
                <a:cs typeface="Cambria Math"/>
              </a:rPr>
              <a:t>𝑃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35EAB817-E84D-4749-B5F7-A3F2178F82F0}"/>
              </a:ext>
            </a:extLst>
          </p:cNvPr>
          <p:cNvSpPr txBox="1"/>
          <p:nvPr/>
        </p:nvSpPr>
        <p:spPr>
          <a:xfrm>
            <a:off x="2389938" y="3152328"/>
            <a:ext cx="560070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Came</a:t>
            </a:r>
            <a:r>
              <a:rPr sz="1200" spc="-8" dirty="0">
                <a:solidFill>
                  <a:srgbClr val="003C69"/>
                </a:solidFill>
                <a:latin typeface="Arial"/>
                <a:cs typeface="Arial"/>
              </a:rPr>
              <a:t>r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8" name="object 36">
            <a:extLst>
              <a:ext uri="{FF2B5EF4-FFF2-40B4-BE49-F238E27FC236}">
                <a16:creationId xmlns:a16="http://schemas.microsoft.com/office/drawing/2014/main" id="{5826ED03-D473-4C66-BB59-38E8A8356856}"/>
              </a:ext>
            </a:extLst>
          </p:cNvPr>
          <p:cNvGrpSpPr/>
          <p:nvPr/>
        </p:nvGrpSpPr>
        <p:grpSpPr>
          <a:xfrm>
            <a:off x="2662047" y="2601477"/>
            <a:ext cx="3214211" cy="2296478"/>
            <a:chOff x="3549395" y="2325636"/>
            <a:chExt cx="4285615" cy="3061970"/>
          </a:xfrm>
        </p:grpSpPr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90ADE60F-D4CF-4593-95BA-F52B733407F3}"/>
                </a:ext>
              </a:extLst>
            </p:cNvPr>
            <p:cNvSpPr/>
            <p:nvPr/>
          </p:nvSpPr>
          <p:spPr>
            <a:xfrm>
              <a:off x="4328476" y="5131922"/>
              <a:ext cx="3438525" cy="194945"/>
            </a:xfrm>
            <a:custGeom>
              <a:avLst/>
              <a:gdLst/>
              <a:ahLst/>
              <a:cxnLst/>
              <a:rect l="l" t="t" r="r" b="b"/>
              <a:pathLst>
                <a:path w="3438525" h="194945">
                  <a:moveTo>
                    <a:pt x="3438016" y="0"/>
                  </a:moveTo>
                  <a:lnTo>
                    <a:pt x="0" y="19476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0F4F5562-BDDE-41FC-BC48-F3B71EC6ED3A}"/>
                </a:ext>
              </a:extLst>
            </p:cNvPr>
            <p:cNvSpPr/>
            <p:nvPr/>
          </p:nvSpPr>
          <p:spPr>
            <a:xfrm>
              <a:off x="4328483" y="5277996"/>
              <a:ext cx="78740" cy="88900"/>
            </a:xfrm>
            <a:custGeom>
              <a:avLst/>
              <a:gdLst/>
              <a:ahLst/>
              <a:cxnLst/>
              <a:rect l="l" t="t" r="r" b="b"/>
              <a:pathLst>
                <a:path w="78739" h="88900">
                  <a:moveTo>
                    <a:pt x="73558" y="0"/>
                  </a:moveTo>
                  <a:lnTo>
                    <a:pt x="0" y="48691"/>
                  </a:lnTo>
                  <a:lnTo>
                    <a:pt x="78587" y="887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9">
              <a:extLst>
                <a:ext uri="{FF2B5EF4-FFF2-40B4-BE49-F238E27FC236}">
                  <a16:creationId xmlns:a16="http://schemas.microsoft.com/office/drawing/2014/main" id="{92989CED-CADE-41BC-B385-686410FA3786}"/>
                </a:ext>
              </a:extLst>
            </p:cNvPr>
            <p:cNvSpPr/>
            <p:nvPr/>
          </p:nvSpPr>
          <p:spPr>
            <a:xfrm>
              <a:off x="3549395" y="3837429"/>
              <a:ext cx="4285487" cy="13670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5C0CB638-8476-4F4F-BE7F-D54F965D19C0}"/>
                </a:ext>
              </a:extLst>
            </p:cNvPr>
            <p:cNvSpPr/>
            <p:nvPr/>
          </p:nvSpPr>
          <p:spPr>
            <a:xfrm>
              <a:off x="3704233" y="3983195"/>
              <a:ext cx="4062729" cy="1149350"/>
            </a:xfrm>
            <a:custGeom>
              <a:avLst/>
              <a:gdLst/>
              <a:ahLst/>
              <a:cxnLst/>
              <a:rect l="l" t="t" r="r" b="b"/>
              <a:pathLst>
                <a:path w="4062729" h="1149350">
                  <a:moveTo>
                    <a:pt x="4062260" y="114872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34DD41D1-38BE-4DA2-ABF1-4250BC42BC28}"/>
                </a:ext>
              </a:extLst>
            </p:cNvPr>
            <p:cNvSpPr/>
            <p:nvPr/>
          </p:nvSpPr>
          <p:spPr>
            <a:xfrm>
              <a:off x="3704238" y="3961161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61226" y="85547"/>
                  </a:moveTo>
                  <a:lnTo>
                    <a:pt x="0" y="22034"/>
                  </a:lnTo>
                  <a:lnTo>
                    <a:pt x="854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46A00518-675D-4CAD-A0F2-7A810CA1BDA2}"/>
                </a:ext>
              </a:extLst>
            </p:cNvPr>
            <p:cNvSpPr/>
            <p:nvPr/>
          </p:nvSpPr>
          <p:spPr>
            <a:xfrm>
              <a:off x="3702822" y="4002538"/>
              <a:ext cx="622300" cy="1325880"/>
            </a:xfrm>
            <a:custGeom>
              <a:avLst/>
              <a:gdLst/>
              <a:ahLst/>
              <a:cxnLst/>
              <a:rect l="l" t="t" r="r" b="b"/>
              <a:pathLst>
                <a:path w="622300" h="1325879">
                  <a:moveTo>
                    <a:pt x="622020" y="132557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F8FE63F3-9128-424C-8499-6E91F396C502}"/>
                </a:ext>
              </a:extLst>
            </p:cNvPr>
            <p:cNvSpPr/>
            <p:nvPr/>
          </p:nvSpPr>
          <p:spPr>
            <a:xfrm>
              <a:off x="3694946" y="4002535"/>
              <a:ext cx="80645" cy="88265"/>
            </a:xfrm>
            <a:custGeom>
              <a:avLst/>
              <a:gdLst/>
              <a:ahLst/>
              <a:cxnLst/>
              <a:rect l="l" t="t" r="r" b="b"/>
              <a:pathLst>
                <a:path w="80645" h="88264">
                  <a:moveTo>
                    <a:pt x="0" y="87871"/>
                  </a:moveTo>
                  <a:lnTo>
                    <a:pt x="7874" y="0"/>
                  </a:lnTo>
                  <a:lnTo>
                    <a:pt x="80479" y="5011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4">
              <a:extLst>
                <a:ext uri="{FF2B5EF4-FFF2-40B4-BE49-F238E27FC236}">
                  <a16:creationId xmlns:a16="http://schemas.microsoft.com/office/drawing/2014/main" id="{0E24C3D7-4FFD-48BE-BECA-8596BEB1DBFE}"/>
                </a:ext>
              </a:extLst>
            </p:cNvPr>
            <p:cNvSpPr/>
            <p:nvPr/>
          </p:nvSpPr>
          <p:spPr>
            <a:xfrm>
              <a:off x="3678104" y="2468633"/>
              <a:ext cx="2268855" cy="1490345"/>
            </a:xfrm>
            <a:custGeom>
              <a:avLst/>
              <a:gdLst/>
              <a:ahLst/>
              <a:cxnLst/>
              <a:rect l="l" t="t" r="r" b="b"/>
              <a:pathLst>
                <a:path w="2268854" h="1490345">
                  <a:moveTo>
                    <a:pt x="0" y="1489849"/>
                  </a:moveTo>
                  <a:lnTo>
                    <a:pt x="226847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5">
              <a:extLst>
                <a:ext uri="{FF2B5EF4-FFF2-40B4-BE49-F238E27FC236}">
                  <a16:creationId xmlns:a16="http://schemas.microsoft.com/office/drawing/2014/main" id="{E3A01D2D-9C73-4FB3-8654-2944378BFADC}"/>
                </a:ext>
              </a:extLst>
            </p:cNvPr>
            <p:cNvSpPr/>
            <p:nvPr/>
          </p:nvSpPr>
          <p:spPr>
            <a:xfrm>
              <a:off x="5858479" y="2468645"/>
              <a:ext cx="88265" cy="79375"/>
            </a:xfrm>
            <a:custGeom>
              <a:avLst/>
              <a:gdLst/>
              <a:ahLst/>
              <a:cxnLst/>
              <a:rect l="l" t="t" r="r" b="b"/>
              <a:pathLst>
                <a:path w="88264" h="79375">
                  <a:moveTo>
                    <a:pt x="48806" y="78981"/>
                  </a:moveTo>
                  <a:lnTo>
                    <a:pt x="88087" y="0"/>
                  </a:lnTo>
                  <a:lnTo>
                    <a:pt x="0" y="467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66A79490-6FB2-4834-825E-0189B0B10DF5}"/>
                </a:ext>
              </a:extLst>
            </p:cNvPr>
            <p:cNvSpPr/>
            <p:nvPr/>
          </p:nvSpPr>
          <p:spPr>
            <a:xfrm>
              <a:off x="4244340" y="2325636"/>
              <a:ext cx="1903474" cy="306170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1297B710-6285-49CF-A90B-E2BE11576F59}"/>
                </a:ext>
              </a:extLst>
            </p:cNvPr>
            <p:cNvSpPr/>
            <p:nvPr/>
          </p:nvSpPr>
          <p:spPr>
            <a:xfrm>
              <a:off x="4314503" y="2479715"/>
              <a:ext cx="1680845" cy="2837815"/>
            </a:xfrm>
            <a:custGeom>
              <a:avLst/>
              <a:gdLst/>
              <a:ahLst/>
              <a:cxnLst/>
              <a:rect l="l" t="t" r="r" b="b"/>
              <a:pathLst>
                <a:path w="1680845" h="2837815">
                  <a:moveTo>
                    <a:pt x="0" y="2837395"/>
                  </a:moveTo>
                  <a:lnTo>
                    <a:pt x="168062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817B4278-A28B-43E0-AC42-692BAED127CA}"/>
                </a:ext>
              </a:extLst>
            </p:cNvPr>
            <p:cNvSpPr/>
            <p:nvPr/>
          </p:nvSpPr>
          <p:spPr>
            <a:xfrm>
              <a:off x="5918056" y="2479713"/>
              <a:ext cx="77470" cy="88265"/>
            </a:xfrm>
            <a:custGeom>
              <a:avLst/>
              <a:gdLst/>
              <a:ahLst/>
              <a:cxnLst/>
              <a:rect l="l" t="t" r="r" b="b"/>
              <a:pathLst>
                <a:path w="77470" h="88264">
                  <a:moveTo>
                    <a:pt x="76492" y="88214"/>
                  </a:moveTo>
                  <a:lnTo>
                    <a:pt x="77076" y="0"/>
                  </a:lnTo>
                  <a:lnTo>
                    <a:pt x="0" y="4291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49">
            <a:extLst>
              <a:ext uri="{FF2B5EF4-FFF2-40B4-BE49-F238E27FC236}">
                <a16:creationId xmlns:a16="http://schemas.microsoft.com/office/drawing/2014/main" id="{B1F2BFA1-E7BD-49F4-A371-579AFCC7172C}"/>
              </a:ext>
            </a:extLst>
          </p:cNvPr>
          <p:cNvSpPr txBox="1"/>
          <p:nvPr/>
        </p:nvSpPr>
        <p:spPr>
          <a:xfrm>
            <a:off x="3351655" y="2975167"/>
            <a:ext cx="143351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75" dirty="0">
                <a:latin typeface="Cambria Math"/>
                <a:cs typeface="Cambria Math"/>
              </a:rPr>
              <a:t>𝒑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D177F9FA-A55E-45C7-BDFB-C66FB590A5E0}"/>
              </a:ext>
            </a:extLst>
          </p:cNvPr>
          <p:cNvSpPr txBox="1"/>
          <p:nvPr/>
        </p:nvSpPr>
        <p:spPr>
          <a:xfrm>
            <a:off x="3256785" y="2955736"/>
            <a:ext cx="108109" cy="186109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1125" spc="45" dirty="0">
                <a:latin typeface="Cambria Math"/>
                <a:cs typeface="Cambria Math"/>
              </a:rPr>
              <a:t>𝐶</a:t>
            </a:r>
            <a:endParaRPr sz="1125">
              <a:latin typeface="Cambria Math"/>
              <a:cs typeface="Cambria Math"/>
            </a:endParaRPr>
          </a:p>
        </p:txBody>
      </p:sp>
      <p:grpSp>
        <p:nvGrpSpPr>
          <p:cNvPr id="53" name="object 51">
            <a:extLst>
              <a:ext uri="{FF2B5EF4-FFF2-40B4-BE49-F238E27FC236}">
                <a16:creationId xmlns:a16="http://schemas.microsoft.com/office/drawing/2014/main" id="{3802CC6F-829E-4B6A-9D3F-C01B8241CB6C}"/>
              </a:ext>
            </a:extLst>
          </p:cNvPr>
          <p:cNvGrpSpPr/>
          <p:nvPr/>
        </p:nvGrpSpPr>
        <p:grpSpPr>
          <a:xfrm>
            <a:off x="2556888" y="3236976"/>
            <a:ext cx="2138839" cy="1473517"/>
            <a:chOff x="3409183" y="3172968"/>
            <a:chExt cx="2851785" cy="1964689"/>
          </a:xfrm>
        </p:grpSpPr>
        <p:sp>
          <p:nvSpPr>
            <p:cNvPr id="54" name="object 52">
              <a:extLst>
                <a:ext uri="{FF2B5EF4-FFF2-40B4-BE49-F238E27FC236}">
                  <a16:creationId xmlns:a16="http://schemas.microsoft.com/office/drawing/2014/main" id="{07EB6FB9-F516-4674-A17B-A8E71F815049}"/>
                </a:ext>
              </a:extLst>
            </p:cNvPr>
            <p:cNvSpPr/>
            <p:nvPr/>
          </p:nvSpPr>
          <p:spPr>
            <a:xfrm>
              <a:off x="3409183" y="4677155"/>
              <a:ext cx="553203" cy="4602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3">
              <a:extLst>
                <a:ext uri="{FF2B5EF4-FFF2-40B4-BE49-F238E27FC236}">
                  <a16:creationId xmlns:a16="http://schemas.microsoft.com/office/drawing/2014/main" id="{4BA793A8-4D3A-4590-AFA4-3B5B2593157E}"/>
                </a:ext>
              </a:extLst>
            </p:cNvPr>
            <p:cNvSpPr/>
            <p:nvPr/>
          </p:nvSpPr>
          <p:spPr>
            <a:xfrm>
              <a:off x="5582408" y="3172968"/>
              <a:ext cx="678179" cy="58216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4">
            <a:extLst>
              <a:ext uri="{FF2B5EF4-FFF2-40B4-BE49-F238E27FC236}">
                <a16:creationId xmlns:a16="http://schemas.microsoft.com/office/drawing/2014/main" id="{2A6EF692-92E6-45D5-BF74-1BFDD30BED2E}"/>
              </a:ext>
            </a:extLst>
          </p:cNvPr>
          <p:cNvSpPr txBox="1"/>
          <p:nvPr/>
        </p:nvSpPr>
        <p:spPr>
          <a:xfrm>
            <a:off x="4234301" y="3284982"/>
            <a:ext cx="411004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ts val="1627"/>
              </a:lnSpc>
            </a:pPr>
            <a:r>
              <a:rPr sz="1125" spc="38" dirty="0">
                <a:latin typeface="Cambria Math"/>
                <a:cs typeface="Cambria Math"/>
              </a:rPr>
              <a:t>𝑉</a:t>
            </a:r>
            <a:r>
              <a:rPr sz="2363" spc="56" baseline="-19841" dirty="0">
                <a:latin typeface="Cambria Math"/>
                <a:cs typeface="Cambria Math"/>
              </a:rPr>
              <a:t>𝒑</a:t>
            </a:r>
            <a:endParaRPr sz="2363" baseline="-19841">
              <a:latin typeface="Cambria Math"/>
              <a:cs typeface="Cambria Math"/>
            </a:endParaRPr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73CB9596-C582-40C0-A2DD-BCDA37387167}"/>
              </a:ext>
            </a:extLst>
          </p:cNvPr>
          <p:cNvSpPr/>
          <p:nvPr/>
        </p:nvSpPr>
        <p:spPr>
          <a:xfrm>
            <a:off x="7262622" y="3308985"/>
            <a:ext cx="1588769" cy="4377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6">
            <a:extLst>
              <a:ext uri="{FF2B5EF4-FFF2-40B4-BE49-F238E27FC236}">
                <a16:creationId xmlns:a16="http://schemas.microsoft.com/office/drawing/2014/main" id="{5B50E152-8A3D-47E0-8D48-9E7A4A862EB3}"/>
              </a:ext>
            </a:extLst>
          </p:cNvPr>
          <p:cNvSpPr txBox="1"/>
          <p:nvPr/>
        </p:nvSpPr>
        <p:spPr>
          <a:xfrm>
            <a:off x="7310209" y="3356991"/>
            <a:ext cx="1491615" cy="28373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958" rIns="0" bIns="0" rtlCol="0">
            <a:spAutoFit/>
          </a:bodyPr>
          <a:lstStyle/>
          <a:p>
            <a:pPr marL="144780">
              <a:spcBef>
                <a:spcPts val="323"/>
              </a:spcBef>
              <a:tabLst>
                <a:tab pos="694849" algn="l"/>
              </a:tabLst>
            </a:pPr>
            <a:r>
              <a:rPr sz="1688" spc="56" baseline="27777" dirty="0">
                <a:latin typeface="Cambria Math"/>
                <a:cs typeface="Cambria Math"/>
              </a:rPr>
              <a:t>𝑉</a:t>
            </a:r>
            <a:r>
              <a:rPr sz="1575" spc="38" dirty="0">
                <a:latin typeface="Cambria Math"/>
                <a:cs typeface="Cambria Math"/>
              </a:rPr>
              <a:t>𝒑</a:t>
            </a:r>
            <a:r>
              <a:rPr sz="1575" spc="98" dirty="0">
                <a:latin typeface="Cambria Math"/>
                <a:cs typeface="Cambria Math"/>
              </a:rPr>
              <a:t> </a:t>
            </a:r>
            <a:r>
              <a:rPr sz="1575" dirty="0">
                <a:latin typeface="Cambria Math"/>
                <a:cs typeface="Cambria Math"/>
              </a:rPr>
              <a:t>=	</a:t>
            </a:r>
            <a:r>
              <a:rPr sz="1688" spc="17" baseline="27777" dirty="0">
                <a:latin typeface="Cambria Math"/>
                <a:cs typeface="Cambria Math"/>
              </a:rPr>
              <a:t>𝑉</a:t>
            </a:r>
            <a:r>
              <a:rPr sz="1575" spc="11" dirty="0">
                <a:latin typeface="Cambria Math"/>
                <a:cs typeface="Cambria Math"/>
              </a:rPr>
              <a:t>𝜉</a:t>
            </a:r>
            <a:r>
              <a:rPr sz="1688" spc="17" baseline="-16666" dirty="0">
                <a:latin typeface="Cambria Math"/>
                <a:cs typeface="Cambria Math"/>
              </a:rPr>
              <a:t>𝐶 </a:t>
            </a:r>
            <a:r>
              <a:rPr sz="1575" dirty="0">
                <a:latin typeface="Cambria Math"/>
                <a:cs typeface="Cambria Math"/>
              </a:rPr>
              <a:t>∙</a:t>
            </a:r>
            <a:r>
              <a:rPr sz="1575" spc="-15" dirty="0">
                <a:latin typeface="Cambria Math"/>
                <a:cs typeface="Cambria Math"/>
              </a:rPr>
              <a:t> </a:t>
            </a:r>
            <a:r>
              <a:rPr sz="1688" spc="56" baseline="27777" dirty="0">
                <a:latin typeface="Cambria Math"/>
                <a:cs typeface="Cambria Math"/>
              </a:rPr>
              <a:t>𝐶</a:t>
            </a:r>
            <a:r>
              <a:rPr sz="1575" spc="38" dirty="0">
                <a:latin typeface="Cambria Math"/>
                <a:cs typeface="Cambria Math"/>
              </a:rPr>
              <a:t>𝒑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59" name="object 57">
            <a:extLst>
              <a:ext uri="{FF2B5EF4-FFF2-40B4-BE49-F238E27FC236}">
                <a16:creationId xmlns:a16="http://schemas.microsoft.com/office/drawing/2014/main" id="{0092E219-D842-4B23-AE64-301ACDA20B69}"/>
              </a:ext>
            </a:extLst>
          </p:cNvPr>
          <p:cNvSpPr/>
          <p:nvPr/>
        </p:nvSpPr>
        <p:spPr>
          <a:xfrm>
            <a:off x="7076313" y="2732913"/>
            <a:ext cx="1796795" cy="4366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8">
            <a:extLst>
              <a:ext uri="{FF2B5EF4-FFF2-40B4-BE49-F238E27FC236}">
                <a16:creationId xmlns:a16="http://schemas.microsoft.com/office/drawing/2014/main" id="{C0B4B0B9-466D-4311-BC57-D2B6999294EB}"/>
              </a:ext>
            </a:extLst>
          </p:cNvPr>
          <p:cNvSpPr txBox="1"/>
          <p:nvPr/>
        </p:nvSpPr>
        <p:spPr>
          <a:xfrm>
            <a:off x="7124166" y="2780929"/>
            <a:ext cx="1698784" cy="2827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140494">
              <a:spcBef>
                <a:spcPts val="315"/>
              </a:spcBef>
            </a:pPr>
            <a:r>
              <a:rPr sz="1688" spc="23" baseline="27777" dirty="0">
                <a:latin typeface="Cambria Math"/>
                <a:cs typeface="Cambria Math"/>
              </a:rPr>
              <a:t>𝑊</a:t>
            </a:r>
            <a:r>
              <a:rPr sz="1575" spc="15" dirty="0">
                <a:latin typeface="Cambria Math"/>
                <a:cs typeface="Cambria Math"/>
              </a:rPr>
              <a:t>𝜉</a:t>
            </a:r>
            <a:r>
              <a:rPr sz="1688" spc="23" baseline="-16666" dirty="0">
                <a:latin typeface="Cambria Math"/>
                <a:cs typeface="Cambria Math"/>
              </a:rPr>
              <a:t>𝐶 </a:t>
            </a:r>
            <a:r>
              <a:rPr sz="1575" dirty="0">
                <a:latin typeface="Cambria Math"/>
                <a:cs typeface="Cambria Math"/>
              </a:rPr>
              <a:t>=</a:t>
            </a:r>
            <a:r>
              <a:rPr sz="1575" spc="150" dirty="0">
                <a:latin typeface="Cambria Math"/>
                <a:cs typeface="Cambria Math"/>
              </a:rPr>
              <a:t> </a:t>
            </a:r>
            <a:r>
              <a:rPr sz="1688" spc="56" baseline="27777" dirty="0">
                <a:latin typeface="Cambria Math"/>
                <a:cs typeface="Cambria Math"/>
              </a:rPr>
              <a:t>𝑊</a:t>
            </a:r>
            <a:r>
              <a:rPr sz="1575" spc="38" dirty="0">
                <a:latin typeface="Cambria Math"/>
                <a:cs typeface="Cambria Math"/>
              </a:rPr>
              <a:t>𝜉</a:t>
            </a:r>
            <a:r>
              <a:rPr sz="1688" spc="56" baseline="-16666" dirty="0">
                <a:latin typeface="Cambria Math"/>
                <a:cs typeface="Cambria Math"/>
              </a:rPr>
              <a:t>𝑉</a:t>
            </a:r>
            <a:r>
              <a:rPr sz="1575" spc="38" dirty="0">
                <a:solidFill>
                  <a:srgbClr val="003C69"/>
                </a:solidFill>
                <a:latin typeface="Cambria Math"/>
                <a:cs typeface="Cambria Math"/>
              </a:rPr>
              <a:t>⨁</a:t>
            </a:r>
            <a:r>
              <a:rPr sz="1688" spc="56" baseline="27777" dirty="0">
                <a:latin typeface="Cambria Math"/>
                <a:cs typeface="Cambria Math"/>
              </a:rPr>
              <a:t>𝑉</a:t>
            </a:r>
            <a:r>
              <a:rPr sz="1575" spc="38" dirty="0">
                <a:latin typeface="Cambria Math"/>
                <a:cs typeface="Cambria Math"/>
              </a:rPr>
              <a:t>𝜉</a:t>
            </a:r>
            <a:r>
              <a:rPr sz="1688" spc="56" baseline="-16666" dirty="0">
                <a:latin typeface="Cambria Math"/>
                <a:cs typeface="Cambria Math"/>
              </a:rPr>
              <a:t>𝐶</a:t>
            </a:r>
            <a:endParaRPr sz="1688" baseline="-16666">
              <a:latin typeface="Cambria Math"/>
              <a:cs typeface="Cambria Math"/>
            </a:endParaRPr>
          </a:p>
        </p:txBody>
      </p:sp>
      <p:sp>
        <p:nvSpPr>
          <p:cNvPr id="61" name="object 59">
            <a:extLst>
              <a:ext uri="{FF2B5EF4-FFF2-40B4-BE49-F238E27FC236}">
                <a16:creationId xmlns:a16="http://schemas.microsoft.com/office/drawing/2014/main" id="{5E6F4272-2EF4-4C36-8B7F-79CE646E70D4}"/>
              </a:ext>
            </a:extLst>
          </p:cNvPr>
          <p:cNvSpPr/>
          <p:nvPr/>
        </p:nvSpPr>
        <p:spPr>
          <a:xfrm>
            <a:off x="4237098" y="3813049"/>
            <a:ext cx="602354" cy="4366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0">
            <a:extLst>
              <a:ext uri="{FF2B5EF4-FFF2-40B4-BE49-F238E27FC236}">
                <a16:creationId xmlns:a16="http://schemas.microsoft.com/office/drawing/2014/main" id="{F59C0E05-1962-4101-B404-E4FC17D0FEAC}"/>
              </a:ext>
            </a:extLst>
          </p:cNvPr>
          <p:cNvSpPr txBox="1"/>
          <p:nvPr/>
        </p:nvSpPr>
        <p:spPr>
          <a:xfrm>
            <a:off x="4285088" y="3861044"/>
            <a:ext cx="50482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ts val="1627"/>
              </a:lnSpc>
            </a:pPr>
            <a:r>
              <a:rPr sz="1125" spc="15" dirty="0">
                <a:latin typeface="Cambria Math"/>
                <a:cs typeface="Cambria Math"/>
              </a:rPr>
              <a:t>𝑊</a:t>
            </a:r>
            <a:r>
              <a:rPr sz="2363" spc="23" baseline="-19841" dirty="0">
                <a:latin typeface="Cambria Math"/>
                <a:cs typeface="Cambria Math"/>
              </a:rPr>
              <a:t>𝜉</a:t>
            </a:r>
            <a:r>
              <a:rPr sz="1688" spc="23" baseline="-44444" dirty="0">
                <a:latin typeface="Cambria Math"/>
                <a:cs typeface="Cambria Math"/>
              </a:rPr>
              <a:t>𝐶</a:t>
            </a:r>
            <a:endParaRPr sz="1688" baseline="-44444">
              <a:latin typeface="Cambria Math"/>
              <a:cs typeface="Cambria Math"/>
            </a:endParaRPr>
          </a:p>
        </p:txBody>
      </p:sp>
      <p:sp>
        <p:nvSpPr>
          <p:cNvPr id="63" name="object 61">
            <a:extLst>
              <a:ext uri="{FF2B5EF4-FFF2-40B4-BE49-F238E27FC236}">
                <a16:creationId xmlns:a16="http://schemas.microsoft.com/office/drawing/2014/main" id="{B1320A34-1226-46AD-BF60-6DAD08404405}"/>
              </a:ext>
            </a:extLst>
          </p:cNvPr>
          <p:cNvSpPr txBox="1"/>
          <p:nvPr/>
        </p:nvSpPr>
        <p:spPr>
          <a:xfrm>
            <a:off x="2646378" y="4383482"/>
            <a:ext cx="2967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485"/>
              </a:lnSpc>
            </a:pPr>
            <a:r>
              <a:rPr sz="1125" spc="105" dirty="0">
                <a:latin typeface="Cambria Math"/>
                <a:cs typeface="Cambria Math"/>
              </a:rPr>
              <a:t>𝑉</a:t>
            </a:r>
            <a:r>
              <a:rPr sz="2363" spc="-90" baseline="-19841" dirty="0">
                <a:latin typeface="Cambria Math"/>
                <a:cs typeface="Cambria Math"/>
              </a:rPr>
              <a:t>𝜉</a:t>
            </a:r>
            <a:r>
              <a:rPr sz="1688" spc="67" baseline="-44444" dirty="0">
                <a:latin typeface="Cambria Math"/>
                <a:cs typeface="Cambria Math"/>
              </a:rPr>
              <a:t>𝐶</a:t>
            </a:r>
            <a:endParaRPr sz="1688" baseline="-44444">
              <a:latin typeface="Cambria Math"/>
              <a:cs typeface="Cambria Math"/>
            </a:endParaRPr>
          </a:p>
        </p:txBody>
      </p:sp>
      <p:sp>
        <p:nvSpPr>
          <p:cNvPr id="64" name="object 62">
            <a:extLst>
              <a:ext uri="{FF2B5EF4-FFF2-40B4-BE49-F238E27FC236}">
                <a16:creationId xmlns:a16="http://schemas.microsoft.com/office/drawing/2014/main" id="{B0D1FB79-A4EE-4E89-8443-9A79D3F405D8}"/>
              </a:ext>
            </a:extLst>
          </p:cNvPr>
          <p:cNvSpPr txBox="1"/>
          <p:nvPr/>
        </p:nvSpPr>
        <p:spPr>
          <a:xfrm>
            <a:off x="5928508" y="4395032"/>
            <a:ext cx="209074" cy="228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886"/>
              </a:lnSpc>
            </a:pPr>
            <a:r>
              <a:rPr sz="1575" dirty="0">
                <a:solidFill>
                  <a:srgbClr val="0070C0"/>
                </a:solidFill>
                <a:latin typeface="Cambria Math"/>
                <a:cs typeface="Cambria Math"/>
              </a:rPr>
              <a:t>𝑊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65" name="object 63">
            <a:extLst>
              <a:ext uri="{FF2B5EF4-FFF2-40B4-BE49-F238E27FC236}">
                <a16:creationId xmlns:a16="http://schemas.microsoft.com/office/drawing/2014/main" id="{F13BB1E4-6BE3-42CD-AA6B-493DD4BB9384}"/>
              </a:ext>
            </a:extLst>
          </p:cNvPr>
          <p:cNvSpPr txBox="1"/>
          <p:nvPr/>
        </p:nvSpPr>
        <p:spPr>
          <a:xfrm>
            <a:off x="4269561" y="4853097"/>
            <a:ext cx="35004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485"/>
              </a:lnSpc>
            </a:pPr>
            <a:r>
              <a:rPr sz="1125" spc="83" dirty="0">
                <a:latin typeface="Cambria Math"/>
                <a:cs typeface="Cambria Math"/>
              </a:rPr>
              <a:t>𝑊</a:t>
            </a:r>
            <a:r>
              <a:rPr sz="2363" spc="-90" baseline="-19841" dirty="0">
                <a:latin typeface="Cambria Math"/>
                <a:cs typeface="Cambria Math"/>
              </a:rPr>
              <a:t>𝜉</a:t>
            </a:r>
            <a:r>
              <a:rPr sz="1688" spc="113" baseline="-44444" dirty="0">
                <a:latin typeface="Cambria Math"/>
                <a:cs typeface="Cambria Math"/>
              </a:rPr>
              <a:t>𝑉</a:t>
            </a:r>
            <a:endParaRPr sz="1688" baseline="-44444">
              <a:latin typeface="Cambria Math"/>
              <a:cs typeface="Cambria Math"/>
            </a:endParaRPr>
          </a:p>
        </p:txBody>
      </p:sp>
      <p:sp>
        <p:nvSpPr>
          <p:cNvPr id="66" name="object 64">
            <a:extLst>
              <a:ext uri="{FF2B5EF4-FFF2-40B4-BE49-F238E27FC236}">
                <a16:creationId xmlns:a16="http://schemas.microsoft.com/office/drawing/2014/main" id="{E08CB89E-B035-45D3-B3D2-441BCA5A4F7D}"/>
              </a:ext>
            </a:extLst>
          </p:cNvPr>
          <p:cNvSpPr txBox="1"/>
          <p:nvPr/>
        </p:nvSpPr>
        <p:spPr>
          <a:xfrm>
            <a:off x="3095656" y="4981792"/>
            <a:ext cx="132398" cy="219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425" spc="-4" dirty="0">
                <a:solidFill>
                  <a:srgbClr val="FF0000"/>
                </a:solidFill>
                <a:latin typeface="Cambria Math"/>
                <a:cs typeface="Cambria Math"/>
              </a:rPr>
              <a:t>𝑉</a:t>
            </a:r>
            <a:endParaRPr sz="1425">
              <a:latin typeface="Cambria Math"/>
              <a:cs typeface="Cambria Math"/>
            </a:endParaRPr>
          </a:p>
        </p:txBody>
      </p:sp>
      <p:sp>
        <p:nvSpPr>
          <p:cNvPr id="67" name="object 65">
            <a:extLst>
              <a:ext uri="{FF2B5EF4-FFF2-40B4-BE49-F238E27FC236}">
                <a16:creationId xmlns:a16="http://schemas.microsoft.com/office/drawing/2014/main" id="{B91CF0C0-1103-4B88-8674-9C434A4CF5DB}"/>
              </a:ext>
            </a:extLst>
          </p:cNvPr>
          <p:cNvSpPr txBox="1"/>
          <p:nvPr/>
        </p:nvSpPr>
        <p:spPr>
          <a:xfrm>
            <a:off x="6430451" y="5146928"/>
            <a:ext cx="41433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98"/>
              </a:lnSpc>
            </a:pPr>
            <a:r>
              <a:rPr sz="1200" spc="-19" dirty="0">
                <a:solidFill>
                  <a:srgbClr val="003C69"/>
                </a:solidFill>
                <a:latin typeface="Arial"/>
                <a:cs typeface="Arial"/>
              </a:rPr>
              <a:t>W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o</a:t>
            </a:r>
            <a:r>
              <a:rPr sz="1200" spc="-8" dirty="0">
                <a:solidFill>
                  <a:srgbClr val="003C69"/>
                </a:solidFill>
                <a:latin typeface="Arial"/>
                <a:cs typeface="Arial"/>
              </a:rPr>
              <a:t>r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ld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6">
            <a:extLst>
              <a:ext uri="{FF2B5EF4-FFF2-40B4-BE49-F238E27FC236}">
                <a16:creationId xmlns:a16="http://schemas.microsoft.com/office/drawing/2014/main" id="{83F71F46-7057-418E-8859-B8EDBFF034D6}"/>
              </a:ext>
            </a:extLst>
          </p:cNvPr>
          <p:cNvSpPr txBox="1"/>
          <p:nvPr/>
        </p:nvSpPr>
        <p:spPr>
          <a:xfrm>
            <a:off x="3256729" y="5431421"/>
            <a:ext cx="51196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98"/>
              </a:lnSpc>
            </a:pPr>
            <a:r>
              <a:rPr sz="1200" spc="-68" dirty="0">
                <a:solidFill>
                  <a:srgbClr val="003C69"/>
                </a:solidFill>
                <a:latin typeface="Arial"/>
                <a:cs typeface="Arial"/>
              </a:rPr>
              <a:t>V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eh</a:t>
            </a:r>
            <a:r>
              <a:rPr sz="1200" dirty="0">
                <a:solidFill>
                  <a:srgbClr val="003C69"/>
                </a:solidFill>
                <a:latin typeface="Arial"/>
                <a:cs typeface="Arial"/>
              </a:rPr>
              <a:t>icl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557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60439-5387-49E1-9CC0-D49C6F28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61C31F-8928-4E5E-B53D-2890DCFC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Positions and Orientations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72CA826-CFC6-4CA7-9982-7448488938B7}"/>
              </a:ext>
            </a:extLst>
          </p:cNvPr>
          <p:cNvSpPr txBox="1"/>
          <p:nvPr/>
        </p:nvSpPr>
        <p:spPr>
          <a:xfrm>
            <a:off x="457200" y="762000"/>
            <a:ext cx="7899911" cy="871264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368705" indent="-294461" defTabSz="1812066" fontAlgn="auto">
              <a:spcBef>
                <a:spcPts val="860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Need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for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representing</a:t>
            </a:r>
            <a:r>
              <a:rPr sz="2180" spc="188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positions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and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orientations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in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space.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368705" indent="-294461" defTabSz="1812066" fontAlgn="auto">
              <a:spcBef>
                <a:spcPts val="662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sz="2180" spc="-40" dirty="0">
                <a:solidFill>
                  <a:prstClr val="black"/>
                </a:solidFill>
                <a:latin typeface="+mj-lt"/>
                <a:cs typeface="Tahoma"/>
              </a:rPr>
              <a:t>The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position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of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40" dirty="0">
                <a:solidFill>
                  <a:prstClr val="black"/>
                </a:solidFill>
                <a:latin typeface="+mj-lt"/>
                <a:cs typeface="Tahoma"/>
              </a:rPr>
              <a:t>point</a:t>
            </a:r>
            <a:r>
              <a:rPr sz="2180" spc="2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is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119" dirty="0">
                <a:solidFill>
                  <a:prstClr val="black"/>
                </a:solidFill>
                <a:latin typeface="+mj-lt"/>
                <a:cs typeface="Tahoma"/>
              </a:rPr>
              <a:t>represented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119" dirty="0">
                <a:solidFill>
                  <a:prstClr val="black"/>
                </a:solidFill>
                <a:latin typeface="+mj-lt"/>
                <a:cs typeface="Tahoma"/>
              </a:rPr>
              <a:t>by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vector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of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coordinates.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</p:txBody>
      </p:sp>
      <p:grpSp>
        <p:nvGrpSpPr>
          <p:cNvPr id="6" name="object 6">
            <a:extLst>
              <a:ext uri="{FF2B5EF4-FFF2-40B4-BE49-F238E27FC236}">
                <a16:creationId xmlns:a16="http://schemas.microsoft.com/office/drawing/2014/main" id="{D2041070-7B7C-4182-9C16-2C84AD60C4B3}"/>
              </a:ext>
            </a:extLst>
          </p:cNvPr>
          <p:cNvGrpSpPr/>
          <p:nvPr/>
        </p:nvGrpSpPr>
        <p:grpSpPr>
          <a:xfrm>
            <a:off x="3329667" y="1963223"/>
            <a:ext cx="2480205" cy="2745717"/>
            <a:chOff x="1679071" y="1416367"/>
            <a:chExt cx="1251585" cy="1385570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DD91D51B-65D8-4B00-B52C-8B3A89BB5A09}"/>
                </a:ext>
              </a:extLst>
            </p:cNvPr>
            <p:cNvSpPr/>
            <p:nvPr/>
          </p:nvSpPr>
          <p:spPr>
            <a:xfrm>
              <a:off x="2149680" y="1761746"/>
              <a:ext cx="247840" cy="247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5BC7B338-6D08-4A2C-96CA-F503F05EB300}"/>
                </a:ext>
              </a:extLst>
            </p:cNvPr>
            <p:cNvSpPr/>
            <p:nvPr/>
          </p:nvSpPr>
          <p:spPr>
            <a:xfrm>
              <a:off x="1679071" y="1416367"/>
              <a:ext cx="1251014" cy="13850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590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9EFB4-6247-4371-8082-AB7DA36A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64423A-74CE-49C8-8410-DF96EC63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CACC3676-EF19-4288-9002-FC6A48CFE3B1}"/>
              </a:ext>
            </a:extLst>
          </p:cNvPr>
          <p:cNvGrpSpPr/>
          <p:nvPr/>
        </p:nvGrpSpPr>
        <p:grpSpPr>
          <a:xfrm>
            <a:off x="1735788" y="3589119"/>
            <a:ext cx="4768215" cy="1868329"/>
            <a:chOff x="2314384" y="3642492"/>
            <a:chExt cx="6357620" cy="2491105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C39BE23B-6972-480E-9E3B-6B54DEF0E41F}"/>
                </a:ext>
              </a:extLst>
            </p:cNvPr>
            <p:cNvSpPr/>
            <p:nvPr/>
          </p:nvSpPr>
          <p:spPr>
            <a:xfrm>
              <a:off x="6779272" y="4145757"/>
              <a:ext cx="1892680" cy="18893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BA0B24B4-DFBD-4CCB-9E16-67AC47CE595C}"/>
                </a:ext>
              </a:extLst>
            </p:cNvPr>
            <p:cNvSpPr/>
            <p:nvPr/>
          </p:nvSpPr>
          <p:spPr>
            <a:xfrm>
              <a:off x="6826123" y="4181195"/>
              <a:ext cx="1824989" cy="1824355"/>
            </a:xfrm>
            <a:custGeom>
              <a:avLst/>
              <a:gdLst/>
              <a:ahLst/>
              <a:cxnLst/>
              <a:rect l="l" t="t" r="r" b="b"/>
              <a:pathLst>
                <a:path w="1824990" h="1824354">
                  <a:moveTo>
                    <a:pt x="1824469" y="0"/>
                  </a:moveTo>
                  <a:lnTo>
                    <a:pt x="0" y="0"/>
                  </a:lnTo>
                  <a:lnTo>
                    <a:pt x="0" y="1823999"/>
                  </a:lnTo>
                  <a:lnTo>
                    <a:pt x="1824469" y="1823999"/>
                  </a:lnTo>
                  <a:lnTo>
                    <a:pt x="1824469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D0A8BB4C-C864-4609-9B13-80FAF7DD805E}"/>
                </a:ext>
              </a:extLst>
            </p:cNvPr>
            <p:cNvSpPr/>
            <p:nvPr/>
          </p:nvSpPr>
          <p:spPr>
            <a:xfrm>
              <a:off x="2314384" y="3733330"/>
              <a:ext cx="3016714" cy="23999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BDB1E489-4FBF-4859-933F-80B6076A1D21}"/>
                </a:ext>
              </a:extLst>
            </p:cNvPr>
            <p:cNvSpPr/>
            <p:nvPr/>
          </p:nvSpPr>
          <p:spPr>
            <a:xfrm>
              <a:off x="2421331" y="3777945"/>
              <a:ext cx="2738755" cy="2208530"/>
            </a:xfrm>
            <a:custGeom>
              <a:avLst/>
              <a:gdLst/>
              <a:ahLst/>
              <a:cxnLst/>
              <a:rect l="l" t="t" r="r" b="b"/>
              <a:pathLst>
                <a:path w="2738754" h="2208529">
                  <a:moveTo>
                    <a:pt x="2738628" y="0"/>
                  </a:moveTo>
                  <a:lnTo>
                    <a:pt x="0" y="0"/>
                  </a:lnTo>
                  <a:lnTo>
                    <a:pt x="0" y="2207996"/>
                  </a:lnTo>
                  <a:lnTo>
                    <a:pt x="2738628" y="2207996"/>
                  </a:lnTo>
                  <a:lnTo>
                    <a:pt x="2738628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B09486F0-A136-4A9A-9AFD-A9ED93A4AD03}"/>
                </a:ext>
              </a:extLst>
            </p:cNvPr>
            <p:cNvSpPr/>
            <p:nvPr/>
          </p:nvSpPr>
          <p:spPr>
            <a:xfrm>
              <a:off x="3156376" y="3642492"/>
              <a:ext cx="318135" cy="224790"/>
            </a:xfrm>
            <a:custGeom>
              <a:avLst/>
              <a:gdLst/>
              <a:ahLst/>
              <a:cxnLst/>
              <a:rect l="l" t="t" r="r" b="b"/>
              <a:pathLst>
                <a:path w="318135" h="224789">
                  <a:moveTo>
                    <a:pt x="245833" y="0"/>
                  </a:moveTo>
                  <a:lnTo>
                    <a:pt x="242773" y="0"/>
                  </a:lnTo>
                  <a:lnTo>
                    <a:pt x="242773" y="8940"/>
                  </a:lnTo>
                  <a:lnTo>
                    <a:pt x="244538" y="8940"/>
                  </a:lnTo>
                  <a:lnTo>
                    <a:pt x="252599" y="9495"/>
                  </a:lnTo>
                  <a:lnTo>
                    <a:pt x="280268" y="37638"/>
                  </a:lnTo>
                  <a:lnTo>
                    <a:pt x="280873" y="47142"/>
                  </a:lnTo>
                  <a:lnTo>
                    <a:pt x="280873" y="52628"/>
                  </a:lnTo>
                  <a:lnTo>
                    <a:pt x="280085" y="59410"/>
                  </a:lnTo>
                  <a:lnTo>
                    <a:pt x="276948" y="75565"/>
                  </a:lnTo>
                  <a:lnTo>
                    <a:pt x="276161" y="81318"/>
                  </a:lnTo>
                  <a:lnTo>
                    <a:pt x="276161" y="91427"/>
                  </a:lnTo>
                  <a:lnTo>
                    <a:pt x="278129" y="96901"/>
                  </a:lnTo>
                  <a:lnTo>
                    <a:pt x="285965" y="105448"/>
                  </a:lnTo>
                  <a:lnTo>
                    <a:pt x="290626" y="108597"/>
                  </a:lnTo>
                  <a:lnTo>
                    <a:pt x="296036" y="110642"/>
                  </a:lnTo>
                  <a:lnTo>
                    <a:pt x="296036" y="112750"/>
                  </a:lnTo>
                  <a:lnTo>
                    <a:pt x="290626" y="114795"/>
                  </a:lnTo>
                  <a:lnTo>
                    <a:pt x="285965" y="117944"/>
                  </a:lnTo>
                  <a:lnTo>
                    <a:pt x="278129" y="126492"/>
                  </a:lnTo>
                  <a:lnTo>
                    <a:pt x="276161" y="131953"/>
                  </a:lnTo>
                  <a:lnTo>
                    <a:pt x="276161" y="142074"/>
                  </a:lnTo>
                  <a:lnTo>
                    <a:pt x="276948" y="147828"/>
                  </a:lnTo>
                  <a:lnTo>
                    <a:pt x="280085" y="163982"/>
                  </a:lnTo>
                  <a:lnTo>
                    <a:pt x="280873" y="170751"/>
                  </a:lnTo>
                  <a:lnTo>
                    <a:pt x="280873" y="176237"/>
                  </a:lnTo>
                  <a:lnTo>
                    <a:pt x="280268" y="186108"/>
                  </a:lnTo>
                  <a:lnTo>
                    <a:pt x="252599" y="214722"/>
                  </a:lnTo>
                  <a:lnTo>
                    <a:pt x="244538" y="215277"/>
                  </a:lnTo>
                  <a:lnTo>
                    <a:pt x="242773" y="215277"/>
                  </a:lnTo>
                  <a:lnTo>
                    <a:pt x="242773" y="224218"/>
                  </a:lnTo>
                  <a:lnTo>
                    <a:pt x="245833" y="224218"/>
                  </a:lnTo>
                  <a:lnTo>
                    <a:pt x="258775" y="223249"/>
                  </a:lnTo>
                  <a:lnTo>
                    <a:pt x="293151" y="204671"/>
                  </a:lnTo>
                  <a:lnTo>
                    <a:pt x="300850" y="174129"/>
                  </a:lnTo>
                  <a:lnTo>
                    <a:pt x="300850" y="167627"/>
                  </a:lnTo>
                  <a:lnTo>
                    <a:pt x="299935" y="160210"/>
                  </a:lnTo>
                  <a:lnTo>
                    <a:pt x="296252" y="143598"/>
                  </a:lnTo>
                  <a:lnTo>
                    <a:pt x="295325" y="138036"/>
                  </a:lnTo>
                  <a:lnTo>
                    <a:pt x="295325" y="129806"/>
                  </a:lnTo>
                  <a:lnTo>
                    <a:pt x="297192" y="125387"/>
                  </a:lnTo>
                  <a:lnTo>
                    <a:pt x="304634" y="118579"/>
                  </a:lnTo>
                  <a:lnTo>
                    <a:pt x="310260" y="116751"/>
                  </a:lnTo>
                  <a:lnTo>
                    <a:pt x="317779" y="116509"/>
                  </a:lnTo>
                  <a:lnTo>
                    <a:pt x="317779" y="106870"/>
                  </a:lnTo>
                  <a:lnTo>
                    <a:pt x="310260" y="106641"/>
                  </a:lnTo>
                  <a:lnTo>
                    <a:pt x="304634" y="104813"/>
                  </a:lnTo>
                  <a:lnTo>
                    <a:pt x="297192" y="97993"/>
                  </a:lnTo>
                  <a:lnTo>
                    <a:pt x="295325" y="93586"/>
                  </a:lnTo>
                  <a:lnTo>
                    <a:pt x="295325" y="85356"/>
                  </a:lnTo>
                  <a:lnTo>
                    <a:pt x="296252" y="79794"/>
                  </a:lnTo>
                  <a:lnTo>
                    <a:pt x="299935" y="63182"/>
                  </a:lnTo>
                  <a:lnTo>
                    <a:pt x="300850" y="55765"/>
                  </a:lnTo>
                  <a:lnTo>
                    <a:pt x="300850" y="49263"/>
                  </a:lnTo>
                  <a:lnTo>
                    <a:pt x="299995" y="37802"/>
                  </a:lnTo>
                  <a:lnTo>
                    <a:pt x="269978" y="3394"/>
                  </a:lnTo>
                  <a:lnTo>
                    <a:pt x="258775" y="967"/>
                  </a:lnTo>
                  <a:lnTo>
                    <a:pt x="245833" y="0"/>
                  </a:lnTo>
                  <a:close/>
                </a:path>
                <a:path w="318135" h="224789">
                  <a:moveTo>
                    <a:pt x="75006" y="0"/>
                  </a:moveTo>
                  <a:lnTo>
                    <a:pt x="71958" y="0"/>
                  </a:lnTo>
                  <a:lnTo>
                    <a:pt x="59010" y="967"/>
                  </a:lnTo>
                  <a:lnTo>
                    <a:pt x="24638" y="19482"/>
                  </a:lnTo>
                  <a:lnTo>
                    <a:pt x="16929" y="49149"/>
                  </a:lnTo>
                  <a:lnTo>
                    <a:pt x="16929" y="55651"/>
                  </a:lnTo>
                  <a:lnTo>
                    <a:pt x="17856" y="63055"/>
                  </a:lnTo>
                  <a:lnTo>
                    <a:pt x="21539" y="79679"/>
                  </a:lnTo>
                  <a:lnTo>
                    <a:pt x="22453" y="85242"/>
                  </a:lnTo>
                  <a:lnTo>
                    <a:pt x="22453" y="93472"/>
                  </a:lnTo>
                  <a:lnTo>
                    <a:pt x="20599" y="97878"/>
                  </a:lnTo>
                  <a:lnTo>
                    <a:pt x="13144" y="104698"/>
                  </a:lnTo>
                  <a:lnTo>
                    <a:pt x="7531" y="106527"/>
                  </a:lnTo>
                  <a:lnTo>
                    <a:pt x="0" y="106756"/>
                  </a:lnTo>
                  <a:lnTo>
                    <a:pt x="0" y="116395"/>
                  </a:lnTo>
                  <a:lnTo>
                    <a:pt x="7531" y="116636"/>
                  </a:lnTo>
                  <a:lnTo>
                    <a:pt x="13144" y="118452"/>
                  </a:lnTo>
                  <a:lnTo>
                    <a:pt x="20599" y="125272"/>
                  </a:lnTo>
                  <a:lnTo>
                    <a:pt x="22453" y="129679"/>
                  </a:lnTo>
                  <a:lnTo>
                    <a:pt x="22453" y="137909"/>
                  </a:lnTo>
                  <a:lnTo>
                    <a:pt x="21539" y="143484"/>
                  </a:lnTo>
                  <a:lnTo>
                    <a:pt x="17856" y="160096"/>
                  </a:lnTo>
                  <a:lnTo>
                    <a:pt x="16929" y="167500"/>
                  </a:lnTo>
                  <a:lnTo>
                    <a:pt x="16929" y="174015"/>
                  </a:lnTo>
                  <a:lnTo>
                    <a:pt x="17786" y="185885"/>
                  </a:lnTo>
                  <a:lnTo>
                    <a:pt x="47809" y="220818"/>
                  </a:lnTo>
                  <a:lnTo>
                    <a:pt x="71958" y="224218"/>
                  </a:lnTo>
                  <a:lnTo>
                    <a:pt x="75006" y="224218"/>
                  </a:lnTo>
                  <a:lnTo>
                    <a:pt x="75006" y="215277"/>
                  </a:lnTo>
                  <a:lnTo>
                    <a:pt x="73253" y="215277"/>
                  </a:lnTo>
                  <a:lnTo>
                    <a:pt x="65190" y="214722"/>
                  </a:lnTo>
                  <a:lnTo>
                    <a:pt x="37521" y="186038"/>
                  </a:lnTo>
                  <a:lnTo>
                    <a:pt x="36918" y="176123"/>
                  </a:lnTo>
                  <a:lnTo>
                    <a:pt x="36918" y="170637"/>
                  </a:lnTo>
                  <a:lnTo>
                    <a:pt x="37706" y="163855"/>
                  </a:lnTo>
                  <a:lnTo>
                    <a:pt x="40843" y="147713"/>
                  </a:lnTo>
                  <a:lnTo>
                    <a:pt x="41617" y="141947"/>
                  </a:lnTo>
                  <a:lnTo>
                    <a:pt x="41617" y="131838"/>
                  </a:lnTo>
                  <a:lnTo>
                    <a:pt x="39662" y="126377"/>
                  </a:lnTo>
                  <a:lnTo>
                    <a:pt x="31826" y="117830"/>
                  </a:lnTo>
                  <a:lnTo>
                    <a:pt x="27165" y="114668"/>
                  </a:lnTo>
                  <a:lnTo>
                    <a:pt x="21755" y="112636"/>
                  </a:lnTo>
                  <a:lnTo>
                    <a:pt x="21755" y="110515"/>
                  </a:lnTo>
                  <a:lnTo>
                    <a:pt x="27165" y="108483"/>
                  </a:lnTo>
                  <a:lnTo>
                    <a:pt x="31826" y="105321"/>
                  </a:lnTo>
                  <a:lnTo>
                    <a:pt x="39662" y="96786"/>
                  </a:lnTo>
                  <a:lnTo>
                    <a:pt x="41617" y="91313"/>
                  </a:lnTo>
                  <a:lnTo>
                    <a:pt x="41617" y="81203"/>
                  </a:lnTo>
                  <a:lnTo>
                    <a:pt x="40843" y="75438"/>
                  </a:lnTo>
                  <a:lnTo>
                    <a:pt x="37706" y="59296"/>
                  </a:lnTo>
                  <a:lnTo>
                    <a:pt x="36918" y="52514"/>
                  </a:lnTo>
                  <a:lnTo>
                    <a:pt x="36918" y="47028"/>
                  </a:lnTo>
                  <a:lnTo>
                    <a:pt x="37521" y="37574"/>
                  </a:lnTo>
                  <a:lnTo>
                    <a:pt x="65190" y="9495"/>
                  </a:lnTo>
                  <a:lnTo>
                    <a:pt x="73253" y="8940"/>
                  </a:lnTo>
                  <a:lnTo>
                    <a:pt x="75006" y="8940"/>
                  </a:lnTo>
                  <a:lnTo>
                    <a:pt x="75006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4AFDA67B-3D0A-4283-95D5-826F3304F49A}"/>
              </a:ext>
            </a:extLst>
          </p:cNvPr>
          <p:cNvSpPr txBox="1"/>
          <p:nvPr/>
        </p:nvSpPr>
        <p:spPr>
          <a:xfrm>
            <a:off x="2419104" y="3533631"/>
            <a:ext cx="127159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425" spc="-4" dirty="0">
                <a:solidFill>
                  <a:srgbClr val="00B050"/>
                </a:solidFill>
                <a:latin typeface="Cambria Math"/>
                <a:cs typeface="Cambria Math"/>
              </a:rPr>
              <a:t>𝐶</a:t>
            </a:r>
            <a:endParaRPr sz="1425">
              <a:latin typeface="Cambria Math"/>
              <a:cs typeface="Cambria Math"/>
            </a:endParaRPr>
          </a:p>
        </p:txBody>
      </p:sp>
      <p:grpSp>
        <p:nvGrpSpPr>
          <p:cNvPr id="12" name="object 10">
            <a:extLst>
              <a:ext uri="{FF2B5EF4-FFF2-40B4-BE49-F238E27FC236}">
                <a16:creationId xmlns:a16="http://schemas.microsoft.com/office/drawing/2014/main" id="{1E7E4335-1129-4A2B-9081-1F5C2135886F}"/>
              </a:ext>
            </a:extLst>
          </p:cNvPr>
          <p:cNvGrpSpPr/>
          <p:nvPr/>
        </p:nvGrpSpPr>
        <p:grpSpPr>
          <a:xfrm>
            <a:off x="2759599" y="2636916"/>
            <a:ext cx="4035743" cy="2961799"/>
            <a:chOff x="3679465" y="2372887"/>
            <a:chExt cx="5380990" cy="3949065"/>
          </a:xfrm>
        </p:grpSpPr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EB09BE0C-99CF-42ED-A788-C52DE6570F59}"/>
                </a:ext>
              </a:extLst>
            </p:cNvPr>
            <p:cNvSpPr/>
            <p:nvPr/>
          </p:nvSpPr>
          <p:spPr>
            <a:xfrm>
              <a:off x="6729984" y="4991097"/>
              <a:ext cx="2330183" cy="13304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4CA14D73-8640-429D-A5AA-FFF4C4572F1E}"/>
                </a:ext>
              </a:extLst>
            </p:cNvPr>
            <p:cNvSpPr/>
            <p:nvPr/>
          </p:nvSpPr>
          <p:spPr>
            <a:xfrm>
              <a:off x="7766490" y="5131921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0" y="0"/>
                  </a:moveTo>
                  <a:lnTo>
                    <a:pt x="1125093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E98C3230-E425-4FA2-A248-C9F38448FE7F}"/>
                </a:ext>
              </a:extLst>
            </p:cNvPr>
            <p:cNvSpPr/>
            <p:nvPr/>
          </p:nvSpPr>
          <p:spPr>
            <a:xfrm>
              <a:off x="8815386" y="5087467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FE43475D-12BB-4B19-98FC-8208C95BC6AE}"/>
                </a:ext>
              </a:extLst>
            </p:cNvPr>
            <p:cNvSpPr/>
            <p:nvPr/>
          </p:nvSpPr>
          <p:spPr>
            <a:xfrm>
              <a:off x="7766490" y="5131921"/>
              <a:ext cx="0" cy="1020444"/>
            </a:xfrm>
            <a:custGeom>
              <a:avLst/>
              <a:gdLst/>
              <a:ahLst/>
              <a:cxnLst/>
              <a:rect l="l" t="t" r="r" b="b"/>
              <a:pathLst>
                <a:path h="1020445">
                  <a:moveTo>
                    <a:pt x="0" y="0"/>
                  </a:moveTo>
                  <a:lnTo>
                    <a:pt x="0" y="1020267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1CFB0D0B-1D70-4000-8502-6807FBF3C8C1}"/>
                </a:ext>
              </a:extLst>
            </p:cNvPr>
            <p:cNvSpPr/>
            <p:nvPr/>
          </p:nvSpPr>
          <p:spPr>
            <a:xfrm>
              <a:off x="7722045" y="6075996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89E88EA5-C62C-44C3-9896-4F33C4E99C14}"/>
                </a:ext>
              </a:extLst>
            </p:cNvPr>
            <p:cNvSpPr/>
            <p:nvPr/>
          </p:nvSpPr>
          <p:spPr>
            <a:xfrm>
              <a:off x="6891181" y="5131921"/>
              <a:ext cx="875665" cy="558165"/>
            </a:xfrm>
            <a:custGeom>
              <a:avLst/>
              <a:gdLst/>
              <a:ahLst/>
              <a:cxnLst/>
              <a:rect l="l" t="t" r="r" b="b"/>
              <a:pathLst>
                <a:path w="875665" h="558164">
                  <a:moveTo>
                    <a:pt x="875309" y="0"/>
                  </a:moveTo>
                  <a:lnTo>
                    <a:pt x="0" y="557720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FADF0A6B-D91C-42DA-B855-4A93976AA002}"/>
                </a:ext>
              </a:extLst>
            </p:cNvPr>
            <p:cNvSpPr/>
            <p:nvPr/>
          </p:nvSpPr>
          <p:spPr>
            <a:xfrm>
              <a:off x="6891180" y="5611203"/>
              <a:ext cx="88265" cy="78740"/>
            </a:xfrm>
            <a:custGeom>
              <a:avLst/>
              <a:gdLst/>
              <a:ahLst/>
              <a:cxnLst/>
              <a:rect l="l" t="t" r="r" b="b"/>
              <a:pathLst>
                <a:path w="88265" h="78739">
                  <a:moveTo>
                    <a:pt x="40373" y="0"/>
                  </a:moveTo>
                  <a:lnTo>
                    <a:pt x="0" y="78435"/>
                  </a:lnTo>
                  <a:lnTo>
                    <a:pt x="88150" y="74968"/>
                  </a:lnTo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9A3DB0E7-B088-450A-855C-F51AA509C912}"/>
                </a:ext>
              </a:extLst>
            </p:cNvPr>
            <p:cNvSpPr/>
            <p:nvPr/>
          </p:nvSpPr>
          <p:spPr>
            <a:xfrm>
              <a:off x="7691627" y="4663439"/>
              <a:ext cx="652272" cy="4541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D5C804FC-5DC6-42B8-848E-68C0EB28B5FB}"/>
                </a:ext>
              </a:extLst>
            </p:cNvPr>
            <p:cNvSpPr/>
            <p:nvPr/>
          </p:nvSpPr>
          <p:spPr>
            <a:xfrm>
              <a:off x="7826118" y="4783796"/>
              <a:ext cx="446405" cy="248920"/>
            </a:xfrm>
            <a:custGeom>
              <a:avLst/>
              <a:gdLst/>
              <a:ahLst/>
              <a:cxnLst/>
              <a:rect l="l" t="t" r="r" b="b"/>
              <a:pathLst>
                <a:path w="446404" h="248920">
                  <a:moveTo>
                    <a:pt x="366115" y="0"/>
                  </a:moveTo>
                  <a:lnTo>
                    <a:pt x="362724" y="0"/>
                  </a:lnTo>
                  <a:lnTo>
                    <a:pt x="362724" y="9893"/>
                  </a:lnTo>
                  <a:lnTo>
                    <a:pt x="364680" y="9893"/>
                  </a:lnTo>
                  <a:lnTo>
                    <a:pt x="373607" y="10507"/>
                  </a:lnTo>
                  <a:lnTo>
                    <a:pt x="404247" y="41691"/>
                  </a:lnTo>
                  <a:lnTo>
                    <a:pt x="404914" y="52222"/>
                  </a:lnTo>
                  <a:lnTo>
                    <a:pt x="404914" y="58293"/>
                  </a:lnTo>
                  <a:lnTo>
                    <a:pt x="404050" y="65811"/>
                  </a:lnTo>
                  <a:lnTo>
                    <a:pt x="400570" y="83693"/>
                  </a:lnTo>
                  <a:lnTo>
                    <a:pt x="399707" y="90068"/>
                  </a:lnTo>
                  <a:lnTo>
                    <a:pt x="399707" y="101269"/>
                  </a:lnTo>
                  <a:lnTo>
                    <a:pt x="401878" y="107327"/>
                  </a:lnTo>
                  <a:lnTo>
                    <a:pt x="410565" y="116789"/>
                  </a:lnTo>
                  <a:lnTo>
                    <a:pt x="415721" y="120281"/>
                  </a:lnTo>
                  <a:lnTo>
                    <a:pt x="421716" y="122542"/>
                  </a:lnTo>
                  <a:lnTo>
                    <a:pt x="421716" y="124879"/>
                  </a:lnTo>
                  <a:lnTo>
                    <a:pt x="415721" y="127139"/>
                  </a:lnTo>
                  <a:lnTo>
                    <a:pt x="410565" y="130632"/>
                  </a:lnTo>
                  <a:lnTo>
                    <a:pt x="401878" y="140093"/>
                  </a:lnTo>
                  <a:lnTo>
                    <a:pt x="399707" y="146151"/>
                  </a:lnTo>
                  <a:lnTo>
                    <a:pt x="399707" y="157353"/>
                  </a:lnTo>
                  <a:lnTo>
                    <a:pt x="400570" y="163741"/>
                  </a:lnTo>
                  <a:lnTo>
                    <a:pt x="404050" y="181622"/>
                  </a:lnTo>
                  <a:lnTo>
                    <a:pt x="404914" y="189128"/>
                  </a:lnTo>
                  <a:lnTo>
                    <a:pt x="404914" y="195211"/>
                  </a:lnTo>
                  <a:lnTo>
                    <a:pt x="404247" y="206136"/>
                  </a:lnTo>
                  <a:lnTo>
                    <a:pt x="373607" y="237828"/>
                  </a:lnTo>
                  <a:lnTo>
                    <a:pt x="364680" y="238442"/>
                  </a:lnTo>
                  <a:lnTo>
                    <a:pt x="362724" y="238442"/>
                  </a:lnTo>
                  <a:lnTo>
                    <a:pt x="362724" y="248335"/>
                  </a:lnTo>
                  <a:lnTo>
                    <a:pt x="366115" y="248335"/>
                  </a:lnTo>
                  <a:lnTo>
                    <a:pt x="380448" y="247267"/>
                  </a:lnTo>
                  <a:lnTo>
                    <a:pt x="418520" y="226691"/>
                  </a:lnTo>
                  <a:lnTo>
                    <a:pt x="427050" y="192862"/>
                  </a:lnTo>
                  <a:lnTo>
                    <a:pt x="427050" y="185661"/>
                  </a:lnTo>
                  <a:lnTo>
                    <a:pt x="426034" y="177457"/>
                  </a:lnTo>
                  <a:lnTo>
                    <a:pt x="421957" y="159042"/>
                  </a:lnTo>
                  <a:lnTo>
                    <a:pt x="420928" y="152882"/>
                  </a:lnTo>
                  <a:lnTo>
                    <a:pt x="420928" y="143764"/>
                  </a:lnTo>
                  <a:lnTo>
                    <a:pt x="422998" y="138887"/>
                  </a:lnTo>
                  <a:lnTo>
                    <a:pt x="431241" y="131330"/>
                  </a:lnTo>
                  <a:lnTo>
                    <a:pt x="437476" y="129311"/>
                  </a:lnTo>
                  <a:lnTo>
                    <a:pt x="445808" y="129057"/>
                  </a:lnTo>
                  <a:lnTo>
                    <a:pt x="445808" y="118376"/>
                  </a:lnTo>
                  <a:lnTo>
                    <a:pt x="437476" y="118110"/>
                  </a:lnTo>
                  <a:lnTo>
                    <a:pt x="431241" y="116090"/>
                  </a:lnTo>
                  <a:lnTo>
                    <a:pt x="422998" y="108546"/>
                  </a:lnTo>
                  <a:lnTo>
                    <a:pt x="420928" y="103657"/>
                  </a:lnTo>
                  <a:lnTo>
                    <a:pt x="420928" y="94538"/>
                  </a:lnTo>
                  <a:lnTo>
                    <a:pt x="421957" y="88379"/>
                  </a:lnTo>
                  <a:lnTo>
                    <a:pt x="426034" y="69977"/>
                  </a:lnTo>
                  <a:lnTo>
                    <a:pt x="427050" y="61772"/>
                  </a:lnTo>
                  <a:lnTo>
                    <a:pt x="427050" y="54559"/>
                  </a:lnTo>
                  <a:lnTo>
                    <a:pt x="426102" y="41872"/>
                  </a:lnTo>
                  <a:lnTo>
                    <a:pt x="403332" y="8068"/>
                  </a:lnTo>
                  <a:lnTo>
                    <a:pt x="380448" y="1068"/>
                  </a:lnTo>
                  <a:lnTo>
                    <a:pt x="366115" y="0"/>
                  </a:lnTo>
                  <a:close/>
                </a:path>
                <a:path w="446404" h="248920">
                  <a:moveTo>
                    <a:pt x="83083" y="0"/>
                  </a:moveTo>
                  <a:lnTo>
                    <a:pt x="79692" y="0"/>
                  </a:lnTo>
                  <a:lnTo>
                    <a:pt x="65357" y="1068"/>
                  </a:lnTo>
                  <a:lnTo>
                    <a:pt x="27285" y="21579"/>
                  </a:lnTo>
                  <a:lnTo>
                    <a:pt x="18745" y="54432"/>
                  </a:lnTo>
                  <a:lnTo>
                    <a:pt x="18745" y="61645"/>
                  </a:lnTo>
                  <a:lnTo>
                    <a:pt x="19773" y="69850"/>
                  </a:lnTo>
                  <a:lnTo>
                    <a:pt x="23850" y="88252"/>
                  </a:lnTo>
                  <a:lnTo>
                    <a:pt x="24866" y="94411"/>
                  </a:lnTo>
                  <a:lnTo>
                    <a:pt x="24866" y="103530"/>
                  </a:lnTo>
                  <a:lnTo>
                    <a:pt x="22809" y="108407"/>
                  </a:lnTo>
                  <a:lnTo>
                    <a:pt x="14566" y="115963"/>
                  </a:lnTo>
                  <a:lnTo>
                    <a:pt x="8331" y="117982"/>
                  </a:lnTo>
                  <a:lnTo>
                    <a:pt x="0" y="118249"/>
                  </a:lnTo>
                  <a:lnTo>
                    <a:pt x="0" y="128917"/>
                  </a:lnTo>
                  <a:lnTo>
                    <a:pt x="8331" y="129184"/>
                  </a:lnTo>
                  <a:lnTo>
                    <a:pt x="14566" y="131203"/>
                  </a:lnTo>
                  <a:lnTo>
                    <a:pt x="22809" y="138760"/>
                  </a:lnTo>
                  <a:lnTo>
                    <a:pt x="24866" y="143637"/>
                  </a:lnTo>
                  <a:lnTo>
                    <a:pt x="24866" y="152755"/>
                  </a:lnTo>
                  <a:lnTo>
                    <a:pt x="23850" y="158915"/>
                  </a:lnTo>
                  <a:lnTo>
                    <a:pt x="19773" y="177317"/>
                  </a:lnTo>
                  <a:lnTo>
                    <a:pt x="18745" y="185521"/>
                  </a:lnTo>
                  <a:lnTo>
                    <a:pt x="18745" y="192735"/>
                  </a:lnTo>
                  <a:lnTo>
                    <a:pt x="19694" y="205879"/>
                  </a:lnTo>
                  <a:lnTo>
                    <a:pt x="42469" y="240266"/>
                  </a:lnTo>
                  <a:lnTo>
                    <a:pt x="79692" y="248335"/>
                  </a:lnTo>
                  <a:lnTo>
                    <a:pt x="83083" y="248335"/>
                  </a:lnTo>
                  <a:lnTo>
                    <a:pt x="83083" y="238442"/>
                  </a:lnTo>
                  <a:lnTo>
                    <a:pt x="81127" y="238442"/>
                  </a:lnTo>
                  <a:lnTo>
                    <a:pt x="72200" y="237828"/>
                  </a:lnTo>
                  <a:lnTo>
                    <a:pt x="41560" y="206056"/>
                  </a:lnTo>
                  <a:lnTo>
                    <a:pt x="40894" y="195072"/>
                  </a:lnTo>
                  <a:lnTo>
                    <a:pt x="40894" y="189001"/>
                  </a:lnTo>
                  <a:lnTo>
                    <a:pt x="41757" y="181495"/>
                  </a:lnTo>
                  <a:lnTo>
                    <a:pt x="45224" y="163601"/>
                  </a:lnTo>
                  <a:lnTo>
                    <a:pt x="46101" y="157226"/>
                  </a:lnTo>
                  <a:lnTo>
                    <a:pt x="46101" y="146024"/>
                  </a:lnTo>
                  <a:lnTo>
                    <a:pt x="43929" y="139966"/>
                  </a:lnTo>
                  <a:lnTo>
                    <a:pt x="35242" y="130505"/>
                  </a:lnTo>
                  <a:lnTo>
                    <a:pt x="30086" y="127012"/>
                  </a:lnTo>
                  <a:lnTo>
                    <a:pt x="24091" y="124752"/>
                  </a:lnTo>
                  <a:lnTo>
                    <a:pt x="24091" y="122415"/>
                  </a:lnTo>
                  <a:lnTo>
                    <a:pt x="30086" y="120154"/>
                  </a:lnTo>
                  <a:lnTo>
                    <a:pt x="35242" y="116662"/>
                  </a:lnTo>
                  <a:lnTo>
                    <a:pt x="43929" y="107200"/>
                  </a:lnTo>
                  <a:lnTo>
                    <a:pt x="46101" y="101142"/>
                  </a:lnTo>
                  <a:lnTo>
                    <a:pt x="46101" y="89941"/>
                  </a:lnTo>
                  <a:lnTo>
                    <a:pt x="45224" y="83566"/>
                  </a:lnTo>
                  <a:lnTo>
                    <a:pt x="41757" y="65671"/>
                  </a:lnTo>
                  <a:lnTo>
                    <a:pt x="40894" y="58166"/>
                  </a:lnTo>
                  <a:lnTo>
                    <a:pt x="40894" y="52095"/>
                  </a:lnTo>
                  <a:lnTo>
                    <a:pt x="41560" y="41622"/>
                  </a:lnTo>
                  <a:lnTo>
                    <a:pt x="72200" y="10507"/>
                  </a:lnTo>
                  <a:lnTo>
                    <a:pt x="81127" y="9893"/>
                  </a:lnTo>
                  <a:lnTo>
                    <a:pt x="83083" y="9893"/>
                  </a:lnTo>
                  <a:lnTo>
                    <a:pt x="83083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26956581-07C9-4C5A-BA3B-952F5B04A7CB}"/>
                </a:ext>
              </a:extLst>
            </p:cNvPr>
            <p:cNvSpPr/>
            <p:nvPr/>
          </p:nvSpPr>
          <p:spPr>
            <a:xfrm>
              <a:off x="5953529" y="2372887"/>
              <a:ext cx="96024" cy="960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152FD088-621C-4B4F-9E8B-F81099D9F6E2}"/>
                </a:ext>
              </a:extLst>
            </p:cNvPr>
            <p:cNvSpPr/>
            <p:nvPr/>
          </p:nvSpPr>
          <p:spPr>
            <a:xfrm>
              <a:off x="3694563" y="3429086"/>
              <a:ext cx="235585" cy="551180"/>
            </a:xfrm>
            <a:custGeom>
              <a:avLst/>
              <a:gdLst/>
              <a:ahLst/>
              <a:cxnLst/>
              <a:rect l="l" t="t" r="r" b="b"/>
              <a:pathLst>
                <a:path w="235585" h="551179">
                  <a:moveTo>
                    <a:pt x="0" y="550659"/>
                  </a:moveTo>
                  <a:lnTo>
                    <a:pt x="235381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DF80B2FF-E59F-4230-B671-9F9A59FCF75A}"/>
                </a:ext>
              </a:extLst>
            </p:cNvPr>
            <p:cNvSpPr/>
            <p:nvPr/>
          </p:nvSpPr>
          <p:spPr>
            <a:xfrm>
              <a:off x="3859121" y="3429086"/>
              <a:ext cx="81915" cy="87630"/>
            </a:xfrm>
            <a:custGeom>
              <a:avLst/>
              <a:gdLst/>
              <a:ahLst/>
              <a:cxnLst/>
              <a:rect l="l" t="t" r="r" b="b"/>
              <a:pathLst>
                <a:path w="81914" h="87629">
                  <a:moveTo>
                    <a:pt x="81749" y="87541"/>
                  </a:moveTo>
                  <a:lnTo>
                    <a:pt x="70827" y="0"/>
                  </a:lnTo>
                  <a:lnTo>
                    <a:pt x="0" y="52603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E128AC24-9E4C-491E-BA2F-B5E873C48C4C}"/>
                </a:ext>
              </a:extLst>
            </p:cNvPr>
            <p:cNvSpPr/>
            <p:nvPr/>
          </p:nvSpPr>
          <p:spPr>
            <a:xfrm>
              <a:off x="3694563" y="3979744"/>
              <a:ext cx="551180" cy="235585"/>
            </a:xfrm>
            <a:custGeom>
              <a:avLst/>
              <a:gdLst/>
              <a:ahLst/>
              <a:cxnLst/>
              <a:rect l="l" t="t" r="r" b="b"/>
              <a:pathLst>
                <a:path w="551179" h="235585">
                  <a:moveTo>
                    <a:pt x="0" y="0"/>
                  </a:moveTo>
                  <a:lnTo>
                    <a:pt x="550811" y="235445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6442E947-6E75-4273-9B01-718B0B7F6D72}"/>
                </a:ext>
              </a:extLst>
            </p:cNvPr>
            <p:cNvSpPr/>
            <p:nvPr/>
          </p:nvSpPr>
          <p:spPr>
            <a:xfrm>
              <a:off x="4157826" y="4144364"/>
              <a:ext cx="87630" cy="81915"/>
            </a:xfrm>
            <a:custGeom>
              <a:avLst/>
              <a:gdLst/>
              <a:ahLst/>
              <a:cxnLst/>
              <a:rect l="l" t="t" r="r" b="b"/>
              <a:pathLst>
                <a:path w="87629" h="81914">
                  <a:moveTo>
                    <a:pt x="34950" y="0"/>
                  </a:moveTo>
                  <a:lnTo>
                    <a:pt x="87541" y="70827"/>
                  </a:lnTo>
                  <a:lnTo>
                    <a:pt x="0" y="81737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4FB4AAAD-8BCE-41DE-BFDD-2F46533378EB}"/>
                </a:ext>
              </a:extLst>
            </p:cNvPr>
            <p:cNvSpPr/>
            <p:nvPr/>
          </p:nvSpPr>
          <p:spPr>
            <a:xfrm>
              <a:off x="3692165" y="3988794"/>
              <a:ext cx="54610" cy="452120"/>
            </a:xfrm>
            <a:custGeom>
              <a:avLst/>
              <a:gdLst/>
              <a:ahLst/>
              <a:cxnLst/>
              <a:rect l="l" t="t" r="r" b="b"/>
              <a:pathLst>
                <a:path w="54610" h="452120">
                  <a:moveTo>
                    <a:pt x="0" y="0"/>
                  </a:moveTo>
                  <a:lnTo>
                    <a:pt x="54292" y="451599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BB104217-B060-464D-8930-ED6B5293A677}"/>
                </a:ext>
              </a:extLst>
            </p:cNvPr>
            <p:cNvSpPr/>
            <p:nvPr/>
          </p:nvSpPr>
          <p:spPr>
            <a:xfrm>
              <a:off x="3693235" y="4359437"/>
              <a:ext cx="88265" cy="81280"/>
            </a:xfrm>
            <a:custGeom>
              <a:avLst/>
              <a:gdLst/>
              <a:ahLst/>
              <a:cxnLst/>
              <a:rect l="l" t="t" r="r" b="b"/>
              <a:pathLst>
                <a:path w="88264" h="81279">
                  <a:moveTo>
                    <a:pt x="88264" y="0"/>
                  </a:moveTo>
                  <a:lnTo>
                    <a:pt x="53225" y="80962"/>
                  </a:lnTo>
                  <a:lnTo>
                    <a:pt x="0" y="10604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70DCF246-84DA-4CB2-AC07-AFCDA4E0CCEC}"/>
                </a:ext>
              </a:extLst>
            </p:cNvPr>
            <p:cNvSpPr/>
            <p:nvPr/>
          </p:nvSpPr>
          <p:spPr>
            <a:xfrm>
              <a:off x="4058447" y="5561379"/>
              <a:ext cx="322580" cy="224790"/>
            </a:xfrm>
            <a:custGeom>
              <a:avLst/>
              <a:gdLst/>
              <a:ahLst/>
              <a:cxnLst/>
              <a:rect l="l" t="t" r="r" b="b"/>
              <a:pathLst>
                <a:path w="322579" h="224789">
                  <a:moveTo>
                    <a:pt x="250405" y="0"/>
                  </a:moveTo>
                  <a:lnTo>
                    <a:pt x="247345" y="0"/>
                  </a:lnTo>
                  <a:lnTo>
                    <a:pt x="247345" y="8940"/>
                  </a:lnTo>
                  <a:lnTo>
                    <a:pt x="249110" y="8940"/>
                  </a:lnTo>
                  <a:lnTo>
                    <a:pt x="257171" y="9495"/>
                  </a:lnTo>
                  <a:lnTo>
                    <a:pt x="284840" y="37638"/>
                  </a:lnTo>
                  <a:lnTo>
                    <a:pt x="285445" y="47142"/>
                  </a:lnTo>
                  <a:lnTo>
                    <a:pt x="285445" y="52628"/>
                  </a:lnTo>
                  <a:lnTo>
                    <a:pt x="284657" y="59410"/>
                  </a:lnTo>
                  <a:lnTo>
                    <a:pt x="281520" y="75564"/>
                  </a:lnTo>
                  <a:lnTo>
                    <a:pt x="280733" y="81318"/>
                  </a:lnTo>
                  <a:lnTo>
                    <a:pt x="280733" y="91427"/>
                  </a:lnTo>
                  <a:lnTo>
                    <a:pt x="282702" y="96900"/>
                  </a:lnTo>
                  <a:lnTo>
                    <a:pt x="290537" y="105448"/>
                  </a:lnTo>
                  <a:lnTo>
                    <a:pt x="295198" y="108597"/>
                  </a:lnTo>
                  <a:lnTo>
                    <a:pt x="300609" y="110642"/>
                  </a:lnTo>
                  <a:lnTo>
                    <a:pt x="300609" y="112750"/>
                  </a:lnTo>
                  <a:lnTo>
                    <a:pt x="295198" y="114795"/>
                  </a:lnTo>
                  <a:lnTo>
                    <a:pt x="290537" y="117944"/>
                  </a:lnTo>
                  <a:lnTo>
                    <a:pt x="282702" y="126491"/>
                  </a:lnTo>
                  <a:lnTo>
                    <a:pt x="280733" y="131952"/>
                  </a:lnTo>
                  <a:lnTo>
                    <a:pt x="280733" y="142074"/>
                  </a:lnTo>
                  <a:lnTo>
                    <a:pt x="281520" y="147827"/>
                  </a:lnTo>
                  <a:lnTo>
                    <a:pt x="284657" y="163982"/>
                  </a:lnTo>
                  <a:lnTo>
                    <a:pt x="285445" y="170751"/>
                  </a:lnTo>
                  <a:lnTo>
                    <a:pt x="285445" y="176237"/>
                  </a:lnTo>
                  <a:lnTo>
                    <a:pt x="284840" y="186108"/>
                  </a:lnTo>
                  <a:lnTo>
                    <a:pt x="257171" y="214722"/>
                  </a:lnTo>
                  <a:lnTo>
                    <a:pt x="249110" y="215277"/>
                  </a:lnTo>
                  <a:lnTo>
                    <a:pt x="247345" y="215277"/>
                  </a:lnTo>
                  <a:lnTo>
                    <a:pt x="247345" y="224218"/>
                  </a:lnTo>
                  <a:lnTo>
                    <a:pt x="250405" y="224218"/>
                  </a:lnTo>
                  <a:lnTo>
                    <a:pt x="263347" y="223249"/>
                  </a:lnTo>
                  <a:lnTo>
                    <a:pt x="297723" y="204671"/>
                  </a:lnTo>
                  <a:lnTo>
                    <a:pt x="305422" y="174129"/>
                  </a:lnTo>
                  <a:lnTo>
                    <a:pt x="305422" y="167627"/>
                  </a:lnTo>
                  <a:lnTo>
                    <a:pt x="304507" y="160210"/>
                  </a:lnTo>
                  <a:lnTo>
                    <a:pt x="300824" y="143598"/>
                  </a:lnTo>
                  <a:lnTo>
                    <a:pt x="299897" y="138036"/>
                  </a:lnTo>
                  <a:lnTo>
                    <a:pt x="299897" y="129806"/>
                  </a:lnTo>
                  <a:lnTo>
                    <a:pt x="301764" y="125387"/>
                  </a:lnTo>
                  <a:lnTo>
                    <a:pt x="309206" y="118579"/>
                  </a:lnTo>
                  <a:lnTo>
                    <a:pt x="314833" y="116751"/>
                  </a:lnTo>
                  <a:lnTo>
                    <a:pt x="322351" y="116509"/>
                  </a:lnTo>
                  <a:lnTo>
                    <a:pt x="322351" y="106870"/>
                  </a:lnTo>
                  <a:lnTo>
                    <a:pt x="314833" y="106641"/>
                  </a:lnTo>
                  <a:lnTo>
                    <a:pt x="309206" y="104813"/>
                  </a:lnTo>
                  <a:lnTo>
                    <a:pt x="301764" y="97993"/>
                  </a:lnTo>
                  <a:lnTo>
                    <a:pt x="299897" y="93586"/>
                  </a:lnTo>
                  <a:lnTo>
                    <a:pt x="299897" y="85356"/>
                  </a:lnTo>
                  <a:lnTo>
                    <a:pt x="300824" y="79794"/>
                  </a:lnTo>
                  <a:lnTo>
                    <a:pt x="304507" y="63182"/>
                  </a:lnTo>
                  <a:lnTo>
                    <a:pt x="305422" y="55765"/>
                  </a:lnTo>
                  <a:lnTo>
                    <a:pt x="305422" y="49263"/>
                  </a:lnTo>
                  <a:lnTo>
                    <a:pt x="304567" y="37802"/>
                  </a:lnTo>
                  <a:lnTo>
                    <a:pt x="274550" y="3394"/>
                  </a:lnTo>
                  <a:lnTo>
                    <a:pt x="263347" y="967"/>
                  </a:lnTo>
                  <a:lnTo>
                    <a:pt x="250405" y="0"/>
                  </a:lnTo>
                  <a:close/>
                </a:path>
                <a:path w="322579" h="224789">
                  <a:moveTo>
                    <a:pt x="75018" y="0"/>
                  </a:moveTo>
                  <a:lnTo>
                    <a:pt x="71958" y="0"/>
                  </a:lnTo>
                  <a:lnTo>
                    <a:pt x="59010" y="967"/>
                  </a:lnTo>
                  <a:lnTo>
                    <a:pt x="24638" y="19482"/>
                  </a:lnTo>
                  <a:lnTo>
                    <a:pt x="16929" y="49148"/>
                  </a:lnTo>
                  <a:lnTo>
                    <a:pt x="16929" y="55651"/>
                  </a:lnTo>
                  <a:lnTo>
                    <a:pt x="17856" y="63055"/>
                  </a:lnTo>
                  <a:lnTo>
                    <a:pt x="21539" y="79679"/>
                  </a:lnTo>
                  <a:lnTo>
                    <a:pt x="22453" y="85242"/>
                  </a:lnTo>
                  <a:lnTo>
                    <a:pt x="22453" y="93471"/>
                  </a:lnTo>
                  <a:lnTo>
                    <a:pt x="20599" y="97878"/>
                  </a:lnTo>
                  <a:lnTo>
                    <a:pt x="13144" y="104698"/>
                  </a:lnTo>
                  <a:lnTo>
                    <a:pt x="7531" y="106527"/>
                  </a:lnTo>
                  <a:lnTo>
                    <a:pt x="0" y="106756"/>
                  </a:lnTo>
                  <a:lnTo>
                    <a:pt x="0" y="116395"/>
                  </a:lnTo>
                  <a:lnTo>
                    <a:pt x="7531" y="116636"/>
                  </a:lnTo>
                  <a:lnTo>
                    <a:pt x="13144" y="118452"/>
                  </a:lnTo>
                  <a:lnTo>
                    <a:pt x="20599" y="125272"/>
                  </a:lnTo>
                  <a:lnTo>
                    <a:pt x="22453" y="129679"/>
                  </a:lnTo>
                  <a:lnTo>
                    <a:pt x="22453" y="137909"/>
                  </a:lnTo>
                  <a:lnTo>
                    <a:pt x="21539" y="143484"/>
                  </a:lnTo>
                  <a:lnTo>
                    <a:pt x="17856" y="160096"/>
                  </a:lnTo>
                  <a:lnTo>
                    <a:pt x="16929" y="167500"/>
                  </a:lnTo>
                  <a:lnTo>
                    <a:pt x="16929" y="174015"/>
                  </a:lnTo>
                  <a:lnTo>
                    <a:pt x="17786" y="185885"/>
                  </a:lnTo>
                  <a:lnTo>
                    <a:pt x="47809" y="220818"/>
                  </a:lnTo>
                  <a:lnTo>
                    <a:pt x="71958" y="224218"/>
                  </a:lnTo>
                  <a:lnTo>
                    <a:pt x="75018" y="224218"/>
                  </a:lnTo>
                  <a:lnTo>
                    <a:pt x="75018" y="215277"/>
                  </a:lnTo>
                  <a:lnTo>
                    <a:pt x="73253" y="215277"/>
                  </a:lnTo>
                  <a:lnTo>
                    <a:pt x="65190" y="214722"/>
                  </a:lnTo>
                  <a:lnTo>
                    <a:pt x="37521" y="186038"/>
                  </a:lnTo>
                  <a:lnTo>
                    <a:pt x="36918" y="176123"/>
                  </a:lnTo>
                  <a:lnTo>
                    <a:pt x="36918" y="170637"/>
                  </a:lnTo>
                  <a:lnTo>
                    <a:pt x="37706" y="163855"/>
                  </a:lnTo>
                  <a:lnTo>
                    <a:pt x="40843" y="147713"/>
                  </a:lnTo>
                  <a:lnTo>
                    <a:pt x="41617" y="141947"/>
                  </a:lnTo>
                  <a:lnTo>
                    <a:pt x="41617" y="131838"/>
                  </a:lnTo>
                  <a:lnTo>
                    <a:pt x="39662" y="126377"/>
                  </a:lnTo>
                  <a:lnTo>
                    <a:pt x="31826" y="117830"/>
                  </a:lnTo>
                  <a:lnTo>
                    <a:pt x="27165" y="114668"/>
                  </a:lnTo>
                  <a:lnTo>
                    <a:pt x="21755" y="112636"/>
                  </a:lnTo>
                  <a:lnTo>
                    <a:pt x="21755" y="110515"/>
                  </a:lnTo>
                  <a:lnTo>
                    <a:pt x="27165" y="108483"/>
                  </a:lnTo>
                  <a:lnTo>
                    <a:pt x="31826" y="105321"/>
                  </a:lnTo>
                  <a:lnTo>
                    <a:pt x="39662" y="96786"/>
                  </a:lnTo>
                  <a:lnTo>
                    <a:pt x="41617" y="91312"/>
                  </a:lnTo>
                  <a:lnTo>
                    <a:pt x="41617" y="81203"/>
                  </a:lnTo>
                  <a:lnTo>
                    <a:pt x="40843" y="75437"/>
                  </a:lnTo>
                  <a:lnTo>
                    <a:pt x="37706" y="59296"/>
                  </a:lnTo>
                  <a:lnTo>
                    <a:pt x="36918" y="52514"/>
                  </a:lnTo>
                  <a:lnTo>
                    <a:pt x="36918" y="47028"/>
                  </a:lnTo>
                  <a:lnTo>
                    <a:pt x="37521" y="37574"/>
                  </a:lnTo>
                  <a:lnTo>
                    <a:pt x="65190" y="9495"/>
                  </a:lnTo>
                  <a:lnTo>
                    <a:pt x="73253" y="8940"/>
                  </a:lnTo>
                  <a:lnTo>
                    <a:pt x="75018" y="8940"/>
                  </a:lnTo>
                  <a:lnTo>
                    <a:pt x="7501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157F2C9D-26EA-4AFC-9ECA-E3103A97551A}"/>
                </a:ext>
              </a:extLst>
            </p:cNvPr>
            <p:cNvSpPr/>
            <p:nvPr/>
          </p:nvSpPr>
          <p:spPr>
            <a:xfrm>
              <a:off x="4314503" y="4393252"/>
              <a:ext cx="0" cy="935355"/>
            </a:xfrm>
            <a:custGeom>
              <a:avLst/>
              <a:gdLst/>
              <a:ahLst/>
              <a:cxnLst/>
              <a:rect l="l" t="t" r="r" b="b"/>
              <a:pathLst>
                <a:path h="935354">
                  <a:moveTo>
                    <a:pt x="0" y="93485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0D90BF7E-DFB9-4F9D-A88D-46026CF70C8E}"/>
                </a:ext>
              </a:extLst>
            </p:cNvPr>
            <p:cNvSpPr/>
            <p:nvPr/>
          </p:nvSpPr>
          <p:spPr>
            <a:xfrm>
              <a:off x="4270058" y="4393256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CB8EA3B6-9578-4A2A-9D24-BBCC7BCDE7CC}"/>
                </a:ext>
              </a:extLst>
            </p:cNvPr>
            <p:cNvSpPr/>
            <p:nvPr/>
          </p:nvSpPr>
          <p:spPr>
            <a:xfrm>
              <a:off x="4303376" y="4940584"/>
              <a:ext cx="1002665" cy="387985"/>
            </a:xfrm>
            <a:custGeom>
              <a:avLst/>
              <a:gdLst/>
              <a:ahLst/>
              <a:cxnLst/>
              <a:rect l="l" t="t" r="r" b="b"/>
              <a:pathLst>
                <a:path w="1002664" h="387985">
                  <a:moveTo>
                    <a:pt x="0" y="387527"/>
                  </a:moveTo>
                  <a:lnTo>
                    <a:pt x="1002474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0422EEB2-45B1-4EA4-854A-CDE65675AF92}"/>
                </a:ext>
              </a:extLst>
            </p:cNvPr>
            <p:cNvSpPr/>
            <p:nvPr/>
          </p:nvSpPr>
          <p:spPr>
            <a:xfrm>
              <a:off x="5218750" y="4926608"/>
              <a:ext cx="87630" cy="83185"/>
            </a:xfrm>
            <a:custGeom>
              <a:avLst/>
              <a:gdLst/>
              <a:ahLst/>
              <a:cxnLst/>
              <a:rect l="l" t="t" r="r" b="b"/>
              <a:pathLst>
                <a:path w="87629" h="83185">
                  <a:moveTo>
                    <a:pt x="32054" y="82918"/>
                  </a:moveTo>
                  <a:lnTo>
                    <a:pt x="87096" y="1398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3ABA4ABD-6F23-4DD6-A438-CEA71BFA022D}"/>
                </a:ext>
              </a:extLst>
            </p:cNvPr>
            <p:cNvSpPr/>
            <p:nvPr/>
          </p:nvSpPr>
          <p:spPr>
            <a:xfrm>
              <a:off x="4319087" y="5324821"/>
              <a:ext cx="641350" cy="530225"/>
            </a:xfrm>
            <a:custGeom>
              <a:avLst/>
              <a:gdLst/>
              <a:ahLst/>
              <a:cxnLst/>
              <a:rect l="l" t="t" r="r" b="b"/>
              <a:pathLst>
                <a:path w="641350" h="530225">
                  <a:moveTo>
                    <a:pt x="0" y="0"/>
                  </a:moveTo>
                  <a:lnTo>
                    <a:pt x="640854" y="529755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301EEB10-1A45-490A-97C8-2B0F19D1CFF9}"/>
                </a:ext>
              </a:extLst>
            </p:cNvPr>
            <p:cNvSpPr/>
            <p:nvPr/>
          </p:nvSpPr>
          <p:spPr>
            <a:xfrm>
              <a:off x="4872897" y="5771765"/>
              <a:ext cx="87630" cy="83185"/>
            </a:xfrm>
            <a:custGeom>
              <a:avLst/>
              <a:gdLst/>
              <a:ahLst/>
              <a:cxnLst/>
              <a:rect l="l" t="t" r="r" b="b"/>
              <a:pathLst>
                <a:path w="87629" h="83185">
                  <a:moveTo>
                    <a:pt x="56641" y="0"/>
                  </a:moveTo>
                  <a:lnTo>
                    <a:pt x="87045" y="82816"/>
                  </a:lnTo>
                  <a:lnTo>
                    <a:pt x="0" y="68516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4">
            <a:extLst>
              <a:ext uri="{FF2B5EF4-FFF2-40B4-BE49-F238E27FC236}">
                <a16:creationId xmlns:a16="http://schemas.microsoft.com/office/drawing/2014/main" id="{4AA911F6-11FA-4D64-93E9-AD83CAED1AF1}"/>
              </a:ext>
            </a:extLst>
          </p:cNvPr>
          <p:cNvSpPr txBox="1"/>
          <p:nvPr/>
        </p:nvSpPr>
        <p:spPr>
          <a:xfrm>
            <a:off x="2389938" y="3152328"/>
            <a:ext cx="560070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Came</a:t>
            </a:r>
            <a:r>
              <a:rPr sz="1200" spc="-8" dirty="0">
                <a:solidFill>
                  <a:srgbClr val="003C69"/>
                </a:solidFill>
                <a:latin typeface="Arial"/>
                <a:cs typeface="Arial"/>
              </a:rPr>
              <a:t>r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1B38C88C-8735-4E10-8075-29E3CE64A1DC}"/>
              </a:ext>
            </a:extLst>
          </p:cNvPr>
          <p:cNvSpPr txBox="1"/>
          <p:nvPr/>
        </p:nvSpPr>
        <p:spPr>
          <a:xfrm>
            <a:off x="4388726" y="1888138"/>
            <a:ext cx="1932623" cy="70419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654844" marR="3810" algn="just">
              <a:spcBef>
                <a:spcPts val="71"/>
              </a:spcBef>
            </a:pP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Point with a</a:t>
            </a:r>
            <a:r>
              <a:rPr sz="1200" spc="-53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known  </a:t>
            </a:r>
            <a:r>
              <a:rPr sz="1200" dirty="0">
                <a:solidFill>
                  <a:srgbClr val="003C69"/>
                </a:solidFill>
                <a:latin typeface="Arial"/>
                <a:cs typeface="Arial"/>
              </a:rPr>
              <a:t>position 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relative to  the</a:t>
            </a:r>
            <a:r>
              <a:rPr sz="1200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camera</a:t>
            </a:r>
            <a:endParaRPr sz="1200" dirty="0">
              <a:latin typeface="Arial"/>
              <a:cs typeface="Arial"/>
            </a:endParaRPr>
          </a:p>
          <a:p>
            <a:pPr marL="9525">
              <a:lnSpc>
                <a:spcPts val="1088"/>
              </a:lnSpc>
            </a:pPr>
            <a:r>
              <a:rPr sz="1200" spc="-4" dirty="0">
                <a:latin typeface="Cambria Math"/>
                <a:cs typeface="Cambria Math"/>
              </a:rPr>
              <a:t>𝑃</a:t>
            </a:r>
            <a:endParaRPr sz="1200" dirty="0">
              <a:latin typeface="Cambria Math"/>
              <a:cs typeface="Cambria Math"/>
            </a:endParaRPr>
          </a:p>
        </p:txBody>
      </p:sp>
      <p:grpSp>
        <p:nvGrpSpPr>
          <p:cNvPr id="38" name="object 36">
            <a:extLst>
              <a:ext uri="{FF2B5EF4-FFF2-40B4-BE49-F238E27FC236}">
                <a16:creationId xmlns:a16="http://schemas.microsoft.com/office/drawing/2014/main" id="{3519E4C4-8FF2-413E-BAD0-30FC5DC181FD}"/>
              </a:ext>
            </a:extLst>
          </p:cNvPr>
          <p:cNvGrpSpPr/>
          <p:nvPr/>
        </p:nvGrpSpPr>
        <p:grpSpPr>
          <a:xfrm>
            <a:off x="2662046" y="2591180"/>
            <a:ext cx="3217545" cy="2306955"/>
            <a:chOff x="3549395" y="2311907"/>
            <a:chExt cx="4290060" cy="3075940"/>
          </a:xfrm>
        </p:grpSpPr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368D29DE-3320-494E-90A7-B0013902FE27}"/>
                </a:ext>
              </a:extLst>
            </p:cNvPr>
            <p:cNvSpPr/>
            <p:nvPr/>
          </p:nvSpPr>
          <p:spPr>
            <a:xfrm>
              <a:off x="5893307" y="2311907"/>
              <a:ext cx="1946135" cy="289102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16AEB66C-4124-4D17-B5E8-004B33577AD9}"/>
                </a:ext>
              </a:extLst>
            </p:cNvPr>
            <p:cNvSpPr/>
            <p:nvPr/>
          </p:nvSpPr>
          <p:spPr>
            <a:xfrm>
              <a:off x="6042315" y="2465392"/>
              <a:ext cx="1724660" cy="2667000"/>
            </a:xfrm>
            <a:custGeom>
              <a:avLst/>
              <a:gdLst/>
              <a:ahLst/>
              <a:cxnLst/>
              <a:rect l="l" t="t" r="r" b="b"/>
              <a:pathLst>
                <a:path w="1724659" h="2667000">
                  <a:moveTo>
                    <a:pt x="1724177" y="266653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9">
              <a:extLst>
                <a:ext uri="{FF2B5EF4-FFF2-40B4-BE49-F238E27FC236}">
                  <a16:creationId xmlns:a16="http://schemas.microsoft.com/office/drawing/2014/main" id="{15178290-3D2D-4EB3-8988-4B244E6F99EF}"/>
                </a:ext>
              </a:extLst>
            </p:cNvPr>
            <p:cNvSpPr/>
            <p:nvPr/>
          </p:nvSpPr>
          <p:spPr>
            <a:xfrm>
              <a:off x="6042323" y="2465392"/>
              <a:ext cx="78740" cy="88265"/>
            </a:xfrm>
            <a:custGeom>
              <a:avLst/>
              <a:gdLst/>
              <a:ahLst/>
              <a:cxnLst/>
              <a:rect l="l" t="t" r="r" b="b"/>
              <a:pathLst>
                <a:path w="78739" h="88264">
                  <a:moveTo>
                    <a:pt x="4038" y="88125"/>
                  </a:moveTo>
                  <a:lnTo>
                    <a:pt x="0" y="0"/>
                  </a:lnTo>
                  <a:lnTo>
                    <a:pt x="78689" y="398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1A9704A0-9F64-44F4-87F7-4FE0C12D9302}"/>
                </a:ext>
              </a:extLst>
            </p:cNvPr>
            <p:cNvSpPr/>
            <p:nvPr/>
          </p:nvSpPr>
          <p:spPr>
            <a:xfrm>
              <a:off x="4328476" y="5131922"/>
              <a:ext cx="3438525" cy="194945"/>
            </a:xfrm>
            <a:custGeom>
              <a:avLst/>
              <a:gdLst/>
              <a:ahLst/>
              <a:cxnLst/>
              <a:rect l="l" t="t" r="r" b="b"/>
              <a:pathLst>
                <a:path w="3438525" h="194945">
                  <a:moveTo>
                    <a:pt x="3438016" y="0"/>
                  </a:moveTo>
                  <a:lnTo>
                    <a:pt x="0" y="19476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DB0E5E10-9E6B-4B20-8121-68290B78BE64}"/>
                </a:ext>
              </a:extLst>
            </p:cNvPr>
            <p:cNvSpPr/>
            <p:nvPr/>
          </p:nvSpPr>
          <p:spPr>
            <a:xfrm>
              <a:off x="4328483" y="5277996"/>
              <a:ext cx="78740" cy="88900"/>
            </a:xfrm>
            <a:custGeom>
              <a:avLst/>
              <a:gdLst/>
              <a:ahLst/>
              <a:cxnLst/>
              <a:rect l="l" t="t" r="r" b="b"/>
              <a:pathLst>
                <a:path w="78739" h="88900">
                  <a:moveTo>
                    <a:pt x="73558" y="0"/>
                  </a:moveTo>
                  <a:lnTo>
                    <a:pt x="0" y="48691"/>
                  </a:lnTo>
                  <a:lnTo>
                    <a:pt x="78587" y="887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2C0A2C39-05A8-4F48-B96B-E3590843C156}"/>
                </a:ext>
              </a:extLst>
            </p:cNvPr>
            <p:cNvSpPr/>
            <p:nvPr/>
          </p:nvSpPr>
          <p:spPr>
            <a:xfrm>
              <a:off x="3549395" y="3837429"/>
              <a:ext cx="4285487" cy="136702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20322D4E-EC06-47E1-A1BC-C287EB573CFD}"/>
                </a:ext>
              </a:extLst>
            </p:cNvPr>
            <p:cNvSpPr/>
            <p:nvPr/>
          </p:nvSpPr>
          <p:spPr>
            <a:xfrm>
              <a:off x="3704233" y="3983194"/>
              <a:ext cx="4062729" cy="1149350"/>
            </a:xfrm>
            <a:custGeom>
              <a:avLst/>
              <a:gdLst/>
              <a:ahLst/>
              <a:cxnLst/>
              <a:rect l="l" t="t" r="r" b="b"/>
              <a:pathLst>
                <a:path w="4062729" h="1149350">
                  <a:moveTo>
                    <a:pt x="4062260" y="114872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4">
              <a:extLst>
                <a:ext uri="{FF2B5EF4-FFF2-40B4-BE49-F238E27FC236}">
                  <a16:creationId xmlns:a16="http://schemas.microsoft.com/office/drawing/2014/main" id="{66E3F73A-0683-49D2-BD81-F6834B061D44}"/>
                </a:ext>
              </a:extLst>
            </p:cNvPr>
            <p:cNvSpPr/>
            <p:nvPr/>
          </p:nvSpPr>
          <p:spPr>
            <a:xfrm>
              <a:off x="3704238" y="3961161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61226" y="85547"/>
                  </a:moveTo>
                  <a:lnTo>
                    <a:pt x="0" y="22034"/>
                  </a:lnTo>
                  <a:lnTo>
                    <a:pt x="854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5">
              <a:extLst>
                <a:ext uri="{FF2B5EF4-FFF2-40B4-BE49-F238E27FC236}">
                  <a16:creationId xmlns:a16="http://schemas.microsoft.com/office/drawing/2014/main" id="{7B5D2848-48F5-41F1-82B5-94FE1769C356}"/>
                </a:ext>
              </a:extLst>
            </p:cNvPr>
            <p:cNvSpPr/>
            <p:nvPr/>
          </p:nvSpPr>
          <p:spPr>
            <a:xfrm>
              <a:off x="3702822" y="4002538"/>
              <a:ext cx="622300" cy="1325880"/>
            </a:xfrm>
            <a:custGeom>
              <a:avLst/>
              <a:gdLst/>
              <a:ahLst/>
              <a:cxnLst/>
              <a:rect l="l" t="t" r="r" b="b"/>
              <a:pathLst>
                <a:path w="622300" h="1325879">
                  <a:moveTo>
                    <a:pt x="622020" y="132557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B2933273-DA0D-4DE0-B89F-921FEC59FD5E}"/>
                </a:ext>
              </a:extLst>
            </p:cNvPr>
            <p:cNvSpPr/>
            <p:nvPr/>
          </p:nvSpPr>
          <p:spPr>
            <a:xfrm>
              <a:off x="3694946" y="4002535"/>
              <a:ext cx="80645" cy="88265"/>
            </a:xfrm>
            <a:custGeom>
              <a:avLst/>
              <a:gdLst/>
              <a:ahLst/>
              <a:cxnLst/>
              <a:rect l="l" t="t" r="r" b="b"/>
              <a:pathLst>
                <a:path w="80645" h="88264">
                  <a:moveTo>
                    <a:pt x="0" y="87871"/>
                  </a:moveTo>
                  <a:lnTo>
                    <a:pt x="7874" y="0"/>
                  </a:lnTo>
                  <a:lnTo>
                    <a:pt x="80479" y="5011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7A4EA3AE-D1A4-4656-8C22-B8042ED3F304}"/>
                </a:ext>
              </a:extLst>
            </p:cNvPr>
            <p:cNvSpPr/>
            <p:nvPr/>
          </p:nvSpPr>
          <p:spPr>
            <a:xfrm>
              <a:off x="3678104" y="2468633"/>
              <a:ext cx="2268855" cy="1490345"/>
            </a:xfrm>
            <a:custGeom>
              <a:avLst/>
              <a:gdLst/>
              <a:ahLst/>
              <a:cxnLst/>
              <a:rect l="l" t="t" r="r" b="b"/>
              <a:pathLst>
                <a:path w="2268854" h="1490345">
                  <a:moveTo>
                    <a:pt x="0" y="1489849"/>
                  </a:moveTo>
                  <a:lnTo>
                    <a:pt x="226847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D0468469-A3A8-460E-8F17-9175B540D542}"/>
                </a:ext>
              </a:extLst>
            </p:cNvPr>
            <p:cNvSpPr/>
            <p:nvPr/>
          </p:nvSpPr>
          <p:spPr>
            <a:xfrm>
              <a:off x="5858479" y="2468644"/>
              <a:ext cx="88265" cy="79375"/>
            </a:xfrm>
            <a:custGeom>
              <a:avLst/>
              <a:gdLst/>
              <a:ahLst/>
              <a:cxnLst/>
              <a:rect l="l" t="t" r="r" b="b"/>
              <a:pathLst>
                <a:path w="88264" h="79375">
                  <a:moveTo>
                    <a:pt x="48806" y="78981"/>
                  </a:moveTo>
                  <a:lnTo>
                    <a:pt x="88087" y="0"/>
                  </a:lnTo>
                  <a:lnTo>
                    <a:pt x="0" y="467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9">
              <a:extLst>
                <a:ext uri="{FF2B5EF4-FFF2-40B4-BE49-F238E27FC236}">
                  <a16:creationId xmlns:a16="http://schemas.microsoft.com/office/drawing/2014/main" id="{7F0B767C-C008-4069-A169-48643A77DEAC}"/>
                </a:ext>
              </a:extLst>
            </p:cNvPr>
            <p:cNvSpPr/>
            <p:nvPr/>
          </p:nvSpPr>
          <p:spPr>
            <a:xfrm>
              <a:off x="4244340" y="2325636"/>
              <a:ext cx="1903474" cy="306170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0">
              <a:extLst>
                <a:ext uri="{FF2B5EF4-FFF2-40B4-BE49-F238E27FC236}">
                  <a16:creationId xmlns:a16="http://schemas.microsoft.com/office/drawing/2014/main" id="{9C68FCF3-B20C-4AF2-9326-D1BBD3A18ED6}"/>
                </a:ext>
              </a:extLst>
            </p:cNvPr>
            <p:cNvSpPr/>
            <p:nvPr/>
          </p:nvSpPr>
          <p:spPr>
            <a:xfrm>
              <a:off x="4314503" y="2479715"/>
              <a:ext cx="1680845" cy="2837815"/>
            </a:xfrm>
            <a:custGeom>
              <a:avLst/>
              <a:gdLst/>
              <a:ahLst/>
              <a:cxnLst/>
              <a:rect l="l" t="t" r="r" b="b"/>
              <a:pathLst>
                <a:path w="1680845" h="2837815">
                  <a:moveTo>
                    <a:pt x="0" y="2837395"/>
                  </a:moveTo>
                  <a:lnTo>
                    <a:pt x="168062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1">
              <a:extLst>
                <a:ext uri="{FF2B5EF4-FFF2-40B4-BE49-F238E27FC236}">
                  <a16:creationId xmlns:a16="http://schemas.microsoft.com/office/drawing/2014/main" id="{22B5A8CC-0C50-49EB-9FA1-9EC34B8BA17F}"/>
                </a:ext>
              </a:extLst>
            </p:cNvPr>
            <p:cNvSpPr/>
            <p:nvPr/>
          </p:nvSpPr>
          <p:spPr>
            <a:xfrm>
              <a:off x="5918056" y="2479713"/>
              <a:ext cx="77470" cy="88265"/>
            </a:xfrm>
            <a:custGeom>
              <a:avLst/>
              <a:gdLst/>
              <a:ahLst/>
              <a:cxnLst/>
              <a:rect l="l" t="t" r="r" b="b"/>
              <a:pathLst>
                <a:path w="77470" h="88264">
                  <a:moveTo>
                    <a:pt x="76492" y="88214"/>
                  </a:moveTo>
                  <a:lnTo>
                    <a:pt x="77076" y="0"/>
                  </a:lnTo>
                  <a:lnTo>
                    <a:pt x="0" y="4291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2">
            <a:extLst>
              <a:ext uri="{FF2B5EF4-FFF2-40B4-BE49-F238E27FC236}">
                <a16:creationId xmlns:a16="http://schemas.microsoft.com/office/drawing/2014/main" id="{42DD47E9-22C6-4EFF-B940-C11C5F15E231}"/>
              </a:ext>
            </a:extLst>
          </p:cNvPr>
          <p:cNvSpPr txBox="1"/>
          <p:nvPr/>
        </p:nvSpPr>
        <p:spPr>
          <a:xfrm>
            <a:off x="3351655" y="2975167"/>
            <a:ext cx="143351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75" dirty="0">
                <a:latin typeface="Cambria Math"/>
                <a:cs typeface="Cambria Math"/>
              </a:rPr>
              <a:t>𝒑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55" name="object 53">
            <a:extLst>
              <a:ext uri="{FF2B5EF4-FFF2-40B4-BE49-F238E27FC236}">
                <a16:creationId xmlns:a16="http://schemas.microsoft.com/office/drawing/2014/main" id="{ED34C228-ED4F-4B50-B60E-B22FCE058D8A}"/>
              </a:ext>
            </a:extLst>
          </p:cNvPr>
          <p:cNvSpPr txBox="1"/>
          <p:nvPr/>
        </p:nvSpPr>
        <p:spPr>
          <a:xfrm>
            <a:off x="3256785" y="2955736"/>
            <a:ext cx="108109" cy="186109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1125" spc="45" dirty="0">
                <a:latin typeface="Cambria Math"/>
                <a:cs typeface="Cambria Math"/>
              </a:rPr>
              <a:t>𝐶</a:t>
            </a:r>
            <a:endParaRPr sz="1125">
              <a:latin typeface="Cambria Math"/>
              <a:cs typeface="Cambria Math"/>
            </a:endParaRPr>
          </a:p>
        </p:txBody>
      </p:sp>
      <p:grpSp>
        <p:nvGrpSpPr>
          <p:cNvPr id="56" name="object 54">
            <a:extLst>
              <a:ext uri="{FF2B5EF4-FFF2-40B4-BE49-F238E27FC236}">
                <a16:creationId xmlns:a16="http://schemas.microsoft.com/office/drawing/2014/main" id="{13DA2A3F-C8B3-456D-8A75-0F1097EB4285}"/>
              </a:ext>
            </a:extLst>
          </p:cNvPr>
          <p:cNvGrpSpPr/>
          <p:nvPr/>
        </p:nvGrpSpPr>
        <p:grpSpPr>
          <a:xfrm>
            <a:off x="2556888" y="3236976"/>
            <a:ext cx="2138839" cy="1473517"/>
            <a:chOff x="3409183" y="3172968"/>
            <a:chExt cx="2851785" cy="1964689"/>
          </a:xfrm>
        </p:grpSpPr>
        <p:sp>
          <p:nvSpPr>
            <p:cNvPr id="57" name="object 55">
              <a:extLst>
                <a:ext uri="{FF2B5EF4-FFF2-40B4-BE49-F238E27FC236}">
                  <a16:creationId xmlns:a16="http://schemas.microsoft.com/office/drawing/2014/main" id="{B50B3F4F-8A84-4985-B1AE-E64712394076}"/>
                </a:ext>
              </a:extLst>
            </p:cNvPr>
            <p:cNvSpPr/>
            <p:nvPr/>
          </p:nvSpPr>
          <p:spPr>
            <a:xfrm>
              <a:off x="3409183" y="4677155"/>
              <a:ext cx="553203" cy="4602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6">
              <a:extLst>
                <a:ext uri="{FF2B5EF4-FFF2-40B4-BE49-F238E27FC236}">
                  <a16:creationId xmlns:a16="http://schemas.microsoft.com/office/drawing/2014/main" id="{8E0B6306-4925-4830-AAB7-E034820C65DC}"/>
                </a:ext>
              </a:extLst>
            </p:cNvPr>
            <p:cNvSpPr/>
            <p:nvPr/>
          </p:nvSpPr>
          <p:spPr>
            <a:xfrm>
              <a:off x="5582408" y="3172968"/>
              <a:ext cx="678179" cy="58216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7">
            <a:extLst>
              <a:ext uri="{FF2B5EF4-FFF2-40B4-BE49-F238E27FC236}">
                <a16:creationId xmlns:a16="http://schemas.microsoft.com/office/drawing/2014/main" id="{C8CA0623-FF78-4D59-9425-27F3773BCE33}"/>
              </a:ext>
            </a:extLst>
          </p:cNvPr>
          <p:cNvSpPr txBox="1"/>
          <p:nvPr/>
        </p:nvSpPr>
        <p:spPr>
          <a:xfrm>
            <a:off x="4234301" y="3284982"/>
            <a:ext cx="411004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ts val="1627"/>
              </a:lnSpc>
            </a:pPr>
            <a:r>
              <a:rPr sz="1125" spc="38" dirty="0">
                <a:latin typeface="Cambria Math"/>
                <a:cs typeface="Cambria Math"/>
              </a:rPr>
              <a:t>𝑉</a:t>
            </a:r>
            <a:r>
              <a:rPr sz="2363" spc="56" baseline="-19841" dirty="0">
                <a:latin typeface="Cambria Math"/>
                <a:cs typeface="Cambria Math"/>
              </a:rPr>
              <a:t>𝒑</a:t>
            </a:r>
            <a:endParaRPr sz="2363" baseline="-19841">
              <a:latin typeface="Cambria Math"/>
              <a:cs typeface="Cambria Math"/>
            </a:endParaRPr>
          </a:p>
        </p:txBody>
      </p:sp>
      <p:sp>
        <p:nvSpPr>
          <p:cNvPr id="60" name="object 58">
            <a:extLst>
              <a:ext uri="{FF2B5EF4-FFF2-40B4-BE49-F238E27FC236}">
                <a16:creationId xmlns:a16="http://schemas.microsoft.com/office/drawing/2014/main" id="{D3B96104-3EC4-4A5F-949B-5A08D236E2A4}"/>
              </a:ext>
            </a:extLst>
          </p:cNvPr>
          <p:cNvSpPr/>
          <p:nvPr/>
        </p:nvSpPr>
        <p:spPr>
          <a:xfrm>
            <a:off x="7262622" y="3308985"/>
            <a:ext cx="1588769" cy="4377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9">
            <a:extLst>
              <a:ext uri="{FF2B5EF4-FFF2-40B4-BE49-F238E27FC236}">
                <a16:creationId xmlns:a16="http://schemas.microsoft.com/office/drawing/2014/main" id="{B01FDABD-5881-4D20-9DC6-E36AD050A0B8}"/>
              </a:ext>
            </a:extLst>
          </p:cNvPr>
          <p:cNvSpPr txBox="1"/>
          <p:nvPr/>
        </p:nvSpPr>
        <p:spPr>
          <a:xfrm>
            <a:off x="7310209" y="3356991"/>
            <a:ext cx="1491615" cy="28373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958" rIns="0" bIns="0" rtlCol="0">
            <a:spAutoFit/>
          </a:bodyPr>
          <a:lstStyle/>
          <a:p>
            <a:pPr marL="144780">
              <a:spcBef>
                <a:spcPts val="323"/>
              </a:spcBef>
              <a:tabLst>
                <a:tab pos="694849" algn="l"/>
              </a:tabLst>
            </a:pPr>
            <a:r>
              <a:rPr sz="1688" spc="56" baseline="27777" dirty="0">
                <a:latin typeface="Cambria Math"/>
                <a:cs typeface="Cambria Math"/>
              </a:rPr>
              <a:t>𝑉</a:t>
            </a:r>
            <a:r>
              <a:rPr sz="1575" spc="38" dirty="0">
                <a:latin typeface="Cambria Math"/>
                <a:cs typeface="Cambria Math"/>
              </a:rPr>
              <a:t>𝒑</a:t>
            </a:r>
            <a:r>
              <a:rPr sz="1575" spc="98" dirty="0">
                <a:latin typeface="Cambria Math"/>
                <a:cs typeface="Cambria Math"/>
              </a:rPr>
              <a:t> </a:t>
            </a:r>
            <a:r>
              <a:rPr sz="1575" dirty="0">
                <a:latin typeface="Cambria Math"/>
                <a:cs typeface="Cambria Math"/>
              </a:rPr>
              <a:t>=	</a:t>
            </a:r>
            <a:r>
              <a:rPr sz="1688" spc="17" baseline="27777" dirty="0">
                <a:latin typeface="Cambria Math"/>
                <a:cs typeface="Cambria Math"/>
              </a:rPr>
              <a:t>𝑉</a:t>
            </a:r>
            <a:r>
              <a:rPr sz="1575" spc="11" dirty="0">
                <a:latin typeface="Cambria Math"/>
                <a:cs typeface="Cambria Math"/>
              </a:rPr>
              <a:t>𝜉</a:t>
            </a:r>
            <a:r>
              <a:rPr sz="1688" spc="17" baseline="-16666" dirty="0">
                <a:latin typeface="Cambria Math"/>
                <a:cs typeface="Cambria Math"/>
              </a:rPr>
              <a:t>𝐶 </a:t>
            </a:r>
            <a:r>
              <a:rPr sz="1575" dirty="0">
                <a:latin typeface="Cambria Math"/>
                <a:cs typeface="Cambria Math"/>
              </a:rPr>
              <a:t>∙</a:t>
            </a:r>
            <a:r>
              <a:rPr sz="1575" spc="-15" dirty="0">
                <a:latin typeface="Cambria Math"/>
                <a:cs typeface="Cambria Math"/>
              </a:rPr>
              <a:t> </a:t>
            </a:r>
            <a:r>
              <a:rPr sz="1688" spc="56" baseline="27777" dirty="0">
                <a:latin typeface="Cambria Math"/>
                <a:cs typeface="Cambria Math"/>
              </a:rPr>
              <a:t>𝐶</a:t>
            </a:r>
            <a:r>
              <a:rPr sz="1575" spc="38" dirty="0">
                <a:latin typeface="Cambria Math"/>
                <a:cs typeface="Cambria Math"/>
              </a:rPr>
              <a:t>𝒑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62" name="object 60">
            <a:extLst>
              <a:ext uri="{FF2B5EF4-FFF2-40B4-BE49-F238E27FC236}">
                <a16:creationId xmlns:a16="http://schemas.microsoft.com/office/drawing/2014/main" id="{94BC0675-AF61-4122-BCB3-8DE9C94AA2B2}"/>
              </a:ext>
            </a:extLst>
          </p:cNvPr>
          <p:cNvSpPr/>
          <p:nvPr/>
        </p:nvSpPr>
        <p:spPr>
          <a:xfrm>
            <a:off x="5194931" y="3236977"/>
            <a:ext cx="508634" cy="4366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1">
            <a:extLst>
              <a:ext uri="{FF2B5EF4-FFF2-40B4-BE49-F238E27FC236}">
                <a16:creationId xmlns:a16="http://schemas.microsoft.com/office/drawing/2014/main" id="{8FE3AE3B-E8A1-4BD1-BAEC-5AFD32346D11}"/>
              </a:ext>
            </a:extLst>
          </p:cNvPr>
          <p:cNvSpPr txBox="1"/>
          <p:nvPr/>
        </p:nvSpPr>
        <p:spPr>
          <a:xfrm>
            <a:off x="5242674" y="3284982"/>
            <a:ext cx="411004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ts val="1627"/>
              </a:lnSpc>
            </a:pPr>
            <a:r>
              <a:rPr sz="1125" spc="41" dirty="0">
                <a:latin typeface="Cambria Math"/>
                <a:cs typeface="Cambria Math"/>
              </a:rPr>
              <a:t>𝑊</a:t>
            </a:r>
            <a:r>
              <a:rPr sz="2363" spc="62" baseline="-19841" dirty="0">
                <a:latin typeface="Cambria Math"/>
                <a:cs typeface="Cambria Math"/>
              </a:rPr>
              <a:t>𝒑</a:t>
            </a:r>
            <a:endParaRPr sz="2363" baseline="-19841">
              <a:latin typeface="Cambria Math"/>
              <a:cs typeface="Cambria Math"/>
            </a:endParaRPr>
          </a:p>
        </p:txBody>
      </p:sp>
      <p:grpSp>
        <p:nvGrpSpPr>
          <p:cNvPr id="64" name="object 62">
            <a:extLst>
              <a:ext uri="{FF2B5EF4-FFF2-40B4-BE49-F238E27FC236}">
                <a16:creationId xmlns:a16="http://schemas.microsoft.com/office/drawing/2014/main" id="{44F8DF3D-A071-4118-8D77-667E4F601D44}"/>
              </a:ext>
            </a:extLst>
          </p:cNvPr>
          <p:cNvGrpSpPr/>
          <p:nvPr/>
        </p:nvGrpSpPr>
        <p:grpSpPr>
          <a:xfrm>
            <a:off x="6485382" y="3885057"/>
            <a:ext cx="2387918" cy="438150"/>
            <a:chOff x="8647176" y="4037076"/>
            <a:chExt cx="3183890" cy="584200"/>
          </a:xfrm>
        </p:grpSpPr>
        <p:sp>
          <p:nvSpPr>
            <p:cNvPr id="65" name="object 63">
              <a:extLst>
                <a:ext uri="{FF2B5EF4-FFF2-40B4-BE49-F238E27FC236}">
                  <a16:creationId xmlns:a16="http://schemas.microsoft.com/office/drawing/2014/main" id="{303818C1-5D72-41EA-A980-5B4764416792}"/>
                </a:ext>
              </a:extLst>
            </p:cNvPr>
            <p:cNvSpPr/>
            <p:nvPr/>
          </p:nvSpPr>
          <p:spPr>
            <a:xfrm>
              <a:off x="8647176" y="4037076"/>
              <a:ext cx="3183633" cy="58367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4">
              <a:extLst>
                <a:ext uri="{FF2B5EF4-FFF2-40B4-BE49-F238E27FC236}">
                  <a16:creationId xmlns:a16="http://schemas.microsoft.com/office/drawing/2014/main" id="{FEF1CB87-5F84-4640-8ED9-1EB4EE099241}"/>
                </a:ext>
              </a:extLst>
            </p:cNvPr>
            <p:cNvSpPr/>
            <p:nvPr/>
          </p:nvSpPr>
          <p:spPr>
            <a:xfrm>
              <a:off x="8710574" y="4101071"/>
              <a:ext cx="3053715" cy="452755"/>
            </a:xfrm>
            <a:custGeom>
              <a:avLst/>
              <a:gdLst/>
              <a:ahLst/>
              <a:cxnLst/>
              <a:rect l="l" t="t" r="r" b="b"/>
              <a:pathLst>
                <a:path w="3053715" h="452754">
                  <a:moveTo>
                    <a:pt x="3053118" y="0"/>
                  </a:moveTo>
                  <a:lnTo>
                    <a:pt x="0" y="0"/>
                  </a:lnTo>
                  <a:lnTo>
                    <a:pt x="0" y="452513"/>
                  </a:lnTo>
                  <a:lnTo>
                    <a:pt x="3053118" y="452513"/>
                  </a:lnTo>
                  <a:lnTo>
                    <a:pt x="30531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5">
              <a:extLst>
                <a:ext uri="{FF2B5EF4-FFF2-40B4-BE49-F238E27FC236}">
                  <a16:creationId xmlns:a16="http://schemas.microsoft.com/office/drawing/2014/main" id="{21FE0420-57D5-4549-984F-57A7A6A5B3B8}"/>
                </a:ext>
              </a:extLst>
            </p:cNvPr>
            <p:cNvSpPr/>
            <p:nvPr/>
          </p:nvSpPr>
          <p:spPr>
            <a:xfrm>
              <a:off x="9752054" y="4222280"/>
              <a:ext cx="1276985" cy="247650"/>
            </a:xfrm>
            <a:custGeom>
              <a:avLst/>
              <a:gdLst/>
              <a:ahLst/>
              <a:cxnLst/>
              <a:rect l="l" t="t" r="r" b="b"/>
              <a:pathLst>
                <a:path w="1276984" h="247650">
                  <a:moveTo>
                    <a:pt x="1198130" y="0"/>
                  </a:moveTo>
                  <a:lnTo>
                    <a:pt x="1194612" y="10033"/>
                  </a:lnTo>
                  <a:lnTo>
                    <a:pt x="1208916" y="16236"/>
                  </a:lnTo>
                  <a:lnTo>
                    <a:pt x="1221216" y="24825"/>
                  </a:lnTo>
                  <a:lnTo>
                    <a:pt x="1246183" y="64646"/>
                  </a:lnTo>
                  <a:lnTo>
                    <a:pt x="1254391" y="122275"/>
                  </a:lnTo>
                  <a:lnTo>
                    <a:pt x="1253475" y="144066"/>
                  </a:lnTo>
                  <a:lnTo>
                    <a:pt x="1246146" y="181638"/>
                  </a:lnTo>
                  <a:lnTo>
                    <a:pt x="1221228" y="222100"/>
                  </a:lnTo>
                  <a:lnTo>
                    <a:pt x="1195006" y="237007"/>
                  </a:lnTo>
                  <a:lnTo>
                    <a:pt x="1198130" y="247040"/>
                  </a:lnTo>
                  <a:lnTo>
                    <a:pt x="1245331" y="218988"/>
                  </a:lnTo>
                  <a:lnTo>
                    <a:pt x="1265487" y="186420"/>
                  </a:lnTo>
                  <a:lnTo>
                    <a:pt x="1275650" y="146281"/>
                  </a:lnTo>
                  <a:lnTo>
                    <a:pt x="1276921" y="123583"/>
                  </a:lnTo>
                  <a:lnTo>
                    <a:pt x="1275647" y="100935"/>
                  </a:lnTo>
                  <a:lnTo>
                    <a:pt x="1265455" y="60791"/>
                  </a:lnTo>
                  <a:lnTo>
                    <a:pt x="1245243" y="28114"/>
                  </a:lnTo>
                  <a:lnTo>
                    <a:pt x="1216040" y="6464"/>
                  </a:lnTo>
                  <a:lnTo>
                    <a:pt x="1198130" y="0"/>
                  </a:lnTo>
                  <a:close/>
                </a:path>
                <a:path w="1276984" h="247650">
                  <a:moveTo>
                    <a:pt x="78790" y="0"/>
                  </a:moveTo>
                  <a:lnTo>
                    <a:pt x="31677" y="28114"/>
                  </a:lnTo>
                  <a:lnTo>
                    <a:pt x="11465" y="60791"/>
                  </a:lnTo>
                  <a:lnTo>
                    <a:pt x="1273" y="100935"/>
                  </a:lnTo>
                  <a:lnTo>
                    <a:pt x="0" y="123583"/>
                  </a:lnTo>
                  <a:lnTo>
                    <a:pt x="1269" y="146281"/>
                  </a:lnTo>
                  <a:lnTo>
                    <a:pt x="11428" y="186420"/>
                  </a:lnTo>
                  <a:lnTo>
                    <a:pt x="31590" y="218988"/>
                  </a:lnTo>
                  <a:lnTo>
                    <a:pt x="78790" y="247040"/>
                  </a:lnTo>
                  <a:lnTo>
                    <a:pt x="81915" y="237007"/>
                  </a:lnTo>
                  <a:lnTo>
                    <a:pt x="67839" y="230775"/>
                  </a:lnTo>
                  <a:lnTo>
                    <a:pt x="55692" y="222100"/>
                  </a:lnTo>
                  <a:lnTo>
                    <a:pt x="30775" y="181638"/>
                  </a:lnTo>
                  <a:lnTo>
                    <a:pt x="23446" y="144066"/>
                  </a:lnTo>
                  <a:lnTo>
                    <a:pt x="22529" y="122275"/>
                  </a:lnTo>
                  <a:lnTo>
                    <a:pt x="23446" y="101203"/>
                  </a:lnTo>
                  <a:lnTo>
                    <a:pt x="37185" y="49161"/>
                  </a:lnTo>
                  <a:lnTo>
                    <a:pt x="68059" y="16236"/>
                  </a:lnTo>
                  <a:lnTo>
                    <a:pt x="82308" y="10033"/>
                  </a:lnTo>
                  <a:lnTo>
                    <a:pt x="787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6">
            <a:extLst>
              <a:ext uri="{FF2B5EF4-FFF2-40B4-BE49-F238E27FC236}">
                <a16:creationId xmlns:a16="http://schemas.microsoft.com/office/drawing/2014/main" id="{238A2881-8828-424B-9131-5167D46D9E93}"/>
              </a:ext>
            </a:extLst>
          </p:cNvPr>
          <p:cNvSpPr txBox="1"/>
          <p:nvPr/>
        </p:nvSpPr>
        <p:spPr>
          <a:xfrm>
            <a:off x="6532931" y="3933054"/>
            <a:ext cx="2290286" cy="283732"/>
          </a:xfrm>
          <a:prstGeom prst="rect">
            <a:avLst/>
          </a:prstGeom>
        </p:spPr>
        <p:txBody>
          <a:bodyPr vert="horz" wrap="square" lIns="0" tIns="40958" rIns="0" bIns="0" rtlCol="0">
            <a:spAutoFit/>
          </a:bodyPr>
          <a:lstStyle/>
          <a:p>
            <a:pPr marL="175736">
              <a:spcBef>
                <a:spcPts val="323"/>
              </a:spcBef>
              <a:tabLst>
                <a:tab pos="854869" algn="l"/>
                <a:tab pos="1799749" algn="l"/>
              </a:tabLst>
            </a:pPr>
            <a:r>
              <a:rPr sz="1688" spc="62" baseline="27777" dirty="0">
                <a:latin typeface="Cambria Math"/>
                <a:cs typeface="Cambria Math"/>
              </a:rPr>
              <a:t>𝑊</a:t>
            </a:r>
            <a:r>
              <a:rPr sz="1575" spc="41" dirty="0">
                <a:latin typeface="Cambria Math"/>
                <a:cs typeface="Cambria Math"/>
              </a:rPr>
              <a:t>𝒑</a:t>
            </a:r>
            <a:r>
              <a:rPr sz="1575" spc="86" dirty="0">
                <a:latin typeface="Cambria Math"/>
                <a:cs typeface="Cambria Math"/>
              </a:rPr>
              <a:t> </a:t>
            </a:r>
            <a:r>
              <a:rPr sz="1575" dirty="0">
                <a:latin typeface="Cambria Math"/>
                <a:cs typeface="Cambria Math"/>
              </a:rPr>
              <a:t>=	</a:t>
            </a:r>
            <a:r>
              <a:rPr sz="1688" spc="56" baseline="27777" dirty="0">
                <a:latin typeface="Cambria Math"/>
                <a:cs typeface="Cambria Math"/>
              </a:rPr>
              <a:t>𝑊</a:t>
            </a:r>
            <a:r>
              <a:rPr sz="1575" spc="38" dirty="0">
                <a:latin typeface="Cambria Math"/>
                <a:cs typeface="Cambria Math"/>
              </a:rPr>
              <a:t>𝜉</a:t>
            </a:r>
            <a:r>
              <a:rPr sz="1688" spc="56" baseline="-16666" dirty="0">
                <a:latin typeface="Cambria Math"/>
                <a:cs typeface="Cambria Math"/>
              </a:rPr>
              <a:t>𝑉</a:t>
            </a:r>
            <a:r>
              <a:rPr sz="1575" spc="38" dirty="0">
                <a:solidFill>
                  <a:srgbClr val="003C69"/>
                </a:solidFill>
                <a:latin typeface="Cambria Math"/>
                <a:cs typeface="Cambria Math"/>
              </a:rPr>
              <a:t>⨁</a:t>
            </a:r>
            <a:r>
              <a:rPr sz="1688" spc="56" baseline="27777" dirty="0">
                <a:latin typeface="Cambria Math"/>
                <a:cs typeface="Cambria Math"/>
              </a:rPr>
              <a:t>𝑉</a:t>
            </a:r>
            <a:r>
              <a:rPr sz="1575" spc="38" dirty="0">
                <a:latin typeface="Cambria Math"/>
                <a:cs typeface="Cambria Math"/>
              </a:rPr>
              <a:t>𝜉</a:t>
            </a:r>
            <a:r>
              <a:rPr sz="1688" spc="56" baseline="-16666" dirty="0">
                <a:latin typeface="Cambria Math"/>
                <a:cs typeface="Cambria Math"/>
              </a:rPr>
              <a:t>𝐶	</a:t>
            </a:r>
            <a:r>
              <a:rPr sz="1575" dirty="0">
                <a:latin typeface="Cambria Math"/>
                <a:cs typeface="Cambria Math"/>
              </a:rPr>
              <a:t>∙</a:t>
            </a:r>
            <a:r>
              <a:rPr sz="1575" spc="45" dirty="0">
                <a:latin typeface="Cambria Math"/>
                <a:cs typeface="Cambria Math"/>
              </a:rPr>
              <a:t> </a:t>
            </a:r>
            <a:r>
              <a:rPr sz="1688" spc="50" baseline="27777" dirty="0">
                <a:latin typeface="Cambria Math"/>
                <a:cs typeface="Cambria Math"/>
              </a:rPr>
              <a:t>𝐶</a:t>
            </a:r>
            <a:r>
              <a:rPr sz="1575" spc="34" dirty="0">
                <a:latin typeface="Cambria Math"/>
                <a:cs typeface="Cambria Math"/>
              </a:rPr>
              <a:t>𝒑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69" name="object 67">
            <a:extLst>
              <a:ext uri="{FF2B5EF4-FFF2-40B4-BE49-F238E27FC236}">
                <a16:creationId xmlns:a16="http://schemas.microsoft.com/office/drawing/2014/main" id="{36863287-BC60-4E22-8685-2D89E973F9A9}"/>
              </a:ext>
            </a:extLst>
          </p:cNvPr>
          <p:cNvSpPr/>
          <p:nvPr/>
        </p:nvSpPr>
        <p:spPr>
          <a:xfrm>
            <a:off x="7076313" y="2732913"/>
            <a:ext cx="1796795" cy="4366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8">
            <a:extLst>
              <a:ext uri="{FF2B5EF4-FFF2-40B4-BE49-F238E27FC236}">
                <a16:creationId xmlns:a16="http://schemas.microsoft.com/office/drawing/2014/main" id="{6EB468E7-95D3-498D-B53A-2C47878A03D3}"/>
              </a:ext>
            </a:extLst>
          </p:cNvPr>
          <p:cNvSpPr txBox="1"/>
          <p:nvPr/>
        </p:nvSpPr>
        <p:spPr>
          <a:xfrm>
            <a:off x="7124166" y="2780929"/>
            <a:ext cx="1698784" cy="2827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140494">
              <a:spcBef>
                <a:spcPts val="315"/>
              </a:spcBef>
            </a:pPr>
            <a:r>
              <a:rPr sz="1688" spc="23" baseline="27777" dirty="0">
                <a:latin typeface="Cambria Math"/>
                <a:cs typeface="Cambria Math"/>
              </a:rPr>
              <a:t>𝑊</a:t>
            </a:r>
            <a:r>
              <a:rPr sz="1575" spc="15" dirty="0">
                <a:latin typeface="Cambria Math"/>
                <a:cs typeface="Cambria Math"/>
              </a:rPr>
              <a:t>𝜉</a:t>
            </a:r>
            <a:r>
              <a:rPr sz="1688" spc="23" baseline="-16666" dirty="0">
                <a:latin typeface="Cambria Math"/>
                <a:cs typeface="Cambria Math"/>
              </a:rPr>
              <a:t>𝐶 </a:t>
            </a:r>
            <a:r>
              <a:rPr sz="1575" dirty="0">
                <a:latin typeface="Cambria Math"/>
                <a:cs typeface="Cambria Math"/>
              </a:rPr>
              <a:t>=</a:t>
            </a:r>
            <a:r>
              <a:rPr sz="1575" spc="150" dirty="0">
                <a:latin typeface="Cambria Math"/>
                <a:cs typeface="Cambria Math"/>
              </a:rPr>
              <a:t> </a:t>
            </a:r>
            <a:r>
              <a:rPr sz="1688" spc="56" baseline="27777" dirty="0">
                <a:latin typeface="Cambria Math"/>
                <a:cs typeface="Cambria Math"/>
              </a:rPr>
              <a:t>𝑊</a:t>
            </a:r>
            <a:r>
              <a:rPr sz="1575" spc="38" dirty="0">
                <a:latin typeface="Cambria Math"/>
                <a:cs typeface="Cambria Math"/>
              </a:rPr>
              <a:t>𝜉</a:t>
            </a:r>
            <a:r>
              <a:rPr sz="1688" spc="56" baseline="-16666" dirty="0">
                <a:latin typeface="Cambria Math"/>
                <a:cs typeface="Cambria Math"/>
              </a:rPr>
              <a:t>𝑉</a:t>
            </a:r>
            <a:r>
              <a:rPr sz="1575" spc="38" dirty="0">
                <a:solidFill>
                  <a:srgbClr val="003C69"/>
                </a:solidFill>
                <a:latin typeface="Cambria Math"/>
                <a:cs typeface="Cambria Math"/>
              </a:rPr>
              <a:t>⨁</a:t>
            </a:r>
            <a:r>
              <a:rPr sz="1688" spc="56" baseline="27777" dirty="0">
                <a:latin typeface="Cambria Math"/>
                <a:cs typeface="Cambria Math"/>
              </a:rPr>
              <a:t>𝑉</a:t>
            </a:r>
            <a:r>
              <a:rPr sz="1575" spc="38" dirty="0">
                <a:latin typeface="Cambria Math"/>
                <a:cs typeface="Cambria Math"/>
              </a:rPr>
              <a:t>𝜉</a:t>
            </a:r>
            <a:r>
              <a:rPr sz="1688" spc="56" baseline="-16666" dirty="0">
                <a:latin typeface="Cambria Math"/>
                <a:cs typeface="Cambria Math"/>
              </a:rPr>
              <a:t>𝐶</a:t>
            </a:r>
            <a:endParaRPr sz="1688" baseline="-16666">
              <a:latin typeface="Cambria Math"/>
              <a:cs typeface="Cambria Math"/>
            </a:endParaRPr>
          </a:p>
        </p:txBody>
      </p:sp>
      <p:sp>
        <p:nvSpPr>
          <p:cNvPr id="71" name="object 69">
            <a:extLst>
              <a:ext uri="{FF2B5EF4-FFF2-40B4-BE49-F238E27FC236}">
                <a16:creationId xmlns:a16="http://schemas.microsoft.com/office/drawing/2014/main" id="{46E0439C-C06A-4F19-829C-F0B110D0CC31}"/>
              </a:ext>
            </a:extLst>
          </p:cNvPr>
          <p:cNvSpPr/>
          <p:nvPr/>
        </p:nvSpPr>
        <p:spPr>
          <a:xfrm>
            <a:off x="4237098" y="3813049"/>
            <a:ext cx="602354" cy="4366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0">
            <a:extLst>
              <a:ext uri="{FF2B5EF4-FFF2-40B4-BE49-F238E27FC236}">
                <a16:creationId xmlns:a16="http://schemas.microsoft.com/office/drawing/2014/main" id="{CFB8B6D4-A741-45D4-B0FE-9463FE99DB25}"/>
              </a:ext>
            </a:extLst>
          </p:cNvPr>
          <p:cNvSpPr txBox="1"/>
          <p:nvPr/>
        </p:nvSpPr>
        <p:spPr>
          <a:xfrm>
            <a:off x="4285088" y="3861044"/>
            <a:ext cx="504825" cy="2051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ts val="1627"/>
              </a:lnSpc>
            </a:pPr>
            <a:r>
              <a:rPr sz="1125" spc="15" dirty="0">
                <a:latin typeface="Cambria Math"/>
                <a:cs typeface="Cambria Math"/>
              </a:rPr>
              <a:t>𝑊</a:t>
            </a:r>
            <a:r>
              <a:rPr sz="2363" spc="23" baseline="-19841" dirty="0">
                <a:latin typeface="Cambria Math"/>
                <a:cs typeface="Cambria Math"/>
              </a:rPr>
              <a:t>𝜉</a:t>
            </a:r>
            <a:r>
              <a:rPr sz="1688" spc="23" baseline="-44444" dirty="0">
                <a:latin typeface="Cambria Math"/>
                <a:cs typeface="Cambria Math"/>
              </a:rPr>
              <a:t>𝐶</a:t>
            </a:r>
            <a:endParaRPr sz="1688" baseline="-44444">
              <a:latin typeface="Cambria Math"/>
              <a:cs typeface="Cambria Math"/>
            </a:endParaRPr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28F6D55C-CA4B-48A6-83A0-881C85CB2BEC}"/>
              </a:ext>
            </a:extLst>
          </p:cNvPr>
          <p:cNvSpPr txBox="1"/>
          <p:nvPr/>
        </p:nvSpPr>
        <p:spPr>
          <a:xfrm>
            <a:off x="2646378" y="4383482"/>
            <a:ext cx="29670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485"/>
              </a:lnSpc>
            </a:pPr>
            <a:r>
              <a:rPr sz="1125" spc="105" dirty="0">
                <a:latin typeface="Cambria Math"/>
                <a:cs typeface="Cambria Math"/>
              </a:rPr>
              <a:t>𝑉</a:t>
            </a:r>
            <a:r>
              <a:rPr sz="2363" spc="-90" baseline="-19841" dirty="0">
                <a:latin typeface="Cambria Math"/>
                <a:cs typeface="Cambria Math"/>
              </a:rPr>
              <a:t>𝜉</a:t>
            </a:r>
            <a:r>
              <a:rPr sz="1688" spc="67" baseline="-44444" dirty="0">
                <a:latin typeface="Cambria Math"/>
                <a:cs typeface="Cambria Math"/>
              </a:rPr>
              <a:t>𝐶</a:t>
            </a:r>
            <a:endParaRPr sz="1688" baseline="-44444">
              <a:latin typeface="Cambria Math"/>
              <a:cs typeface="Cambria Math"/>
            </a:endParaRPr>
          </a:p>
        </p:txBody>
      </p:sp>
      <p:sp>
        <p:nvSpPr>
          <p:cNvPr id="74" name="object 72">
            <a:extLst>
              <a:ext uri="{FF2B5EF4-FFF2-40B4-BE49-F238E27FC236}">
                <a16:creationId xmlns:a16="http://schemas.microsoft.com/office/drawing/2014/main" id="{DA8FC53A-30B9-49D6-A0E2-3F5C4A782EEA}"/>
              </a:ext>
            </a:extLst>
          </p:cNvPr>
          <p:cNvSpPr txBox="1"/>
          <p:nvPr/>
        </p:nvSpPr>
        <p:spPr>
          <a:xfrm>
            <a:off x="5928508" y="4395032"/>
            <a:ext cx="209074" cy="228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886"/>
              </a:lnSpc>
            </a:pPr>
            <a:r>
              <a:rPr sz="1575" dirty="0">
                <a:solidFill>
                  <a:srgbClr val="0070C0"/>
                </a:solidFill>
                <a:latin typeface="Cambria Math"/>
                <a:cs typeface="Cambria Math"/>
              </a:rPr>
              <a:t>𝑊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75" name="object 73">
            <a:extLst>
              <a:ext uri="{FF2B5EF4-FFF2-40B4-BE49-F238E27FC236}">
                <a16:creationId xmlns:a16="http://schemas.microsoft.com/office/drawing/2014/main" id="{69F4B8FE-716E-4DA7-A4DD-7FCA426BA8DC}"/>
              </a:ext>
            </a:extLst>
          </p:cNvPr>
          <p:cNvSpPr txBox="1"/>
          <p:nvPr/>
        </p:nvSpPr>
        <p:spPr>
          <a:xfrm>
            <a:off x="4269561" y="4853097"/>
            <a:ext cx="35004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485"/>
              </a:lnSpc>
            </a:pPr>
            <a:r>
              <a:rPr sz="1125" spc="83" dirty="0">
                <a:latin typeface="Cambria Math"/>
                <a:cs typeface="Cambria Math"/>
              </a:rPr>
              <a:t>𝑊</a:t>
            </a:r>
            <a:r>
              <a:rPr sz="2363" spc="-90" baseline="-19841" dirty="0">
                <a:latin typeface="Cambria Math"/>
                <a:cs typeface="Cambria Math"/>
              </a:rPr>
              <a:t>𝜉</a:t>
            </a:r>
            <a:r>
              <a:rPr sz="1688" spc="113" baseline="-44444" dirty="0">
                <a:latin typeface="Cambria Math"/>
                <a:cs typeface="Cambria Math"/>
              </a:rPr>
              <a:t>𝑉</a:t>
            </a:r>
            <a:endParaRPr sz="1688" baseline="-44444">
              <a:latin typeface="Cambria Math"/>
              <a:cs typeface="Cambria Math"/>
            </a:endParaRPr>
          </a:p>
        </p:txBody>
      </p:sp>
      <p:sp>
        <p:nvSpPr>
          <p:cNvPr id="76" name="object 74">
            <a:extLst>
              <a:ext uri="{FF2B5EF4-FFF2-40B4-BE49-F238E27FC236}">
                <a16:creationId xmlns:a16="http://schemas.microsoft.com/office/drawing/2014/main" id="{B3B528DD-72C0-4336-8D61-3D733B7C9F0D}"/>
              </a:ext>
            </a:extLst>
          </p:cNvPr>
          <p:cNvSpPr txBox="1"/>
          <p:nvPr/>
        </p:nvSpPr>
        <p:spPr>
          <a:xfrm>
            <a:off x="3095656" y="4981792"/>
            <a:ext cx="132398" cy="219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425" spc="-4" dirty="0">
                <a:solidFill>
                  <a:srgbClr val="FF0000"/>
                </a:solidFill>
                <a:latin typeface="Cambria Math"/>
                <a:cs typeface="Cambria Math"/>
              </a:rPr>
              <a:t>𝑉</a:t>
            </a:r>
            <a:endParaRPr sz="1425">
              <a:latin typeface="Cambria Math"/>
              <a:cs typeface="Cambria Math"/>
            </a:endParaRPr>
          </a:p>
        </p:txBody>
      </p:sp>
      <p:sp>
        <p:nvSpPr>
          <p:cNvPr id="77" name="object 75">
            <a:extLst>
              <a:ext uri="{FF2B5EF4-FFF2-40B4-BE49-F238E27FC236}">
                <a16:creationId xmlns:a16="http://schemas.microsoft.com/office/drawing/2014/main" id="{D8DABE46-3C93-4215-9703-6EC3C925C3CB}"/>
              </a:ext>
            </a:extLst>
          </p:cNvPr>
          <p:cNvSpPr txBox="1"/>
          <p:nvPr/>
        </p:nvSpPr>
        <p:spPr>
          <a:xfrm>
            <a:off x="6430451" y="5146928"/>
            <a:ext cx="41433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98"/>
              </a:lnSpc>
            </a:pPr>
            <a:r>
              <a:rPr sz="1200" spc="-19" dirty="0">
                <a:solidFill>
                  <a:srgbClr val="003C69"/>
                </a:solidFill>
                <a:latin typeface="Arial"/>
                <a:cs typeface="Arial"/>
              </a:rPr>
              <a:t>W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o</a:t>
            </a:r>
            <a:r>
              <a:rPr sz="1200" spc="-8" dirty="0">
                <a:solidFill>
                  <a:srgbClr val="003C69"/>
                </a:solidFill>
                <a:latin typeface="Arial"/>
                <a:cs typeface="Arial"/>
              </a:rPr>
              <a:t>r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ld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76">
            <a:extLst>
              <a:ext uri="{FF2B5EF4-FFF2-40B4-BE49-F238E27FC236}">
                <a16:creationId xmlns:a16="http://schemas.microsoft.com/office/drawing/2014/main" id="{086E098A-9AE1-47C7-AB2F-CCAD31B7C1CA}"/>
              </a:ext>
            </a:extLst>
          </p:cNvPr>
          <p:cNvSpPr txBox="1"/>
          <p:nvPr/>
        </p:nvSpPr>
        <p:spPr>
          <a:xfrm>
            <a:off x="3256729" y="5431421"/>
            <a:ext cx="51196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98"/>
              </a:lnSpc>
            </a:pPr>
            <a:r>
              <a:rPr sz="1200" spc="-68" dirty="0">
                <a:solidFill>
                  <a:srgbClr val="003C69"/>
                </a:solidFill>
                <a:latin typeface="Arial"/>
                <a:cs typeface="Arial"/>
              </a:rPr>
              <a:t>V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eh</a:t>
            </a:r>
            <a:r>
              <a:rPr sz="1200" dirty="0">
                <a:solidFill>
                  <a:srgbClr val="003C69"/>
                </a:solidFill>
                <a:latin typeface="Arial"/>
                <a:cs typeface="Arial"/>
              </a:rPr>
              <a:t>icl</a:t>
            </a:r>
            <a:r>
              <a:rPr sz="1200" spc="-4" dirty="0">
                <a:solidFill>
                  <a:srgbClr val="003C69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1439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53D32-71CC-47A1-86A7-B8DACC2D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61D483-4176-4F08-98AE-8501A6CC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143000"/>
            <a:ext cx="86360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F0AA8AC-55EA-48DD-A086-013B3146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dirty="0"/>
              <a:t>Pose Graph</a:t>
            </a:r>
          </a:p>
        </p:txBody>
      </p:sp>
    </p:spTree>
    <p:extLst>
      <p:ext uri="{BB962C8B-B14F-4D97-AF65-F5344CB8AC3E}">
        <p14:creationId xmlns:p14="http://schemas.microsoft.com/office/powerpoint/2010/main" val="1426752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260F3-8431-4D56-9FD1-EB1A556F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2405F9-1094-49EE-944A-32863D7A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734659D-160C-434B-960D-38DE31AF50A5}"/>
              </a:ext>
            </a:extLst>
          </p:cNvPr>
          <p:cNvSpPr/>
          <p:nvPr/>
        </p:nvSpPr>
        <p:spPr>
          <a:xfrm>
            <a:off x="540825" y="1828800"/>
            <a:ext cx="8603175" cy="3836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989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C25FB6-B066-4D03-8D54-65EECCCD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BB4675-FFB0-4039-9DD5-8DCCBA5B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09600"/>
          </a:xfrm>
        </p:spPr>
        <p:txBody>
          <a:bodyPr/>
          <a:lstStyle/>
          <a:p>
            <a:r>
              <a:rPr lang="en-US" sz="2400" dirty="0"/>
              <a:t>Representing 3D Orientations with Rotation Matrices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179BC83-CAEC-4215-AF47-4F47BD203D54}"/>
              </a:ext>
            </a:extLst>
          </p:cNvPr>
          <p:cNvSpPr txBox="1"/>
          <p:nvPr/>
        </p:nvSpPr>
        <p:spPr>
          <a:xfrm>
            <a:off x="543658" y="1024628"/>
            <a:ext cx="8608363" cy="1191486"/>
          </a:xfrm>
          <a:prstGeom prst="rect">
            <a:avLst/>
          </a:prstGeom>
        </p:spPr>
        <p:txBody>
          <a:bodyPr vert="horz" wrap="square" lIns="0" tIns="115766" rIns="0" bIns="0" rtlCol="0">
            <a:spAutoFit/>
          </a:bodyPr>
          <a:lstStyle/>
          <a:p>
            <a:pPr marL="75503" defTabSz="1812066" fontAlgn="auto">
              <a:spcBef>
                <a:spcPts val="910"/>
              </a:spcBef>
              <a:spcAft>
                <a:spcPts val="0"/>
              </a:spcAft>
            </a:pPr>
            <a:r>
              <a:rPr sz="2180" spc="-20" dirty="0">
                <a:solidFill>
                  <a:prstClr val="black"/>
                </a:solidFill>
                <a:latin typeface="+mj-lt"/>
                <a:cs typeface="Tahoma"/>
              </a:rPr>
              <a:t>3D </a:t>
            </a: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rotations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around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the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origin of </a:t>
            </a:r>
            <a:r>
              <a:rPr sz="2180" spc="89" dirty="0">
                <a:solidFill>
                  <a:prstClr val="black"/>
                </a:solidFill>
                <a:latin typeface="+mj-lt"/>
                <a:cs typeface="Lucida Sans Unicode"/>
              </a:rPr>
              <a:t>R</a:t>
            </a:r>
            <a:r>
              <a:rPr sz="2378" spc="133" baseline="27777" dirty="0">
                <a:solidFill>
                  <a:prstClr val="black"/>
                </a:solidFill>
                <a:latin typeface="+mj-lt"/>
                <a:cs typeface="Trebuchet MS"/>
              </a:rPr>
              <a:t>3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form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the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rotation</a:t>
            </a:r>
            <a:r>
              <a:rPr sz="2180" spc="-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group.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75503" marR="60402" defTabSz="1812066" fontAlgn="auto">
              <a:lnSpc>
                <a:spcPct val="102600"/>
              </a:lnSpc>
              <a:spcBef>
                <a:spcPts val="644"/>
              </a:spcBef>
              <a:spcAft>
                <a:spcPts val="0"/>
              </a:spcAft>
            </a:pPr>
            <a:r>
              <a:rPr sz="2180" spc="-20" dirty="0">
                <a:solidFill>
                  <a:prstClr val="black"/>
                </a:solidFill>
                <a:latin typeface="+mj-lt"/>
                <a:cs typeface="Tahoma"/>
              </a:rPr>
              <a:t>3D </a:t>
            </a: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rotations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can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be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uniquely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parametrized </a:t>
            </a:r>
            <a:r>
              <a:rPr sz="2180" spc="-119" dirty="0">
                <a:solidFill>
                  <a:prstClr val="black"/>
                </a:solidFill>
                <a:latin typeface="+mj-lt"/>
                <a:cs typeface="Tahoma"/>
              </a:rPr>
              <a:t>by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special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orthogonal matrices  </a:t>
            </a:r>
            <a:r>
              <a:rPr sz="2180" spc="-40" dirty="0">
                <a:solidFill>
                  <a:prstClr val="black"/>
                </a:solidFill>
                <a:latin typeface="+mj-lt"/>
                <a:cs typeface="Tahoma"/>
              </a:rPr>
              <a:t>(</a:t>
            </a:r>
            <a:r>
              <a:rPr sz="2180" spc="-40" dirty="0">
                <a:solidFill>
                  <a:srgbClr val="FF0000"/>
                </a:solidFill>
                <a:latin typeface="+mj-lt"/>
                <a:cs typeface="Tahoma"/>
              </a:rPr>
              <a:t>rotation</a:t>
            </a:r>
            <a:r>
              <a:rPr sz="2180" spc="30" dirty="0">
                <a:solidFill>
                  <a:srgbClr val="FF0000"/>
                </a:solidFill>
                <a:latin typeface="+mj-lt"/>
                <a:cs typeface="Tahoma"/>
              </a:rPr>
              <a:t> </a:t>
            </a:r>
            <a:r>
              <a:rPr sz="2180" spc="-69" dirty="0">
                <a:solidFill>
                  <a:srgbClr val="FF0000"/>
                </a:solidFill>
                <a:latin typeface="+mj-lt"/>
                <a:cs typeface="Tahoma"/>
              </a:rPr>
              <a:t>matrices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).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7380C20-104E-4851-B98F-E904BC12877B}"/>
              </a:ext>
            </a:extLst>
          </p:cNvPr>
          <p:cNvSpPr/>
          <p:nvPr/>
        </p:nvSpPr>
        <p:spPr>
          <a:xfrm>
            <a:off x="4139540" y="2660437"/>
            <a:ext cx="656858" cy="965153"/>
          </a:xfrm>
          <a:custGeom>
            <a:avLst/>
            <a:gdLst/>
            <a:ahLst/>
            <a:cxnLst/>
            <a:rect l="l" t="t" r="r" b="b"/>
            <a:pathLst>
              <a:path w="331469" h="487044">
                <a:moveTo>
                  <a:pt x="29260" y="0"/>
                </a:moveTo>
                <a:lnTo>
                  <a:pt x="26517" y="0"/>
                </a:lnTo>
                <a:lnTo>
                  <a:pt x="21945" y="3657"/>
                </a:lnTo>
                <a:lnTo>
                  <a:pt x="18288" y="8229"/>
                </a:lnTo>
                <a:lnTo>
                  <a:pt x="15544" y="12814"/>
                </a:lnTo>
                <a:lnTo>
                  <a:pt x="11887" y="17386"/>
                </a:lnTo>
                <a:lnTo>
                  <a:pt x="9144" y="21958"/>
                </a:lnTo>
                <a:lnTo>
                  <a:pt x="7315" y="26530"/>
                </a:lnTo>
                <a:lnTo>
                  <a:pt x="4572" y="32016"/>
                </a:lnTo>
                <a:lnTo>
                  <a:pt x="2743" y="37503"/>
                </a:lnTo>
                <a:lnTo>
                  <a:pt x="914" y="48475"/>
                </a:lnTo>
                <a:lnTo>
                  <a:pt x="0" y="54876"/>
                </a:lnTo>
                <a:lnTo>
                  <a:pt x="0" y="77736"/>
                </a:lnTo>
                <a:lnTo>
                  <a:pt x="0" y="90538"/>
                </a:lnTo>
                <a:lnTo>
                  <a:pt x="0" y="432574"/>
                </a:lnTo>
                <a:lnTo>
                  <a:pt x="2743" y="449033"/>
                </a:lnTo>
                <a:lnTo>
                  <a:pt x="4572" y="454520"/>
                </a:lnTo>
                <a:lnTo>
                  <a:pt x="7315" y="460006"/>
                </a:lnTo>
                <a:lnTo>
                  <a:pt x="9144" y="465493"/>
                </a:lnTo>
                <a:lnTo>
                  <a:pt x="11887" y="470065"/>
                </a:lnTo>
                <a:lnTo>
                  <a:pt x="15544" y="474637"/>
                </a:lnTo>
                <a:lnTo>
                  <a:pt x="18288" y="479209"/>
                </a:lnTo>
                <a:lnTo>
                  <a:pt x="21945" y="482866"/>
                </a:lnTo>
                <a:lnTo>
                  <a:pt x="26517" y="486524"/>
                </a:lnTo>
                <a:lnTo>
                  <a:pt x="29260" y="486524"/>
                </a:lnTo>
                <a:lnTo>
                  <a:pt x="29260" y="484695"/>
                </a:lnTo>
                <a:lnTo>
                  <a:pt x="28346" y="484695"/>
                </a:lnTo>
                <a:lnTo>
                  <a:pt x="24688" y="481037"/>
                </a:lnTo>
                <a:lnTo>
                  <a:pt x="21945" y="477380"/>
                </a:lnTo>
                <a:lnTo>
                  <a:pt x="13716" y="463664"/>
                </a:lnTo>
                <a:lnTo>
                  <a:pt x="12801" y="458177"/>
                </a:lnTo>
                <a:lnTo>
                  <a:pt x="10972" y="453605"/>
                </a:lnTo>
                <a:lnTo>
                  <a:pt x="9144" y="442633"/>
                </a:lnTo>
                <a:lnTo>
                  <a:pt x="8229" y="438061"/>
                </a:lnTo>
                <a:lnTo>
                  <a:pt x="8229" y="411530"/>
                </a:lnTo>
                <a:lnTo>
                  <a:pt x="8229" y="49390"/>
                </a:lnTo>
                <a:lnTo>
                  <a:pt x="10058" y="38417"/>
                </a:lnTo>
                <a:lnTo>
                  <a:pt x="10972" y="33845"/>
                </a:lnTo>
                <a:lnTo>
                  <a:pt x="12801" y="28359"/>
                </a:lnTo>
                <a:lnTo>
                  <a:pt x="13716" y="23787"/>
                </a:lnTo>
                <a:lnTo>
                  <a:pt x="24688" y="5486"/>
                </a:lnTo>
                <a:lnTo>
                  <a:pt x="28346" y="1828"/>
                </a:lnTo>
                <a:lnTo>
                  <a:pt x="29260" y="1828"/>
                </a:lnTo>
                <a:lnTo>
                  <a:pt x="29260" y="914"/>
                </a:lnTo>
                <a:lnTo>
                  <a:pt x="29260" y="0"/>
                </a:lnTo>
                <a:close/>
              </a:path>
              <a:path w="331469" h="487044">
                <a:moveTo>
                  <a:pt x="101485" y="216750"/>
                </a:moveTo>
                <a:lnTo>
                  <a:pt x="96913" y="215823"/>
                </a:lnTo>
                <a:lnTo>
                  <a:pt x="95084" y="215823"/>
                </a:lnTo>
                <a:lnTo>
                  <a:pt x="94170" y="209423"/>
                </a:lnTo>
                <a:lnTo>
                  <a:pt x="93306" y="202107"/>
                </a:lnTo>
                <a:lnTo>
                  <a:pt x="93040" y="200279"/>
                </a:lnTo>
                <a:lnTo>
                  <a:pt x="92519" y="196621"/>
                </a:lnTo>
                <a:lnTo>
                  <a:pt x="92227" y="194564"/>
                </a:lnTo>
                <a:lnTo>
                  <a:pt x="90957" y="186537"/>
                </a:lnTo>
                <a:lnTo>
                  <a:pt x="89598" y="178333"/>
                </a:lnTo>
                <a:lnTo>
                  <a:pt x="89255" y="175590"/>
                </a:lnTo>
                <a:lnTo>
                  <a:pt x="87769" y="163703"/>
                </a:lnTo>
                <a:lnTo>
                  <a:pt x="85940" y="164160"/>
                </a:lnTo>
                <a:lnTo>
                  <a:pt x="85940" y="196621"/>
                </a:lnTo>
                <a:lnTo>
                  <a:pt x="72224" y="196621"/>
                </a:lnTo>
                <a:lnTo>
                  <a:pt x="74968" y="189306"/>
                </a:lnTo>
                <a:lnTo>
                  <a:pt x="78625" y="182905"/>
                </a:lnTo>
                <a:lnTo>
                  <a:pt x="82283" y="175590"/>
                </a:lnTo>
                <a:lnTo>
                  <a:pt x="85940" y="196621"/>
                </a:lnTo>
                <a:lnTo>
                  <a:pt x="85940" y="164160"/>
                </a:lnTo>
                <a:lnTo>
                  <a:pt x="84112" y="164617"/>
                </a:lnTo>
                <a:lnTo>
                  <a:pt x="60337" y="208508"/>
                </a:lnTo>
                <a:lnTo>
                  <a:pt x="56680" y="214922"/>
                </a:lnTo>
                <a:lnTo>
                  <a:pt x="55765" y="215823"/>
                </a:lnTo>
                <a:lnTo>
                  <a:pt x="51193" y="216750"/>
                </a:lnTo>
                <a:lnTo>
                  <a:pt x="50279" y="219494"/>
                </a:lnTo>
                <a:lnTo>
                  <a:pt x="68567" y="219494"/>
                </a:lnTo>
                <a:lnTo>
                  <a:pt x="69481" y="216750"/>
                </a:lnTo>
                <a:lnTo>
                  <a:pt x="63080" y="215823"/>
                </a:lnTo>
                <a:lnTo>
                  <a:pt x="64909" y="210337"/>
                </a:lnTo>
                <a:lnTo>
                  <a:pt x="65824" y="206679"/>
                </a:lnTo>
                <a:lnTo>
                  <a:pt x="68567" y="202107"/>
                </a:lnTo>
                <a:lnTo>
                  <a:pt x="69481" y="200279"/>
                </a:lnTo>
                <a:lnTo>
                  <a:pt x="85940" y="200279"/>
                </a:lnTo>
                <a:lnTo>
                  <a:pt x="87769" y="209423"/>
                </a:lnTo>
                <a:lnTo>
                  <a:pt x="87769" y="215823"/>
                </a:lnTo>
                <a:lnTo>
                  <a:pt x="82283" y="216750"/>
                </a:lnTo>
                <a:lnTo>
                  <a:pt x="81368" y="219494"/>
                </a:lnTo>
                <a:lnTo>
                  <a:pt x="100571" y="219494"/>
                </a:lnTo>
                <a:lnTo>
                  <a:pt x="101485" y="216750"/>
                </a:lnTo>
                <a:close/>
              </a:path>
              <a:path w="331469" h="487044">
                <a:moveTo>
                  <a:pt x="106045" y="69507"/>
                </a:moveTo>
                <a:lnTo>
                  <a:pt x="100571" y="68592"/>
                </a:lnTo>
                <a:lnTo>
                  <a:pt x="99656" y="68592"/>
                </a:lnTo>
                <a:lnTo>
                  <a:pt x="98742" y="62191"/>
                </a:lnTo>
                <a:lnTo>
                  <a:pt x="97510" y="55041"/>
                </a:lnTo>
                <a:lnTo>
                  <a:pt x="97243" y="53047"/>
                </a:lnTo>
                <a:lnTo>
                  <a:pt x="96735" y="49390"/>
                </a:lnTo>
                <a:lnTo>
                  <a:pt x="95402" y="39687"/>
                </a:lnTo>
                <a:lnTo>
                  <a:pt x="94170" y="32016"/>
                </a:lnTo>
                <a:lnTo>
                  <a:pt x="93738" y="28359"/>
                </a:lnTo>
                <a:lnTo>
                  <a:pt x="92341" y="16471"/>
                </a:lnTo>
                <a:lnTo>
                  <a:pt x="89598" y="17157"/>
                </a:lnTo>
                <a:lnTo>
                  <a:pt x="89598" y="49390"/>
                </a:lnTo>
                <a:lnTo>
                  <a:pt x="75882" y="49390"/>
                </a:lnTo>
                <a:lnTo>
                  <a:pt x="79540" y="42075"/>
                </a:lnTo>
                <a:lnTo>
                  <a:pt x="83197" y="35674"/>
                </a:lnTo>
                <a:lnTo>
                  <a:pt x="86855" y="28359"/>
                </a:lnTo>
                <a:lnTo>
                  <a:pt x="89598" y="49390"/>
                </a:lnTo>
                <a:lnTo>
                  <a:pt x="89598" y="17157"/>
                </a:lnTo>
                <a:lnTo>
                  <a:pt x="88684" y="17386"/>
                </a:lnTo>
                <a:lnTo>
                  <a:pt x="64909" y="62191"/>
                </a:lnTo>
                <a:lnTo>
                  <a:pt x="61252" y="68592"/>
                </a:lnTo>
                <a:lnTo>
                  <a:pt x="60337" y="68592"/>
                </a:lnTo>
                <a:lnTo>
                  <a:pt x="55765" y="69507"/>
                </a:lnTo>
                <a:lnTo>
                  <a:pt x="54851" y="72250"/>
                </a:lnTo>
                <a:lnTo>
                  <a:pt x="73139" y="72250"/>
                </a:lnTo>
                <a:lnTo>
                  <a:pt x="74053" y="69507"/>
                </a:lnTo>
                <a:lnTo>
                  <a:pt x="67652" y="68592"/>
                </a:lnTo>
                <a:lnTo>
                  <a:pt x="66738" y="68592"/>
                </a:lnTo>
                <a:lnTo>
                  <a:pt x="69481" y="64020"/>
                </a:lnTo>
                <a:lnTo>
                  <a:pt x="70396" y="60363"/>
                </a:lnTo>
                <a:lnTo>
                  <a:pt x="74053" y="53047"/>
                </a:lnTo>
                <a:lnTo>
                  <a:pt x="90512" y="53047"/>
                </a:lnTo>
                <a:lnTo>
                  <a:pt x="91427" y="57619"/>
                </a:lnTo>
                <a:lnTo>
                  <a:pt x="91427" y="62191"/>
                </a:lnTo>
                <a:lnTo>
                  <a:pt x="92341" y="64935"/>
                </a:lnTo>
                <a:lnTo>
                  <a:pt x="92341" y="68592"/>
                </a:lnTo>
                <a:lnTo>
                  <a:pt x="91427" y="68592"/>
                </a:lnTo>
                <a:lnTo>
                  <a:pt x="86855" y="69507"/>
                </a:lnTo>
                <a:lnTo>
                  <a:pt x="85940" y="72250"/>
                </a:lnTo>
                <a:lnTo>
                  <a:pt x="105130" y="72250"/>
                </a:lnTo>
                <a:lnTo>
                  <a:pt x="106045" y="69507"/>
                </a:lnTo>
                <a:close/>
              </a:path>
              <a:path w="331469" h="487044">
                <a:moveTo>
                  <a:pt x="108788" y="365810"/>
                </a:moveTo>
                <a:lnTo>
                  <a:pt x="103301" y="364896"/>
                </a:lnTo>
                <a:lnTo>
                  <a:pt x="102400" y="364896"/>
                </a:lnTo>
                <a:lnTo>
                  <a:pt x="101485" y="358495"/>
                </a:lnTo>
                <a:lnTo>
                  <a:pt x="100622" y="351180"/>
                </a:lnTo>
                <a:lnTo>
                  <a:pt x="100355" y="349351"/>
                </a:lnTo>
                <a:lnTo>
                  <a:pt x="99834" y="345694"/>
                </a:lnTo>
                <a:lnTo>
                  <a:pt x="99542" y="343636"/>
                </a:lnTo>
                <a:lnTo>
                  <a:pt x="98272" y="335610"/>
                </a:lnTo>
                <a:lnTo>
                  <a:pt x="96913" y="327406"/>
                </a:lnTo>
                <a:lnTo>
                  <a:pt x="96570" y="324662"/>
                </a:lnTo>
                <a:lnTo>
                  <a:pt x="95084" y="312762"/>
                </a:lnTo>
                <a:lnTo>
                  <a:pt x="92341" y="313448"/>
                </a:lnTo>
                <a:lnTo>
                  <a:pt x="92341" y="345694"/>
                </a:lnTo>
                <a:lnTo>
                  <a:pt x="78625" y="345694"/>
                </a:lnTo>
                <a:lnTo>
                  <a:pt x="82283" y="338378"/>
                </a:lnTo>
                <a:lnTo>
                  <a:pt x="85940" y="331978"/>
                </a:lnTo>
                <a:lnTo>
                  <a:pt x="89598" y="324662"/>
                </a:lnTo>
                <a:lnTo>
                  <a:pt x="92341" y="345694"/>
                </a:lnTo>
                <a:lnTo>
                  <a:pt x="92341" y="313448"/>
                </a:lnTo>
                <a:lnTo>
                  <a:pt x="91427" y="313677"/>
                </a:lnTo>
                <a:lnTo>
                  <a:pt x="67652" y="357581"/>
                </a:lnTo>
                <a:lnTo>
                  <a:pt x="63995" y="363982"/>
                </a:lnTo>
                <a:lnTo>
                  <a:pt x="63080" y="364896"/>
                </a:lnTo>
                <a:lnTo>
                  <a:pt x="58508" y="365810"/>
                </a:lnTo>
                <a:lnTo>
                  <a:pt x="57594" y="368554"/>
                </a:lnTo>
                <a:lnTo>
                  <a:pt x="75882" y="368554"/>
                </a:lnTo>
                <a:lnTo>
                  <a:pt x="76796" y="365810"/>
                </a:lnTo>
                <a:lnTo>
                  <a:pt x="70396" y="364896"/>
                </a:lnTo>
                <a:lnTo>
                  <a:pt x="69481" y="364896"/>
                </a:lnTo>
                <a:lnTo>
                  <a:pt x="72224" y="359410"/>
                </a:lnTo>
                <a:lnTo>
                  <a:pt x="73139" y="355752"/>
                </a:lnTo>
                <a:lnTo>
                  <a:pt x="75882" y="351180"/>
                </a:lnTo>
                <a:lnTo>
                  <a:pt x="76796" y="349351"/>
                </a:lnTo>
                <a:lnTo>
                  <a:pt x="93256" y="349351"/>
                </a:lnTo>
                <a:lnTo>
                  <a:pt x="95084" y="358495"/>
                </a:lnTo>
                <a:lnTo>
                  <a:pt x="95084" y="364896"/>
                </a:lnTo>
                <a:lnTo>
                  <a:pt x="89598" y="365810"/>
                </a:lnTo>
                <a:lnTo>
                  <a:pt x="88684" y="368554"/>
                </a:lnTo>
                <a:lnTo>
                  <a:pt x="107873" y="368554"/>
                </a:lnTo>
                <a:lnTo>
                  <a:pt x="108788" y="365810"/>
                </a:lnTo>
                <a:close/>
              </a:path>
              <a:path w="331469" h="487044">
                <a:moveTo>
                  <a:pt x="164731" y="220408"/>
                </a:moveTo>
                <a:lnTo>
                  <a:pt x="161988" y="217652"/>
                </a:lnTo>
                <a:lnTo>
                  <a:pt x="154673" y="217652"/>
                </a:lnTo>
                <a:lnTo>
                  <a:pt x="151930" y="221322"/>
                </a:lnTo>
                <a:lnTo>
                  <a:pt x="152844" y="224980"/>
                </a:lnTo>
                <a:lnTo>
                  <a:pt x="154673" y="228638"/>
                </a:lnTo>
                <a:lnTo>
                  <a:pt x="154673" y="230466"/>
                </a:lnTo>
                <a:lnTo>
                  <a:pt x="153758" y="234124"/>
                </a:lnTo>
                <a:lnTo>
                  <a:pt x="152844" y="238696"/>
                </a:lnTo>
                <a:lnTo>
                  <a:pt x="149186" y="245097"/>
                </a:lnTo>
                <a:lnTo>
                  <a:pt x="142786" y="257898"/>
                </a:lnTo>
                <a:lnTo>
                  <a:pt x="139128" y="262470"/>
                </a:lnTo>
                <a:lnTo>
                  <a:pt x="137756" y="246583"/>
                </a:lnTo>
                <a:lnTo>
                  <a:pt x="136398" y="231381"/>
                </a:lnTo>
                <a:lnTo>
                  <a:pt x="134569" y="222237"/>
                </a:lnTo>
                <a:lnTo>
                  <a:pt x="132740" y="217652"/>
                </a:lnTo>
                <a:lnTo>
                  <a:pt x="125425" y="217652"/>
                </a:lnTo>
                <a:lnTo>
                  <a:pt x="118110" y="224066"/>
                </a:lnTo>
                <a:lnTo>
                  <a:pt x="114452" y="228638"/>
                </a:lnTo>
                <a:lnTo>
                  <a:pt x="117195" y="232295"/>
                </a:lnTo>
                <a:lnTo>
                  <a:pt x="119938" y="228638"/>
                </a:lnTo>
                <a:lnTo>
                  <a:pt x="122682" y="226809"/>
                </a:lnTo>
                <a:lnTo>
                  <a:pt x="125425" y="226809"/>
                </a:lnTo>
                <a:lnTo>
                  <a:pt x="125425" y="228638"/>
                </a:lnTo>
                <a:lnTo>
                  <a:pt x="127254" y="235038"/>
                </a:lnTo>
                <a:lnTo>
                  <a:pt x="128193" y="243230"/>
                </a:lnTo>
                <a:lnTo>
                  <a:pt x="129311" y="253898"/>
                </a:lnTo>
                <a:lnTo>
                  <a:pt x="130086" y="264744"/>
                </a:lnTo>
                <a:lnTo>
                  <a:pt x="129997" y="273443"/>
                </a:lnTo>
                <a:lnTo>
                  <a:pt x="124866" y="279908"/>
                </a:lnTo>
                <a:lnTo>
                  <a:pt x="117767" y="286867"/>
                </a:lnTo>
                <a:lnTo>
                  <a:pt x="109004" y="293852"/>
                </a:lnTo>
                <a:lnTo>
                  <a:pt x="98907" y="300367"/>
                </a:lnTo>
                <a:lnTo>
                  <a:pt x="98907" y="303161"/>
                </a:lnTo>
                <a:lnTo>
                  <a:pt x="132067" y="280962"/>
                </a:lnTo>
                <a:lnTo>
                  <a:pt x="154533" y="246951"/>
                </a:lnTo>
                <a:lnTo>
                  <a:pt x="164731" y="228638"/>
                </a:lnTo>
                <a:lnTo>
                  <a:pt x="164731" y="220408"/>
                </a:lnTo>
                <a:close/>
              </a:path>
              <a:path w="331469" h="487044">
                <a:moveTo>
                  <a:pt x="165531" y="368554"/>
                </a:moveTo>
                <a:lnTo>
                  <a:pt x="161874" y="365810"/>
                </a:lnTo>
                <a:lnTo>
                  <a:pt x="160045" y="368554"/>
                </a:lnTo>
                <a:lnTo>
                  <a:pt x="158216" y="369468"/>
                </a:lnTo>
                <a:lnTo>
                  <a:pt x="152730" y="369468"/>
                </a:lnTo>
                <a:lnTo>
                  <a:pt x="146329" y="368554"/>
                </a:lnTo>
                <a:lnTo>
                  <a:pt x="140843" y="368554"/>
                </a:lnTo>
                <a:lnTo>
                  <a:pt x="137185" y="367639"/>
                </a:lnTo>
                <a:lnTo>
                  <a:pt x="130797" y="367639"/>
                </a:lnTo>
                <a:lnTo>
                  <a:pt x="128054" y="369468"/>
                </a:lnTo>
                <a:lnTo>
                  <a:pt x="125310" y="374040"/>
                </a:lnTo>
                <a:lnTo>
                  <a:pt x="123482" y="377698"/>
                </a:lnTo>
                <a:lnTo>
                  <a:pt x="121653" y="380441"/>
                </a:lnTo>
                <a:lnTo>
                  <a:pt x="119824" y="384098"/>
                </a:lnTo>
                <a:lnTo>
                  <a:pt x="124396" y="386842"/>
                </a:lnTo>
                <a:lnTo>
                  <a:pt x="129882" y="375869"/>
                </a:lnTo>
                <a:lnTo>
                  <a:pt x="152730" y="375869"/>
                </a:lnTo>
                <a:lnTo>
                  <a:pt x="125730" y="405193"/>
                </a:lnTo>
                <a:lnTo>
                  <a:pt x="111594" y="417931"/>
                </a:lnTo>
                <a:lnTo>
                  <a:pt x="114338" y="423418"/>
                </a:lnTo>
                <a:lnTo>
                  <a:pt x="121653" y="423418"/>
                </a:lnTo>
                <a:lnTo>
                  <a:pt x="121653" y="418846"/>
                </a:lnTo>
                <a:lnTo>
                  <a:pt x="122567" y="417931"/>
                </a:lnTo>
                <a:lnTo>
                  <a:pt x="124396" y="417931"/>
                </a:lnTo>
                <a:lnTo>
                  <a:pt x="125310" y="418846"/>
                </a:lnTo>
                <a:lnTo>
                  <a:pt x="134442" y="421589"/>
                </a:lnTo>
                <a:lnTo>
                  <a:pt x="142671" y="423418"/>
                </a:lnTo>
                <a:lnTo>
                  <a:pt x="152730" y="423418"/>
                </a:lnTo>
                <a:lnTo>
                  <a:pt x="157302" y="419760"/>
                </a:lnTo>
                <a:lnTo>
                  <a:pt x="157949" y="417931"/>
                </a:lnTo>
                <a:lnTo>
                  <a:pt x="159258" y="414274"/>
                </a:lnTo>
                <a:lnTo>
                  <a:pt x="161874" y="406958"/>
                </a:lnTo>
                <a:lnTo>
                  <a:pt x="156387" y="405130"/>
                </a:lnTo>
                <a:lnTo>
                  <a:pt x="152730" y="413359"/>
                </a:lnTo>
                <a:lnTo>
                  <a:pt x="149987" y="414274"/>
                </a:lnTo>
                <a:lnTo>
                  <a:pt x="141757" y="414274"/>
                </a:lnTo>
                <a:lnTo>
                  <a:pt x="132626" y="412445"/>
                </a:lnTo>
                <a:lnTo>
                  <a:pt x="128054" y="410616"/>
                </a:lnTo>
                <a:lnTo>
                  <a:pt x="138658" y="400443"/>
                </a:lnTo>
                <a:lnTo>
                  <a:pt x="149872" y="388213"/>
                </a:lnTo>
                <a:lnTo>
                  <a:pt x="159537" y="376669"/>
                </a:lnTo>
                <a:lnTo>
                  <a:pt x="160134" y="375869"/>
                </a:lnTo>
                <a:lnTo>
                  <a:pt x="164858" y="369468"/>
                </a:lnTo>
                <a:lnTo>
                  <a:pt x="165531" y="368554"/>
                </a:lnTo>
                <a:close/>
              </a:path>
              <a:path w="331469" h="487044">
                <a:moveTo>
                  <a:pt x="171869" y="74079"/>
                </a:moveTo>
                <a:lnTo>
                  <a:pt x="169125" y="71335"/>
                </a:lnTo>
                <a:lnTo>
                  <a:pt x="165468" y="71335"/>
                </a:lnTo>
                <a:lnTo>
                  <a:pt x="161836" y="72263"/>
                </a:lnTo>
                <a:lnTo>
                  <a:pt x="157594" y="75336"/>
                </a:lnTo>
                <a:lnTo>
                  <a:pt x="152488" y="80987"/>
                </a:lnTo>
                <a:lnTo>
                  <a:pt x="146278" y="89623"/>
                </a:lnTo>
                <a:lnTo>
                  <a:pt x="144449" y="84137"/>
                </a:lnTo>
                <a:lnTo>
                  <a:pt x="142417" y="79565"/>
                </a:lnTo>
                <a:lnTo>
                  <a:pt x="140792" y="75907"/>
                </a:lnTo>
                <a:lnTo>
                  <a:pt x="138963" y="71335"/>
                </a:lnTo>
                <a:lnTo>
                  <a:pt x="131648" y="71335"/>
                </a:lnTo>
                <a:lnTo>
                  <a:pt x="126161" y="76822"/>
                </a:lnTo>
                <a:lnTo>
                  <a:pt x="120675" y="83223"/>
                </a:lnTo>
                <a:lnTo>
                  <a:pt x="123418" y="85966"/>
                </a:lnTo>
                <a:lnTo>
                  <a:pt x="129819" y="79565"/>
                </a:lnTo>
                <a:lnTo>
                  <a:pt x="132562" y="79565"/>
                </a:lnTo>
                <a:lnTo>
                  <a:pt x="134391" y="82308"/>
                </a:lnTo>
                <a:lnTo>
                  <a:pt x="135305" y="86880"/>
                </a:lnTo>
                <a:lnTo>
                  <a:pt x="139877" y="99682"/>
                </a:lnTo>
                <a:lnTo>
                  <a:pt x="133477" y="109753"/>
                </a:lnTo>
                <a:lnTo>
                  <a:pt x="127076" y="117983"/>
                </a:lnTo>
                <a:lnTo>
                  <a:pt x="123418" y="117983"/>
                </a:lnTo>
                <a:lnTo>
                  <a:pt x="120675" y="115239"/>
                </a:lnTo>
                <a:lnTo>
                  <a:pt x="117017" y="115239"/>
                </a:lnTo>
                <a:lnTo>
                  <a:pt x="114274" y="117983"/>
                </a:lnTo>
                <a:lnTo>
                  <a:pt x="114274" y="125298"/>
                </a:lnTo>
                <a:lnTo>
                  <a:pt x="117017" y="128041"/>
                </a:lnTo>
                <a:lnTo>
                  <a:pt x="120675" y="128041"/>
                </a:lnTo>
                <a:lnTo>
                  <a:pt x="124866" y="126796"/>
                </a:lnTo>
                <a:lnTo>
                  <a:pt x="129476" y="122897"/>
                </a:lnTo>
                <a:lnTo>
                  <a:pt x="133413" y="117983"/>
                </a:lnTo>
                <a:lnTo>
                  <a:pt x="134950" y="116078"/>
                </a:lnTo>
                <a:lnTo>
                  <a:pt x="141706" y="106083"/>
                </a:lnTo>
                <a:lnTo>
                  <a:pt x="145364" y="117068"/>
                </a:lnTo>
                <a:lnTo>
                  <a:pt x="148107" y="124383"/>
                </a:lnTo>
                <a:lnTo>
                  <a:pt x="150850" y="128041"/>
                </a:lnTo>
                <a:lnTo>
                  <a:pt x="158165" y="128041"/>
                </a:lnTo>
                <a:lnTo>
                  <a:pt x="163639" y="123469"/>
                </a:lnTo>
                <a:lnTo>
                  <a:pt x="167068" y="118897"/>
                </a:lnTo>
                <a:lnTo>
                  <a:pt x="169125" y="116154"/>
                </a:lnTo>
                <a:lnTo>
                  <a:pt x="166382" y="112483"/>
                </a:lnTo>
                <a:lnTo>
                  <a:pt x="163639" y="116154"/>
                </a:lnTo>
                <a:lnTo>
                  <a:pt x="160909" y="118897"/>
                </a:lnTo>
                <a:lnTo>
                  <a:pt x="156337" y="118897"/>
                </a:lnTo>
                <a:lnTo>
                  <a:pt x="155384" y="116078"/>
                </a:lnTo>
                <a:lnTo>
                  <a:pt x="151765" y="107911"/>
                </a:lnTo>
                <a:lnTo>
                  <a:pt x="151244" y="106083"/>
                </a:lnTo>
                <a:lnTo>
                  <a:pt x="148107" y="95110"/>
                </a:lnTo>
                <a:lnTo>
                  <a:pt x="149936" y="92367"/>
                </a:lnTo>
                <a:lnTo>
                  <a:pt x="151993" y="89623"/>
                </a:lnTo>
                <a:lnTo>
                  <a:pt x="152679" y="88709"/>
                </a:lnTo>
                <a:lnTo>
                  <a:pt x="154508" y="85966"/>
                </a:lnTo>
                <a:lnTo>
                  <a:pt x="159994" y="80479"/>
                </a:lnTo>
                <a:lnTo>
                  <a:pt x="163639" y="80479"/>
                </a:lnTo>
                <a:lnTo>
                  <a:pt x="166382" y="83223"/>
                </a:lnTo>
                <a:lnTo>
                  <a:pt x="169125" y="83223"/>
                </a:lnTo>
                <a:lnTo>
                  <a:pt x="171869" y="80479"/>
                </a:lnTo>
                <a:lnTo>
                  <a:pt x="171869" y="74079"/>
                </a:lnTo>
                <a:close/>
              </a:path>
              <a:path w="331469" h="487044">
                <a:moveTo>
                  <a:pt x="208559" y="54876"/>
                </a:moveTo>
                <a:lnTo>
                  <a:pt x="207645" y="48475"/>
                </a:lnTo>
                <a:lnTo>
                  <a:pt x="206730" y="42989"/>
                </a:lnTo>
                <a:lnTo>
                  <a:pt x="204901" y="37503"/>
                </a:lnTo>
                <a:lnTo>
                  <a:pt x="203987" y="32016"/>
                </a:lnTo>
                <a:lnTo>
                  <a:pt x="201244" y="26530"/>
                </a:lnTo>
                <a:lnTo>
                  <a:pt x="199415" y="21958"/>
                </a:lnTo>
                <a:lnTo>
                  <a:pt x="196672" y="17386"/>
                </a:lnTo>
                <a:lnTo>
                  <a:pt x="193014" y="12814"/>
                </a:lnTo>
                <a:lnTo>
                  <a:pt x="190271" y="8229"/>
                </a:lnTo>
                <a:lnTo>
                  <a:pt x="185699" y="3657"/>
                </a:lnTo>
                <a:lnTo>
                  <a:pt x="181127" y="0"/>
                </a:lnTo>
                <a:lnTo>
                  <a:pt x="179298" y="0"/>
                </a:lnTo>
                <a:lnTo>
                  <a:pt x="179298" y="1828"/>
                </a:lnTo>
                <a:lnTo>
                  <a:pt x="182956" y="5486"/>
                </a:lnTo>
                <a:lnTo>
                  <a:pt x="186613" y="10071"/>
                </a:lnTo>
                <a:lnTo>
                  <a:pt x="200329" y="49390"/>
                </a:lnTo>
                <a:lnTo>
                  <a:pt x="200329" y="76822"/>
                </a:lnTo>
                <a:lnTo>
                  <a:pt x="200329" y="90538"/>
                </a:lnTo>
                <a:lnTo>
                  <a:pt x="200329" y="438061"/>
                </a:lnTo>
                <a:lnTo>
                  <a:pt x="199415" y="442633"/>
                </a:lnTo>
                <a:lnTo>
                  <a:pt x="197586" y="453605"/>
                </a:lnTo>
                <a:lnTo>
                  <a:pt x="195757" y="458177"/>
                </a:lnTo>
                <a:lnTo>
                  <a:pt x="193929" y="463664"/>
                </a:lnTo>
                <a:lnTo>
                  <a:pt x="192100" y="468236"/>
                </a:lnTo>
                <a:lnTo>
                  <a:pt x="186613" y="477380"/>
                </a:lnTo>
                <a:lnTo>
                  <a:pt x="179298" y="484695"/>
                </a:lnTo>
                <a:lnTo>
                  <a:pt x="179298" y="486524"/>
                </a:lnTo>
                <a:lnTo>
                  <a:pt x="181127" y="486524"/>
                </a:lnTo>
                <a:lnTo>
                  <a:pt x="190271" y="479209"/>
                </a:lnTo>
                <a:lnTo>
                  <a:pt x="193014" y="474637"/>
                </a:lnTo>
                <a:lnTo>
                  <a:pt x="196672" y="470065"/>
                </a:lnTo>
                <a:lnTo>
                  <a:pt x="199415" y="465493"/>
                </a:lnTo>
                <a:lnTo>
                  <a:pt x="201244" y="460006"/>
                </a:lnTo>
                <a:lnTo>
                  <a:pt x="203987" y="454520"/>
                </a:lnTo>
                <a:lnTo>
                  <a:pt x="204901" y="449033"/>
                </a:lnTo>
                <a:lnTo>
                  <a:pt x="206730" y="443547"/>
                </a:lnTo>
                <a:lnTo>
                  <a:pt x="208559" y="432574"/>
                </a:lnTo>
                <a:lnTo>
                  <a:pt x="208559" y="76822"/>
                </a:lnTo>
                <a:lnTo>
                  <a:pt x="208559" y="54876"/>
                </a:lnTo>
                <a:close/>
              </a:path>
              <a:path w="331469" h="487044">
                <a:moveTo>
                  <a:pt x="331063" y="254241"/>
                </a:moveTo>
                <a:lnTo>
                  <a:pt x="329234" y="252412"/>
                </a:lnTo>
                <a:lnTo>
                  <a:pt x="252437" y="252412"/>
                </a:lnTo>
                <a:lnTo>
                  <a:pt x="250609" y="254241"/>
                </a:lnTo>
                <a:lnTo>
                  <a:pt x="250609" y="255155"/>
                </a:lnTo>
                <a:lnTo>
                  <a:pt x="251523" y="256070"/>
                </a:lnTo>
                <a:lnTo>
                  <a:pt x="251523" y="256984"/>
                </a:lnTo>
                <a:lnTo>
                  <a:pt x="330149" y="256984"/>
                </a:lnTo>
                <a:lnTo>
                  <a:pt x="330149" y="256070"/>
                </a:lnTo>
                <a:lnTo>
                  <a:pt x="331063" y="255155"/>
                </a:lnTo>
                <a:lnTo>
                  <a:pt x="331063" y="254241"/>
                </a:lnTo>
                <a:close/>
              </a:path>
              <a:path w="331469" h="487044">
                <a:moveTo>
                  <a:pt x="331063" y="231381"/>
                </a:moveTo>
                <a:lnTo>
                  <a:pt x="330149" y="230466"/>
                </a:lnTo>
                <a:lnTo>
                  <a:pt x="330149" y="229552"/>
                </a:lnTo>
                <a:lnTo>
                  <a:pt x="251523" y="229552"/>
                </a:lnTo>
                <a:lnTo>
                  <a:pt x="251523" y="230466"/>
                </a:lnTo>
                <a:lnTo>
                  <a:pt x="250609" y="231381"/>
                </a:lnTo>
                <a:lnTo>
                  <a:pt x="250609" y="232295"/>
                </a:lnTo>
                <a:lnTo>
                  <a:pt x="252437" y="234124"/>
                </a:lnTo>
                <a:lnTo>
                  <a:pt x="329234" y="234124"/>
                </a:lnTo>
                <a:lnTo>
                  <a:pt x="331063" y="232295"/>
                </a:lnTo>
                <a:lnTo>
                  <a:pt x="331063" y="231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1812066" fontAlgn="auto"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+mj-lt"/>
              <a:cs typeface="+mn-cs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3A4ABB5-F6AA-40E0-B08D-FA0A6604A4F9}"/>
              </a:ext>
            </a:extLst>
          </p:cNvPr>
          <p:cNvSpPr/>
          <p:nvPr/>
        </p:nvSpPr>
        <p:spPr>
          <a:xfrm>
            <a:off x="4900666" y="2660437"/>
            <a:ext cx="788985" cy="965153"/>
          </a:xfrm>
          <a:custGeom>
            <a:avLst/>
            <a:gdLst/>
            <a:ahLst/>
            <a:cxnLst/>
            <a:rect l="l" t="t" r="r" b="b"/>
            <a:pathLst>
              <a:path w="398144" h="487044">
                <a:moveTo>
                  <a:pt x="51193" y="216750"/>
                </a:moveTo>
                <a:lnTo>
                  <a:pt x="45707" y="215823"/>
                </a:lnTo>
                <a:lnTo>
                  <a:pt x="44792" y="215823"/>
                </a:lnTo>
                <a:lnTo>
                  <a:pt x="43878" y="209423"/>
                </a:lnTo>
                <a:lnTo>
                  <a:pt x="42494" y="202107"/>
                </a:lnTo>
                <a:lnTo>
                  <a:pt x="42189" y="200279"/>
                </a:lnTo>
                <a:lnTo>
                  <a:pt x="41592" y="196621"/>
                </a:lnTo>
                <a:lnTo>
                  <a:pt x="41249" y="194564"/>
                </a:lnTo>
                <a:lnTo>
                  <a:pt x="40144" y="186537"/>
                </a:lnTo>
                <a:lnTo>
                  <a:pt x="39306" y="178333"/>
                </a:lnTo>
                <a:lnTo>
                  <a:pt x="38785" y="175590"/>
                </a:lnTo>
                <a:lnTo>
                  <a:pt x="36563" y="163703"/>
                </a:lnTo>
                <a:lnTo>
                  <a:pt x="34734" y="164312"/>
                </a:lnTo>
                <a:lnTo>
                  <a:pt x="34734" y="196621"/>
                </a:lnTo>
                <a:lnTo>
                  <a:pt x="21018" y="196621"/>
                </a:lnTo>
                <a:lnTo>
                  <a:pt x="24676" y="189306"/>
                </a:lnTo>
                <a:lnTo>
                  <a:pt x="27419" y="182905"/>
                </a:lnTo>
                <a:lnTo>
                  <a:pt x="31991" y="175590"/>
                </a:lnTo>
                <a:lnTo>
                  <a:pt x="34734" y="196621"/>
                </a:lnTo>
                <a:lnTo>
                  <a:pt x="34734" y="164312"/>
                </a:lnTo>
                <a:lnTo>
                  <a:pt x="33820" y="164617"/>
                </a:lnTo>
                <a:lnTo>
                  <a:pt x="9131" y="208508"/>
                </a:lnTo>
                <a:lnTo>
                  <a:pt x="6388" y="214922"/>
                </a:lnTo>
                <a:lnTo>
                  <a:pt x="4572" y="215823"/>
                </a:lnTo>
                <a:lnTo>
                  <a:pt x="0" y="216750"/>
                </a:lnTo>
                <a:lnTo>
                  <a:pt x="0" y="219494"/>
                </a:lnTo>
                <a:lnTo>
                  <a:pt x="18275" y="219494"/>
                </a:lnTo>
                <a:lnTo>
                  <a:pt x="19189" y="216750"/>
                </a:lnTo>
                <a:lnTo>
                  <a:pt x="12788" y="215823"/>
                </a:lnTo>
                <a:lnTo>
                  <a:pt x="11874" y="215823"/>
                </a:lnTo>
                <a:lnTo>
                  <a:pt x="13703" y="210337"/>
                </a:lnTo>
                <a:lnTo>
                  <a:pt x="15532" y="206679"/>
                </a:lnTo>
                <a:lnTo>
                  <a:pt x="18275" y="202107"/>
                </a:lnTo>
                <a:lnTo>
                  <a:pt x="19189" y="200279"/>
                </a:lnTo>
                <a:lnTo>
                  <a:pt x="35648" y="200279"/>
                </a:lnTo>
                <a:lnTo>
                  <a:pt x="35648" y="204851"/>
                </a:lnTo>
                <a:lnTo>
                  <a:pt x="36563" y="209423"/>
                </a:lnTo>
                <a:lnTo>
                  <a:pt x="36563" y="212166"/>
                </a:lnTo>
                <a:lnTo>
                  <a:pt x="37477" y="214922"/>
                </a:lnTo>
                <a:lnTo>
                  <a:pt x="36563" y="215823"/>
                </a:lnTo>
                <a:lnTo>
                  <a:pt x="31076" y="216750"/>
                </a:lnTo>
                <a:lnTo>
                  <a:pt x="31076" y="219494"/>
                </a:lnTo>
                <a:lnTo>
                  <a:pt x="50279" y="219494"/>
                </a:lnTo>
                <a:lnTo>
                  <a:pt x="51193" y="216750"/>
                </a:lnTo>
                <a:close/>
              </a:path>
              <a:path w="398144" h="487044">
                <a:moveTo>
                  <a:pt x="127063" y="269786"/>
                </a:moveTo>
                <a:lnTo>
                  <a:pt x="124320" y="268871"/>
                </a:lnTo>
                <a:lnTo>
                  <a:pt x="122491" y="267042"/>
                </a:lnTo>
                <a:lnTo>
                  <a:pt x="118846" y="261556"/>
                </a:lnTo>
                <a:lnTo>
                  <a:pt x="116103" y="258813"/>
                </a:lnTo>
                <a:lnTo>
                  <a:pt x="113360" y="252412"/>
                </a:lnTo>
                <a:lnTo>
                  <a:pt x="110617" y="246926"/>
                </a:lnTo>
                <a:lnTo>
                  <a:pt x="108178" y="239610"/>
                </a:lnTo>
                <a:lnTo>
                  <a:pt x="106959" y="235953"/>
                </a:lnTo>
                <a:lnTo>
                  <a:pt x="111417" y="234124"/>
                </a:lnTo>
                <a:lnTo>
                  <a:pt x="114058" y="233045"/>
                </a:lnTo>
                <a:lnTo>
                  <a:pt x="119862" y="228409"/>
                </a:lnTo>
                <a:lnTo>
                  <a:pt x="123786" y="222072"/>
                </a:lnTo>
                <a:lnTo>
                  <a:pt x="125234" y="214007"/>
                </a:lnTo>
                <a:lnTo>
                  <a:pt x="125234" y="206679"/>
                </a:lnTo>
                <a:lnTo>
                  <a:pt x="121577" y="202107"/>
                </a:lnTo>
                <a:lnTo>
                  <a:pt x="120357" y="201193"/>
                </a:lnTo>
                <a:lnTo>
                  <a:pt x="117932" y="199364"/>
                </a:lnTo>
                <a:lnTo>
                  <a:pt x="113360" y="196621"/>
                </a:lnTo>
                <a:lnTo>
                  <a:pt x="109702" y="196100"/>
                </a:lnTo>
                <a:lnTo>
                  <a:pt x="109702" y="205765"/>
                </a:lnTo>
                <a:lnTo>
                  <a:pt x="109702" y="222237"/>
                </a:lnTo>
                <a:lnTo>
                  <a:pt x="106959" y="228638"/>
                </a:lnTo>
                <a:lnTo>
                  <a:pt x="97815" y="233210"/>
                </a:lnTo>
                <a:lnTo>
                  <a:pt x="94157" y="234124"/>
                </a:lnTo>
                <a:lnTo>
                  <a:pt x="86842" y="234124"/>
                </a:lnTo>
                <a:lnTo>
                  <a:pt x="92329" y="206679"/>
                </a:lnTo>
                <a:lnTo>
                  <a:pt x="92329" y="203936"/>
                </a:lnTo>
                <a:lnTo>
                  <a:pt x="93243" y="202107"/>
                </a:lnTo>
                <a:lnTo>
                  <a:pt x="94157" y="202107"/>
                </a:lnTo>
                <a:lnTo>
                  <a:pt x="95072" y="201193"/>
                </a:lnTo>
                <a:lnTo>
                  <a:pt x="105130" y="201193"/>
                </a:lnTo>
                <a:lnTo>
                  <a:pt x="109702" y="205765"/>
                </a:lnTo>
                <a:lnTo>
                  <a:pt x="109702" y="196100"/>
                </a:lnTo>
                <a:lnTo>
                  <a:pt x="106959" y="195707"/>
                </a:lnTo>
                <a:lnTo>
                  <a:pt x="70383" y="195707"/>
                </a:lnTo>
                <a:lnTo>
                  <a:pt x="69469" y="200279"/>
                </a:lnTo>
                <a:lnTo>
                  <a:pt x="78613" y="201193"/>
                </a:lnTo>
                <a:lnTo>
                  <a:pt x="78613" y="202107"/>
                </a:lnTo>
                <a:lnTo>
                  <a:pt x="77698" y="210337"/>
                </a:lnTo>
                <a:lnTo>
                  <a:pt x="67640" y="257898"/>
                </a:lnTo>
                <a:lnTo>
                  <a:pt x="65811" y="267042"/>
                </a:lnTo>
                <a:lnTo>
                  <a:pt x="65811" y="267957"/>
                </a:lnTo>
                <a:lnTo>
                  <a:pt x="57594" y="267957"/>
                </a:lnTo>
                <a:lnTo>
                  <a:pt x="56680" y="273443"/>
                </a:lnTo>
                <a:lnTo>
                  <a:pt x="88671" y="273443"/>
                </a:lnTo>
                <a:lnTo>
                  <a:pt x="89585" y="267957"/>
                </a:lnTo>
                <a:lnTo>
                  <a:pt x="81356" y="267957"/>
                </a:lnTo>
                <a:lnTo>
                  <a:pt x="80441" y="267042"/>
                </a:lnTo>
                <a:lnTo>
                  <a:pt x="85928" y="239610"/>
                </a:lnTo>
                <a:lnTo>
                  <a:pt x="92329" y="239610"/>
                </a:lnTo>
                <a:lnTo>
                  <a:pt x="94157" y="241439"/>
                </a:lnTo>
                <a:lnTo>
                  <a:pt x="95072" y="244182"/>
                </a:lnTo>
                <a:lnTo>
                  <a:pt x="96901" y="250583"/>
                </a:lnTo>
                <a:lnTo>
                  <a:pt x="99644" y="257898"/>
                </a:lnTo>
                <a:lnTo>
                  <a:pt x="102387" y="262470"/>
                </a:lnTo>
                <a:lnTo>
                  <a:pt x="106045" y="269786"/>
                </a:lnTo>
                <a:lnTo>
                  <a:pt x="108788" y="274358"/>
                </a:lnTo>
                <a:lnTo>
                  <a:pt x="126149" y="274358"/>
                </a:lnTo>
                <a:lnTo>
                  <a:pt x="127063" y="269786"/>
                </a:lnTo>
                <a:close/>
              </a:path>
              <a:path w="398144" h="487044">
                <a:moveTo>
                  <a:pt x="170040" y="252412"/>
                </a:moveTo>
                <a:lnTo>
                  <a:pt x="163639" y="248754"/>
                </a:lnTo>
                <a:lnTo>
                  <a:pt x="162725" y="248754"/>
                </a:lnTo>
                <a:lnTo>
                  <a:pt x="162725" y="254241"/>
                </a:lnTo>
                <a:lnTo>
                  <a:pt x="162725" y="267957"/>
                </a:lnTo>
                <a:lnTo>
                  <a:pt x="156324" y="272529"/>
                </a:lnTo>
                <a:lnTo>
                  <a:pt x="144437" y="272529"/>
                </a:lnTo>
                <a:lnTo>
                  <a:pt x="147180" y="256070"/>
                </a:lnTo>
                <a:lnTo>
                  <a:pt x="148094" y="253326"/>
                </a:lnTo>
                <a:lnTo>
                  <a:pt x="149009" y="253326"/>
                </a:lnTo>
                <a:lnTo>
                  <a:pt x="149009" y="252412"/>
                </a:lnTo>
                <a:lnTo>
                  <a:pt x="158153" y="252412"/>
                </a:lnTo>
                <a:lnTo>
                  <a:pt x="162725" y="254241"/>
                </a:lnTo>
                <a:lnTo>
                  <a:pt x="162725" y="248754"/>
                </a:lnTo>
                <a:lnTo>
                  <a:pt x="135293" y="248754"/>
                </a:lnTo>
                <a:lnTo>
                  <a:pt x="134378" y="251498"/>
                </a:lnTo>
                <a:lnTo>
                  <a:pt x="140779" y="252412"/>
                </a:lnTo>
                <a:lnTo>
                  <a:pt x="140779" y="253326"/>
                </a:lnTo>
                <a:lnTo>
                  <a:pt x="139865" y="259727"/>
                </a:lnTo>
                <a:lnTo>
                  <a:pt x="133464" y="292646"/>
                </a:lnTo>
                <a:lnTo>
                  <a:pt x="131635" y="299961"/>
                </a:lnTo>
                <a:lnTo>
                  <a:pt x="125234" y="300875"/>
                </a:lnTo>
                <a:lnTo>
                  <a:pt x="124320" y="303618"/>
                </a:lnTo>
                <a:lnTo>
                  <a:pt x="148094" y="303618"/>
                </a:lnTo>
                <a:lnTo>
                  <a:pt x="153581" y="302704"/>
                </a:lnTo>
                <a:lnTo>
                  <a:pt x="159067" y="300875"/>
                </a:lnTo>
                <a:lnTo>
                  <a:pt x="160896" y="299961"/>
                </a:lnTo>
                <a:lnTo>
                  <a:pt x="164553" y="298132"/>
                </a:lnTo>
                <a:lnTo>
                  <a:pt x="168211" y="293560"/>
                </a:lnTo>
                <a:lnTo>
                  <a:pt x="168211" y="278930"/>
                </a:lnTo>
                <a:lnTo>
                  <a:pt x="163639" y="275272"/>
                </a:lnTo>
                <a:lnTo>
                  <a:pt x="159981" y="274231"/>
                </a:lnTo>
                <a:lnTo>
                  <a:pt x="159981" y="278015"/>
                </a:lnTo>
                <a:lnTo>
                  <a:pt x="159981" y="295389"/>
                </a:lnTo>
                <a:lnTo>
                  <a:pt x="154495" y="299961"/>
                </a:lnTo>
                <a:lnTo>
                  <a:pt x="140779" y="299961"/>
                </a:lnTo>
                <a:lnTo>
                  <a:pt x="138950" y="298132"/>
                </a:lnTo>
                <a:lnTo>
                  <a:pt x="139865" y="292646"/>
                </a:lnTo>
                <a:lnTo>
                  <a:pt x="143522" y="275272"/>
                </a:lnTo>
                <a:lnTo>
                  <a:pt x="153581" y="275272"/>
                </a:lnTo>
                <a:lnTo>
                  <a:pt x="159981" y="278015"/>
                </a:lnTo>
                <a:lnTo>
                  <a:pt x="159981" y="274231"/>
                </a:lnTo>
                <a:lnTo>
                  <a:pt x="157238" y="273443"/>
                </a:lnTo>
                <a:lnTo>
                  <a:pt x="160451" y="272529"/>
                </a:lnTo>
                <a:lnTo>
                  <a:pt x="163639" y="271614"/>
                </a:lnTo>
                <a:lnTo>
                  <a:pt x="170040" y="267957"/>
                </a:lnTo>
                <a:lnTo>
                  <a:pt x="170040" y="252412"/>
                </a:lnTo>
                <a:close/>
              </a:path>
              <a:path w="398144" h="487044">
                <a:moveTo>
                  <a:pt x="224891" y="914"/>
                </a:moveTo>
                <a:lnTo>
                  <a:pt x="223977" y="914"/>
                </a:lnTo>
                <a:lnTo>
                  <a:pt x="223977" y="0"/>
                </a:lnTo>
                <a:lnTo>
                  <a:pt x="222148" y="0"/>
                </a:lnTo>
                <a:lnTo>
                  <a:pt x="198374" y="37503"/>
                </a:lnTo>
                <a:lnTo>
                  <a:pt x="197459" y="42989"/>
                </a:lnTo>
                <a:lnTo>
                  <a:pt x="195630" y="48475"/>
                </a:lnTo>
                <a:lnTo>
                  <a:pt x="195630" y="438061"/>
                </a:lnTo>
                <a:lnTo>
                  <a:pt x="197459" y="443547"/>
                </a:lnTo>
                <a:lnTo>
                  <a:pt x="213918" y="479209"/>
                </a:lnTo>
                <a:lnTo>
                  <a:pt x="222148" y="486524"/>
                </a:lnTo>
                <a:lnTo>
                  <a:pt x="223977" y="486524"/>
                </a:lnTo>
                <a:lnTo>
                  <a:pt x="224891" y="485609"/>
                </a:lnTo>
                <a:lnTo>
                  <a:pt x="216662" y="477380"/>
                </a:lnTo>
                <a:lnTo>
                  <a:pt x="213918" y="472808"/>
                </a:lnTo>
                <a:lnTo>
                  <a:pt x="212090" y="468236"/>
                </a:lnTo>
                <a:lnTo>
                  <a:pt x="209346" y="463664"/>
                </a:lnTo>
                <a:lnTo>
                  <a:pt x="207518" y="458177"/>
                </a:lnTo>
                <a:lnTo>
                  <a:pt x="206603" y="453605"/>
                </a:lnTo>
                <a:lnTo>
                  <a:pt x="204774" y="448119"/>
                </a:lnTo>
                <a:lnTo>
                  <a:pt x="204774" y="442633"/>
                </a:lnTo>
                <a:lnTo>
                  <a:pt x="203860" y="438061"/>
                </a:lnTo>
                <a:lnTo>
                  <a:pt x="202946" y="432574"/>
                </a:lnTo>
                <a:lnTo>
                  <a:pt x="202946" y="411530"/>
                </a:lnTo>
                <a:lnTo>
                  <a:pt x="202946" y="396900"/>
                </a:lnTo>
                <a:lnTo>
                  <a:pt x="202946" y="54876"/>
                </a:lnTo>
                <a:lnTo>
                  <a:pt x="204774" y="43903"/>
                </a:lnTo>
                <a:lnTo>
                  <a:pt x="204774" y="38417"/>
                </a:lnTo>
                <a:lnTo>
                  <a:pt x="206603" y="33845"/>
                </a:lnTo>
                <a:lnTo>
                  <a:pt x="207518" y="28359"/>
                </a:lnTo>
                <a:lnTo>
                  <a:pt x="209346" y="23787"/>
                </a:lnTo>
                <a:lnTo>
                  <a:pt x="212090" y="19215"/>
                </a:lnTo>
                <a:lnTo>
                  <a:pt x="213918" y="14643"/>
                </a:lnTo>
                <a:lnTo>
                  <a:pt x="216662" y="10071"/>
                </a:lnTo>
                <a:lnTo>
                  <a:pt x="220319" y="5486"/>
                </a:lnTo>
                <a:lnTo>
                  <a:pt x="223977" y="1828"/>
                </a:lnTo>
                <a:lnTo>
                  <a:pt x="224891" y="1828"/>
                </a:lnTo>
                <a:lnTo>
                  <a:pt x="224891" y="914"/>
                </a:lnTo>
                <a:close/>
              </a:path>
              <a:path w="398144" h="487044">
                <a:moveTo>
                  <a:pt x="291617" y="168275"/>
                </a:moveTo>
                <a:lnTo>
                  <a:pt x="285229" y="164617"/>
                </a:lnTo>
                <a:lnTo>
                  <a:pt x="284314" y="164617"/>
                </a:lnTo>
                <a:lnTo>
                  <a:pt x="284314" y="170103"/>
                </a:lnTo>
                <a:lnTo>
                  <a:pt x="284314" y="183819"/>
                </a:lnTo>
                <a:lnTo>
                  <a:pt x="277914" y="188391"/>
                </a:lnTo>
                <a:lnTo>
                  <a:pt x="266026" y="188391"/>
                </a:lnTo>
                <a:lnTo>
                  <a:pt x="268770" y="171018"/>
                </a:lnTo>
                <a:lnTo>
                  <a:pt x="269684" y="169189"/>
                </a:lnTo>
                <a:lnTo>
                  <a:pt x="270598" y="168275"/>
                </a:lnTo>
                <a:lnTo>
                  <a:pt x="279742" y="168275"/>
                </a:lnTo>
                <a:lnTo>
                  <a:pt x="284314" y="170103"/>
                </a:lnTo>
                <a:lnTo>
                  <a:pt x="284314" y="164617"/>
                </a:lnTo>
                <a:lnTo>
                  <a:pt x="256882" y="164617"/>
                </a:lnTo>
                <a:lnTo>
                  <a:pt x="255968" y="167360"/>
                </a:lnTo>
                <a:lnTo>
                  <a:pt x="262369" y="168275"/>
                </a:lnTo>
                <a:lnTo>
                  <a:pt x="261454" y="175590"/>
                </a:lnTo>
                <a:lnTo>
                  <a:pt x="255054" y="208508"/>
                </a:lnTo>
                <a:lnTo>
                  <a:pt x="253225" y="214922"/>
                </a:lnTo>
                <a:lnTo>
                  <a:pt x="253225" y="215823"/>
                </a:lnTo>
                <a:lnTo>
                  <a:pt x="246824" y="216750"/>
                </a:lnTo>
                <a:lnTo>
                  <a:pt x="245910" y="219494"/>
                </a:lnTo>
                <a:lnTo>
                  <a:pt x="269684" y="219494"/>
                </a:lnTo>
                <a:lnTo>
                  <a:pt x="276085" y="218567"/>
                </a:lnTo>
                <a:lnTo>
                  <a:pt x="280657" y="216750"/>
                </a:lnTo>
                <a:lnTo>
                  <a:pt x="282511" y="215823"/>
                </a:lnTo>
                <a:lnTo>
                  <a:pt x="286143" y="214007"/>
                </a:lnTo>
                <a:lnTo>
                  <a:pt x="289788" y="208508"/>
                </a:lnTo>
                <a:lnTo>
                  <a:pt x="289788" y="194792"/>
                </a:lnTo>
                <a:lnTo>
                  <a:pt x="285229" y="191135"/>
                </a:lnTo>
                <a:lnTo>
                  <a:pt x="281571" y="190093"/>
                </a:lnTo>
                <a:lnTo>
                  <a:pt x="281571" y="193878"/>
                </a:lnTo>
                <a:lnTo>
                  <a:pt x="281571" y="211251"/>
                </a:lnTo>
                <a:lnTo>
                  <a:pt x="276085" y="215823"/>
                </a:lnTo>
                <a:lnTo>
                  <a:pt x="262369" y="215823"/>
                </a:lnTo>
                <a:lnTo>
                  <a:pt x="260540" y="214007"/>
                </a:lnTo>
                <a:lnTo>
                  <a:pt x="261454" y="208508"/>
                </a:lnTo>
                <a:lnTo>
                  <a:pt x="265112" y="191135"/>
                </a:lnTo>
                <a:lnTo>
                  <a:pt x="275170" y="191135"/>
                </a:lnTo>
                <a:lnTo>
                  <a:pt x="281571" y="193878"/>
                </a:lnTo>
                <a:lnTo>
                  <a:pt x="281571" y="190093"/>
                </a:lnTo>
                <a:lnTo>
                  <a:pt x="278828" y="189306"/>
                </a:lnTo>
                <a:lnTo>
                  <a:pt x="282041" y="188391"/>
                </a:lnTo>
                <a:lnTo>
                  <a:pt x="285229" y="187477"/>
                </a:lnTo>
                <a:lnTo>
                  <a:pt x="291617" y="183819"/>
                </a:lnTo>
                <a:lnTo>
                  <a:pt x="291617" y="168275"/>
                </a:lnTo>
                <a:close/>
              </a:path>
              <a:path w="398144" h="487044">
                <a:moveTo>
                  <a:pt x="296189" y="21043"/>
                </a:moveTo>
                <a:lnTo>
                  <a:pt x="289788" y="18300"/>
                </a:lnTo>
                <a:lnTo>
                  <a:pt x="287959" y="18300"/>
                </a:lnTo>
                <a:lnTo>
                  <a:pt x="287959" y="22872"/>
                </a:lnTo>
                <a:lnTo>
                  <a:pt x="287959" y="36588"/>
                </a:lnTo>
                <a:lnTo>
                  <a:pt x="282486" y="41160"/>
                </a:lnTo>
                <a:lnTo>
                  <a:pt x="270598" y="41160"/>
                </a:lnTo>
                <a:lnTo>
                  <a:pt x="273342" y="24701"/>
                </a:lnTo>
                <a:lnTo>
                  <a:pt x="273342" y="22872"/>
                </a:lnTo>
                <a:lnTo>
                  <a:pt x="274256" y="21958"/>
                </a:lnTo>
                <a:lnTo>
                  <a:pt x="275170" y="21958"/>
                </a:lnTo>
                <a:lnTo>
                  <a:pt x="275170" y="21043"/>
                </a:lnTo>
                <a:lnTo>
                  <a:pt x="283400" y="21043"/>
                </a:lnTo>
                <a:lnTo>
                  <a:pt x="287959" y="22872"/>
                </a:lnTo>
                <a:lnTo>
                  <a:pt x="287959" y="18300"/>
                </a:lnTo>
                <a:lnTo>
                  <a:pt x="260540" y="18300"/>
                </a:lnTo>
                <a:lnTo>
                  <a:pt x="260540" y="21043"/>
                </a:lnTo>
                <a:lnTo>
                  <a:pt x="266941" y="21043"/>
                </a:lnTo>
                <a:lnTo>
                  <a:pt x="266941" y="21958"/>
                </a:lnTo>
                <a:lnTo>
                  <a:pt x="266026" y="28359"/>
                </a:lnTo>
                <a:lnTo>
                  <a:pt x="258711" y="62191"/>
                </a:lnTo>
                <a:lnTo>
                  <a:pt x="257797" y="68592"/>
                </a:lnTo>
                <a:lnTo>
                  <a:pt x="251396" y="69507"/>
                </a:lnTo>
                <a:lnTo>
                  <a:pt x="250482" y="72250"/>
                </a:lnTo>
                <a:lnTo>
                  <a:pt x="274256" y="72250"/>
                </a:lnTo>
                <a:lnTo>
                  <a:pt x="279742" y="71335"/>
                </a:lnTo>
                <a:lnTo>
                  <a:pt x="285229" y="69507"/>
                </a:lnTo>
                <a:lnTo>
                  <a:pt x="287045" y="68592"/>
                </a:lnTo>
                <a:lnTo>
                  <a:pt x="290703" y="66763"/>
                </a:lnTo>
                <a:lnTo>
                  <a:pt x="294360" y="62191"/>
                </a:lnTo>
                <a:lnTo>
                  <a:pt x="294360" y="47561"/>
                </a:lnTo>
                <a:lnTo>
                  <a:pt x="290245" y="44818"/>
                </a:lnTo>
                <a:lnTo>
                  <a:pt x="288874" y="43903"/>
                </a:lnTo>
                <a:lnTo>
                  <a:pt x="286143" y="43002"/>
                </a:lnTo>
                <a:lnTo>
                  <a:pt x="286143" y="46647"/>
                </a:lnTo>
                <a:lnTo>
                  <a:pt x="286143" y="64020"/>
                </a:lnTo>
                <a:lnTo>
                  <a:pt x="279742" y="68592"/>
                </a:lnTo>
                <a:lnTo>
                  <a:pt x="266941" y="68592"/>
                </a:lnTo>
                <a:lnTo>
                  <a:pt x="265112" y="67678"/>
                </a:lnTo>
                <a:lnTo>
                  <a:pt x="266026" y="61277"/>
                </a:lnTo>
                <a:lnTo>
                  <a:pt x="269684" y="44818"/>
                </a:lnTo>
                <a:lnTo>
                  <a:pt x="279742" y="44818"/>
                </a:lnTo>
                <a:lnTo>
                  <a:pt x="286143" y="46647"/>
                </a:lnTo>
                <a:lnTo>
                  <a:pt x="286143" y="43002"/>
                </a:lnTo>
                <a:lnTo>
                  <a:pt x="283400" y="42075"/>
                </a:lnTo>
                <a:lnTo>
                  <a:pt x="289788" y="41160"/>
                </a:lnTo>
                <a:lnTo>
                  <a:pt x="296189" y="36588"/>
                </a:lnTo>
                <a:lnTo>
                  <a:pt x="296189" y="21043"/>
                </a:lnTo>
                <a:close/>
              </a:path>
              <a:path w="398144" h="487044">
                <a:moveTo>
                  <a:pt x="298932" y="317334"/>
                </a:moveTo>
                <a:lnTo>
                  <a:pt x="292531" y="313677"/>
                </a:lnTo>
                <a:lnTo>
                  <a:pt x="290703" y="313677"/>
                </a:lnTo>
                <a:lnTo>
                  <a:pt x="290703" y="319163"/>
                </a:lnTo>
                <a:lnTo>
                  <a:pt x="290703" y="332892"/>
                </a:lnTo>
                <a:lnTo>
                  <a:pt x="285229" y="337464"/>
                </a:lnTo>
                <a:lnTo>
                  <a:pt x="273342" y="337464"/>
                </a:lnTo>
                <a:lnTo>
                  <a:pt x="276085" y="320078"/>
                </a:lnTo>
                <a:lnTo>
                  <a:pt x="276999" y="318249"/>
                </a:lnTo>
                <a:lnTo>
                  <a:pt x="277914" y="317334"/>
                </a:lnTo>
                <a:lnTo>
                  <a:pt x="286143" y="317334"/>
                </a:lnTo>
                <a:lnTo>
                  <a:pt x="290703" y="319163"/>
                </a:lnTo>
                <a:lnTo>
                  <a:pt x="290703" y="313677"/>
                </a:lnTo>
                <a:lnTo>
                  <a:pt x="263283" y="313677"/>
                </a:lnTo>
                <a:lnTo>
                  <a:pt x="263283" y="316420"/>
                </a:lnTo>
                <a:lnTo>
                  <a:pt x="269684" y="317334"/>
                </a:lnTo>
                <a:lnTo>
                  <a:pt x="268770" y="324662"/>
                </a:lnTo>
                <a:lnTo>
                  <a:pt x="262369" y="357581"/>
                </a:lnTo>
                <a:lnTo>
                  <a:pt x="260540" y="363982"/>
                </a:lnTo>
                <a:lnTo>
                  <a:pt x="260540" y="364896"/>
                </a:lnTo>
                <a:lnTo>
                  <a:pt x="254139" y="365810"/>
                </a:lnTo>
                <a:lnTo>
                  <a:pt x="253225" y="368554"/>
                </a:lnTo>
                <a:lnTo>
                  <a:pt x="276999" y="368554"/>
                </a:lnTo>
                <a:lnTo>
                  <a:pt x="282486" y="367639"/>
                </a:lnTo>
                <a:lnTo>
                  <a:pt x="287959" y="365810"/>
                </a:lnTo>
                <a:lnTo>
                  <a:pt x="289788" y="364896"/>
                </a:lnTo>
                <a:lnTo>
                  <a:pt x="293446" y="363067"/>
                </a:lnTo>
                <a:lnTo>
                  <a:pt x="297103" y="357581"/>
                </a:lnTo>
                <a:lnTo>
                  <a:pt x="297103" y="343865"/>
                </a:lnTo>
                <a:lnTo>
                  <a:pt x="292531" y="340207"/>
                </a:lnTo>
                <a:lnTo>
                  <a:pt x="288874" y="339166"/>
                </a:lnTo>
                <a:lnTo>
                  <a:pt x="288874" y="342950"/>
                </a:lnTo>
                <a:lnTo>
                  <a:pt x="288874" y="360324"/>
                </a:lnTo>
                <a:lnTo>
                  <a:pt x="283400" y="364896"/>
                </a:lnTo>
                <a:lnTo>
                  <a:pt x="269684" y="364896"/>
                </a:lnTo>
                <a:lnTo>
                  <a:pt x="267855" y="363067"/>
                </a:lnTo>
                <a:lnTo>
                  <a:pt x="268770" y="357581"/>
                </a:lnTo>
                <a:lnTo>
                  <a:pt x="272427" y="340207"/>
                </a:lnTo>
                <a:lnTo>
                  <a:pt x="282486" y="340207"/>
                </a:lnTo>
                <a:lnTo>
                  <a:pt x="288874" y="342950"/>
                </a:lnTo>
                <a:lnTo>
                  <a:pt x="288874" y="339166"/>
                </a:lnTo>
                <a:lnTo>
                  <a:pt x="286143" y="338378"/>
                </a:lnTo>
                <a:lnTo>
                  <a:pt x="289331" y="337464"/>
                </a:lnTo>
                <a:lnTo>
                  <a:pt x="292531" y="336550"/>
                </a:lnTo>
                <a:lnTo>
                  <a:pt x="298932" y="332892"/>
                </a:lnTo>
                <a:lnTo>
                  <a:pt x="298932" y="317334"/>
                </a:lnTo>
                <a:close/>
              </a:path>
              <a:path w="398144" h="487044">
                <a:moveTo>
                  <a:pt x="351155" y="368554"/>
                </a:moveTo>
                <a:lnTo>
                  <a:pt x="348411" y="365810"/>
                </a:lnTo>
                <a:lnTo>
                  <a:pt x="346595" y="368554"/>
                </a:lnTo>
                <a:lnTo>
                  <a:pt x="344766" y="369468"/>
                </a:lnTo>
                <a:lnTo>
                  <a:pt x="339280" y="369468"/>
                </a:lnTo>
                <a:lnTo>
                  <a:pt x="332879" y="368554"/>
                </a:lnTo>
                <a:lnTo>
                  <a:pt x="326478" y="368554"/>
                </a:lnTo>
                <a:lnTo>
                  <a:pt x="322821" y="367639"/>
                </a:lnTo>
                <a:lnTo>
                  <a:pt x="316420" y="367639"/>
                </a:lnTo>
                <a:lnTo>
                  <a:pt x="313677" y="369468"/>
                </a:lnTo>
                <a:lnTo>
                  <a:pt x="310934" y="374040"/>
                </a:lnTo>
                <a:lnTo>
                  <a:pt x="309105" y="377698"/>
                </a:lnTo>
                <a:lnTo>
                  <a:pt x="307276" y="380441"/>
                </a:lnTo>
                <a:lnTo>
                  <a:pt x="306362" y="384098"/>
                </a:lnTo>
                <a:lnTo>
                  <a:pt x="310019" y="386842"/>
                </a:lnTo>
                <a:lnTo>
                  <a:pt x="313677" y="379526"/>
                </a:lnTo>
                <a:lnTo>
                  <a:pt x="316420" y="375869"/>
                </a:lnTo>
                <a:lnTo>
                  <a:pt x="338366" y="375869"/>
                </a:lnTo>
                <a:lnTo>
                  <a:pt x="330352" y="385991"/>
                </a:lnTo>
                <a:lnTo>
                  <a:pt x="321564" y="395757"/>
                </a:lnTo>
                <a:lnTo>
                  <a:pt x="312254" y="405193"/>
                </a:lnTo>
                <a:lnTo>
                  <a:pt x="302704" y="414274"/>
                </a:lnTo>
                <a:lnTo>
                  <a:pt x="298132" y="417931"/>
                </a:lnTo>
                <a:lnTo>
                  <a:pt x="299961" y="423418"/>
                </a:lnTo>
                <a:lnTo>
                  <a:pt x="307276" y="423418"/>
                </a:lnTo>
                <a:lnTo>
                  <a:pt x="308190" y="420674"/>
                </a:lnTo>
                <a:lnTo>
                  <a:pt x="308190" y="417931"/>
                </a:lnTo>
                <a:lnTo>
                  <a:pt x="310019" y="417931"/>
                </a:lnTo>
                <a:lnTo>
                  <a:pt x="311848" y="418846"/>
                </a:lnTo>
                <a:lnTo>
                  <a:pt x="320992" y="421589"/>
                </a:lnTo>
                <a:lnTo>
                  <a:pt x="329222" y="423418"/>
                </a:lnTo>
                <a:lnTo>
                  <a:pt x="339280" y="423418"/>
                </a:lnTo>
                <a:lnTo>
                  <a:pt x="342938" y="419760"/>
                </a:lnTo>
                <a:lnTo>
                  <a:pt x="343585" y="417931"/>
                </a:lnTo>
                <a:lnTo>
                  <a:pt x="344893" y="414274"/>
                </a:lnTo>
                <a:lnTo>
                  <a:pt x="347510" y="406958"/>
                </a:lnTo>
                <a:lnTo>
                  <a:pt x="342938" y="405130"/>
                </a:lnTo>
                <a:lnTo>
                  <a:pt x="339280" y="413359"/>
                </a:lnTo>
                <a:lnTo>
                  <a:pt x="336537" y="414274"/>
                </a:lnTo>
                <a:lnTo>
                  <a:pt x="328307" y="414274"/>
                </a:lnTo>
                <a:lnTo>
                  <a:pt x="318249" y="412445"/>
                </a:lnTo>
                <a:lnTo>
                  <a:pt x="313677" y="410616"/>
                </a:lnTo>
                <a:lnTo>
                  <a:pt x="324294" y="400443"/>
                </a:lnTo>
                <a:lnTo>
                  <a:pt x="335508" y="388213"/>
                </a:lnTo>
                <a:lnTo>
                  <a:pt x="345173" y="376669"/>
                </a:lnTo>
                <a:lnTo>
                  <a:pt x="345770" y="375869"/>
                </a:lnTo>
                <a:lnTo>
                  <a:pt x="350481" y="369468"/>
                </a:lnTo>
                <a:lnTo>
                  <a:pt x="351155" y="368554"/>
                </a:lnTo>
                <a:close/>
              </a:path>
              <a:path w="398144" h="487044">
                <a:moveTo>
                  <a:pt x="354876" y="220408"/>
                </a:moveTo>
                <a:lnTo>
                  <a:pt x="352132" y="217652"/>
                </a:lnTo>
                <a:lnTo>
                  <a:pt x="345732" y="217652"/>
                </a:lnTo>
                <a:lnTo>
                  <a:pt x="342074" y="221322"/>
                </a:lnTo>
                <a:lnTo>
                  <a:pt x="343903" y="224980"/>
                </a:lnTo>
                <a:lnTo>
                  <a:pt x="343903" y="226809"/>
                </a:lnTo>
                <a:lnTo>
                  <a:pt x="344817" y="228638"/>
                </a:lnTo>
                <a:lnTo>
                  <a:pt x="344817" y="234124"/>
                </a:lnTo>
                <a:lnTo>
                  <a:pt x="342988" y="238696"/>
                </a:lnTo>
                <a:lnTo>
                  <a:pt x="339331" y="245097"/>
                </a:lnTo>
                <a:lnTo>
                  <a:pt x="332930" y="257898"/>
                </a:lnTo>
                <a:lnTo>
                  <a:pt x="329272" y="262470"/>
                </a:lnTo>
                <a:lnTo>
                  <a:pt x="327901" y="246583"/>
                </a:lnTo>
                <a:lnTo>
                  <a:pt x="326529" y="231381"/>
                </a:lnTo>
                <a:lnTo>
                  <a:pt x="325615" y="222237"/>
                </a:lnTo>
                <a:lnTo>
                  <a:pt x="322872" y="217652"/>
                </a:lnTo>
                <a:lnTo>
                  <a:pt x="315569" y="217652"/>
                </a:lnTo>
                <a:lnTo>
                  <a:pt x="308254" y="224066"/>
                </a:lnTo>
                <a:lnTo>
                  <a:pt x="304596" y="228638"/>
                </a:lnTo>
                <a:lnTo>
                  <a:pt x="307340" y="232295"/>
                </a:lnTo>
                <a:lnTo>
                  <a:pt x="310083" y="228638"/>
                </a:lnTo>
                <a:lnTo>
                  <a:pt x="312826" y="226809"/>
                </a:lnTo>
                <a:lnTo>
                  <a:pt x="315569" y="226809"/>
                </a:lnTo>
                <a:lnTo>
                  <a:pt x="316484" y="228638"/>
                </a:lnTo>
                <a:lnTo>
                  <a:pt x="317398" y="235038"/>
                </a:lnTo>
                <a:lnTo>
                  <a:pt x="318744" y="243230"/>
                </a:lnTo>
                <a:lnTo>
                  <a:pt x="319913" y="253898"/>
                </a:lnTo>
                <a:lnTo>
                  <a:pt x="320738" y="264744"/>
                </a:lnTo>
                <a:lnTo>
                  <a:pt x="321056" y="273443"/>
                </a:lnTo>
                <a:lnTo>
                  <a:pt x="315277" y="280047"/>
                </a:lnTo>
                <a:lnTo>
                  <a:pt x="307797" y="287159"/>
                </a:lnTo>
                <a:lnTo>
                  <a:pt x="298932" y="294271"/>
                </a:lnTo>
                <a:lnTo>
                  <a:pt x="289052" y="300875"/>
                </a:lnTo>
                <a:lnTo>
                  <a:pt x="289966" y="305447"/>
                </a:lnTo>
                <a:lnTo>
                  <a:pt x="322719" y="280962"/>
                </a:lnTo>
                <a:lnTo>
                  <a:pt x="350304" y="237782"/>
                </a:lnTo>
                <a:lnTo>
                  <a:pt x="354876" y="228638"/>
                </a:lnTo>
                <a:lnTo>
                  <a:pt x="354876" y="220408"/>
                </a:lnTo>
                <a:close/>
              </a:path>
              <a:path w="398144" h="487044">
                <a:moveTo>
                  <a:pt x="362013" y="74079"/>
                </a:moveTo>
                <a:lnTo>
                  <a:pt x="359270" y="71335"/>
                </a:lnTo>
                <a:lnTo>
                  <a:pt x="356527" y="71335"/>
                </a:lnTo>
                <a:lnTo>
                  <a:pt x="352348" y="72263"/>
                </a:lnTo>
                <a:lnTo>
                  <a:pt x="347840" y="75336"/>
                </a:lnTo>
                <a:lnTo>
                  <a:pt x="342646" y="80987"/>
                </a:lnTo>
                <a:lnTo>
                  <a:pt x="336423" y="89623"/>
                </a:lnTo>
                <a:lnTo>
                  <a:pt x="334594" y="84137"/>
                </a:lnTo>
                <a:lnTo>
                  <a:pt x="332562" y="79565"/>
                </a:lnTo>
                <a:lnTo>
                  <a:pt x="330936" y="75907"/>
                </a:lnTo>
                <a:lnTo>
                  <a:pt x="330022" y="71335"/>
                </a:lnTo>
                <a:lnTo>
                  <a:pt x="321792" y="71335"/>
                </a:lnTo>
                <a:lnTo>
                  <a:pt x="316306" y="76822"/>
                </a:lnTo>
                <a:lnTo>
                  <a:pt x="310819" y="83223"/>
                </a:lnTo>
                <a:lnTo>
                  <a:pt x="314477" y="85966"/>
                </a:lnTo>
                <a:lnTo>
                  <a:pt x="318135" y="81394"/>
                </a:lnTo>
                <a:lnTo>
                  <a:pt x="319963" y="79565"/>
                </a:lnTo>
                <a:lnTo>
                  <a:pt x="322707" y="79565"/>
                </a:lnTo>
                <a:lnTo>
                  <a:pt x="324535" y="82308"/>
                </a:lnTo>
                <a:lnTo>
                  <a:pt x="325450" y="86880"/>
                </a:lnTo>
                <a:lnTo>
                  <a:pt x="330022" y="99682"/>
                </a:lnTo>
                <a:lnTo>
                  <a:pt x="323621" y="109753"/>
                </a:lnTo>
                <a:lnTo>
                  <a:pt x="317220" y="117983"/>
                </a:lnTo>
                <a:lnTo>
                  <a:pt x="313563" y="117983"/>
                </a:lnTo>
                <a:lnTo>
                  <a:pt x="310819" y="115239"/>
                </a:lnTo>
                <a:lnTo>
                  <a:pt x="307162" y="115239"/>
                </a:lnTo>
                <a:lnTo>
                  <a:pt x="304419" y="117983"/>
                </a:lnTo>
                <a:lnTo>
                  <a:pt x="304419" y="125298"/>
                </a:lnTo>
                <a:lnTo>
                  <a:pt x="307162" y="128041"/>
                </a:lnTo>
                <a:lnTo>
                  <a:pt x="310819" y="128041"/>
                </a:lnTo>
                <a:lnTo>
                  <a:pt x="315391" y="126796"/>
                </a:lnTo>
                <a:lnTo>
                  <a:pt x="319963" y="122897"/>
                </a:lnTo>
                <a:lnTo>
                  <a:pt x="323748" y="117983"/>
                </a:lnTo>
                <a:lnTo>
                  <a:pt x="325221" y="116078"/>
                </a:lnTo>
                <a:lnTo>
                  <a:pt x="331851" y="106083"/>
                </a:lnTo>
                <a:lnTo>
                  <a:pt x="336423" y="117068"/>
                </a:lnTo>
                <a:lnTo>
                  <a:pt x="338251" y="124383"/>
                </a:lnTo>
                <a:lnTo>
                  <a:pt x="340995" y="128041"/>
                </a:lnTo>
                <a:lnTo>
                  <a:pt x="348297" y="128041"/>
                </a:lnTo>
                <a:lnTo>
                  <a:pt x="353783" y="123469"/>
                </a:lnTo>
                <a:lnTo>
                  <a:pt x="357784" y="118897"/>
                </a:lnTo>
                <a:lnTo>
                  <a:pt x="360184" y="116154"/>
                </a:lnTo>
                <a:lnTo>
                  <a:pt x="357441" y="112483"/>
                </a:lnTo>
                <a:lnTo>
                  <a:pt x="351040" y="118897"/>
                </a:lnTo>
                <a:lnTo>
                  <a:pt x="346468" y="118897"/>
                </a:lnTo>
                <a:lnTo>
                  <a:pt x="342823" y="107911"/>
                </a:lnTo>
                <a:lnTo>
                  <a:pt x="342163" y="106083"/>
                </a:lnTo>
                <a:lnTo>
                  <a:pt x="338251" y="95110"/>
                </a:lnTo>
                <a:lnTo>
                  <a:pt x="340080" y="92367"/>
                </a:lnTo>
                <a:lnTo>
                  <a:pt x="342138" y="89623"/>
                </a:lnTo>
                <a:lnTo>
                  <a:pt x="342823" y="88709"/>
                </a:lnTo>
                <a:lnTo>
                  <a:pt x="344652" y="85966"/>
                </a:lnTo>
                <a:lnTo>
                  <a:pt x="348297" y="82308"/>
                </a:lnTo>
                <a:lnTo>
                  <a:pt x="351040" y="80479"/>
                </a:lnTo>
                <a:lnTo>
                  <a:pt x="353783" y="80479"/>
                </a:lnTo>
                <a:lnTo>
                  <a:pt x="356527" y="83223"/>
                </a:lnTo>
                <a:lnTo>
                  <a:pt x="359270" y="83223"/>
                </a:lnTo>
                <a:lnTo>
                  <a:pt x="362013" y="80479"/>
                </a:lnTo>
                <a:lnTo>
                  <a:pt x="362013" y="74079"/>
                </a:lnTo>
                <a:close/>
              </a:path>
              <a:path w="398144" h="487044">
                <a:moveTo>
                  <a:pt x="397789" y="54876"/>
                </a:moveTo>
                <a:lnTo>
                  <a:pt x="383159" y="12814"/>
                </a:lnTo>
                <a:lnTo>
                  <a:pt x="371271" y="0"/>
                </a:lnTo>
                <a:lnTo>
                  <a:pt x="369443" y="0"/>
                </a:lnTo>
                <a:lnTo>
                  <a:pt x="368528" y="914"/>
                </a:lnTo>
                <a:lnTo>
                  <a:pt x="368528" y="1828"/>
                </a:lnTo>
                <a:lnTo>
                  <a:pt x="369443" y="1828"/>
                </a:lnTo>
                <a:lnTo>
                  <a:pt x="373100" y="5486"/>
                </a:lnTo>
                <a:lnTo>
                  <a:pt x="384073" y="23787"/>
                </a:lnTo>
                <a:lnTo>
                  <a:pt x="384987" y="28359"/>
                </a:lnTo>
                <a:lnTo>
                  <a:pt x="386816" y="33845"/>
                </a:lnTo>
                <a:lnTo>
                  <a:pt x="387731" y="38417"/>
                </a:lnTo>
                <a:lnTo>
                  <a:pt x="389559" y="49390"/>
                </a:lnTo>
                <a:lnTo>
                  <a:pt x="389559" y="76822"/>
                </a:lnTo>
                <a:lnTo>
                  <a:pt x="389559" y="90538"/>
                </a:lnTo>
                <a:lnTo>
                  <a:pt x="389559" y="438061"/>
                </a:lnTo>
                <a:lnTo>
                  <a:pt x="388645" y="442633"/>
                </a:lnTo>
                <a:lnTo>
                  <a:pt x="386816" y="453605"/>
                </a:lnTo>
                <a:lnTo>
                  <a:pt x="384987" y="458177"/>
                </a:lnTo>
                <a:lnTo>
                  <a:pt x="384073" y="463664"/>
                </a:lnTo>
                <a:lnTo>
                  <a:pt x="375843" y="477380"/>
                </a:lnTo>
                <a:lnTo>
                  <a:pt x="373100" y="481037"/>
                </a:lnTo>
                <a:lnTo>
                  <a:pt x="369443" y="484695"/>
                </a:lnTo>
                <a:lnTo>
                  <a:pt x="368528" y="484695"/>
                </a:lnTo>
                <a:lnTo>
                  <a:pt x="368528" y="486524"/>
                </a:lnTo>
                <a:lnTo>
                  <a:pt x="371271" y="486524"/>
                </a:lnTo>
                <a:lnTo>
                  <a:pt x="375843" y="482866"/>
                </a:lnTo>
                <a:lnTo>
                  <a:pt x="395046" y="449033"/>
                </a:lnTo>
                <a:lnTo>
                  <a:pt x="397789" y="432574"/>
                </a:lnTo>
                <a:lnTo>
                  <a:pt x="397789" y="409702"/>
                </a:lnTo>
                <a:lnTo>
                  <a:pt x="397789" y="396900"/>
                </a:lnTo>
                <a:lnTo>
                  <a:pt x="397789" y="76822"/>
                </a:lnTo>
                <a:lnTo>
                  <a:pt x="397789" y="54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1812066" fontAlgn="auto"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+mj-lt"/>
              <a:cs typeface="+mn-c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94E3C35-F25C-4ACA-BBF1-414F134CD1F7}"/>
              </a:ext>
            </a:extLst>
          </p:cNvPr>
          <p:cNvSpPr txBox="1"/>
          <p:nvPr/>
        </p:nvSpPr>
        <p:spPr>
          <a:xfrm>
            <a:off x="543658" y="3969241"/>
            <a:ext cx="8261059" cy="2419193"/>
          </a:xfrm>
          <a:prstGeom prst="rect">
            <a:avLst/>
          </a:prstGeom>
        </p:spPr>
        <p:txBody>
          <a:bodyPr vert="horz" wrap="square" lIns="0" tIns="115766" rIns="0" bIns="0" rtlCol="0">
            <a:spAutoFit/>
          </a:bodyPr>
          <a:lstStyle/>
          <a:p>
            <a:pPr marL="75503" defTabSz="1812066" fontAlgn="auto">
              <a:spcBef>
                <a:spcPts val="910"/>
              </a:spcBef>
              <a:spcAft>
                <a:spcPts val="0"/>
              </a:spcAft>
            </a:pP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Compounding</a:t>
            </a:r>
            <a:r>
              <a:rPr sz="2180" spc="2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still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holds:</a:t>
            </a:r>
            <a:r>
              <a:rPr sz="2180" spc="287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378" i="1" spc="73" baseline="27777" dirty="0">
                <a:solidFill>
                  <a:prstClr val="black"/>
                </a:solidFill>
                <a:latin typeface="+mj-lt"/>
                <a:cs typeface="Bookman Old Style"/>
              </a:rPr>
              <a:t>C</a:t>
            </a:r>
            <a:r>
              <a:rPr sz="2378" i="1" spc="-400" baseline="27777" dirty="0">
                <a:solidFill>
                  <a:prstClr val="black"/>
                </a:solidFill>
                <a:latin typeface="+mj-lt"/>
                <a:cs typeface="Bookman Old Style"/>
              </a:rPr>
              <a:t> </a:t>
            </a:r>
            <a:r>
              <a:rPr sz="2180" i="1" spc="119" dirty="0">
                <a:solidFill>
                  <a:prstClr val="black"/>
                </a:solidFill>
                <a:latin typeface="+mj-lt"/>
                <a:cs typeface="Georgia"/>
              </a:rPr>
              <a:t>R</a:t>
            </a:r>
            <a:r>
              <a:rPr sz="2378" i="1" spc="176" baseline="-10416" dirty="0">
                <a:solidFill>
                  <a:prstClr val="black"/>
                </a:solidFill>
                <a:latin typeface="+mj-lt"/>
                <a:cs typeface="Bookman Old Style"/>
              </a:rPr>
              <a:t>A</a:t>
            </a:r>
            <a:r>
              <a:rPr sz="2378" i="1" spc="327" baseline="-10416" dirty="0">
                <a:solidFill>
                  <a:prstClr val="black"/>
                </a:solidFill>
                <a:latin typeface="+mj-lt"/>
                <a:cs typeface="Bookman Old Style"/>
              </a:rPr>
              <a:t> </a:t>
            </a:r>
            <a:r>
              <a:rPr sz="2180" spc="218" dirty="0">
                <a:solidFill>
                  <a:prstClr val="black"/>
                </a:solidFill>
                <a:latin typeface="+mj-lt"/>
                <a:cs typeface="Garamond"/>
              </a:rPr>
              <a:t>=</a:t>
            </a:r>
            <a:r>
              <a:rPr sz="2180" spc="50" dirty="0">
                <a:solidFill>
                  <a:prstClr val="black"/>
                </a:solidFill>
                <a:latin typeface="+mj-lt"/>
                <a:cs typeface="Garamond"/>
              </a:rPr>
              <a:t> </a:t>
            </a:r>
            <a:r>
              <a:rPr sz="2378" i="1" spc="73" baseline="27777" dirty="0">
                <a:solidFill>
                  <a:prstClr val="black"/>
                </a:solidFill>
                <a:latin typeface="+mj-lt"/>
                <a:cs typeface="Bookman Old Style"/>
              </a:rPr>
              <a:t>C</a:t>
            </a:r>
            <a:r>
              <a:rPr sz="2378" i="1" spc="-400" baseline="27777" dirty="0">
                <a:solidFill>
                  <a:prstClr val="black"/>
                </a:solidFill>
                <a:latin typeface="+mj-lt"/>
                <a:cs typeface="Bookman Old Style"/>
              </a:rPr>
              <a:t> </a:t>
            </a:r>
            <a:r>
              <a:rPr sz="2180" i="1" spc="168" dirty="0">
                <a:solidFill>
                  <a:prstClr val="black"/>
                </a:solidFill>
                <a:latin typeface="+mj-lt"/>
                <a:cs typeface="Georgia"/>
              </a:rPr>
              <a:t>R</a:t>
            </a:r>
            <a:r>
              <a:rPr sz="2378" i="1" spc="252" baseline="-10416" dirty="0">
                <a:solidFill>
                  <a:prstClr val="black"/>
                </a:solidFill>
                <a:latin typeface="+mj-lt"/>
                <a:cs typeface="Bookman Old Style"/>
              </a:rPr>
              <a:t>B</a:t>
            </a:r>
            <a:r>
              <a:rPr sz="2378" i="1" spc="252" baseline="27777" dirty="0">
                <a:solidFill>
                  <a:prstClr val="black"/>
                </a:solidFill>
                <a:latin typeface="+mj-lt"/>
                <a:cs typeface="Bookman Old Style"/>
              </a:rPr>
              <a:t>B</a:t>
            </a:r>
            <a:r>
              <a:rPr sz="2378" i="1" spc="-460" baseline="27777" dirty="0">
                <a:solidFill>
                  <a:prstClr val="black"/>
                </a:solidFill>
                <a:latin typeface="+mj-lt"/>
                <a:cs typeface="Bookman Old Style"/>
              </a:rPr>
              <a:t> </a:t>
            </a:r>
            <a:r>
              <a:rPr sz="2180" i="1" spc="89" dirty="0">
                <a:solidFill>
                  <a:prstClr val="black"/>
                </a:solidFill>
                <a:latin typeface="+mj-lt"/>
                <a:cs typeface="Georgia"/>
              </a:rPr>
              <a:t>R</a:t>
            </a:r>
            <a:r>
              <a:rPr sz="2378" i="1" spc="133" baseline="-10416" dirty="0">
                <a:solidFill>
                  <a:prstClr val="black"/>
                </a:solidFill>
                <a:latin typeface="+mj-lt"/>
                <a:cs typeface="Bookman Old Style"/>
              </a:rPr>
              <a:t>A</a:t>
            </a:r>
            <a:r>
              <a:rPr sz="2180" spc="89" dirty="0">
                <a:solidFill>
                  <a:prstClr val="black"/>
                </a:solidFill>
                <a:latin typeface="+mj-lt"/>
                <a:cs typeface="Tahoma"/>
              </a:rPr>
              <a:t>.</a:t>
            </a:r>
            <a:endParaRPr sz="2180">
              <a:solidFill>
                <a:prstClr val="black"/>
              </a:solidFill>
              <a:latin typeface="+mj-lt"/>
              <a:cs typeface="Tahoma"/>
            </a:endParaRPr>
          </a:p>
          <a:p>
            <a:pPr marL="75503" marR="215183" defTabSz="1812066" fontAlgn="auto">
              <a:lnSpc>
                <a:spcPct val="102600"/>
              </a:lnSpc>
              <a:spcBef>
                <a:spcPts val="644"/>
              </a:spcBef>
              <a:spcAft>
                <a:spcPts val="0"/>
              </a:spcAft>
            </a:pP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Rows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of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rotation matrix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give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the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directions of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the </a:t>
            </a:r>
            <a:r>
              <a:rPr sz="2180" spc="-149" dirty="0">
                <a:solidFill>
                  <a:prstClr val="black"/>
                </a:solidFill>
                <a:latin typeface="+mj-lt"/>
                <a:cs typeface="Tahoma"/>
              </a:rPr>
              <a:t>new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frame’s </a:t>
            </a:r>
            <a:r>
              <a:rPr sz="2180" spc="-139" dirty="0">
                <a:solidFill>
                  <a:prstClr val="black"/>
                </a:solidFill>
                <a:latin typeface="+mj-lt"/>
                <a:cs typeface="Tahoma"/>
              </a:rPr>
              <a:t>axes </a:t>
            </a:r>
            <a:r>
              <a:rPr sz="2180" spc="396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relative </a:t>
            </a:r>
            <a:r>
              <a:rPr sz="2180" spc="-30" dirty="0">
                <a:solidFill>
                  <a:prstClr val="black"/>
                </a:solidFill>
                <a:latin typeface="+mj-lt"/>
                <a:cs typeface="Tahoma"/>
              </a:rPr>
              <a:t>to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the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current</a:t>
            </a:r>
            <a:r>
              <a:rPr sz="2180" spc="317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frame.</a:t>
            </a:r>
            <a:endParaRPr sz="2180">
              <a:solidFill>
                <a:prstClr val="black"/>
              </a:solidFill>
              <a:latin typeface="+mj-lt"/>
              <a:cs typeface="Tahoma"/>
            </a:endParaRPr>
          </a:p>
          <a:p>
            <a:pPr marL="75503" defTabSz="1812066" fontAlgn="auto">
              <a:spcBef>
                <a:spcPts val="711"/>
              </a:spcBef>
              <a:spcAft>
                <a:spcPts val="0"/>
              </a:spcAft>
            </a:pP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More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parameters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than </a:t>
            </a:r>
            <a:r>
              <a:rPr sz="2180" spc="-139" dirty="0">
                <a:solidFill>
                  <a:prstClr val="black"/>
                </a:solidFill>
                <a:latin typeface="+mj-lt"/>
                <a:cs typeface="Tahoma"/>
              </a:rPr>
              <a:t>degrees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of</a:t>
            </a:r>
            <a:r>
              <a:rPr sz="2180" spc="535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freedom.</a:t>
            </a:r>
            <a:endParaRPr sz="2180">
              <a:solidFill>
                <a:prstClr val="black"/>
              </a:solidFill>
              <a:latin typeface="+mj-lt"/>
              <a:cs typeface="Tahoma"/>
            </a:endParaRPr>
          </a:p>
          <a:p>
            <a:pPr marL="75503" defTabSz="1812066" fontAlgn="auto">
              <a:spcBef>
                <a:spcPts val="704"/>
              </a:spcBef>
              <a:spcAft>
                <a:spcPts val="0"/>
              </a:spcAft>
            </a:pPr>
            <a:r>
              <a:rPr sz="2180" spc="-40" dirty="0">
                <a:solidFill>
                  <a:prstClr val="black"/>
                </a:solidFill>
                <a:latin typeface="+mj-lt"/>
                <a:cs typeface="Tahoma"/>
              </a:rPr>
              <a:t>The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rotation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group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is</a:t>
            </a:r>
            <a:r>
              <a:rPr sz="2180" spc="5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often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referred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30" dirty="0">
                <a:solidFill>
                  <a:prstClr val="black"/>
                </a:solidFill>
                <a:latin typeface="+mj-lt"/>
                <a:cs typeface="Tahoma"/>
              </a:rPr>
              <a:t>to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129" dirty="0">
                <a:solidFill>
                  <a:prstClr val="black"/>
                </a:solidFill>
                <a:latin typeface="+mj-lt"/>
                <a:cs typeface="Tahoma"/>
              </a:rPr>
              <a:t>as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the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special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orthogonal</a:t>
            </a:r>
            <a:r>
              <a:rPr sz="2180" spc="5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group</a:t>
            </a:r>
            <a:endParaRPr sz="2180">
              <a:solidFill>
                <a:prstClr val="black"/>
              </a:solidFill>
              <a:latin typeface="+mj-lt"/>
              <a:cs typeface="Tahoma"/>
            </a:endParaRPr>
          </a:p>
          <a:p>
            <a:pPr marL="75503" defTabSz="1812066" fontAlgn="auto">
              <a:spcBef>
                <a:spcPts val="69"/>
              </a:spcBef>
              <a:spcAft>
                <a:spcPts val="0"/>
              </a:spcAft>
            </a:pPr>
            <a:r>
              <a:rPr sz="2180" i="1" spc="119" dirty="0">
                <a:solidFill>
                  <a:prstClr val="black"/>
                </a:solidFill>
                <a:latin typeface="+mj-lt"/>
                <a:cs typeface="Georgia"/>
              </a:rPr>
              <a:t>SO</a:t>
            </a:r>
            <a:r>
              <a:rPr sz="2180" spc="119" dirty="0">
                <a:solidFill>
                  <a:prstClr val="black"/>
                </a:solidFill>
                <a:latin typeface="+mj-lt"/>
                <a:cs typeface="Garamond"/>
              </a:rPr>
              <a:t>(3)</a:t>
            </a:r>
            <a:r>
              <a:rPr sz="2180" spc="119" dirty="0">
                <a:solidFill>
                  <a:prstClr val="black"/>
                </a:solidFill>
                <a:latin typeface="+mj-lt"/>
                <a:cs typeface="Tahoma"/>
              </a:rPr>
              <a:t>.</a:t>
            </a:r>
            <a:endParaRPr sz="2180">
              <a:solidFill>
                <a:prstClr val="black"/>
              </a:solidFill>
              <a:latin typeface="+mj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38213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F80392-59B9-4C08-80E3-6086EFE2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B29350-C349-48A8-B535-3594AA78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pose in 3D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E41CF-083C-4078-B39D-1EE28B4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1040"/>
            <a:ext cx="9144000" cy="397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79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60439-5387-49E1-9CC0-D49C6F28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74503-1917-47F8-B3A0-180722231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544"/>
            <a:ext cx="9144000" cy="468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71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9EFB4-6247-4371-8082-AB7DA36A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F16B3-F8E6-450B-9E04-FE6B73A83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725"/>
            <a:ext cx="9144000" cy="463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37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53D32-71CC-47A1-86A7-B8DACC2D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3D58E8-1FED-4CE4-BB89-7DEEE1F7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Roll-Pitch-Yaw Convention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043E900-BAC3-4D22-AC45-4F127B768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07" y="1295401"/>
            <a:ext cx="8471354" cy="4830764"/>
          </a:xfrm>
        </p:spPr>
        <p:txBody>
          <a:bodyPr/>
          <a:lstStyle/>
          <a:p>
            <a:r>
              <a:rPr lang="de-DE" dirty="0"/>
              <a:t>Roll    , Pitch   , Yaw</a:t>
            </a:r>
          </a:p>
          <a:p>
            <a:r>
              <a:rPr lang="de-DE" dirty="0" err="1"/>
              <a:t>Conversion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3x3 </a:t>
            </a:r>
            <a:r>
              <a:rPr lang="de-DE" dirty="0" err="1"/>
              <a:t>rotation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:</a:t>
            </a:r>
          </a:p>
          <a:p>
            <a:endParaRPr lang="en-US" dirty="0"/>
          </a:p>
        </p:txBody>
      </p:sp>
      <p:pic>
        <p:nvPicPr>
          <p:cNvPr id="6" name="Grafik 7">
            <a:extLst>
              <a:ext uri="{FF2B5EF4-FFF2-40B4-BE49-F238E27FC236}">
                <a16:creationId xmlns:a16="http://schemas.microsoft.com/office/drawing/2014/main" id="{16C3EF12-E5CC-4345-9DA2-1BB51AABCD9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94" y="1412231"/>
            <a:ext cx="228600" cy="304800"/>
          </a:xfrm>
          <a:prstGeom prst="rect">
            <a:avLst/>
          </a:prstGeom>
        </p:spPr>
      </p:pic>
      <p:pic>
        <p:nvPicPr>
          <p:cNvPr id="7" name="Grafik 9">
            <a:extLst>
              <a:ext uri="{FF2B5EF4-FFF2-40B4-BE49-F238E27FC236}">
                <a16:creationId xmlns:a16="http://schemas.microsoft.com/office/drawing/2014/main" id="{B4B47FE2-9B43-4403-A1EA-4C90AB1AF69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59" y="1464087"/>
            <a:ext cx="152400" cy="228600"/>
          </a:xfrm>
          <a:prstGeom prst="rect">
            <a:avLst/>
          </a:prstGeom>
        </p:spPr>
      </p:pic>
      <p:pic>
        <p:nvPicPr>
          <p:cNvPr id="8" name="Grafik 11">
            <a:extLst>
              <a:ext uri="{FF2B5EF4-FFF2-40B4-BE49-F238E27FC236}">
                <a16:creationId xmlns:a16="http://schemas.microsoft.com/office/drawing/2014/main" id="{1C01EFD2-016C-4714-BE5D-A57BEC2366D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34" y="1412231"/>
            <a:ext cx="178308" cy="304800"/>
          </a:xfrm>
          <a:prstGeom prst="rect">
            <a:avLst/>
          </a:prstGeom>
        </p:spPr>
      </p:pic>
      <p:pic>
        <p:nvPicPr>
          <p:cNvPr id="9" name="Grafik 12">
            <a:extLst>
              <a:ext uri="{FF2B5EF4-FFF2-40B4-BE49-F238E27FC236}">
                <a16:creationId xmlns:a16="http://schemas.microsoft.com/office/drawing/2014/main" id="{EC7BF533-D9AB-4C35-A512-AC47252558E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3127460"/>
            <a:ext cx="8690811" cy="226645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3973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260F3-8431-4D56-9FD1-EB1A556F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2405F9-1094-49EE-944A-32863D7A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09600"/>
          </a:xfrm>
        </p:spPr>
        <p:txBody>
          <a:bodyPr/>
          <a:lstStyle/>
          <a:p>
            <a:r>
              <a:rPr lang="en-US" sz="2800" dirty="0"/>
              <a:t>Representing 3D Orientations with Three Angles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A8D2873-DAD8-433F-BC89-CF7D6B4B26F8}"/>
              </a:ext>
            </a:extLst>
          </p:cNvPr>
          <p:cNvSpPr txBox="1"/>
          <p:nvPr/>
        </p:nvSpPr>
        <p:spPr>
          <a:xfrm>
            <a:off x="453835" y="899358"/>
            <a:ext cx="5929339" cy="676146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75503" marR="60402" defTabSz="1812066" fontAlgn="auto">
              <a:lnSpc>
                <a:spcPct val="102600"/>
              </a:lnSpc>
              <a:spcBef>
                <a:spcPts val="109"/>
              </a:spcBef>
              <a:spcAft>
                <a:spcPts val="0"/>
              </a:spcAft>
            </a:pP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Given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three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angles </a:t>
            </a:r>
            <a:r>
              <a:rPr sz="2180" spc="99" dirty="0">
                <a:solidFill>
                  <a:prstClr val="black"/>
                </a:solidFill>
                <a:latin typeface="+mj-lt"/>
                <a:cs typeface="Garamond"/>
              </a:rPr>
              <a:t>(</a:t>
            </a:r>
            <a:r>
              <a:rPr sz="2180" i="1" spc="99" dirty="0">
                <a:solidFill>
                  <a:prstClr val="black"/>
                </a:solidFill>
                <a:latin typeface="+mj-lt"/>
                <a:cs typeface="Georgia"/>
              </a:rPr>
              <a:t>α, </a:t>
            </a:r>
            <a:r>
              <a:rPr sz="2180" i="1" spc="50" dirty="0">
                <a:solidFill>
                  <a:prstClr val="black"/>
                </a:solidFill>
                <a:latin typeface="+mj-lt"/>
                <a:cs typeface="Georgia"/>
              </a:rPr>
              <a:t>β, </a:t>
            </a:r>
            <a:r>
              <a:rPr sz="2180" i="1" spc="89" dirty="0">
                <a:solidFill>
                  <a:prstClr val="black"/>
                </a:solidFill>
                <a:latin typeface="+mj-lt"/>
                <a:cs typeface="Georgia"/>
              </a:rPr>
              <a:t>γ</a:t>
            </a:r>
            <a:r>
              <a:rPr sz="2180" spc="89" dirty="0">
                <a:solidFill>
                  <a:prstClr val="black"/>
                </a:solidFill>
                <a:latin typeface="+mj-lt"/>
                <a:cs typeface="Garamond"/>
              </a:rPr>
              <a:t>)</a:t>
            </a:r>
            <a:r>
              <a:rPr sz="2180" spc="89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let </a:t>
            </a:r>
            <a:r>
              <a:rPr sz="2180" i="1" spc="-159" dirty="0">
                <a:solidFill>
                  <a:prstClr val="black"/>
                </a:solidFill>
                <a:latin typeface="+mj-lt"/>
                <a:cs typeface="Georgia"/>
              </a:rPr>
              <a:t>a</a:t>
            </a:r>
            <a:r>
              <a:rPr sz="2180" spc="-159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159" dirty="0">
                <a:solidFill>
                  <a:prstClr val="black"/>
                </a:solidFill>
                <a:latin typeface="+mj-lt"/>
                <a:cs typeface="Georgia"/>
              </a:rPr>
              <a:t>b</a:t>
            </a:r>
            <a:r>
              <a:rPr sz="3270" i="1" spc="-238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69" dirty="0">
                <a:solidFill>
                  <a:prstClr val="black"/>
                </a:solidFill>
                <a:latin typeface="+mj-lt"/>
                <a:cs typeface="Georgia"/>
              </a:rPr>
              <a:t>c</a:t>
            </a:r>
            <a:r>
              <a:rPr sz="3270" i="1" spc="-103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denote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the 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application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of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86D0F39-F615-42C1-946B-3BA1C8BEDC68}"/>
              </a:ext>
            </a:extLst>
          </p:cNvPr>
          <p:cNvSpPr txBox="1"/>
          <p:nvPr/>
        </p:nvSpPr>
        <p:spPr>
          <a:xfrm>
            <a:off x="709630" y="1569803"/>
            <a:ext cx="5889072" cy="1959319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368705" indent="-294461" defTabSz="1812066" fontAlgn="auto">
              <a:spcBef>
                <a:spcPts val="860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rotation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of </a:t>
            </a:r>
            <a:r>
              <a:rPr sz="2180" i="1" spc="69" dirty="0">
                <a:solidFill>
                  <a:prstClr val="black"/>
                </a:solidFill>
                <a:latin typeface="+mj-lt"/>
                <a:cs typeface="Georgia"/>
              </a:rPr>
              <a:t>α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around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axis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i="1" spc="-89" dirty="0">
                <a:solidFill>
                  <a:prstClr val="black"/>
                </a:solidFill>
                <a:latin typeface="+mj-lt"/>
                <a:cs typeface="Georgia"/>
              </a:rPr>
              <a:t>a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,</a:t>
            </a:r>
            <a:endParaRPr sz="2180">
              <a:solidFill>
                <a:prstClr val="black"/>
              </a:solidFill>
              <a:latin typeface="+mj-lt"/>
              <a:cs typeface="Tahoma"/>
            </a:endParaRPr>
          </a:p>
          <a:p>
            <a:pPr marL="368705" marR="2051159" indent="-294461" defTabSz="1812066" fontAlgn="auto">
              <a:lnSpc>
                <a:spcPct val="102600"/>
              </a:lnSpc>
              <a:spcBef>
                <a:spcPts val="595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rotation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of </a:t>
            </a:r>
            <a:r>
              <a:rPr sz="2180" i="1" spc="-20" dirty="0">
                <a:solidFill>
                  <a:prstClr val="black"/>
                </a:solidFill>
                <a:latin typeface="+mj-lt"/>
                <a:cs typeface="Georgia"/>
              </a:rPr>
              <a:t>β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around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axis </a:t>
            </a:r>
            <a:r>
              <a:rPr sz="2180" i="1" spc="-287" dirty="0">
                <a:solidFill>
                  <a:prstClr val="black"/>
                </a:solidFill>
                <a:latin typeface="+mj-lt"/>
                <a:cs typeface="Georgia"/>
              </a:rPr>
              <a:t>b</a:t>
            </a:r>
            <a:r>
              <a:rPr sz="3270" i="1" spc="-430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,  </a:t>
            </a:r>
            <a:r>
              <a:rPr sz="2180" i="1" spc="-287" dirty="0">
                <a:solidFill>
                  <a:prstClr val="black"/>
                </a:solidFill>
                <a:latin typeface="+mj-lt"/>
                <a:cs typeface="Georgia"/>
              </a:rPr>
              <a:t>b</a:t>
            </a:r>
            <a:r>
              <a:rPr sz="3270" i="1" spc="-430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is </a:t>
            </a:r>
            <a:r>
              <a:rPr sz="2180" i="1" spc="-287" dirty="0">
                <a:solidFill>
                  <a:prstClr val="black"/>
                </a:solidFill>
                <a:latin typeface="+mj-lt"/>
                <a:cs typeface="Georgia"/>
              </a:rPr>
              <a:t>b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rotated </a:t>
            </a:r>
            <a:r>
              <a:rPr sz="2180" spc="-119" dirty="0">
                <a:solidFill>
                  <a:prstClr val="black"/>
                </a:solidFill>
                <a:latin typeface="+mj-lt"/>
                <a:cs typeface="Tahoma"/>
              </a:rPr>
              <a:t>by </a:t>
            </a:r>
            <a:r>
              <a:rPr sz="2180" i="1" spc="69" dirty="0">
                <a:solidFill>
                  <a:prstClr val="black"/>
                </a:solidFill>
                <a:latin typeface="+mj-lt"/>
                <a:cs typeface="Georgia"/>
              </a:rPr>
              <a:t>α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around</a:t>
            </a:r>
            <a:r>
              <a:rPr sz="2180" spc="-2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i="1" spc="-109" dirty="0">
                <a:solidFill>
                  <a:prstClr val="black"/>
                </a:solidFill>
                <a:latin typeface="+mj-lt"/>
                <a:cs typeface="Georgia"/>
              </a:rPr>
              <a:t>a</a:t>
            </a:r>
            <a:endParaRPr sz="2180">
              <a:solidFill>
                <a:prstClr val="black"/>
              </a:solidFill>
              <a:latin typeface="+mj-lt"/>
              <a:cs typeface="Georgia"/>
            </a:endParaRPr>
          </a:p>
          <a:p>
            <a:pPr marL="368705" marR="60402" indent="-294461" defTabSz="1812066" fontAlgn="auto">
              <a:lnSpc>
                <a:spcPct val="102600"/>
              </a:lnSpc>
              <a:spcBef>
                <a:spcPts val="595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and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rotation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of </a:t>
            </a:r>
            <a:r>
              <a:rPr sz="2180" i="1" dirty="0">
                <a:solidFill>
                  <a:prstClr val="black"/>
                </a:solidFill>
                <a:latin typeface="+mj-lt"/>
                <a:cs typeface="Georgia"/>
              </a:rPr>
              <a:t>γ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around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axis </a:t>
            </a:r>
            <a:r>
              <a:rPr sz="2180" i="1" spc="-59" dirty="0">
                <a:solidFill>
                  <a:prstClr val="black"/>
                </a:solidFill>
                <a:latin typeface="+mj-lt"/>
                <a:cs typeface="Georgia"/>
              </a:rPr>
              <a:t>c</a:t>
            </a:r>
            <a:r>
              <a:rPr sz="3270" i="1" spc="-87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30" dirty="0">
                <a:solidFill>
                  <a:prstClr val="black"/>
                </a:solidFill>
                <a:latin typeface="+mj-lt"/>
                <a:cs typeface="Tahoma"/>
              </a:rPr>
              <a:t>(in that 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order), </a:t>
            </a:r>
            <a:r>
              <a:rPr sz="2180" i="1" spc="-59" dirty="0">
                <a:solidFill>
                  <a:prstClr val="black"/>
                </a:solidFill>
                <a:latin typeface="+mj-lt"/>
                <a:cs typeface="Georgia"/>
              </a:rPr>
              <a:t>c</a:t>
            </a:r>
            <a:r>
              <a:rPr sz="3270" i="1" spc="-87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is </a:t>
            </a:r>
            <a:r>
              <a:rPr sz="2180" i="1" spc="-59" dirty="0">
                <a:solidFill>
                  <a:prstClr val="black"/>
                </a:solidFill>
                <a:latin typeface="+mj-lt"/>
                <a:cs typeface="Georgia"/>
              </a:rPr>
              <a:t>c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rotated </a:t>
            </a:r>
            <a:r>
              <a:rPr sz="2180" spc="-119" dirty="0">
                <a:solidFill>
                  <a:prstClr val="black"/>
                </a:solidFill>
                <a:latin typeface="+mj-lt"/>
                <a:cs typeface="Tahoma"/>
              </a:rPr>
              <a:t>by </a:t>
            </a:r>
            <a:r>
              <a:rPr sz="2180" i="1" spc="69" dirty="0">
                <a:solidFill>
                  <a:prstClr val="black"/>
                </a:solidFill>
                <a:latin typeface="+mj-lt"/>
                <a:cs typeface="Georgia"/>
              </a:rPr>
              <a:t>α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around </a:t>
            </a:r>
            <a:r>
              <a:rPr sz="2180" i="1" spc="-89" dirty="0">
                <a:solidFill>
                  <a:prstClr val="black"/>
                </a:solidFill>
                <a:latin typeface="+mj-lt"/>
                <a:cs typeface="Georgia"/>
              </a:rPr>
              <a:t>a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, then </a:t>
            </a:r>
            <a:r>
              <a:rPr sz="2180" spc="-119" dirty="0">
                <a:solidFill>
                  <a:prstClr val="black"/>
                </a:solidFill>
                <a:latin typeface="+mj-lt"/>
                <a:cs typeface="Tahoma"/>
              </a:rPr>
              <a:t>by </a:t>
            </a:r>
            <a:r>
              <a:rPr sz="2180" i="1" spc="-20" dirty="0">
                <a:solidFill>
                  <a:prstClr val="black"/>
                </a:solidFill>
                <a:latin typeface="+mj-lt"/>
                <a:cs typeface="Georgia"/>
              </a:rPr>
              <a:t>β 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around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i="1" spc="-287" dirty="0">
                <a:solidFill>
                  <a:prstClr val="black"/>
                </a:solidFill>
                <a:latin typeface="+mj-lt"/>
                <a:cs typeface="Georgia"/>
              </a:rPr>
              <a:t>b</a:t>
            </a:r>
            <a:r>
              <a:rPr sz="2378" spc="-503" baseline="27777" dirty="0">
                <a:solidFill>
                  <a:prstClr val="black"/>
                </a:solidFill>
                <a:latin typeface="+mj-lt"/>
                <a:cs typeface="Lucida Sans Unicode"/>
              </a:rPr>
              <a:t> </a:t>
            </a:r>
            <a:endParaRPr sz="2378" baseline="27777">
              <a:solidFill>
                <a:prstClr val="black"/>
              </a:solidFill>
              <a:latin typeface="+mj-lt"/>
              <a:cs typeface="Lucida Sans Unicode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FFAB2878-B8A8-4008-A815-F55ABBFD9ACA}"/>
              </a:ext>
            </a:extLst>
          </p:cNvPr>
          <p:cNvGrpSpPr/>
          <p:nvPr/>
        </p:nvGrpSpPr>
        <p:grpSpPr>
          <a:xfrm>
            <a:off x="6501093" y="1423192"/>
            <a:ext cx="2387087" cy="2244894"/>
            <a:chOff x="3229295" y="1143608"/>
            <a:chExt cx="1204595" cy="1132840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BD71DDC9-8264-4B88-B632-69F6225549C7}"/>
                </a:ext>
              </a:extLst>
            </p:cNvPr>
            <p:cNvSpPr/>
            <p:nvPr/>
          </p:nvSpPr>
          <p:spPr>
            <a:xfrm>
              <a:off x="3437738" y="1976354"/>
              <a:ext cx="611505" cy="297180"/>
            </a:xfrm>
            <a:custGeom>
              <a:avLst/>
              <a:gdLst/>
              <a:ahLst/>
              <a:cxnLst/>
              <a:rect l="l" t="t" r="r" b="b"/>
              <a:pathLst>
                <a:path w="611504" h="297180">
                  <a:moveTo>
                    <a:pt x="0" y="0"/>
                  </a:moveTo>
                  <a:lnTo>
                    <a:pt x="6587" y="54719"/>
                  </a:lnTo>
                  <a:lnTo>
                    <a:pt x="18317" y="105392"/>
                  </a:lnTo>
                  <a:lnTo>
                    <a:pt x="35132" y="151436"/>
                  </a:lnTo>
                  <a:lnTo>
                    <a:pt x="56977" y="192270"/>
                  </a:lnTo>
                  <a:lnTo>
                    <a:pt x="83797" y="227312"/>
                  </a:lnTo>
                  <a:lnTo>
                    <a:pt x="115536" y="255978"/>
                  </a:lnTo>
                  <a:lnTo>
                    <a:pt x="152139" y="277687"/>
                  </a:lnTo>
                  <a:lnTo>
                    <a:pt x="223513" y="296417"/>
                  </a:lnTo>
                  <a:lnTo>
                    <a:pt x="261389" y="296645"/>
                  </a:lnTo>
                  <a:lnTo>
                    <a:pt x="300303" y="291073"/>
                  </a:lnTo>
                  <a:lnTo>
                    <a:pt x="339944" y="279923"/>
                  </a:lnTo>
                  <a:lnTo>
                    <a:pt x="379995" y="263414"/>
                  </a:lnTo>
                  <a:lnTo>
                    <a:pt x="420144" y="241765"/>
                  </a:lnTo>
                  <a:lnTo>
                    <a:pt x="460075" y="215198"/>
                  </a:lnTo>
                  <a:lnTo>
                    <a:pt x="499474" y="183931"/>
                  </a:lnTo>
                  <a:lnTo>
                    <a:pt x="538028" y="148184"/>
                  </a:lnTo>
                  <a:lnTo>
                    <a:pt x="575422" y="108179"/>
                  </a:lnTo>
                  <a:lnTo>
                    <a:pt x="611341" y="64133"/>
                  </a:lnTo>
                </a:path>
              </a:pathLst>
            </a:custGeom>
            <a:ln w="5561">
              <a:solidFill>
                <a:srgbClr val="EB2D2E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A1FBAC3E-3C96-4073-99EA-D546A5F4D032}"/>
                </a:ext>
              </a:extLst>
            </p:cNvPr>
            <p:cNvSpPr/>
            <p:nvPr/>
          </p:nvSpPr>
          <p:spPr>
            <a:xfrm>
              <a:off x="3232152" y="1364849"/>
              <a:ext cx="1198880" cy="700405"/>
            </a:xfrm>
            <a:custGeom>
              <a:avLst/>
              <a:gdLst/>
              <a:ahLst/>
              <a:cxnLst/>
              <a:rect l="l" t="t" r="r" b="b"/>
              <a:pathLst>
                <a:path w="1198879" h="700405">
                  <a:moveTo>
                    <a:pt x="1198570" y="350019"/>
                  </a:moveTo>
                  <a:lnTo>
                    <a:pt x="1186395" y="420559"/>
                  </a:lnTo>
                  <a:lnTo>
                    <a:pt x="1151475" y="486260"/>
                  </a:lnTo>
                  <a:lnTo>
                    <a:pt x="1126240" y="516857"/>
                  </a:lnTo>
                  <a:lnTo>
                    <a:pt x="1096222" y="545716"/>
                  </a:lnTo>
                  <a:lnTo>
                    <a:pt x="1061723" y="572661"/>
                  </a:lnTo>
                  <a:lnTo>
                    <a:pt x="1023044" y="597517"/>
                  </a:lnTo>
                  <a:lnTo>
                    <a:pt x="980486" y="620108"/>
                  </a:lnTo>
                  <a:lnTo>
                    <a:pt x="934351" y="640258"/>
                  </a:lnTo>
                  <a:lnTo>
                    <a:pt x="884940" y="657790"/>
                  </a:lnTo>
                  <a:lnTo>
                    <a:pt x="832554" y="672529"/>
                  </a:lnTo>
                  <a:lnTo>
                    <a:pt x="777495" y="684299"/>
                  </a:lnTo>
                  <a:lnTo>
                    <a:pt x="720063" y="692924"/>
                  </a:lnTo>
                  <a:lnTo>
                    <a:pt x="660559" y="698228"/>
                  </a:lnTo>
                  <a:lnTo>
                    <a:pt x="599286" y="700035"/>
                  </a:lnTo>
                  <a:lnTo>
                    <a:pt x="538012" y="698228"/>
                  </a:lnTo>
                  <a:lnTo>
                    <a:pt x="478509" y="692924"/>
                  </a:lnTo>
                  <a:lnTo>
                    <a:pt x="421076" y="684299"/>
                  </a:lnTo>
                  <a:lnTo>
                    <a:pt x="366017" y="672529"/>
                  </a:lnTo>
                  <a:lnTo>
                    <a:pt x="313630" y="657790"/>
                  </a:lnTo>
                  <a:lnTo>
                    <a:pt x="264219" y="640258"/>
                  </a:lnTo>
                  <a:lnTo>
                    <a:pt x="218084" y="620108"/>
                  </a:lnTo>
                  <a:lnTo>
                    <a:pt x="175527" y="597517"/>
                  </a:lnTo>
                  <a:lnTo>
                    <a:pt x="136847" y="572661"/>
                  </a:lnTo>
                  <a:lnTo>
                    <a:pt x="102348" y="545716"/>
                  </a:lnTo>
                  <a:lnTo>
                    <a:pt x="72330" y="516857"/>
                  </a:lnTo>
                  <a:lnTo>
                    <a:pt x="47094" y="486260"/>
                  </a:lnTo>
                  <a:lnTo>
                    <a:pt x="12175" y="420559"/>
                  </a:lnTo>
                  <a:lnTo>
                    <a:pt x="0" y="350019"/>
                  </a:lnTo>
                  <a:lnTo>
                    <a:pt x="3094" y="314231"/>
                  </a:lnTo>
                  <a:lnTo>
                    <a:pt x="26942" y="245933"/>
                  </a:lnTo>
                  <a:lnTo>
                    <a:pt x="72330" y="183179"/>
                  </a:lnTo>
                  <a:lnTo>
                    <a:pt x="102348" y="154319"/>
                  </a:lnTo>
                  <a:lnTo>
                    <a:pt x="136847" y="127374"/>
                  </a:lnTo>
                  <a:lnTo>
                    <a:pt x="175527" y="102518"/>
                  </a:lnTo>
                  <a:lnTo>
                    <a:pt x="218084" y="79927"/>
                  </a:lnTo>
                  <a:lnTo>
                    <a:pt x="264219" y="59777"/>
                  </a:lnTo>
                  <a:lnTo>
                    <a:pt x="313630" y="42245"/>
                  </a:lnTo>
                  <a:lnTo>
                    <a:pt x="366017" y="27506"/>
                  </a:lnTo>
                  <a:lnTo>
                    <a:pt x="421076" y="15736"/>
                  </a:lnTo>
                  <a:lnTo>
                    <a:pt x="478509" y="7111"/>
                  </a:lnTo>
                  <a:lnTo>
                    <a:pt x="538012" y="1807"/>
                  </a:lnTo>
                  <a:lnTo>
                    <a:pt x="599286" y="0"/>
                  </a:lnTo>
                  <a:lnTo>
                    <a:pt x="660559" y="1807"/>
                  </a:lnTo>
                  <a:lnTo>
                    <a:pt x="720063" y="7111"/>
                  </a:lnTo>
                  <a:lnTo>
                    <a:pt x="777495" y="15736"/>
                  </a:lnTo>
                  <a:lnTo>
                    <a:pt x="832554" y="27506"/>
                  </a:lnTo>
                  <a:lnTo>
                    <a:pt x="884940" y="42245"/>
                  </a:lnTo>
                  <a:lnTo>
                    <a:pt x="934351" y="59777"/>
                  </a:lnTo>
                  <a:lnTo>
                    <a:pt x="980486" y="79927"/>
                  </a:lnTo>
                  <a:lnTo>
                    <a:pt x="1023044" y="102518"/>
                  </a:lnTo>
                  <a:lnTo>
                    <a:pt x="1061723" y="127374"/>
                  </a:lnTo>
                  <a:lnTo>
                    <a:pt x="1096222" y="154319"/>
                  </a:lnTo>
                  <a:lnTo>
                    <a:pt x="1126240" y="183179"/>
                  </a:lnTo>
                  <a:lnTo>
                    <a:pt x="1151475" y="213775"/>
                  </a:lnTo>
                  <a:lnTo>
                    <a:pt x="1186395" y="279477"/>
                  </a:lnTo>
                  <a:lnTo>
                    <a:pt x="1198570" y="350019"/>
                  </a:lnTo>
                  <a:close/>
                </a:path>
              </a:pathLst>
            </a:custGeom>
            <a:ln w="5561">
              <a:solidFill>
                <a:srgbClr val="008DD1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79B37789-0DD0-4573-A26F-381DC92B4987}"/>
                </a:ext>
              </a:extLst>
            </p:cNvPr>
            <p:cNvSpPr/>
            <p:nvPr/>
          </p:nvSpPr>
          <p:spPr>
            <a:xfrm>
              <a:off x="3831906" y="1705455"/>
              <a:ext cx="588010" cy="0"/>
            </a:xfrm>
            <a:custGeom>
              <a:avLst/>
              <a:gdLst/>
              <a:ahLst/>
              <a:cxnLst/>
              <a:rect l="l" t="t" r="r" b="b"/>
              <a:pathLst>
                <a:path w="588010">
                  <a:moveTo>
                    <a:pt x="0" y="0"/>
                  </a:moveTo>
                  <a:lnTo>
                    <a:pt x="587852" y="0"/>
                  </a:lnTo>
                </a:path>
              </a:pathLst>
            </a:custGeom>
            <a:ln w="5561">
              <a:solidFill>
                <a:srgbClr val="008DD1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2B0193B-8453-41E7-99E1-0D7E5B45269C}"/>
                </a:ext>
              </a:extLst>
            </p:cNvPr>
            <p:cNvSpPr/>
            <p:nvPr/>
          </p:nvSpPr>
          <p:spPr>
            <a:xfrm>
              <a:off x="4341530" y="1684445"/>
              <a:ext cx="78740" cy="45085"/>
            </a:xfrm>
            <a:custGeom>
              <a:avLst/>
              <a:gdLst/>
              <a:ahLst/>
              <a:cxnLst/>
              <a:rect l="l" t="t" r="r" b="b"/>
              <a:pathLst>
                <a:path w="78739" h="45085">
                  <a:moveTo>
                    <a:pt x="0" y="0"/>
                  </a:moveTo>
                  <a:lnTo>
                    <a:pt x="22605" y="21885"/>
                  </a:lnTo>
                  <a:lnTo>
                    <a:pt x="719" y="44488"/>
                  </a:lnTo>
                  <a:lnTo>
                    <a:pt x="78215" y="209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D1"/>
            </a:solid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9A1961AB-C3FC-4DAC-BB9D-D2C8B10A92F5}"/>
                </a:ext>
              </a:extLst>
            </p:cNvPr>
            <p:cNvSpPr/>
            <p:nvPr/>
          </p:nvSpPr>
          <p:spPr>
            <a:xfrm>
              <a:off x="4341530" y="1684445"/>
              <a:ext cx="78740" cy="45085"/>
            </a:xfrm>
            <a:custGeom>
              <a:avLst/>
              <a:gdLst/>
              <a:ahLst/>
              <a:cxnLst/>
              <a:rect l="l" t="t" r="r" b="b"/>
              <a:pathLst>
                <a:path w="78739" h="45085">
                  <a:moveTo>
                    <a:pt x="22605" y="21885"/>
                  </a:moveTo>
                  <a:lnTo>
                    <a:pt x="719" y="44488"/>
                  </a:lnTo>
                  <a:lnTo>
                    <a:pt x="78215" y="20985"/>
                  </a:lnTo>
                  <a:lnTo>
                    <a:pt x="0" y="0"/>
                  </a:lnTo>
                  <a:lnTo>
                    <a:pt x="22605" y="21885"/>
                  </a:lnTo>
                  <a:close/>
                </a:path>
              </a:pathLst>
            </a:custGeom>
            <a:ln w="5932">
              <a:solidFill>
                <a:srgbClr val="008DD1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3A640B38-5D27-4922-ADA9-57CEC2512BF3}"/>
                </a:ext>
              </a:extLst>
            </p:cNvPr>
            <p:cNvSpPr/>
            <p:nvPr/>
          </p:nvSpPr>
          <p:spPr>
            <a:xfrm>
              <a:off x="3629158" y="1146465"/>
              <a:ext cx="617220" cy="893444"/>
            </a:xfrm>
            <a:custGeom>
              <a:avLst/>
              <a:gdLst/>
              <a:ahLst/>
              <a:cxnLst/>
              <a:rect l="l" t="t" r="r" b="b"/>
              <a:pathLst>
                <a:path w="617220" h="893444">
                  <a:moveTo>
                    <a:pt x="371409" y="0"/>
                  </a:moveTo>
                  <a:lnTo>
                    <a:pt x="326706" y="4036"/>
                  </a:lnTo>
                  <a:lnTo>
                    <a:pt x="285376" y="14184"/>
                  </a:lnTo>
                  <a:lnTo>
                    <a:pt x="243512" y="30262"/>
                  </a:lnTo>
                  <a:lnTo>
                    <a:pt x="201476" y="52018"/>
                  </a:lnTo>
                  <a:lnTo>
                    <a:pt x="159629" y="79199"/>
                  </a:lnTo>
                  <a:lnTo>
                    <a:pt x="118330" y="111554"/>
                  </a:lnTo>
                  <a:lnTo>
                    <a:pt x="77940" y="148831"/>
                  </a:lnTo>
                  <a:lnTo>
                    <a:pt x="38821" y="190778"/>
                  </a:lnTo>
                  <a:lnTo>
                    <a:pt x="1333" y="237144"/>
                  </a:lnTo>
                  <a:lnTo>
                    <a:pt x="888" y="237236"/>
                  </a:lnTo>
                  <a:lnTo>
                    <a:pt x="444" y="237338"/>
                  </a:lnTo>
                  <a:lnTo>
                    <a:pt x="0" y="237433"/>
                  </a:lnTo>
                  <a:lnTo>
                    <a:pt x="419458" y="893269"/>
                  </a:lnTo>
                  <a:lnTo>
                    <a:pt x="449543" y="851420"/>
                  </a:lnTo>
                  <a:lnTo>
                    <a:pt x="478028" y="806774"/>
                  </a:lnTo>
                  <a:lnTo>
                    <a:pt x="504704" y="759476"/>
                  </a:lnTo>
                  <a:lnTo>
                    <a:pt x="529363" y="709670"/>
                  </a:lnTo>
                  <a:lnTo>
                    <a:pt x="551615" y="657885"/>
                  </a:lnTo>
                  <a:lnTo>
                    <a:pt x="570555" y="606189"/>
                  </a:lnTo>
                  <a:lnTo>
                    <a:pt x="586210" y="554850"/>
                  </a:lnTo>
                  <a:lnTo>
                    <a:pt x="598606" y="504140"/>
                  </a:lnTo>
                  <a:lnTo>
                    <a:pt x="607772" y="454329"/>
                  </a:lnTo>
                  <a:lnTo>
                    <a:pt x="613733" y="405685"/>
                  </a:lnTo>
                  <a:lnTo>
                    <a:pt x="616517" y="358479"/>
                  </a:lnTo>
                  <a:lnTo>
                    <a:pt x="616151" y="312982"/>
                  </a:lnTo>
                  <a:lnTo>
                    <a:pt x="616671" y="313271"/>
                  </a:lnTo>
                  <a:lnTo>
                    <a:pt x="611218" y="255369"/>
                  </a:lnTo>
                  <a:lnTo>
                    <a:pt x="600189" y="201690"/>
                  </a:lnTo>
                  <a:lnTo>
                    <a:pt x="583647" y="152890"/>
                  </a:lnTo>
                  <a:lnTo>
                    <a:pt x="561655" y="109624"/>
                  </a:lnTo>
                  <a:lnTo>
                    <a:pt x="534275" y="72549"/>
                  </a:lnTo>
                  <a:lnTo>
                    <a:pt x="501570" y="42320"/>
                  </a:lnTo>
                  <a:lnTo>
                    <a:pt x="463604" y="19593"/>
                  </a:lnTo>
                  <a:lnTo>
                    <a:pt x="419801" y="4973"/>
                  </a:lnTo>
                  <a:lnTo>
                    <a:pt x="373513" y="11"/>
                  </a:lnTo>
                  <a:lnTo>
                    <a:pt x="3714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C2E65D43-080B-47B1-92A5-F551A5B94C66}"/>
                </a:ext>
              </a:extLst>
            </p:cNvPr>
            <p:cNvSpPr/>
            <p:nvPr/>
          </p:nvSpPr>
          <p:spPr>
            <a:xfrm>
              <a:off x="3629158" y="1146465"/>
              <a:ext cx="617220" cy="893444"/>
            </a:xfrm>
            <a:custGeom>
              <a:avLst/>
              <a:gdLst/>
              <a:ahLst/>
              <a:cxnLst/>
              <a:rect l="l" t="t" r="r" b="b"/>
              <a:pathLst>
                <a:path w="617220" h="893444">
                  <a:moveTo>
                    <a:pt x="419458" y="893269"/>
                  </a:moveTo>
                  <a:lnTo>
                    <a:pt x="449543" y="851420"/>
                  </a:lnTo>
                  <a:lnTo>
                    <a:pt x="478028" y="806774"/>
                  </a:lnTo>
                  <a:lnTo>
                    <a:pt x="504704" y="759476"/>
                  </a:lnTo>
                  <a:lnTo>
                    <a:pt x="529363" y="709670"/>
                  </a:lnTo>
                  <a:lnTo>
                    <a:pt x="551615" y="657885"/>
                  </a:lnTo>
                  <a:lnTo>
                    <a:pt x="570555" y="606189"/>
                  </a:lnTo>
                  <a:lnTo>
                    <a:pt x="586210" y="554851"/>
                  </a:lnTo>
                  <a:lnTo>
                    <a:pt x="598606" y="504141"/>
                  </a:lnTo>
                  <a:lnTo>
                    <a:pt x="607772" y="454330"/>
                  </a:lnTo>
                  <a:lnTo>
                    <a:pt x="613733" y="405686"/>
                  </a:lnTo>
                  <a:lnTo>
                    <a:pt x="616517" y="358480"/>
                  </a:lnTo>
                  <a:lnTo>
                    <a:pt x="616151" y="312982"/>
                  </a:lnTo>
                  <a:lnTo>
                    <a:pt x="616324" y="313079"/>
                  </a:lnTo>
                  <a:lnTo>
                    <a:pt x="616498" y="313176"/>
                  </a:lnTo>
                  <a:lnTo>
                    <a:pt x="616671" y="313271"/>
                  </a:lnTo>
                  <a:lnTo>
                    <a:pt x="611218" y="255369"/>
                  </a:lnTo>
                  <a:lnTo>
                    <a:pt x="600189" y="201690"/>
                  </a:lnTo>
                  <a:lnTo>
                    <a:pt x="583647" y="152890"/>
                  </a:lnTo>
                  <a:lnTo>
                    <a:pt x="561655" y="109624"/>
                  </a:lnTo>
                  <a:lnTo>
                    <a:pt x="534275" y="72549"/>
                  </a:lnTo>
                  <a:lnTo>
                    <a:pt x="501570" y="42320"/>
                  </a:lnTo>
                  <a:lnTo>
                    <a:pt x="463604" y="19593"/>
                  </a:lnTo>
                  <a:lnTo>
                    <a:pt x="419801" y="4973"/>
                  </a:lnTo>
                  <a:lnTo>
                    <a:pt x="373513" y="11"/>
                  </a:lnTo>
                  <a:lnTo>
                    <a:pt x="371409" y="0"/>
                  </a:lnTo>
                  <a:lnTo>
                    <a:pt x="369256" y="27"/>
                  </a:lnTo>
                  <a:lnTo>
                    <a:pt x="326704" y="4036"/>
                  </a:lnTo>
                  <a:lnTo>
                    <a:pt x="285375" y="14184"/>
                  </a:lnTo>
                  <a:lnTo>
                    <a:pt x="243512" y="30262"/>
                  </a:lnTo>
                  <a:lnTo>
                    <a:pt x="201476" y="52018"/>
                  </a:lnTo>
                  <a:lnTo>
                    <a:pt x="159628" y="79199"/>
                  </a:lnTo>
                  <a:lnTo>
                    <a:pt x="118330" y="111554"/>
                  </a:lnTo>
                  <a:lnTo>
                    <a:pt x="77940" y="148831"/>
                  </a:lnTo>
                  <a:lnTo>
                    <a:pt x="38821" y="190778"/>
                  </a:lnTo>
                  <a:lnTo>
                    <a:pt x="1333" y="237144"/>
                  </a:lnTo>
                  <a:lnTo>
                    <a:pt x="888" y="237236"/>
                  </a:lnTo>
                  <a:lnTo>
                    <a:pt x="444" y="237338"/>
                  </a:lnTo>
                  <a:lnTo>
                    <a:pt x="0" y="237433"/>
                  </a:lnTo>
                </a:path>
              </a:pathLst>
            </a:custGeom>
            <a:ln w="5561">
              <a:solidFill>
                <a:srgbClr val="EB2D2E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03A5C2CE-B3D6-4012-805B-D91C25B99C8A}"/>
                </a:ext>
              </a:extLst>
            </p:cNvPr>
            <p:cNvSpPr/>
            <p:nvPr/>
          </p:nvSpPr>
          <p:spPr>
            <a:xfrm>
              <a:off x="3626958" y="1384663"/>
              <a:ext cx="513715" cy="797560"/>
            </a:xfrm>
            <a:custGeom>
              <a:avLst/>
              <a:gdLst/>
              <a:ahLst/>
              <a:cxnLst/>
              <a:rect l="l" t="t" r="r" b="b"/>
              <a:pathLst>
                <a:path w="513714" h="797560">
                  <a:moveTo>
                    <a:pt x="0" y="0"/>
                  </a:moveTo>
                  <a:lnTo>
                    <a:pt x="513603" y="797375"/>
                  </a:lnTo>
                </a:path>
              </a:pathLst>
            </a:custGeom>
            <a:ln w="5561">
              <a:solidFill>
                <a:srgbClr val="00AA4F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5680E789-7FE0-4A74-80C1-A749D7704693}"/>
                </a:ext>
              </a:extLst>
            </p:cNvPr>
            <p:cNvSpPr/>
            <p:nvPr/>
          </p:nvSpPr>
          <p:spPr>
            <a:xfrm>
              <a:off x="4076733" y="2101537"/>
              <a:ext cx="66802" cy="834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17" name="object 17">
            <a:extLst>
              <a:ext uri="{FF2B5EF4-FFF2-40B4-BE49-F238E27FC236}">
                <a16:creationId xmlns:a16="http://schemas.microsoft.com/office/drawing/2014/main" id="{78E9BD1F-A7F5-4DC9-94C9-FAFC07A7BB95}"/>
              </a:ext>
            </a:extLst>
          </p:cNvPr>
          <p:cNvSpPr txBox="1"/>
          <p:nvPr/>
        </p:nvSpPr>
        <p:spPr>
          <a:xfrm>
            <a:off x="8293354" y="3433915"/>
            <a:ext cx="463070" cy="23886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defTabSz="1812066" fontAlgn="auto">
              <a:spcBef>
                <a:spcPts val="198"/>
              </a:spcBef>
              <a:spcAft>
                <a:spcPts val="0"/>
              </a:spcAft>
            </a:pPr>
            <a:r>
              <a:rPr sz="1387" b="1" dirty="0">
                <a:solidFill>
                  <a:srgbClr val="00AA4F"/>
                </a:solidFill>
                <a:latin typeface="Times New Roman"/>
                <a:cs typeface="Times New Roman"/>
              </a:rPr>
              <a:t>x',</a:t>
            </a:r>
            <a:r>
              <a:rPr sz="1387" b="1" spc="-129" dirty="0">
                <a:solidFill>
                  <a:srgbClr val="00AA4F"/>
                </a:solidFill>
                <a:latin typeface="Times New Roman"/>
                <a:cs typeface="Times New Roman"/>
              </a:rPr>
              <a:t> </a:t>
            </a:r>
            <a:r>
              <a:rPr sz="1387" b="1" dirty="0">
                <a:solidFill>
                  <a:srgbClr val="00AA4F"/>
                </a:solidFill>
                <a:latin typeface="Times New Roman"/>
                <a:cs typeface="Times New Roman"/>
              </a:rPr>
              <a:t>x''</a:t>
            </a:r>
            <a:endParaRPr sz="138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EE23EE0C-087A-4911-990E-B72E517B6F22}"/>
              </a:ext>
            </a:extLst>
          </p:cNvPr>
          <p:cNvGrpSpPr/>
          <p:nvPr/>
        </p:nvGrpSpPr>
        <p:grpSpPr>
          <a:xfrm>
            <a:off x="7250778" y="2528157"/>
            <a:ext cx="453006" cy="659375"/>
            <a:chOff x="3607609" y="1701206"/>
            <a:chExt cx="228600" cy="332740"/>
          </a:xfrm>
        </p:grpSpPr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09734B04-631F-4B20-9F9B-17D1A55E2E74}"/>
                </a:ext>
              </a:extLst>
            </p:cNvPr>
            <p:cNvSpPr/>
            <p:nvPr/>
          </p:nvSpPr>
          <p:spPr>
            <a:xfrm>
              <a:off x="3610562" y="1704064"/>
              <a:ext cx="222885" cy="327025"/>
            </a:xfrm>
            <a:custGeom>
              <a:avLst/>
              <a:gdLst/>
              <a:ahLst/>
              <a:cxnLst/>
              <a:rect l="l" t="t" r="r" b="b"/>
              <a:pathLst>
                <a:path w="222885" h="327025">
                  <a:moveTo>
                    <a:pt x="222272" y="0"/>
                  </a:moveTo>
                  <a:lnTo>
                    <a:pt x="0" y="326702"/>
                  </a:lnTo>
                </a:path>
              </a:pathLst>
            </a:custGeom>
            <a:ln w="5561">
              <a:solidFill>
                <a:srgbClr val="008DD1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4CD6D4B4-D0F7-4046-AD71-118101A7A3AE}"/>
                </a:ext>
              </a:extLst>
            </p:cNvPr>
            <p:cNvSpPr/>
            <p:nvPr/>
          </p:nvSpPr>
          <p:spPr>
            <a:xfrm>
              <a:off x="3607609" y="1950990"/>
              <a:ext cx="68251" cy="827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1EC6DC93-3BFE-4A55-BB95-1AF33F6D6ECA}"/>
              </a:ext>
            </a:extLst>
          </p:cNvPr>
          <p:cNvSpPr txBox="1"/>
          <p:nvPr/>
        </p:nvSpPr>
        <p:spPr>
          <a:xfrm>
            <a:off x="7101088" y="3159278"/>
            <a:ext cx="145968" cy="221067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defTabSz="1812066" fontAlgn="auto">
              <a:spcBef>
                <a:spcPts val="178"/>
              </a:spcBef>
              <a:spcAft>
                <a:spcPts val="0"/>
              </a:spcAft>
            </a:pPr>
            <a:r>
              <a:rPr sz="1288" spc="99" dirty="0">
                <a:solidFill>
                  <a:srgbClr val="50B1DF"/>
                </a:solidFill>
                <a:latin typeface="Times New Roman"/>
                <a:cs typeface="Times New Roman"/>
              </a:rPr>
              <a:t>x</a:t>
            </a:r>
            <a:endParaRPr sz="128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263E69AE-E17F-40F7-83F8-935BFE110A89}"/>
              </a:ext>
            </a:extLst>
          </p:cNvPr>
          <p:cNvSpPr txBox="1"/>
          <p:nvPr/>
        </p:nvSpPr>
        <p:spPr>
          <a:xfrm>
            <a:off x="8904726" y="2365082"/>
            <a:ext cx="145968" cy="221067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defTabSz="1812066" fontAlgn="auto">
              <a:spcBef>
                <a:spcPts val="178"/>
              </a:spcBef>
              <a:spcAft>
                <a:spcPts val="0"/>
              </a:spcAft>
            </a:pPr>
            <a:r>
              <a:rPr sz="1288" spc="99" dirty="0">
                <a:solidFill>
                  <a:srgbClr val="50B1DF"/>
                </a:solidFill>
                <a:latin typeface="Times New Roman"/>
                <a:cs typeface="Times New Roman"/>
              </a:rPr>
              <a:t>y</a:t>
            </a:r>
            <a:endParaRPr sz="128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859C958F-3AE0-4879-88DA-A035AD06514D}"/>
              </a:ext>
            </a:extLst>
          </p:cNvPr>
          <p:cNvSpPr txBox="1"/>
          <p:nvPr/>
        </p:nvSpPr>
        <p:spPr>
          <a:xfrm>
            <a:off x="7620697" y="747441"/>
            <a:ext cx="349821" cy="221067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defTabSz="1812066" fontAlgn="auto">
              <a:spcBef>
                <a:spcPts val="178"/>
              </a:spcBef>
              <a:spcAft>
                <a:spcPts val="0"/>
              </a:spcAft>
            </a:pPr>
            <a:r>
              <a:rPr sz="1288" spc="69" dirty="0">
                <a:solidFill>
                  <a:srgbClr val="50B1DF"/>
                </a:solidFill>
                <a:latin typeface="Times New Roman"/>
                <a:cs typeface="Times New Roman"/>
              </a:rPr>
              <a:t>z,</a:t>
            </a:r>
            <a:r>
              <a:rPr sz="1288" spc="-69" dirty="0">
                <a:solidFill>
                  <a:srgbClr val="50B1DF"/>
                </a:solidFill>
                <a:latin typeface="Times New Roman"/>
                <a:cs typeface="Times New Roman"/>
              </a:rPr>
              <a:t> </a:t>
            </a:r>
            <a:r>
              <a:rPr sz="1288" spc="59" dirty="0">
                <a:solidFill>
                  <a:srgbClr val="50B1DF"/>
                </a:solidFill>
                <a:latin typeface="Times New Roman"/>
                <a:cs typeface="Times New Roman"/>
              </a:rPr>
              <a:t>z'</a:t>
            </a:r>
            <a:endParaRPr sz="128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4" name="object 24">
            <a:extLst>
              <a:ext uri="{FF2B5EF4-FFF2-40B4-BE49-F238E27FC236}">
                <a16:creationId xmlns:a16="http://schemas.microsoft.com/office/drawing/2014/main" id="{2576CF36-ACD4-442F-8044-7E8B64D40FF6}"/>
              </a:ext>
            </a:extLst>
          </p:cNvPr>
          <p:cNvGrpSpPr/>
          <p:nvPr/>
        </p:nvGrpSpPr>
        <p:grpSpPr>
          <a:xfrm>
            <a:off x="7639843" y="969342"/>
            <a:ext cx="117026" cy="1569161"/>
            <a:chOff x="3803942" y="914581"/>
            <a:chExt cx="59055" cy="791845"/>
          </a:xfrm>
        </p:grpSpPr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94872CF3-E3DD-49FE-9FA6-4B619019B6C3}"/>
                </a:ext>
              </a:extLst>
            </p:cNvPr>
            <p:cNvSpPr/>
            <p:nvPr/>
          </p:nvSpPr>
          <p:spPr>
            <a:xfrm>
              <a:off x="3832464" y="917988"/>
              <a:ext cx="0" cy="785495"/>
            </a:xfrm>
            <a:custGeom>
              <a:avLst/>
              <a:gdLst/>
              <a:ahLst/>
              <a:cxnLst/>
              <a:rect l="l" t="t" r="r" b="b"/>
              <a:pathLst>
                <a:path h="785494">
                  <a:moveTo>
                    <a:pt x="0" y="785214"/>
                  </a:moveTo>
                  <a:lnTo>
                    <a:pt x="0" y="0"/>
                  </a:lnTo>
                </a:path>
              </a:pathLst>
            </a:custGeom>
            <a:ln w="5561">
              <a:solidFill>
                <a:srgbClr val="008DD1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201CA76A-251B-440B-9FBF-81B3A19773AB}"/>
                </a:ext>
              </a:extLst>
            </p:cNvPr>
            <p:cNvSpPr/>
            <p:nvPr/>
          </p:nvSpPr>
          <p:spPr>
            <a:xfrm>
              <a:off x="3807435" y="918074"/>
              <a:ext cx="52069" cy="88900"/>
            </a:xfrm>
            <a:custGeom>
              <a:avLst/>
              <a:gdLst/>
              <a:ahLst/>
              <a:cxnLst/>
              <a:rect l="l" t="t" r="r" b="b"/>
              <a:pathLst>
                <a:path w="52070" h="88900">
                  <a:moveTo>
                    <a:pt x="25029" y="0"/>
                  </a:moveTo>
                  <a:lnTo>
                    <a:pt x="0" y="88903"/>
                  </a:lnTo>
                  <a:lnTo>
                    <a:pt x="25029" y="63665"/>
                  </a:lnTo>
                  <a:lnTo>
                    <a:pt x="44014" y="63665"/>
                  </a:lnTo>
                  <a:lnTo>
                    <a:pt x="25029" y="0"/>
                  </a:lnTo>
                  <a:close/>
                </a:path>
                <a:path w="52070" h="88900">
                  <a:moveTo>
                    <a:pt x="44014" y="63665"/>
                  </a:moveTo>
                  <a:lnTo>
                    <a:pt x="25029" y="63665"/>
                  </a:lnTo>
                  <a:lnTo>
                    <a:pt x="51540" y="88903"/>
                  </a:lnTo>
                  <a:lnTo>
                    <a:pt x="44014" y="63665"/>
                  </a:lnTo>
                  <a:close/>
                </a:path>
              </a:pathLst>
            </a:custGeom>
            <a:solidFill>
              <a:srgbClr val="008DD1"/>
            </a:solid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ECACD460-57EB-47DA-9FFD-0700EF3C1B42}"/>
                </a:ext>
              </a:extLst>
            </p:cNvPr>
            <p:cNvSpPr/>
            <p:nvPr/>
          </p:nvSpPr>
          <p:spPr>
            <a:xfrm>
              <a:off x="3807435" y="918074"/>
              <a:ext cx="52069" cy="88900"/>
            </a:xfrm>
            <a:custGeom>
              <a:avLst/>
              <a:gdLst/>
              <a:ahLst/>
              <a:cxnLst/>
              <a:rect l="l" t="t" r="r" b="b"/>
              <a:pathLst>
                <a:path w="52070" h="88900">
                  <a:moveTo>
                    <a:pt x="25029" y="63665"/>
                  </a:moveTo>
                  <a:lnTo>
                    <a:pt x="51540" y="88903"/>
                  </a:lnTo>
                  <a:lnTo>
                    <a:pt x="25029" y="0"/>
                  </a:lnTo>
                  <a:lnTo>
                    <a:pt x="0" y="88903"/>
                  </a:lnTo>
                  <a:lnTo>
                    <a:pt x="25029" y="63665"/>
                  </a:lnTo>
                  <a:close/>
                </a:path>
              </a:pathLst>
            </a:custGeom>
            <a:ln w="6791">
              <a:solidFill>
                <a:srgbClr val="008DD1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28" name="object 28">
            <a:extLst>
              <a:ext uri="{FF2B5EF4-FFF2-40B4-BE49-F238E27FC236}">
                <a16:creationId xmlns:a16="http://schemas.microsoft.com/office/drawing/2014/main" id="{32EA4FFD-4D3C-4D7E-B292-90BD8AC61F89}"/>
              </a:ext>
            </a:extLst>
          </p:cNvPr>
          <p:cNvSpPr txBox="1"/>
          <p:nvPr/>
        </p:nvSpPr>
        <p:spPr>
          <a:xfrm>
            <a:off x="6489711" y="1563476"/>
            <a:ext cx="541090" cy="23886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defTabSz="1812066" fontAlgn="auto">
              <a:spcBef>
                <a:spcPts val="198"/>
              </a:spcBef>
              <a:spcAft>
                <a:spcPts val="0"/>
              </a:spcAft>
            </a:pPr>
            <a:r>
              <a:rPr sz="1387" b="1" dirty="0">
                <a:solidFill>
                  <a:srgbClr val="EB2D2E"/>
                </a:solidFill>
                <a:latin typeface="Times New Roman"/>
                <a:cs typeface="Times New Roman"/>
              </a:rPr>
              <a:t>z'',</a:t>
            </a:r>
            <a:r>
              <a:rPr sz="1387" b="1" spc="-129" dirty="0">
                <a:solidFill>
                  <a:srgbClr val="EB2D2E"/>
                </a:solidFill>
                <a:latin typeface="Times New Roman"/>
                <a:cs typeface="Times New Roman"/>
              </a:rPr>
              <a:t> </a:t>
            </a:r>
            <a:r>
              <a:rPr sz="1387" b="1" dirty="0">
                <a:solidFill>
                  <a:srgbClr val="EB2D2E"/>
                </a:solidFill>
                <a:latin typeface="Times New Roman"/>
                <a:cs typeface="Times New Roman"/>
              </a:rPr>
              <a:t>z'''</a:t>
            </a:r>
            <a:endParaRPr sz="138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9" name="object 29">
            <a:extLst>
              <a:ext uri="{FF2B5EF4-FFF2-40B4-BE49-F238E27FC236}">
                <a16:creationId xmlns:a16="http://schemas.microsoft.com/office/drawing/2014/main" id="{FB999221-C2CC-4BBA-BBCF-921921E726BA}"/>
              </a:ext>
            </a:extLst>
          </p:cNvPr>
          <p:cNvGrpSpPr/>
          <p:nvPr/>
        </p:nvGrpSpPr>
        <p:grpSpPr>
          <a:xfrm>
            <a:off x="7689595" y="2523398"/>
            <a:ext cx="722292" cy="154777"/>
            <a:chOff x="3829049" y="1698804"/>
            <a:chExt cx="364490" cy="78105"/>
          </a:xfrm>
        </p:grpSpPr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92BEF320-8E84-4F45-B7A1-2AC3A00B369C}"/>
                </a:ext>
              </a:extLst>
            </p:cNvPr>
            <p:cNvSpPr/>
            <p:nvPr/>
          </p:nvSpPr>
          <p:spPr>
            <a:xfrm>
              <a:off x="3831906" y="1701661"/>
              <a:ext cx="358140" cy="64135"/>
            </a:xfrm>
            <a:custGeom>
              <a:avLst/>
              <a:gdLst/>
              <a:ahLst/>
              <a:cxnLst/>
              <a:rect l="l" t="t" r="r" b="b"/>
              <a:pathLst>
                <a:path w="358139" h="64135">
                  <a:moveTo>
                    <a:pt x="0" y="0"/>
                  </a:moveTo>
                  <a:lnTo>
                    <a:pt x="358075" y="63672"/>
                  </a:lnTo>
                </a:path>
              </a:pathLst>
            </a:custGeom>
            <a:ln w="5561">
              <a:solidFill>
                <a:srgbClr val="EB2D2E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5D5B7F3A-FEC5-4738-8432-FAC816728995}"/>
                </a:ext>
              </a:extLst>
            </p:cNvPr>
            <p:cNvSpPr/>
            <p:nvPr/>
          </p:nvSpPr>
          <p:spPr>
            <a:xfrm>
              <a:off x="4109412" y="1729836"/>
              <a:ext cx="80645" cy="43815"/>
            </a:xfrm>
            <a:custGeom>
              <a:avLst/>
              <a:gdLst/>
              <a:ahLst/>
              <a:cxnLst/>
              <a:rect l="l" t="t" r="r" b="b"/>
              <a:pathLst>
                <a:path w="80645" h="43814">
                  <a:moveTo>
                    <a:pt x="7759" y="0"/>
                  </a:moveTo>
                  <a:lnTo>
                    <a:pt x="25786" y="25786"/>
                  </a:lnTo>
                  <a:lnTo>
                    <a:pt x="0" y="43812"/>
                  </a:lnTo>
                  <a:lnTo>
                    <a:pt x="80553" y="35483"/>
                  </a:lnTo>
                  <a:lnTo>
                    <a:pt x="7759" y="0"/>
                  </a:lnTo>
                  <a:close/>
                </a:path>
              </a:pathLst>
            </a:custGeom>
            <a:solidFill>
              <a:srgbClr val="EB2D2E"/>
            </a:solid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0E914887-B90B-42D1-9A4D-4E9AC9D38587}"/>
                </a:ext>
              </a:extLst>
            </p:cNvPr>
            <p:cNvSpPr/>
            <p:nvPr/>
          </p:nvSpPr>
          <p:spPr>
            <a:xfrm>
              <a:off x="4109412" y="1729836"/>
              <a:ext cx="80645" cy="43815"/>
            </a:xfrm>
            <a:custGeom>
              <a:avLst/>
              <a:gdLst/>
              <a:ahLst/>
              <a:cxnLst/>
              <a:rect l="l" t="t" r="r" b="b"/>
              <a:pathLst>
                <a:path w="80645" h="43814">
                  <a:moveTo>
                    <a:pt x="25786" y="25786"/>
                  </a:moveTo>
                  <a:lnTo>
                    <a:pt x="0" y="43812"/>
                  </a:lnTo>
                  <a:lnTo>
                    <a:pt x="80553" y="35483"/>
                  </a:lnTo>
                  <a:lnTo>
                    <a:pt x="7759" y="0"/>
                  </a:lnTo>
                  <a:lnTo>
                    <a:pt x="25786" y="25786"/>
                  </a:lnTo>
                  <a:close/>
                </a:path>
              </a:pathLst>
            </a:custGeom>
            <a:ln w="5932">
              <a:solidFill>
                <a:srgbClr val="EB2D2E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33" name="object 33">
            <a:extLst>
              <a:ext uri="{FF2B5EF4-FFF2-40B4-BE49-F238E27FC236}">
                <a16:creationId xmlns:a16="http://schemas.microsoft.com/office/drawing/2014/main" id="{E82613BF-E42D-48F9-8B67-07AF917EE441}"/>
              </a:ext>
            </a:extLst>
          </p:cNvPr>
          <p:cNvSpPr txBox="1"/>
          <p:nvPr/>
        </p:nvSpPr>
        <p:spPr>
          <a:xfrm>
            <a:off x="8419531" y="2528383"/>
            <a:ext cx="285645" cy="23886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defTabSz="1812066" fontAlgn="auto">
              <a:spcBef>
                <a:spcPts val="198"/>
              </a:spcBef>
              <a:spcAft>
                <a:spcPts val="0"/>
              </a:spcAft>
            </a:pPr>
            <a:r>
              <a:rPr sz="1387" b="1" dirty="0">
                <a:solidFill>
                  <a:srgbClr val="EB2D2E"/>
                </a:solidFill>
                <a:latin typeface="Times New Roman"/>
                <a:cs typeface="Times New Roman"/>
              </a:rPr>
              <a:t>x'''</a:t>
            </a:r>
            <a:endParaRPr sz="138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4" name="object 34">
            <a:extLst>
              <a:ext uri="{FF2B5EF4-FFF2-40B4-BE49-F238E27FC236}">
                <a16:creationId xmlns:a16="http://schemas.microsoft.com/office/drawing/2014/main" id="{8A0B91DF-E078-4B89-94A2-6D35CCEEAF23}"/>
              </a:ext>
            </a:extLst>
          </p:cNvPr>
          <p:cNvGrpSpPr/>
          <p:nvPr/>
        </p:nvGrpSpPr>
        <p:grpSpPr>
          <a:xfrm>
            <a:off x="6672295" y="1483626"/>
            <a:ext cx="1551544" cy="1055754"/>
            <a:chOff x="3315689" y="1174104"/>
            <a:chExt cx="782955" cy="532765"/>
          </a:xfrm>
        </p:grpSpPr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4CB7748F-C297-4CD3-ABAB-708CD2104CB2}"/>
                </a:ext>
              </a:extLst>
            </p:cNvPr>
            <p:cNvSpPr/>
            <p:nvPr/>
          </p:nvSpPr>
          <p:spPr>
            <a:xfrm>
              <a:off x="3831793" y="1179840"/>
              <a:ext cx="262255" cy="524510"/>
            </a:xfrm>
            <a:custGeom>
              <a:avLst/>
              <a:gdLst/>
              <a:ahLst/>
              <a:cxnLst/>
              <a:rect l="l" t="t" r="r" b="b"/>
              <a:pathLst>
                <a:path w="262254" h="524510">
                  <a:moveTo>
                    <a:pt x="0" y="523906"/>
                  </a:moveTo>
                  <a:lnTo>
                    <a:pt x="261874" y="0"/>
                  </a:lnTo>
                </a:path>
              </a:pathLst>
            </a:custGeom>
            <a:ln w="5561">
              <a:solidFill>
                <a:srgbClr val="EB2D2E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195B4290-40FF-4539-A8DA-BE9DA7E82670}"/>
                </a:ext>
              </a:extLst>
            </p:cNvPr>
            <p:cNvSpPr/>
            <p:nvPr/>
          </p:nvSpPr>
          <p:spPr>
            <a:xfrm>
              <a:off x="4040183" y="1177279"/>
              <a:ext cx="55244" cy="80010"/>
            </a:xfrm>
            <a:custGeom>
              <a:avLst/>
              <a:gdLst/>
              <a:ahLst/>
              <a:cxnLst/>
              <a:rect l="l" t="t" r="r" b="b"/>
              <a:pathLst>
                <a:path w="55245" h="80009">
                  <a:moveTo>
                    <a:pt x="54720" y="0"/>
                  </a:moveTo>
                  <a:lnTo>
                    <a:pt x="0" y="59698"/>
                  </a:lnTo>
                  <a:lnTo>
                    <a:pt x="29846" y="49748"/>
                  </a:lnTo>
                  <a:lnTo>
                    <a:pt x="39796" y="79597"/>
                  </a:lnTo>
                  <a:lnTo>
                    <a:pt x="54720" y="0"/>
                  </a:lnTo>
                  <a:close/>
                </a:path>
              </a:pathLst>
            </a:custGeom>
            <a:solidFill>
              <a:srgbClr val="EB2D2E"/>
            </a:solid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7D5EC342-12CA-42A2-86F1-DFC994635CCD}"/>
                </a:ext>
              </a:extLst>
            </p:cNvPr>
            <p:cNvSpPr/>
            <p:nvPr/>
          </p:nvSpPr>
          <p:spPr>
            <a:xfrm>
              <a:off x="4040183" y="1177279"/>
              <a:ext cx="55244" cy="80010"/>
            </a:xfrm>
            <a:custGeom>
              <a:avLst/>
              <a:gdLst/>
              <a:ahLst/>
              <a:cxnLst/>
              <a:rect l="l" t="t" r="r" b="b"/>
              <a:pathLst>
                <a:path w="55245" h="80009">
                  <a:moveTo>
                    <a:pt x="29846" y="49743"/>
                  </a:moveTo>
                  <a:lnTo>
                    <a:pt x="39796" y="79597"/>
                  </a:lnTo>
                  <a:lnTo>
                    <a:pt x="54720" y="0"/>
                  </a:lnTo>
                  <a:lnTo>
                    <a:pt x="0" y="59698"/>
                  </a:lnTo>
                  <a:lnTo>
                    <a:pt x="29846" y="49748"/>
                  </a:lnTo>
                  <a:close/>
                </a:path>
              </a:pathLst>
            </a:custGeom>
            <a:ln w="5932">
              <a:solidFill>
                <a:srgbClr val="EB2D2E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79D79F9A-0994-43C3-B04F-B75FBAB72A8C}"/>
                </a:ext>
              </a:extLst>
            </p:cNvPr>
            <p:cNvSpPr/>
            <p:nvPr/>
          </p:nvSpPr>
          <p:spPr>
            <a:xfrm>
              <a:off x="3318650" y="1327335"/>
              <a:ext cx="514350" cy="375285"/>
            </a:xfrm>
            <a:custGeom>
              <a:avLst/>
              <a:gdLst/>
              <a:ahLst/>
              <a:cxnLst/>
              <a:rect l="l" t="t" r="r" b="b"/>
              <a:pathLst>
                <a:path w="514350" h="375285">
                  <a:moveTo>
                    <a:pt x="0" y="0"/>
                  </a:moveTo>
                  <a:lnTo>
                    <a:pt x="513998" y="375059"/>
                  </a:lnTo>
                </a:path>
              </a:pathLst>
            </a:custGeom>
            <a:ln w="5561">
              <a:solidFill>
                <a:srgbClr val="EB2D2E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BC021EEC-E463-4D01-9D38-99CB5A2962AE}"/>
                </a:ext>
              </a:extLst>
            </p:cNvPr>
            <p:cNvSpPr/>
            <p:nvPr/>
          </p:nvSpPr>
          <p:spPr>
            <a:xfrm>
              <a:off x="3315689" y="1324359"/>
              <a:ext cx="81942" cy="698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40" name="object 40">
            <a:extLst>
              <a:ext uri="{FF2B5EF4-FFF2-40B4-BE49-F238E27FC236}">
                <a16:creationId xmlns:a16="http://schemas.microsoft.com/office/drawing/2014/main" id="{578BB3AC-27DF-404A-B8D6-D5A2431E5F2E}"/>
              </a:ext>
            </a:extLst>
          </p:cNvPr>
          <p:cNvSpPr txBox="1"/>
          <p:nvPr/>
        </p:nvSpPr>
        <p:spPr>
          <a:xfrm>
            <a:off x="8137483" y="1222041"/>
            <a:ext cx="285645" cy="23886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defTabSz="1812066" fontAlgn="auto">
              <a:spcBef>
                <a:spcPts val="198"/>
              </a:spcBef>
              <a:spcAft>
                <a:spcPts val="0"/>
              </a:spcAft>
            </a:pPr>
            <a:r>
              <a:rPr sz="1387" b="1" dirty="0">
                <a:solidFill>
                  <a:srgbClr val="EB2D2E"/>
                </a:solidFill>
                <a:latin typeface="Times New Roman"/>
                <a:cs typeface="Times New Roman"/>
              </a:rPr>
              <a:t>y'''</a:t>
            </a:r>
            <a:endParaRPr sz="138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41" name="object 41">
            <a:extLst>
              <a:ext uri="{FF2B5EF4-FFF2-40B4-BE49-F238E27FC236}">
                <a16:creationId xmlns:a16="http://schemas.microsoft.com/office/drawing/2014/main" id="{CB244218-5749-45A8-908C-3FFCCC35A122}"/>
              </a:ext>
            </a:extLst>
          </p:cNvPr>
          <p:cNvGrpSpPr/>
          <p:nvPr/>
        </p:nvGrpSpPr>
        <p:grpSpPr>
          <a:xfrm>
            <a:off x="7526744" y="2764312"/>
            <a:ext cx="327171" cy="52851"/>
            <a:chOff x="3746870" y="1820377"/>
            <a:chExt cx="165100" cy="26670"/>
          </a:xfrm>
        </p:grpSpPr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F5B44783-9B47-4262-998E-7D005860FC0B}"/>
                </a:ext>
              </a:extLst>
            </p:cNvPr>
            <p:cNvSpPr/>
            <p:nvPr/>
          </p:nvSpPr>
          <p:spPr>
            <a:xfrm>
              <a:off x="3749728" y="1825902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60">
                  <a:moveTo>
                    <a:pt x="0" y="0"/>
                  </a:moveTo>
                  <a:lnTo>
                    <a:pt x="39195" y="7228"/>
                  </a:lnTo>
                  <a:lnTo>
                    <a:pt x="77784" y="9819"/>
                  </a:lnTo>
                  <a:lnTo>
                    <a:pt x="115798" y="7951"/>
                  </a:lnTo>
                  <a:lnTo>
                    <a:pt x="153263" y="1805"/>
                  </a:lnTo>
                </a:path>
              </a:pathLst>
            </a:custGeom>
            <a:ln w="5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F686B178-3E29-4758-AF5E-22F823FAE126}"/>
                </a:ext>
              </a:extLst>
            </p:cNvPr>
            <p:cNvSpPr/>
            <p:nvPr/>
          </p:nvSpPr>
          <p:spPr>
            <a:xfrm>
              <a:off x="3873360" y="1820377"/>
              <a:ext cx="38735" cy="26670"/>
            </a:xfrm>
            <a:custGeom>
              <a:avLst/>
              <a:gdLst/>
              <a:ahLst/>
              <a:cxnLst/>
              <a:rect l="l" t="t" r="r" b="b"/>
              <a:pathLst>
                <a:path w="38735" h="26669">
                  <a:moveTo>
                    <a:pt x="0" y="0"/>
                  </a:moveTo>
                  <a:lnTo>
                    <a:pt x="4502" y="5687"/>
                  </a:lnTo>
                  <a:lnTo>
                    <a:pt x="6984" y="12306"/>
                  </a:lnTo>
                  <a:lnTo>
                    <a:pt x="7328" y="19338"/>
                  </a:lnTo>
                  <a:lnTo>
                    <a:pt x="5416" y="26263"/>
                  </a:lnTo>
                  <a:lnTo>
                    <a:pt x="38416" y="5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44" name="object 44">
            <a:extLst>
              <a:ext uri="{FF2B5EF4-FFF2-40B4-BE49-F238E27FC236}">
                <a16:creationId xmlns:a16="http://schemas.microsoft.com/office/drawing/2014/main" id="{6D65041B-4FBF-45AC-BB60-3410E9A89879}"/>
              </a:ext>
            </a:extLst>
          </p:cNvPr>
          <p:cNvSpPr txBox="1"/>
          <p:nvPr/>
        </p:nvSpPr>
        <p:spPr>
          <a:xfrm>
            <a:off x="7614981" y="2732763"/>
            <a:ext cx="143452" cy="23886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defTabSz="1812066" fontAlgn="auto">
              <a:spcBef>
                <a:spcPts val="198"/>
              </a:spcBef>
              <a:spcAft>
                <a:spcPts val="0"/>
              </a:spcAft>
            </a:pPr>
            <a:r>
              <a:rPr sz="1387" dirty="0">
                <a:solidFill>
                  <a:prstClr val="black"/>
                </a:solidFill>
                <a:latin typeface="Times New Roman"/>
                <a:cs typeface="Times New Roman"/>
              </a:rPr>
              <a:t>α</a:t>
            </a:r>
            <a:endParaRPr sz="138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F9A78F4C-4B0C-409E-9920-227292A8E9F3}"/>
              </a:ext>
            </a:extLst>
          </p:cNvPr>
          <p:cNvSpPr/>
          <p:nvPr/>
        </p:nvSpPr>
        <p:spPr>
          <a:xfrm>
            <a:off x="7462193" y="2224002"/>
            <a:ext cx="239734" cy="1363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812066" fontAlgn="auto"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E6084326-FDFC-47A6-9ECC-A77CFADF7425}"/>
              </a:ext>
            </a:extLst>
          </p:cNvPr>
          <p:cNvSpPr txBox="1"/>
          <p:nvPr/>
        </p:nvSpPr>
        <p:spPr>
          <a:xfrm>
            <a:off x="7473179" y="1930884"/>
            <a:ext cx="140935" cy="23886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defTabSz="1812066" fontAlgn="auto">
              <a:spcBef>
                <a:spcPts val="198"/>
              </a:spcBef>
              <a:spcAft>
                <a:spcPts val="0"/>
              </a:spcAft>
            </a:pPr>
            <a:r>
              <a:rPr sz="1387" dirty="0">
                <a:solidFill>
                  <a:prstClr val="black"/>
                </a:solidFill>
                <a:latin typeface="Times New Roman"/>
                <a:cs typeface="Times New Roman"/>
              </a:rPr>
              <a:t>β</a:t>
            </a:r>
            <a:endParaRPr sz="138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E103B3F5-3572-40C9-B629-492CD48D3CB1}"/>
              </a:ext>
            </a:extLst>
          </p:cNvPr>
          <p:cNvSpPr/>
          <p:nvPr/>
        </p:nvSpPr>
        <p:spPr>
          <a:xfrm>
            <a:off x="7955794" y="2606528"/>
            <a:ext cx="185475" cy="3440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812066" fontAlgn="auto"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C011F10F-DF32-4222-808F-6F5EE53DFA99}"/>
              </a:ext>
            </a:extLst>
          </p:cNvPr>
          <p:cNvSpPr txBox="1"/>
          <p:nvPr/>
        </p:nvSpPr>
        <p:spPr>
          <a:xfrm>
            <a:off x="8059546" y="2695389"/>
            <a:ext cx="128350" cy="23886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defTabSz="1812066" fontAlgn="auto">
              <a:spcBef>
                <a:spcPts val="198"/>
              </a:spcBef>
              <a:spcAft>
                <a:spcPts val="0"/>
              </a:spcAft>
            </a:pPr>
            <a:r>
              <a:rPr sz="1387" dirty="0">
                <a:solidFill>
                  <a:prstClr val="black"/>
                </a:solidFill>
                <a:latin typeface="Times New Roman"/>
                <a:cs typeface="Times New Roman"/>
              </a:rPr>
              <a:t>γ</a:t>
            </a:r>
            <a:endParaRPr sz="138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5F2F3A36-4B45-44DA-AD2D-B50E592F2EBB}"/>
              </a:ext>
            </a:extLst>
          </p:cNvPr>
          <p:cNvSpPr txBox="1"/>
          <p:nvPr/>
        </p:nvSpPr>
        <p:spPr>
          <a:xfrm>
            <a:off x="545342" y="3841727"/>
            <a:ext cx="8132705" cy="2103012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75503" defTabSz="1812066" fontAlgn="auto">
              <a:spcBef>
                <a:spcPts val="860"/>
              </a:spcBef>
              <a:spcAft>
                <a:spcPts val="0"/>
              </a:spcAft>
            </a:pP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Three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angles </a:t>
            </a:r>
            <a:r>
              <a:rPr sz="2180" spc="99" dirty="0">
                <a:solidFill>
                  <a:prstClr val="black"/>
                </a:solidFill>
                <a:latin typeface="+mj-lt"/>
                <a:cs typeface="Garamond"/>
              </a:rPr>
              <a:t>(</a:t>
            </a:r>
            <a:r>
              <a:rPr sz="2180" i="1" spc="99" dirty="0">
                <a:solidFill>
                  <a:prstClr val="black"/>
                </a:solidFill>
                <a:latin typeface="+mj-lt"/>
                <a:cs typeface="Georgia"/>
              </a:rPr>
              <a:t>α, </a:t>
            </a:r>
            <a:r>
              <a:rPr sz="2180" i="1" spc="50" dirty="0">
                <a:solidFill>
                  <a:prstClr val="black"/>
                </a:solidFill>
                <a:latin typeface="+mj-lt"/>
                <a:cs typeface="Georgia"/>
              </a:rPr>
              <a:t>β, </a:t>
            </a:r>
            <a:r>
              <a:rPr sz="2180" i="1" spc="89" dirty="0">
                <a:solidFill>
                  <a:prstClr val="black"/>
                </a:solidFill>
                <a:latin typeface="+mj-lt"/>
                <a:cs typeface="Georgia"/>
              </a:rPr>
              <a:t>γ</a:t>
            </a:r>
            <a:r>
              <a:rPr sz="2180" spc="89" dirty="0">
                <a:solidFill>
                  <a:prstClr val="black"/>
                </a:solidFill>
                <a:latin typeface="+mj-lt"/>
                <a:cs typeface="Garamond"/>
              </a:rPr>
              <a:t>)</a:t>
            </a:r>
            <a:r>
              <a:rPr sz="2180" spc="89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2180" spc="-109" dirty="0">
                <a:solidFill>
                  <a:srgbClr val="FF0000"/>
                </a:solidFill>
                <a:latin typeface="+mj-lt"/>
                <a:cs typeface="Tahoma"/>
              </a:rPr>
              <a:t>12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representations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of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 </a:t>
            </a:r>
            <a:r>
              <a:rPr sz="2180" spc="-20" dirty="0">
                <a:solidFill>
                  <a:prstClr val="black"/>
                </a:solidFill>
                <a:latin typeface="+mj-lt"/>
                <a:cs typeface="Tahoma"/>
              </a:rPr>
              <a:t>3D</a:t>
            </a:r>
            <a:r>
              <a:rPr sz="2180" spc="277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rotation:</a:t>
            </a:r>
            <a:endParaRPr sz="2180">
              <a:solidFill>
                <a:prstClr val="black"/>
              </a:solidFill>
              <a:latin typeface="+mj-lt"/>
              <a:cs typeface="Tahoma"/>
            </a:endParaRPr>
          </a:p>
          <a:p>
            <a:pPr marL="624156" indent="-294461" defTabSz="1812066" fontAlgn="auto">
              <a:spcBef>
                <a:spcPts val="662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625415" algn="l"/>
              </a:tabLst>
            </a:pP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Euler </a:t>
            </a:r>
            <a:r>
              <a:rPr sz="2180" spc="-119" dirty="0">
                <a:solidFill>
                  <a:prstClr val="black"/>
                </a:solidFill>
                <a:latin typeface="+mj-lt"/>
                <a:cs typeface="Tahoma"/>
              </a:rPr>
              <a:t>angles: </a:t>
            </a:r>
            <a:r>
              <a:rPr sz="2180" i="1" spc="59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180" spc="59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59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3270" i="1" spc="87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2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2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3270" i="1" spc="30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3270" i="1" spc="-14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3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3270" i="1" spc="44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2180" i="1" spc="-2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2180" spc="-2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2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3270" i="1" spc="-30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89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3270" i="1" spc="-133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2180" i="1" spc="-2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180" spc="-2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2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3270" i="1" spc="-30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2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2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3270" i="1" spc="30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2180" i="1" spc="59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180" spc="59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59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3270" i="1" spc="87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3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3270" i="1" spc="44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3270" i="1" spc="-14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89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3270" i="1" spc="59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.</a:t>
            </a:r>
            <a:endParaRPr sz="2180">
              <a:solidFill>
                <a:prstClr val="black"/>
              </a:solidFill>
              <a:latin typeface="+mj-lt"/>
              <a:cs typeface="Tahoma"/>
            </a:endParaRPr>
          </a:p>
          <a:p>
            <a:pPr marL="624156" marR="369964" indent="-294461" defTabSz="1812066" fontAlgn="auto">
              <a:lnSpc>
                <a:spcPct val="102600"/>
              </a:lnSpc>
              <a:spcBef>
                <a:spcPts val="585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625415" algn="l"/>
              </a:tabLst>
            </a:pPr>
            <a:r>
              <a:rPr sz="2180" spc="-40" dirty="0">
                <a:solidFill>
                  <a:prstClr val="black"/>
                </a:solidFill>
                <a:latin typeface="+mj-lt"/>
                <a:cs typeface="Tahoma"/>
              </a:rPr>
              <a:t>Tait–Bryan </a:t>
            </a:r>
            <a:r>
              <a:rPr sz="2180" spc="-119" dirty="0">
                <a:solidFill>
                  <a:prstClr val="black"/>
                </a:solidFill>
                <a:latin typeface="+mj-lt"/>
                <a:cs typeface="Tahoma"/>
              </a:rPr>
              <a:t>angles: 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3270" i="1" spc="-14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2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2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3270" i="1" spc="30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2180" i="1" spc="-2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2180" spc="-2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2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3270" i="1" spc="-30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3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3270" i="1" spc="44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2180" i="1" spc="59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180" spc="59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59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3270" i="1" spc="87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89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3270" i="1" spc="-133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2180" i="1" spc="59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180" spc="59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59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3270" i="1" spc="87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89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3270" i="1" spc="-133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2180" i="1" spc="-2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180" spc="-2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2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3270" i="1" spc="-30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3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3270" i="1" spc="44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,  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3270" i="1" spc="-14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2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2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3270" i="1" spc="773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.</a:t>
            </a:r>
            <a:endParaRPr sz="2180">
              <a:solidFill>
                <a:prstClr val="black"/>
              </a:solidFill>
              <a:latin typeface="+mj-lt"/>
              <a:cs typeface="Tahoma"/>
            </a:endParaRPr>
          </a:p>
          <a:p>
            <a:pPr marL="75503" defTabSz="1812066" fontAlgn="auto">
              <a:spcBef>
                <a:spcPts val="1021"/>
              </a:spcBef>
              <a:spcAft>
                <a:spcPts val="0"/>
              </a:spcAft>
            </a:pP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This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is called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the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three-angle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representation</a:t>
            </a:r>
            <a:r>
              <a:rPr sz="2180" spc="168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with </a:t>
            </a:r>
            <a:r>
              <a:rPr sz="2180" spc="-50" dirty="0">
                <a:solidFill>
                  <a:srgbClr val="FF0000"/>
                </a:solidFill>
                <a:latin typeface="+mj-lt"/>
                <a:cs typeface="Tahoma"/>
              </a:rPr>
              <a:t>intrinsic </a:t>
            </a: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rotations.</a:t>
            </a:r>
            <a:endParaRPr sz="2180">
              <a:solidFill>
                <a:prstClr val="black"/>
              </a:solidFill>
              <a:latin typeface="+mj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36724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269D7-D21D-40D2-95AB-2689ECD2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Three-angle representation with extrinsic rotations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C25FB6-B066-4D03-8D54-65EECCCD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BB4675-FFB0-4039-9DD5-8DCCBA5B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09600"/>
          </a:xfrm>
        </p:spPr>
        <p:txBody>
          <a:bodyPr/>
          <a:lstStyle/>
          <a:p>
            <a:r>
              <a:rPr lang="en-US" sz="2800" dirty="0"/>
              <a:t>Representing 3D Orientations with Three Angles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76E42E7-10F5-4551-BB37-1930CFE228ED}"/>
              </a:ext>
            </a:extLst>
          </p:cNvPr>
          <p:cNvSpPr txBox="1"/>
          <p:nvPr/>
        </p:nvSpPr>
        <p:spPr>
          <a:xfrm>
            <a:off x="564789" y="1647088"/>
            <a:ext cx="8014422" cy="4249625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125838" defTabSz="1812066" fontAlgn="auto">
              <a:spcBef>
                <a:spcPts val="860"/>
              </a:spcBef>
              <a:spcAft>
                <a:spcPts val="0"/>
              </a:spcAft>
            </a:pP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Given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three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angles </a:t>
            </a:r>
            <a:r>
              <a:rPr sz="2180" spc="99" dirty="0">
                <a:solidFill>
                  <a:prstClr val="black"/>
                </a:solidFill>
                <a:latin typeface="+mj-lt"/>
                <a:cs typeface="Garamond"/>
              </a:rPr>
              <a:t>(</a:t>
            </a:r>
            <a:r>
              <a:rPr sz="2180" i="1" spc="99" dirty="0">
                <a:solidFill>
                  <a:prstClr val="black"/>
                </a:solidFill>
                <a:latin typeface="+mj-lt"/>
                <a:cs typeface="Georgia"/>
              </a:rPr>
              <a:t>α, </a:t>
            </a:r>
            <a:r>
              <a:rPr sz="2180" i="1" spc="50" dirty="0">
                <a:solidFill>
                  <a:prstClr val="black"/>
                </a:solidFill>
                <a:latin typeface="+mj-lt"/>
                <a:cs typeface="Georgia"/>
              </a:rPr>
              <a:t>β, </a:t>
            </a:r>
            <a:r>
              <a:rPr sz="2180" i="1" spc="89" dirty="0">
                <a:solidFill>
                  <a:prstClr val="black"/>
                </a:solidFill>
                <a:latin typeface="+mj-lt"/>
                <a:cs typeface="Georgia"/>
              </a:rPr>
              <a:t>γ</a:t>
            </a:r>
            <a:r>
              <a:rPr sz="2180" spc="89" dirty="0">
                <a:solidFill>
                  <a:prstClr val="black"/>
                </a:solidFill>
                <a:latin typeface="+mj-lt"/>
                <a:cs typeface="Garamond"/>
              </a:rPr>
              <a:t>)</a:t>
            </a:r>
            <a:r>
              <a:rPr sz="2180" spc="89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let </a:t>
            </a:r>
            <a:r>
              <a:rPr sz="2180" i="1" spc="-119" dirty="0">
                <a:solidFill>
                  <a:prstClr val="black"/>
                </a:solidFill>
                <a:latin typeface="+mj-lt"/>
                <a:cs typeface="Georgia"/>
              </a:rPr>
              <a:t>a</a:t>
            </a:r>
            <a:r>
              <a:rPr sz="2180" spc="-119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119" dirty="0">
                <a:solidFill>
                  <a:prstClr val="black"/>
                </a:solidFill>
                <a:latin typeface="+mj-lt"/>
                <a:cs typeface="Georgia"/>
              </a:rPr>
              <a:t>b</a:t>
            </a:r>
            <a:r>
              <a:rPr sz="2180" spc="-119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119" dirty="0">
                <a:solidFill>
                  <a:prstClr val="black"/>
                </a:solidFill>
                <a:latin typeface="+mj-lt"/>
                <a:cs typeface="Georgia"/>
              </a:rPr>
              <a:t>c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denote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the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application</a:t>
            </a:r>
            <a:r>
              <a:rPr sz="2180" spc="139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of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674491" indent="-294461" defTabSz="1812066" fontAlgn="auto">
              <a:spcBef>
                <a:spcPts val="662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675750" algn="l"/>
              </a:tabLst>
            </a:pP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rotation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of </a:t>
            </a:r>
            <a:r>
              <a:rPr sz="2180" i="1" spc="69" dirty="0">
                <a:solidFill>
                  <a:prstClr val="black"/>
                </a:solidFill>
                <a:latin typeface="+mj-lt"/>
                <a:cs typeface="Georgia"/>
              </a:rPr>
              <a:t>α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around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axis </a:t>
            </a:r>
            <a:r>
              <a:rPr sz="2180" spc="1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i="1" spc="-89" dirty="0">
                <a:solidFill>
                  <a:prstClr val="black"/>
                </a:solidFill>
                <a:latin typeface="+mj-lt"/>
                <a:cs typeface="Georgia"/>
              </a:rPr>
              <a:t>a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,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674491" indent="-294461" defTabSz="1812066" fontAlgn="auto">
              <a:spcBef>
                <a:spcPts val="654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675750" algn="l"/>
              </a:tabLst>
            </a:pP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rotation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of </a:t>
            </a:r>
            <a:r>
              <a:rPr sz="2180" i="1" spc="-20" dirty="0">
                <a:solidFill>
                  <a:prstClr val="black"/>
                </a:solidFill>
                <a:latin typeface="+mj-lt"/>
                <a:cs typeface="Georgia"/>
              </a:rPr>
              <a:t>β 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around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axis</a:t>
            </a:r>
            <a:r>
              <a:rPr sz="2180" spc="297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i="1" spc="-178" dirty="0">
                <a:solidFill>
                  <a:prstClr val="black"/>
                </a:solidFill>
                <a:latin typeface="+mj-lt"/>
                <a:cs typeface="Georgia"/>
              </a:rPr>
              <a:t>b</a:t>
            </a:r>
            <a:r>
              <a:rPr sz="2180" spc="-178" dirty="0">
                <a:solidFill>
                  <a:prstClr val="black"/>
                </a:solidFill>
                <a:latin typeface="+mj-lt"/>
                <a:cs typeface="Tahoma"/>
              </a:rPr>
              <a:t>,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674491" indent="-294461" defTabSz="1812066" fontAlgn="auto">
              <a:spcBef>
                <a:spcPts val="664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675750" algn="l"/>
              </a:tabLst>
            </a:pP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and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rotation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of </a:t>
            </a:r>
            <a:r>
              <a:rPr sz="2180" i="1" dirty="0">
                <a:solidFill>
                  <a:prstClr val="black"/>
                </a:solidFill>
                <a:latin typeface="+mj-lt"/>
                <a:cs typeface="Georgia"/>
              </a:rPr>
              <a:t>γ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around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axis </a:t>
            </a:r>
            <a:r>
              <a:rPr sz="2180" i="1" spc="-59" dirty="0">
                <a:solidFill>
                  <a:prstClr val="black"/>
                </a:solidFill>
                <a:latin typeface="+mj-lt"/>
                <a:cs typeface="Georgia"/>
              </a:rPr>
              <a:t>c </a:t>
            </a:r>
            <a:r>
              <a:rPr sz="2180" spc="-30" dirty="0">
                <a:solidFill>
                  <a:prstClr val="black"/>
                </a:solidFill>
                <a:latin typeface="+mj-lt"/>
                <a:cs typeface="Tahoma"/>
              </a:rPr>
              <a:t>(in that</a:t>
            </a:r>
            <a:r>
              <a:rPr sz="2180" spc="416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order).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defTabSz="1812066" fontAlgn="auto">
              <a:spcBef>
                <a:spcPts val="40"/>
              </a:spcBef>
              <a:spcAft>
                <a:spcPts val="0"/>
              </a:spcAft>
              <a:buClr>
                <a:srgbClr val="23305B"/>
              </a:buClr>
              <a:buFont typeface="Lucida Sans Unicode"/>
              <a:buChar char="►"/>
            </a:pPr>
            <a:endParaRPr sz="327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125838" defTabSz="1812066" fontAlgn="auto">
              <a:spcBef>
                <a:spcPts val="0"/>
              </a:spcBef>
              <a:spcAft>
                <a:spcPts val="0"/>
              </a:spcAft>
            </a:pP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Three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angles </a:t>
            </a:r>
            <a:r>
              <a:rPr sz="2180" spc="99" dirty="0">
                <a:solidFill>
                  <a:prstClr val="black"/>
                </a:solidFill>
                <a:latin typeface="+mj-lt"/>
                <a:cs typeface="Garamond"/>
              </a:rPr>
              <a:t>(</a:t>
            </a:r>
            <a:r>
              <a:rPr sz="2180" i="1" spc="99" dirty="0">
                <a:solidFill>
                  <a:prstClr val="black"/>
                </a:solidFill>
                <a:latin typeface="+mj-lt"/>
                <a:cs typeface="Georgia"/>
              </a:rPr>
              <a:t>α, </a:t>
            </a:r>
            <a:r>
              <a:rPr sz="2180" i="1" spc="50" dirty="0">
                <a:solidFill>
                  <a:prstClr val="black"/>
                </a:solidFill>
                <a:latin typeface="+mj-lt"/>
                <a:cs typeface="Georgia"/>
              </a:rPr>
              <a:t>β, </a:t>
            </a:r>
            <a:r>
              <a:rPr sz="2180" i="1" spc="89" dirty="0">
                <a:solidFill>
                  <a:prstClr val="black"/>
                </a:solidFill>
                <a:latin typeface="+mj-lt"/>
                <a:cs typeface="Georgia"/>
              </a:rPr>
              <a:t>γ</a:t>
            </a:r>
            <a:r>
              <a:rPr sz="2180" spc="89" dirty="0">
                <a:solidFill>
                  <a:prstClr val="black"/>
                </a:solidFill>
                <a:latin typeface="+mj-lt"/>
                <a:cs typeface="Garamond"/>
              </a:rPr>
              <a:t>)</a:t>
            </a:r>
            <a:r>
              <a:rPr sz="2180" spc="89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2180" spc="-89" dirty="0">
                <a:solidFill>
                  <a:srgbClr val="FF0000"/>
                </a:solidFill>
                <a:latin typeface="+mj-lt"/>
                <a:cs typeface="Tahoma"/>
              </a:rPr>
              <a:t>another </a:t>
            </a:r>
            <a:r>
              <a:rPr sz="2180" spc="-109" dirty="0">
                <a:solidFill>
                  <a:srgbClr val="FF0000"/>
                </a:solidFill>
                <a:latin typeface="+mj-lt"/>
                <a:cs typeface="Tahoma"/>
              </a:rPr>
              <a:t>12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representations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of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 </a:t>
            </a:r>
            <a:r>
              <a:rPr sz="2180" spc="-20" dirty="0">
                <a:solidFill>
                  <a:prstClr val="black"/>
                </a:solidFill>
                <a:latin typeface="+mj-lt"/>
                <a:cs typeface="Tahoma"/>
              </a:rPr>
              <a:t>3D</a:t>
            </a:r>
            <a:r>
              <a:rPr sz="2180" spc="416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rotation: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674491" indent="-294461" defTabSz="1812066" fontAlgn="auto">
              <a:spcBef>
                <a:spcPts val="662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675750" algn="l"/>
              </a:tabLst>
            </a:pP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Euler </a:t>
            </a:r>
            <a:r>
              <a:rPr sz="2180" spc="-119" dirty="0">
                <a:solidFill>
                  <a:prstClr val="black"/>
                </a:solidFill>
                <a:latin typeface="+mj-lt"/>
                <a:cs typeface="Tahoma"/>
              </a:rPr>
              <a:t>angles: </a:t>
            </a:r>
            <a:r>
              <a:rPr sz="2180" i="1" spc="3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3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3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2180" i="1" spc="-5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5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5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2180" i="1" spc="3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3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3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,</a:t>
            </a:r>
            <a:r>
              <a:rPr sz="2180" spc="178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i="1" spc="-5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5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5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.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674491" indent="-294461" defTabSz="1812066" fontAlgn="auto">
              <a:spcBef>
                <a:spcPts val="654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675750" algn="l"/>
              </a:tabLst>
            </a:pPr>
            <a:r>
              <a:rPr sz="2180" spc="-40" dirty="0">
                <a:solidFill>
                  <a:prstClr val="black"/>
                </a:solidFill>
                <a:latin typeface="+mj-lt"/>
                <a:cs typeface="Tahoma"/>
              </a:rPr>
              <a:t>Tait–Bryan </a:t>
            </a:r>
            <a:r>
              <a:rPr sz="2180" spc="-119" dirty="0">
                <a:solidFill>
                  <a:prstClr val="black"/>
                </a:solidFill>
                <a:latin typeface="+mj-lt"/>
                <a:cs typeface="Tahoma"/>
              </a:rPr>
              <a:t>angles: 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,</a:t>
            </a:r>
            <a:r>
              <a:rPr sz="2180" spc="168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.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defTabSz="1812066" fontAlgn="auto">
              <a:spcBef>
                <a:spcPts val="40"/>
              </a:spcBef>
              <a:spcAft>
                <a:spcPts val="0"/>
              </a:spcAft>
            </a:pPr>
            <a:endParaRPr sz="327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125838" defTabSz="1812066" fontAlgn="auto">
              <a:spcBef>
                <a:spcPts val="0"/>
              </a:spcBef>
              <a:spcAft>
                <a:spcPts val="0"/>
              </a:spcAft>
            </a:pP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This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is called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the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three-angle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representation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with </a:t>
            </a:r>
            <a:r>
              <a:rPr sz="2180" spc="-59" dirty="0">
                <a:solidFill>
                  <a:srgbClr val="FF0000"/>
                </a:solidFill>
                <a:latin typeface="+mj-lt"/>
                <a:cs typeface="Tahoma"/>
              </a:rPr>
              <a:t>extrinsic</a:t>
            </a:r>
            <a:r>
              <a:rPr sz="2180" spc="119" dirty="0">
                <a:solidFill>
                  <a:srgbClr val="FF0000"/>
                </a:solidFill>
                <a:latin typeface="+mj-lt"/>
                <a:cs typeface="Tahoma"/>
              </a:rPr>
              <a:t> </a:t>
            </a: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rotations.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0888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9EFB4-6247-4371-8082-AB7DA36A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64423A-74CE-49C8-8410-DF96EC63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set of points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131DB3A-4052-4A31-B125-C5DE90143C21}"/>
              </a:ext>
            </a:extLst>
          </p:cNvPr>
          <p:cNvSpPr txBox="1"/>
          <p:nvPr/>
        </p:nvSpPr>
        <p:spPr>
          <a:xfrm>
            <a:off x="457200" y="838200"/>
            <a:ext cx="7839512" cy="1450076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368705" marR="140939" indent="-294461" defTabSz="1812066" fontAlgn="auto">
              <a:lnSpc>
                <a:spcPct val="102600"/>
              </a:lnSpc>
              <a:spcBef>
                <a:spcPts val="109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sz="2180" spc="-30" dirty="0">
                <a:solidFill>
                  <a:prstClr val="black"/>
                </a:solidFill>
                <a:latin typeface="+mj-lt"/>
                <a:cs typeface="Tahoma"/>
              </a:rPr>
              <a:t>Method </a:t>
            </a:r>
            <a:r>
              <a:rPr sz="2180" spc="-149" dirty="0">
                <a:solidFill>
                  <a:prstClr val="black"/>
                </a:solidFill>
                <a:latin typeface="+mj-lt"/>
                <a:cs typeface="Tahoma"/>
              </a:rPr>
              <a:t>1: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Represent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the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position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and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orientation of </a:t>
            </a:r>
            <a:r>
              <a:rPr sz="2180" spc="-119" dirty="0">
                <a:solidFill>
                  <a:prstClr val="black"/>
                </a:solidFill>
                <a:latin typeface="+mj-lt"/>
                <a:cs typeface="Tahoma"/>
              </a:rPr>
              <a:t>each </a:t>
            </a:r>
            <a:r>
              <a:rPr sz="2180" spc="-40" dirty="0">
                <a:solidFill>
                  <a:prstClr val="black"/>
                </a:solidFill>
                <a:latin typeface="+mj-lt"/>
                <a:cs typeface="Tahoma"/>
              </a:rPr>
              <a:t>point 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separately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368705" marR="60402" indent="-294461" defTabSz="1812066" fontAlgn="auto">
              <a:lnSpc>
                <a:spcPct val="102600"/>
              </a:lnSpc>
              <a:spcBef>
                <a:spcPts val="595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sz="2180" spc="-30" dirty="0">
                <a:solidFill>
                  <a:prstClr val="black"/>
                </a:solidFill>
                <a:latin typeface="+mj-lt"/>
                <a:cs typeface="Tahoma"/>
              </a:rPr>
              <a:t>Method </a:t>
            </a:r>
            <a:r>
              <a:rPr sz="2180" spc="-149" dirty="0">
                <a:solidFill>
                  <a:prstClr val="black"/>
                </a:solidFill>
                <a:latin typeface="+mj-lt"/>
                <a:cs typeface="Tahoma"/>
              </a:rPr>
              <a:t>2: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Represent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the </a:t>
            </a: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points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in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the </a:t>
            </a: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set’s </a:t>
            </a:r>
            <a:r>
              <a:rPr sz="2180" spc="-119" dirty="0">
                <a:solidFill>
                  <a:prstClr val="black"/>
                </a:solidFill>
                <a:latin typeface="+mj-lt"/>
                <a:cs typeface="Tahoma"/>
              </a:rPr>
              <a:t>reference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frame and  </a:t>
            </a:r>
            <a:r>
              <a:rPr sz="2180" spc="-119" dirty="0">
                <a:solidFill>
                  <a:prstClr val="black"/>
                </a:solidFill>
                <a:latin typeface="+mj-lt"/>
                <a:cs typeface="Tahoma"/>
              </a:rPr>
              <a:t>represent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the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position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and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orientation of </a:t>
            </a:r>
            <a:r>
              <a:rPr sz="2180" spc="-30" dirty="0">
                <a:solidFill>
                  <a:prstClr val="black"/>
                </a:solidFill>
                <a:latin typeface="+mj-lt"/>
                <a:cs typeface="Tahoma"/>
              </a:rPr>
              <a:t>that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frame </a:t>
            </a:r>
            <a:r>
              <a:rPr sz="2180" spc="-40" dirty="0">
                <a:solidFill>
                  <a:prstClr val="black"/>
                </a:solidFill>
                <a:latin typeface="+mj-lt"/>
                <a:cs typeface="Tahoma"/>
              </a:rPr>
              <a:t>(with</a:t>
            </a:r>
            <a:r>
              <a:rPr sz="2180" spc="575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i="1" spc="50" dirty="0">
                <a:solidFill>
                  <a:prstClr val="black"/>
                </a:solidFill>
                <a:latin typeface="+mj-lt"/>
                <a:cs typeface="Georgia"/>
              </a:rPr>
              <a:t>ξ</a:t>
            </a:r>
            <a:r>
              <a:rPr sz="2378" i="1" spc="73" baseline="-10416" dirty="0">
                <a:solidFill>
                  <a:prstClr val="black"/>
                </a:solidFill>
                <a:latin typeface="+mj-lt"/>
                <a:cs typeface="Bookman Old Style"/>
              </a:rPr>
              <a:t>B </a:t>
            </a:r>
            <a:r>
              <a:rPr sz="2180" spc="-30" dirty="0">
                <a:solidFill>
                  <a:prstClr val="black"/>
                </a:solidFill>
                <a:latin typeface="+mj-lt"/>
                <a:cs typeface="Tahoma"/>
              </a:rPr>
              <a:t>).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</p:txBody>
      </p:sp>
      <p:grpSp>
        <p:nvGrpSpPr>
          <p:cNvPr id="6" name="object 6">
            <a:extLst>
              <a:ext uri="{FF2B5EF4-FFF2-40B4-BE49-F238E27FC236}">
                <a16:creationId xmlns:a16="http://schemas.microsoft.com/office/drawing/2014/main" id="{6F64DFE8-2822-4BC8-9C4D-98306EC4AB52}"/>
              </a:ext>
            </a:extLst>
          </p:cNvPr>
          <p:cNvGrpSpPr/>
          <p:nvPr/>
        </p:nvGrpSpPr>
        <p:grpSpPr>
          <a:xfrm>
            <a:off x="4515276" y="2653698"/>
            <a:ext cx="2895460" cy="3144613"/>
            <a:chOff x="2277364" y="1548104"/>
            <a:chExt cx="1461135" cy="1586865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9F3D95C4-CF22-4598-BA5E-812D00AB5504}"/>
                </a:ext>
              </a:extLst>
            </p:cNvPr>
            <p:cNvSpPr/>
            <p:nvPr/>
          </p:nvSpPr>
          <p:spPr>
            <a:xfrm>
              <a:off x="3196628" y="1889363"/>
              <a:ext cx="457911" cy="3721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3C41D71-5CA8-48E4-9D53-BF98CA4A0335}"/>
                </a:ext>
              </a:extLst>
            </p:cNvPr>
            <p:cNvSpPr/>
            <p:nvPr/>
          </p:nvSpPr>
          <p:spPr>
            <a:xfrm>
              <a:off x="2691688" y="1860867"/>
              <a:ext cx="247840" cy="2478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EE2B64C-FF77-41FA-B9BD-B67816EFB8CD}"/>
                </a:ext>
              </a:extLst>
            </p:cNvPr>
            <p:cNvSpPr/>
            <p:nvPr/>
          </p:nvSpPr>
          <p:spPr>
            <a:xfrm>
              <a:off x="3368598" y="2347694"/>
              <a:ext cx="247840" cy="2382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97ADC848-EC94-4F3F-9CF3-B2EE7FC40A9F}"/>
                </a:ext>
              </a:extLst>
            </p:cNvPr>
            <p:cNvSpPr/>
            <p:nvPr/>
          </p:nvSpPr>
          <p:spPr>
            <a:xfrm>
              <a:off x="2277364" y="1548104"/>
              <a:ext cx="1460792" cy="14736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640178F8-9F9C-4223-ACB1-D20500D9E1AD}"/>
                </a:ext>
              </a:extLst>
            </p:cNvPr>
            <p:cNvSpPr/>
            <p:nvPr/>
          </p:nvSpPr>
          <p:spPr>
            <a:xfrm>
              <a:off x="2827921" y="3049037"/>
              <a:ext cx="57150" cy="85725"/>
            </a:xfrm>
            <a:custGeom>
              <a:avLst/>
              <a:gdLst/>
              <a:ahLst/>
              <a:cxnLst/>
              <a:rect l="l" t="t" r="r" b="b"/>
              <a:pathLst>
                <a:path w="57150" h="85725">
                  <a:moveTo>
                    <a:pt x="50347" y="75197"/>
                  </a:moveTo>
                  <a:lnTo>
                    <a:pt x="12547" y="75197"/>
                  </a:lnTo>
                  <a:lnTo>
                    <a:pt x="16802" y="82425"/>
                  </a:lnTo>
                  <a:lnTo>
                    <a:pt x="23317" y="85407"/>
                  </a:lnTo>
                  <a:lnTo>
                    <a:pt x="30899" y="85407"/>
                  </a:lnTo>
                  <a:lnTo>
                    <a:pt x="40469" y="83472"/>
                  </a:lnTo>
                  <a:lnTo>
                    <a:pt x="48829" y="77669"/>
                  </a:lnTo>
                  <a:lnTo>
                    <a:pt x="50347" y="75197"/>
                  </a:lnTo>
                  <a:close/>
                </a:path>
                <a:path w="57150" h="85725">
                  <a:moveTo>
                    <a:pt x="14084" y="0"/>
                  </a:moveTo>
                  <a:lnTo>
                    <a:pt x="469" y="0"/>
                  </a:lnTo>
                  <a:lnTo>
                    <a:pt x="442" y="74612"/>
                  </a:lnTo>
                  <a:lnTo>
                    <a:pt x="228" y="80178"/>
                  </a:lnTo>
                  <a:lnTo>
                    <a:pt x="0" y="84087"/>
                  </a:lnTo>
                  <a:lnTo>
                    <a:pt x="11722" y="84087"/>
                  </a:lnTo>
                  <a:lnTo>
                    <a:pt x="12306" y="75197"/>
                  </a:lnTo>
                  <a:lnTo>
                    <a:pt x="50347" y="75197"/>
                  </a:lnTo>
                  <a:lnTo>
                    <a:pt x="50707" y="74612"/>
                  </a:lnTo>
                  <a:lnTo>
                    <a:pt x="21424" y="74612"/>
                  </a:lnTo>
                  <a:lnTo>
                    <a:pt x="16103" y="70107"/>
                  </a:lnTo>
                  <a:lnTo>
                    <a:pt x="14439" y="63946"/>
                  </a:lnTo>
                  <a:lnTo>
                    <a:pt x="14198" y="62889"/>
                  </a:lnTo>
                  <a:lnTo>
                    <a:pt x="14084" y="49505"/>
                  </a:lnTo>
                  <a:lnTo>
                    <a:pt x="14554" y="47014"/>
                  </a:lnTo>
                  <a:lnTo>
                    <a:pt x="16217" y="40262"/>
                  </a:lnTo>
                  <a:lnTo>
                    <a:pt x="22034" y="35877"/>
                  </a:lnTo>
                  <a:lnTo>
                    <a:pt x="51733" y="35877"/>
                  </a:lnTo>
                  <a:lnTo>
                    <a:pt x="51098" y="34696"/>
                  </a:lnTo>
                  <a:lnTo>
                    <a:pt x="14084" y="34696"/>
                  </a:lnTo>
                  <a:lnTo>
                    <a:pt x="14084" y="0"/>
                  </a:lnTo>
                  <a:close/>
                </a:path>
                <a:path w="57150" h="85725">
                  <a:moveTo>
                    <a:pt x="51733" y="35877"/>
                  </a:moveTo>
                  <a:lnTo>
                    <a:pt x="37998" y="35877"/>
                  </a:lnTo>
                  <a:lnTo>
                    <a:pt x="43218" y="44529"/>
                  </a:lnTo>
                  <a:lnTo>
                    <a:pt x="43218" y="66903"/>
                  </a:lnTo>
                  <a:lnTo>
                    <a:pt x="37414" y="74612"/>
                  </a:lnTo>
                  <a:lnTo>
                    <a:pt x="50707" y="74612"/>
                  </a:lnTo>
                  <a:lnTo>
                    <a:pt x="54768" y="68000"/>
                  </a:lnTo>
                  <a:lnTo>
                    <a:pt x="57073" y="54471"/>
                  </a:lnTo>
                  <a:lnTo>
                    <a:pt x="55297" y="42507"/>
                  </a:lnTo>
                  <a:lnTo>
                    <a:pt x="51733" y="35877"/>
                  </a:lnTo>
                  <a:close/>
                </a:path>
                <a:path w="57150" h="85725">
                  <a:moveTo>
                    <a:pt x="33032" y="25226"/>
                  </a:moveTo>
                  <a:lnTo>
                    <a:pt x="24269" y="25226"/>
                  </a:lnTo>
                  <a:lnTo>
                    <a:pt x="17868" y="28892"/>
                  </a:lnTo>
                  <a:lnTo>
                    <a:pt x="14325" y="34696"/>
                  </a:lnTo>
                  <a:lnTo>
                    <a:pt x="51098" y="34696"/>
                  </a:lnTo>
                  <a:lnTo>
                    <a:pt x="50334" y="33276"/>
                  </a:lnTo>
                  <a:lnTo>
                    <a:pt x="42730" y="27331"/>
                  </a:lnTo>
                  <a:lnTo>
                    <a:pt x="33032" y="25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1BABA8E7-18D2-48A0-AB83-D926DEC9BFF8}"/>
              </a:ext>
            </a:extLst>
          </p:cNvPr>
          <p:cNvGrpSpPr/>
          <p:nvPr/>
        </p:nvGrpSpPr>
        <p:grpSpPr>
          <a:xfrm>
            <a:off x="1719007" y="3052593"/>
            <a:ext cx="2480205" cy="2745717"/>
            <a:chOff x="866284" y="1749399"/>
            <a:chExt cx="1251585" cy="138557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E86F2C17-255E-4228-BD95-DF7AF78499B6}"/>
                </a:ext>
              </a:extLst>
            </p:cNvPr>
            <p:cNvSpPr/>
            <p:nvPr/>
          </p:nvSpPr>
          <p:spPr>
            <a:xfrm>
              <a:off x="1336893" y="2094778"/>
              <a:ext cx="247840" cy="2478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AD7FC9D8-0E94-4AB4-8DF4-F8EEDCBC8AE7}"/>
                </a:ext>
              </a:extLst>
            </p:cNvPr>
            <p:cNvSpPr/>
            <p:nvPr/>
          </p:nvSpPr>
          <p:spPr>
            <a:xfrm>
              <a:off x="866284" y="1749399"/>
              <a:ext cx="1251014" cy="13850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5235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F80392-59B9-4C08-80E3-6086EFE2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B29350-C349-48A8-B535-3594AA78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Intrinsic Three-angles</a:t>
            </a:r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2AC93E6A-3550-4764-B2EE-ADD265E06AA0}"/>
              </a:ext>
            </a:extLst>
          </p:cNvPr>
          <p:cNvGrpSpPr/>
          <p:nvPr/>
        </p:nvGrpSpPr>
        <p:grpSpPr>
          <a:xfrm>
            <a:off x="3631412" y="3885197"/>
            <a:ext cx="2387087" cy="2244894"/>
            <a:chOff x="1667309" y="2061297"/>
            <a:chExt cx="1204595" cy="113284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85F6ECA-0FD3-47F1-812E-1EDAD5E8FC04}"/>
                </a:ext>
              </a:extLst>
            </p:cNvPr>
            <p:cNvSpPr/>
            <p:nvPr/>
          </p:nvSpPr>
          <p:spPr>
            <a:xfrm>
              <a:off x="1875752" y="2894043"/>
              <a:ext cx="611505" cy="297180"/>
            </a:xfrm>
            <a:custGeom>
              <a:avLst/>
              <a:gdLst/>
              <a:ahLst/>
              <a:cxnLst/>
              <a:rect l="l" t="t" r="r" b="b"/>
              <a:pathLst>
                <a:path w="611505" h="297180">
                  <a:moveTo>
                    <a:pt x="0" y="0"/>
                  </a:moveTo>
                  <a:lnTo>
                    <a:pt x="6587" y="54719"/>
                  </a:lnTo>
                  <a:lnTo>
                    <a:pt x="18317" y="105392"/>
                  </a:lnTo>
                  <a:lnTo>
                    <a:pt x="35132" y="151436"/>
                  </a:lnTo>
                  <a:lnTo>
                    <a:pt x="56977" y="192270"/>
                  </a:lnTo>
                  <a:lnTo>
                    <a:pt x="83797" y="227312"/>
                  </a:lnTo>
                  <a:lnTo>
                    <a:pt x="115536" y="255978"/>
                  </a:lnTo>
                  <a:lnTo>
                    <a:pt x="152139" y="277687"/>
                  </a:lnTo>
                  <a:lnTo>
                    <a:pt x="223513" y="296417"/>
                  </a:lnTo>
                  <a:lnTo>
                    <a:pt x="261389" y="296645"/>
                  </a:lnTo>
                  <a:lnTo>
                    <a:pt x="300303" y="291073"/>
                  </a:lnTo>
                  <a:lnTo>
                    <a:pt x="339944" y="279923"/>
                  </a:lnTo>
                  <a:lnTo>
                    <a:pt x="379995" y="263414"/>
                  </a:lnTo>
                  <a:lnTo>
                    <a:pt x="420144" y="241765"/>
                  </a:lnTo>
                  <a:lnTo>
                    <a:pt x="460075" y="215198"/>
                  </a:lnTo>
                  <a:lnTo>
                    <a:pt x="499474" y="183931"/>
                  </a:lnTo>
                  <a:lnTo>
                    <a:pt x="538028" y="148184"/>
                  </a:lnTo>
                  <a:lnTo>
                    <a:pt x="575422" y="108179"/>
                  </a:lnTo>
                  <a:lnTo>
                    <a:pt x="611341" y="64133"/>
                  </a:lnTo>
                </a:path>
              </a:pathLst>
            </a:custGeom>
            <a:ln w="5561">
              <a:solidFill>
                <a:srgbClr val="EB2D2E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1EF0DFCD-C1DF-450B-B55D-34E68FBD2E1B}"/>
                </a:ext>
              </a:extLst>
            </p:cNvPr>
            <p:cNvSpPr/>
            <p:nvPr/>
          </p:nvSpPr>
          <p:spPr>
            <a:xfrm>
              <a:off x="1670167" y="2282538"/>
              <a:ext cx="1198880" cy="700405"/>
            </a:xfrm>
            <a:custGeom>
              <a:avLst/>
              <a:gdLst/>
              <a:ahLst/>
              <a:cxnLst/>
              <a:rect l="l" t="t" r="r" b="b"/>
              <a:pathLst>
                <a:path w="1198880" h="700405">
                  <a:moveTo>
                    <a:pt x="1198570" y="350019"/>
                  </a:moveTo>
                  <a:lnTo>
                    <a:pt x="1186395" y="420559"/>
                  </a:lnTo>
                  <a:lnTo>
                    <a:pt x="1151475" y="486260"/>
                  </a:lnTo>
                  <a:lnTo>
                    <a:pt x="1126240" y="516857"/>
                  </a:lnTo>
                  <a:lnTo>
                    <a:pt x="1096222" y="545716"/>
                  </a:lnTo>
                  <a:lnTo>
                    <a:pt x="1061723" y="572661"/>
                  </a:lnTo>
                  <a:lnTo>
                    <a:pt x="1023044" y="597517"/>
                  </a:lnTo>
                  <a:lnTo>
                    <a:pt x="980486" y="620108"/>
                  </a:lnTo>
                  <a:lnTo>
                    <a:pt x="934351" y="640258"/>
                  </a:lnTo>
                  <a:lnTo>
                    <a:pt x="884940" y="657790"/>
                  </a:lnTo>
                  <a:lnTo>
                    <a:pt x="832554" y="672529"/>
                  </a:lnTo>
                  <a:lnTo>
                    <a:pt x="777495" y="684299"/>
                  </a:lnTo>
                  <a:lnTo>
                    <a:pt x="720063" y="692924"/>
                  </a:lnTo>
                  <a:lnTo>
                    <a:pt x="660559" y="698228"/>
                  </a:lnTo>
                  <a:lnTo>
                    <a:pt x="599286" y="700035"/>
                  </a:lnTo>
                  <a:lnTo>
                    <a:pt x="538012" y="698228"/>
                  </a:lnTo>
                  <a:lnTo>
                    <a:pt x="478509" y="692924"/>
                  </a:lnTo>
                  <a:lnTo>
                    <a:pt x="421076" y="684299"/>
                  </a:lnTo>
                  <a:lnTo>
                    <a:pt x="366017" y="672529"/>
                  </a:lnTo>
                  <a:lnTo>
                    <a:pt x="313630" y="657790"/>
                  </a:lnTo>
                  <a:lnTo>
                    <a:pt x="264219" y="640258"/>
                  </a:lnTo>
                  <a:lnTo>
                    <a:pt x="218084" y="620108"/>
                  </a:lnTo>
                  <a:lnTo>
                    <a:pt x="175527" y="597517"/>
                  </a:lnTo>
                  <a:lnTo>
                    <a:pt x="136847" y="572661"/>
                  </a:lnTo>
                  <a:lnTo>
                    <a:pt x="102348" y="545716"/>
                  </a:lnTo>
                  <a:lnTo>
                    <a:pt x="72330" y="516857"/>
                  </a:lnTo>
                  <a:lnTo>
                    <a:pt x="47094" y="486260"/>
                  </a:lnTo>
                  <a:lnTo>
                    <a:pt x="12175" y="420559"/>
                  </a:lnTo>
                  <a:lnTo>
                    <a:pt x="0" y="350019"/>
                  </a:lnTo>
                  <a:lnTo>
                    <a:pt x="3094" y="314231"/>
                  </a:lnTo>
                  <a:lnTo>
                    <a:pt x="26942" y="245933"/>
                  </a:lnTo>
                  <a:lnTo>
                    <a:pt x="72330" y="183179"/>
                  </a:lnTo>
                  <a:lnTo>
                    <a:pt x="102348" y="154319"/>
                  </a:lnTo>
                  <a:lnTo>
                    <a:pt x="136847" y="127374"/>
                  </a:lnTo>
                  <a:lnTo>
                    <a:pt x="175527" y="102518"/>
                  </a:lnTo>
                  <a:lnTo>
                    <a:pt x="218084" y="79927"/>
                  </a:lnTo>
                  <a:lnTo>
                    <a:pt x="264219" y="59777"/>
                  </a:lnTo>
                  <a:lnTo>
                    <a:pt x="313630" y="42245"/>
                  </a:lnTo>
                  <a:lnTo>
                    <a:pt x="366017" y="27506"/>
                  </a:lnTo>
                  <a:lnTo>
                    <a:pt x="421076" y="15736"/>
                  </a:lnTo>
                  <a:lnTo>
                    <a:pt x="478509" y="7111"/>
                  </a:lnTo>
                  <a:lnTo>
                    <a:pt x="538012" y="1807"/>
                  </a:lnTo>
                  <a:lnTo>
                    <a:pt x="599286" y="0"/>
                  </a:lnTo>
                  <a:lnTo>
                    <a:pt x="660559" y="1807"/>
                  </a:lnTo>
                  <a:lnTo>
                    <a:pt x="720063" y="7111"/>
                  </a:lnTo>
                  <a:lnTo>
                    <a:pt x="777495" y="15736"/>
                  </a:lnTo>
                  <a:lnTo>
                    <a:pt x="832554" y="27506"/>
                  </a:lnTo>
                  <a:lnTo>
                    <a:pt x="884940" y="42245"/>
                  </a:lnTo>
                  <a:lnTo>
                    <a:pt x="934351" y="59777"/>
                  </a:lnTo>
                  <a:lnTo>
                    <a:pt x="980486" y="79927"/>
                  </a:lnTo>
                  <a:lnTo>
                    <a:pt x="1023044" y="102518"/>
                  </a:lnTo>
                  <a:lnTo>
                    <a:pt x="1061723" y="127374"/>
                  </a:lnTo>
                  <a:lnTo>
                    <a:pt x="1096222" y="154319"/>
                  </a:lnTo>
                  <a:lnTo>
                    <a:pt x="1126240" y="183179"/>
                  </a:lnTo>
                  <a:lnTo>
                    <a:pt x="1151475" y="213775"/>
                  </a:lnTo>
                  <a:lnTo>
                    <a:pt x="1186395" y="279477"/>
                  </a:lnTo>
                  <a:lnTo>
                    <a:pt x="1198570" y="350019"/>
                  </a:lnTo>
                  <a:close/>
                </a:path>
              </a:pathLst>
            </a:custGeom>
            <a:ln w="5561">
              <a:solidFill>
                <a:srgbClr val="008DD1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EBEE43BB-2660-4DE5-8056-58ABFA5DA044}"/>
                </a:ext>
              </a:extLst>
            </p:cNvPr>
            <p:cNvSpPr/>
            <p:nvPr/>
          </p:nvSpPr>
          <p:spPr>
            <a:xfrm>
              <a:off x="2269920" y="2623145"/>
              <a:ext cx="588010" cy="0"/>
            </a:xfrm>
            <a:custGeom>
              <a:avLst/>
              <a:gdLst/>
              <a:ahLst/>
              <a:cxnLst/>
              <a:rect l="l" t="t" r="r" b="b"/>
              <a:pathLst>
                <a:path w="588010">
                  <a:moveTo>
                    <a:pt x="0" y="0"/>
                  </a:moveTo>
                  <a:lnTo>
                    <a:pt x="587852" y="0"/>
                  </a:lnTo>
                </a:path>
              </a:pathLst>
            </a:custGeom>
            <a:ln w="5561">
              <a:solidFill>
                <a:srgbClr val="008DD1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1C2CEDC-40D0-47FF-81E5-A8EB7C06D1CC}"/>
                </a:ext>
              </a:extLst>
            </p:cNvPr>
            <p:cNvSpPr/>
            <p:nvPr/>
          </p:nvSpPr>
          <p:spPr>
            <a:xfrm>
              <a:off x="2779544" y="2602134"/>
              <a:ext cx="78740" cy="45085"/>
            </a:xfrm>
            <a:custGeom>
              <a:avLst/>
              <a:gdLst/>
              <a:ahLst/>
              <a:cxnLst/>
              <a:rect l="l" t="t" r="r" b="b"/>
              <a:pathLst>
                <a:path w="78739" h="45085">
                  <a:moveTo>
                    <a:pt x="0" y="0"/>
                  </a:moveTo>
                  <a:lnTo>
                    <a:pt x="22605" y="21885"/>
                  </a:lnTo>
                  <a:lnTo>
                    <a:pt x="719" y="44488"/>
                  </a:lnTo>
                  <a:lnTo>
                    <a:pt x="78215" y="209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D1"/>
            </a:solid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6766C85A-4DDD-46C8-B0C6-56B3C5C8D3FC}"/>
                </a:ext>
              </a:extLst>
            </p:cNvPr>
            <p:cNvSpPr/>
            <p:nvPr/>
          </p:nvSpPr>
          <p:spPr>
            <a:xfrm>
              <a:off x="2779544" y="2602134"/>
              <a:ext cx="78740" cy="45085"/>
            </a:xfrm>
            <a:custGeom>
              <a:avLst/>
              <a:gdLst/>
              <a:ahLst/>
              <a:cxnLst/>
              <a:rect l="l" t="t" r="r" b="b"/>
              <a:pathLst>
                <a:path w="78739" h="45085">
                  <a:moveTo>
                    <a:pt x="22605" y="21885"/>
                  </a:moveTo>
                  <a:lnTo>
                    <a:pt x="719" y="44488"/>
                  </a:lnTo>
                  <a:lnTo>
                    <a:pt x="78215" y="20985"/>
                  </a:lnTo>
                  <a:lnTo>
                    <a:pt x="0" y="0"/>
                  </a:lnTo>
                  <a:lnTo>
                    <a:pt x="22605" y="21885"/>
                  </a:lnTo>
                  <a:close/>
                </a:path>
              </a:pathLst>
            </a:custGeom>
            <a:ln w="5932">
              <a:solidFill>
                <a:srgbClr val="008DD1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EF90E696-23FF-45C3-9BBE-D861900C9E62}"/>
                </a:ext>
              </a:extLst>
            </p:cNvPr>
            <p:cNvSpPr/>
            <p:nvPr/>
          </p:nvSpPr>
          <p:spPr>
            <a:xfrm>
              <a:off x="2067172" y="2064154"/>
              <a:ext cx="617220" cy="893444"/>
            </a:xfrm>
            <a:custGeom>
              <a:avLst/>
              <a:gdLst/>
              <a:ahLst/>
              <a:cxnLst/>
              <a:rect l="l" t="t" r="r" b="b"/>
              <a:pathLst>
                <a:path w="617219" h="893444">
                  <a:moveTo>
                    <a:pt x="371409" y="0"/>
                  </a:moveTo>
                  <a:lnTo>
                    <a:pt x="326706" y="4036"/>
                  </a:lnTo>
                  <a:lnTo>
                    <a:pt x="285376" y="14184"/>
                  </a:lnTo>
                  <a:lnTo>
                    <a:pt x="243512" y="30262"/>
                  </a:lnTo>
                  <a:lnTo>
                    <a:pt x="201476" y="52018"/>
                  </a:lnTo>
                  <a:lnTo>
                    <a:pt x="159629" y="79199"/>
                  </a:lnTo>
                  <a:lnTo>
                    <a:pt x="118330" y="111554"/>
                  </a:lnTo>
                  <a:lnTo>
                    <a:pt x="77940" y="148831"/>
                  </a:lnTo>
                  <a:lnTo>
                    <a:pt x="38821" y="190778"/>
                  </a:lnTo>
                  <a:lnTo>
                    <a:pt x="1333" y="237144"/>
                  </a:lnTo>
                  <a:lnTo>
                    <a:pt x="888" y="237236"/>
                  </a:lnTo>
                  <a:lnTo>
                    <a:pt x="444" y="237338"/>
                  </a:lnTo>
                  <a:lnTo>
                    <a:pt x="0" y="237433"/>
                  </a:lnTo>
                  <a:lnTo>
                    <a:pt x="419458" y="893269"/>
                  </a:lnTo>
                  <a:lnTo>
                    <a:pt x="449543" y="851420"/>
                  </a:lnTo>
                  <a:lnTo>
                    <a:pt x="478028" y="806774"/>
                  </a:lnTo>
                  <a:lnTo>
                    <a:pt x="504704" y="759476"/>
                  </a:lnTo>
                  <a:lnTo>
                    <a:pt x="529363" y="709670"/>
                  </a:lnTo>
                  <a:lnTo>
                    <a:pt x="551615" y="657885"/>
                  </a:lnTo>
                  <a:lnTo>
                    <a:pt x="570555" y="606189"/>
                  </a:lnTo>
                  <a:lnTo>
                    <a:pt x="586210" y="554850"/>
                  </a:lnTo>
                  <a:lnTo>
                    <a:pt x="598606" y="504140"/>
                  </a:lnTo>
                  <a:lnTo>
                    <a:pt x="607772" y="454329"/>
                  </a:lnTo>
                  <a:lnTo>
                    <a:pt x="613733" y="405685"/>
                  </a:lnTo>
                  <a:lnTo>
                    <a:pt x="616517" y="358479"/>
                  </a:lnTo>
                  <a:lnTo>
                    <a:pt x="616151" y="312982"/>
                  </a:lnTo>
                  <a:lnTo>
                    <a:pt x="616671" y="313271"/>
                  </a:lnTo>
                  <a:lnTo>
                    <a:pt x="611218" y="255369"/>
                  </a:lnTo>
                  <a:lnTo>
                    <a:pt x="600189" y="201690"/>
                  </a:lnTo>
                  <a:lnTo>
                    <a:pt x="583647" y="152890"/>
                  </a:lnTo>
                  <a:lnTo>
                    <a:pt x="561655" y="109624"/>
                  </a:lnTo>
                  <a:lnTo>
                    <a:pt x="534275" y="72549"/>
                  </a:lnTo>
                  <a:lnTo>
                    <a:pt x="501570" y="42320"/>
                  </a:lnTo>
                  <a:lnTo>
                    <a:pt x="463604" y="19593"/>
                  </a:lnTo>
                  <a:lnTo>
                    <a:pt x="419801" y="4973"/>
                  </a:lnTo>
                  <a:lnTo>
                    <a:pt x="373513" y="11"/>
                  </a:lnTo>
                  <a:lnTo>
                    <a:pt x="3714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3BB88BE2-774E-4D44-9B95-950EB0249E46}"/>
                </a:ext>
              </a:extLst>
            </p:cNvPr>
            <p:cNvSpPr/>
            <p:nvPr/>
          </p:nvSpPr>
          <p:spPr>
            <a:xfrm>
              <a:off x="2067172" y="2064154"/>
              <a:ext cx="617220" cy="893444"/>
            </a:xfrm>
            <a:custGeom>
              <a:avLst/>
              <a:gdLst/>
              <a:ahLst/>
              <a:cxnLst/>
              <a:rect l="l" t="t" r="r" b="b"/>
              <a:pathLst>
                <a:path w="617219" h="893444">
                  <a:moveTo>
                    <a:pt x="419458" y="893269"/>
                  </a:moveTo>
                  <a:lnTo>
                    <a:pt x="449543" y="851420"/>
                  </a:lnTo>
                  <a:lnTo>
                    <a:pt x="478028" y="806774"/>
                  </a:lnTo>
                  <a:lnTo>
                    <a:pt x="504704" y="759476"/>
                  </a:lnTo>
                  <a:lnTo>
                    <a:pt x="529363" y="709670"/>
                  </a:lnTo>
                  <a:lnTo>
                    <a:pt x="551615" y="657885"/>
                  </a:lnTo>
                  <a:lnTo>
                    <a:pt x="570555" y="606189"/>
                  </a:lnTo>
                  <a:lnTo>
                    <a:pt x="586210" y="554851"/>
                  </a:lnTo>
                  <a:lnTo>
                    <a:pt x="598606" y="504141"/>
                  </a:lnTo>
                  <a:lnTo>
                    <a:pt x="607772" y="454330"/>
                  </a:lnTo>
                  <a:lnTo>
                    <a:pt x="613733" y="405686"/>
                  </a:lnTo>
                  <a:lnTo>
                    <a:pt x="616517" y="358480"/>
                  </a:lnTo>
                  <a:lnTo>
                    <a:pt x="616151" y="312982"/>
                  </a:lnTo>
                  <a:lnTo>
                    <a:pt x="616324" y="313079"/>
                  </a:lnTo>
                  <a:lnTo>
                    <a:pt x="616498" y="313176"/>
                  </a:lnTo>
                  <a:lnTo>
                    <a:pt x="616671" y="313271"/>
                  </a:lnTo>
                  <a:lnTo>
                    <a:pt x="611218" y="255369"/>
                  </a:lnTo>
                  <a:lnTo>
                    <a:pt x="600189" y="201690"/>
                  </a:lnTo>
                  <a:lnTo>
                    <a:pt x="583647" y="152890"/>
                  </a:lnTo>
                  <a:lnTo>
                    <a:pt x="561655" y="109624"/>
                  </a:lnTo>
                  <a:lnTo>
                    <a:pt x="534275" y="72549"/>
                  </a:lnTo>
                  <a:lnTo>
                    <a:pt x="501570" y="42320"/>
                  </a:lnTo>
                  <a:lnTo>
                    <a:pt x="463604" y="19593"/>
                  </a:lnTo>
                  <a:lnTo>
                    <a:pt x="419801" y="4973"/>
                  </a:lnTo>
                  <a:lnTo>
                    <a:pt x="373513" y="11"/>
                  </a:lnTo>
                  <a:lnTo>
                    <a:pt x="371409" y="0"/>
                  </a:lnTo>
                  <a:lnTo>
                    <a:pt x="369256" y="27"/>
                  </a:lnTo>
                  <a:lnTo>
                    <a:pt x="326704" y="4036"/>
                  </a:lnTo>
                  <a:lnTo>
                    <a:pt x="285375" y="14184"/>
                  </a:lnTo>
                  <a:lnTo>
                    <a:pt x="243512" y="30262"/>
                  </a:lnTo>
                  <a:lnTo>
                    <a:pt x="201476" y="52018"/>
                  </a:lnTo>
                  <a:lnTo>
                    <a:pt x="159628" y="79199"/>
                  </a:lnTo>
                  <a:lnTo>
                    <a:pt x="118330" y="111554"/>
                  </a:lnTo>
                  <a:lnTo>
                    <a:pt x="77940" y="148831"/>
                  </a:lnTo>
                  <a:lnTo>
                    <a:pt x="38821" y="190778"/>
                  </a:lnTo>
                  <a:lnTo>
                    <a:pt x="1333" y="237144"/>
                  </a:lnTo>
                  <a:lnTo>
                    <a:pt x="888" y="237236"/>
                  </a:lnTo>
                  <a:lnTo>
                    <a:pt x="444" y="237338"/>
                  </a:lnTo>
                  <a:lnTo>
                    <a:pt x="0" y="237433"/>
                  </a:lnTo>
                </a:path>
              </a:pathLst>
            </a:custGeom>
            <a:ln w="5561">
              <a:solidFill>
                <a:srgbClr val="EB2D2E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B52B551B-EBBB-4561-B3A9-E377074E3DB9}"/>
                </a:ext>
              </a:extLst>
            </p:cNvPr>
            <p:cNvSpPr/>
            <p:nvPr/>
          </p:nvSpPr>
          <p:spPr>
            <a:xfrm>
              <a:off x="2064973" y="2302352"/>
              <a:ext cx="513715" cy="797560"/>
            </a:xfrm>
            <a:custGeom>
              <a:avLst/>
              <a:gdLst/>
              <a:ahLst/>
              <a:cxnLst/>
              <a:rect l="l" t="t" r="r" b="b"/>
              <a:pathLst>
                <a:path w="513714" h="797560">
                  <a:moveTo>
                    <a:pt x="0" y="0"/>
                  </a:moveTo>
                  <a:lnTo>
                    <a:pt x="513603" y="797375"/>
                  </a:lnTo>
                </a:path>
              </a:pathLst>
            </a:custGeom>
            <a:ln w="5561">
              <a:solidFill>
                <a:srgbClr val="00AA4F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FAB5605E-C50E-427E-962E-466EB11A6C75}"/>
                </a:ext>
              </a:extLst>
            </p:cNvPr>
            <p:cNvSpPr/>
            <p:nvPr/>
          </p:nvSpPr>
          <p:spPr>
            <a:xfrm>
              <a:off x="2514747" y="3019227"/>
              <a:ext cx="66802" cy="834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C4F10574-31FC-4F59-BED4-F9B33D466DCC}"/>
              </a:ext>
            </a:extLst>
          </p:cNvPr>
          <p:cNvSpPr txBox="1"/>
          <p:nvPr/>
        </p:nvSpPr>
        <p:spPr>
          <a:xfrm>
            <a:off x="5423673" y="5895921"/>
            <a:ext cx="463070" cy="23886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defTabSz="1812066" fontAlgn="auto">
              <a:spcBef>
                <a:spcPts val="198"/>
              </a:spcBef>
              <a:spcAft>
                <a:spcPts val="0"/>
              </a:spcAft>
            </a:pPr>
            <a:r>
              <a:rPr sz="1387" b="1" dirty="0">
                <a:solidFill>
                  <a:srgbClr val="00AA4F"/>
                </a:solidFill>
                <a:latin typeface="Times New Roman"/>
                <a:cs typeface="Times New Roman"/>
              </a:rPr>
              <a:t>x',</a:t>
            </a:r>
            <a:r>
              <a:rPr sz="1387" b="1" spc="-129" dirty="0">
                <a:solidFill>
                  <a:srgbClr val="00AA4F"/>
                </a:solidFill>
                <a:latin typeface="Times New Roman"/>
                <a:cs typeface="Times New Roman"/>
              </a:rPr>
              <a:t> </a:t>
            </a:r>
            <a:r>
              <a:rPr sz="1387" b="1" dirty="0">
                <a:solidFill>
                  <a:srgbClr val="00AA4F"/>
                </a:solidFill>
                <a:latin typeface="Times New Roman"/>
                <a:cs typeface="Times New Roman"/>
              </a:rPr>
              <a:t>x''</a:t>
            </a:r>
            <a:endParaRPr sz="138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6" name="object 16">
            <a:extLst>
              <a:ext uri="{FF2B5EF4-FFF2-40B4-BE49-F238E27FC236}">
                <a16:creationId xmlns:a16="http://schemas.microsoft.com/office/drawing/2014/main" id="{6B43C6E3-7D44-4D27-82AD-557D126A9FB8}"/>
              </a:ext>
            </a:extLst>
          </p:cNvPr>
          <p:cNvGrpSpPr/>
          <p:nvPr/>
        </p:nvGrpSpPr>
        <p:grpSpPr>
          <a:xfrm>
            <a:off x="4381097" y="4990164"/>
            <a:ext cx="453006" cy="659375"/>
            <a:chOff x="2045623" y="2618896"/>
            <a:chExt cx="228600" cy="332740"/>
          </a:xfrm>
        </p:grpSpPr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D8F5E97A-204B-4F9E-A145-E8B9B34A3C43}"/>
                </a:ext>
              </a:extLst>
            </p:cNvPr>
            <p:cNvSpPr/>
            <p:nvPr/>
          </p:nvSpPr>
          <p:spPr>
            <a:xfrm>
              <a:off x="2048576" y="2621753"/>
              <a:ext cx="222885" cy="327025"/>
            </a:xfrm>
            <a:custGeom>
              <a:avLst/>
              <a:gdLst/>
              <a:ahLst/>
              <a:cxnLst/>
              <a:rect l="l" t="t" r="r" b="b"/>
              <a:pathLst>
                <a:path w="222885" h="327025">
                  <a:moveTo>
                    <a:pt x="222272" y="0"/>
                  </a:moveTo>
                  <a:lnTo>
                    <a:pt x="0" y="326702"/>
                  </a:lnTo>
                </a:path>
              </a:pathLst>
            </a:custGeom>
            <a:ln w="5561">
              <a:solidFill>
                <a:srgbClr val="008DD1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B30EFDAD-BE62-4326-82EA-BF2C532883F6}"/>
                </a:ext>
              </a:extLst>
            </p:cNvPr>
            <p:cNvSpPr/>
            <p:nvPr/>
          </p:nvSpPr>
          <p:spPr>
            <a:xfrm>
              <a:off x="2045623" y="2868679"/>
              <a:ext cx="68251" cy="827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19" name="object 19">
            <a:extLst>
              <a:ext uri="{FF2B5EF4-FFF2-40B4-BE49-F238E27FC236}">
                <a16:creationId xmlns:a16="http://schemas.microsoft.com/office/drawing/2014/main" id="{B3F0A738-5C04-4098-810D-CB2F89A9DBD6}"/>
              </a:ext>
            </a:extLst>
          </p:cNvPr>
          <p:cNvSpPr txBox="1"/>
          <p:nvPr/>
        </p:nvSpPr>
        <p:spPr>
          <a:xfrm>
            <a:off x="4231407" y="5621285"/>
            <a:ext cx="145968" cy="221067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defTabSz="1812066" fontAlgn="auto">
              <a:spcBef>
                <a:spcPts val="178"/>
              </a:spcBef>
              <a:spcAft>
                <a:spcPts val="0"/>
              </a:spcAft>
            </a:pPr>
            <a:r>
              <a:rPr sz="1288" spc="99" dirty="0">
                <a:solidFill>
                  <a:srgbClr val="50B1DF"/>
                </a:solidFill>
                <a:latin typeface="Times New Roman"/>
                <a:cs typeface="Times New Roman"/>
              </a:rPr>
              <a:t>x</a:t>
            </a:r>
            <a:endParaRPr sz="128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0" name="object 20">
            <a:extLst>
              <a:ext uri="{FF2B5EF4-FFF2-40B4-BE49-F238E27FC236}">
                <a16:creationId xmlns:a16="http://schemas.microsoft.com/office/drawing/2014/main" id="{60D6C167-5614-42EB-B737-D830281481B8}"/>
              </a:ext>
            </a:extLst>
          </p:cNvPr>
          <p:cNvGrpSpPr/>
          <p:nvPr/>
        </p:nvGrpSpPr>
        <p:grpSpPr>
          <a:xfrm>
            <a:off x="3802614" y="3431347"/>
            <a:ext cx="1739036" cy="1847256"/>
            <a:chOff x="1753703" y="1832271"/>
            <a:chExt cx="877569" cy="932180"/>
          </a:xfrm>
        </p:grpSpPr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47DABEA5-F660-4314-AFF5-0D8FE17F2CCB}"/>
                </a:ext>
              </a:extLst>
            </p:cNvPr>
            <p:cNvSpPr/>
            <p:nvPr/>
          </p:nvSpPr>
          <p:spPr>
            <a:xfrm>
              <a:off x="2270478" y="1835677"/>
              <a:ext cx="0" cy="785495"/>
            </a:xfrm>
            <a:custGeom>
              <a:avLst/>
              <a:gdLst/>
              <a:ahLst/>
              <a:cxnLst/>
              <a:rect l="l" t="t" r="r" b="b"/>
              <a:pathLst>
                <a:path h="785494">
                  <a:moveTo>
                    <a:pt x="0" y="785214"/>
                  </a:moveTo>
                  <a:lnTo>
                    <a:pt x="0" y="0"/>
                  </a:lnTo>
                </a:path>
              </a:pathLst>
            </a:custGeom>
            <a:ln w="5561">
              <a:solidFill>
                <a:srgbClr val="008DD1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E8C8FE36-1A41-431F-A23B-51BC55F6B2F9}"/>
                </a:ext>
              </a:extLst>
            </p:cNvPr>
            <p:cNvSpPr/>
            <p:nvPr/>
          </p:nvSpPr>
          <p:spPr>
            <a:xfrm>
              <a:off x="2245449" y="1835763"/>
              <a:ext cx="52069" cy="88900"/>
            </a:xfrm>
            <a:custGeom>
              <a:avLst/>
              <a:gdLst/>
              <a:ahLst/>
              <a:cxnLst/>
              <a:rect l="l" t="t" r="r" b="b"/>
              <a:pathLst>
                <a:path w="52069" h="88900">
                  <a:moveTo>
                    <a:pt x="25029" y="0"/>
                  </a:moveTo>
                  <a:lnTo>
                    <a:pt x="0" y="88903"/>
                  </a:lnTo>
                  <a:lnTo>
                    <a:pt x="25029" y="63665"/>
                  </a:lnTo>
                  <a:lnTo>
                    <a:pt x="44014" y="63665"/>
                  </a:lnTo>
                  <a:lnTo>
                    <a:pt x="25029" y="0"/>
                  </a:lnTo>
                  <a:close/>
                </a:path>
                <a:path w="52069" h="88900">
                  <a:moveTo>
                    <a:pt x="44014" y="63665"/>
                  </a:moveTo>
                  <a:lnTo>
                    <a:pt x="25029" y="63665"/>
                  </a:lnTo>
                  <a:lnTo>
                    <a:pt x="51540" y="88903"/>
                  </a:lnTo>
                  <a:lnTo>
                    <a:pt x="44014" y="63665"/>
                  </a:lnTo>
                  <a:close/>
                </a:path>
              </a:pathLst>
            </a:custGeom>
            <a:solidFill>
              <a:srgbClr val="008DD1"/>
            </a:solid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36B13BC9-5FC1-499A-8457-550BEB6CA526}"/>
                </a:ext>
              </a:extLst>
            </p:cNvPr>
            <p:cNvSpPr/>
            <p:nvPr/>
          </p:nvSpPr>
          <p:spPr>
            <a:xfrm>
              <a:off x="2245449" y="1835763"/>
              <a:ext cx="52069" cy="88900"/>
            </a:xfrm>
            <a:custGeom>
              <a:avLst/>
              <a:gdLst/>
              <a:ahLst/>
              <a:cxnLst/>
              <a:rect l="l" t="t" r="r" b="b"/>
              <a:pathLst>
                <a:path w="52069" h="88900">
                  <a:moveTo>
                    <a:pt x="25029" y="63665"/>
                  </a:moveTo>
                  <a:lnTo>
                    <a:pt x="51540" y="88903"/>
                  </a:lnTo>
                  <a:lnTo>
                    <a:pt x="25029" y="0"/>
                  </a:lnTo>
                  <a:lnTo>
                    <a:pt x="0" y="88903"/>
                  </a:lnTo>
                  <a:lnTo>
                    <a:pt x="25029" y="63665"/>
                  </a:lnTo>
                  <a:close/>
                </a:path>
              </a:pathLst>
            </a:custGeom>
            <a:ln w="6791">
              <a:solidFill>
                <a:srgbClr val="008DD1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505782B4-B05F-418C-B854-6CCE2E142DBA}"/>
                </a:ext>
              </a:extLst>
            </p:cNvPr>
            <p:cNvSpPr/>
            <p:nvPr/>
          </p:nvSpPr>
          <p:spPr>
            <a:xfrm>
              <a:off x="2269920" y="2619350"/>
              <a:ext cx="358140" cy="64135"/>
            </a:xfrm>
            <a:custGeom>
              <a:avLst/>
              <a:gdLst/>
              <a:ahLst/>
              <a:cxnLst/>
              <a:rect l="l" t="t" r="r" b="b"/>
              <a:pathLst>
                <a:path w="358139" h="64135">
                  <a:moveTo>
                    <a:pt x="0" y="0"/>
                  </a:moveTo>
                  <a:lnTo>
                    <a:pt x="358075" y="63672"/>
                  </a:lnTo>
                </a:path>
              </a:pathLst>
            </a:custGeom>
            <a:ln w="5561">
              <a:solidFill>
                <a:srgbClr val="EB2D2E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8869BC80-B851-478F-9526-759F3F0E0745}"/>
                </a:ext>
              </a:extLst>
            </p:cNvPr>
            <p:cNvSpPr/>
            <p:nvPr/>
          </p:nvSpPr>
          <p:spPr>
            <a:xfrm>
              <a:off x="2547426" y="2647526"/>
              <a:ext cx="80645" cy="43815"/>
            </a:xfrm>
            <a:custGeom>
              <a:avLst/>
              <a:gdLst/>
              <a:ahLst/>
              <a:cxnLst/>
              <a:rect l="l" t="t" r="r" b="b"/>
              <a:pathLst>
                <a:path w="80644" h="43814">
                  <a:moveTo>
                    <a:pt x="7759" y="0"/>
                  </a:moveTo>
                  <a:lnTo>
                    <a:pt x="25786" y="25786"/>
                  </a:lnTo>
                  <a:lnTo>
                    <a:pt x="0" y="43812"/>
                  </a:lnTo>
                  <a:lnTo>
                    <a:pt x="80553" y="35483"/>
                  </a:lnTo>
                  <a:lnTo>
                    <a:pt x="7759" y="0"/>
                  </a:lnTo>
                  <a:close/>
                </a:path>
              </a:pathLst>
            </a:custGeom>
            <a:solidFill>
              <a:srgbClr val="EB2D2E"/>
            </a:solid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0AFA1E59-D11C-4B44-A435-014CC537B876}"/>
                </a:ext>
              </a:extLst>
            </p:cNvPr>
            <p:cNvSpPr/>
            <p:nvPr/>
          </p:nvSpPr>
          <p:spPr>
            <a:xfrm>
              <a:off x="2547426" y="2647526"/>
              <a:ext cx="80645" cy="43815"/>
            </a:xfrm>
            <a:custGeom>
              <a:avLst/>
              <a:gdLst/>
              <a:ahLst/>
              <a:cxnLst/>
              <a:rect l="l" t="t" r="r" b="b"/>
              <a:pathLst>
                <a:path w="80644" h="43814">
                  <a:moveTo>
                    <a:pt x="25786" y="25786"/>
                  </a:moveTo>
                  <a:lnTo>
                    <a:pt x="0" y="43812"/>
                  </a:lnTo>
                  <a:lnTo>
                    <a:pt x="80553" y="35483"/>
                  </a:lnTo>
                  <a:lnTo>
                    <a:pt x="7759" y="0"/>
                  </a:lnTo>
                  <a:lnTo>
                    <a:pt x="25786" y="25786"/>
                  </a:lnTo>
                  <a:close/>
                </a:path>
              </a:pathLst>
            </a:custGeom>
            <a:ln w="5932">
              <a:solidFill>
                <a:srgbClr val="EB2D2E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398DF57D-61AC-4878-BD5D-97BD43968EB0}"/>
                </a:ext>
              </a:extLst>
            </p:cNvPr>
            <p:cNvSpPr/>
            <p:nvPr/>
          </p:nvSpPr>
          <p:spPr>
            <a:xfrm>
              <a:off x="2269807" y="2097529"/>
              <a:ext cx="262255" cy="524510"/>
            </a:xfrm>
            <a:custGeom>
              <a:avLst/>
              <a:gdLst/>
              <a:ahLst/>
              <a:cxnLst/>
              <a:rect l="l" t="t" r="r" b="b"/>
              <a:pathLst>
                <a:path w="262255" h="524510">
                  <a:moveTo>
                    <a:pt x="0" y="523906"/>
                  </a:moveTo>
                  <a:lnTo>
                    <a:pt x="261874" y="0"/>
                  </a:lnTo>
                </a:path>
              </a:pathLst>
            </a:custGeom>
            <a:ln w="5561">
              <a:solidFill>
                <a:srgbClr val="EB2D2E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31DF72E0-3052-4EFF-8BDE-BF1549BA9B43}"/>
                </a:ext>
              </a:extLst>
            </p:cNvPr>
            <p:cNvSpPr/>
            <p:nvPr/>
          </p:nvSpPr>
          <p:spPr>
            <a:xfrm>
              <a:off x="2478197" y="2094969"/>
              <a:ext cx="55244" cy="80010"/>
            </a:xfrm>
            <a:custGeom>
              <a:avLst/>
              <a:gdLst/>
              <a:ahLst/>
              <a:cxnLst/>
              <a:rect l="l" t="t" r="r" b="b"/>
              <a:pathLst>
                <a:path w="55244" h="80010">
                  <a:moveTo>
                    <a:pt x="54720" y="0"/>
                  </a:moveTo>
                  <a:lnTo>
                    <a:pt x="0" y="59698"/>
                  </a:lnTo>
                  <a:lnTo>
                    <a:pt x="29846" y="49748"/>
                  </a:lnTo>
                  <a:lnTo>
                    <a:pt x="39796" y="79597"/>
                  </a:lnTo>
                  <a:lnTo>
                    <a:pt x="54720" y="0"/>
                  </a:lnTo>
                  <a:close/>
                </a:path>
              </a:pathLst>
            </a:custGeom>
            <a:solidFill>
              <a:srgbClr val="EB2D2E"/>
            </a:solid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32888203-3B49-4E1A-A912-D917CC01D8A1}"/>
                </a:ext>
              </a:extLst>
            </p:cNvPr>
            <p:cNvSpPr/>
            <p:nvPr/>
          </p:nvSpPr>
          <p:spPr>
            <a:xfrm>
              <a:off x="2478197" y="2094969"/>
              <a:ext cx="55244" cy="80010"/>
            </a:xfrm>
            <a:custGeom>
              <a:avLst/>
              <a:gdLst/>
              <a:ahLst/>
              <a:cxnLst/>
              <a:rect l="l" t="t" r="r" b="b"/>
              <a:pathLst>
                <a:path w="55244" h="80010">
                  <a:moveTo>
                    <a:pt x="29846" y="49743"/>
                  </a:moveTo>
                  <a:lnTo>
                    <a:pt x="39796" y="79597"/>
                  </a:lnTo>
                  <a:lnTo>
                    <a:pt x="54720" y="0"/>
                  </a:lnTo>
                  <a:lnTo>
                    <a:pt x="0" y="59698"/>
                  </a:lnTo>
                  <a:lnTo>
                    <a:pt x="29846" y="49748"/>
                  </a:lnTo>
                  <a:close/>
                </a:path>
              </a:pathLst>
            </a:custGeom>
            <a:ln w="5932">
              <a:solidFill>
                <a:srgbClr val="EB2D2E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B0965C4D-0CE0-4EC4-B18B-53068DC198F7}"/>
                </a:ext>
              </a:extLst>
            </p:cNvPr>
            <p:cNvSpPr/>
            <p:nvPr/>
          </p:nvSpPr>
          <p:spPr>
            <a:xfrm>
              <a:off x="1756665" y="2245024"/>
              <a:ext cx="514350" cy="375285"/>
            </a:xfrm>
            <a:custGeom>
              <a:avLst/>
              <a:gdLst/>
              <a:ahLst/>
              <a:cxnLst/>
              <a:rect l="l" t="t" r="r" b="b"/>
              <a:pathLst>
                <a:path w="514350" h="375285">
                  <a:moveTo>
                    <a:pt x="0" y="0"/>
                  </a:moveTo>
                  <a:lnTo>
                    <a:pt x="513998" y="375059"/>
                  </a:lnTo>
                </a:path>
              </a:pathLst>
            </a:custGeom>
            <a:ln w="5561">
              <a:solidFill>
                <a:srgbClr val="EB2D2E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9FF48737-B9FB-401E-B60D-997C19876D2B}"/>
                </a:ext>
              </a:extLst>
            </p:cNvPr>
            <p:cNvSpPr/>
            <p:nvPr/>
          </p:nvSpPr>
          <p:spPr>
            <a:xfrm>
              <a:off x="1753703" y="2242049"/>
              <a:ext cx="81942" cy="698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2241AB91-74AF-4AD1-90CB-5AC91B310716}"/>
                </a:ext>
              </a:extLst>
            </p:cNvPr>
            <p:cNvSpPr/>
            <p:nvPr/>
          </p:nvSpPr>
          <p:spPr>
            <a:xfrm>
              <a:off x="2187742" y="2743592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69" h="10160">
                  <a:moveTo>
                    <a:pt x="0" y="0"/>
                  </a:moveTo>
                  <a:lnTo>
                    <a:pt x="39195" y="7228"/>
                  </a:lnTo>
                  <a:lnTo>
                    <a:pt x="77784" y="9819"/>
                  </a:lnTo>
                  <a:lnTo>
                    <a:pt x="115798" y="7951"/>
                  </a:lnTo>
                  <a:lnTo>
                    <a:pt x="153263" y="1805"/>
                  </a:lnTo>
                </a:path>
              </a:pathLst>
            </a:custGeom>
            <a:ln w="5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B40E837E-71E8-4C65-A7AA-73A4FE3DA99D}"/>
                </a:ext>
              </a:extLst>
            </p:cNvPr>
            <p:cNvSpPr/>
            <p:nvPr/>
          </p:nvSpPr>
          <p:spPr>
            <a:xfrm>
              <a:off x="2311374" y="2738066"/>
              <a:ext cx="38735" cy="26670"/>
            </a:xfrm>
            <a:custGeom>
              <a:avLst/>
              <a:gdLst/>
              <a:ahLst/>
              <a:cxnLst/>
              <a:rect l="l" t="t" r="r" b="b"/>
              <a:pathLst>
                <a:path w="38735" h="26669">
                  <a:moveTo>
                    <a:pt x="0" y="0"/>
                  </a:moveTo>
                  <a:lnTo>
                    <a:pt x="4502" y="5687"/>
                  </a:lnTo>
                  <a:lnTo>
                    <a:pt x="6984" y="12306"/>
                  </a:lnTo>
                  <a:lnTo>
                    <a:pt x="7328" y="19338"/>
                  </a:lnTo>
                  <a:lnTo>
                    <a:pt x="5416" y="26263"/>
                  </a:lnTo>
                  <a:lnTo>
                    <a:pt x="38416" y="5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1812066" fontAlgn="auto"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34" name="object 34">
            <a:extLst>
              <a:ext uri="{FF2B5EF4-FFF2-40B4-BE49-F238E27FC236}">
                <a16:creationId xmlns:a16="http://schemas.microsoft.com/office/drawing/2014/main" id="{962EBF3B-9F06-45F5-BE7C-4ED228346167}"/>
              </a:ext>
            </a:extLst>
          </p:cNvPr>
          <p:cNvSpPr txBox="1"/>
          <p:nvPr/>
        </p:nvSpPr>
        <p:spPr>
          <a:xfrm>
            <a:off x="4745301" y="5194767"/>
            <a:ext cx="143452" cy="23886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defTabSz="1812066" fontAlgn="auto">
              <a:spcBef>
                <a:spcPts val="198"/>
              </a:spcBef>
              <a:spcAft>
                <a:spcPts val="0"/>
              </a:spcAft>
            </a:pPr>
            <a:r>
              <a:rPr sz="1387" dirty="0">
                <a:solidFill>
                  <a:prstClr val="black"/>
                </a:solidFill>
                <a:latin typeface="Times New Roman"/>
                <a:cs typeface="Times New Roman"/>
              </a:rPr>
              <a:t>α</a:t>
            </a:r>
            <a:endParaRPr sz="138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FAEBA4DE-9BC8-4DE0-A3C6-C276CE3D45A0}"/>
              </a:ext>
            </a:extLst>
          </p:cNvPr>
          <p:cNvSpPr/>
          <p:nvPr/>
        </p:nvSpPr>
        <p:spPr>
          <a:xfrm>
            <a:off x="4592513" y="4686009"/>
            <a:ext cx="239734" cy="1363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812066" fontAlgn="auto"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5F64D48-520A-456D-8C62-D7DE739EB828}"/>
              </a:ext>
            </a:extLst>
          </p:cNvPr>
          <p:cNvSpPr txBox="1"/>
          <p:nvPr/>
        </p:nvSpPr>
        <p:spPr>
          <a:xfrm>
            <a:off x="400597" y="831159"/>
            <a:ext cx="8779498" cy="4438289"/>
          </a:xfrm>
          <a:prstGeom prst="rect">
            <a:avLst/>
          </a:prstGeom>
        </p:spPr>
        <p:txBody>
          <a:bodyPr vert="horz" wrap="square" lIns="0" tIns="72984" rIns="0" bIns="0" rtlCol="0">
            <a:spAutoFit/>
          </a:bodyPr>
          <a:lstStyle/>
          <a:p>
            <a:pPr marL="201341" defTabSz="1812066" fontAlgn="auto">
              <a:spcBef>
                <a:spcPts val="575"/>
              </a:spcBef>
              <a:spcAft>
                <a:spcPts val="0"/>
              </a:spcAft>
            </a:pP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Example: Given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three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angles </a:t>
            </a:r>
            <a:r>
              <a:rPr sz="2180" spc="99" dirty="0">
                <a:solidFill>
                  <a:prstClr val="black"/>
                </a:solidFill>
                <a:latin typeface="+mj-lt"/>
                <a:cs typeface="Garamond"/>
              </a:rPr>
              <a:t>(</a:t>
            </a:r>
            <a:r>
              <a:rPr sz="2180" i="1" spc="99" dirty="0">
                <a:solidFill>
                  <a:prstClr val="black"/>
                </a:solidFill>
                <a:latin typeface="+mj-lt"/>
                <a:cs typeface="Georgia"/>
              </a:rPr>
              <a:t>α, </a:t>
            </a:r>
            <a:r>
              <a:rPr sz="2180" i="1" spc="50" dirty="0">
                <a:solidFill>
                  <a:prstClr val="black"/>
                </a:solidFill>
                <a:latin typeface="+mj-lt"/>
                <a:cs typeface="Georgia"/>
              </a:rPr>
              <a:t>β, </a:t>
            </a:r>
            <a:r>
              <a:rPr sz="2180" i="1" spc="89" dirty="0">
                <a:solidFill>
                  <a:prstClr val="black"/>
                </a:solidFill>
                <a:latin typeface="+mj-lt"/>
                <a:cs typeface="Georgia"/>
              </a:rPr>
              <a:t>γ</a:t>
            </a:r>
            <a:r>
              <a:rPr sz="2180" spc="89" dirty="0">
                <a:solidFill>
                  <a:prstClr val="black"/>
                </a:solidFill>
                <a:latin typeface="+mj-lt"/>
                <a:cs typeface="Garamond"/>
              </a:rPr>
              <a:t>)</a:t>
            </a:r>
            <a:r>
              <a:rPr sz="2180" spc="89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2180" i="1" spc="59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180" spc="59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59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3270" i="1" spc="87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2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2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3270" i="1" spc="30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denotes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the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application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of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749994" indent="-294461" defTabSz="1812066" fontAlgn="auto">
              <a:spcBef>
                <a:spcPts val="377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751253" algn="l"/>
              </a:tabLst>
            </a:pP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rotation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of </a:t>
            </a:r>
            <a:r>
              <a:rPr sz="2180" i="1" spc="69" dirty="0">
                <a:solidFill>
                  <a:prstClr val="black"/>
                </a:solidFill>
                <a:latin typeface="+mj-lt"/>
                <a:cs typeface="Georgia"/>
              </a:rPr>
              <a:t>α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around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axis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i="1" spc="3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,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749994" marR="4521358" indent="-294461" defTabSz="1812066" fontAlgn="auto">
              <a:lnSpc>
                <a:spcPct val="102699"/>
              </a:lnSpc>
              <a:spcBef>
                <a:spcPts val="248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751253" algn="l"/>
              </a:tabLst>
            </a:pP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rotation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of </a:t>
            </a:r>
            <a:r>
              <a:rPr sz="2180" i="1" spc="-20" dirty="0">
                <a:solidFill>
                  <a:prstClr val="black"/>
                </a:solidFill>
                <a:latin typeface="+mj-lt"/>
                <a:cs typeface="Georgia"/>
              </a:rPr>
              <a:t>β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around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axis </a:t>
            </a:r>
            <a:r>
              <a:rPr sz="2180" i="1" spc="139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3270" i="1" spc="206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,  </a:t>
            </a:r>
            <a:r>
              <a:rPr sz="2180" i="1" spc="139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3270" i="1" spc="206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is </a:t>
            </a:r>
            <a:r>
              <a:rPr sz="2180" i="1" spc="139" dirty="0">
                <a:solidFill>
                  <a:prstClr val="black"/>
                </a:solidFill>
                <a:latin typeface="+mj-lt"/>
                <a:cs typeface="Georgia"/>
              </a:rPr>
              <a:t>x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rotated </a:t>
            </a:r>
            <a:r>
              <a:rPr sz="2180" spc="-119" dirty="0">
                <a:solidFill>
                  <a:prstClr val="black"/>
                </a:solidFill>
                <a:latin typeface="+mj-lt"/>
                <a:cs typeface="Tahoma"/>
              </a:rPr>
              <a:t>by </a:t>
            </a:r>
            <a:r>
              <a:rPr sz="2180" i="1" spc="69" dirty="0">
                <a:solidFill>
                  <a:prstClr val="black"/>
                </a:solidFill>
                <a:latin typeface="+mj-lt"/>
                <a:cs typeface="Georgia"/>
              </a:rPr>
              <a:t>α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around</a:t>
            </a:r>
            <a:r>
              <a:rPr sz="2180" spc="454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i="1" spc="3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endParaRPr sz="2180" dirty="0">
              <a:solidFill>
                <a:prstClr val="black"/>
              </a:solidFill>
              <a:latin typeface="+mj-lt"/>
              <a:cs typeface="Georgia"/>
            </a:endParaRPr>
          </a:p>
          <a:p>
            <a:pPr marL="749994" indent="-294461" defTabSz="1812066" fontAlgn="auto">
              <a:spcBef>
                <a:spcPts val="317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751253" algn="l"/>
              </a:tabLst>
            </a:pP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and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rotation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of </a:t>
            </a:r>
            <a:r>
              <a:rPr sz="2180" i="1" dirty="0">
                <a:solidFill>
                  <a:prstClr val="black"/>
                </a:solidFill>
                <a:latin typeface="+mj-lt"/>
                <a:cs typeface="Georgia"/>
              </a:rPr>
              <a:t>γ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around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axis </a:t>
            </a:r>
            <a:r>
              <a:rPr sz="2180" i="1" spc="119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3270" i="1" spc="176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30" dirty="0">
                <a:solidFill>
                  <a:prstClr val="black"/>
                </a:solidFill>
                <a:latin typeface="+mj-lt"/>
                <a:cs typeface="Tahoma"/>
              </a:rPr>
              <a:t>(in that</a:t>
            </a:r>
            <a:r>
              <a:rPr sz="2180" spc="426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order),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749994" defTabSz="1812066" fontAlgn="auto">
              <a:spcBef>
                <a:spcPts val="69"/>
              </a:spcBef>
              <a:spcAft>
                <a:spcPts val="0"/>
              </a:spcAft>
            </a:pPr>
            <a:r>
              <a:rPr sz="2180" i="1" spc="119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3270" i="1" spc="176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is </a:t>
            </a:r>
            <a:r>
              <a:rPr sz="2180" i="1" spc="30" dirty="0">
                <a:solidFill>
                  <a:prstClr val="black"/>
                </a:solidFill>
                <a:latin typeface="+mj-lt"/>
                <a:cs typeface="Georgia"/>
              </a:rPr>
              <a:t>z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rotated </a:t>
            </a:r>
            <a:r>
              <a:rPr sz="2180" spc="-119" dirty="0">
                <a:solidFill>
                  <a:prstClr val="black"/>
                </a:solidFill>
                <a:latin typeface="+mj-lt"/>
                <a:cs typeface="Tahoma"/>
              </a:rPr>
              <a:t>by </a:t>
            </a:r>
            <a:r>
              <a:rPr sz="2180" i="1" spc="69" dirty="0">
                <a:solidFill>
                  <a:prstClr val="black"/>
                </a:solidFill>
                <a:latin typeface="+mj-lt"/>
                <a:cs typeface="Georgia"/>
              </a:rPr>
              <a:t>α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around </a:t>
            </a:r>
            <a:r>
              <a:rPr sz="2180" i="1" spc="3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then </a:t>
            </a:r>
            <a:r>
              <a:rPr sz="2180" spc="-119" dirty="0">
                <a:solidFill>
                  <a:prstClr val="black"/>
                </a:solidFill>
                <a:latin typeface="+mj-lt"/>
                <a:cs typeface="Tahoma"/>
              </a:rPr>
              <a:t>by </a:t>
            </a:r>
            <a:r>
              <a:rPr sz="2180" i="1" spc="-20" dirty="0">
                <a:solidFill>
                  <a:prstClr val="black"/>
                </a:solidFill>
                <a:latin typeface="+mj-lt"/>
                <a:cs typeface="Georgia"/>
              </a:rPr>
              <a:t>β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around</a:t>
            </a:r>
            <a:r>
              <a:rPr sz="2180" spc="297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i="1" spc="139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378" spc="133" baseline="27777" dirty="0">
                <a:solidFill>
                  <a:prstClr val="black"/>
                </a:solidFill>
                <a:latin typeface="+mj-lt"/>
                <a:cs typeface="Lucida Sans Unicode"/>
              </a:rPr>
              <a:t> </a:t>
            </a:r>
            <a:endParaRPr sz="2378" baseline="27777" dirty="0">
              <a:solidFill>
                <a:prstClr val="black"/>
              </a:solidFill>
              <a:latin typeface="+mj-lt"/>
              <a:cs typeface="Lucida Sans Unicode"/>
            </a:endParaRPr>
          </a:p>
          <a:p>
            <a:pPr marL="269293" algn="ctr" defTabSz="1812066" fontAlgn="auto">
              <a:spcBef>
                <a:spcPts val="1486"/>
              </a:spcBef>
              <a:spcAft>
                <a:spcPts val="0"/>
              </a:spcAft>
            </a:pPr>
            <a:r>
              <a:rPr sz="1288" spc="69" dirty="0">
                <a:solidFill>
                  <a:srgbClr val="50B1DF"/>
                </a:solidFill>
                <a:latin typeface="+mj-lt"/>
                <a:cs typeface="Times New Roman"/>
              </a:rPr>
              <a:t>z,</a:t>
            </a:r>
            <a:r>
              <a:rPr sz="1288" spc="40" dirty="0">
                <a:solidFill>
                  <a:srgbClr val="50B1DF"/>
                </a:solidFill>
                <a:latin typeface="+mj-lt"/>
                <a:cs typeface="Times New Roman"/>
              </a:rPr>
              <a:t> </a:t>
            </a:r>
            <a:r>
              <a:rPr sz="1288" spc="59" dirty="0">
                <a:solidFill>
                  <a:srgbClr val="50B1DF"/>
                </a:solidFill>
                <a:latin typeface="+mj-lt"/>
                <a:cs typeface="Times New Roman"/>
              </a:rPr>
              <a:t>z'</a:t>
            </a:r>
            <a:endParaRPr sz="1288" dirty="0">
              <a:solidFill>
                <a:prstClr val="black"/>
              </a:solidFill>
              <a:latin typeface="+mj-lt"/>
              <a:cs typeface="Times New Roman"/>
            </a:endParaRPr>
          </a:p>
          <a:p>
            <a:pPr defTabSz="1812066" fontAlgn="auto">
              <a:spcBef>
                <a:spcPts val="40"/>
              </a:spcBef>
              <a:spcAft>
                <a:spcPts val="0"/>
              </a:spcAft>
            </a:pPr>
            <a:endParaRPr sz="1883" dirty="0">
              <a:solidFill>
                <a:prstClr val="black"/>
              </a:solidFill>
              <a:latin typeface="+mj-lt"/>
              <a:cs typeface="Times New Roman"/>
            </a:endParaRPr>
          </a:p>
          <a:p>
            <a:pPr marL="1240762" algn="ctr" defTabSz="1812066" fontAlgn="auto">
              <a:spcBef>
                <a:spcPts val="0"/>
              </a:spcBef>
              <a:spcAft>
                <a:spcPts val="0"/>
              </a:spcAft>
            </a:pPr>
            <a:r>
              <a:rPr sz="1387" b="1" dirty="0">
                <a:solidFill>
                  <a:srgbClr val="EB2D2E"/>
                </a:solidFill>
                <a:latin typeface="+mj-lt"/>
                <a:cs typeface="Times New Roman"/>
              </a:rPr>
              <a:t>y'''</a:t>
            </a:r>
            <a:endParaRPr sz="1387" dirty="0">
              <a:solidFill>
                <a:prstClr val="black"/>
              </a:solidFill>
              <a:latin typeface="+mj-lt"/>
              <a:cs typeface="Times New Roman"/>
            </a:endParaRPr>
          </a:p>
          <a:p>
            <a:pPr marR="1784382" algn="ctr" defTabSz="1812066" fontAlgn="auto">
              <a:spcBef>
                <a:spcPts val="1030"/>
              </a:spcBef>
              <a:spcAft>
                <a:spcPts val="0"/>
              </a:spcAft>
            </a:pPr>
            <a:r>
              <a:rPr sz="1387" b="1" dirty="0">
                <a:solidFill>
                  <a:srgbClr val="EB2D2E"/>
                </a:solidFill>
                <a:latin typeface="+mj-lt"/>
                <a:cs typeface="Times New Roman"/>
              </a:rPr>
              <a:t>z'',</a:t>
            </a:r>
            <a:r>
              <a:rPr sz="1387" b="1" spc="-10" dirty="0">
                <a:solidFill>
                  <a:srgbClr val="EB2D2E"/>
                </a:solidFill>
                <a:latin typeface="+mj-lt"/>
                <a:cs typeface="Times New Roman"/>
              </a:rPr>
              <a:t> </a:t>
            </a:r>
            <a:r>
              <a:rPr sz="1387" b="1" dirty="0">
                <a:solidFill>
                  <a:srgbClr val="EB2D2E"/>
                </a:solidFill>
                <a:latin typeface="+mj-lt"/>
                <a:cs typeface="Times New Roman"/>
              </a:rPr>
              <a:t>z'''</a:t>
            </a:r>
            <a:endParaRPr sz="1387" dirty="0">
              <a:solidFill>
                <a:prstClr val="black"/>
              </a:solidFill>
              <a:latin typeface="+mj-lt"/>
              <a:cs typeface="Times New Roman"/>
            </a:endParaRPr>
          </a:p>
          <a:p>
            <a:pPr marR="217700" algn="ctr" defTabSz="1812066" fontAlgn="auto">
              <a:spcBef>
                <a:spcPts val="1229"/>
              </a:spcBef>
              <a:spcAft>
                <a:spcPts val="0"/>
              </a:spcAft>
            </a:pPr>
            <a:r>
              <a:rPr sz="1387" dirty="0">
                <a:solidFill>
                  <a:prstClr val="black"/>
                </a:solidFill>
                <a:latin typeface="+mj-lt"/>
                <a:cs typeface="Times New Roman"/>
              </a:rPr>
              <a:t>β</a:t>
            </a:r>
          </a:p>
          <a:p>
            <a:pPr defTabSz="1812066" fontAlgn="auto">
              <a:spcBef>
                <a:spcPts val="20"/>
              </a:spcBef>
              <a:spcAft>
                <a:spcPts val="0"/>
              </a:spcAft>
            </a:pPr>
            <a:endParaRPr sz="1486" dirty="0">
              <a:solidFill>
                <a:prstClr val="black"/>
              </a:solidFill>
              <a:latin typeface="+mj-lt"/>
              <a:cs typeface="Times New Roman"/>
            </a:endParaRPr>
          </a:p>
          <a:p>
            <a:pPr marL="2635047" algn="ctr" defTabSz="1812066" fontAlgn="auto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sz="1288" spc="99" dirty="0">
                <a:solidFill>
                  <a:srgbClr val="50B1DF"/>
                </a:solidFill>
                <a:latin typeface="+mj-lt"/>
                <a:cs typeface="Times New Roman"/>
              </a:rPr>
              <a:t>y</a:t>
            </a:r>
            <a:endParaRPr sz="1288" dirty="0">
              <a:solidFill>
                <a:prstClr val="black"/>
              </a:solidFill>
              <a:latin typeface="+mj-lt"/>
              <a:cs typeface="Times New Roman"/>
            </a:endParaRPr>
          </a:p>
          <a:p>
            <a:pPr marL="1804516" algn="ctr" defTabSz="1812066" fontAlgn="auto">
              <a:lnSpc>
                <a:spcPts val="1546"/>
              </a:lnSpc>
              <a:spcBef>
                <a:spcPts val="0"/>
              </a:spcBef>
              <a:spcAft>
                <a:spcPts val="0"/>
              </a:spcAft>
            </a:pPr>
            <a:r>
              <a:rPr sz="1387" b="1" dirty="0">
                <a:solidFill>
                  <a:srgbClr val="EB2D2E"/>
                </a:solidFill>
                <a:latin typeface="+mj-lt"/>
                <a:cs typeface="Times New Roman"/>
              </a:rPr>
              <a:t>x'''</a:t>
            </a:r>
            <a:endParaRPr sz="1387" dirty="0">
              <a:solidFill>
                <a:prstClr val="black"/>
              </a:solidFill>
              <a:latin typeface="+mj-lt"/>
              <a:cs typeface="Times New Roman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A66E6FB6-2A3A-44C6-8BB2-7086543B967D}"/>
              </a:ext>
            </a:extLst>
          </p:cNvPr>
          <p:cNvSpPr/>
          <p:nvPr/>
        </p:nvSpPr>
        <p:spPr>
          <a:xfrm>
            <a:off x="5086113" y="5068532"/>
            <a:ext cx="185475" cy="3440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812066" fontAlgn="auto"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C62C7E1E-E039-42E4-B2A8-2DB0CCC89477}"/>
              </a:ext>
            </a:extLst>
          </p:cNvPr>
          <p:cNvSpPr txBox="1"/>
          <p:nvPr/>
        </p:nvSpPr>
        <p:spPr>
          <a:xfrm>
            <a:off x="5189865" y="5157393"/>
            <a:ext cx="128350" cy="23886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defTabSz="1812066" fontAlgn="auto">
              <a:spcBef>
                <a:spcPts val="198"/>
              </a:spcBef>
              <a:spcAft>
                <a:spcPts val="0"/>
              </a:spcAft>
            </a:pPr>
            <a:r>
              <a:rPr sz="1387" dirty="0">
                <a:solidFill>
                  <a:prstClr val="black"/>
                </a:solidFill>
                <a:latin typeface="Times New Roman"/>
                <a:cs typeface="Times New Roman"/>
              </a:rPr>
              <a:t>γ</a:t>
            </a:r>
            <a:endParaRPr sz="138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8699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60439-5387-49E1-9CC0-D49C6F28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61C31F-8928-4E5E-B53D-2890DCFC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Three-angles: Matrix Equivalents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2DF049D-E57B-465B-ABBE-A9ABA40E2CF2}"/>
              </a:ext>
            </a:extLst>
          </p:cNvPr>
          <p:cNvSpPr txBox="1"/>
          <p:nvPr/>
        </p:nvSpPr>
        <p:spPr>
          <a:xfrm>
            <a:off x="685800" y="1375809"/>
            <a:ext cx="6272868" cy="4106381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125838" defTabSz="1812066" fontAlgn="auto">
              <a:spcBef>
                <a:spcPts val="860"/>
              </a:spcBef>
              <a:spcAft>
                <a:spcPts val="0"/>
              </a:spcAft>
            </a:pPr>
            <a:r>
              <a:rPr sz="2180" spc="-69" dirty="0">
                <a:solidFill>
                  <a:srgbClr val="FF0000"/>
                </a:solidFill>
                <a:latin typeface="+mj-lt"/>
                <a:cs typeface="Tahoma"/>
              </a:rPr>
              <a:t>Intrinsic </a:t>
            </a: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rotations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equivalent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with rotation</a:t>
            </a:r>
            <a:r>
              <a:rPr sz="2180" spc="476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matrices: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674491" indent="-294461" defTabSz="1812066" fontAlgn="auto">
              <a:spcBef>
                <a:spcPts val="662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675750" algn="l"/>
              </a:tabLst>
            </a:pP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1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3270" i="1" spc="-14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2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2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3270" i="1" spc="30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178" dirty="0">
                <a:solidFill>
                  <a:prstClr val="black"/>
                </a:solidFill>
                <a:latin typeface="+mj-lt"/>
                <a:cs typeface="Tahoma"/>
              </a:rPr>
              <a:t>:</a:t>
            </a:r>
            <a:r>
              <a:rPr sz="2180" spc="-198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i="1" spc="109" dirty="0">
                <a:solidFill>
                  <a:prstClr val="black"/>
                </a:solidFill>
                <a:latin typeface="+mj-lt"/>
                <a:cs typeface="Georgia"/>
              </a:rPr>
              <a:t>R</a:t>
            </a:r>
            <a:r>
              <a:rPr sz="2378" i="1" spc="162" baseline="-10416" dirty="0">
                <a:solidFill>
                  <a:prstClr val="black"/>
                </a:solidFill>
                <a:latin typeface="+mj-lt"/>
                <a:cs typeface="Bookman Old Style"/>
              </a:rPr>
              <a:t>x</a:t>
            </a:r>
            <a:r>
              <a:rPr sz="2180" spc="109" dirty="0">
                <a:solidFill>
                  <a:prstClr val="black"/>
                </a:solidFill>
                <a:latin typeface="+mj-lt"/>
                <a:cs typeface="Garamond"/>
              </a:rPr>
              <a:t>(</a:t>
            </a:r>
            <a:r>
              <a:rPr sz="2180" i="1" spc="109" dirty="0">
                <a:solidFill>
                  <a:prstClr val="black"/>
                </a:solidFill>
                <a:latin typeface="+mj-lt"/>
                <a:cs typeface="Georgia"/>
              </a:rPr>
              <a:t>α</a:t>
            </a:r>
            <a:r>
              <a:rPr sz="2180" spc="109" dirty="0">
                <a:solidFill>
                  <a:prstClr val="black"/>
                </a:solidFill>
                <a:latin typeface="+mj-lt"/>
                <a:cs typeface="Garamond"/>
              </a:rPr>
              <a:t>)</a:t>
            </a:r>
            <a:r>
              <a:rPr sz="2180" i="1" spc="109" dirty="0">
                <a:solidFill>
                  <a:prstClr val="black"/>
                </a:solidFill>
                <a:latin typeface="+mj-lt"/>
                <a:cs typeface="Georgia"/>
              </a:rPr>
              <a:t>R</a:t>
            </a:r>
            <a:r>
              <a:rPr sz="2378" i="1" spc="162" baseline="-10416" dirty="0">
                <a:solidFill>
                  <a:prstClr val="black"/>
                </a:solidFill>
                <a:latin typeface="+mj-lt"/>
                <a:cs typeface="Bookman Old Style"/>
              </a:rPr>
              <a:t>y </a:t>
            </a:r>
            <a:r>
              <a:rPr sz="2180" spc="109" dirty="0">
                <a:solidFill>
                  <a:prstClr val="black"/>
                </a:solidFill>
                <a:latin typeface="+mj-lt"/>
                <a:cs typeface="Garamond"/>
              </a:rPr>
              <a:t>(</a:t>
            </a:r>
            <a:r>
              <a:rPr sz="2180" i="1" spc="109" dirty="0">
                <a:solidFill>
                  <a:prstClr val="black"/>
                </a:solidFill>
                <a:latin typeface="+mj-lt"/>
                <a:cs typeface="Georgia"/>
              </a:rPr>
              <a:t>β</a:t>
            </a:r>
            <a:r>
              <a:rPr sz="2180" spc="109" dirty="0">
                <a:solidFill>
                  <a:prstClr val="black"/>
                </a:solidFill>
                <a:latin typeface="+mj-lt"/>
                <a:cs typeface="Garamond"/>
              </a:rPr>
              <a:t>)</a:t>
            </a:r>
            <a:r>
              <a:rPr sz="2180" i="1" spc="109" dirty="0">
                <a:solidFill>
                  <a:prstClr val="black"/>
                </a:solidFill>
                <a:latin typeface="+mj-lt"/>
                <a:cs typeface="Georgia"/>
              </a:rPr>
              <a:t>R</a:t>
            </a:r>
            <a:r>
              <a:rPr sz="2378" i="1" spc="162" baseline="-10416" dirty="0">
                <a:solidFill>
                  <a:prstClr val="black"/>
                </a:solidFill>
                <a:latin typeface="+mj-lt"/>
                <a:cs typeface="Bookman Old Style"/>
              </a:rPr>
              <a:t>z </a:t>
            </a:r>
            <a:r>
              <a:rPr sz="2180" spc="168" dirty="0">
                <a:solidFill>
                  <a:prstClr val="black"/>
                </a:solidFill>
                <a:latin typeface="+mj-lt"/>
                <a:cs typeface="Garamond"/>
              </a:rPr>
              <a:t>(</a:t>
            </a:r>
            <a:r>
              <a:rPr sz="2180" i="1" spc="168" dirty="0">
                <a:solidFill>
                  <a:prstClr val="black"/>
                </a:solidFill>
                <a:latin typeface="+mj-lt"/>
                <a:cs typeface="Georgia"/>
              </a:rPr>
              <a:t>γ</a:t>
            </a:r>
            <a:r>
              <a:rPr sz="2180" spc="168" dirty="0">
                <a:solidFill>
                  <a:prstClr val="black"/>
                </a:solidFill>
                <a:latin typeface="+mj-lt"/>
                <a:cs typeface="Garamond"/>
              </a:rPr>
              <a:t>)</a:t>
            </a:r>
            <a:endParaRPr sz="2180" dirty="0">
              <a:solidFill>
                <a:prstClr val="black"/>
              </a:solidFill>
              <a:latin typeface="+mj-lt"/>
              <a:cs typeface="Garamond"/>
            </a:endParaRPr>
          </a:p>
          <a:p>
            <a:pPr marL="674491" indent="-294461" defTabSz="1812066" fontAlgn="auto">
              <a:spcBef>
                <a:spcPts val="654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675750" algn="l"/>
              </a:tabLst>
            </a:pPr>
            <a:r>
              <a:rPr sz="2180" i="1" spc="59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180" spc="59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59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3270" i="1" spc="87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2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2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3270" i="1" spc="30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178" dirty="0">
                <a:solidFill>
                  <a:prstClr val="black"/>
                </a:solidFill>
                <a:latin typeface="+mj-lt"/>
                <a:cs typeface="Tahoma"/>
              </a:rPr>
              <a:t>:  </a:t>
            </a:r>
            <a:r>
              <a:rPr sz="2180" i="1" spc="30" dirty="0">
                <a:solidFill>
                  <a:prstClr val="black"/>
                </a:solidFill>
                <a:latin typeface="+mj-lt"/>
                <a:cs typeface="Georgia"/>
              </a:rPr>
              <a:t>R</a:t>
            </a:r>
            <a:r>
              <a:rPr sz="2378" i="1" spc="44" baseline="-10416" dirty="0">
                <a:solidFill>
                  <a:prstClr val="black"/>
                </a:solidFill>
                <a:latin typeface="+mj-lt"/>
                <a:cs typeface="Bookman Old Style"/>
              </a:rPr>
              <a:t>z </a:t>
            </a:r>
            <a:r>
              <a:rPr sz="2180" spc="129" dirty="0">
                <a:solidFill>
                  <a:prstClr val="black"/>
                </a:solidFill>
                <a:latin typeface="+mj-lt"/>
                <a:cs typeface="Garamond"/>
              </a:rPr>
              <a:t>(</a:t>
            </a:r>
            <a:r>
              <a:rPr sz="2180" i="1" spc="129" dirty="0">
                <a:solidFill>
                  <a:prstClr val="black"/>
                </a:solidFill>
                <a:latin typeface="+mj-lt"/>
                <a:cs typeface="Georgia"/>
              </a:rPr>
              <a:t>α</a:t>
            </a:r>
            <a:r>
              <a:rPr sz="2180" spc="129" dirty="0">
                <a:solidFill>
                  <a:prstClr val="black"/>
                </a:solidFill>
                <a:latin typeface="+mj-lt"/>
                <a:cs typeface="Garamond"/>
              </a:rPr>
              <a:t>)</a:t>
            </a:r>
            <a:r>
              <a:rPr sz="2180" i="1" spc="129" dirty="0">
                <a:solidFill>
                  <a:prstClr val="black"/>
                </a:solidFill>
                <a:latin typeface="+mj-lt"/>
                <a:cs typeface="Georgia"/>
              </a:rPr>
              <a:t>R</a:t>
            </a:r>
            <a:r>
              <a:rPr sz="2378" i="1" spc="192" baseline="-10416" dirty="0">
                <a:solidFill>
                  <a:prstClr val="black"/>
                </a:solidFill>
                <a:latin typeface="+mj-lt"/>
                <a:cs typeface="Bookman Old Style"/>
              </a:rPr>
              <a:t>x</a:t>
            </a:r>
            <a:r>
              <a:rPr sz="2180" spc="129" dirty="0">
                <a:solidFill>
                  <a:prstClr val="black"/>
                </a:solidFill>
                <a:latin typeface="+mj-lt"/>
                <a:cs typeface="Garamond"/>
              </a:rPr>
              <a:t>(</a:t>
            </a:r>
            <a:r>
              <a:rPr sz="2180" i="1" spc="129" dirty="0">
                <a:solidFill>
                  <a:prstClr val="black"/>
                </a:solidFill>
                <a:latin typeface="+mj-lt"/>
                <a:cs typeface="Georgia"/>
              </a:rPr>
              <a:t>β</a:t>
            </a:r>
            <a:r>
              <a:rPr sz="2180" spc="129" dirty="0">
                <a:solidFill>
                  <a:prstClr val="black"/>
                </a:solidFill>
                <a:latin typeface="+mj-lt"/>
                <a:cs typeface="Garamond"/>
              </a:rPr>
              <a:t>)</a:t>
            </a:r>
            <a:r>
              <a:rPr sz="2180" i="1" spc="129" dirty="0">
                <a:solidFill>
                  <a:prstClr val="black"/>
                </a:solidFill>
                <a:latin typeface="+mj-lt"/>
                <a:cs typeface="Georgia"/>
              </a:rPr>
              <a:t>R</a:t>
            </a:r>
            <a:r>
              <a:rPr sz="2378" i="1" spc="192" baseline="-10416" dirty="0">
                <a:solidFill>
                  <a:prstClr val="black"/>
                </a:solidFill>
                <a:latin typeface="+mj-lt"/>
                <a:cs typeface="Bookman Old Style"/>
              </a:rPr>
              <a:t>z</a:t>
            </a:r>
            <a:r>
              <a:rPr sz="2378" i="1" spc="-519" baseline="-10416" dirty="0">
                <a:solidFill>
                  <a:prstClr val="black"/>
                </a:solidFill>
                <a:latin typeface="+mj-lt"/>
                <a:cs typeface="Bookman Old Style"/>
              </a:rPr>
              <a:t> </a:t>
            </a:r>
            <a:r>
              <a:rPr sz="2180" spc="168" dirty="0">
                <a:solidFill>
                  <a:prstClr val="black"/>
                </a:solidFill>
                <a:latin typeface="+mj-lt"/>
                <a:cs typeface="Garamond"/>
              </a:rPr>
              <a:t>(</a:t>
            </a:r>
            <a:r>
              <a:rPr sz="2180" i="1" spc="168" dirty="0">
                <a:solidFill>
                  <a:prstClr val="black"/>
                </a:solidFill>
                <a:latin typeface="+mj-lt"/>
                <a:cs typeface="Georgia"/>
              </a:rPr>
              <a:t>γ</a:t>
            </a:r>
            <a:r>
              <a:rPr sz="2180" spc="168" dirty="0">
                <a:solidFill>
                  <a:prstClr val="black"/>
                </a:solidFill>
                <a:latin typeface="+mj-lt"/>
                <a:cs typeface="Garamond"/>
              </a:rPr>
              <a:t>)</a:t>
            </a:r>
            <a:endParaRPr sz="2180" dirty="0">
              <a:solidFill>
                <a:prstClr val="black"/>
              </a:solidFill>
              <a:latin typeface="+mj-lt"/>
              <a:cs typeface="Garamond"/>
            </a:endParaRPr>
          </a:p>
          <a:p>
            <a:pPr defTabSz="1812066" fontAlgn="auto">
              <a:spcBef>
                <a:spcPts val="0"/>
              </a:spcBef>
              <a:spcAft>
                <a:spcPts val="0"/>
              </a:spcAft>
              <a:buClr>
                <a:srgbClr val="23305B"/>
              </a:buClr>
              <a:buFont typeface="Lucida Sans Unicode"/>
              <a:buChar char="►"/>
            </a:pPr>
            <a:endParaRPr sz="2774" dirty="0">
              <a:solidFill>
                <a:prstClr val="black"/>
              </a:solidFill>
              <a:latin typeface="+mj-lt"/>
              <a:cs typeface="Garamond"/>
            </a:endParaRPr>
          </a:p>
          <a:p>
            <a:pPr marL="124580" defTabSz="1812066" fontAlgn="auto">
              <a:spcBef>
                <a:spcPts val="2091"/>
              </a:spcBef>
              <a:spcAft>
                <a:spcPts val="0"/>
              </a:spcAft>
            </a:pP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Compare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with: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defTabSz="1812066" fontAlgn="auto">
              <a:spcBef>
                <a:spcPts val="0"/>
              </a:spcBef>
              <a:spcAft>
                <a:spcPts val="0"/>
              </a:spcAft>
            </a:pP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defTabSz="1812066" fontAlgn="auto">
              <a:spcBef>
                <a:spcPts val="79"/>
              </a:spcBef>
              <a:spcAft>
                <a:spcPts val="0"/>
              </a:spcAft>
            </a:pPr>
            <a:endParaRPr sz="1585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124580" defTabSz="1812066" fontAlgn="auto">
              <a:spcBef>
                <a:spcPts val="0"/>
              </a:spcBef>
              <a:spcAft>
                <a:spcPts val="0"/>
              </a:spcAft>
            </a:pPr>
            <a:r>
              <a:rPr sz="2180" spc="-40" dirty="0">
                <a:solidFill>
                  <a:srgbClr val="FF0000"/>
                </a:solidFill>
                <a:latin typeface="+mj-lt"/>
                <a:cs typeface="Tahoma"/>
              </a:rPr>
              <a:t>Extrinsic </a:t>
            </a: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rotations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equivalent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with rotation</a:t>
            </a:r>
            <a:r>
              <a:rPr sz="2180" spc="466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matrices: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674491" indent="-294461" defTabSz="1812066" fontAlgn="auto">
              <a:spcBef>
                <a:spcPts val="664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675750" algn="l"/>
              </a:tabLst>
            </a:pPr>
            <a:r>
              <a:rPr sz="2180" i="1" spc="-3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180" spc="-3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3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2180" spc="-3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3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180" spc="-30" dirty="0">
                <a:solidFill>
                  <a:prstClr val="black"/>
                </a:solidFill>
                <a:latin typeface="+mj-lt"/>
                <a:cs typeface="Tahoma"/>
              </a:rPr>
              <a:t>:</a:t>
            </a:r>
            <a:r>
              <a:rPr sz="2180" spc="188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i="1" spc="30" dirty="0">
                <a:solidFill>
                  <a:prstClr val="black"/>
                </a:solidFill>
                <a:latin typeface="+mj-lt"/>
                <a:cs typeface="Georgia"/>
              </a:rPr>
              <a:t>R</a:t>
            </a:r>
            <a:r>
              <a:rPr sz="2378" i="1" spc="44" baseline="-10416" dirty="0">
                <a:solidFill>
                  <a:prstClr val="black"/>
                </a:solidFill>
                <a:latin typeface="+mj-lt"/>
                <a:cs typeface="Bookman Old Style"/>
              </a:rPr>
              <a:t>z</a:t>
            </a:r>
            <a:r>
              <a:rPr sz="2378" i="1" spc="-503" baseline="-10416" dirty="0">
                <a:solidFill>
                  <a:prstClr val="black"/>
                </a:solidFill>
                <a:latin typeface="+mj-lt"/>
                <a:cs typeface="Bookman Old Style"/>
              </a:rPr>
              <a:t> </a:t>
            </a:r>
            <a:r>
              <a:rPr sz="2180" spc="99" dirty="0">
                <a:solidFill>
                  <a:prstClr val="black"/>
                </a:solidFill>
                <a:latin typeface="+mj-lt"/>
                <a:cs typeface="Garamond"/>
              </a:rPr>
              <a:t>(</a:t>
            </a:r>
            <a:r>
              <a:rPr sz="2180" i="1" spc="99" dirty="0">
                <a:solidFill>
                  <a:prstClr val="black"/>
                </a:solidFill>
                <a:latin typeface="+mj-lt"/>
                <a:cs typeface="Georgia"/>
              </a:rPr>
              <a:t>γ</a:t>
            </a:r>
            <a:r>
              <a:rPr sz="2180" spc="99" dirty="0">
                <a:solidFill>
                  <a:prstClr val="black"/>
                </a:solidFill>
                <a:latin typeface="+mj-lt"/>
                <a:cs typeface="Garamond"/>
              </a:rPr>
              <a:t>)</a:t>
            </a:r>
            <a:r>
              <a:rPr sz="2180" i="1" spc="99" dirty="0">
                <a:solidFill>
                  <a:prstClr val="black"/>
                </a:solidFill>
                <a:latin typeface="+mj-lt"/>
                <a:cs typeface="Georgia"/>
              </a:rPr>
              <a:t>R</a:t>
            </a:r>
            <a:r>
              <a:rPr sz="2378" i="1" spc="149" baseline="-10416" dirty="0">
                <a:solidFill>
                  <a:prstClr val="black"/>
                </a:solidFill>
                <a:latin typeface="+mj-lt"/>
                <a:cs typeface="Bookman Old Style"/>
              </a:rPr>
              <a:t>y</a:t>
            </a:r>
            <a:r>
              <a:rPr sz="2378" i="1" spc="-503" baseline="-10416" dirty="0">
                <a:solidFill>
                  <a:prstClr val="black"/>
                </a:solidFill>
                <a:latin typeface="+mj-lt"/>
                <a:cs typeface="Bookman Old Style"/>
              </a:rPr>
              <a:t> </a:t>
            </a:r>
            <a:r>
              <a:rPr sz="2180" spc="159" dirty="0">
                <a:solidFill>
                  <a:prstClr val="black"/>
                </a:solidFill>
                <a:latin typeface="+mj-lt"/>
                <a:cs typeface="Garamond"/>
              </a:rPr>
              <a:t>(</a:t>
            </a:r>
            <a:r>
              <a:rPr sz="2180" i="1" spc="159" dirty="0">
                <a:solidFill>
                  <a:prstClr val="black"/>
                </a:solidFill>
                <a:latin typeface="+mj-lt"/>
                <a:cs typeface="Georgia"/>
              </a:rPr>
              <a:t>β</a:t>
            </a:r>
            <a:r>
              <a:rPr sz="2180" spc="159" dirty="0">
                <a:solidFill>
                  <a:prstClr val="black"/>
                </a:solidFill>
                <a:latin typeface="+mj-lt"/>
                <a:cs typeface="Garamond"/>
              </a:rPr>
              <a:t>)</a:t>
            </a:r>
            <a:r>
              <a:rPr sz="2180" i="1" spc="159" dirty="0">
                <a:solidFill>
                  <a:prstClr val="black"/>
                </a:solidFill>
                <a:latin typeface="+mj-lt"/>
                <a:cs typeface="Georgia"/>
              </a:rPr>
              <a:t>R</a:t>
            </a:r>
            <a:r>
              <a:rPr sz="2378" i="1" spc="238" baseline="-10416" dirty="0">
                <a:solidFill>
                  <a:prstClr val="black"/>
                </a:solidFill>
                <a:latin typeface="+mj-lt"/>
                <a:cs typeface="Bookman Old Style"/>
              </a:rPr>
              <a:t>x</a:t>
            </a:r>
            <a:r>
              <a:rPr sz="2180" spc="159" dirty="0">
                <a:solidFill>
                  <a:prstClr val="black"/>
                </a:solidFill>
                <a:latin typeface="+mj-lt"/>
                <a:cs typeface="Garamond"/>
              </a:rPr>
              <a:t>(</a:t>
            </a:r>
            <a:r>
              <a:rPr sz="2180" i="1" spc="159" dirty="0">
                <a:solidFill>
                  <a:prstClr val="black"/>
                </a:solidFill>
                <a:latin typeface="+mj-lt"/>
                <a:cs typeface="Georgia"/>
              </a:rPr>
              <a:t>α</a:t>
            </a:r>
            <a:r>
              <a:rPr sz="2180" spc="159" dirty="0">
                <a:solidFill>
                  <a:prstClr val="black"/>
                </a:solidFill>
                <a:latin typeface="+mj-lt"/>
                <a:cs typeface="Garamond"/>
              </a:rPr>
              <a:t>)</a:t>
            </a:r>
            <a:endParaRPr sz="2180" dirty="0">
              <a:solidFill>
                <a:prstClr val="black"/>
              </a:solidFill>
              <a:latin typeface="+mj-lt"/>
              <a:cs typeface="Garamond"/>
            </a:endParaRPr>
          </a:p>
          <a:p>
            <a:pPr marL="674491" indent="-294461" defTabSz="1812066" fontAlgn="auto">
              <a:spcBef>
                <a:spcPts val="662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675750" algn="l"/>
              </a:tabLst>
            </a:pPr>
            <a:r>
              <a:rPr sz="2180" i="1" spc="1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180" spc="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1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180" spc="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1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180" spc="10" dirty="0">
                <a:solidFill>
                  <a:prstClr val="black"/>
                </a:solidFill>
                <a:latin typeface="+mj-lt"/>
                <a:cs typeface="Tahoma"/>
              </a:rPr>
              <a:t>:</a:t>
            </a:r>
            <a:r>
              <a:rPr sz="2180" spc="159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i="1" spc="30" dirty="0">
                <a:solidFill>
                  <a:prstClr val="black"/>
                </a:solidFill>
                <a:latin typeface="+mj-lt"/>
                <a:cs typeface="Georgia"/>
              </a:rPr>
              <a:t>R</a:t>
            </a:r>
            <a:r>
              <a:rPr sz="2378" i="1" spc="44" baseline="-10416" dirty="0">
                <a:solidFill>
                  <a:prstClr val="black"/>
                </a:solidFill>
                <a:latin typeface="+mj-lt"/>
                <a:cs typeface="Bookman Old Style"/>
              </a:rPr>
              <a:t>z</a:t>
            </a:r>
            <a:r>
              <a:rPr sz="2378" i="1" spc="-503" baseline="-10416" dirty="0">
                <a:solidFill>
                  <a:prstClr val="black"/>
                </a:solidFill>
                <a:latin typeface="+mj-lt"/>
                <a:cs typeface="Bookman Old Style"/>
              </a:rPr>
              <a:t> </a:t>
            </a:r>
            <a:r>
              <a:rPr sz="2180" spc="139" dirty="0">
                <a:solidFill>
                  <a:prstClr val="black"/>
                </a:solidFill>
                <a:latin typeface="+mj-lt"/>
                <a:cs typeface="Garamond"/>
              </a:rPr>
              <a:t>(</a:t>
            </a:r>
            <a:r>
              <a:rPr sz="2180" i="1" spc="139" dirty="0">
                <a:solidFill>
                  <a:prstClr val="black"/>
                </a:solidFill>
                <a:latin typeface="+mj-lt"/>
                <a:cs typeface="Georgia"/>
              </a:rPr>
              <a:t>γ</a:t>
            </a:r>
            <a:r>
              <a:rPr sz="2180" spc="139" dirty="0">
                <a:solidFill>
                  <a:prstClr val="black"/>
                </a:solidFill>
                <a:latin typeface="+mj-lt"/>
                <a:cs typeface="Garamond"/>
              </a:rPr>
              <a:t>)</a:t>
            </a:r>
            <a:r>
              <a:rPr sz="2180" i="1" spc="139" dirty="0">
                <a:solidFill>
                  <a:prstClr val="black"/>
                </a:solidFill>
                <a:latin typeface="+mj-lt"/>
                <a:cs typeface="Georgia"/>
              </a:rPr>
              <a:t>R</a:t>
            </a:r>
            <a:r>
              <a:rPr sz="2378" i="1" spc="206" baseline="-10416" dirty="0">
                <a:solidFill>
                  <a:prstClr val="black"/>
                </a:solidFill>
                <a:latin typeface="+mj-lt"/>
                <a:cs typeface="Bookman Old Style"/>
              </a:rPr>
              <a:t>x</a:t>
            </a:r>
            <a:r>
              <a:rPr sz="2180" spc="139" dirty="0">
                <a:solidFill>
                  <a:prstClr val="black"/>
                </a:solidFill>
                <a:latin typeface="+mj-lt"/>
                <a:cs typeface="Garamond"/>
              </a:rPr>
              <a:t>(</a:t>
            </a:r>
            <a:r>
              <a:rPr sz="2180" i="1" spc="139" dirty="0">
                <a:solidFill>
                  <a:prstClr val="black"/>
                </a:solidFill>
                <a:latin typeface="+mj-lt"/>
                <a:cs typeface="Georgia"/>
              </a:rPr>
              <a:t>β</a:t>
            </a:r>
            <a:r>
              <a:rPr sz="2180" spc="139" dirty="0">
                <a:solidFill>
                  <a:prstClr val="black"/>
                </a:solidFill>
                <a:latin typeface="+mj-lt"/>
                <a:cs typeface="Garamond"/>
              </a:rPr>
              <a:t>)</a:t>
            </a:r>
            <a:r>
              <a:rPr sz="2180" i="1" spc="139" dirty="0">
                <a:solidFill>
                  <a:prstClr val="black"/>
                </a:solidFill>
                <a:latin typeface="+mj-lt"/>
                <a:cs typeface="Georgia"/>
              </a:rPr>
              <a:t>R</a:t>
            </a:r>
            <a:r>
              <a:rPr sz="2378" i="1" spc="206" baseline="-10416" dirty="0">
                <a:solidFill>
                  <a:prstClr val="black"/>
                </a:solidFill>
                <a:latin typeface="+mj-lt"/>
                <a:cs typeface="Bookman Old Style"/>
              </a:rPr>
              <a:t>z</a:t>
            </a:r>
            <a:r>
              <a:rPr sz="2378" i="1" spc="-503" baseline="-10416" dirty="0">
                <a:solidFill>
                  <a:prstClr val="black"/>
                </a:solidFill>
                <a:latin typeface="+mj-lt"/>
                <a:cs typeface="Bookman Old Style"/>
              </a:rPr>
              <a:t> </a:t>
            </a:r>
            <a:r>
              <a:rPr sz="2180" spc="159" dirty="0">
                <a:solidFill>
                  <a:prstClr val="black"/>
                </a:solidFill>
                <a:latin typeface="+mj-lt"/>
                <a:cs typeface="Garamond"/>
              </a:rPr>
              <a:t>(</a:t>
            </a:r>
            <a:r>
              <a:rPr sz="2180" i="1" spc="159" dirty="0">
                <a:solidFill>
                  <a:prstClr val="black"/>
                </a:solidFill>
                <a:latin typeface="+mj-lt"/>
                <a:cs typeface="Georgia"/>
              </a:rPr>
              <a:t>α</a:t>
            </a:r>
            <a:r>
              <a:rPr sz="2180" spc="159" dirty="0">
                <a:solidFill>
                  <a:prstClr val="black"/>
                </a:solidFill>
                <a:latin typeface="+mj-lt"/>
                <a:cs typeface="Garamond"/>
              </a:rPr>
              <a:t>)</a:t>
            </a:r>
            <a:endParaRPr sz="2180" dirty="0">
              <a:solidFill>
                <a:prstClr val="black"/>
              </a:solidFill>
              <a:latin typeface="+mj-lt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039386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9EFB4-6247-4371-8082-AB7DA36A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64423A-74CE-49C8-8410-DF96EC63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09600"/>
          </a:xfrm>
        </p:spPr>
        <p:txBody>
          <a:bodyPr/>
          <a:lstStyle/>
          <a:p>
            <a:r>
              <a:rPr lang="en-US" dirty="0"/>
              <a:t>There Are 24 Three-angles Representations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EB44EE6-E51E-4841-92D7-473F455314C5}"/>
              </a:ext>
            </a:extLst>
          </p:cNvPr>
          <p:cNvSpPr txBox="1"/>
          <p:nvPr/>
        </p:nvSpPr>
        <p:spPr>
          <a:xfrm>
            <a:off x="457201" y="938301"/>
            <a:ext cx="8839200" cy="498139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76173" defTabSz="1812066" fontAlgn="auto">
              <a:lnSpc>
                <a:spcPts val="2378"/>
              </a:lnSpc>
              <a:spcBef>
                <a:spcPts val="188"/>
              </a:spcBef>
              <a:spcAft>
                <a:spcPts val="0"/>
              </a:spcAft>
            </a:pPr>
            <a:r>
              <a:rPr sz="1982" spc="-30" dirty="0">
                <a:solidFill>
                  <a:prstClr val="black"/>
                </a:solidFill>
                <a:latin typeface="+mj-lt"/>
                <a:cs typeface="Tahoma"/>
              </a:rPr>
              <a:t>Extrinsic </a:t>
            </a:r>
            <a:r>
              <a:rPr sz="1982" spc="-69" dirty="0">
                <a:solidFill>
                  <a:prstClr val="black"/>
                </a:solidFill>
                <a:latin typeface="+mj-lt"/>
                <a:cs typeface="Tahoma"/>
              </a:rPr>
              <a:t>Euler: </a:t>
            </a:r>
            <a:r>
              <a:rPr sz="1982" i="1" spc="3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1982" spc="3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3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1982" spc="3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3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1982" spc="30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1982" i="1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1982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1982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1982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1982" i="1" spc="-4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1982" spc="-4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-4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1982" spc="-4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-4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1982" spc="-40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1982" i="1" spc="-1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1982" spc="-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-1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1982" spc="-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-1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1982" spc="-10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1982" i="1" spc="3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1982" spc="3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3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1982" spc="3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3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1982" spc="30" dirty="0">
                <a:solidFill>
                  <a:prstClr val="black"/>
                </a:solidFill>
                <a:latin typeface="+mj-lt"/>
                <a:cs typeface="Tahoma"/>
              </a:rPr>
              <a:t>,</a:t>
            </a:r>
            <a:r>
              <a:rPr sz="1982" spc="79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1982" i="1" spc="-4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1982" spc="-4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-4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1982" spc="-4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-4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1982" spc="-40" dirty="0">
                <a:solidFill>
                  <a:prstClr val="black"/>
                </a:solidFill>
                <a:latin typeface="+mj-lt"/>
                <a:cs typeface="Tahoma"/>
              </a:rPr>
              <a:t>.</a:t>
            </a:r>
            <a:endParaRPr sz="1982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176173" marR="1653511" defTabSz="1812066" fontAlgn="auto">
              <a:lnSpc>
                <a:spcPts val="2378"/>
              </a:lnSpc>
              <a:spcBef>
                <a:spcPts val="79"/>
              </a:spcBef>
              <a:spcAft>
                <a:spcPts val="0"/>
              </a:spcAft>
            </a:pPr>
            <a:r>
              <a:rPr sz="1982" spc="-59" dirty="0">
                <a:solidFill>
                  <a:prstClr val="black"/>
                </a:solidFill>
                <a:latin typeface="+mj-lt"/>
                <a:cs typeface="Tahoma"/>
              </a:rPr>
              <a:t>Intrinsic </a:t>
            </a:r>
            <a:r>
              <a:rPr sz="1982" spc="-69" dirty="0">
                <a:solidFill>
                  <a:prstClr val="black"/>
                </a:solidFill>
                <a:latin typeface="+mj-lt"/>
                <a:cs typeface="Tahoma"/>
              </a:rPr>
              <a:t>Euler: </a:t>
            </a:r>
            <a:r>
              <a:rPr sz="1982" i="1" spc="59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1982" spc="59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59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081" i="1" spc="87" baseline="27777" dirty="0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1982" spc="59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59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081" i="1" spc="87" baseline="27777" dirty="0">
                <a:solidFill>
                  <a:prstClr val="black"/>
                </a:solidFill>
                <a:latin typeface="+mj-lt"/>
                <a:cs typeface="Lucida Sans"/>
              </a:rPr>
              <a:t>II</a:t>
            </a:r>
            <a:r>
              <a:rPr sz="1982" spc="59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1982" i="1" spc="4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1982" spc="4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4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2081" i="1" spc="59" baseline="27777" dirty="0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1982" spc="4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4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081" i="1" spc="59" baseline="27777" dirty="0">
                <a:solidFill>
                  <a:prstClr val="black"/>
                </a:solidFill>
                <a:latin typeface="+mj-lt"/>
                <a:cs typeface="Lucida Sans"/>
              </a:rPr>
              <a:t>II</a:t>
            </a:r>
            <a:r>
              <a:rPr sz="1982" spc="40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1982" i="1" spc="1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1982" spc="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1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081" i="1" spc="14" baseline="27777" dirty="0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1982" spc="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1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2081" i="1" spc="14" baseline="27777" dirty="0">
                <a:solidFill>
                  <a:prstClr val="black"/>
                </a:solidFill>
                <a:latin typeface="+mj-lt"/>
                <a:cs typeface="Lucida Sans"/>
              </a:rPr>
              <a:t>II</a:t>
            </a:r>
            <a:r>
              <a:rPr sz="1982" spc="10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1982" i="1" spc="3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1982" spc="3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3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2081" i="1" spc="44" baseline="27777" dirty="0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1982" spc="3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3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081" i="1" spc="44" baseline="27777" dirty="0">
                <a:solidFill>
                  <a:prstClr val="black"/>
                </a:solidFill>
                <a:latin typeface="+mj-lt"/>
                <a:cs typeface="Lucida Sans"/>
              </a:rPr>
              <a:t>II</a:t>
            </a:r>
            <a:r>
              <a:rPr sz="1982" spc="30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1982" i="1" spc="59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1982" spc="59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59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081" i="1" spc="87" baseline="27777" dirty="0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1982" spc="59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59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081" i="1" spc="87" baseline="27777" dirty="0">
                <a:solidFill>
                  <a:prstClr val="black"/>
                </a:solidFill>
                <a:latin typeface="+mj-lt"/>
                <a:cs typeface="Lucida Sans"/>
              </a:rPr>
              <a:t>II</a:t>
            </a:r>
            <a:r>
              <a:rPr sz="1982" spc="59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1982" i="1" spc="1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1982" spc="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1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081" i="1" spc="14" baseline="27777" dirty="0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1982" spc="1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1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2081" i="1" spc="14" baseline="27777" dirty="0">
                <a:solidFill>
                  <a:prstClr val="black"/>
                </a:solidFill>
                <a:latin typeface="+mj-lt"/>
                <a:cs typeface="Lucida Sans"/>
              </a:rPr>
              <a:t>II</a:t>
            </a:r>
            <a:r>
              <a:rPr sz="1982" spc="10" dirty="0">
                <a:solidFill>
                  <a:prstClr val="black"/>
                </a:solidFill>
                <a:latin typeface="+mj-lt"/>
                <a:cs typeface="Tahoma"/>
              </a:rPr>
              <a:t>.  </a:t>
            </a:r>
            <a:r>
              <a:rPr sz="1982" spc="-30" dirty="0">
                <a:solidFill>
                  <a:prstClr val="black"/>
                </a:solidFill>
                <a:latin typeface="+mj-lt"/>
                <a:cs typeface="Tahoma"/>
              </a:rPr>
              <a:t>Extrinsic </a:t>
            </a:r>
            <a:r>
              <a:rPr sz="1982" spc="-40" dirty="0">
                <a:solidFill>
                  <a:prstClr val="black"/>
                </a:solidFill>
                <a:latin typeface="+mj-lt"/>
                <a:cs typeface="Tahoma"/>
              </a:rPr>
              <a:t>Tait-Bryan: </a:t>
            </a:r>
            <a:r>
              <a:rPr sz="1982" i="1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1982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1982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1982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1982" i="1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1982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1982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1982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1982" i="1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1982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1982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1982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1982" i="1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1982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1982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1982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1982" i="1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1982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1982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1982" dirty="0">
                <a:solidFill>
                  <a:prstClr val="black"/>
                </a:solidFill>
                <a:latin typeface="+mj-lt"/>
                <a:cs typeface="Tahoma"/>
              </a:rPr>
              <a:t>,</a:t>
            </a:r>
            <a:r>
              <a:rPr sz="1982" spc="-99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1982" i="1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1982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1982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1982" dirty="0">
                <a:solidFill>
                  <a:prstClr val="black"/>
                </a:solidFill>
                <a:latin typeface="+mj-lt"/>
                <a:cs typeface="Tahoma"/>
              </a:rPr>
              <a:t>.</a:t>
            </a:r>
          </a:p>
          <a:p>
            <a:pPr marL="176173" defTabSz="1812066" fontAlgn="auto">
              <a:spcBef>
                <a:spcPts val="218"/>
              </a:spcBef>
              <a:spcAft>
                <a:spcPts val="0"/>
              </a:spcAft>
            </a:pPr>
            <a:r>
              <a:rPr sz="1982" spc="-59" dirty="0">
                <a:solidFill>
                  <a:prstClr val="black"/>
                </a:solidFill>
                <a:latin typeface="+mj-lt"/>
                <a:cs typeface="Tahoma"/>
              </a:rPr>
              <a:t>Intrinsic </a:t>
            </a:r>
            <a:r>
              <a:rPr sz="1982" spc="-40" dirty="0">
                <a:solidFill>
                  <a:prstClr val="black"/>
                </a:solidFill>
                <a:latin typeface="+mj-lt"/>
                <a:cs typeface="Tahoma"/>
              </a:rPr>
              <a:t>Tait-Bryan: </a:t>
            </a:r>
            <a:r>
              <a:rPr sz="1982" i="1" spc="4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1982" spc="4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4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2081" i="1" spc="59" baseline="27777" dirty="0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1982" spc="4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4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081" i="1" spc="59" baseline="27777" dirty="0">
                <a:solidFill>
                  <a:prstClr val="black"/>
                </a:solidFill>
                <a:latin typeface="+mj-lt"/>
                <a:cs typeface="Lucida Sans"/>
              </a:rPr>
              <a:t>II</a:t>
            </a:r>
            <a:r>
              <a:rPr sz="1982" spc="40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1982" i="1" spc="4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1982" spc="4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4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081" i="1" spc="59" baseline="27777" dirty="0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1982" spc="4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4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081" i="1" spc="59" baseline="27777" dirty="0">
                <a:solidFill>
                  <a:prstClr val="black"/>
                </a:solidFill>
                <a:latin typeface="+mj-lt"/>
                <a:cs typeface="Lucida Sans"/>
              </a:rPr>
              <a:t>II</a:t>
            </a:r>
            <a:r>
              <a:rPr sz="1982" spc="40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1982" i="1" spc="4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1982" spc="4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4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081" i="1" spc="59" baseline="27777" dirty="0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1982" spc="4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4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2081" i="1" spc="59" baseline="27777" dirty="0">
                <a:solidFill>
                  <a:prstClr val="black"/>
                </a:solidFill>
                <a:latin typeface="+mj-lt"/>
                <a:cs typeface="Lucida Sans"/>
              </a:rPr>
              <a:t>II</a:t>
            </a:r>
            <a:r>
              <a:rPr sz="1982" spc="40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1982" i="1" spc="4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1982" spc="4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4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081" i="1" spc="59" baseline="27777" dirty="0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1982" spc="4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4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2081" i="1" spc="59" baseline="27777" dirty="0">
                <a:solidFill>
                  <a:prstClr val="black"/>
                </a:solidFill>
                <a:latin typeface="+mj-lt"/>
                <a:cs typeface="Lucida Sans"/>
              </a:rPr>
              <a:t>II</a:t>
            </a:r>
            <a:r>
              <a:rPr sz="1982" spc="40" dirty="0">
                <a:solidFill>
                  <a:prstClr val="black"/>
                </a:solidFill>
                <a:latin typeface="+mj-lt"/>
                <a:cs typeface="Tahoma"/>
              </a:rPr>
              <a:t>, </a:t>
            </a:r>
            <a:r>
              <a:rPr sz="1982" i="1" spc="4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1982" spc="4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4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2081" i="1" spc="59" baseline="27777" dirty="0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1982" spc="4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4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081" i="1" spc="59" baseline="27777" dirty="0">
                <a:solidFill>
                  <a:prstClr val="black"/>
                </a:solidFill>
                <a:latin typeface="+mj-lt"/>
                <a:cs typeface="Lucida Sans"/>
              </a:rPr>
              <a:t>II</a:t>
            </a:r>
            <a:r>
              <a:rPr sz="1982" spc="40" dirty="0">
                <a:solidFill>
                  <a:prstClr val="black"/>
                </a:solidFill>
                <a:latin typeface="+mj-lt"/>
                <a:cs typeface="Tahoma"/>
              </a:rPr>
              <a:t>,</a:t>
            </a:r>
            <a:r>
              <a:rPr sz="1982" spc="-198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1982" i="1" spc="4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1982" spc="4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40" dirty="0">
                <a:solidFill>
                  <a:prstClr val="black"/>
                </a:solidFill>
                <a:latin typeface="+mj-lt"/>
                <a:cs typeface="Georgia"/>
              </a:rPr>
              <a:t>x</a:t>
            </a:r>
            <a:r>
              <a:rPr sz="2081" i="1" spc="59" baseline="27777" dirty="0">
                <a:solidFill>
                  <a:prstClr val="black"/>
                </a:solidFill>
                <a:latin typeface="+mj-lt"/>
                <a:cs typeface="Lucida Sans"/>
              </a:rPr>
              <a:t>I</a:t>
            </a:r>
            <a:r>
              <a:rPr sz="1982" spc="4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1982" i="1" spc="4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081" i="1" spc="59" baseline="27777" dirty="0">
                <a:solidFill>
                  <a:prstClr val="black"/>
                </a:solidFill>
                <a:latin typeface="+mj-lt"/>
                <a:cs typeface="Lucida Sans"/>
              </a:rPr>
              <a:t>II</a:t>
            </a:r>
            <a:r>
              <a:rPr sz="1982" spc="40" dirty="0">
                <a:solidFill>
                  <a:prstClr val="black"/>
                </a:solidFill>
                <a:latin typeface="+mj-lt"/>
                <a:cs typeface="Tahoma"/>
              </a:rPr>
              <a:t>.</a:t>
            </a:r>
            <a:endParaRPr sz="1982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176173" marR="161073" defTabSz="1812066" fontAlgn="auto">
              <a:lnSpc>
                <a:spcPct val="102600"/>
              </a:lnSpc>
              <a:spcBef>
                <a:spcPts val="1833"/>
              </a:spcBef>
              <a:spcAft>
                <a:spcPts val="0"/>
              </a:spcAft>
            </a:pP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When </a:t>
            </a:r>
            <a:r>
              <a:rPr sz="2180" spc="-119" dirty="0">
                <a:solidFill>
                  <a:prstClr val="black"/>
                </a:solidFill>
                <a:latin typeface="+mj-lt"/>
                <a:cs typeface="Tahoma"/>
              </a:rPr>
              <a:t>you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read a </a:t>
            </a: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book, </a:t>
            </a:r>
            <a:r>
              <a:rPr sz="2180" spc="-119" dirty="0">
                <a:solidFill>
                  <a:prstClr val="black"/>
                </a:solidFill>
                <a:latin typeface="+mj-lt"/>
                <a:cs typeface="Tahoma"/>
              </a:rPr>
              <a:t>or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code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documentations, </a:t>
            </a:r>
            <a:r>
              <a:rPr sz="2180" spc="-129" dirty="0">
                <a:solidFill>
                  <a:prstClr val="black"/>
                </a:solidFill>
                <a:latin typeface="+mj-lt"/>
                <a:cs typeface="Tahoma"/>
              </a:rPr>
              <a:t>you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almost </a:t>
            </a:r>
            <a:r>
              <a:rPr sz="2180" spc="-129" dirty="0">
                <a:solidFill>
                  <a:prstClr val="black"/>
                </a:solidFill>
                <a:latin typeface="+mj-lt"/>
                <a:cs typeface="Tahoma"/>
              </a:rPr>
              <a:t>never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know 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if 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the author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is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using </a:t>
            </a:r>
            <a:r>
              <a:rPr sz="2180" spc="-40" dirty="0">
                <a:solidFill>
                  <a:prstClr val="black"/>
                </a:solidFill>
                <a:latin typeface="+mj-lt"/>
                <a:cs typeface="Tahoma"/>
              </a:rPr>
              <a:t>intrinsic </a:t>
            </a:r>
            <a:r>
              <a:rPr sz="2180" spc="-119" dirty="0">
                <a:solidFill>
                  <a:prstClr val="black"/>
                </a:solidFill>
                <a:latin typeface="+mj-lt"/>
                <a:cs typeface="Tahoma"/>
              </a:rPr>
              <a:t>or </a:t>
            </a: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extrinsic </a:t>
            </a: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(</a:t>
            </a:r>
            <a:r>
              <a:rPr sz="3270" spc="-14" baseline="20202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and</a:t>
            </a:r>
            <a:r>
              <a:rPr sz="3270" spc="-149" baseline="20202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139" dirty="0">
                <a:solidFill>
                  <a:prstClr val="black"/>
                </a:solidFill>
                <a:latin typeface="+mj-lt"/>
                <a:cs typeface="Tahoma"/>
              </a:rPr>
              <a:t>are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omitted). </a:t>
            </a:r>
            <a:r>
              <a:rPr sz="2180" spc="-40" dirty="0">
                <a:solidFill>
                  <a:prstClr val="black"/>
                </a:solidFill>
                <a:latin typeface="+mj-lt"/>
                <a:cs typeface="Tahoma"/>
              </a:rPr>
              <a:t>The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Corke  </a:t>
            </a: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book doesn’t </a:t>
            </a:r>
            <a:r>
              <a:rPr sz="2180" spc="-139" dirty="0">
                <a:solidFill>
                  <a:prstClr val="black"/>
                </a:solidFill>
                <a:latin typeface="+mj-lt"/>
                <a:cs typeface="Tahoma"/>
              </a:rPr>
              <a:t>say </a:t>
            </a:r>
            <a:r>
              <a:rPr sz="2180" spc="10" dirty="0">
                <a:solidFill>
                  <a:prstClr val="black"/>
                </a:solidFill>
                <a:latin typeface="+mj-lt"/>
                <a:cs typeface="Tahoma"/>
              </a:rPr>
              <a:t>it’s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using </a:t>
            </a:r>
            <a:r>
              <a:rPr sz="2180" spc="-40" dirty="0">
                <a:solidFill>
                  <a:prstClr val="black"/>
                </a:solidFill>
                <a:latin typeface="+mj-lt"/>
                <a:cs typeface="Tahoma"/>
              </a:rPr>
              <a:t>intrinsic</a:t>
            </a:r>
            <a:r>
              <a:rPr sz="2180" spc="565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rotations.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176173" marR="761320" defTabSz="1812066" fontAlgn="auto">
              <a:lnSpc>
                <a:spcPct val="102699"/>
              </a:lnSpc>
              <a:spcBef>
                <a:spcPts val="1793"/>
              </a:spcBef>
              <a:spcAft>
                <a:spcPts val="0"/>
              </a:spcAft>
            </a:pP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Often, </a:t>
            </a:r>
            <a:r>
              <a:rPr sz="2180" spc="-119" dirty="0">
                <a:solidFill>
                  <a:prstClr val="black"/>
                </a:solidFill>
                <a:latin typeface="+mj-lt"/>
                <a:cs typeface="Tahoma"/>
              </a:rPr>
              <a:t>you </a:t>
            </a:r>
            <a:r>
              <a:rPr sz="2180" spc="-30" dirty="0">
                <a:solidFill>
                  <a:prstClr val="black"/>
                </a:solidFill>
                <a:latin typeface="+mj-lt"/>
                <a:cs typeface="Tahoma"/>
              </a:rPr>
              <a:t>will </a:t>
            </a: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not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know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which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of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the </a:t>
            </a: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Euler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or </a:t>
            </a:r>
            <a:r>
              <a:rPr sz="2180" spc="168" dirty="0">
                <a:solidFill>
                  <a:prstClr val="black"/>
                </a:solidFill>
                <a:latin typeface="+mj-lt"/>
                <a:cs typeface="Tahoma"/>
              </a:rPr>
              <a:t>TB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representation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the  author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is</a:t>
            </a:r>
            <a:r>
              <a:rPr sz="2180" spc="149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using.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176173" marR="582630" defTabSz="1812066" fontAlgn="auto">
              <a:lnSpc>
                <a:spcPct val="102600"/>
              </a:lnSpc>
              <a:spcBef>
                <a:spcPts val="1803"/>
              </a:spcBef>
              <a:spcAft>
                <a:spcPts val="0"/>
              </a:spcAft>
            </a:pPr>
            <a:r>
              <a:rPr sz="2180" spc="10" dirty="0">
                <a:solidFill>
                  <a:prstClr val="black"/>
                </a:solidFill>
                <a:latin typeface="+mj-lt"/>
                <a:cs typeface="Tahoma"/>
              </a:rPr>
              <a:t>With </a:t>
            </a:r>
            <a:r>
              <a:rPr sz="2180" spc="168" dirty="0">
                <a:solidFill>
                  <a:prstClr val="black"/>
                </a:solidFill>
                <a:latin typeface="+mj-lt"/>
                <a:cs typeface="Tahoma"/>
              </a:rPr>
              <a:t>TB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representations, </a:t>
            </a:r>
            <a:r>
              <a:rPr sz="2180" spc="-139" dirty="0">
                <a:solidFill>
                  <a:prstClr val="black"/>
                </a:solidFill>
                <a:latin typeface="+mj-lt"/>
                <a:cs typeface="Tahoma"/>
              </a:rPr>
              <a:t>some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authors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give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the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three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angles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in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inverse  </a:t>
            </a:r>
            <a:r>
              <a:rPr sz="2180" spc="-119" dirty="0">
                <a:solidFill>
                  <a:prstClr val="black"/>
                </a:solidFill>
                <a:latin typeface="+mj-lt"/>
                <a:cs typeface="Tahoma"/>
              </a:rPr>
              <a:t>order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(i.e.,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in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the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order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of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the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rotation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matrix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form).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689592" defTabSz="1812066" fontAlgn="auto">
              <a:spcBef>
                <a:spcPts val="1863"/>
              </a:spcBef>
              <a:spcAft>
                <a:spcPts val="0"/>
              </a:spcAft>
            </a:pPr>
            <a:r>
              <a:rPr sz="2180" spc="50" dirty="0">
                <a:solidFill>
                  <a:srgbClr val="FF0000"/>
                </a:solidFill>
                <a:latin typeface="+mj-lt"/>
                <a:cs typeface="Tahoma"/>
              </a:rPr>
              <a:t>All</a:t>
            </a:r>
            <a:r>
              <a:rPr sz="2180" spc="713" dirty="0">
                <a:solidFill>
                  <a:srgbClr val="FF0000"/>
                </a:solidFill>
                <a:latin typeface="+mj-lt"/>
                <a:cs typeface="Tahoma"/>
              </a:rPr>
              <a:t> </a:t>
            </a:r>
            <a:r>
              <a:rPr sz="2180" spc="-69" dirty="0">
                <a:solidFill>
                  <a:srgbClr val="FF0000"/>
                </a:solidFill>
                <a:latin typeface="+mj-lt"/>
                <a:cs typeface="Tahoma"/>
              </a:rPr>
              <a:t>of </a:t>
            </a:r>
            <a:r>
              <a:rPr sz="2180" spc="-79" dirty="0">
                <a:solidFill>
                  <a:srgbClr val="FF0000"/>
                </a:solidFill>
                <a:latin typeface="+mj-lt"/>
                <a:cs typeface="Tahoma"/>
              </a:rPr>
              <a:t>the </a:t>
            </a:r>
            <a:r>
              <a:rPr sz="2180" spc="-109" dirty="0">
                <a:solidFill>
                  <a:srgbClr val="FF0000"/>
                </a:solidFill>
                <a:latin typeface="+mj-lt"/>
                <a:cs typeface="Tahoma"/>
              </a:rPr>
              <a:t>above </a:t>
            </a:r>
            <a:r>
              <a:rPr sz="2180" spc="-139" dirty="0">
                <a:solidFill>
                  <a:srgbClr val="FF0000"/>
                </a:solidFill>
                <a:latin typeface="+mj-lt"/>
                <a:cs typeface="Tahoma"/>
              </a:rPr>
              <a:t>are </a:t>
            </a:r>
            <a:r>
              <a:rPr sz="2180" spc="-79" dirty="0">
                <a:solidFill>
                  <a:srgbClr val="FF0000"/>
                </a:solidFill>
                <a:latin typeface="+mj-lt"/>
                <a:cs typeface="Tahoma"/>
              </a:rPr>
              <a:t>the </a:t>
            </a:r>
            <a:r>
              <a:rPr sz="2180" spc="-40" dirty="0">
                <a:solidFill>
                  <a:srgbClr val="FF0000"/>
                </a:solidFill>
                <a:latin typeface="+mj-lt"/>
                <a:cs typeface="Tahoma"/>
              </a:rPr>
              <a:t>first </a:t>
            </a:r>
            <a:r>
              <a:rPr sz="2180" spc="-119" dirty="0">
                <a:solidFill>
                  <a:srgbClr val="FF0000"/>
                </a:solidFill>
                <a:latin typeface="+mj-lt"/>
                <a:cs typeface="Tahoma"/>
              </a:rPr>
              <a:t>reason why </a:t>
            </a:r>
            <a:r>
              <a:rPr sz="2180" spc="-109" dirty="0">
                <a:solidFill>
                  <a:srgbClr val="FF0000"/>
                </a:solidFill>
                <a:latin typeface="+mj-lt"/>
                <a:cs typeface="Tahoma"/>
              </a:rPr>
              <a:t>three-angles </a:t>
            </a:r>
            <a:r>
              <a:rPr sz="2180" spc="-139" dirty="0">
                <a:solidFill>
                  <a:srgbClr val="FF0000"/>
                </a:solidFill>
                <a:latin typeface="+mj-lt"/>
                <a:cs typeface="Tahoma"/>
              </a:rPr>
              <a:t>are </a:t>
            </a:r>
            <a:r>
              <a:rPr sz="2180" spc="-79" dirty="0">
                <a:solidFill>
                  <a:srgbClr val="FF0000"/>
                </a:solidFill>
                <a:latin typeface="+mj-lt"/>
                <a:cs typeface="Tahoma"/>
              </a:rPr>
              <a:t>horrible.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94892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53D32-71CC-47A1-86A7-B8DACC2D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3D58E8-1FED-4CE4-BB89-7DEEE1F7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Three-angles Are Horrible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BEF5FCC-7873-46E7-BD61-E5635E972E8A}"/>
              </a:ext>
            </a:extLst>
          </p:cNvPr>
          <p:cNvSpPr txBox="1"/>
          <p:nvPr/>
        </p:nvSpPr>
        <p:spPr>
          <a:xfrm>
            <a:off x="429126" y="990600"/>
            <a:ext cx="8571871" cy="4499244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649324" marR="1513831" indent="-351088" defTabSz="1812066" fontAlgn="auto">
              <a:lnSpc>
                <a:spcPct val="102600"/>
              </a:lnSpc>
              <a:spcBef>
                <a:spcPts val="109"/>
              </a:spcBef>
              <a:spcAft>
                <a:spcPts val="0"/>
              </a:spcAft>
              <a:buClr>
                <a:srgbClr val="23305B"/>
              </a:buClr>
              <a:buFontTx/>
              <a:buAutoNum type="arabicPeriod"/>
              <a:tabLst>
                <a:tab pos="650582" algn="l"/>
              </a:tabLst>
            </a:pP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24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representations,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plus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different </a:t>
            </a:r>
            <a:r>
              <a:rPr sz="2180" spc="-139" dirty="0">
                <a:solidFill>
                  <a:prstClr val="black"/>
                </a:solidFill>
                <a:latin typeface="+mj-lt"/>
                <a:cs typeface="Tahoma"/>
              </a:rPr>
              <a:t>names </a:t>
            </a:r>
            <a:r>
              <a:rPr sz="2180" spc="119" dirty="0">
                <a:solidFill>
                  <a:prstClr val="black"/>
                </a:solidFill>
                <a:latin typeface="+mj-lt"/>
                <a:cs typeface="Tahoma"/>
              </a:rPr>
              <a:t>(TB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also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called  yaw-pitch-roll, </a:t>
            </a:r>
            <a:r>
              <a:rPr sz="2180" spc="168" dirty="0">
                <a:solidFill>
                  <a:prstClr val="black"/>
                </a:solidFill>
                <a:latin typeface="+mj-lt"/>
                <a:cs typeface="Tahoma"/>
              </a:rPr>
              <a:t>TB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sometimes referred </a:t>
            </a:r>
            <a:r>
              <a:rPr sz="2180" spc="-30" dirty="0">
                <a:solidFill>
                  <a:prstClr val="black"/>
                </a:solidFill>
                <a:latin typeface="+mj-lt"/>
                <a:cs typeface="Tahoma"/>
              </a:rPr>
              <a:t>to </a:t>
            </a:r>
            <a:r>
              <a:rPr sz="2180" spc="-129" dirty="0">
                <a:solidFill>
                  <a:prstClr val="black"/>
                </a:solidFill>
                <a:latin typeface="+mj-lt"/>
                <a:cs typeface="Tahoma"/>
              </a:rPr>
              <a:t>as</a:t>
            </a:r>
            <a:r>
              <a:rPr sz="2180" spc="377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Euler).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649324" indent="-352346" defTabSz="1812066" fontAlgn="auto">
              <a:spcBef>
                <a:spcPts val="664"/>
              </a:spcBef>
              <a:spcAft>
                <a:spcPts val="0"/>
              </a:spcAft>
              <a:buClr>
                <a:srgbClr val="23305B"/>
              </a:buClr>
              <a:buFontTx/>
              <a:buAutoNum type="arabicPeriod"/>
              <a:tabLst>
                <a:tab pos="650582" algn="l"/>
              </a:tabLst>
            </a:pP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Singularities: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Assuming </a:t>
            </a: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Euler </a:t>
            </a:r>
            <a:r>
              <a:rPr sz="2180" i="1" spc="-2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2180" spc="-2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-20" dirty="0">
                <a:solidFill>
                  <a:prstClr val="black"/>
                </a:solidFill>
                <a:latin typeface="+mj-lt"/>
                <a:cs typeface="Georgia"/>
              </a:rPr>
              <a:t>y</a:t>
            </a:r>
            <a:r>
              <a:rPr sz="3270" i="1" spc="-30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20" dirty="0">
                <a:solidFill>
                  <a:prstClr val="black"/>
                </a:solidFill>
                <a:latin typeface="+mj-lt"/>
                <a:cs typeface="Tahoma"/>
              </a:rPr>
              <a:t>-</a:t>
            </a:r>
            <a:r>
              <a:rPr sz="2180" i="1" spc="20" dirty="0">
                <a:solidFill>
                  <a:prstClr val="black"/>
                </a:solidFill>
                <a:latin typeface="+mj-lt"/>
                <a:cs typeface="Georgia"/>
              </a:rPr>
              <a:t>z</a:t>
            </a:r>
            <a:r>
              <a:rPr sz="3270" i="1" spc="711" baseline="20202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,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649324" defTabSz="1812066" fontAlgn="auto">
              <a:spcBef>
                <a:spcPts val="69"/>
              </a:spcBef>
              <a:spcAft>
                <a:spcPts val="0"/>
              </a:spcAft>
            </a:pPr>
            <a:r>
              <a:rPr sz="2180" spc="99" dirty="0">
                <a:solidFill>
                  <a:prstClr val="black"/>
                </a:solidFill>
                <a:latin typeface="+mj-lt"/>
                <a:cs typeface="Garamond"/>
              </a:rPr>
              <a:t>(</a:t>
            </a:r>
            <a:r>
              <a:rPr sz="2180" i="1" spc="99" dirty="0">
                <a:solidFill>
                  <a:prstClr val="black"/>
                </a:solidFill>
                <a:latin typeface="+mj-lt"/>
                <a:cs typeface="Georgia"/>
              </a:rPr>
              <a:t>α,</a:t>
            </a:r>
            <a:r>
              <a:rPr sz="2180" i="1" spc="-178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30" dirty="0">
                <a:solidFill>
                  <a:prstClr val="black"/>
                </a:solidFill>
                <a:latin typeface="+mj-lt"/>
                <a:cs typeface="Garamond"/>
              </a:rPr>
              <a:t>0</a:t>
            </a:r>
            <a:r>
              <a:rPr sz="2180" i="1" spc="30" dirty="0">
                <a:solidFill>
                  <a:prstClr val="black"/>
                </a:solidFill>
                <a:latin typeface="+mj-lt"/>
                <a:cs typeface="Georgia"/>
              </a:rPr>
              <a:t>,</a:t>
            </a:r>
            <a:r>
              <a:rPr sz="2180" i="1" spc="-168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i="1" spc="159" dirty="0">
                <a:solidFill>
                  <a:prstClr val="black"/>
                </a:solidFill>
                <a:latin typeface="+mj-lt"/>
                <a:cs typeface="Georgia"/>
              </a:rPr>
              <a:t>γ</a:t>
            </a:r>
            <a:r>
              <a:rPr sz="2180" spc="159" dirty="0">
                <a:solidFill>
                  <a:prstClr val="black"/>
                </a:solidFill>
                <a:latin typeface="+mj-lt"/>
                <a:cs typeface="Garamond"/>
              </a:rPr>
              <a:t>)</a:t>
            </a:r>
            <a:r>
              <a:rPr sz="2180" spc="50" dirty="0">
                <a:solidFill>
                  <a:prstClr val="black"/>
                </a:solidFill>
                <a:latin typeface="+mj-lt"/>
                <a:cs typeface="Garamond"/>
              </a:rPr>
              <a:t> </a:t>
            </a:r>
            <a:r>
              <a:rPr sz="2180" spc="-59" dirty="0">
                <a:solidFill>
                  <a:prstClr val="black"/>
                </a:solidFill>
                <a:latin typeface="+mj-lt"/>
                <a:cs typeface="Lucida Sans Unicode"/>
              </a:rPr>
              <a:t>∼</a:t>
            </a:r>
            <a:r>
              <a:rPr sz="2180" spc="-89" dirty="0">
                <a:solidFill>
                  <a:prstClr val="black"/>
                </a:solidFill>
                <a:latin typeface="+mj-lt"/>
                <a:cs typeface="Lucida Sans Unicode"/>
              </a:rPr>
              <a:t> </a:t>
            </a:r>
            <a:r>
              <a:rPr sz="2180" spc="139" dirty="0">
                <a:solidFill>
                  <a:prstClr val="black"/>
                </a:solidFill>
                <a:latin typeface="+mj-lt"/>
                <a:cs typeface="Garamond"/>
              </a:rPr>
              <a:t>(</a:t>
            </a:r>
            <a:r>
              <a:rPr sz="2180" i="1" spc="139" dirty="0">
                <a:solidFill>
                  <a:prstClr val="black"/>
                </a:solidFill>
                <a:latin typeface="+mj-lt"/>
                <a:cs typeface="Georgia"/>
              </a:rPr>
              <a:t>α</a:t>
            </a:r>
            <a:r>
              <a:rPr sz="2180" i="1" spc="-40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218" dirty="0">
                <a:solidFill>
                  <a:prstClr val="black"/>
                </a:solidFill>
                <a:latin typeface="+mj-lt"/>
                <a:cs typeface="Garamond"/>
              </a:rPr>
              <a:t>+</a:t>
            </a:r>
            <a:r>
              <a:rPr sz="2180" spc="-69" dirty="0">
                <a:solidFill>
                  <a:prstClr val="black"/>
                </a:solidFill>
                <a:latin typeface="+mj-lt"/>
                <a:cs typeface="Garamond"/>
              </a:rPr>
              <a:t> </a:t>
            </a:r>
            <a:r>
              <a:rPr sz="2180" i="1" spc="-30" dirty="0">
                <a:solidFill>
                  <a:prstClr val="black"/>
                </a:solidFill>
                <a:latin typeface="+mj-lt"/>
                <a:cs typeface="Georgia"/>
              </a:rPr>
              <a:t>c,</a:t>
            </a:r>
            <a:r>
              <a:rPr sz="2180" i="1" spc="-168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30" dirty="0">
                <a:solidFill>
                  <a:prstClr val="black"/>
                </a:solidFill>
                <a:latin typeface="+mj-lt"/>
                <a:cs typeface="Garamond"/>
              </a:rPr>
              <a:t>0</a:t>
            </a:r>
            <a:r>
              <a:rPr sz="2180" i="1" spc="30" dirty="0">
                <a:solidFill>
                  <a:prstClr val="black"/>
                </a:solidFill>
                <a:latin typeface="+mj-lt"/>
                <a:cs typeface="Georgia"/>
              </a:rPr>
              <a:t>,</a:t>
            </a:r>
            <a:r>
              <a:rPr sz="2180" i="1" spc="-168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i="1" dirty="0">
                <a:solidFill>
                  <a:prstClr val="black"/>
                </a:solidFill>
                <a:latin typeface="+mj-lt"/>
                <a:cs typeface="Georgia"/>
              </a:rPr>
              <a:t>γ</a:t>
            </a:r>
            <a:r>
              <a:rPr sz="2180" i="1" spc="69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59" dirty="0">
                <a:solidFill>
                  <a:prstClr val="black"/>
                </a:solidFill>
                <a:latin typeface="+mj-lt"/>
                <a:cs typeface="Lucida Sans Unicode"/>
              </a:rPr>
              <a:t>−</a:t>
            </a:r>
            <a:r>
              <a:rPr sz="2180" spc="-208" dirty="0">
                <a:solidFill>
                  <a:prstClr val="black"/>
                </a:solidFill>
                <a:latin typeface="+mj-lt"/>
                <a:cs typeface="Lucida Sans Unicode"/>
              </a:rPr>
              <a:t> </a:t>
            </a:r>
            <a:r>
              <a:rPr sz="2180" i="1" spc="-168" dirty="0">
                <a:solidFill>
                  <a:prstClr val="black"/>
                </a:solidFill>
                <a:latin typeface="+mj-lt"/>
                <a:cs typeface="Georgia"/>
              </a:rPr>
              <a:t>c</a:t>
            </a:r>
            <a:r>
              <a:rPr sz="2180" spc="-168" dirty="0">
                <a:solidFill>
                  <a:prstClr val="black"/>
                </a:solidFill>
                <a:latin typeface="+mj-lt"/>
                <a:cs typeface="Garamond"/>
              </a:rPr>
              <a:t>)</a:t>
            </a:r>
            <a:r>
              <a:rPr sz="2180" spc="-168" dirty="0">
                <a:solidFill>
                  <a:prstClr val="black"/>
                </a:solidFill>
                <a:latin typeface="+mj-lt"/>
                <a:cs typeface="Lucida Sans Unicode"/>
              </a:rPr>
              <a:t>∀</a:t>
            </a:r>
            <a:r>
              <a:rPr sz="2180" i="1" spc="-168" dirty="0">
                <a:solidFill>
                  <a:prstClr val="black"/>
                </a:solidFill>
                <a:latin typeface="+mj-lt"/>
                <a:cs typeface="Georgia"/>
              </a:rPr>
              <a:t>c</a:t>
            </a:r>
            <a:r>
              <a:rPr sz="2180" i="1" spc="69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297" dirty="0">
                <a:solidFill>
                  <a:prstClr val="black"/>
                </a:solidFill>
                <a:latin typeface="+mj-lt"/>
                <a:cs typeface="Lucida Sans Unicode"/>
              </a:rPr>
              <a:t>∈</a:t>
            </a:r>
            <a:r>
              <a:rPr sz="2180" spc="-99" dirty="0">
                <a:solidFill>
                  <a:prstClr val="black"/>
                </a:solidFill>
                <a:latin typeface="+mj-lt"/>
                <a:cs typeface="Lucida Sans Unicode"/>
              </a:rPr>
              <a:t> </a:t>
            </a:r>
            <a:r>
              <a:rPr sz="2180" spc="178" dirty="0">
                <a:solidFill>
                  <a:prstClr val="black"/>
                </a:solidFill>
                <a:latin typeface="+mj-lt"/>
                <a:cs typeface="Lucida Sans Unicode"/>
              </a:rPr>
              <a:t>R</a:t>
            </a:r>
            <a:endParaRPr sz="2180" dirty="0">
              <a:solidFill>
                <a:prstClr val="black"/>
              </a:solidFill>
              <a:latin typeface="+mj-lt"/>
              <a:cs typeface="Lucida Sans Unicode"/>
            </a:endParaRPr>
          </a:p>
          <a:p>
            <a:pPr marL="649324" indent="-352346" defTabSz="1812066" fontAlgn="auto">
              <a:spcBef>
                <a:spcPts val="662"/>
              </a:spcBef>
              <a:spcAft>
                <a:spcPts val="0"/>
              </a:spcAft>
              <a:buClr>
                <a:srgbClr val="23305B"/>
              </a:buClr>
              <a:buFontTx/>
              <a:buAutoNum type="arabicPeriod" startAt="3"/>
              <a:tabLst>
                <a:tab pos="650582" algn="l"/>
              </a:tabLst>
            </a:pP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Numerical</a:t>
            </a:r>
            <a:r>
              <a:rPr sz="2180" spc="2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instability.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100670" marR="3838057" defTabSz="1812066" fontAlgn="auto">
              <a:lnSpc>
                <a:spcPct val="211400"/>
              </a:lnSpc>
              <a:spcBef>
                <a:spcPts val="1179"/>
              </a:spcBef>
              <a:spcAft>
                <a:spcPts val="0"/>
              </a:spcAft>
            </a:pP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Three-angle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representations </a:t>
            </a:r>
            <a:r>
              <a:rPr sz="2180" spc="-139" dirty="0">
                <a:solidFill>
                  <a:prstClr val="black"/>
                </a:solidFill>
                <a:latin typeface="+mj-lt"/>
                <a:cs typeface="Tahoma"/>
              </a:rPr>
              <a:t>are </a:t>
            </a:r>
            <a:r>
              <a:rPr sz="2180" spc="-79" dirty="0">
                <a:solidFill>
                  <a:srgbClr val="FF0000"/>
                </a:solidFill>
                <a:latin typeface="+mj-lt"/>
                <a:cs typeface="Tahoma"/>
              </a:rPr>
              <a:t>horrible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. 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You </a:t>
            </a:r>
            <a:r>
              <a:rPr lang="en-US" sz="2180" spc="-79" dirty="0">
                <a:solidFill>
                  <a:prstClr val="black"/>
                </a:solidFill>
                <a:latin typeface="+mj-lt"/>
                <a:cs typeface="Tahoma"/>
              </a:rPr>
              <a:t>should avoid using them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.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defTabSz="1812066" fontAlgn="auto">
              <a:spcBef>
                <a:spcPts val="99"/>
              </a:spcBef>
              <a:spcAft>
                <a:spcPts val="0"/>
              </a:spcAft>
            </a:pPr>
            <a:endParaRPr sz="2279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100670" marR="35235" defTabSz="1812066" fontAlgn="auto">
              <a:lnSpc>
                <a:spcPct val="102600"/>
              </a:lnSpc>
              <a:spcBef>
                <a:spcPts val="0"/>
              </a:spcBef>
              <a:spcAft>
                <a:spcPts val="0"/>
              </a:spcAft>
            </a:pPr>
            <a:r>
              <a:rPr sz="2180" spc="-119" dirty="0">
                <a:solidFill>
                  <a:prstClr val="black"/>
                </a:solidFill>
                <a:latin typeface="+mj-lt"/>
                <a:cs typeface="Tahoma"/>
              </a:rPr>
              <a:t>However, </a:t>
            </a:r>
            <a:r>
              <a:rPr sz="2180" spc="-129" dirty="0">
                <a:solidFill>
                  <a:prstClr val="black"/>
                </a:solidFill>
                <a:latin typeface="+mj-lt"/>
                <a:cs typeface="Tahoma"/>
              </a:rPr>
              <a:t>you </a:t>
            </a:r>
            <a:r>
              <a:rPr sz="2180" spc="-30" dirty="0">
                <a:solidFill>
                  <a:prstClr val="black"/>
                </a:solidFill>
                <a:latin typeface="+mj-lt"/>
                <a:cs typeface="Tahoma"/>
              </a:rPr>
              <a:t>will </a:t>
            </a:r>
            <a:r>
              <a:rPr sz="2180" spc="-119" dirty="0">
                <a:solidFill>
                  <a:prstClr val="black"/>
                </a:solidFill>
                <a:latin typeface="+mj-lt"/>
                <a:cs typeface="Tahoma"/>
              </a:rPr>
              <a:t>come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across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them outside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of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this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class. </a:t>
            </a:r>
            <a:r>
              <a:rPr sz="2180" spc="-40" dirty="0">
                <a:solidFill>
                  <a:prstClr val="black"/>
                </a:solidFill>
                <a:latin typeface="+mj-lt"/>
                <a:cs typeface="Tahoma"/>
              </a:rPr>
              <a:t>Thus </a:t>
            </a:r>
            <a:r>
              <a:rPr sz="2180" spc="-129" dirty="0">
                <a:solidFill>
                  <a:prstClr val="black"/>
                </a:solidFill>
                <a:latin typeface="+mj-lt"/>
                <a:cs typeface="Tahoma"/>
              </a:rPr>
              <a:t>you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must 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know </a:t>
            </a:r>
            <a:r>
              <a:rPr sz="2180" spc="-139" dirty="0">
                <a:solidFill>
                  <a:prstClr val="black"/>
                </a:solidFill>
                <a:latin typeface="+mj-lt"/>
                <a:cs typeface="Tahoma"/>
              </a:rPr>
              <a:t>how </a:t>
            </a:r>
            <a:r>
              <a:rPr sz="2180" spc="-30" dirty="0">
                <a:solidFill>
                  <a:prstClr val="black"/>
                </a:solidFill>
                <a:latin typeface="+mj-lt"/>
                <a:cs typeface="Tahoma"/>
              </a:rPr>
              <a:t>to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read</a:t>
            </a:r>
            <a:r>
              <a:rPr sz="2180" spc="404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them.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28642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260F3-8431-4D56-9FD1-EB1A556F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2405F9-1094-49EE-944A-32863D7A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Rotations with Axis-angles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0BC3D09-BA35-4B18-A325-94EF4D7FFA99}"/>
              </a:ext>
            </a:extLst>
          </p:cNvPr>
          <p:cNvSpPr txBox="1"/>
          <p:nvPr/>
        </p:nvSpPr>
        <p:spPr>
          <a:xfrm>
            <a:off x="585554" y="1385028"/>
            <a:ext cx="810124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defTabSz="1812066" fontAlgn="auto">
              <a:spcBef>
                <a:spcPts val="178"/>
              </a:spcBef>
              <a:spcAft>
                <a:spcPts val="0"/>
              </a:spcAft>
            </a:pPr>
            <a:r>
              <a:rPr sz="2180" spc="-20" dirty="0">
                <a:solidFill>
                  <a:prstClr val="black"/>
                </a:solidFill>
                <a:latin typeface="+mj-lt"/>
                <a:cs typeface="Tahoma"/>
              </a:rPr>
              <a:t>Any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20" dirty="0">
                <a:solidFill>
                  <a:prstClr val="black"/>
                </a:solidFill>
                <a:latin typeface="+mj-lt"/>
                <a:cs typeface="Tahoma"/>
              </a:rPr>
              <a:t>3D</a:t>
            </a:r>
            <a:r>
              <a:rPr sz="2180" spc="5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rotation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can</a:t>
            </a:r>
            <a:r>
              <a:rPr sz="2180" spc="5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be</a:t>
            </a:r>
            <a:r>
              <a:rPr sz="2180" spc="5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139" dirty="0">
                <a:solidFill>
                  <a:prstClr val="black"/>
                </a:solidFill>
                <a:latin typeface="+mj-lt"/>
                <a:cs typeface="Tahoma"/>
              </a:rPr>
              <a:t>expressed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129" dirty="0">
                <a:solidFill>
                  <a:prstClr val="black"/>
                </a:solidFill>
                <a:latin typeface="+mj-lt"/>
                <a:cs typeface="Tahoma"/>
              </a:rPr>
              <a:t>as</a:t>
            </a:r>
            <a:r>
              <a:rPr sz="2180" spc="5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</a:t>
            </a:r>
            <a:r>
              <a:rPr sz="2180" spc="5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rotation</a:t>
            </a:r>
            <a:r>
              <a:rPr sz="2180" spc="4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of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i="1" spc="-188" dirty="0">
                <a:solidFill>
                  <a:prstClr val="black"/>
                </a:solidFill>
                <a:latin typeface="+mj-lt"/>
                <a:cs typeface="Georgia"/>
              </a:rPr>
              <a:t>θ</a:t>
            </a:r>
            <a:r>
              <a:rPr sz="2180" i="1" spc="-89" dirty="0">
                <a:solidFill>
                  <a:prstClr val="black"/>
                </a:solidFill>
                <a:latin typeface="+mj-lt"/>
                <a:cs typeface="Georgia"/>
              </a:rPr>
              <a:t>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around</a:t>
            </a:r>
            <a:r>
              <a:rPr sz="2180" spc="5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an</a:t>
            </a:r>
            <a:r>
              <a:rPr sz="2180" spc="5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axis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i="1" spc="-59" dirty="0">
                <a:solidFill>
                  <a:prstClr val="black"/>
                </a:solidFill>
                <a:latin typeface="+mj-lt"/>
                <a:cs typeface="Georgia"/>
              </a:rPr>
              <a:t>v</a:t>
            </a: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.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FD8BFBE-239E-4FA5-AD54-A551CACF5A01}"/>
              </a:ext>
            </a:extLst>
          </p:cNvPr>
          <p:cNvSpPr/>
          <p:nvPr/>
        </p:nvSpPr>
        <p:spPr>
          <a:xfrm>
            <a:off x="4033377" y="2064066"/>
            <a:ext cx="1737058" cy="2140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812066" fontAlgn="auto"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+mj-lt"/>
              <a:cs typeface="+mn-cs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F71D781-D98D-4C9D-BF55-9A87C30E9A94}"/>
              </a:ext>
            </a:extLst>
          </p:cNvPr>
          <p:cNvSpPr txBox="1"/>
          <p:nvPr/>
        </p:nvSpPr>
        <p:spPr>
          <a:xfrm>
            <a:off x="585553" y="4546428"/>
            <a:ext cx="8161649" cy="676146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 defTabSz="1812066" fontAlgn="auto">
              <a:lnSpc>
                <a:spcPct val="102600"/>
              </a:lnSpc>
              <a:spcBef>
                <a:spcPts val="109"/>
              </a:spcBef>
              <a:spcAft>
                <a:spcPts val="0"/>
              </a:spcAft>
            </a:pPr>
            <a:r>
              <a:rPr sz="2180" spc="-10" dirty="0">
                <a:solidFill>
                  <a:prstClr val="black"/>
                </a:solidFill>
                <a:latin typeface="+mj-lt"/>
                <a:cs typeface="Tahoma"/>
              </a:rPr>
              <a:t>This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is </a:t>
            </a:r>
            <a:r>
              <a:rPr sz="2180" spc="-109" dirty="0">
                <a:solidFill>
                  <a:prstClr val="black"/>
                </a:solidFill>
                <a:latin typeface="+mj-lt"/>
                <a:cs typeface="Tahoma"/>
              </a:rPr>
              <a:t>an </a:t>
            </a:r>
            <a:r>
              <a:rPr sz="2180" spc="-40" dirty="0">
                <a:solidFill>
                  <a:prstClr val="black"/>
                </a:solidFill>
                <a:latin typeface="+mj-lt"/>
                <a:cs typeface="Tahoma"/>
              </a:rPr>
              <a:t>intuitive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representation,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but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compositions </a:t>
            </a:r>
            <a:r>
              <a:rPr sz="2180" spc="-139" dirty="0">
                <a:solidFill>
                  <a:prstClr val="black"/>
                </a:solidFill>
                <a:latin typeface="+mj-lt"/>
                <a:cs typeface="Tahoma"/>
              </a:rPr>
              <a:t>are </a:t>
            </a: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not </a:t>
            </a:r>
            <a:r>
              <a:rPr sz="2180" spc="-129" dirty="0">
                <a:solidFill>
                  <a:prstClr val="black"/>
                </a:solidFill>
                <a:latin typeface="+mj-lt"/>
                <a:cs typeface="Tahoma"/>
              </a:rPr>
              <a:t>as </a:t>
            </a:r>
            <a:r>
              <a:rPr sz="2180" spc="-139" dirty="0">
                <a:solidFill>
                  <a:prstClr val="black"/>
                </a:solidFill>
                <a:latin typeface="+mj-lt"/>
                <a:cs typeface="Tahoma"/>
              </a:rPr>
              <a:t>easy </a:t>
            </a:r>
            <a:r>
              <a:rPr sz="2180" spc="-129" dirty="0">
                <a:solidFill>
                  <a:prstClr val="black"/>
                </a:solidFill>
                <a:latin typeface="+mj-lt"/>
                <a:cs typeface="Tahoma"/>
              </a:rPr>
              <a:t>as 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with rotation</a:t>
            </a:r>
            <a:r>
              <a:rPr sz="2180" spc="109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matrices.</a:t>
            </a:r>
            <a:endParaRPr sz="2180">
              <a:solidFill>
                <a:prstClr val="black"/>
              </a:solidFill>
              <a:latin typeface="+mj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31193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C25FB6-B066-4D03-8D54-65EECCCD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BB4675-FFB0-4039-9DD5-8DCCBA5B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0366D2E-2368-43DD-AB33-DE9302F64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745542" cy="2492990"/>
          </a:xfrm>
        </p:spPr>
        <p:txBody>
          <a:bodyPr/>
          <a:lstStyle/>
          <a:p>
            <a:r>
              <a:rPr lang="en-US" dirty="0"/>
              <a:t>Rodriguez’ formula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Inverse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" name="Grafik 8">
            <a:extLst>
              <a:ext uri="{FF2B5EF4-FFF2-40B4-BE49-F238E27FC236}">
                <a16:creationId xmlns:a16="http://schemas.microsoft.com/office/drawing/2014/main" id="{23E74D79-535C-4184-9133-5874D4AFEC9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190" y="2466613"/>
            <a:ext cx="5181620" cy="35509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11">
            <a:extLst>
              <a:ext uri="{FF2B5EF4-FFF2-40B4-BE49-F238E27FC236}">
                <a16:creationId xmlns:a16="http://schemas.microsoft.com/office/drawing/2014/main" id="{20E7EA45-FD9D-41E9-BB87-1859EB9773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0" y="4036295"/>
            <a:ext cx="6654824" cy="111701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1030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F80392-59B9-4C08-80E3-6086EFE2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B29350-C349-48A8-B535-3594AA78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Quaternions: History &amp;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6DA41-8280-4F28-9066-E321D96C6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76523"/>
            <a:ext cx="8534400" cy="521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285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60439-5387-49E1-9CC0-D49C6F28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61C31F-8928-4E5E-B53D-2890DCFC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Quaternion Arithmetic: Sum,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D5BFD-0D56-4A5A-BC47-C5D5406DC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13124"/>
            <a:ext cx="8699800" cy="53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190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9EFB4-6247-4371-8082-AB7DA36A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64423A-74CE-49C8-8410-DF96EC63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Quaternion Arithmetic: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D466C-3E18-41F4-8C15-84C8A54C2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97" y="1447800"/>
            <a:ext cx="8767055" cy="414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297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53D32-71CC-47A1-86A7-B8DACC2D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3D58E8-1FED-4CE4-BB89-7DEEE1F7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09600"/>
          </a:xfrm>
        </p:spPr>
        <p:txBody>
          <a:bodyPr/>
          <a:lstStyle/>
          <a:p>
            <a:r>
              <a:rPr lang="en-US" sz="2400" dirty="0"/>
              <a:t>Quaternion Arithmetic: Conjugate, Absolute value, Inverse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EAB55-C98C-43BD-AC92-93B361998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10" y="1676400"/>
            <a:ext cx="8643589" cy="3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1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53D32-71CC-47A1-86A7-B8DACC2D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3D58E8-1FED-4CE4-BB89-7DEEE1F7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set of points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E15E19A-C124-472E-BA68-4F4D1E2AA2C7}"/>
              </a:ext>
            </a:extLst>
          </p:cNvPr>
          <p:cNvSpPr/>
          <p:nvPr/>
        </p:nvSpPr>
        <p:spPr>
          <a:xfrm>
            <a:off x="1066800" y="1905000"/>
            <a:ext cx="7243467" cy="2797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812066" fontAlgn="auto"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9498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260F3-8431-4D56-9FD1-EB1A556F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2405F9-1094-49EE-944A-32863D7A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09600"/>
          </a:xfrm>
        </p:spPr>
        <p:txBody>
          <a:bodyPr/>
          <a:lstStyle/>
          <a:p>
            <a:r>
              <a:rPr lang="en-US" sz="2800" dirty="0"/>
              <a:t>Representing 3D Rotations with Unit Quaternions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E20A6-6FB9-401A-A28F-566552DCB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8686800" cy="27973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DE4CD0-1C89-4F69-96BB-AFBC910598ED}"/>
              </a:ext>
            </a:extLst>
          </p:cNvPr>
          <p:cNvSpPr/>
          <p:nvPr/>
        </p:nvSpPr>
        <p:spPr>
          <a:xfrm>
            <a:off x="5410200" y="34290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87AE09-4AD2-4635-8F39-98AE920D8A5A}"/>
              </a:ext>
            </a:extLst>
          </p:cNvPr>
          <p:cNvSpPr/>
          <p:nvPr/>
        </p:nvSpPr>
        <p:spPr>
          <a:xfrm>
            <a:off x="6584022" y="3429000"/>
            <a:ext cx="35017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102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C25FB6-B066-4D03-8D54-65EECCCD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BB4675-FFB0-4039-9DD5-8DCCBA5B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quaternions for a 3D rotation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A6FD7-3ACD-4F81-9EA8-838847845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12" y="1524000"/>
            <a:ext cx="8080599" cy="350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724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F80392-59B9-4C08-80E3-6086EFE2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B29350-C349-48A8-B535-3594AA78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Two Rotations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2D006-97FE-4313-9B43-12B4AAF01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59" y="1497774"/>
            <a:ext cx="8369841" cy="386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270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60439-5387-49E1-9CC0-D49C6F28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61C31F-8928-4E5E-B53D-2890DCFC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09600"/>
          </a:xfrm>
        </p:spPr>
        <p:txBody>
          <a:bodyPr/>
          <a:lstStyle/>
          <a:p>
            <a:r>
              <a:rPr lang="en-US" sz="2000" dirty="0"/>
              <a:t>Benefits of Unit Quaternions for Representing 3D  Rotations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0C54746-EEEF-4AC6-AEC8-4D4AB7F10D57}"/>
              </a:ext>
            </a:extLst>
          </p:cNvPr>
          <p:cNvSpPr txBox="1"/>
          <p:nvPr/>
        </p:nvSpPr>
        <p:spPr>
          <a:xfrm>
            <a:off x="762000" y="1562464"/>
            <a:ext cx="4556480" cy="373307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100670" marR="35235" defTabSz="1812066" fontAlgn="auto">
              <a:lnSpc>
                <a:spcPct val="102600"/>
              </a:lnSpc>
              <a:spcBef>
                <a:spcPts val="109"/>
              </a:spcBef>
              <a:spcAft>
                <a:spcPts val="0"/>
              </a:spcAft>
            </a:pPr>
            <a:r>
              <a:rPr sz="2180" dirty="0">
                <a:solidFill>
                  <a:prstClr val="black"/>
                </a:solidFill>
                <a:latin typeface="+mj-lt"/>
                <a:cs typeface="Tahoma"/>
              </a:rPr>
              <a:t>Not </a:t>
            </a:r>
            <a:r>
              <a:rPr sz="2180" spc="-149" dirty="0">
                <a:solidFill>
                  <a:prstClr val="black"/>
                </a:solidFill>
                <a:latin typeface="+mj-lt"/>
                <a:cs typeface="Tahoma"/>
              </a:rPr>
              <a:t>even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speaking </a:t>
            </a: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about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three-angles. 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Axis-angles </a:t>
            </a:r>
            <a:r>
              <a:rPr sz="2180" spc="-139" dirty="0">
                <a:solidFill>
                  <a:prstClr val="black"/>
                </a:solidFill>
                <a:latin typeface="+mj-lt"/>
                <a:cs typeface="Tahoma"/>
              </a:rPr>
              <a:t>are </a:t>
            </a:r>
            <a:r>
              <a:rPr sz="2180" spc="-129" dirty="0">
                <a:solidFill>
                  <a:prstClr val="black"/>
                </a:solidFill>
                <a:latin typeface="+mj-lt"/>
                <a:cs typeface="Tahoma"/>
              </a:rPr>
              <a:t>awkward </a:t>
            </a:r>
            <a:r>
              <a:rPr sz="2180" spc="-30" dirty="0">
                <a:solidFill>
                  <a:prstClr val="black"/>
                </a:solidFill>
                <a:latin typeface="+mj-lt"/>
                <a:cs typeface="Tahoma"/>
              </a:rPr>
              <a:t>to</a:t>
            </a:r>
            <a:r>
              <a:rPr sz="2180" spc="454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compose.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defTabSz="1812066" fontAlgn="auto">
              <a:spcBef>
                <a:spcPts val="0"/>
              </a:spcBef>
              <a:spcAft>
                <a:spcPts val="0"/>
              </a:spcAft>
            </a:pP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100670" defTabSz="1812066" fontAlgn="auto">
              <a:spcBef>
                <a:spcPts val="1328"/>
              </a:spcBef>
              <a:spcAft>
                <a:spcPts val="0"/>
              </a:spcAft>
            </a:pP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Compared </a:t>
            </a:r>
            <a:r>
              <a:rPr sz="2180" spc="-30" dirty="0">
                <a:solidFill>
                  <a:prstClr val="black"/>
                </a:solidFill>
                <a:latin typeface="+mj-lt"/>
                <a:cs typeface="Tahoma"/>
              </a:rPr>
              <a:t>to </a:t>
            </a: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rotation</a:t>
            </a:r>
            <a:r>
              <a:rPr sz="2180" spc="218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matrices: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649324" indent="-294461" defTabSz="1812066" fontAlgn="auto">
              <a:spcBef>
                <a:spcPts val="1248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650582" algn="l"/>
              </a:tabLst>
            </a:pP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Compact</a:t>
            </a:r>
            <a:r>
              <a:rPr sz="2180" spc="2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representation;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649324" indent="-294461" defTabSz="1812066" fontAlgn="auto">
              <a:spcBef>
                <a:spcPts val="664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650582" algn="l"/>
              </a:tabLst>
            </a:pPr>
            <a:r>
              <a:rPr sz="2180" spc="-50" dirty="0">
                <a:solidFill>
                  <a:prstClr val="black"/>
                </a:solidFill>
                <a:latin typeface="+mj-lt"/>
                <a:cs typeface="Tahoma"/>
              </a:rPr>
              <a:t>More </a:t>
            </a: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efficient </a:t>
            </a:r>
            <a:r>
              <a:rPr sz="2180" spc="-89" dirty="0">
                <a:solidFill>
                  <a:prstClr val="black"/>
                </a:solidFill>
                <a:latin typeface="+mj-lt"/>
                <a:cs typeface="Tahoma"/>
              </a:rPr>
              <a:t>for</a:t>
            </a:r>
            <a:r>
              <a:rPr sz="2180" spc="226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composition;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649324" indent="-294461" defTabSz="1812066" fontAlgn="auto">
              <a:spcBef>
                <a:spcPts val="662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650582" algn="l"/>
              </a:tabLst>
            </a:pPr>
            <a:r>
              <a:rPr sz="2180" spc="-69" dirty="0">
                <a:solidFill>
                  <a:prstClr val="black"/>
                </a:solidFill>
                <a:latin typeface="+mj-lt"/>
                <a:cs typeface="Tahoma"/>
              </a:rPr>
              <a:t>Intuitive</a:t>
            </a:r>
            <a:r>
              <a:rPr sz="2180" spc="3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metric;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649324" indent="-294461" defTabSz="1812066" fontAlgn="auto">
              <a:spcBef>
                <a:spcPts val="654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650582" algn="l"/>
              </a:tabLst>
            </a:pP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Smooth</a:t>
            </a:r>
            <a:r>
              <a:rPr sz="2180" spc="20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59" dirty="0">
                <a:solidFill>
                  <a:prstClr val="black"/>
                </a:solidFill>
                <a:latin typeface="+mj-lt"/>
                <a:cs typeface="Tahoma"/>
              </a:rPr>
              <a:t>interpolation;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  <a:p>
            <a:pPr marL="649324" indent="-294461" defTabSz="1812066" fontAlgn="auto">
              <a:spcBef>
                <a:spcPts val="664"/>
              </a:spcBef>
              <a:spcAft>
                <a:spcPts val="0"/>
              </a:spcAft>
              <a:buClr>
                <a:srgbClr val="23305B"/>
              </a:buClr>
              <a:buSzPct val="72727"/>
              <a:buFont typeface="Lucida Sans Unicode"/>
              <a:buChar char="►"/>
              <a:tabLst>
                <a:tab pos="650582" algn="l"/>
              </a:tabLst>
            </a:pPr>
            <a:r>
              <a:rPr sz="2180" spc="-99" dirty="0">
                <a:solidFill>
                  <a:prstClr val="black"/>
                </a:solidFill>
                <a:latin typeface="+mj-lt"/>
                <a:cs typeface="Tahoma"/>
              </a:rPr>
              <a:t>Robustness </a:t>
            </a:r>
            <a:r>
              <a:rPr sz="2180" spc="-30" dirty="0">
                <a:solidFill>
                  <a:prstClr val="black"/>
                </a:solidFill>
                <a:latin typeface="+mj-lt"/>
                <a:cs typeface="Tahoma"/>
              </a:rPr>
              <a:t>to </a:t>
            </a:r>
            <a:r>
              <a:rPr sz="2180" spc="-79" dirty="0">
                <a:solidFill>
                  <a:prstClr val="black"/>
                </a:solidFill>
                <a:latin typeface="+mj-lt"/>
                <a:cs typeface="Tahoma"/>
              </a:rPr>
              <a:t>numerical</a:t>
            </a:r>
            <a:r>
              <a:rPr sz="2180" spc="226" dirty="0">
                <a:solidFill>
                  <a:prstClr val="black"/>
                </a:solidFill>
                <a:latin typeface="+mj-lt"/>
                <a:cs typeface="Tahoma"/>
              </a:rPr>
              <a:t> </a:t>
            </a:r>
            <a:r>
              <a:rPr sz="2180" spc="-30" dirty="0">
                <a:solidFill>
                  <a:prstClr val="black"/>
                </a:solidFill>
                <a:latin typeface="+mj-lt"/>
                <a:cs typeface="Tahoma"/>
              </a:rPr>
              <a:t>drift</a:t>
            </a:r>
            <a:endParaRPr sz="2180" dirty="0">
              <a:solidFill>
                <a:prstClr val="black"/>
              </a:solidFill>
              <a:latin typeface="+mj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431859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9EFB4-6247-4371-8082-AB7DA36A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64423A-74CE-49C8-8410-DF96EC63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534400" cy="609600"/>
          </a:xfrm>
        </p:spPr>
        <p:txBody>
          <a:bodyPr/>
          <a:lstStyle/>
          <a:p>
            <a:r>
              <a:rPr lang="en-US" dirty="0"/>
              <a:t>Representing 3D transformation/poses with 3-vectors and  Quaternions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67279-B01B-425C-B23D-BB15C86E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07" y="1524000"/>
            <a:ext cx="8287251" cy="439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532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53D32-71CC-47A1-86A7-B8DACC2D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3D58E8-1FED-4CE4-BB89-7DEEE1F7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pose in 3D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0BC10-543E-4674-A391-373FF3AAA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1567948"/>
            <a:ext cx="8644552" cy="401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9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260F3-8431-4D56-9FD1-EB1A556F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2405F9-1094-49EE-944A-32863D7A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pose in 2D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5C3C9DC-B7CB-4B83-9A79-6E8C0227D570}"/>
              </a:ext>
            </a:extLst>
          </p:cNvPr>
          <p:cNvSpPr/>
          <p:nvPr/>
        </p:nvSpPr>
        <p:spPr>
          <a:xfrm>
            <a:off x="792354" y="4469330"/>
            <a:ext cx="266224" cy="186690"/>
          </a:xfrm>
          <a:custGeom>
            <a:avLst/>
            <a:gdLst/>
            <a:ahLst/>
            <a:cxnLst/>
            <a:rect l="l" t="t" r="r" b="b"/>
            <a:pathLst>
              <a:path w="354965" h="248920">
                <a:moveTo>
                  <a:pt x="274675" y="0"/>
                </a:moveTo>
                <a:lnTo>
                  <a:pt x="271284" y="0"/>
                </a:lnTo>
                <a:lnTo>
                  <a:pt x="271284" y="9893"/>
                </a:lnTo>
                <a:lnTo>
                  <a:pt x="273240" y="9893"/>
                </a:lnTo>
                <a:lnTo>
                  <a:pt x="282167" y="10507"/>
                </a:lnTo>
                <a:lnTo>
                  <a:pt x="312807" y="41691"/>
                </a:lnTo>
                <a:lnTo>
                  <a:pt x="313474" y="52222"/>
                </a:lnTo>
                <a:lnTo>
                  <a:pt x="313474" y="58293"/>
                </a:lnTo>
                <a:lnTo>
                  <a:pt x="312610" y="65811"/>
                </a:lnTo>
                <a:lnTo>
                  <a:pt x="309130" y="83693"/>
                </a:lnTo>
                <a:lnTo>
                  <a:pt x="308267" y="90068"/>
                </a:lnTo>
                <a:lnTo>
                  <a:pt x="308267" y="101269"/>
                </a:lnTo>
                <a:lnTo>
                  <a:pt x="310438" y="107327"/>
                </a:lnTo>
                <a:lnTo>
                  <a:pt x="319125" y="116789"/>
                </a:lnTo>
                <a:lnTo>
                  <a:pt x="324281" y="120281"/>
                </a:lnTo>
                <a:lnTo>
                  <a:pt x="330276" y="122542"/>
                </a:lnTo>
                <a:lnTo>
                  <a:pt x="330276" y="124879"/>
                </a:lnTo>
                <a:lnTo>
                  <a:pt x="324281" y="127139"/>
                </a:lnTo>
                <a:lnTo>
                  <a:pt x="319125" y="130632"/>
                </a:lnTo>
                <a:lnTo>
                  <a:pt x="310438" y="140093"/>
                </a:lnTo>
                <a:lnTo>
                  <a:pt x="308267" y="146151"/>
                </a:lnTo>
                <a:lnTo>
                  <a:pt x="308267" y="157353"/>
                </a:lnTo>
                <a:lnTo>
                  <a:pt x="309130" y="163741"/>
                </a:lnTo>
                <a:lnTo>
                  <a:pt x="312610" y="181622"/>
                </a:lnTo>
                <a:lnTo>
                  <a:pt x="313474" y="189128"/>
                </a:lnTo>
                <a:lnTo>
                  <a:pt x="313474" y="195211"/>
                </a:lnTo>
                <a:lnTo>
                  <a:pt x="312807" y="206136"/>
                </a:lnTo>
                <a:lnTo>
                  <a:pt x="282167" y="237828"/>
                </a:lnTo>
                <a:lnTo>
                  <a:pt x="273240" y="238442"/>
                </a:lnTo>
                <a:lnTo>
                  <a:pt x="271284" y="238442"/>
                </a:lnTo>
                <a:lnTo>
                  <a:pt x="271284" y="248335"/>
                </a:lnTo>
                <a:lnTo>
                  <a:pt x="274675" y="248335"/>
                </a:lnTo>
                <a:lnTo>
                  <a:pt x="289008" y="247267"/>
                </a:lnTo>
                <a:lnTo>
                  <a:pt x="327080" y="226691"/>
                </a:lnTo>
                <a:lnTo>
                  <a:pt x="335610" y="192862"/>
                </a:lnTo>
                <a:lnTo>
                  <a:pt x="335610" y="185661"/>
                </a:lnTo>
                <a:lnTo>
                  <a:pt x="334594" y="177457"/>
                </a:lnTo>
                <a:lnTo>
                  <a:pt x="330517" y="159042"/>
                </a:lnTo>
                <a:lnTo>
                  <a:pt x="329488" y="152882"/>
                </a:lnTo>
                <a:lnTo>
                  <a:pt x="329488" y="143764"/>
                </a:lnTo>
                <a:lnTo>
                  <a:pt x="331558" y="138887"/>
                </a:lnTo>
                <a:lnTo>
                  <a:pt x="339801" y="131330"/>
                </a:lnTo>
                <a:lnTo>
                  <a:pt x="346036" y="129311"/>
                </a:lnTo>
                <a:lnTo>
                  <a:pt x="354368" y="129057"/>
                </a:lnTo>
                <a:lnTo>
                  <a:pt x="354368" y="118376"/>
                </a:lnTo>
                <a:lnTo>
                  <a:pt x="346036" y="118110"/>
                </a:lnTo>
                <a:lnTo>
                  <a:pt x="339801" y="116090"/>
                </a:lnTo>
                <a:lnTo>
                  <a:pt x="331558" y="108546"/>
                </a:lnTo>
                <a:lnTo>
                  <a:pt x="329488" y="103657"/>
                </a:lnTo>
                <a:lnTo>
                  <a:pt x="329488" y="94538"/>
                </a:lnTo>
                <a:lnTo>
                  <a:pt x="330517" y="88379"/>
                </a:lnTo>
                <a:lnTo>
                  <a:pt x="334594" y="69977"/>
                </a:lnTo>
                <a:lnTo>
                  <a:pt x="335610" y="61772"/>
                </a:lnTo>
                <a:lnTo>
                  <a:pt x="335610" y="54559"/>
                </a:lnTo>
                <a:lnTo>
                  <a:pt x="334662" y="41872"/>
                </a:lnTo>
                <a:lnTo>
                  <a:pt x="311892" y="8068"/>
                </a:lnTo>
                <a:lnTo>
                  <a:pt x="289008" y="1068"/>
                </a:lnTo>
                <a:lnTo>
                  <a:pt x="274675" y="0"/>
                </a:lnTo>
                <a:close/>
              </a:path>
              <a:path w="354965" h="248920">
                <a:moveTo>
                  <a:pt x="83083" y="0"/>
                </a:moveTo>
                <a:lnTo>
                  <a:pt x="79692" y="0"/>
                </a:lnTo>
                <a:lnTo>
                  <a:pt x="65357" y="1068"/>
                </a:lnTo>
                <a:lnTo>
                  <a:pt x="27285" y="21579"/>
                </a:lnTo>
                <a:lnTo>
                  <a:pt x="18745" y="54432"/>
                </a:lnTo>
                <a:lnTo>
                  <a:pt x="18745" y="61645"/>
                </a:lnTo>
                <a:lnTo>
                  <a:pt x="19773" y="69850"/>
                </a:lnTo>
                <a:lnTo>
                  <a:pt x="23850" y="88252"/>
                </a:lnTo>
                <a:lnTo>
                  <a:pt x="24866" y="94411"/>
                </a:lnTo>
                <a:lnTo>
                  <a:pt x="24866" y="103530"/>
                </a:lnTo>
                <a:lnTo>
                  <a:pt x="22809" y="108407"/>
                </a:lnTo>
                <a:lnTo>
                  <a:pt x="14566" y="115963"/>
                </a:lnTo>
                <a:lnTo>
                  <a:pt x="8331" y="117983"/>
                </a:lnTo>
                <a:lnTo>
                  <a:pt x="0" y="118249"/>
                </a:lnTo>
                <a:lnTo>
                  <a:pt x="0" y="128917"/>
                </a:lnTo>
                <a:lnTo>
                  <a:pt x="8331" y="129184"/>
                </a:lnTo>
                <a:lnTo>
                  <a:pt x="14566" y="131203"/>
                </a:lnTo>
                <a:lnTo>
                  <a:pt x="22809" y="138760"/>
                </a:lnTo>
                <a:lnTo>
                  <a:pt x="24866" y="143637"/>
                </a:lnTo>
                <a:lnTo>
                  <a:pt x="24866" y="152755"/>
                </a:lnTo>
                <a:lnTo>
                  <a:pt x="23850" y="158915"/>
                </a:lnTo>
                <a:lnTo>
                  <a:pt x="19773" y="177317"/>
                </a:lnTo>
                <a:lnTo>
                  <a:pt x="18745" y="185521"/>
                </a:lnTo>
                <a:lnTo>
                  <a:pt x="18745" y="192735"/>
                </a:lnTo>
                <a:lnTo>
                  <a:pt x="19694" y="205879"/>
                </a:lnTo>
                <a:lnTo>
                  <a:pt x="42469" y="240266"/>
                </a:lnTo>
                <a:lnTo>
                  <a:pt x="79692" y="248335"/>
                </a:lnTo>
                <a:lnTo>
                  <a:pt x="83083" y="248335"/>
                </a:lnTo>
                <a:lnTo>
                  <a:pt x="83083" y="238442"/>
                </a:lnTo>
                <a:lnTo>
                  <a:pt x="81127" y="238442"/>
                </a:lnTo>
                <a:lnTo>
                  <a:pt x="72200" y="237828"/>
                </a:lnTo>
                <a:lnTo>
                  <a:pt x="41560" y="206056"/>
                </a:lnTo>
                <a:lnTo>
                  <a:pt x="40894" y="195072"/>
                </a:lnTo>
                <a:lnTo>
                  <a:pt x="40894" y="189001"/>
                </a:lnTo>
                <a:lnTo>
                  <a:pt x="41757" y="181495"/>
                </a:lnTo>
                <a:lnTo>
                  <a:pt x="45224" y="163601"/>
                </a:lnTo>
                <a:lnTo>
                  <a:pt x="46101" y="157226"/>
                </a:lnTo>
                <a:lnTo>
                  <a:pt x="46101" y="146024"/>
                </a:lnTo>
                <a:lnTo>
                  <a:pt x="43929" y="139966"/>
                </a:lnTo>
                <a:lnTo>
                  <a:pt x="35242" y="130505"/>
                </a:lnTo>
                <a:lnTo>
                  <a:pt x="30086" y="127012"/>
                </a:lnTo>
                <a:lnTo>
                  <a:pt x="24091" y="124752"/>
                </a:lnTo>
                <a:lnTo>
                  <a:pt x="24091" y="122415"/>
                </a:lnTo>
                <a:lnTo>
                  <a:pt x="30086" y="120154"/>
                </a:lnTo>
                <a:lnTo>
                  <a:pt x="35242" y="116662"/>
                </a:lnTo>
                <a:lnTo>
                  <a:pt x="43929" y="107200"/>
                </a:lnTo>
                <a:lnTo>
                  <a:pt x="46101" y="101142"/>
                </a:lnTo>
                <a:lnTo>
                  <a:pt x="46101" y="89941"/>
                </a:lnTo>
                <a:lnTo>
                  <a:pt x="45224" y="83566"/>
                </a:lnTo>
                <a:lnTo>
                  <a:pt x="41757" y="65671"/>
                </a:lnTo>
                <a:lnTo>
                  <a:pt x="40894" y="58166"/>
                </a:lnTo>
                <a:lnTo>
                  <a:pt x="40894" y="52095"/>
                </a:lnTo>
                <a:lnTo>
                  <a:pt x="41560" y="41622"/>
                </a:lnTo>
                <a:lnTo>
                  <a:pt x="72200" y="10507"/>
                </a:lnTo>
                <a:lnTo>
                  <a:pt x="81127" y="9893"/>
                </a:lnTo>
                <a:lnTo>
                  <a:pt x="83083" y="9893"/>
                </a:lnTo>
                <a:lnTo>
                  <a:pt x="83083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C7D3FB-0493-4D5F-8E7F-D9B123DA74DF}"/>
              </a:ext>
            </a:extLst>
          </p:cNvPr>
          <p:cNvSpPr/>
          <p:nvPr/>
        </p:nvSpPr>
        <p:spPr>
          <a:xfrm>
            <a:off x="2329689" y="4469330"/>
            <a:ext cx="273844" cy="186690"/>
          </a:xfrm>
          <a:custGeom>
            <a:avLst/>
            <a:gdLst/>
            <a:ahLst/>
            <a:cxnLst/>
            <a:rect l="l" t="t" r="r" b="b"/>
            <a:pathLst>
              <a:path w="365125" h="248920">
                <a:moveTo>
                  <a:pt x="285343" y="0"/>
                </a:moveTo>
                <a:lnTo>
                  <a:pt x="281952" y="0"/>
                </a:lnTo>
                <a:lnTo>
                  <a:pt x="281952" y="9893"/>
                </a:lnTo>
                <a:lnTo>
                  <a:pt x="283908" y="9893"/>
                </a:lnTo>
                <a:lnTo>
                  <a:pt x="292835" y="10507"/>
                </a:lnTo>
                <a:lnTo>
                  <a:pt x="323475" y="41691"/>
                </a:lnTo>
                <a:lnTo>
                  <a:pt x="324142" y="52222"/>
                </a:lnTo>
                <a:lnTo>
                  <a:pt x="324142" y="58293"/>
                </a:lnTo>
                <a:lnTo>
                  <a:pt x="323278" y="65811"/>
                </a:lnTo>
                <a:lnTo>
                  <a:pt x="319798" y="83693"/>
                </a:lnTo>
                <a:lnTo>
                  <a:pt x="318935" y="90068"/>
                </a:lnTo>
                <a:lnTo>
                  <a:pt x="318935" y="101269"/>
                </a:lnTo>
                <a:lnTo>
                  <a:pt x="321106" y="107327"/>
                </a:lnTo>
                <a:lnTo>
                  <a:pt x="329793" y="116789"/>
                </a:lnTo>
                <a:lnTo>
                  <a:pt x="334949" y="120281"/>
                </a:lnTo>
                <a:lnTo>
                  <a:pt x="340944" y="122542"/>
                </a:lnTo>
                <a:lnTo>
                  <a:pt x="340944" y="124879"/>
                </a:lnTo>
                <a:lnTo>
                  <a:pt x="334949" y="127139"/>
                </a:lnTo>
                <a:lnTo>
                  <a:pt x="329793" y="130632"/>
                </a:lnTo>
                <a:lnTo>
                  <a:pt x="321106" y="140093"/>
                </a:lnTo>
                <a:lnTo>
                  <a:pt x="318935" y="146151"/>
                </a:lnTo>
                <a:lnTo>
                  <a:pt x="318935" y="157353"/>
                </a:lnTo>
                <a:lnTo>
                  <a:pt x="319798" y="163741"/>
                </a:lnTo>
                <a:lnTo>
                  <a:pt x="323278" y="181622"/>
                </a:lnTo>
                <a:lnTo>
                  <a:pt x="324142" y="189128"/>
                </a:lnTo>
                <a:lnTo>
                  <a:pt x="324142" y="195211"/>
                </a:lnTo>
                <a:lnTo>
                  <a:pt x="323475" y="206136"/>
                </a:lnTo>
                <a:lnTo>
                  <a:pt x="292835" y="237828"/>
                </a:lnTo>
                <a:lnTo>
                  <a:pt x="283908" y="238442"/>
                </a:lnTo>
                <a:lnTo>
                  <a:pt x="281952" y="238442"/>
                </a:lnTo>
                <a:lnTo>
                  <a:pt x="281952" y="248335"/>
                </a:lnTo>
                <a:lnTo>
                  <a:pt x="285343" y="248335"/>
                </a:lnTo>
                <a:lnTo>
                  <a:pt x="299676" y="247267"/>
                </a:lnTo>
                <a:lnTo>
                  <a:pt x="337748" y="226691"/>
                </a:lnTo>
                <a:lnTo>
                  <a:pt x="346278" y="192862"/>
                </a:lnTo>
                <a:lnTo>
                  <a:pt x="346278" y="185661"/>
                </a:lnTo>
                <a:lnTo>
                  <a:pt x="345262" y="177457"/>
                </a:lnTo>
                <a:lnTo>
                  <a:pt x="341185" y="159042"/>
                </a:lnTo>
                <a:lnTo>
                  <a:pt x="340156" y="152882"/>
                </a:lnTo>
                <a:lnTo>
                  <a:pt x="340156" y="143764"/>
                </a:lnTo>
                <a:lnTo>
                  <a:pt x="342226" y="138887"/>
                </a:lnTo>
                <a:lnTo>
                  <a:pt x="350469" y="131330"/>
                </a:lnTo>
                <a:lnTo>
                  <a:pt x="356704" y="129311"/>
                </a:lnTo>
                <a:lnTo>
                  <a:pt x="365036" y="129057"/>
                </a:lnTo>
                <a:lnTo>
                  <a:pt x="365036" y="118376"/>
                </a:lnTo>
                <a:lnTo>
                  <a:pt x="356704" y="118110"/>
                </a:lnTo>
                <a:lnTo>
                  <a:pt x="350469" y="116090"/>
                </a:lnTo>
                <a:lnTo>
                  <a:pt x="342226" y="108546"/>
                </a:lnTo>
                <a:lnTo>
                  <a:pt x="340156" y="103657"/>
                </a:lnTo>
                <a:lnTo>
                  <a:pt x="340156" y="94538"/>
                </a:lnTo>
                <a:lnTo>
                  <a:pt x="341185" y="88379"/>
                </a:lnTo>
                <a:lnTo>
                  <a:pt x="345262" y="69977"/>
                </a:lnTo>
                <a:lnTo>
                  <a:pt x="346278" y="61772"/>
                </a:lnTo>
                <a:lnTo>
                  <a:pt x="346278" y="54559"/>
                </a:lnTo>
                <a:lnTo>
                  <a:pt x="345330" y="41872"/>
                </a:lnTo>
                <a:lnTo>
                  <a:pt x="322560" y="8068"/>
                </a:lnTo>
                <a:lnTo>
                  <a:pt x="299676" y="1068"/>
                </a:lnTo>
                <a:lnTo>
                  <a:pt x="285343" y="0"/>
                </a:lnTo>
                <a:close/>
              </a:path>
              <a:path w="365125" h="248920">
                <a:moveTo>
                  <a:pt x="83083" y="0"/>
                </a:moveTo>
                <a:lnTo>
                  <a:pt x="79692" y="0"/>
                </a:lnTo>
                <a:lnTo>
                  <a:pt x="65357" y="1068"/>
                </a:lnTo>
                <a:lnTo>
                  <a:pt x="27285" y="21579"/>
                </a:lnTo>
                <a:lnTo>
                  <a:pt x="18745" y="54432"/>
                </a:lnTo>
                <a:lnTo>
                  <a:pt x="18745" y="61645"/>
                </a:lnTo>
                <a:lnTo>
                  <a:pt x="19773" y="69850"/>
                </a:lnTo>
                <a:lnTo>
                  <a:pt x="23850" y="88252"/>
                </a:lnTo>
                <a:lnTo>
                  <a:pt x="24866" y="94411"/>
                </a:lnTo>
                <a:lnTo>
                  <a:pt x="24866" y="103530"/>
                </a:lnTo>
                <a:lnTo>
                  <a:pt x="22809" y="108407"/>
                </a:lnTo>
                <a:lnTo>
                  <a:pt x="14566" y="115963"/>
                </a:lnTo>
                <a:lnTo>
                  <a:pt x="8331" y="117983"/>
                </a:lnTo>
                <a:lnTo>
                  <a:pt x="0" y="118249"/>
                </a:lnTo>
                <a:lnTo>
                  <a:pt x="0" y="128917"/>
                </a:lnTo>
                <a:lnTo>
                  <a:pt x="8331" y="129184"/>
                </a:lnTo>
                <a:lnTo>
                  <a:pt x="14566" y="131203"/>
                </a:lnTo>
                <a:lnTo>
                  <a:pt x="22809" y="138760"/>
                </a:lnTo>
                <a:lnTo>
                  <a:pt x="24866" y="143637"/>
                </a:lnTo>
                <a:lnTo>
                  <a:pt x="24866" y="152755"/>
                </a:lnTo>
                <a:lnTo>
                  <a:pt x="23850" y="158915"/>
                </a:lnTo>
                <a:lnTo>
                  <a:pt x="19773" y="177317"/>
                </a:lnTo>
                <a:lnTo>
                  <a:pt x="18745" y="185521"/>
                </a:lnTo>
                <a:lnTo>
                  <a:pt x="18745" y="192735"/>
                </a:lnTo>
                <a:lnTo>
                  <a:pt x="19694" y="205879"/>
                </a:lnTo>
                <a:lnTo>
                  <a:pt x="42469" y="240266"/>
                </a:lnTo>
                <a:lnTo>
                  <a:pt x="79692" y="248335"/>
                </a:lnTo>
                <a:lnTo>
                  <a:pt x="83083" y="248335"/>
                </a:lnTo>
                <a:lnTo>
                  <a:pt x="83083" y="238442"/>
                </a:lnTo>
                <a:lnTo>
                  <a:pt x="81127" y="238442"/>
                </a:lnTo>
                <a:lnTo>
                  <a:pt x="72200" y="237828"/>
                </a:lnTo>
                <a:lnTo>
                  <a:pt x="41560" y="206056"/>
                </a:lnTo>
                <a:lnTo>
                  <a:pt x="40893" y="195072"/>
                </a:lnTo>
                <a:lnTo>
                  <a:pt x="40893" y="189001"/>
                </a:lnTo>
                <a:lnTo>
                  <a:pt x="41757" y="181495"/>
                </a:lnTo>
                <a:lnTo>
                  <a:pt x="45224" y="163601"/>
                </a:lnTo>
                <a:lnTo>
                  <a:pt x="46100" y="157226"/>
                </a:lnTo>
                <a:lnTo>
                  <a:pt x="46100" y="146024"/>
                </a:lnTo>
                <a:lnTo>
                  <a:pt x="43929" y="139966"/>
                </a:lnTo>
                <a:lnTo>
                  <a:pt x="35242" y="130505"/>
                </a:lnTo>
                <a:lnTo>
                  <a:pt x="30086" y="127012"/>
                </a:lnTo>
                <a:lnTo>
                  <a:pt x="24091" y="124752"/>
                </a:lnTo>
                <a:lnTo>
                  <a:pt x="24091" y="122415"/>
                </a:lnTo>
                <a:lnTo>
                  <a:pt x="30086" y="120154"/>
                </a:lnTo>
                <a:lnTo>
                  <a:pt x="35242" y="116662"/>
                </a:lnTo>
                <a:lnTo>
                  <a:pt x="43929" y="107200"/>
                </a:lnTo>
                <a:lnTo>
                  <a:pt x="46100" y="101142"/>
                </a:lnTo>
                <a:lnTo>
                  <a:pt x="46100" y="89941"/>
                </a:lnTo>
                <a:lnTo>
                  <a:pt x="45224" y="83566"/>
                </a:lnTo>
                <a:lnTo>
                  <a:pt x="41757" y="65671"/>
                </a:lnTo>
                <a:lnTo>
                  <a:pt x="40893" y="58166"/>
                </a:lnTo>
                <a:lnTo>
                  <a:pt x="40893" y="52095"/>
                </a:lnTo>
                <a:lnTo>
                  <a:pt x="41560" y="41622"/>
                </a:lnTo>
                <a:lnTo>
                  <a:pt x="72200" y="10507"/>
                </a:lnTo>
                <a:lnTo>
                  <a:pt x="81127" y="9893"/>
                </a:lnTo>
                <a:lnTo>
                  <a:pt x="83083" y="9893"/>
                </a:lnTo>
                <a:lnTo>
                  <a:pt x="83083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7B3B9E00-D643-41E0-977A-9DC03DF8E963}"/>
              </a:ext>
            </a:extLst>
          </p:cNvPr>
          <p:cNvGrpSpPr/>
          <p:nvPr/>
        </p:nvGrpSpPr>
        <p:grpSpPr>
          <a:xfrm>
            <a:off x="3425927" y="1937901"/>
            <a:ext cx="3026569" cy="1822609"/>
            <a:chOff x="4567902" y="1440867"/>
            <a:chExt cx="4035425" cy="2430145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AD28F529-B564-48B5-8730-E52A22E89A3D}"/>
                </a:ext>
              </a:extLst>
            </p:cNvPr>
            <p:cNvSpPr/>
            <p:nvPr/>
          </p:nvSpPr>
          <p:spPr>
            <a:xfrm>
              <a:off x="4577427" y="3072725"/>
              <a:ext cx="2534285" cy="788670"/>
            </a:xfrm>
            <a:custGeom>
              <a:avLst/>
              <a:gdLst/>
              <a:ahLst/>
              <a:cxnLst/>
              <a:rect l="l" t="t" r="r" b="b"/>
              <a:pathLst>
                <a:path w="2534284" h="788670">
                  <a:moveTo>
                    <a:pt x="0" y="788428"/>
                  </a:moveTo>
                  <a:lnTo>
                    <a:pt x="253403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3DEEFE05-BF05-40A4-BFDE-3EBAB82BB123}"/>
                </a:ext>
              </a:extLst>
            </p:cNvPr>
            <p:cNvSpPr/>
            <p:nvPr/>
          </p:nvSpPr>
          <p:spPr>
            <a:xfrm>
              <a:off x="7088010" y="3040120"/>
              <a:ext cx="84455" cy="73025"/>
            </a:xfrm>
            <a:custGeom>
              <a:avLst/>
              <a:gdLst/>
              <a:ahLst/>
              <a:cxnLst/>
              <a:rect l="l" t="t" r="r" b="b"/>
              <a:pathLst>
                <a:path w="84454" h="73025">
                  <a:moveTo>
                    <a:pt x="0" y="0"/>
                  </a:moveTo>
                  <a:lnTo>
                    <a:pt x="22644" y="72758"/>
                  </a:lnTo>
                  <a:lnTo>
                    <a:pt x="84086" y="13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ADE26A1F-ED04-4D4A-9742-FC0F208671BC}"/>
                </a:ext>
              </a:extLst>
            </p:cNvPr>
            <p:cNvSpPr/>
            <p:nvPr/>
          </p:nvSpPr>
          <p:spPr>
            <a:xfrm>
              <a:off x="6451525" y="1453579"/>
              <a:ext cx="728980" cy="1592580"/>
            </a:xfrm>
            <a:custGeom>
              <a:avLst/>
              <a:gdLst/>
              <a:ahLst/>
              <a:cxnLst/>
              <a:rect l="l" t="t" r="r" b="b"/>
              <a:pathLst>
                <a:path w="728979" h="1592580">
                  <a:moveTo>
                    <a:pt x="728459" y="159211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FF4F1AF0-5036-4DE2-9FFC-F2E2C4D7FDD3}"/>
                </a:ext>
              </a:extLst>
            </p:cNvPr>
            <p:cNvSpPr/>
            <p:nvPr/>
          </p:nvSpPr>
          <p:spPr>
            <a:xfrm>
              <a:off x="6442812" y="1453567"/>
              <a:ext cx="81280" cy="88265"/>
            </a:xfrm>
            <a:custGeom>
              <a:avLst/>
              <a:gdLst/>
              <a:ahLst/>
              <a:cxnLst/>
              <a:rect l="l" t="t" r="r" b="b"/>
              <a:pathLst>
                <a:path w="81279" h="88265">
                  <a:moveTo>
                    <a:pt x="80835" y="50800"/>
                  </a:moveTo>
                  <a:lnTo>
                    <a:pt x="8712" y="0"/>
                  </a:lnTo>
                  <a:lnTo>
                    <a:pt x="0" y="87795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F2F253E4-7370-4480-B8B0-9D3A293C8ED8}"/>
                </a:ext>
              </a:extLst>
            </p:cNvPr>
            <p:cNvSpPr/>
            <p:nvPr/>
          </p:nvSpPr>
          <p:spPr>
            <a:xfrm>
              <a:off x="7172111" y="2405180"/>
              <a:ext cx="1417955" cy="648970"/>
            </a:xfrm>
            <a:custGeom>
              <a:avLst/>
              <a:gdLst/>
              <a:ahLst/>
              <a:cxnLst/>
              <a:rect l="l" t="t" r="r" b="b"/>
              <a:pathLst>
                <a:path w="1417954" h="648969">
                  <a:moveTo>
                    <a:pt x="0" y="648754"/>
                  </a:moveTo>
                  <a:lnTo>
                    <a:pt x="1417904" y="0"/>
                  </a:lnTo>
                </a:path>
              </a:pathLst>
            </a:custGeom>
            <a:ln w="2539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EFA10053-6F65-4D5C-BF29-99C896CD6E82}"/>
                </a:ext>
              </a:extLst>
            </p:cNvPr>
            <p:cNvSpPr/>
            <p:nvPr/>
          </p:nvSpPr>
          <p:spPr>
            <a:xfrm>
              <a:off x="8502224" y="2396462"/>
              <a:ext cx="88265" cy="81280"/>
            </a:xfrm>
            <a:custGeom>
              <a:avLst/>
              <a:gdLst/>
              <a:ahLst/>
              <a:cxnLst/>
              <a:rect l="l" t="t" r="r" b="b"/>
              <a:pathLst>
                <a:path w="88265" h="81280">
                  <a:moveTo>
                    <a:pt x="0" y="0"/>
                  </a:moveTo>
                  <a:lnTo>
                    <a:pt x="87782" y="8724"/>
                  </a:lnTo>
                  <a:lnTo>
                    <a:pt x="36982" y="80848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B5934A28-7C15-4E62-8067-67840F5D1DAE}"/>
                </a:ext>
              </a:extLst>
            </p:cNvPr>
            <p:cNvSpPr/>
            <p:nvPr/>
          </p:nvSpPr>
          <p:spPr>
            <a:xfrm>
              <a:off x="6630587" y="2735496"/>
              <a:ext cx="328930" cy="224790"/>
            </a:xfrm>
            <a:custGeom>
              <a:avLst/>
              <a:gdLst/>
              <a:ahLst/>
              <a:cxnLst/>
              <a:rect l="l" t="t" r="r" b="b"/>
              <a:pathLst>
                <a:path w="328929" h="224789">
                  <a:moveTo>
                    <a:pt x="256501" y="0"/>
                  </a:moveTo>
                  <a:lnTo>
                    <a:pt x="253441" y="0"/>
                  </a:lnTo>
                  <a:lnTo>
                    <a:pt x="253441" y="8940"/>
                  </a:lnTo>
                  <a:lnTo>
                    <a:pt x="255206" y="8940"/>
                  </a:lnTo>
                  <a:lnTo>
                    <a:pt x="263267" y="9495"/>
                  </a:lnTo>
                  <a:lnTo>
                    <a:pt x="290938" y="37638"/>
                  </a:lnTo>
                  <a:lnTo>
                    <a:pt x="291541" y="47142"/>
                  </a:lnTo>
                  <a:lnTo>
                    <a:pt x="291541" y="52628"/>
                  </a:lnTo>
                  <a:lnTo>
                    <a:pt x="290753" y="59410"/>
                  </a:lnTo>
                  <a:lnTo>
                    <a:pt x="287616" y="75565"/>
                  </a:lnTo>
                  <a:lnTo>
                    <a:pt x="286829" y="81318"/>
                  </a:lnTo>
                  <a:lnTo>
                    <a:pt x="286829" y="91427"/>
                  </a:lnTo>
                  <a:lnTo>
                    <a:pt x="288798" y="96901"/>
                  </a:lnTo>
                  <a:lnTo>
                    <a:pt x="296633" y="105448"/>
                  </a:lnTo>
                  <a:lnTo>
                    <a:pt x="301294" y="108597"/>
                  </a:lnTo>
                  <a:lnTo>
                    <a:pt x="306705" y="110642"/>
                  </a:lnTo>
                  <a:lnTo>
                    <a:pt x="306705" y="112750"/>
                  </a:lnTo>
                  <a:lnTo>
                    <a:pt x="301294" y="114795"/>
                  </a:lnTo>
                  <a:lnTo>
                    <a:pt x="296633" y="117944"/>
                  </a:lnTo>
                  <a:lnTo>
                    <a:pt x="288798" y="126492"/>
                  </a:lnTo>
                  <a:lnTo>
                    <a:pt x="286829" y="131953"/>
                  </a:lnTo>
                  <a:lnTo>
                    <a:pt x="286829" y="142074"/>
                  </a:lnTo>
                  <a:lnTo>
                    <a:pt x="287616" y="147828"/>
                  </a:lnTo>
                  <a:lnTo>
                    <a:pt x="290753" y="163982"/>
                  </a:lnTo>
                  <a:lnTo>
                    <a:pt x="291541" y="170751"/>
                  </a:lnTo>
                  <a:lnTo>
                    <a:pt x="291541" y="176237"/>
                  </a:lnTo>
                  <a:lnTo>
                    <a:pt x="290938" y="186108"/>
                  </a:lnTo>
                  <a:lnTo>
                    <a:pt x="263267" y="214722"/>
                  </a:lnTo>
                  <a:lnTo>
                    <a:pt x="255206" y="215277"/>
                  </a:lnTo>
                  <a:lnTo>
                    <a:pt x="253441" y="215277"/>
                  </a:lnTo>
                  <a:lnTo>
                    <a:pt x="253441" y="224218"/>
                  </a:lnTo>
                  <a:lnTo>
                    <a:pt x="256501" y="224218"/>
                  </a:lnTo>
                  <a:lnTo>
                    <a:pt x="269443" y="223249"/>
                  </a:lnTo>
                  <a:lnTo>
                    <a:pt x="303819" y="204671"/>
                  </a:lnTo>
                  <a:lnTo>
                    <a:pt x="311518" y="174129"/>
                  </a:lnTo>
                  <a:lnTo>
                    <a:pt x="311518" y="167627"/>
                  </a:lnTo>
                  <a:lnTo>
                    <a:pt x="310603" y="160210"/>
                  </a:lnTo>
                  <a:lnTo>
                    <a:pt x="306920" y="143598"/>
                  </a:lnTo>
                  <a:lnTo>
                    <a:pt x="305993" y="138036"/>
                  </a:lnTo>
                  <a:lnTo>
                    <a:pt x="305993" y="129806"/>
                  </a:lnTo>
                  <a:lnTo>
                    <a:pt x="307860" y="125387"/>
                  </a:lnTo>
                  <a:lnTo>
                    <a:pt x="315302" y="118579"/>
                  </a:lnTo>
                  <a:lnTo>
                    <a:pt x="320929" y="116751"/>
                  </a:lnTo>
                  <a:lnTo>
                    <a:pt x="328447" y="116509"/>
                  </a:lnTo>
                  <a:lnTo>
                    <a:pt x="328447" y="106870"/>
                  </a:lnTo>
                  <a:lnTo>
                    <a:pt x="320929" y="106641"/>
                  </a:lnTo>
                  <a:lnTo>
                    <a:pt x="315302" y="104813"/>
                  </a:lnTo>
                  <a:lnTo>
                    <a:pt x="307860" y="97993"/>
                  </a:lnTo>
                  <a:lnTo>
                    <a:pt x="305993" y="93586"/>
                  </a:lnTo>
                  <a:lnTo>
                    <a:pt x="305993" y="85356"/>
                  </a:lnTo>
                  <a:lnTo>
                    <a:pt x="306920" y="79794"/>
                  </a:lnTo>
                  <a:lnTo>
                    <a:pt x="310603" y="63182"/>
                  </a:lnTo>
                  <a:lnTo>
                    <a:pt x="311518" y="55765"/>
                  </a:lnTo>
                  <a:lnTo>
                    <a:pt x="311518" y="49263"/>
                  </a:lnTo>
                  <a:lnTo>
                    <a:pt x="310663" y="37802"/>
                  </a:lnTo>
                  <a:lnTo>
                    <a:pt x="280646" y="3394"/>
                  </a:lnTo>
                  <a:lnTo>
                    <a:pt x="269443" y="967"/>
                  </a:lnTo>
                  <a:lnTo>
                    <a:pt x="256501" y="0"/>
                  </a:lnTo>
                  <a:close/>
                </a:path>
                <a:path w="328929" h="224789">
                  <a:moveTo>
                    <a:pt x="75018" y="0"/>
                  </a:moveTo>
                  <a:lnTo>
                    <a:pt x="71958" y="0"/>
                  </a:lnTo>
                  <a:lnTo>
                    <a:pt x="59010" y="967"/>
                  </a:lnTo>
                  <a:lnTo>
                    <a:pt x="24638" y="19482"/>
                  </a:lnTo>
                  <a:lnTo>
                    <a:pt x="16929" y="49149"/>
                  </a:lnTo>
                  <a:lnTo>
                    <a:pt x="16929" y="55651"/>
                  </a:lnTo>
                  <a:lnTo>
                    <a:pt x="17856" y="63055"/>
                  </a:lnTo>
                  <a:lnTo>
                    <a:pt x="21539" y="79679"/>
                  </a:lnTo>
                  <a:lnTo>
                    <a:pt x="22453" y="85242"/>
                  </a:lnTo>
                  <a:lnTo>
                    <a:pt x="22453" y="93472"/>
                  </a:lnTo>
                  <a:lnTo>
                    <a:pt x="20599" y="97878"/>
                  </a:lnTo>
                  <a:lnTo>
                    <a:pt x="13144" y="104698"/>
                  </a:lnTo>
                  <a:lnTo>
                    <a:pt x="7531" y="106527"/>
                  </a:lnTo>
                  <a:lnTo>
                    <a:pt x="0" y="106756"/>
                  </a:lnTo>
                  <a:lnTo>
                    <a:pt x="0" y="116395"/>
                  </a:lnTo>
                  <a:lnTo>
                    <a:pt x="7531" y="116636"/>
                  </a:lnTo>
                  <a:lnTo>
                    <a:pt x="13144" y="118452"/>
                  </a:lnTo>
                  <a:lnTo>
                    <a:pt x="20599" y="125272"/>
                  </a:lnTo>
                  <a:lnTo>
                    <a:pt x="22453" y="129679"/>
                  </a:lnTo>
                  <a:lnTo>
                    <a:pt x="22453" y="137909"/>
                  </a:lnTo>
                  <a:lnTo>
                    <a:pt x="21539" y="143484"/>
                  </a:lnTo>
                  <a:lnTo>
                    <a:pt x="17856" y="160096"/>
                  </a:lnTo>
                  <a:lnTo>
                    <a:pt x="16929" y="167500"/>
                  </a:lnTo>
                  <a:lnTo>
                    <a:pt x="16929" y="174015"/>
                  </a:lnTo>
                  <a:lnTo>
                    <a:pt x="17786" y="185885"/>
                  </a:lnTo>
                  <a:lnTo>
                    <a:pt x="47809" y="220818"/>
                  </a:lnTo>
                  <a:lnTo>
                    <a:pt x="71958" y="224218"/>
                  </a:lnTo>
                  <a:lnTo>
                    <a:pt x="75018" y="224218"/>
                  </a:lnTo>
                  <a:lnTo>
                    <a:pt x="75018" y="215277"/>
                  </a:lnTo>
                  <a:lnTo>
                    <a:pt x="73253" y="215277"/>
                  </a:lnTo>
                  <a:lnTo>
                    <a:pt x="65190" y="214722"/>
                  </a:lnTo>
                  <a:lnTo>
                    <a:pt x="37521" y="186038"/>
                  </a:lnTo>
                  <a:lnTo>
                    <a:pt x="36918" y="176123"/>
                  </a:lnTo>
                  <a:lnTo>
                    <a:pt x="36918" y="170637"/>
                  </a:lnTo>
                  <a:lnTo>
                    <a:pt x="37706" y="163855"/>
                  </a:lnTo>
                  <a:lnTo>
                    <a:pt x="40843" y="147713"/>
                  </a:lnTo>
                  <a:lnTo>
                    <a:pt x="41617" y="141947"/>
                  </a:lnTo>
                  <a:lnTo>
                    <a:pt x="41617" y="131838"/>
                  </a:lnTo>
                  <a:lnTo>
                    <a:pt x="39662" y="126377"/>
                  </a:lnTo>
                  <a:lnTo>
                    <a:pt x="31826" y="117830"/>
                  </a:lnTo>
                  <a:lnTo>
                    <a:pt x="27165" y="114668"/>
                  </a:lnTo>
                  <a:lnTo>
                    <a:pt x="21755" y="112636"/>
                  </a:lnTo>
                  <a:lnTo>
                    <a:pt x="21755" y="110515"/>
                  </a:lnTo>
                  <a:lnTo>
                    <a:pt x="27165" y="108483"/>
                  </a:lnTo>
                  <a:lnTo>
                    <a:pt x="31826" y="105321"/>
                  </a:lnTo>
                  <a:lnTo>
                    <a:pt x="39662" y="96786"/>
                  </a:lnTo>
                  <a:lnTo>
                    <a:pt x="41617" y="91313"/>
                  </a:lnTo>
                  <a:lnTo>
                    <a:pt x="41617" y="81203"/>
                  </a:lnTo>
                  <a:lnTo>
                    <a:pt x="40843" y="75438"/>
                  </a:lnTo>
                  <a:lnTo>
                    <a:pt x="37706" y="59296"/>
                  </a:lnTo>
                  <a:lnTo>
                    <a:pt x="36918" y="52514"/>
                  </a:lnTo>
                  <a:lnTo>
                    <a:pt x="36918" y="47028"/>
                  </a:lnTo>
                  <a:lnTo>
                    <a:pt x="37521" y="37574"/>
                  </a:lnTo>
                  <a:lnTo>
                    <a:pt x="65190" y="9495"/>
                  </a:lnTo>
                  <a:lnTo>
                    <a:pt x="73253" y="8940"/>
                  </a:lnTo>
                  <a:lnTo>
                    <a:pt x="75018" y="8940"/>
                  </a:lnTo>
                  <a:lnTo>
                    <a:pt x="75018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3">
            <a:extLst>
              <a:ext uri="{FF2B5EF4-FFF2-40B4-BE49-F238E27FC236}">
                <a16:creationId xmlns:a16="http://schemas.microsoft.com/office/drawing/2014/main" id="{DDBBDA0F-4221-4D18-911E-EF9873AEECEE}"/>
              </a:ext>
            </a:extLst>
          </p:cNvPr>
          <p:cNvSpPr txBox="1"/>
          <p:nvPr/>
        </p:nvSpPr>
        <p:spPr>
          <a:xfrm>
            <a:off x="3152152" y="1708243"/>
            <a:ext cx="210979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9050">
              <a:spcBef>
                <a:spcPts val="71"/>
              </a:spcBef>
            </a:pPr>
            <a:r>
              <a:rPr sz="1425" spc="-41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r>
              <a:rPr sz="1519" spc="-62" baseline="-16460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519" baseline="-16460">
              <a:latin typeface="Cambria Math"/>
              <a:cs typeface="Cambria Math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38606830-E2D1-4D42-92A6-7D46CAD31F24}"/>
              </a:ext>
            </a:extLst>
          </p:cNvPr>
          <p:cNvSpPr/>
          <p:nvPr/>
        </p:nvSpPr>
        <p:spPr>
          <a:xfrm>
            <a:off x="3091848" y="3844975"/>
            <a:ext cx="239554" cy="168593"/>
          </a:xfrm>
          <a:custGeom>
            <a:avLst/>
            <a:gdLst/>
            <a:ahLst/>
            <a:cxnLst/>
            <a:rect l="l" t="t" r="r" b="b"/>
            <a:pathLst>
              <a:path w="319404" h="224789">
                <a:moveTo>
                  <a:pt x="247357" y="0"/>
                </a:moveTo>
                <a:lnTo>
                  <a:pt x="244297" y="0"/>
                </a:lnTo>
                <a:lnTo>
                  <a:pt x="244297" y="8940"/>
                </a:lnTo>
                <a:lnTo>
                  <a:pt x="246062" y="8940"/>
                </a:lnTo>
                <a:lnTo>
                  <a:pt x="254123" y="9495"/>
                </a:lnTo>
                <a:lnTo>
                  <a:pt x="281792" y="37638"/>
                </a:lnTo>
                <a:lnTo>
                  <a:pt x="282397" y="47142"/>
                </a:lnTo>
                <a:lnTo>
                  <a:pt x="282397" y="52628"/>
                </a:lnTo>
                <a:lnTo>
                  <a:pt x="281609" y="59410"/>
                </a:lnTo>
                <a:lnTo>
                  <a:pt x="278472" y="75564"/>
                </a:lnTo>
                <a:lnTo>
                  <a:pt x="277685" y="81318"/>
                </a:lnTo>
                <a:lnTo>
                  <a:pt x="277685" y="91427"/>
                </a:lnTo>
                <a:lnTo>
                  <a:pt x="279653" y="96900"/>
                </a:lnTo>
                <a:lnTo>
                  <a:pt x="287489" y="105448"/>
                </a:lnTo>
                <a:lnTo>
                  <a:pt x="292150" y="108597"/>
                </a:lnTo>
                <a:lnTo>
                  <a:pt x="297560" y="110642"/>
                </a:lnTo>
                <a:lnTo>
                  <a:pt x="297560" y="112750"/>
                </a:lnTo>
                <a:lnTo>
                  <a:pt x="292150" y="114795"/>
                </a:lnTo>
                <a:lnTo>
                  <a:pt x="287489" y="117944"/>
                </a:lnTo>
                <a:lnTo>
                  <a:pt x="279653" y="126491"/>
                </a:lnTo>
                <a:lnTo>
                  <a:pt x="277685" y="131952"/>
                </a:lnTo>
                <a:lnTo>
                  <a:pt x="277685" y="142074"/>
                </a:lnTo>
                <a:lnTo>
                  <a:pt x="278472" y="147827"/>
                </a:lnTo>
                <a:lnTo>
                  <a:pt x="281609" y="163982"/>
                </a:lnTo>
                <a:lnTo>
                  <a:pt x="282397" y="170751"/>
                </a:lnTo>
                <a:lnTo>
                  <a:pt x="282397" y="176237"/>
                </a:lnTo>
                <a:lnTo>
                  <a:pt x="281792" y="186108"/>
                </a:lnTo>
                <a:lnTo>
                  <a:pt x="254123" y="214722"/>
                </a:lnTo>
                <a:lnTo>
                  <a:pt x="246062" y="215277"/>
                </a:lnTo>
                <a:lnTo>
                  <a:pt x="244297" y="215277"/>
                </a:lnTo>
                <a:lnTo>
                  <a:pt x="244297" y="224218"/>
                </a:lnTo>
                <a:lnTo>
                  <a:pt x="247357" y="224218"/>
                </a:lnTo>
                <a:lnTo>
                  <a:pt x="260299" y="223249"/>
                </a:lnTo>
                <a:lnTo>
                  <a:pt x="294675" y="204671"/>
                </a:lnTo>
                <a:lnTo>
                  <a:pt x="302374" y="174129"/>
                </a:lnTo>
                <a:lnTo>
                  <a:pt x="302374" y="167627"/>
                </a:lnTo>
                <a:lnTo>
                  <a:pt x="301459" y="160210"/>
                </a:lnTo>
                <a:lnTo>
                  <a:pt x="297776" y="143598"/>
                </a:lnTo>
                <a:lnTo>
                  <a:pt x="296849" y="138036"/>
                </a:lnTo>
                <a:lnTo>
                  <a:pt x="296849" y="129806"/>
                </a:lnTo>
                <a:lnTo>
                  <a:pt x="298716" y="125387"/>
                </a:lnTo>
                <a:lnTo>
                  <a:pt x="306158" y="118579"/>
                </a:lnTo>
                <a:lnTo>
                  <a:pt x="311784" y="116751"/>
                </a:lnTo>
                <a:lnTo>
                  <a:pt x="319303" y="116509"/>
                </a:lnTo>
                <a:lnTo>
                  <a:pt x="319303" y="106870"/>
                </a:lnTo>
                <a:lnTo>
                  <a:pt x="311784" y="106641"/>
                </a:lnTo>
                <a:lnTo>
                  <a:pt x="306158" y="104813"/>
                </a:lnTo>
                <a:lnTo>
                  <a:pt x="298716" y="97993"/>
                </a:lnTo>
                <a:lnTo>
                  <a:pt x="296849" y="93586"/>
                </a:lnTo>
                <a:lnTo>
                  <a:pt x="296849" y="85356"/>
                </a:lnTo>
                <a:lnTo>
                  <a:pt x="297776" y="79794"/>
                </a:lnTo>
                <a:lnTo>
                  <a:pt x="301459" y="63182"/>
                </a:lnTo>
                <a:lnTo>
                  <a:pt x="302374" y="55765"/>
                </a:lnTo>
                <a:lnTo>
                  <a:pt x="302374" y="49263"/>
                </a:lnTo>
                <a:lnTo>
                  <a:pt x="301519" y="37802"/>
                </a:lnTo>
                <a:lnTo>
                  <a:pt x="271502" y="3394"/>
                </a:lnTo>
                <a:lnTo>
                  <a:pt x="260299" y="967"/>
                </a:lnTo>
                <a:lnTo>
                  <a:pt x="247357" y="0"/>
                </a:lnTo>
                <a:close/>
              </a:path>
              <a:path w="319404" h="224789">
                <a:moveTo>
                  <a:pt x="75018" y="0"/>
                </a:moveTo>
                <a:lnTo>
                  <a:pt x="71958" y="0"/>
                </a:lnTo>
                <a:lnTo>
                  <a:pt x="59010" y="967"/>
                </a:lnTo>
                <a:lnTo>
                  <a:pt x="24638" y="19482"/>
                </a:lnTo>
                <a:lnTo>
                  <a:pt x="16929" y="49148"/>
                </a:lnTo>
                <a:lnTo>
                  <a:pt x="16929" y="55651"/>
                </a:lnTo>
                <a:lnTo>
                  <a:pt x="17856" y="63055"/>
                </a:lnTo>
                <a:lnTo>
                  <a:pt x="21539" y="79679"/>
                </a:lnTo>
                <a:lnTo>
                  <a:pt x="22453" y="85242"/>
                </a:lnTo>
                <a:lnTo>
                  <a:pt x="22453" y="93471"/>
                </a:lnTo>
                <a:lnTo>
                  <a:pt x="20599" y="97878"/>
                </a:lnTo>
                <a:lnTo>
                  <a:pt x="13144" y="104698"/>
                </a:lnTo>
                <a:lnTo>
                  <a:pt x="7531" y="106527"/>
                </a:lnTo>
                <a:lnTo>
                  <a:pt x="0" y="106756"/>
                </a:lnTo>
                <a:lnTo>
                  <a:pt x="0" y="116395"/>
                </a:lnTo>
                <a:lnTo>
                  <a:pt x="7531" y="116636"/>
                </a:lnTo>
                <a:lnTo>
                  <a:pt x="13144" y="118452"/>
                </a:lnTo>
                <a:lnTo>
                  <a:pt x="20599" y="125272"/>
                </a:lnTo>
                <a:lnTo>
                  <a:pt x="22453" y="129679"/>
                </a:lnTo>
                <a:lnTo>
                  <a:pt x="22453" y="137909"/>
                </a:lnTo>
                <a:lnTo>
                  <a:pt x="21539" y="143484"/>
                </a:lnTo>
                <a:lnTo>
                  <a:pt x="17856" y="160096"/>
                </a:lnTo>
                <a:lnTo>
                  <a:pt x="16929" y="167500"/>
                </a:lnTo>
                <a:lnTo>
                  <a:pt x="16929" y="174015"/>
                </a:lnTo>
                <a:lnTo>
                  <a:pt x="17786" y="185885"/>
                </a:lnTo>
                <a:lnTo>
                  <a:pt x="47809" y="220818"/>
                </a:lnTo>
                <a:lnTo>
                  <a:pt x="71958" y="224218"/>
                </a:lnTo>
                <a:lnTo>
                  <a:pt x="75018" y="224218"/>
                </a:lnTo>
                <a:lnTo>
                  <a:pt x="75018" y="215277"/>
                </a:lnTo>
                <a:lnTo>
                  <a:pt x="73253" y="215277"/>
                </a:lnTo>
                <a:lnTo>
                  <a:pt x="65190" y="214722"/>
                </a:lnTo>
                <a:lnTo>
                  <a:pt x="37521" y="186038"/>
                </a:lnTo>
                <a:lnTo>
                  <a:pt x="36918" y="176123"/>
                </a:lnTo>
                <a:lnTo>
                  <a:pt x="36918" y="170637"/>
                </a:lnTo>
                <a:lnTo>
                  <a:pt x="37706" y="163855"/>
                </a:lnTo>
                <a:lnTo>
                  <a:pt x="40843" y="147713"/>
                </a:lnTo>
                <a:lnTo>
                  <a:pt x="41617" y="141947"/>
                </a:lnTo>
                <a:lnTo>
                  <a:pt x="41617" y="131838"/>
                </a:lnTo>
                <a:lnTo>
                  <a:pt x="39662" y="126377"/>
                </a:lnTo>
                <a:lnTo>
                  <a:pt x="31826" y="117830"/>
                </a:lnTo>
                <a:lnTo>
                  <a:pt x="27165" y="114668"/>
                </a:lnTo>
                <a:lnTo>
                  <a:pt x="21755" y="112636"/>
                </a:lnTo>
                <a:lnTo>
                  <a:pt x="21755" y="110515"/>
                </a:lnTo>
                <a:lnTo>
                  <a:pt x="27165" y="108483"/>
                </a:lnTo>
                <a:lnTo>
                  <a:pt x="31826" y="105321"/>
                </a:lnTo>
                <a:lnTo>
                  <a:pt x="39662" y="96786"/>
                </a:lnTo>
                <a:lnTo>
                  <a:pt x="41617" y="91312"/>
                </a:lnTo>
                <a:lnTo>
                  <a:pt x="41617" y="81203"/>
                </a:lnTo>
                <a:lnTo>
                  <a:pt x="40843" y="75437"/>
                </a:lnTo>
                <a:lnTo>
                  <a:pt x="37706" y="59296"/>
                </a:lnTo>
                <a:lnTo>
                  <a:pt x="36918" y="52514"/>
                </a:lnTo>
                <a:lnTo>
                  <a:pt x="36918" y="47028"/>
                </a:lnTo>
                <a:lnTo>
                  <a:pt x="37521" y="37574"/>
                </a:lnTo>
                <a:lnTo>
                  <a:pt x="65190" y="9495"/>
                </a:lnTo>
                <a:lnTo>
                  <a:pt x="73253" y="8940"/>
                </a:lnTo>
                <a:lnTo>
                  <a:pt x="75018" y="8940"/>
                </a:lnTo>
                <a:lnTo>
                  <a:pt x="750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4FBAFC61-ECB8-4525-B780-89B07EEE8272}"/>
              </a:ext>
            </a:extLst>
          </p:cNvPr>
          <p:cNvSpPr txBox="1"/>
          <p:nvPr/>
        </p:nvSpPr>
        <p:spPr>
          <a:xfrm>
            <a:off x="478274" y="2853385"/>
            <a:ext cx="8018145" cy="183226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212056" algn="ctr">
              <a:spcBef>
                <a:spcPts val="71"/>
              </a:spcBef>
            </a:pPr>
            <a:r>
              <a:rPr sz="1425" spc="-4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425" dirty="0">
              <a:latin typeface="Cambria Math"/>
              <a:cs typeface="Cambria Math"/>
            </a:endParaRPr>
          </a:p>
          <a:p>
            <a:pPr>
              <a:spcBef>
                <a:spcPts val="23"/>
              </a:spcBef>
            </a:pPr>
            <a:endParaRPr sz="1650" dirty="0">
              <a:latin typeface="Cambria Math"/>
              <a:cs typeface="Cambria Math"/>
            </a:endParaRPr>
          </a:p>
          <a:p>
            <a:pPr marL="512445" algn="ctr"/>
            <a:r>
              <a:rPr sz="1013" spc="11" dirty="0">
                <a:latin typeface="Cambria Math"/>
                <a:cs typeface="Cambria Math"/>
              </a:rPr>
              <a:t>𝐴</a:t>
            </a:r>
            <a:r>
              <a:rPr sz="2138" spc="17" baseline="-20467" dirty="0">
                <a:latin typeface="Cambria Math"/>
                <a:cs typeface="Cambria Math"/>
              </a:rPr>
              <a:t>𝜉</a:t>
            </a:r>
            <a:r>
              <a:rPr sz="1519" spc="17" baseline="-45267" dirty="0">
                <a:latin typeface="Cambria Math"/>
                <a:cs typeface="Cambria Math"/>
              </a:rPr>
              <a:t>𝐵</a:t>
            </a:r>
            <a:endParaRPr sz="1519" baseline="-45267" dirty="0">
              <a:latin typeface="Cambria Math"/>
              <a:cs typeface="Cambria Math"/>
            </a:endParaRPr>
          </a:p>
          <a:p>
            <a:pPr>
              <a:spcBef>
                <a:spcPts val="15"/>
              </a:spcBef>
            </a:pPr>
            <a:endParaRPr sz="1688" dirty="0">
              <a:latin typeface="Cambria Math"/>
              <a:cs typeface="Cambria Math"/>
            </a:endParaRPr>
          </a:p>
          <a:p>
            <a:pPr marL="2674620">
              <a:tabLst>
                <a:tab pos="5845969" algn="l"/>
              </a:tabLst>
            </a:pPr>
            <a:r>
              <a:rPr sz="1425" spc="-4" dirty="0">
                <a:solidFill>
                  <a:srgbClr val="FF0000"/>
                </a:solidFill>
                <a:latin typeface="Cambria Math"/>
                <a:cs typeface="Cambria Math"/>
              </a:rPr>
              <a:t>𝐴	</a:t>
            </a:r>
            <a:r>
              <a:rPr sz="2138" spc="-39" baseline="2923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1519" spc="-39" baseline="-12345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519" baseline="-12345" dirty="0">
              <a:latin typeface="Cambria Math"/>
              <a:cs typeface="Cambria Math"/>
            </a:endParaRPr>
          </a:p>
          <a:p>
            <a:pPr marL="304800" indent="-257175">
              <a:spcBef>
                <a:spcPts val="1283"/>
              </a:spcBef>
              <a:buChar char="•"/>
              <a:tabLst>
                <a:tab pos="304324" algn="l"/>
                <a:tab pos="304800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Recall that we can think of </a:t>
            </a:r>
            <a:r>
              <a:rPr sz="1688" spc="17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11" dirty="0">
                <a:solidFill>
                  <a:srgbClr val="003C69"/>
                </a:solidFill>
                <a:latin typeface="Cambria Math"/>
                <a:cs typeface="Cambria Math"/>
              </a:rPr>
              <a:t>𝜉</a:t>
            </a:r>
            <a:r>
              <a:rPr sz="1688" spc="17" baseline="-16666" dirty="0">
                <a:solidFill>
                  <a:srgbClr val="003C69"/>
                </a:solidFill>
                <a:latin typeface="Cambria Math"/>
                <a:cs typeface="Cambria Math"/>
              </a:rPr>
              <a:t>𝐵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as the translation and rotation required in order </a:t>
            </a:r>
            <a:r>
              <a:rPr sz="1575" dirty="0">
                <a:solidFill>
                  <a:srgbClr val="003C69"/>
                </a:solidFill>
                <a:latin typeface="Arial"/>
                <a:cs typeface="Arial"/>
              </a:rPr>
              <a:t>to</a:t>
            </a:r>
            <a:r>
              <a:rPr sz="1575" spc="124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make</a:t>
            </a:r>
            <a:endParaRPr sz="1575" dirty="0">
              <a:latin typeface="Arial"/>
              <a:cs typeface="Arial"/>
            </a:endParaRPr>
          </a:p>
          <a:p>
            <a:pPr marL="382429">
              <a:tabLst>
                <a:tab pos="643889" algn="l"/>
                <a:tab pos="1919764" algn="l"/>
              </a:tabLst>
            </a:pP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𝐴	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coincide</a:t>
            </a:r>
            <a:r>
              <a:rPr sz="1575" spc="-23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with	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endParaRPr sz="1575" dirty="0">
              <a:latin typeface="Cambria Math"/>
              <a:cs typeface="Cambria Math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FEBD9BB5-CAC3-4224-9FFC-B0AFDFF35872}"/>
              </a:ext>
            </a:extLst>
          </p:cNvPr>
          <p:cNvSpPr txBox="1"/>
          <p:nvPr/>
        </p:nvSpPr>
        <p:spPr>
          <a:xfrm>
            <a:off x="6444264" y="2592167"/>
            <a:ext cx="240030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25" spc="4" dirty="0">
                <a:solidFill>
                  <a:srgbClr val="00B050"/>
                </a:solidFill>
                <a:latin typeface="Cambria Math"/>
                <a:cs typeface="Cambria Math"/>
              </a:rPr>
              <a:t>𝑥</a:t>
            </a:r>
            <a:r>
              <a:rPr sz="1519" spc="5" baseline="-16460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519" baseline="-16460">
              <a:latin typeface="Cambria Math"/>
              <a:cs typeface="Cambria Math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139B2225-C633-417D-A7C5-1316D929FA9D}"/>
              </a:ext>
            </a:extLst>
          </p:cNvPr>
          <p:cNvSpPr txBox="1"/>
          <p:nvPr/>
        </p:nvSpPr>
        <p:spPr>
          <a:xfrm>
            <a:off x="4570471" y="1800082"/>
            <a:ext cx="241459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25" spc="-8" dirty="0">
                <a:solidFill>
                  <a:srgbClr val="00B050"/>
                </a:solidFill>
                <a:latin typeface="Cambria Math"/>
                <a:cs typeface="Cambria Math"/>
              </a:rPr>
              <a:t>𝑦</a:t>
            </a:r>
            <a:r>
              <a:rPr sz="1519" spc="-11" baseline="-16460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519" baseline="-16460">
              <a:latin typeface="Cambria Math"/>
              <a:cs typeface="Cambria Math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C88E85FD-920E-4B2A-8D0C-F34AE49609D7}"/>
              </a:ext>
            </a:extLst>
          </p:cNvPr>
          <p:cNvSpPr txBox="1"/>
          <p:nvPr/>
        </p:nvSpPr>
        <p:spPr>
          <a:xfrm>
            <a:off x="5710749" y="1916082"/>
            <a:ext cx="113348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4" dirty="0">
                <a:latin typeface="Cambria Math"/>
                <a:cs typeface="Cambria Math"/>
              </a:rPr>
              <a:t>𝑃</a:t>
            </a:r>
            <a:endParaRPr sz="1200">
              <a:latin typeface="Cambria Math"/>
              <a:cs typeface="Cambria Math"/>
            </a:endParaRPr>
          </a:p>
        </p:txBody>
      </p:sp>
      <p:grpSp>
        <p:nvGrpSpPr>
          <p:cNvPr id="21" name="object 19">
            <a:extLst>
              <a:ext uri="{FF2B5EF4-FFF2-40B4-BE49-F238E27FC236}">
                <a16:creationId xmlns:a16="http://schemas.microsoft.com/office/drawing/2014/main" id="{2023639C-A694-4E20-9911-B75631D29D60}"/>
              </a:ext>
            </a:extLst>
          </p:cNvPr>
          <p:cNvGrpSpPr/>
          <p:nvPr/>
        </p:nvGrpSpPr>
        <p:grpSpPr>
          <a:xfrm>
            <a:off x="3390213" y="1959786"/>
            <a:ext cx="2972276" cy="1852136"/>
            <a:chOff x="4520283" y="1470047"/>
            <a:chExt cx="3963035" cy="2469515"/>
          </a:xfrm>
        </p:grpSpPr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B6D9D621-83AD-4BD3-9534-F4DA1F15C7E1}"/>
                </a:ext>
              </a:extLst>
            </p:cNvPr>
            <p:cNvSpPr/>
            <p:nvPr/>
          </p:nvSpPr>
          <p:spPr>
            <a:xfrm>
              <a:off x="7442086" y="1710230"/>
              <a:ext cx="96024" cy="960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8E5A3254-9384-469A-B155-8A757E559C61}"/>
                </a:ext>
              </a:extLst>
            </p:cNvPr>
            <p:cNvSpPr/>
            <p:nvPr/>
          </p:nvSpPr>
          <p:spPr>
            <a:xfrm>
              <a:off x="4568188" y="3861155"/>
              <a:ext cx="3902710" cy="21590"/>
            </a:xfrm>
            <a:custGeom>
              <a:avLst/>
              <a:gdLst/>
              <a:ahLst/>
              <a:cxnLst/>
              <a:rect l="l" t="t" r="r" b="b"/>
              <a:pathLst>
                <a:path w="3902709" h="21589">
                  <a:moveTo>
                    <a:pt x="0" y="0"/>
                  </a:moveTo>
                  <a:lnTo>
                    <a:pt x="3902405" y="21437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F57F0651-C743-4DD6-8CE2-DF3A9BD44AA0}"/>
                </a:ext>
              </a:extLst>
            </p:cNvPr>
            <p:cNvSpPr/>
            <p:nvPr/>
          </p:nvSpPr>
          <p:spPr>
            <a:xfrm>
              <a:off x="8394143" y="3837716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4" h="88900">
                  <a:moveTo>
                    <a:pt x="495" y="0"/>
                  </a:moveTo>
                  <a:lnTo>
                    <a:pt x="76453" y="44869"/>
                  </a:lnTo>
                  <a:lnTo>
                    <a:pt x="0" y="88899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56F7C17D-233C-4857-B705-88899D290D36}"/>
                </a:ext>
              </a:extLst>
            </p:cNvPr>
            <p:cNvSpPr/>
            <p:nvPr/>
          </p:nvSpPr>
          <p:spPr>
            <a:xfrm>
              <a:off x="4577426" y="1482755"/>
              <a:ext cx="0" cy="2374900"/>
            </a:xfrm>
            <a:custGeom>
              <a:avLst/>
              <a:gdLst/>
              <a:ahLst/>
              <a:cxnLst/>
              <a:rect l="l" t="t" r="r" b="b"/>
              <a:pathLst>
                <a:path h="2374900">
                  <a:moveTo>
                    <a:pt x="0" y="237484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EDC56884-31C4-4966-946F-0B4C86EE57D5}"/>
                </a:ext>
              </a:extLst>
            </p:cNvPr>
            <p:cNvSpPr/>
            <p:nvPr/>
          </p:nvSpPr>
          <p:spPr>
            <a:xfrm>
              <a:off x="4532983" y="1482747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438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C25FB6-B066-4D03-8D54-65EECCCD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BB4675-FFB0-4039-9DD5-8DCCBA5B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pose in 2D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192ED74-E702-461D-A96D-4CCDD135BF8A}"/>
              </a:ext>
            </a:extLst>
          </p:cNvPr>
          <p:cNvSpPr/>
          <p:nvPr/>
        </p:nvSpPr>
        <p:spPr>
          <a:xfrm>
            <a:off x="792354" y="4469330"/>
            <a:ext cx="266224" cy="186690"/>
          </a:xfrm>
          <a:custGeom>
            <a:avLst/>
            <a:gdLst/>
            <a:ahLst/>
            <a:cxnLst/>
            <a:rect l="l" t="t" r="r" b="b"/>
            <a:pathLst>
              <a:path w="354965" h="248920">
                <a:moveTo>
                  <a:pt x="274675" y="0"/>
                </a:moveTo>
                <a:lnTo>
                  <a:pt x="271284" y="0"/>
                </a:lnTo>
                <a:lnTo>
                  <a:pt x="271284" y="9893"/>
                </a:lnTo>
                <a:lnTo>
                  <a:pt x="273240" y="9893"/>
                </a:lnTo>
                <a:lnTo>
                  <a:pt x="282167" y="10507"/>
                </a:lnTo>
                <a:lnTo>
                  <a:pt x="312807" y="41691"/>
                </a:lnTo>
                <a:lnTo>
                  <a:pt x="313474" y="52222"/>
                </a:lnTo>
                <a:lnTo>
                  <a:pt x="313474" y="58293"/>
                </a:lnTo>
                <a:lnTo>
                  <a:pt x="312610" y="65811"/>
                </a:lnTo>
                <a:lnTo>
                  <a:pt x="309130" y="83693"/>
                </a:lnTo>
                <a:lnTo>
                  <a:pt x="308267" y="90068"/>
                </a:lnTo>
                <a:lnTo>
                  <a:pt x="308267" y="101269"/>
                </a:lnTo>
                <a:lnTo>
                  <a:pt x="310438" y="107327"/>
                </a:lnTo>
                <a:lnTo>
                  <a:pt x="319125" y="116789"/>
                </a:lnTo>
                <a:lnTo>
                  <a:pt x="324281" y="120281"/>
                </a:lnTo>
                <a:lnTo>
                  <a:pt x="330276" y="122542"/>
                </a:lnTo>
                <a:lnTo>
                  <a:pt x="330276" y="124879"/>
                </a:lnTo>
                <a:lnTo>
                  <a:pt x="324281" y="127139"/>
                </a:lnTo>
                <a:lnTo>
                  <a:pt x="319125" y="130632"/>
                </a:lnTo>
                <a:lnTo>
                  <a:pt x="310438" y="140093"/>
                </a:lnTo>
                <a:lnTo>
                  <a:pt x="308267" y="146151"/>
                </a:lnTo>
                <a:lnTo>
                  <a:pt x="308267" y="157353"/>
                </a:lnTo>
                <a:lnTo>
                  <a:pt x="309130" y="163741"/>
                </a:lnTo>
                <a:lnTo>
                  <a:pt x="312610" y="181622"/>
                </a:lnTo>
                <a:lnTo>
                  <a:pt x="313474" y="189128"/>
                </a:lnTo>
                <a:lnTo>
                  <a:pt x="313474" y="195211"/>
                </a:lnTo>
                <a:lnTo>
                  <a:pt x="312807" y="206136"/>
                </a:lnTo>
                <a:lnTo>
                  <a:pt x="282167" y="237828"/>
                </a:lnTo>
                <a:lnTo>
                  <a:pt x="273240" y="238442"/>
                </a:lnTo>
                <a:lnTo>
                  <a:pt x="271284" y="238442"/>
                </a:lnTo>
                <a:lnTo>
                  <a:pt x="271284" y="248335"/>
                </a:lnTo>
                <a:lnTo>
                  <a:pt x="274675" y="248335"/>
                </a:lnTo>
                <a:lnTo>
                  <a:pt x="289008" y="247267"/>
                </a:lnTo>
                <a:lnTo>
                  <a:pt x="327080" y="226691"/>
                </a:lnTo>
                <a:lnTo>
                  <a:pt x="335610" y="192862"/>
                </a:lnTo>
                <a:lnTo>
                  <a:pt x="335610" y="185661"/>
                </a:lnTo>
                <a:lnTo>
                  <a:pt x="334594" y="177457"/>
                </a:lnTo>
                <a:lnTo>
                  <a:pt x="330517" y="159042"/>
                </a:lnTo>
                <a:lnTo>
                  <a:pt x="329488" y="152882"/>
                </a:lnTo>
                <a:lnTo>
                  <a:pt x="329488" y="143764"/>
                </a:lnTo>
                <a:lnTo>
                  <a:pt x="331558" y="138887"/>
                </a:lnTo>
                <a:lnTo>
                  <a:pt x="339801" y="131330"/>
                </a:lnTo>
                <a:lnTo>
                  <a:pt x="346036" y="129311"/>
                </a:lnTo>
                <a:lnTo>
                  <a:pt x="354368" y="129057"/>
                </a:lnTo>
                <a:lnTo>
                  <a:pt x="354368" y="118376"/>
                </a:lnTo>
                <a:lnTo>
                  <a:pt x="346036" y="118110"/>
                </a:lnTo>
                <a:lnTo>
                  <a:pt x="339801" y="116090"/>
                </a:lnTo>
                <a:lnTo>
                  <a:pt x="331558" y="108546"/>
                </a:lnTo>
                <a:lnTo>
                  <a:pt x="329488" y="103657"/>
                </a:lnTo>
                <a:lnTo>
                  <a:pt x="329488" y="94538"/>
                </a:lnTo>
                <a:lnTo>
                  <a:pt x="330517" y="88379"/>
                </a:lnTo>
                <a:lnTo>
                  <a:pt x="334594" y="69977"/>
                </a:lnTo>
                <a:lnTo>
                  <a:pt x="335610" y="61772"/>
                </a:lnTo>
                <a:lnTo>
                  <a:pt x="335610" y="54559"/>
                </a:lnTo>
                <a:lnTo>
                  <a:pt x="334662" y="41872"/>
                </a:lnTo>
                <a:lnTo>
                  <a:pt x="311892" y="8068"/>
                </a:lnTo>
                <a:lnTo>
                  <a:pt x="289008" y="1068"/>
                </a:lnTo>
                <a:lnTo>
                  <a:pt x="274675" y="0"/>
                </a:lnTo>
                <a:close/>
              </a:path>
              <a:path w="354965" h="248920">
                <a:moveTo>
                  <a:pt x="83083" y="0"/>
                </a:moveTo>
                <a:lnTo>
                  <a:pt x="79692" y="0"/>
                </a:lnTo>
                <a:lnTo>
                  <a:pt x="65357" y="1068"/>
                </a:lnTo>
                <a:lnTo>
                  <a:pt x="27285" y="21579"/>
                </a:lnTo>
                <a:lnTo>
                  <a:pt x="18745" y="54432"/>
                </a:lnTo>
                <a:lnTo>
                  <a:pt x="18745" y="61645"/>
                </a:lnTo>
                <a:lnTo>
                  <a:pt x="19773" y="69850"/>
                </a:lnTo>
                <a:lnTo>
                  <a:pt x="23850" y="88252"/>
                </a:lnTo>
                <a:lnTo>
                  <a:pt x="24866" y="94411"/>
                </a:lnTo>
                <a:lnTo>
                  <a:pt x="24866" y="103530"/>
                </a:lnTo>
                <a:lnTo>
                  <a:pt x="22809" y="108407"/>
                </a:lnTo>
                <a:lnTo>
                  <a:pt x="14566" y="115963"/>
                </a:lnTo>
                <a:lnTo>
                  <a:pt x="8331" y="117983"/>
                </a:lnTo>
                <a:lnTo>
                  <a:pt x="0" y="118249"/>
                </a:lnTo>
                <a:lnTo>
                  <a:pt x="0" y="128917"/>
                </a:lnTo>
                <a:lnTo>
                  <a:pt x="8331" y="129184"/>
                </a:lnTo>
                <a:lnTo>
                  <a:pt x="14566" y="131203"/>
                </a:lnTo>
                <a:lnTo>
                  <a:pt x="22809" y="138760"/>
                </a:lnTo>
                <a:lnTo>
                  <a:pt x="24866" y="143637"/>
                </a:lnTo>
                <a:lnTo>
                  <a:pt x="24866" y="152755"/>
                </a:lnTo>
                <a:lnTo>
                  <a:pt x="23850" y="158915"/>
                </a:lnTo>
                <a:lnTo>
                  <a:pt x="19773" y="177317"/>
                </a:lnTo>
                <a:lnTo>
                  <a:pt x="18745" y="185521"/>
                </a:lnTo>
                <a:lnTo>
                  <a:pt x="18745" y="192735"/>
                </a:lnTo>
                <a:lnTo>
                  <a:pt x="19694" y="205879"/>
                </a:lnTo>
                <a:lnTo>
                  <a:pt x="42469" y="240266"/>
                </a:lnTo>
                <a:lnTo>
                  <a:pt x="79692" y="248335"/>
                </a:lnTo>
                <a:lnTo>
                  <a:pt x="83083" y="248335"/>
                </a:lnTo>
                <a:lnTo>
                  <a:pt x="83083" y="238442"/>
                </a:lnTo>
                <a:lnTo>
                  <a:pt x="81127" y="238442"/>
                </a:lnTo>
                <a:lnTo>
                  <a:pt x="72200" y="237828"/>
                </a:lnTo>
                <a:lnTo>
                  <a:pt x="41560" y="206056"/>
                </a:lnTo>
                <a:lnTo>
                  <a:pt x="40894" y="195072"/>
                </a:lnTo>
                <a:lnTo>
                  <a:pt x="40894" y="189001"/>
                </a:lnTo>
                <a:lnTo>
                  <a:pt x="41757" y="181495"/>
                </a:lnTo>
                <a:lnTo>
                  <a:pt x="45224" y="163601"/>
                </a:lnTo>
                <a:lnTo>
                  <a:pt x="46101" y="157226"/>
                </a:lnTo>
                <a:lnTo>
                  <a:pt x="46101" y="146024"/>
                </a:lnTo>
                <a:lnTo>
                  <a:pt x="43929" y="139966"/>
                </a:lnTo>
                <a:lnTo>
                  <a:pt x="35242" y="130505"/>
                </a:lnTo>
                <a:lnTo>
                  <a:pt x="30086" y="127012"/>
                </a:lnTo>
                <a:lnTo>
                  <a:pt x="24091" y="124752"/>
                </a:lnTo>
                <a:lnTo>
                  <a:pt x="24091" y="122415"/>
                </a:lnTo>
                <a:lnTo>
                  <a:pt x="30086" y="120154"/>
                </a:lnTo>
                <a:lnTo>
                  <a:pt x="35242" y="116662"/>
                </a:lnTo>
                <a:lnTo>
                  <a:pt x="43929" y="107200"/>
                </a:lnTo>
                <a:lnTo>
                  <a:pt x="46101" y="101142"/>
                </a:lnTo>
                <a:lnTo>
                  <a:pt x="46101" y="89941"/>
                </a:lnTo>
                <a:lnTo>
                  <a:pt x="45224" y="83566"/>
                </a:lnTo>
                <a:lnTo>
                  <a:pt x="41757" y="65671"/>
                </a:lnTo>
                <a:lnTo>
                  <a:pt x="40894" y="58166"/>
                </a:lnTo>
                <a:lnTo>
                  <a:pt x="40894" y="52095"/>
                </a:lnTo>
                <a:lnTo>
                  <a:pt x="41560" y="41622"/>
                </a:lnTo>
                <a:lnTo>
                  <a:pt x="72200" y="10507"/>
                </a:lnTo>
                <a:lnTo>
                  <a:pt x="81127" y="9893"/>
                </a:lnTo>
                <a:lnTo>
                  <a:pt x="83083" y="9893"/>
                </a:lnTo>
                <a:lnTo>
                  <a:pt x="83083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E53A523-27F9-47AA-9B6C-2EB6CC5A7018}"/>
              </a:ext>
            </a:extLst>
          </p:cNvPr>
          <p:cNvSpPr/>
          <p:nvPr/>
        </p:nvSpPr>
        <p:spPr>
          <a:xfrm>
            <a:off x="2329689" y="4469330"/>
            <a:ext cx="273844" cy="186690"/>
          </a:xfrm>
          <a:custGeom>
            <a:avLst/>
            <a:gdLst/>
            <a:ahLst/>
            <a:cxnLst/>
            <a:rect l="l" t="t" r="r" b="b"/>
            <a:pathLst>
              <a:path w="365125" h="248920">
                <a:moveTo>
                  <a:pt x="285343" y="0"/>
                </a:moveTo>
                <a:lnTo>
                  <a:pt x="281952" y="0"/>
                </a:lnTo>
                <a:lnTo>
                  <a:pt x="281952" y="9893"/>
                </a:lnTo>
                <a:lnTo>
                  <a:pt x="283908" y="9893"/>
                </a:lnTo>
                <a:lnTo>
                  <a:pt x="292835" y="10507"/>
                </a:lnTo>
                <a:lnTo>
                  <a:pt x="323475" y="41691"/>
                </a:lnTo>
                <a:lnTo>
                  <a:pt x="324142" y="52222"/>
                </a:lnTo>
                <a:lnTo>
                  <a:pt x="324142" y="58293"/>
                </a:lnTo>
                <a:lnTo>
                  <a:pt x="323278" y="65811"/>
                </a:lnTo>
                <a:lnTo>
                  <a:pt x="319798" y="83693"/>
                </a:lnTo>
                <a:lnTo>
                  <a:pt x="318935" y="90068"/>
                </a:lnTo>
                <a:lnTo>
                  <a:pt x="318935" y="101269"/>
                </a:lnTo>
                <a:lnTo>
                  <a:pt x="321106" y="107327"/>
                </a:lnTo>
                <a:lnTo>
                  <a:pt x="329793" y="116789"/>
                </a:lnTo>
                <a:lnTo>
                  <a:pt x="334949" y="120281"/>
                </a:lnTo>
                <a:lnTo>
                  <a:pt x="340944" y="122542"/>
                </a:lnTo>
                <a:lnTo>
                  <a:pt x="340944" y="124879"/>
                </a:lnTo>
                <a:lnTo>
                  <a:pt x="334949" y="127139"/>
                </a:lnTo>
                <a:lnTo>
                  <a:pt x="329793" y="130632"/>
                </a:lnTo>
                <a:lnTo>
                  <a:pt x="321106" y="140093"/>
                </a:lnTo>
                <a:lnTo>
                  <a:pt x="318935" y="146151"/>
                </a:lnTo>
                <a:lnTo>
                  <a:pt x="318935" y="157353"/>
                </a:lnTo>
                <a:lnTo>
                  <a:pt x="319798" y="163741"/>
                </a:lnTo>
                <a:lnTo>
                  <a:pt x="323278" y="181622"/>
                </a:lnTo>
                <a:lnTo>
                  <a:pt x="324142" y="189128"/>
                </a:lnTo>
                <a:lnTo>
                  <a:pt x="324142" y="195211"/>
                </a:lnTo>
                <a:lnTo>
                  <a:pt x="323475" y="206136"/>
                </a:lnTo>
                <a:lnTo>
                  <a:pt x="292835" y="237828"/>
                </a:lnTo>
                <a:lnTo>
                  <a:pt x="283908" y="238442"/>
                </a:lnTo>
                <a:lnTo>
                  <a:pt x="281952" y="238442"/>
                </a:lnTo>
                <a:lnTo>
                  <a:pt x="281952" y="248335"/>
                </a:lnTo>
                <a:lnTo>
                  <a:pt x="285343" y="248335"/>
                </a:lnTo>
                <a:lnTo>
                  <a:pt x="299676" y="247267"/>
                </a:lnTo>
                <a:lnTo>
                  <a:pt x="337748" y="226691"/>
                </a:lnTo>
                <a:lnTo>
                  <a:pt x="346278" y="192862"/>
                </a:lnTo>
                <a:lnTo>
                  <a:pt x="346278" y="185661"/>
                </a:lnTo>
                <a:lnTo>
                  <a:pt x="345262" y="177457"/>
                </a:lnTo>
                <a:lnTo>
                  <a:pt x="341185" y="159042"/>
                </a:lnTo>
                <a:lnTo>
                  <a:pt x="340156" y="152882"/>
                </a:lnTo>
                <a:lnTo>
                  <a:pt x="340156" y="143764"/>
                </a:lnTo>
                <a:lnTo>
                  <a:pt x="342226" y="138887"/>
                </a:lnTo>
                <a:lnTo>
                  <a:pt x="350469" y="131330"/>
                </a:lnTo>
                <a:lnTo>
                  <a:pt x="356704" y="129311"/>
                </a:lnTo>
                <a:lnTo>
                  <a:pt x="365036" y="129057"/>
                </a:lnTo>
                <a:lnTo>
                  <a:pt x="365036" y="118376"/>
                </a:lnTo>
                <a:lnTo>
                  <a:pt x="356704" y="118110"/>
                </a:lnTo>
                <a:lnTo>
                  <a:pt x="350469" y="116090"/>
                </a:lnTo>
                <a:lnTo>
                  <a:pt x="342226" y="108546"/>
                </a:lnTo>
                <a:lnTo>
                  <a:pt x="340156" y="103657"/>
                </a:lnTo>
                <a:lnTo>
                  <a:pt x="340156" y="94538"/>
                </a:lnTo>
                <a:lnTo>
                  <a:pt x="341185" y="88379"/>
                </a:lnTo>
                <a:lnTo>
                  <a:pt x="345262" y="69977"/>
                </a:lnTo>
                <a:lnTo>
                  <a:pt x="346278" y="61772"/>
                </a:lnTo>
                <a:lnTo>
                  <a:pt x="346278" y="54559"/>
                </a:lnTo>
                <a:lnTo>
                  <a:pt x="345330" y="41872"/>
                </a:lnTo>
                <a:lnTo>
                  <a:pt x="322560" y="8068"/>
                </a:lnTo>
                <a:lnTo>
                  <a:pt x="299676" y="1068"/>
                </a:lnTo>
                <a:lnTo>
                  <a:pt x="285343" y="0"/>
                </a:lnTo>
                <a:close/>
              </a:path>
              <a:path w="365125" h="248920">
                <a:moveTo>
                  <a:pt x="83083" y="0"/>
                </a:moveTo>
                <a:lnTo>
                  <a:pt x="79692" y="0"/>
                </a:lnTo>
                <a:lnTo>
                  <a:pt x="65357" y="1068"/>
                </a:lnTo>
                <a:lnTo>
                  <a:pt x="27285" y="21579"/>
                </a:lnTo>
                <a:lnTo>
                  <a:pt x="18745" y="54432"/>
                </a:lnTo>
                <a:lnTo>
                  <a:pt x="18745" y="61645"/>
                </a:lnTo>
                <a:lnTo>
                  <a:pt x="19773" y="69850"/>
                </a:lnTo>
                <a:lnTo>
                  <a:pt x="23850" y="88252"/>
                </a:lnTo>
                <a:lnTo>
                  <a:pt x="24866" y="94411"/>
                </a:lnTo>
                <a:lnTo>
                  <a:pt x="24866" y="103530"/>
                </a:lnTo>
                <a:lnTo>
                  <a:pt x="22809" y="108407"/>
                </a:lnTo>
                <a:lnTo>
                  <a:pt x="14566" y="115963"/>
                </a:lnTo>
                <a:lnTo>
                  <a:pt x="8331" y="117983"/>
                </a:lnTo>
                <a:lnTo>
                  <a:pt x="0" y="118249"/>
                </a:lnTo>
                <a:lnTo>
                  <a:pt x="0" y="128917"/>
                </a:lnTo>
                <a:lnTo>
                  <a:pt x="8331" y="129184"/>
                </a:lnTo>
                <a:lnTo>
                  <a:pt x="14566" y="131203"/>
                </a:lnTo>
                <a:lnTo>
                  <a:pt x="22809" y="138760"/>
                </a:lnTo>
                <a:lnTo>
                  <a:pt x="24866" y="143637"/>
                </a:lnTo>
                <a:lnTo>
                  <a:pt x="24866" y="152755"/>
                </a:lnTo>
                <a:lnTo>
                  <a:pt x="23850" y="158915"/>
                </a:lnTo>
                <a:lnTo>
                  <a:pt x="19773" y="177317"/>
                </a:lnTo>
                <a:lnTo>
                  <a:pt x="18745" y="185521"/>
                </a:lnTo>
                <a:lnTo>
                  <a:pt x="18745" y="192735"/>
                </a:lnTo>
                <a:lnTo>
                  <a:pt x="19694" y="205879"/>
                </a:lnTo>
                <a:lnTo>
                  <a:pt x="42469" y="240266"/>
                </a:lnTo>
                <a:lnTo>
                  <a:pt x="79692" y="248335"/>
                </a:lnTo>
                <a:lnTo>
                  <a:pt x="83083" y="248335"/>
                </a:lnTo>
                <a:lnTo>
                  <a:pt x="83083" y="238442"/>
                </a:lnTo>
                <a:lnTo>
                  <a:pt x="81127" y="238442"/>
                </a:lnTo>
                <a:lnTo>
                  <a:pt x="72200" y="237828"/>
                </a:lnTo>
                <a:lnTo>
                  <a:pt x="41560" y="206056"/>
                </a:lnTo>
                <a:lnTo>
                  <a:pt x="40893" y="195072"/>
                </a:lnTo>
                <a:lnTo>
                  <a:pt x="40893" y="189001"/>
                </a:lnTo>
                <a:lnTo>
                  <a:pt x="41757" y="181495"/>
                </a:lnTo>
                <a:lnTo>
                  <a:pt x="45224" y="163601"/>
                </a:lnTo>
                <a:lnTo>
                  <a:pt x="46100" y="157226"/>
                </a:lnTo>
                <a:lnTo>
                  <a:pt x="46100" y="146024"/>
                </a:lnTo>
                <a:lnTo>
                  <a:pt x="43929" y="139966"/>
                </a:lnTo>
                <a:lnTo>
                  <a:pt x="35242" y="130505"/>
                </a:lnTo>
                <a:lnTo>
                  <a:pt x="30086" y="127012"/>
                </a:lnTo>
                <a:lnTo>
                  <a:pt x="24091" y="124752"/>
                </a:lnTo>
                <a:lnTo>
                  <a:pt x="24091" y="122415"/>
                </a:lnTo>
                <a:lnTo>
                  <a:pt x="30086" y="120154"/>
                </a:lnTo>
                <a:lnTo>
                  <a:pt x="35242" y="116662"/>
                </a:lnTo>
                <a:lnTo>
                  <a:pt x="43929" y="107200"/>
                </a:lnTo>
                <a:lnTo>
                  <a:pt x="46100" y="101142"/>
                </a:lnTo>
                <a:lnTo>
                  <a:pt x="46100" y="89941"/>
                </a:lnTo>
                <a:lnTo>
                  <a:pt x="45224" y="83566"/>
                </a:lnTo>
                <a:lnTo>
                  <a:pt x="41757" y="65671"/>
                </a:lnTo>
                <a:lnTo>
                  <a:pt x="40893" y="58166"/>
                </a:lnTo>
                <a:lnTo>
                  <a:pt x="40893" y="52095"/>
                </a:lnTo>
                <a:lnTo>
                  <a:pt x="41560" y="41622"/>
                </a:lnTo>
                <a:lnTo>
                  <a:pt x="72200" y="10507"/>
                </a:lnTo>
                <a:lnTo>
                  <a:pt x="81127" y="9893"/>
                </a:lnTo>
                <a:lnTo>
                  <a:pt x="83083" y="9893"/>
                </a:lnTo>
                <a:lnTo>
                  <a:pt x="83083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E8C3734-3CEF-48BC-A4E9-15AA84E8CA8E}"/>
              </a:ext>
            </a:extLst>
          </p:cNvPr>
          <p:cNvSpPr/>
          <p:nvPr/>
        </p:nvSpPr>
        <p:spPr>
          <a:xfrm>
            <a:off x="2257680" y="5046545"/>
            <a:ext cx="273844" cy="186690"/>
          </a:xfrm>
          <a:custGeom>
            <a:avLst/>
            <a:gdLst/>
            <a:ahLst/>
            <a:cxnLst/>
            <a:rect l="l" t="t" r="r" b="b"/>
            <a:pathLst>
              <a:path w="365125" h="248920">
                <a:moveTo>
                  <a:pt x="285343" y="0"/>
                </a:moveTo>
                <a:lnTo>
                  <a:pt x="281952" y="0"/>
                </a:lnTo>
                <a:lnTo>
                  <a:pt x="281952" y="9893"/>
                </a:lnTo>
                <a:lnTo>
                  <a:pt x="283908" y="9893"/>
                </a:lnTo>
                <a:lnTo>
                  <a:pt x="292835" y="10507"/>
                </a:lnTo>
                <a:lnTo>
                  <a:pt x="323475" y="41691"/>
                </a:lnTo>
                <a:lnTo>
                  <a:pt x="324142" y="52222"/>
                </a:lnTo>
                <a:lnTo>
                  <a:pt x="324142" y="58292"/>
                </a:lnTo>
                <a:lnTo>
                  <a:pt x="323278" y="65811"/>
                </a:lnTo>
                <a:lnTo>
                  <a:pt x="319798" y="83692"/>
                </a:lnTo>
                <a:lnTo>
                  <a:pt x="318935" y="90068"/>
                </a:lnTo>
                <a:lnTo>
                  <a:pt x="318935" y="101269"/>
                </a:lnTo>
                <a:lnTo>
                  <a:pt x="321106" y="107327"/>
                </a:lnTo>
                <a:lnTo>
                  <a:pt x="329793" y="116789"/>
                </a:lnTo>
                <a:lnTo>
                  <a:pt x="334949" y="120281"/>
                </a:lnTo>
                <a:lnTo>
                  <a:pt x="340944" y="122542"/>
                </a:lnTo>
                <a:lnTo>
                  <a:pt x="340944" y="124879"/>
                </a:lnTo>
                <a:lnTo>
                  <a:pt x="334949" y="127139"/>
                </a:lnTo>
                <a:lnTo>
                  <a:pt x="329793" y="130632"/>
                </a:lnTo>
                <a:lnTo>
                  <a:pt x="321106" y="140093"/>
                </a:lnTo>
                <a:lnTo>
                  <a:pt x="318935" y="146151"/>
                </a:lnTo>
                <a:lnTo>
                  <a:pt x="318935" y="157352"/>
                </a:lnTo>
                <a:lnTo>
                  <a:pt x="319798" y="163741"/>
                </a:lnTo>
                <a:lnTo>
                  <a:pt x="323278" y="181622"/>
                </a:lnTo>
                <a:lnTo>
                  <a:pt x="324142" y="189128"/>
                </a:lnTo>
                <a:lnTo>
                  <a:pt x="324142" y="195211"/>
                </a:lnTo>
                <a:lnTo>
                  <a:pt x="323475" y="206136"/>
                </a:lnTo>
                <a:lnTo>
                  <a:pt x="292835" y="237828"/>
                </a:lnTo>
                <a:lnTo>
                  <a:pt x="283908" y="238442"/>
                </a:lnTo>
                <a:lnTo>
                  <a:pt x="281952" y="238442"/>
                </a:lnTo>
                <a:lnTo>
                  <a:pt x="281952" y="248335"/>
                </a:lnTo>
                <a:lnTo>
                  <a:pt x="285343" y="248335"/>
                </a:lnTo>
                <a:lnTo>
                  <a:pt x="299676" y="247267"/>
                </a:lnTo>
                <a:lnTo>
                  <a:pt x="337748" y="226691"/>
                </a:lnTo>
                <a:lnTo>
                  <a:pt x="346278" y="192862"/>
                </a:lnTo>
                <a:lnTo>
                  <a:pt x="346278" y="185661"/>
                </a:lnTo>
                <a:lnTo>
                  <a:pt x="345262" y="177457"/>
                </a:lnTo>
                <a:lnTo>
                  <a:pt x="341185" y="159042"/>
                </a:lnTo>
                <a:lnTo>
                  <a:pt x="340156" y="152882"/>
                </a:lnTo>
                <a:lnTo>
                  <a:pt x="340156" y="143763"/>
                </a:lnTo>
                <a:lnTo>
                  <a:pt x="342226" y="138887"/>
                </a:lnTo>
                <a:lnTo>
                  <a:pt x="350469" y="131330"/>
                </a:lnTo>
                <a:lnTo>
                  <a:pt x="356704" y="129311"/>
                </a:lnTo>
                <a:lnTo>
                  <a:pt x="365036" y="129057"/>
                </a:lnTo>
                <a:lnTo>
                  <a:pt x="365036" y="118376"/>
                </a:lnTo>
                <a:lnTo>
                  <a:pt x="356704" y="118109"/>
                </a:lnTo>
                <a:lnTo>
                  <a:pt x="350469" y="116090"/>
                </a:lnTo>
                <a:lnTo>
                  <a:pt x="342226" y="108546"/>
                </a:lnTo>
                <a:lnTo>
                  <a:pt x="340156" y="103657"/>
                </a:lnTo>
                <a:lnTo>
                  <a:pt x="340156" y="94538"/>
                </a:lnTo>
                <a:lnTo>
                  <a:pt x="341185" y="88379"/>
                </a:lnTo>
                <a:lnTo>
                  <a:pt x="345262" y="69976"/>
                </a:lnTo>
                <a:lnTo>
                  <a:pt x="346278" y="61772"/>
                </a:lnTo>
                <a:lnTo>
                  <a:pt x="346278" y="54559"/>
                </a:lnTo>
                <a:lnTo>
                  <a:pt x="345330" y="41872"/>
                </a:lnTo>
                <a:lnTo>
                  <a:pt x="322560" y="8068"/>
                </a:lnTo>
                <a:lnTo>
                  <a:pt x="299676" y="1068"/>
                </a:lnTo>
                <a:lnTo>
                  <a:pt x="285343" y="0"/>
                </a:lnTo>
                <a:close/>
              </a:path>
              <a:path w="365125" h="248920">
                <a:moveTo>
                  <a:pt x="83083" y="0"/>
                </a:moveTo>
                <a:lnTo>
                  <a:pt x="79692" y="0"/>
                </a:lnTo>
                <a:lnTo>
                  <a:pt x="65357" y="1068"/>
                </a:lnTo>
                <a:lnTo>
                  <a:pt x="27285" y="21579"/>
                </a:lnTo>
                <a:lnTo>
                  <a:pt x="18745" y="54432"/>
                </a:lnTo>
                <a:lnTo>
                  <a:pt x="18745" y="61645"/>
                </a:lnTo>
                <a:lnTo>
                  <a:pt x="19773" y="69849"/>
                </a:lnTo>
                <a:lnTo>
                  <a:pt x="23850" y="88252"/>
                </a:lnTo>
                <a:lnTo>
                  <a:pt x="24866" y="94411"/>
                </a:lnTo>
                <a:lnTo>
                  <a:pt x="24866" y="103530"/>
                </a:lnTo>
                <a:lnTo>
                  <a:pt x="22809" y="108407"/>
                </a:lnTo>
                <a:lnTo>
                  <a:pt x="14566" y="115963"/>
                </a:lnTo>
                <a:lnTo>
                  <a:pt x="8331" y="117982"/>
                </a:lnTo>
                <a:lnTo>
                  <a:pt x="0" y="118249"/>
                </a:lnTo>
                <a:lnTo>
                  <a:pt x="0" y="128917"/>
                </a:lnTo>
                <a:lnTo>
                  <a:pt x="8331" y="129184"/>
                </a:lnTo>
                <a:lnTo>
                  <a:pt x="14566" y="131203"/>
                </a:lnTo>
                <a:lnTo>
                  <a:pt x="22809" y="138760"/>
                </a:lnTo>
                <a:lnTo>
                  <a:pt x="24866" y="143636"/>
                </a:lnTo>
                <a:lnTo>
                  <a:pt x="24866" y="152755"/>
                </a:lnTo>
                <a:lnTo>
                  <a:pt x="23850" y="158915"/>
                </a:lnTo>
                <a:lnTo>
                  <a:pt x="19773" y="177317"/>
                </a:lnTo>
                <a:lnTo>
                  <a:pt x="18745" y="185521"/>
                </a:lnTo>
                <a:lnTo>
                  <a:pt x="18745" y="192735"/>
                </a:lnTo>
                <a:lnTo>
                  <a:pt x="19694" y="205879"/>
                </a:lnTo>
                <a:lnTo>
                  <a:pt x="42469" y="240266"/>
                </a:lnTo>
                <a:lnTo>
                  <a:pt x="79692" y="248335"/>
                </a:lnTo>
                <a:lnTo>
                  <a:pt x="83083" y="248335"/>
                </a:lnTo>
                <a:lnTo>
                  <a:pt x="83083" y="238442"/>
                </a:lnTo>
                <a:lnTo>
                  <a:pt x="81127" y="238442"/>
                </a:lnTo>
                <a:lnTo>
                  <a:pt x="72200" y="237828"/>
                </a:lnTo>
                <a:lnTo>
                  <a:pt x="41560" y="206056"/>
                </a:lnTo>
                <a:lnTo>
                  <a:pt x="40893" y="195071"/>
                </a:lnTo>
                <a:lnTo>
                  <a:pt x="40893" y="189001"/>
                </a:lnTo>
                <a:lnTo>
                  <a:pt x="41757" y="181495"/>
                </a:lnTo>
                <a:lnTo>
                  <a:pt x="45224" y="163601"/>
                </a:lnTo>
                <a:lnTo>
                  <a:pt x="46100" y="157225"/>
                </a:lnTo>
                <a:lnTo>
                  <a:pt x="46100" y="146024"/>
                </a:lnTo>
                <a:lnTo>
                  <a:pt x="43929" y="139966"/>
                </a:lnTo>
                <a:lnTo>
                  <a:pt x="35242" y="130505"/>
                </a:lnTo>
                <a:lnTo>
                  <a:pt x="30086" y="127012"/>
                </a:lnTo>
                <a:lnTo>
                  <a:pt x="24091" y="124752"/>
                </a:lnTo>
                <a:lnTo>
                  <a:pt x="24091" y="122415"/>
                </a:lnTo>
                <a:lnTo>
                  <a:pt x="30086" y="120154"/>
                </a:lnTo>
                <a:lnTo>
                  <a:pt x="35242" y="116662"/>
                </a:lnTo>
                <a:lnTo>
                  <a:pt x="43929" y="107200"/>
                </a:lnTo>
                <a:lnTo>
                  <a:pt x="46100" y="101142"/>
                </a:lnTo>
                <a:lnTo>
                  <a:pt x="46100" y="89941"/>
                </a:lnTo>
                <a:lnTo>
                  <a:pt x="45224" y="83565"/>
                </a:lnTo>
                <a:lnTo>
                  <a:pt x="41757" y="65671"/>
                </a:lnTo>
                <a:lnTo>
                  <a:pt x="40893" y="58165"/>
                </a:lnTo>
                <a:lnTo>
                  <a:pt x="40893" y="52095"/>
                </a:lnTo>
                <a:lnTo>
                  <a:pt x="41560" y="41622"/>
                </a:lnTo>
                <a:lnTo>
                  <a:pt x="72200" y="10507"/>
                </a:lnTo>
                <a:lnTo>
                  <a:pt x="81127" y="9893"/>
                </a:lnTo>
                <a:lnTo>
                  <a:pt x="83083" y="9893"/>
                </a:lnTo>
                <a:lnTo>
                  <a:pt x="83083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DE4CEB47-A206-4C1C-BD43-41168DB3AB4A}"/>
              </a:ext>
            </a:extLst>
          </p:cNvPr>
          <p:cNvSpPr/>
          <p:nvPr/>
        </p:nvSpPr>
        <p:spPr>
          <a:xfrm>
            <a:off x="2661158" y="5046545"/>
            <a:ext cx="266224" cy="186690"/>
          </a:xfrm>
          <a:custGeom>
            <a:avLst/>
            <a:gdLst/>
            <a:ahLst/>
            <a:cxnLst/>
            <a:rect l="l" t="t" r="r" b="b"/>
            <a:pathLst>
              <a:path w="354964" h="248920">
                <a:moveTo>
                  <a:pt x="274675" y="0"/>
                </a:moveTo>
                <a:lnTo>
                  <a:pt x="271284" y="0"/>
                </a:lnTo>
                <a:lnTo>
                  <a:pt x="271284" y="9893"/>
                </a:lnTo>
                <a:lnTo>
                  <a:pt x="273240" y="9893"/>
                </a:lnTo>
                <a:lnTo>
                  <a:pt x="282167" y="10507"/>
                </a:lnTo>
                <a:lnTo>
                  <a:pt x="312807" y="41691"/>
                </a:lnTo>
                <a:lnTo>
                  <a:pt x="313474" y="52222"/>
                </a:lnTo>
                <a:lnTo>
                  <a:pt x="313474" y="58292"/>
                </a:lnTo>
                <a:lnTo>
                  <a:pt x="312610" y="65811"/>
                </a:lnTo>
                <a:lnTo>
                  <a:pt x="309130" y="83692"/>
                </a:lnTo>
                <a:lnTo>
                  <a:pt x="308267" y="90068"/>
                </a:lnTo>
                <a:lnTo>
                  <a:pt x="308267" y="101269"/>
                </a:lnTo>
                <a:lnTo>
                  <a:pt x="310438" y="107327"/>
                </a:lnTo>
                <a:lnTo>
                  <a:pt x="319125" y="116789"/>
                </a:lnTo>
                <a:lnTo>
                  <a:pt x="324281" y="120281"/>
                </a:lnTo>
                <a:lnTo>
                  <a:pt x="330276" y="122542"/>
                </a:lnTo>
                <a:lnTo>
                  <a:pt x="330276" y="124879"/>
                </a:lnTo>
                <a:lnTo>
                  <a:pt x="324281" y="127139"/>
                </a:lnTo>
                <a:lnTo>
                  <a:pt x="319125" y="130632"/>
                </a:lnTo>
                <a:lnTo>
                  <a:pt x="310438" y="140093"/>
                </a:lnTo>
                <a:lnTo>
                  <a:pt x="308267" y="146151"/>
                </a:lnTo>
                <a:lnTo>
                  <a:pt x="308267" y="157352"/>
                </a:lnTo>
                <a:lnTo>
                  <a:pt x="309130" y="163741"/>
                </a:lnTo>
                <a:lnTo>
                  <a:pt x="312610" y="181622"/>
                </a:lnTo>
                <a:lnTo>
                  <a:pt x="313474" y="189128"/>
                </a:lnTo>
                <a:lnTo>
                  <a:pt x="313474" y="195211"/>
                </a:lnTo>
                <a:lnTo>
                  <a:pt x="312807" y="206136"/>
                </a:lnTo>
                <a:lnTo>
                  <a:pt x="282167" y="237828"/>
                </a:lnTo>
                <a:lnTo>
                  <a:pt x="273240" y="238442"/>
                </a:lnTo>
                <a:lnTo>
                  <a:pt x="271284" y="238442"/>
                </a:lnTo>
                <a:lnTo>
                  <a:pt x="271284" y="248335"/>
                </a:lnTo>
                <a:lnTo>
                  <a:pt x="274675" y="248335"/>
                </a:lnTo>
                <a:lnTo>
                  <a:pt x="289008" y="247267"/>
                </a:lnTo>
                <a:lnTo>
                  <a:pt x="327080" y="226691"/>
                </a:lnTo>
                <a:lnTo>
                  <a:pt x="335610" y="192862"/>
                </a:lnTo>
                <a:lnTo>
                  <a:pt x="335610" y="185661"/>
                </a:lnTo>
                <a:lnTo>
                  <a:pt x="334594" y="177457"/>
                </a:lnTo>
                <a:lnTo>
                  <a:pt x="330517" y="159042"/>
                </a:lnTo>
                <a:lnTo>
                  <a:pt x="329488" y="152882"/>
                </a:lnTo>
                <a:lnTo>
                  <a:pt x="329488" y="143763"/>
                </a:lnTo>
                <a:lnTo>
                  <a:pt x="331558" y="138887"/>
                </a:lnTo>
                <a:lnTo>
                  <a:pt x="339801" y="131330"/>
                </a:lnTo>
                <a:lnTo>
                  <a:pt x="346036" y="129311"/>
                </a:lnTo>
                <a:lnTo>
                  <a:pt x="354368" y="129057"/>
                </a:lnTo>
                <a:lnTo>
                  <a:pt x="354368" y="118376"/>
                </a:lnTo>
                <a:lnTo>
                  <a:pt x="346036" y="118109"/>
                </a:lnTo>
                <a:lnTo>
                  <a:pt x="339801" y="116090"/>
                </a:lnTo>
                <a:lnTo>
                  <a:pt x="331558" y="108546"/>
                </a:lnTo>
                <a:lnTo>
                  <a:pt x="329488" y="103657"/>
                </a:lnTo>
                <a:lnTo>
                  <a:pt x="329488" y="94538"/>
                </a:lnTo>
                <a:lnTo>
                  <a:pt x="330517" y="88379"/>
                </a:lnTo>
                <a:lnTo>
                  <a:pt x="334594" y="69976"/>
                </a:lnTo>
                <a:lnTo>
                  <a:pt x="335610" y="61772"/>
                </a:lnTo>
                <a:lnTo>
                  <a:pt x="335610" y="54559"/>
                </a:lnTo>
                <a:lnTo>
                  <a:pt x="334662" y="41872"/>
                </a:lnTo>
                <a:lnTo>
                  <a:pt x="311892" y="8068"/>
                </a:lnTo>
                <a:lnTo>
                  <a:pt x="289008" y="1068"/>
                </a:lnTo>
                <a:lnTo>
                  <a:pt x="274675" y="0"/>
                </a:lnTo>
                <a:close/>
              </a:path>
              <a:path w="354964" h="248920">
                <a:moveTo>
                  <a:pt x="83083" y="0"/>
                </a:moveTo>
                <a:lnTo>
                  <a:pt x="79692" y="0"/>
                </a:lnTo>
                <a:lnTo>
                  <a:pt x="65357" y="1068"/>
                </a:lnTo>
                <a:lnTo>
                  <a:pt x="27285" y="21579"/>
                </a:lnTo>
                <a:lnTo>
                  <a:pt x="18745" y="54432"/>
                </a:lnTo>
                <a:lnTo>
                  <a:pt x="18745" y="61645"/>
                </a:lnTo>
                <a:lnTo>
                  <a:pt x="19773" y="69849"/>
                </a:lnTo>
                <a:lnTo>
                  <a:pt x="23850" y="88252"/>
                </a:lnTo>
                <a:lnTo>
                  <a:pt x="24866" y="94411"/>
                </a:lnTo>
                <a:lnTo>
                  <a:pt x="24866" y="103530"/>
                </a:lnTo>
                <a:lnTo>
                  <a:pt x="22809" y="108407"/>
                </a:lnTo>
                <a:lnTo>
                  <a:pt x="14566" y="115963"/>
                </a:lnTo>
                <a:lnTo>
                  <a:pt x="8331" y="117982"/>
                </a:lnTo>
                <a:lnTo>
                  <a:pt x="0" y="118249"/>
                </a:lnTo>
                <a:lnTo>
                  <a:pt x="0" y="128917"/>
                </a:lnTo>
                <a:lnTo>
                  <a:pt x="8331" y="129184"/>
                </a:lnTo>
                <a:lnTo>
                  <a:pt x="14566" y="131203"/>
                </a:lnTo>
                <a:lnTo>
                  <a:pt x="22809" y="138760"/>
                </a:lnTo>
                <a:lnTo>
                  <a:pt x="24866" y="143636"/>
                </a:lnTo>
                <a:lnTo>
                  <a:pt x="24866" y="152755"/>
                </a:lnTo>
                <a:lnTo>
                  <a:pt x="23850" y="158915"/>
                </a:lnTo>
                <a:lnTo>
                  <a:pt x="19773" y="177317"/>
                </a:lnTo>
                <a:lnTo>
                  <a:pt x="18745" y="185521"/>
                </a:lnTo>
                <a:lnTo>
                  <a:pt x="18745" y="192735"/>
                </a:lnTo>
                <a:lnTo>
                  <a:pt x="19694" y="205879"/>
                </a:lnTo>
                <a:lnTo>
                  <a:pt x="42469" y="240266"/>
                </a:lnTo>
                <a:lnTo>
                  <a:pt x="79692" y="248335"/>
                </a:lnTo>
                <a:lnTo>
                  <a:pt x="83083" y="248335"/>
                </a:lnTo>
                <a:lnTo>
                  <a:pt x="83083" y="238442"/>
                </a:lnTo>
                <a:lnTo>
                  <a:pt x="81127" y="238442"/>
                </a:lnTo>
                <a:lnTo>
                  <a:pt x="72200" y="237828"/>
                </a:lnTo>
                <a:lnTo>
                  <a:pt x="41560" y="206056"/>
                </a:lnTo>
                <a:lnTo>
                  <a:pt x="40893" y="195071"/>
                </a:lnTo>
                <a:lnTo>
                  <a:pt x="40893" y="189001"/>
                </a:lnTo>
                <a:lnTo>
                  <a:pt x="41757" y="181495"/>
                </a:lnTo>
                <a:lnTo>
                  <a:pt x="45224" y="163601"/>
                </a:lnTo>
                <a:lnTo>
                  <a:pt x="46100" y="157225"/>
                </a:lnTo>
                <a:lnTo>
                  <a:pt x="46100" y="146024"/>
                </a:lnTo>
                <a:lnTo>
                  <a:pt x="43929" y="139966"/>
                </a:lnTo>
                <a:lnTo>
                  <a:pt x="35242" y="130505"/>
                </a:lnTo>
                <a:lnTo>
                  <a:pt x="30086" y="127012"/>
                </a:lnTo>
                <a:lnTo>
                  <a:pt x="24091" y="124752"/>
                </a:lnTo>
                <a:lnTo>
                  <a:pt x="24091" y="122415"/>
                </a:lnTo>
                <a:lnTo>
                  <a:pt x="30086" y="120154"/>
                </a:lnTo>
                <a:lnTo>
                  <a:pt x="35242" y="116662"/>
                </a:lnTo>
                <a:lnTo>
                  <a:pt x="43929" y="107200"/>
                </a:lnTo>
                <a:lnTo>
                  <a:pt x="46100" y="101142"/>
                </a:lnTo>
                <a:lnTo>
                  <a:pt x="46100" y="89941"/>
                </a:lnTo>
                <a:lnTo>
                  <a:pt x="45224" y="83565"/>
                </a:lnTo>
                <a:lnTo>
                  <a:pt x="41757" y="65671"/>
                </a:lnTo>
                <a:lnTo>
                  <a:pt x="40893" y="58165"/>
                </a:lnTo>
                <a:lnTo>
                  <a:pt x="40893" y="52095"/>
                </a:lnTo>
                <a:lnTo>
                  <a:pt x="41560" y="41622"/>
                </a:lnTo>
                <a:lnTo>
                  <a:pt x="72200" y="10507"/>
                </a:lnTo>
                <a:lnTo>
                  <a:pt x="81127" y="9893"/>
                </a:lnTo>
                <a:lnTo>
                  <a:pt x="83083" y="9893"/>
                </a:lnTo>
                <a:lnTo>
                  <a:pt x="83083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7">
            <a:extLst>
              <a:ext uri="{FF2B5EF4-FFF2-40B4-BE49-F238E27FC236}">
                <a16:creationId xmlns:a16="http://schemas.microsoft.com/office/drawing/2014/main" id="{5C8B45B6-9EDA-4679-AAFE-FC2D405F0071}"/>
              </a:ext>
            </a:extLst>
          </p:cNvPr>
          <p:cNvGrpSpPr/>
          <p:nvPr/>
        </p:nvGrpSpPr>
        <p:grpSpPr>
          <a:xfrm>
            <a:off x="3425927" y="1937901"/>
            <a:ext cx="3026569" cy="1822609"/>
            <a:chOff x="4567902" y="1440867"/>
            <a:chExt cx="4035425" cy="2430145"/>
          </a:xfrm>
        </p:grpSpPr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B0091C67-C067-4261-95BD-57DBB7435C18}"/>
                </a:ext>
              </a:extLst>
            </p:cNvPr>
            <p:cNvSpPr/>
            <p:nvPr/>
          </p:nvSpPr>
          <p:spPr>
            <a:xfrm>
              <a:off x="4577427" y="3072725"/>
              <a:ext cx="2534285" cy="788670"/>
            </a:xfrm>
            <a:custGeom>
              <a:avLst/>
              <a:gdLst/>
              <a:ahLst/>
              <a:cxnLst/>
              <a:rect l="l" t="t" r="r" b="b"/>
              <a:pathLst>
                <a:path w="2534284" h="788670">
                  <a:moveTo>
                    <a:pt x="0" y="788428"/>
                  </a:moveTo>
                  <a:lnTo>
                    <a:pt x="253403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9D3CD84F-203D-46E0-82C7-866A517074ED}"/>
                </a:ext>
              </a:extLst>
            </p:cNvPr>
            <p:cNvSpPr/>
            <p:nvPr/>
          </p:nvSpPr>
          <p:spPr>
            <a:xfrm>
              <a:off x="7088010" y="3040120"/>
              <a:ext cx="84455" cy="73025"/>
            </a:xfrm>
            <a:custGeom>
              <a:avLst/>
              <a:gdLst/>
              <a:ahLst/>
              <a:cxnLst/>
              <a:rect l="l" t="t" r="r" b="b"/>
              <a:pathLst>
                <a:path w="84454" h="73025">
                  <a:moveTo>
                    <a:pt x="0" y="0"/>
                  </a:moveTo>
                  <a:lnTo>
                    <a:pt x="22644" y="72758"/>
                  </a:lnTo>
                  <a:lnTo>
                    <a:pt x="84086" y="13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1B4D4BAE-3744-4F9B-806C-4BBB7C9CD89B}"/>
                </a:ext>
              </a:extLst>
            </p:cNvPr>
            <p:cNvSpPr/>
            <p:nvPr/>
          </p:nvSpPr>
          <p:spPr>
            <a:xfrm>
              <a:off x="6451525" y="1453579"/>
              <a:ext cx="728980" cy="1592580"/>
            </a:xfrm>
            <a:custGeom>
              <a:avLst/>
              <a:gdLst/>
              <a:ahLst/>
              <a:cxnLst/>
              <a:rect l="l" t="t" r="r" b="b"/>
              <a:pathLst>
                <a:path w="728979" h="1592580">
                  <a:moveTo>
                    <a:pt x="728459" y="159211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A5C4BA63-C04A-4F61-A12B-27EBE3F85133}"/>
                </a:ext>
              </a:extLst>
            </p:cNvPr>
            <p:cNvSpPr/>
            <p:nvPr/>
          </p:nvSpPr>
          <p:spPr>
            <a:xfrm>
              <a:off x="6442812" y="1453567"/>
              <a:ext cx="81280" cy="88265"/>
            </a:xfrm>
            <a:custGeom>
              <a:avLst/>
              <a:gdLst/>
              <a:ahLst/>
              <a:cxnLst/>
              <a:rect l="l" t="t" r="r" b="b"/>
              <a:pathLst>
                <a:path w="81279" h="88265">
                  <a:moveTo>
                    <a:pt x="80835" y="50800"/>
                  </a:moveTo>
                  <a:lnTo>
                    <a:pt x="8712" y="0"/>
                  </a:lnTo>
                  <a:lnTo>
                    <a:pt x="0" y="87795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7A381700-8808-4E3B-AE69-F37FD7ABDB0D}"/>
                </a:ext>
              </a:extLst>
            </p:cNvPr>
            <p:cNvSpPr/>
            <p:nvPr/>
          </p:nvSpPr>
          <p:spPr>
            <a:xfrm>
              <a:off x="7172111" y="2405180"/>
              <a:ext cx="1417955" cy="648970"/>
            </a:xfrm>
            <a:custGeom>
              <a:avLst/>
              <a:gdLst/>
              <a:ahLst/>
              <a:cxnLst/>
              <a:rect l="l" t="t" r="r" b="b"/>
              <a:pathLst>
                <a:path w="1417954" h="648969">
                  <a:moveTo>
                    <a:pt x="0" y="648754"/>
                  </a:moveTo>
                  <a:lnTo>
                    <a:pt x="1417904" y="0"/>
                  </a:lnTo>
                </a:path>
              </a:pathLst>
            </a:custGeom>
            <a:ln w="2539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D1B3A378-E0E1-492F-A382-B44C8D89D433}"/>
                </a:ext>
              </a:extLst>
            </p:cNvPr>
            <p:cNvSpPr/>
            <p:nvPr/>
          </p:nvSpPr>
          <p:spPr>
            <a:xfrm>
              <a:off x="8502224" y="2396462"/>
              <a:ext cx="88265" cy="81280"/>
            </a:xfrm>
            <a:custGeom>
              <a:avLst/>
              <a:gdLst/>
              <a:ahLst/>
              <a:cxnLst/>
              <a:rect l="l" t="t" r="r" b="b"/>
              <a:pathLst>
                <a:path w="88265" h="81280">
                  <a:moveTo>
                    <a:pt x="0" y="0"/>
                  </a:moveTo>
                  <a:lnTo>
                    <a:pt x="87782" y="8724"/>
                  </a:lnTo>
                  <a:lnTo>
                    <a:pt x="36982" y="80848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4">
            <a:extLst>
              <a:ext uri="{FF2B5EF4-FFF2-40B4-BE49-F238E27FC236}">
                <a16:creationId xmlns:a16="http://schemas.microsoft.com/office/drawing/2014/main" id="{C6458743-96A7-4494-BA01-6E00D49611A7}"/>
              </a:ext>
            </a:extLst>
          </p:cNvPr>
          <p:cNvSpPr txBox="1"/>
          <p:nvPr/>
        </p:nvSpPr>
        <p:spPr>
          <a:xfrm>
            <a:off x="3152152" y="1708243"/>
            <a:ext cx="210979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9050">
              <a:spcBef>
                <a:spcPts val="71"/>
              </a:spcBef>
            </a:pPr>
            <a:r>
              <a:rPr sz="1425" spc="-41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r>
              <a:rPr sz="1519" spc="-62" baseline="-16460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519" baseline="-16460">
              <a:latin typeface="Cambria Math"/>
              <a:cs typeface="Cambria Math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595869CB-C5D9-4728-B352-E0580F5752F5}"/>
              </a:ext>
            </a:extLst>
          </p:cNvPr>
          <p:cNvSpPr/>
          <p:nvPr/>
        </p:nvSpPr>
        <p:spPr>
          <a:xfrm>
            <a:off x="3091848" y="3844975"/>
            <a:ext cx="239554" cy="168593"/>
          </a:xfrm>
          <a:custGeom>
            <a:avLst/>
            <a:gdLst/>
            <a:ahLst/>
            <a:cxnLst/>
            <a:rect l="l" t="t" r="r" b="b"/>
            <a:pathLst>
              <a:path w="319404" h="224789">
                <a:moveTo>
                  <a:pt x="247357" y="0"/>
                </a:moveTo>
                <a:lnTo>
                  <a:pt x="244297" y="0"/>
                </a:lnTo>
                <a:lnTo>
                  <a:pt x="244297" y="8940"/>
                </a:lnTo>
                <a:lnTo>
                  <a:pt x="246062" y="8940"/>
                </a:lnTo>
                <a:lnTo>
                  <a:pt x="254123" y="9495"/>
                </a:lnTo>
                <a:lnTo>
                  <a:pt x="281792" y="37638"/>
                </a:lnTo>
                <a:lnTo>
                  <a:pt x="282397" y="47142"/>
                </a:lnTo>
                <a:lnTo>
                  <a:pt x="282397" y="52628"/>
                </a:lnTo>
                <a:lnTo>
                  <a:pt x="281609" y="59410"/>
                </a:lnTo>
                <a:lnTo>
                  <a:pt x="278472" y="75564"/>
                </a:lnTo>
                <a:lnTo>
                  <a:pt x="277685" y="81318"/>
                </a:lnTo>
                <a:lnTo>
                  <a:pt x="277685" y="91427"/>
                </a:lnTo>
                <a:lnTo>
                  <a:pt x="279653" y="96900"/>
                </a:lnTo>
                <a:lnTo>
                  <a:pt x="287489" y="105448"/>
                </a:lnTo>
                <a:lnTo>
                  <a:pt x="292150" y="108597"/>
                </a:lnTo>
                <a:lnTo>
                  <a:pt x="297560" y="110642"/>
                </a:lnTo>
                <a:lnTo>
                  <a:pt x="297560" y="112750"/>
                </a:lnTo>
                <a:lnTo>
                  <a:pt x="292150" y="114795"/>
                </a:lnTo>
                <a:lnTo>
                  <a:pt x="287489" y="117944"/>
                </a:lnTo>
                <a:lnTo>
                  <a:pt x="279653" y="126491"/>
                </a:lnTo>
                <a:lnTo>
                  <a:pt x="277685" y="131952"/>
                </a:lnTo>
                <a:lnTo>
                  <a:pt x="277685" y="142074"/>
                </a:lnTo>
                <a:lnTo>
                  <a:pt x="278472" y="147827"/>
                </a:lnTo>
                <a:lnTo>
                  <a:pt x="281609" y="163982"/>
                </a:lnTo>
                <a:lnTo>
                  <a:pt x="282397" y="170751"/>
                </a:lnTo>
                <a:lnTo>
                  <a:pt x="282397" y="176237"/>
                </a:lnTo>
                <a:lnTo>
                  <a:pt x="281792" y="186108"/>
                </a:lnTo>
                <a:lnTo>
                  <a:pt x="254123" y="214722"/>
                </a:lnTo>
                <a:lnTo>
                  <a:pt x="246062" y="215277"/>
                </a:lnTo>
                <a:lnTo>
                  <a:pt x="244297" y="215277"/>
                </a:lnTo>
                <a:lnTo>
                  <a:pt x="244297" y="224218"/>
                </a:lnTo>
                <a:lnTo>
                  <a:pt x="247357" y="224218"/>
                </a:lnTo>
                <a:lnTo>
                  <a:pt x="260299" y="223249"/>
                </a:lnTo>
                <a:lnTo>
                  <a:pt x="294675" y="204671"/>
                </a:lnTo>
                <a:lnTo>
                  <a:pt x="302374" y="174129"/>
                </a:lnTo>
                <a:lnTo>
                  <a:pt x="302374" y="167627"/>
                </a:lnTo>
                <a:lnTo>
                  <a:pt x="301459" y="160210"/>
                </a:lnTo>
                <a:lnTo>
                  <a:pt x="297776" y="143598"/>
                </a:lnTo>
                <a:lnTo>
                  <a:pt x="296849" y="138036"/>
                </a:lnTo>
                <a:lnTo>
                  <a:pt x="296849" y="129806"/>
                </a:lnTo>
                <a:lnTo>
                  <a:pt x="298716" y="125387"/>
                </a:lnTo>
                <a:lnTo>
                  <a:pt x="306158" y="118579"/>
                </a:lnTo>
                <a:lnTo>
                  <a:pt x="311784" y="116751"/>
                </a:lnTo>
                <a:lnTo>
                  <a:pt x="319303" y="116509"/>
                </a:lnTo>
                <a:lnTo>
                  <a:pt x="319303" y="106870"/>
                </a:lnTo>
                <a:lnTo>
                  <a:pt x="311784" y="106641"/>
                </a:lnTo>
                <a:lnTo>
                  <a:pt x="306158" y="104813"/>
                </a:lnTo>
                <a:lnTo>
                  <a:pt x="298716" y="97993"/>
                </a:lnTo>
                <a:lnTo>
                  <a:pt x="296849" y="93586"/>
                </a:lnTo>
                <a:lnTo>
                  <a:pt x="296849" y="85356"/>
                </a:lnTo>
                <a:lnTo>
                  <a:pt x="297776" y="79794"/>
                </a:lnTo>
                <a:lnTo>
                  <a:pt x="301459" y="63182"/>
                </a:lnTo>
                <a:lnTo>
                  <a:pt x="302374" y="55765"/>
                </a:lnTo>
                <a:lnTo>
                  <a:pt x="302374" y="49263"/>
                </a:lnTo>
                <a:lnTo>
                  <a:pt x="301519" y="37802"/>
                </a:lnTo>
                <a:lnTo>
                  <a:pt x="271502" y="3394"/>
                </a:lnTo>
                <a:lnTo>
                  <a:pt x="260299" y="967"/>
                </a:lnTo>
                <a:lnTo>
                  <a:pt x="247357" y="0"/>
                </a:lnTo>
                <a:close/>
              </a:path>
              <a:path w="319404" h="224789">
                <a:moveTo>
                  <a:pt x="75018" y="0"/>
                </a:moveTo>
                <a:lnTo>
                  <a:pt x="71958" y="0"/>
                </a:lnTo>
                <a:lnTo>
                  <a:pt x="59010" y="967"/>
                </a:lnTo>
                <a:lnTo>
                  <a:pt x="24638" y="19482"/>
                </a:lnTo>
                <a:lnTo>
                  <a:pt x="16929" y="49148"/>
                </a:lnTo>
                <a:lnTo>
                  <a:pt x="16929" y="55651"/>
                </a:lnTo>
                <a:lnTo>
                  <a:pt x="17856" y="63055"/>
                </a:lnTo>
                <a:lnTo>
                  <a:pt x="21539" y="79679"/>
                </a:lnTo>
                <a:lnTo>
                  <a:pt x="22453" y="85242"/>
                </a:lnTo>
                <a:lnTo>
                  <a:pt x="22453" y="93471"/>
                </a:lnTo>
                <a:lnTo>
                  <a:pt x="20599" y="97878"/>
                </a:lnTo>
                <a:lnTo>
                  <a:pt x="13144" y="104698"/>
                </a:lnTo>
                <a:lnTo>
                  <a:pt x="7531" y="106527"/>
                </a:lnTo>
                <a:lnTo>
                  <a:pt x="0" y="106756"/>
                </a:lnTo>
                <a:lnTo>
                  <a:pt x="0" y="116395"/>
                </a:lnTo>
                <a:lnTo>
                  <a:pt x="7531" y="116636"/>
                </a:lnTo>
                <a:lnTo>
                  <a:pt x="13144" y="118452"/>
                </a:lnTo>
                <a:lnTo>
                  <a:pt x="20599" y="125272"/>
                </a:lnTo>
                <a:lnTo>
                  <a:pt x="22453" y="129679"/>
                </a:lnTo>
                <a:lnTo>
                  <a:pt x="22453" y="137909"/>
                </a:lnTo>
                <a:lnTo>
                  <a:pt x="21539" y="143484"/>
                </a:lnTo>
                <a:lnTo>
                  <a:pt x="17856" y="160096"/>
                </a:lnTo>
                <a:lnTo>
                  <a:pt x="16929" y="167500"/>
                </a:lnTo>
                <a:lnTo>
                  <a:pt x="16929" y="174015"/>
                </a:lnTo>
                <a:lnTo>
                  <a:pt x="17786" y="185885"/>
                </a:lnTo>
                <a:lnTo>
                  <a:pt x="47809" y="220818"/>
                </a:lnTo>
                <a:lnTo>
                  <a:pt x="71958" y="224218"/>
                </a:lnTo>
                <a:lnTo>
                  <a:pt x="75018" y="224218"/>
                </a:lnTo>
                <a:lnTo>
                  <a:pt x="75018" y="215277"/>
                </a:lnTo>
                <a:lnTo>
                  <a:pt x="73253" y="215277"/>
                </a:lnTo>
                <a:lnTo>
                  <a:pt x="65190" y="214722"/>
                </a:lnTo>
                <a:lnTo>
                  <a:pt x="37521" y="186038"/>
                </a:lnTo>
                <a:lnTo>
                  <a:pt x="36918" y="176123"/>
                </a:lnTo>
                <a:lnTo>
                  <a:pt x="36918" y="170637"/>
                </a:lnTo>
                <a:lnTo>
                  <a:pt x="37706" y="163855"/>
                </a:lnTo>
                <a:lnTo>
                  <a:pt x="40843" y="147713"/>
                </a:lnTo>
                <a:lnTo>
                  <a:pt x="41617" y="141947"/>
                </a:lnTo>
                <a:lnTo>
                  <a:pt x="41617" y="131838"/>
                </a:lnTo>
                <a:lnTo>
                  <a:pt x="39662" y="126377"/>
                </a:lnTo>
                <a:lnTo>
                  <a:pt x="31826" y="117830"/>
                </a:lnTo>
                <a:lnTo>
                  <a:pt x="27165" y="114668"/>
                </a:lnTo>
                <a:lnTo>
                  <a:pt x="21755" y="112636"/>
                </a:lnTo>
                <a:lnTo>
                  <a:pt x="21755" y="110515"/>
                </a:lnTo>
                <a:lnTo>
                  <a:pt x="27165" y="108483"/>
                </a:lnTo>
                <a:lnTo>
                  <a:pt x="31826" y="105321"/>
                </a:lnTo>
                <a:lnTo>
                  <a:pt x="39662" y="96786"/>
                </a:lnTo>
                <a:lnTo>
                  <a:pt x="41617" y="91312"/>
                </a:lnTo>
                <a:lnTo>
                  <a:pt x="41617" y="81203"/>
                </a:lnTo>
                <a:lnTo>
                  <a:pt x="40843" y="75437"/>
                </a:lnTo>
                <a:lnTo>
                  <a:pt x="37706" y="59296"/>
                </a:lnTo>
                <a:lnTo>
                  <a:pt x="36918" y="52514"/>
                </a:lnTo>
                <a:lnTo>
                  <a:pt x="36918" y="47028"/>
                </a:lnTo>
                <a:lnTo>
                  <a:pt x="37521" y="37574"/>
                </a:lnTo>
                <a:lnTo>
                  <a:pt x="65190" y="9495"/>
                </a:lnTo>
                <a:lnTo>
                  <a:pt x="73253" y="8940"/>
                </a:lnTo>
                <a:lnTo>
                  <a:pt x="75018" y="8940"/>
                </a:lnTo>
                <a:lnTo>
                  <a:pt x="750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A90D4EB8-C09D-4187-9C3A-6BA58DF02AD0}"/>
              </a:ext>
            </a:extLst>
          </p:cNvPr>
          <p:cNvSpPr txBox="1"/>
          <p:nvPr/>
        </p:nvSpPr>
        <p:spPr>
          <a:xfrm>
            <a:off x="478274" y="3319053"/>
            <a:ext cx="8046720" cy="194768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478631" algn="ctr">
              <a:spcBef>
                <a:spcPts val="71"/>
              </a:spcBef>
            </a:pPr>
            <a:r>
              <a:rPr sz="1013" spc="26" dirty="0">
                <a:latin typeface="Cambria Math"/>
                <a:cs typeface="Cambria Math"/>
              </a:rPr>
              <a:t>𝐴</a:t>
            </a:r>
            <a:r>
              <a:rPr sz="2138" spc="39" baseline="-20467" dirty="0">
                <a:latin typeface="Cambria Math"/>
                <a:cs typeface="Cambria Math"/>
              </a:rPr>
              <a:t>𝒕</a:t>
            </a:r>
            <a:r>
              <a:rPr sz="1519" spc="39" baseline="-45267" dirty="0">
                <a:latin typeface="Cambria Math"/>
                <a:cs typeface="Cambria Math"/>
              </a:rPr>
              <a:t>𝐵</a:t>
            </a:r>
            <a:endParaRPr sz="1519" baseline="-45267" dirty="0">
              <a:latin typeface="Cambria Math"/>
              <a:cs typeface="Cambria Math"/>
            </a:endParaRPr>
          </a:p>
          <a:p>
            <a:pPr>
              <a:spcBef>
                <a:spcPts val="15"/>
              </a:spcBef>
            </a:pPr>
            <a:endParaRPr sz="1688" dirty="0">
              <a:latin typeface="Cambria Math"/>
              <a:cs typeface="Cambria Math"/>
            </a:endParaRPr>
          </a:p>
          <a:p>
            <a:pPr marL="2674620">
              <a:tabLst>
                <a:tab pos="5845969" algn="l"/>
              </a:tabLst>
            </a:pPr>
            <a:r>
              <a:rPr sz="1425" spc="-4" dirty="0">
                <a:solidFill>
                  <a:srgbClr val="FF0000"/>
                </a:solidFill>
                <a:latin typeface="Cambria Math"/>
                <a:cs typeface="Cambria Math"/>
              </a:rPr>
              <a:t>𝐴	</a:t>
            </a:r>
            <a:r>
              <a:rPr sz="2138" spc="-39" baseline="2923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1519" spc="-39" baseline="-12345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519" baseline="-12345" dirty="0">
              <a:latin typeface="Cambria Math"/>
              <a:cs typeface="Cambria Math"/>
            </a:endParaRPr>
          </a:p>
          <a:p>
            <a:pPr marL="304800" indent="-257175">
              <a:spcBef>
                <a:spcPts val="1283"/>
              </a:spcBef>
              <a:buChar char="•"/>
              <a:tabLst>
                <a:tab pos="304324" algn="l"/>
                <a:tab pos="304800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Recall that we can think of </a:t>
            </a:r>
            <a:r>
              <a:rPr sz="1688" spc="17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11" dirty="0">
                <a:solidFill>
                  <a:srgbClr val="003C69"/>
                </a:solidFill>
                <a:latin typeface="Cambria Math"/>
                <a:cs typeface="Cambria Math"/>
              </a:rPr>
              <a:t>𝜉</a:t>
            </a:r>
            <a:r>
              <a:rPr sz="1688" spc="17" baseline="-16666" dirty="0">
                <a:solidFill>
                  <a:srgbClr val="003C69"/>
                </a:solidFill>
                <a:latin typeface="Cambria Math"/>
                <a:cs typeface="Cambria Math"/>
              </a:rPr>
              <a:t>𝐵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as the translation and rotation required in order </a:t>
            </a:r>
            <a:r>
              <a:rPr sz="1575" dirty="0">
                <a:solidFill>
                  <a:srgbClr val="003C69"/>
                </a:solidFill>
                <a:latin typeface="Arial"/>
                <a:cs typeface="Arial"/>
              </a:rPr>
              <a:t>to</a:t>
            </a:r>
            <a:r>
              <a:rPr sz="1575" spc="120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make</a:t>
            </a:r>
            <a:endParaRPr sz="1575" dirty="0">
              <a:latin typeface="Arial"/>
              <a:cs typeface="Arial"/>
            </a:endParaRPr>
          </a:p>
          <a:p>
            <a:pPr marL="382429">
              <a:tabLst>
                <a:tab pos="643889" algn="l"/>
                <a:tab pos="1919764" algn="l"/>
              </a:tabLst>
            </a:pP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𝐴	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coincide</a:t>
            </a:r>
            <a:r>
              <a:rPr sz="1575" spc="-23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with	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endParaRPr sz="1575" dirty="0">
              <a:latin typeface="Cambria Math"/>
              <a:cs typeface="Cambria Math"/>
            </a:endParaRPr>
          </a:p>
          <a:p>
            <a:pPr>
              <a:spcBef>
                <a:spcPts val="19"/>
              </a:spcBef>
            </a:pPr>
            <a:endParaRPr sz="2250" dirty="0">
              <a:latin typeface="Cambria Math"/>
              <a:cs typeface="Cambria Math"/>
            </a:endParaRPr>
          </a:p>
          <a:p>
            <a:pPr marL="304800" indent="-257175">
              <a:buChar char="•"/>
              <a:tabLst>
                <a:tab pos="304324" algn="l"/>
                <a:tab pos="304800" algn="l"/>
                <a:tab pos="1847374" algn="l"/>
                <a:tab pos="2251234" algn="l"/>
                <a:tab pos="2512695" algn="l"/>
              </a:tabLst>
            </a:pPr>
            <a:r>
              <a:rPr sz="1575" spc="-86" dirty="0">
                <a:solidFill>
                  <a:srgbClr val="003C69"/>
                </a:solidFill>
                <a:latin typeface="Arial"/>
                <a:cs typeface="Arial"/>
              </a:rPr>
              <a:t>To</a:t>
            </a:r>
            <a:r>
              <a:rPr sz="1575" spc="8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coincide</a:t>
            </a:r>
            <a:r>
              <a:rPr sz="1575" spc="-23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with	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sz="1575" spc="300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575" dirty="0">
                <a:solidFill>
                  <a:srgbClr val="003C69"/>
                </a:solidFill>
                <a:latin typeface="Arial"/>
                <a:cs typeface="Arial"/>
              </a:rPr>
              <a:t>,	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𝐴	</a:t>
            </a:r>
            <a:r>
              <a:rPr sz="1575" dirty="0">
                <a:solidFill>
                  <a:srgbClr val="003C69"/>
                </a:solidFill>
                <a:latin typeface="Arial"/>
                <a:cs typeface="Arial"/>
              </a:rPr>
              <a:t>must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undergo a translation </a:t>
            </a:r>
            <a:r>
              <a:rPr sz="1688" spc="45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30" dirty="0">
                <a:solidFill>
                  <a:srgbClr val="003C69"/>
                </a:solidFill>
                <a:latin typeface="Cambria Math"/>
                <a:cs typeface="Cambria Math"/>
              </a:rPr>
              <a:t>𝒕</a:t>
            </a:r>
            <a:r>
              <a:rPr sz="1688" spc="45" baseline="-16666" dirty="0">
                <a:solidFill>
                  <a:srgbClr val="003C69"/>
                </a:solidFill>
                <a:latin typeface="Cambria Math"/>
                <a:cs typeface="Cambria Math"/>
              </a:rPr>
              <a:t>𝐵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and a rotation by an angle</a:t>
            </a:r>
            <a:r>
              <a:rPr sz="1575" spc="19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𝜃</a:t>
            </a:r>
            <a:endParaRPr sz="1575" dirty="0">
              <a:latin typeface="Cambria Math"/>
              <a:cs typeface="Cambria Math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9A670BC2-4F27-48D3-BB06-6E8372AD4CCE}"/>
              </a:ext>
            </a:extLst>
          </p:cNvPr>
          <p:cNvSpPr/>
          <p:nvPr/>
        </p:nvSpPr>
        <p:spPr>
          <a:xfrm>
            <a:off x="4972940" y="2908872"/>
            <a:ext cx="246698" cy="168593"/>
          </a:xfrm>
          <a:custGeom>
            <a:avLst/>
            <a:gdLst/>
            <a:ahLst/>
            <a:cxnLst/>
            <a:rect l="l" t="t" r="r" b="b"/>
            <a:pathLst>
              <a:path w="328929" h="224789">
                <a:moveTo>
                  <a:pt x="256501" y="0"/>
                </a:moveTo>
                <a:lnTo>
                  <a:pt x="253441" y="0"/>
                </a:lnTo>
                <a:lnTo>
                  <a:pt x="253441" y="8940"/>
                </a:lnTo>
                <a:lnTo>
                  <a:pt x="255206" y="8940"/>
                </a:lnTo>
                <a:lnTo>
                  <a:pt x="263267" y="9495"/>
                </a:lnTo>
                <a:lnTo>
                  <a:pt x="290938" y="37638"/>
                </a:lnTo>
                <a:lnTo>
                  <a:pt x="291541" y="47142"/>
                </a:lnTo>
                <a:lnTo>
                  <a:pt x="291541" y="52628"/>
                </a:lnTo>
                <a:lnTo>
                  <a:pt x="290753" y="59410"/>
                </a:lnTo>
                <a:lnTo>
                  <a:pt x="287616" y="75565"/>
                </a:lnTo>
                <a:lnTo>
                  <a:pt x="286829" y="81318"/>
                </a:lnTo>
                <a:lnTo>
                  <a:pt x="286829" y="91427"/>
                </a:lnTo>
                <a:lnTo>
                  <a:pt x="288798" y="96901"/>
                </a:lnTo>
                <a:lnTo>
                  <a:pt x="296633" y="105448"/>
                </a:lnTo>
                <a:lnTo>
                  <a:pt x="301294" y="108597"/>
                </a:lnTo>
                <a:lnTo>
                  <a:pt x="306705" y="110642"/>
                </a:lnTo>
                <a:lnTo>
                  <a:pt x="306705" y="112750"/>
                </a:lnTo>
                <a:lnTo>
                  <a:pt x="301294" y="114795"/>
                </a:lnTo>
                <a:lnTo>
                  <a:pt x="296633" y="117944"/>
                </a:lnTo>
                <a:lnTo>
                  <a:pt x="288798" y="126492"/>
                </a:lnTo>
                <a:lnTo>
                  <a:pt x="286829" y="131953"/>
                </a:lnTo>
                <a:lnTo>
                  <a:pt x="286829" y="142074"/>
                </a:lnTo>
                <a:lnTo>
                  <a:pt x="287616" y="147828"/>
                </a:lnTo>
                <a:lnTo>
                  <a:pt x="290753" y="163982"/>
                </a:lnTo>
                <a:lnTo>
                  <a:pt x="291541" y="170751"/>
                </a:lnTo>
                <a:lnTo>
                  <a:pt x="291541" y="176237"/>
                </a:lnTo>
                <a:lnTo>
                  <a:pt x="290938" y="186108"/>
                </a:lnTo>
                <a:lnTo>
                  <a:pt x="263267" y="214722"/>
                </a:lnTo>
                <a:lnTo>
                  <a:pt x="255206" y="215277"/>
                </a:lnTo>
                <a:lnTo>
                  <a:pt x="253441" y="215277"/>
                </a:lnTo>
                <a:lnTo>
                  <a:pt x="253441" y="224218"/>
                </a:lnTo>
                <a:lnTo>
                  <a:pt x="256501" y="224218"/>
                </a:lnTo>
                <a:lnTo>
                  <a:pt x="269443" y="223249"/>
                </a:lnTo>
                <a:lnTo>
                  <a:pt x="303819" y="204671"/>
                </a:lnTo>
                <a:lnTo>
                  <a:pt x="311518" y="174129"/>
                </a:lnTo>
                <a:lnTo>
                  <a:pt x="311518" y="167627"/>
                </a:lnTo>
                <a:lnTo>
                  <a:pt x="310603" y="160210"/>
                </a:lnTo>
                <a:lnTo>
                  <a:pt x="306920" y="143598"/>
                </a:lnTo>
                <a:lnTo>
                  <a:pt x="305993" y="138036"/>
                </a:lnTo>
                <a:lnTo>
                  <a:pt x="305993" y="129806"/>
                </a:lnTo>
                <a:lnTo>
                  <a:pt x="307860" y="125387"/>
                </a:lnTo>
                <a:lnTo>
                  <a:pt x="315302" y="118579"/>
                </a:lnTo>
                <a:lnTo>
                  <a:pt x="320929" y="116751"/>
                </a:lnTo>
                <a:lnTo>
                  <a:pt x="328447" y="116509"/>
                </a:lnTo>
                <a:lnTo>
                  <a:pt x="328447" y="106870"/>
                </a:lnTo>
                <a:lnTo>
                  <a:pt x="320929" y="106641"/>
                </a:lnTo>
                <a:lnTo>
                  <a:pt x="315302" y="104813"/>
                </a:lnTo>
                <a:lnTo>
                  <a:pt x="307860" y="97993"/>
                </a:lnTo>
                <a:lnTo>
                  <a:pt x="305993" y="93586"/>
                </a:lnTo>
                <a:lnTo>
                  <a:pt x="305993" y="85356"/>
                </a:lnTo>
                <a:lnTo>
                  <a:pt x="306920" y="79794"/>
                </a:lnTo>
                <a:lnTo>
                  <a:pt x="310603" y="63182"/>
                </a:lnTo>
                <a:lnTo>
                  <a:pt x="311518" y="55765"/>
                </a:lnTo>
                <a:lnTo>
                  <a:pt x="311518" y="49263"/>
                </a:lnTo>
                <a:lnTo>
                  <a:pt x="310663" y="37802"/>
                </a:lnTo>
                <a:lnTo>
                  <a:pt x="280646" y="3394"/>
                </a:lnTo>
                <a:lnTo>
                  <a:pt x="269443" y="967"/>
                </a:lnTo>
                <a:lnTo>
                  <a:pt x="256501" y="0"/>
                </a:lnTo>
                <a:close/>
              </a:path>
              <a:path w="328929" h="224789">
                <a:moveTo>
                  <a:pt x="75018" y="0"/>
                </a:moveTo>
                <a:lnTo>
                  <a:pt x="71958" y="0"/>
                </a:lnTo>
                <a:lnTo>
                  <a:pt x="59010" y="967"/>
                </a:lnTo>
                <a:lnTo>
                  <a:pt x="24638" y="19482"/>
                </a:lnTo>
                <a:lnTo>
                  <a:pt x="16929" y="49149"/>
                </a:lnTo>
                <a:lnTo>
                  <a:pt x="16929" y="55651"/>
                </a:lnTo>
                <a:lnTo>
                  <a:pt x="17856" y="63055"/>
                </a:lnTo>
                <a:lnTo>
                  <a:pt x="21539" y="79679"/>
                </a:lnTo>
                <a:lnTo>
                  <a:pt x="22453" y="85242"/>
                </a:lnTo>
                <a:lnTo>
                  <a:pt x="22453" y="93472"/>
                </a:lnTo>
                <a:lnTo>
                  <a:pt x="20599" y="97878"/>
                </a:lnTo>
                <a:lnTo>
                  <a:pt x="13144" y="104698"/>
                </a:lnTo>
                <a:lnTo>
                  <a:pt x="7531" y="106527"/>
                </a:lnTo>
                <a:lnTo>
                  <a:pt x="0" y="106756"/>
                </a:lnTo>
                <a:lnTo>
                  <a:pt x="0" y="116395"/>
                </a:lnTo>
                <a:lnTo>
                  <a:pt x="7531" y="116636"/>
                </a:lnTo>
                <a:lnTo>
                  <a:pt x="13144" y="118452"/>
                </a:lnTo>
                <a:lnTo>
                  <a:pt x="20599" y="125272"/>
                </a:lnTo>
                <a:lnTo>
                  <a:pt x="22453" y="129679"/>
                </a:lnTo>
                <a:lnTo>
                  <a:pt x="22453" y="137909"/>
                </a:lnTo>
                <a:lnTo>
                  <a:pt x="21539" y="143484"/>
                </a:lnTo>
                <a:lnTo>
                  <a:pt x="17856" y="160096"/>
                </a:lnTo>
                <a:lnTo>
                  <a:pt x="16929" y="167500"/>
                </a:lnTo>
                <a:lnTo>
                  <a:pt x="16929" y="174015"/>
                </a:lnTo>
                <a:lnTo>
                  <a:pt x="17786" y="185885"/>
                </a:lnTo>
                <a:lnTo>
                  <a:pt x="47809" y="220818"/>
                </a:lnTo>
                <a:lnTo>
                  <a:pt x="71958" y="224218"/>
                </a:lnTo>
                <a:lnTo>
                  <a:pt x="75018" y="224218"/>
                </a:lnTo>
                <a:lnTo>
                  <a:pt x="75018" y="215277"/>
                </a:lnTo>
                <a:lnTo>
                  <a:pt x="73253" y="215277"/>
                </a:lnTo>
                <a:lnTo>
                  <a:pt x="65190" y="214722"/>
                </a:lnTo>
                <a:lnTo>
                  <a:pt x="37521" y="186038"/>
                </a:lnTo>
                <a:lnTo>
                  <a:pt x="36918" y="176123"/>
                </a:lnTo>
                <a:lnTo>
                  <a:pt x="36918" y="170637"/>
                </a:lnTo>
                <a:lnTo>
                  <a:pt x="37706" y="163855"/>
                </a:lnTo>
                <a:lnTo>
                  <a:pt x="40843" y="147713"/>
                </a:lnTo>
                <a:lnTo>
                  <a:pt x="41617" y="141947"/>
                </a:lnTo>
                <a:lnTo>
                  <a:pt x="41617" y="131838"/>
                </a:lnTo>
                <a:lnTo>
                  <a:pt x="39662" y="126377"/>
                </a:lnTo>
                <a:lnTo>
                  <a:pt x="31826" y="117830"/>
                </a:lnTo>
                <a:lnTo>
                  <a:pt x="27165" y="114668"/>
                </a:lnTo>
                <a:lnTo>
                  <a:pt x="21755" y="112636"/>
                </a:lnTo>
                <a:lnTo>
                  <a:pt x="21755" y="110515"/>
                </a:lnTo>
                <a:lnTo>
                  <a:pt x="27165" y="108483"/>
                </a:lnTo>
                <a:lnTo>
                  <a:pt x="31826" y="105321"/>
                </a:lnTo>
                <a:lnTo>
                  <a:pt x="39662" y="96786"/>
                </a:lnTo>
                <a:lnTo>
                  <a:pt x="41617" y="91313"/>
                </a:lnTo>
                <a:lnTo>
                  <a:pt x="41617" y="81203"/>
                </a:lnTo>
                <a:lnTo>
                  <a:pt x="40843" y="75438"/>
                </a:lnTo>
                <a:lnTo>
                  <a:pt x="37706" y="59296"/>
                </a:lnTo>
                <a:lnTo>
                  <a:pt x="36918" y="52514"/>
                </a:lnTo>
                <a:lnTo>
                  <a:pt x="36918" y="47028"/>
                </a:lnTo>
                <a:lnTo>
                  <a:pt x="37521" y="37574"/>
                </a:lnTo>
                <a:lnTo>
                  <a:pt x="65190" y="9495"/>
                </a:lnTo>
                <a:lnTo>
                  <a:pt x="73253" y="8940"/>
                </a:lnTo>
                <a:lnTo>
                  <a:pt x="75018" y="8940"/>
                </a:lnTo>
                <a:lnTo>
                  <a:pt x="7501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DFD028A2-232F-4B2E-A259-663026F238D7}"/>
              </a:ext>
            </a:extLst>
          </p:cNvPr>
          <p:cNvSpPr txBox="1"/>
          <p:nvPr/>
        </p:nvSpPr>
        <p:spPr>
          <a:xfrm>
            <a:off x="5024763" y="2853385"/>
            <a:ext cx="137636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425" spc="-4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425">
              <a:latin typeface="Cambria Math"/>
              <a:cs typeface="Cambria Math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5596563B-7D67-44C9-AAC9-73D7357AEA9F}"/>
              </a:ext>
            </a:extLst>
          </p:cNvPr>
          <p:cNvSpPr txBox="1"/>
          <p:nvPr/>
        </p:nvSpPr>
        <p:spPr>
          <a:xfrm>
            <a:off x="6444264" y="2592167"/>
            <a:ext cx="240030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25" spc="4" dirty="0">
                <a:solidFill>
                  <a:srgbClr val="00B050"/>
                </a:solidFill>
                <a:latin typeface="Cambria Math"/>
                <a:cs typeface="Cambria Math"/>
              </a:rPr>
              <a:t>𝑥</a:t>
            </a:r>
            <a:r>
              <a:rPr sz="1519" spc="5" baseline="-16460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519" baseline="-16460">
              <a:latin typeface="Cambria Math"/>
              <a:cs typeface="Cambria Math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ADBA58A6-F88E-4A07-85F2-30BD4EEB5A55}"/>
              </a:ext>
            </a:extLst>
          </p:cNvPr>
          <p:cNvSpPr txBox="1"/>
          <p:nvPr/>
        </p:nvSpPr>
        <p:spPr>
          <a:xfrm>
            <a:off x="4570471" y="1800082"/>
            <a:ext cx="241459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25" spc="-8" dirty="0">
                <a:solidFill>
                  <a:srgbClr val="00B050"/>
                </a:solidFill>
                <a:latin typeface="Cambria Math"/>
                <a:cs typeface="Cambria Math"/>
              </a:rPr>
              <a:t>𝑦</a:t>
            </a:r>
            <a:r>
              <a:rPr sz="1519" spc="-11" baseline="-16460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519" baseline="-16460">
              <a:latin typeface="Cambria Math"/>
              <a:cs typeface="Cambria Math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DB78A344-BBD2-48E3-B483-4D47520FA02B}"/>
              </a:ext>
            </a:extLst>
          </p:cNvPr>
          <p:cNvSpPr txBox="1"/>
          <p:nvPr/>
        </p:nvSpPr>
        <p:spPr>
          <a:xfrm>
            <a:off x="5710749" y="1916082"/>
            <a:ext cx="113348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4" dirty="0">
                <a:latin typeface="Cambria Math"/>
                <a:cs typeface="Cambria Math"/>
              </a:rPr>
              <a:t>𝑃</a:t>
            </a:r>
            <a:endParaRPr sz="1200">
              <a:latin typeface="Cambria Math"/>
              <a:cs typeface="Cambria Math"/>
            </a:endParaRPr>
          </a:p>
        </p:txBody>
      </p:sp>
      <p:grpSp>
        <p:nvGrpSpPr>
          <p:cNvPr id="24" name="object 22">
            <a:extLst>
              <a:ext uri="{FF2B5EF4-FFF2-40B4-BE49-F238E27FC236}">
                <a16:creationId xmlns:a16="http://schemas.microsoft.com/office/drawing/2014/main" id="{BC30EC24-AC46-44A8-8B3E-9F463A74210D}"/>
              </a:ext>
            </a:extLst>
          </p:cNvPr>
          <p:cNvGrpSpPr/>
          <p:nvPr/>
        </p:nvGrpSpPr>
        <p:grpSpPr>
          <a:xfrm>
            <a:off x="3390213" y="1959786"/>
            <a:ext cx="2972276" cy="1852136"/>
            <a:chOff x="4520283" y="1470047"/>
            <a:chExt cx="3963035" cy="2469515"/>
          </a:xfrm>
        </p:grpSpPr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CB8EE2DA-6403-48B9-8641-320867CE96CF}"/>
                </a:ext>
              </a:extLst>
            </p:cNvPr>
            <p:cNvSpPr/>
            <p:nvPr/>
          </p:nvSpPr>
          <p:spPr>
            <a:xfrm>
              <a:off x="7442086" y="1710230"/>
              <a:ext cx="96024" cy="960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971DF113-F77B-4413-A09E-CA02B4D00404}"/>
                </a:ext>
              </a:extLst>
            </p:cNvPr>
            <p:cNvSpPr/>
            <p:nvPr/>
          </p:nvSpPr>
          <p:spPr>
            <a:xfrm>
              <a:off x="4577426" y="1482755"/>
              <a:ext cx="0" cy="2374900"/>
            </a:xfrm>
            <a:custGeom>
              <a:avLst/>
              <a:gdLst/>
              <a:ahLst/>
              <a:cxnLst/>
              <a:rect l="l" t="t" r="r" b="b"/>
              <a:pathLst>
                <a:path h="2374900">
                  <a:moveTo>
                    <a:pt x="0" y="237484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6FFDD377-A555-4403-ADEA-5A03484D8F14}"/>
                </a:ext>
              </a:extLst>
            </p:cNvPr>
            <p:cNvSpPr/>
            <p:nvPr/>
          </p:nvSpPr>
          <p:spPr>
            <a:xfrm>
              <a:off x="4532983" y="1482747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20FCBE50-2F82-42F5-9469-6E317710F977}"/>
                </a:ext>
              </a:extLst>
            </p:cNvPr>
            <p:cNvSpPr/>
            <p:nvPr/>
          </p:nvSpPr>
          <p:spPr>
            <a:xfrm>
              <a:off x="4568189" y="3861155"/>
              <a:ext cx="3902710" cy="21590"/>
            </a:xfrm>
            <a:custGeom>
              <a:avLst/>
              <a:gdLst/>
              <a:ahLst/>
              <a:cxnLst/>
              <a:rect l="l" t="t" r="r" b="b"/>
              <a:pathLst>
                <a:path w="3902709" h="21589">
                  <a:moveTo>
                    <a:pt x="0" y="0"/>
                  </a:moveTo>
                  <a:lnTo>
                    <a:pt x="3902405" y="21437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1474CE25-A966-4942-AFA8-EDF49F98A583}"/>
                </a:ext>
              </a:extLst>
            </p:cNvPr>
            <p:cNvSpPr/>
            <p:nvPr/>
          </p:nvSpPr>
          <p:spPr>
            <a:xfrm>
              <a:off x="8394146" y="3837717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4" h="88900">
                  <a:moveTo>
                    <a:pt x="495" y="0"/>
                  </a:moveTo>
                  <a:lnTo>
                    <a:pt x="76441" y="44869"/>
                  </a:lnTo>
                  <a:lnTo>
                    <a:pt x="0" y="88900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28">
            <a:extLst>
              <a:ext uri="{FF2B5EF4-FFF2-40B4-BE49-F238E27FC236}">
                <a16:creationId xmlns:a16="http://schemas.microsoft.com/office/drawing/2014/main" id="{209FCCAD-C7B2-4F1E-9831-0CB8660AC79C}"/>
              </a:ext>
            </a:extLst>
          </p:cNvPr>
          <p:cNvSpPr txBox="1"/>
          <p:nvPr/>
        </p:nvSpPr>
        <p:spPr>
          <a:xfrm>
            <a:off x="5382862" y="2905920"/>
            <a:ext cx="955834" cy="236186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  <a:tabLst>
                <a:tab pos="519589" algn="l"/>
                <a:tab pos="945356" algn="l"/>
              </a:tabLst>
            </a:pPr>
            <a:r>
              <a:rPr sz="1463" i="1" u="dash" spc="-19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63" i="1" u="dash" spc="-34" dirty="0">
                <a:uFill>
                  <a:solidFill>
                    <a:srgbClr val="FF0000"/>
                  </a:solidFill>
                </a:uFill>
                <a:latin typeface="Symbol"/>
                <a:cs typeface="Symbol"/>
              </a:rPr>
              <a:t></a:t>
            </a:r>
            <a:r>
              <a:rPr sz="1463" u="dash" spc="-34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endParaRPr sz="1463" dirty="0">
              <a:latin typeface="Times New Roman"/>
              <a:cs typeface="Times New Roman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5E903ED0-C0CC-4338-A171-178042BA1E16}"/>
              </a:ext>
            </a:extLst>
          </p:cNvPr>
          <p:cNvSpPr/>
          <p:nvPr/>
        </p:nvSpPr>
        <p:spPr>
          <a:xfrm>
            <a:off x="5788645" y="2969995"/>
            <a:ext cx="40958" cy="186690"/>
          </a:xfrm>
          <a:custGeom>
            <a:avLst/>
            <a:gdLst/>
            <a:ahLst/>
            <a:cxnLst/>
            <a:rect l="l" t="t" r="r" b="b"/>
            <a:pathLst>
              <a:path w="54609" h="248919">
                <a:moveTo>
                  <a:pt x="0" y="0"/>
                </a:moveTo>
                <a:lnTo>
                  <a:pt x="19300" y="47640"/>
                </a:lnTo>
                <a:lnTo>
                  <a:pt x="34415" y="96620"/>
                </a:lnTo>
                <a:lnTo>
                  <a:pt x="45284" y="146667"/>
                </a:lnTo>
                <a:lnTo>
                  <a:pt x="51849" y="197503"/>
                </a:lnTo>
                <a:lnTo>
                  <a:pt x="54051" y="248856"/>
                </a:lnTo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131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F80392-59B9-4C08-80E3-6086EFE2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B29350-C349-48A8-B535-3594AA78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pose in 2D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6BDC0AF-121B-462F-B89E-D1D99503898C}"/>
              </a:ext>
            </a:extLst>
          </p:cNvPr>
          <p:cNvSpPr txBox="1"/>
          <p:nvPr/>
        </p:nvSpPr>
        <p:spPr>
          <a:xfrm>
            <a:off x="497324" y="4233280"/>
            <a:ext cx="1083469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0" indent="-257175">
              <a:spcBef>
                <a:spcPts val="75"/>
              </a:spcBef>
              <a:buChar char="•"/>
              <a:tabLst>
                <a:tab pos="285274" algn="l"/>
                <a:tab pos="285750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Let </a:t>
            </a:r>
            <a:r>
              <a:rPr sz="1688" spc="45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30" dirty="0">
                <a:solidFill>
                  <a:srgbClr val="003C69"/>
                </a:solidFill>
                <a:latin typeface="Cambria Math"/>
                <a:cs typeface="Cambria Math"/>
              </a:rPr>
              <a:t>𝒑</a:t>
            </a:r>
            <a:r>
              <a:rPr sz="1575" spc="101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=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F4C9B35-642F-4DBB-932F-CC0C09937BF0}"/>
              </a:ext>
            </a:extLst>
          </p:cNvPr>
          <p:cNvSpPr/>
          <p:nvPr/>
        </p:nvSpPr>
        <p:spPr>
          <a:xfrm>
            <a:off x="2195446" y="4293308"/>
            <a:ext cx="43814" cy="186690"/>
          </a:xfrm>
          <a:custGeom>
            <a:avLst/>
            <a:gdLst/>
            <a:ahLst/>
            <a:cxnLst/>
            <a:rect l="l" t="t" r="r" b="b"/>
            <a:pathLst>
              <a:path w="58419" h="248920">
                <a:moveTo>
                  <a:pt x="58077" y="0"/>
                </a:moveTo>
                <a:lnTo>
                  <a:pt x="0" y="0"/>
                </a:lnTo>
                <a:lnTo>
                  <a:pt x="0" y="10160"/>
                </a:lnTo>
                <a:lnTo>
                  <a:pt x="36461" y="10160"/>
                </a:lnTo>
                <a:lnTo>
                  <a:pt x="36461" y="238760"/>
                </a:lnTo>
                <a:lnTo>
                  <a:pt x="0" y="238760"/>
                </a:lnTo>
                <a:lnTo>
                  <a:pt x="0" y="248920"/>
                </a:lnTo>
                <a:lnTo>
                  <a:pt x="58077" y="248920"/>
                </a:lnTo>
                <a:lnTo>
                  <a:pt x="58077" y="238760"/>
                </a:lnTo>
                <a:lnTo>
                  <a:pt x="58077" y="10160"/>
                </a:lnTo>
                <a:lnTo>
                  <a:pt x="58077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F89B87CB-FEAC-4AAE-BC55-F077CBBF7DC8}"/>
              </a:ext>
            </a:extLst>
          </p:cNvPr>
          <p:cNvSpPr/>
          <p:nvPr/>
        </p:nvSpPr>
        <p:spPr>
          <a:xfrm>
            <a:off x="1629442" y="4293308"/>
            <a:ext cx="43814" cy="186690"/>
          </a:xfrm>
          <a:custGeom>
            <a:avLst/>
            <a:gdLst/>
            <a:ahLst/>
            <a:cxnLst/>
            <a:rect l="l" t="t" r="r" b="b"/>
            <a:pathLst>
              <a:path w="58419" h="248920">
                <a:moveTo>
                  <a:pt x="58077" y="0"/>
                </a:moveTo>
                <a:lnTo>
                  <a:pt x="0" y="0"/>
                </a:lnTo>
                <a:lnTo>
                  <a:pt x="0" y="10160"/>
                </a:lnTo>
                <a:lnTo>
                  <a:pt x="0" y="238760"/>
                </a:lnTo>
                <a:lnTo>
                  <a:pt x="0" y="248920"/>
                </a:lnTo>
                <a:lnTo>
                  <a:pt x="58077" y="248920"/>
                </a:lnTo>
                <a:lnTo>
                  <a:pt x="58077" y="238760"/>
                </a:lnTo>
                <a:lnTo>
                  <a:pt x="21615" y="238760"/>
                </a:lnTo>
                <a:lnTo>
                  <a:pt x="21615" y="10160"/>
                </a:lnTo>
                <a:lnTo>
                  <a:pt x="58077" y="10160"/>
                </a:lnTo>
                <a:lnTo>
                  <a:pt x="58077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2EBB5EB1-348F-4216-9E30-5CBC64FEE046}"/>
              </a:ext>
            </a:extLst>
          </p:cNvPr>
          <p:cNvSpPr txBox="1"/>
          <p:nvPr/>
        </p:nvSpPr>
        <p:spPr>
          <a:xfrm>
            <a:off x="1657469" y="4233280"/>
            <a:ext cx="1284446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688" spc="50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34" dirty="0">
                <a:solidFill>
                  <a:srgbClr val="003C69"/>
                </a:solidFill>
                <a:latin typeface="Cambria Math"/>
                <a:cs typeface="Cambria Math"/>
              </a:rPr>
              <a:t>𝑥, </a:t>
            </a:r>
            <a:r>
              <a:rPr sz="1688" spc="39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26" dirty="0">
                <a:solidFill>
                  <a:srgbClr val="003C69"/>
                </a:solidFill>
                <a:latin typeface="Cambria Math"/>
                <a:cs typeface="Cambria Math"/>
              </a:rPr>
              <a:t>𝑦 </a:t>
            </a:r>
            <a:r>
              <a:rPr sz="1688" spc="56" baseline="27777" dirty="0">
                <a:solidFill>
                  <a:srgbClr val="003C69"/>
                </a:solidFill>
                <a:latin typeface="Cambria Math"/>
                <a:cs typeface="Cambria Math"/>
              </a:rPr>
              <a:t>𝑻</a:t>
            </a:r>
            <a:r>
              <a:rPr sz="1575" spc="38" dirty="0">
                <a:solidFill>
                  <a:srgbClr val="003C69"/>
                </a:solidFill>
                <a:latin typeface="Arial"/>
                <a:cs typeface="Arial"/>
              </a:rPr>
              <a:t>, </a:t>
            </a:r>
            <a:r>
              <a:rPr sz="1688" spc="50" baseline="27777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sz="1575" spc="34" dirty="0">
                <a:solidFill>
                  <a:srgbClr val="003C69"/>
                </a:solidFill>
                <a:latin typeface="Cambria Math"/>
                <a:cs typeface="Cambria Math"/>
              </a:rPr>
              <a:t>𝒑</a:t>
            </a:r>
            <a:r>
              <a:rPr sz="1575" spc="-165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=</a:t>
            </a:r>
            <a:endParaRPr sz="1575" dirty="0">
              <a:latin typeface="Cambria Math"/>
              <a:cs typeface="Cambria Math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31544951-7C62-4810-A71C-A050AE6391DB}"/>
              </a:ext>
            </a:extLst>
          </p:cNvPr>
          <p:cNvSpPr/>
          <p:nvPr/>
        </p:nvSpPr>
        <p:spPr>
          <a:xfrm>
            <a:off x="3565903" y="4293308"/>
            <a:ext cx="43814" cy="186690"/>
          </a:xfrm>
          <a:custGeom>
            <a:avLst/>
            <a:gdLst/>
            <a:ahLst/>
            <a:cxnLst/>
            <a:rect l="l" t="t" r="r" b="b"/>
            <a:pathLst>
              <a:path w="58420" h="248920">
                <a:moveTo>
                  <a:pt x="58077" y="0"/>
                </a:moveTo>
                <a:lnTo>
                  <a:pt x="0" y="0"/>
                </a:lnTo>
                <a:lnTo>
                  <a:pt x="0" y="10160"/>
                </a:lnTo>
                <a:lnTo>
                  <a:pt x="36461" y="10160"/>
                </a:lnTo>
                <a:lnTo>
                  <a:pt x="36461" y="238760"/>
                </a:lnTo>
                <a:lnTo>
                  <a:pt x="0" y="238760"/>
                </a:lnTo>
                <a:lnTo>
                  <a:pt x="0" y="248920"/>
                </a:lnTo>
                <a:lnTo>
                  <a:pt x="58077" y="248920"/>
                </a:lnTo>
                <a:lnTo>
                  <a:pt x="58077" y="238760"/>
                </a:lnTo>
                <a:lnTo>
                  <a:pt x="58077" y="10160"/>
                </a:lnTo>
                <a:lnTo>
                  <a:pt x="58077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502790C3-C4B9-47E7-876B-D5704D66494D}"/>
              </a:ext>
            </a:extLst>
          </p:cNvPr>
          <p:cNvSpPr/>
          <p:nvPr/>
        </p:nvSpPr>
        <p:spPr>
          <a:xfrm>
            <a:off x="2990755" y="4293308"/>
            <a:ext cx="43814" cy="186690"/>
          </a:xfrm>
          <a:custGeom>
            <a:avLst/>
            <a:gdLst/>
            <a:ahLst/>
            <a:cxnLst/>
            <a:rect l="l" t="t" r="r" b="b"/>
            <a:pathLst>
              <a:path w="58420" h="248920">
                <a:moveTo>
                  <a:pt x="58077" y="0"/>
                </a:moveTo>
                <a:lnTo>
                  <a:pt x="0" y="0"/>
                </a:lnTo>
                <a:lnTo>
                  <a:pt x="0" y="10160"/>
                </a:lnTo>
                <a:lnTo>
                  <a:pt x="0" y="238760"/>
                </a:lnTo>
                <a:lnTo>
                  <a:pt x="0" y="248920"/>
                </a:lnTo>
                <a:lnTo>
                  <a:pt x="58077" y="248920"/>
                </a:lnTo>
                <a:lnTo>
                  <a:pt x="58077" y="238760"/>
                </a:lnTo>
                <a:lnTo>
                  <a:pt x="21615" y="238760"/>
                </a:lnTo>
                <a:lnTo>
                  <a:pt x="21615" y="10160"/>
                </a:lnTo>
                <a:lnTo>
                  <a:pt x="58077" y="10160"/>
                </a:lnTo>
                <a:lnTo>
                  <a:pt x="58077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CF87971B-B341-409D-8F9E-4B127B29E4EB}"/>
              </a:ext>
            </a:extLst>
          </p:cNvPr>
          <p:cNvSpPr txBox="1"/>
          <p:nvPr/>
        </p:nvSpPr>
        <p:spPr>
          <a:xfrm>
            <a:off x="4354568" y="4328149"/>
            <a:ext cx="118586" cy="186109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1125" spc="64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endParaRPr sz="1125">
              <a:latin typeface="Cambria Math"/>
              <a:cs typeface="Cambria Math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042B4AB6-594C-4E2D-84F2-CF82958F3BD6}"/>
              </a:ext>
            </a:extLst>
          </p:cNvPr>
          <p:cNvSpPr txBox="1"/>
          <p:nvPr/>
        </p:nvSpPr>
        <p:spPr>
          <a:xfrm>
            <a:off x="3009257" y="4233280"/>
            <a:ext cx="1698784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spcBef>
                <a:spcPts val="75"/>
              </a:spcBef>
              <a:tabLst>
                <a:tab pos="1520190" algn="l"/>
              </a:tabLst>
            </a:pPr>
            <a:r>
              <a:rPr sz="1688" spc="50" baseline="27777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sz="1575" spc="34" dirty="0">
                <a:solidFill>
                  <a:srgbClr val="003C69"/>
                </a:solidFill>
                <a:latin typeface="Cambria Math"/>
                <a:cs typeface="Cambria Math"/>
              </a:rPr>
              <a:t>𝑥, </a:t>
            </a:r>
            <a:r>
              <a:rPr sz="1688" spc="50" baseline="27777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sz="1575" spc="34" dirty="0">
                <a:solidFill>
                  <a:srgbClr val="003C69"/>
                </a:solidFill>
                <a:latin typeface="Cambria Math"/>
                <a:cs typeface="Cambria Math"/>
              </a:rPr>
              <a:t>𝑦  </a:t>
            </a:r>
            <a:r>
              <a:rPr sz="1688" spc="23" baseline="27777" dirty="0">
                <a:solidFill>
                  <a:srgbClr val="003C69"/>
                </a:solidFill>
                <a:latin typeface="Cambria Math"/>
                <a:cs typeface="Cambria Math"/>
              </a:rPr>
              <a:t>𝑻</a:t>
            </a:r>
            <a:r>
              <a:rPr sz="1688" spc="17" baseline="27777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and</a:t>
            </a:r>
            <a:r>
              <a:rPr sz="1575" spc="56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688" spc="45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30" dirty="0">
                <a:solidFill>
                  <a:srgbClr val="003C69"/>
                </a:solidFill>
                <a:latin typeface="Cambria Math"/>
                <a:cs typeface="Cambria Math"/>
              </a:rPr>
              <a:t>𝒕	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=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C7FCD682-102C-42D3-B128-D3007F9E6174}"/>
              </a:ext>
            </a:extLst>
          </p:cNvPr>
          <p:cNvSpPr/>
          <p:nvPr/>
        </p:nvSpPr>
        <p:spPr>
          <a:xfrm>
            <a:off x="5648639" y="4264885"/>
            <a:ext cx="44768" cy="241935"/>
          </a:xfrm>
          <a:custGeom>
            <a:avLst/>
            <a:gdLst/>
            <a:ahLst/>
            <a:cxnLst/>
            <a:rect l="l" t="t" r="r" b="b"/>
            <a:pathLst>
              <a:path w="59690" h="322579">
                <a:moveTo>
                  <a:pt x="59385" y="0"/>
                </a:moveTo>
                <a:lnTo>
                  <a:pt x="0" y="0"/>
                </a:lnTo>
                <a:lnTo>
                  <a:pt x="0" y="10160"/>
                </a:lnTo>
                <a:lnTo>
                  <a:pt x="35166" y="10160"/>
                </a:lnTo>
                <a:lnTo>
                  <a:pt x="35166" y="311150"/>
                </a:lnTo>
                <a:lnTo>
                  <a:pt x="0" y="311150"/>
                </a:lnTo>
                <a:lnTo>
                  <a:pt x="0" y="322580"/>
                </a:lnTo>
                <a:lnTo>
                  <a:pt x="59385" y="322580"/>
                </a:lnTo>
                <a:lnTo>
                  <a:pt x="59385" y="311150"/>
                </a:lnTo>
                <a:lnTo>
                  <a:pt x="59385" y="10160"/>
                </a:lnTo>
                <a:lnTo>
                  <a:pt x="59385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4C154711-2E3F-4F30-9D6D-55E1A417BF6A}"/>
              </a:ext>
            </a:extLst>
          </p:cNvPr>
          <p:cNvSpPr/>
          <p:nvPr/>
        </p:nvSpPr>
        <p:spPr>
          <a:xfrm>
            <a:off x="4757823" y="4264885"/>
            <a:ext cx="44768" cy="241935"/>
          </a:xfrm>
          <a:custGeom>
            <a:avLst/>
            <a:gdLst/>
            <a:ahLst/>
            <a:cxnLst/>
            <a:rect l="l" t="t" r="r" b="b"/>
            <a:pathLst>
              <a:path w="59689" h="322579">
                <a:moveTo>
                  <a:pt x="59385" y="0"/>
                </a:moveTo>
                <a:lnTo>
                  <a:pt x="0" y="0"/>
                </a:lnTo>
                <a:lnTo>
                  <a:pt x="0" y="10160"/>
                </a:lnTo>
                <a:lnTo>
                  <a:pt x="0" y="311150"/>
                </a:lnTo>
                <a:lnTo>
                  <a:pt x="0" y="322580"/>
                </a:lnTo>
                <a:lnTo>
                  <a:pt x="59385" y="322580"/>
                </a:lnTo>
                <a:lnTo>
                  <a:pt x="59385" y="311150"/>
                </a:lnTo>
                <a:lnTo>
                  <a:pt x="24231" y="311150"/>
                </a:lnTo>
                <a:lnTo>
                  <a:pt x="24231" y="10160"/>
                </a:lnTo>
                <a:lnTo>
                  <a:pt x="59385" y="10160"/>
                </a:lnTo>
                <a:lnTo>
                  <a:pt x="59385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ADF965FA-F32C-4524-8023-CCDBA2F8C659}"/>
              </a:ext>
            </a:extLst>
          </p:cNvPr>
          <p:cNvSpPr txBox="1"/>
          <p:nvPr/>
        </p:nvSpPr>
        <p:spPr>
          <a:xfrm>
            <a:off x="4978646" y="4328149"/>
            <a:ext cx="205264" cy="186109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1125" spc="-11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lang="en-US" sz="1125" spc="-11" dirty="0">
                <a:solidFill>
                  <a:srgbClr val="003C69"/>
                </a:solidFill>
                <a:latin typeface="Cambria Math"/>
                <a:cs typeface="Cambria Math"/>
              </a:rPr>
              <a:t>x</a:t>
            </a:r>
            <a:endParaRPr sz="1125" dirty="0">
              <a:latin typeface="Cambria Math"/>
              <a:cs typeface="Cambria Math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4103D35E-6AC3-448B-A2DA-B2EF4E8E11B0}"/>
              </a:ext>
            </a:extLst>
          </p:cNvPr>
          <p:cNvSpPr txBox="1"/>
          <p:nvPr/>
        </p:nvSpPr>
        <p:spPr>
          <a:xfrm>
            <a:off x="4785787" y="4160166"/>
            <a:ext cx="234791" cy="2520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125" spc="30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2363" spc="45" baseline="-19841" dirty="0">
                <a:solidFill>
                  <a:srgbClr val="003C69"/>
                </a:solidFill>
                <a:latin typeface="Cambria Math"/>
                <a:cs typeface="Cambria Math"/>
              </a:rPr>
              <a:t>𝑡</a:t>
            </a:r>
            <a:endParaRPr sz="2363" baseline="-19841">
              <a:latin typeface="Cambria Math"/>
              <a:cs typeface="Cambria Math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6F423EB3-B68B-44C0-B619-DCB86756E212}"/>
              </a:ext>
            </a:extLst>
          </p:cNvPr>
          <p:cNvSpPr txBox="1"/>
          <p:nvPr/>
        </p:nvSpPr>
        <p:spPr>
          <a:xfrm>
            <a:off x="5431274" y="4328149"/>
            <a:ext cx="211455" cy="186109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1125" spc="23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lang="en-US" sz="1125" spc="23" dirty="0">
                <a:solidFill>
                  <a:srgbClr val="003C69"/>
                </a:solidFill>
                <a:latin typeface="Cambria Math"/>
                <a:cs typeface="Cambria Math"/>
              </a:rPr>
              <a:t>y</a:t>
            </a:r>
            <a:endParaRPr sz="1125" dirty="0">
              <a:latin typeface="Cambria Math"/>
              <a:cs typeface="Cambria Math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0CDAB4E7-6B19-4D4F-AFA7-16F6E1D3937D}"/>
              </a:ext>
            </a:extLst>
          </p:cNvPr>
          <p:cNvSpPr txBox="1"/>
          <p:nvPr/>
        </p:nvSpPr>
        <p:spPr>
          <a:xfrm>
            <a:off x="5157335" y="4233280"/>
            <a:ext cx="315754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,</a:t>
            </a:r>
            <a:r>
              <a:rPr sz="1575" spc="-79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688" spc="45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30" dirty="0">
                <a:solidFill>
                  <a:srgbClr val="003C69"/>
                </a:solidFill>
                <a:latin typeface="Cambria Math"/>
                <a:cs typeface="Cambria Math"/>
              </a:rPr>
              <a:t>𝑡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F48A9A8C-0605-445F-B02B-713AF99AD675}"/>
              </a:ext>
            </a:extLst>
          </p:cNvPr>
          <p:cNvSpPr txBox="1"/>
          <p:nvPr/>
        </p:nvSpPr>
        <p:spPr>
          <a:xfrm>
            <a:off x="5706617" y="4153317"/>
            <a:ext cx="110490" cy="186109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1125" spc="26" dirty="0">
                <a:solidFill>
                  <a:srgbClr val="003C69"/>
                </a:solidFill>
                <a:latin typeface="Cambria Math"/>
                <a:cs typeface="Cambria Math"/>
              </a:rPr>
              <a:t>𝑻</a:t>
            </a:r>
            <a:endParaRPr sz="1125">
              <a:latin typeface="Cambria Math"/>
              <a:cs typeface="Cambria Math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91DA7746-2DF2-47FF-90CC-DD68275F6B8E}"/>
              </a:ext>
            </a:extLst>
          </p:cNvPr>
          <p:cNvSpPr txBox="1"/>
          <p:nvPr/>
        </p:nvSpPr>
        <p:spPr>
          <a:xfrm>
            <a:off x="3423545" y="3314845"/>
            <a:ext cx="1969770" cy="22849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191101">
              <a:spcBef>
                <a:spcPts val="71"/>
              </a:spcBef>
            </a:pPr>
            <a:r>
              <a:rPr sz="1013" spc="26" dirty="0">
                <a:latin typeface="Cambria Math"/>
                <a:cs typeface="Cambria Math"/>
              </a:rPr>
              <a:t>𝐴</a:t>
            </a:r>
            <a:r>
              <a:rPr sz="2138" spc="39" baseline="-20467" dirty="0">
                <a:latin typeface="Cambria Math"/>
                <a:cs typeface="Cambria Math"/>
              </a:rPr>
              <a:t>𝒕</a:t>
            </a:r>
            <a:r>
              <a:rPr sz="1519" spc="39" baseline="-45267" dirty="0">
                <a:latin typeface="Cambria Math"/>
                <a:cs typeface="Cambria Math"/>
              </a:rPr>
              <a:t>𝐵</a:t>
            </a:r>
            <a:endParaRPr sz="1519" baseline="-45267">
              <a:latin typeface="Cambria Math"/>
              <a:cs typeface="Cambria Math"/>
            </a:endParaRPr>
          </a:p>
        </p:txBody>
      </p:sp>
      <p:grpSp>
        <p:nvGrpSpPr>
          <p:cNvPr id="21" name="object 19">
            <a:extLst>
              <a:ext uri="{FF2B5EF4-FFF2-40B4-BE49-F238E27FC236}">
                <a16:creationId xmlns:a16="http://schemas.microsoft.com/office/drawing/2014/main" id="{2B57F6B5-00AD-4E93-ACD9-7108FA283C00}"/>
              </a:ext>
            </a:extLst>
          </p:cNvPr>
          <p:cNvGrpSpPr/>
          <p:nvPr/>
        </p:nvGrpSpPr>
        <p:grpSpPr>
          <a:xfrm>
            <a:off x="3416616" y="3728874"/>
            <a:ext cx="2946083" cy="85725"/>
            <a:chOff x="4555488" y="3828832"/>
            <a:chExt cx="3928110" cy="114300"/>
          </a:xfrm>
        </p:grpSpPr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86945758-4220-4CCA-9658-D90610DE45CE}"/>
                </a:ext>
              </a:extLst>
            </p:cNvPr>
            <p:cNvSpPr/>
            <p:nvPr/>
          </p:nvSpPr>
          <p:spPr>
            <a:xfrm>
              <a:off x="4568188" y="3864972"/>
              <a:ext cx="3902710" cy="21590"/>
            </a:xfrm>
            <a:custGeom>
              <a:avLst/>
              <a:gdLst/>
              <a:ahLst/>
              <a:cxnLst/>
              <a:rect l="l" t="t" r="r" b="b"/>
              <a:pathLst>
                <a:path w="3902709" h="21589">
                  <a:moveTo>
                    <a:pt x="0" y="0"/>
                  </a:moveTo>
                  <a:lnTo>
                    <a:pt x="3902405" y="21437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51AD7D95-9B57-40E0-82BF-AEE198171A4C}"/>
                </a:ext>
              </a:extLst>
            </p:cNvPr>
            <p:cNvSpPr/>
            <p:nvPr/>
          </p:nvSpPr>
          <p:spPr>
            <a:xfrm>
              <a:off x="8394143" y="3841532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4" h="88900">
                  <a:moveTo>
                    <a:pt x="495" y="0"/>
                  </a:moveTo>
                  <a:lnTo>
                    <a:pt x="76453" y="44869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2">
            <a:extLst>
              <a:ext uri="{FF2B5EF4-FFF2-40B4-BE49-F238E27FC236}">
                <a16:creationId xmlns:a16="http://schemas.microsoft.com/office/drawing/2014/main" id="{C339A23C-8B8A-4DDB-94E8-B28A0B3914D6}"/>
              </a:ext>
            </a:extLst>
          </p:cNvPr>
          <p:cNvSpPr txBox="1"/>
          <p:nvPr/>
        </p:nvSpPr>
        <p:spPr>
          <a:xfrm>
            <a:off x="6296100" y="3776170"/>
            <a:ext cx="229076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25" spc="-26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1519" spc="-39" baseline="-16460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519" baseline="-16460">
              <a:latin typeface="Cambria Math"/>
              <a:cs typeface="Cambria Math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F985A635-AD33-472C-BE6C-D9315ADDF59B}"/>
              </a:ext>
            </a:extLst>
          </p:cNvPr>
          <p:cNvSpPr txBox="1"/>
          <p:nvPr/>
        </p:nvSpPr>
        <p:spPr>
          <a:xfrm>
            <a:off x="3152152" y="1704034"/>
            <a:ext cx="210979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9050">
              <a:spcBef>
                <a:spcPts val="71"/>
              </a:spcBef>
            </a:pPr>
            <a:r>
              <a:rPr sz="1425" spc="-41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r>
              <a:rPr sz="1519" spc="-62" baseline="-16460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519" baseline="-16460">
              <a:latin typeface="Cambria Math"/>
              <a:cs typeface="Cambria Math"/>
            </a:endParaRPr>
          </a:p>
        </p:txBody>
      </p:sp>
      <p:grpSp>
        <p:nvGrpSpPr>
          <p:cNvPr id="26" name="object 24">
            <a:extLst>
              <a:ext uri="{FF2B5EF4-FFF2-40B4-BE49-F238E27FC236}">
                <a16:creationId xmlns:a16="http://schemas.microsoft.com/office/drawing/2014/main" id="{0F618AA3-A5E8-4747-BEA8-7C5D475B1372}"/>
              </a:ext>
            </a:extLst>
          </p:cNvPr>
          <p:cNvGrpSpPr/>
          <p:nvPr/>
        </p:nvGrpSpPr>
        <p:grpSpPr>
          <a:xfrm>
            <a:off x="4822584" y="1940827"/>
            <a:ext cx="1629728" cy="1219676"/>
            <a:chOff x="6430112" y="1444768"/>
            <a:chExt cx="2172970" cy="1626235"/>
          </a:xfrm>
        </p:grpSpPr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C05D683A-6240-408C-AD19-30B775F80503}"/>
                </a:ext>
              </a:extLst>
            </p:cNvPr>
            <p:cNvSpPr/>
            <p:nvPr/>
          </p:nvSpPr>
          <p:spPr>
            <a:xfrm>
              <a:off x="6451525" y="1457479"/>
              <a:ext cx="728980" cy="1592580"/>
            </a:xfrm>
            <a:custGeom>
              <a:avLst/>
              <a:gdLst/>
              <a:ahLst/>
              <a:cxnLst/>
              <a:rect l="l" t="t" r="r" b="b"/>
              <a:pathLst>
                <a:path w="728979" h="1592580">
                  <a:moveTo>
                    <a:pt x="728459" y="159211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3FA03B5C-6B5F-4FF5-AB9F-6676012690AD}"/>
                </a:ext>
              </a:extLst>
            </p:cNvPr>
            <p:cNvSpPr/>
            <p:nvPr/>
          </p:nvSpPr>
          <p:spPr>
            <a:xfrm>
              <a:off x="6442812" y="1457468"/>
              <a:ext cx="81280" cy="88265"/>
            </a:xfrm>
            <a:custGeom>
              <a:avLst/>
              <a:gdLst/>
              <a:ahLst/>
              <a:cxnLst/>
              <a:rect l="l" t="t" r="r" b="b"/>
              <a:pathLst>
                <a:path w="81279" h="88265">
                  <a:moveTo>
                    <a:pt x="80835" y="50800"/>
                  </a:moveTo>
                  <a:lnTo>
                    <a:pt x="8712" y="0"/>
                  </a:lnTo>
                  <a:lnTo>
                    <a:pt x="0" y="87795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661B18D4-DCFA-409C-A43E-FD657EA68A5C}"/>
                </a:ext>
              </a:extLst>
            </p:cNvPr>
            <p:cNvSpPr/>
            <p:nvPr/>
          </p:nvSpPr>
          <p:spPr>
            <a:xfrm>
              <a:off x="7172017" y="2408998"/>
              <a:ext cx="1417955" cy="648970"/>
            </a:xfrm>
            <a:custGeom>
              <a:avLst/>
              <a:gdLst/>
              <a:ahLst/>
              <a:cxnLst/>
              <a:rect l="l" t="t" r="r" b="b"/>
              <a:pathLst>
                <a:path w="1417954" h="648969">
                  <a:moveTo>
                    <a:pt x="0" y="648754"/>
                  </a:moveTo>
                  <a:lnTo>
                    <a:pt x="1417891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F144977B-967B-441E-80DF-1EEEB3899DAC}"/>
                </a:ext>
              </a:extLst>
            </p:cNvPr>
            <p:cNvSpPr/>
            <p:nvPr/>
          </p:nvSpPr>
          <p:spPr>
            <a:xfrm>
              <a:off x="8502129" y="2400279"/>
              <a:ext cx="88265" cy="81280"/>
            </a:xfrm>
            <a:custGeom>
              <a:avLst/>
              <a:gdLst/>
              <a:ahLst/>
              <a:cxnLst/>
              <a:rect l="l" t="t" r="r" b="b"/>
              <a:pathLst>
                <a:path w="88265" h="81280">
                  <a:moveTo>
                    <a:pt x="0" y="0"/>
                  </a:moveTo>
                  <a:lnTo>
                    <a:pt x="87782" y="8724"/>
                  </a:lnTo>
                  <a:lnTo>
                    <a:pt x="36982" y="80848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755A3E4F-4DE0-4C88-9870-5591A3C7464A}"/>
                </a:ext>
              </a:extLst>
            </p:cNvPr>
            <p:cNvSpPr/>
            <p:nvPr/>
          </p:nvSpPr>
          <p:spPr>
            <a:xfrm>
              <a:off x="6630587" y="2739311"/>
              <a:ext cx="328930" cy="224790"/>
            </a:xfrm>
            <a:custGeom>
              <a:avLst/>
              <a:gdLst/>
              <a:ahLst/>
              <a:cxnLst/>
              <a:rect l="l" t="t" r="r" b="b"/>
              <a:pathLst>
                <a:path w="328929" h="224789">
                  <a:moveTo>
                    <a:pt x="256501" y="0"/>
                  </a:moveTo>
                  <a:lnTo>
                    <a:pt x="253441" y="0"/>
                  </a:lnTo>
                  <a:lnTo>
                    <a:pt x="253441" y="8940"/>
                  </a:lnTo>
                  <a:lnTo>
                    <a:pt x="255206" y="8940"/>
                  </a:lnTo>
                  <a:lnTo>
                    <a:pt x="263267" y="9495"/>
                  </a:lnTo>
                  <a:lnTo>
                    <a:pt x="290938" y="37638"/>
                  </a:lnTo>
                  <a:lnTo>
                    <a:pt x="291541" y="47142"/>
                  </a:lnTo>
                  <a:lnTo>
                    <a:pt x="291541" y="52628"/>
                  </a:lnTo>
                  <a:lnTo>
                    <a:pt x="290753" y="59410"/>
                  </a:lnTo>
                  <a:lnTo>
                    <a:pt x="287616" y="75565"/>
                  </a:lnTo>
                  <a:lnTo>
                    <a:pt x="286829" y="81318"/>
                  </a:lnTo>
                  <a:lnTo>
                    <a:pt x="286829" y="91427"/>
                  </a:lnTo>
                  <a:lnTo>
                    <a:pt x="288798" y="96901"/>
                  </a:lnTo>
                  <a:lnTo>
                    <a:pt x="296633" y="105448"/>
                  </a:lnTo>
                  <a:lnTo>
                    <a:pt x="301294" y="108597"/>
                  </a:lnTo>
                  <a:lnTo>
                    <a:pt x="306705" y="110642"/>
                  </a:lnTo>
                  <a:lnTo>
                    <a:pt x="306705" y="112750"/>
                  </a:lnTo>
                  <a:lnTo>
                    <a:pt x="301294" y="114795"/>
                  </a:lnTo>
                  <a:lnTo>
                    <a:pt x="296633" y="117944"/>
                  </a:lnTo>
                  <a:lnTo>
                    <a:pt x="288798" y="126492"/>
                  </a:lnTo>
                  <a:lnTo>
                    <a:pt x="286829" y="131953"/>
                  </a:lnTo>
                  <a:lnTo>
                    <a:pt x="286829" y="142074"/>
                  </a:lnTo>
                  <a:lnTo>
                    <a:pt x="287616" y="147828"/>
                  </a:lnTo>
                  <a:lnTo>
                    <a:pt x="290753" y="163982"/>
                  </a:lnTo>
                  <a:lnTo>
                    <a:pt x="291541" y="170751"/>
                  </a:lnTo>
                  <a:lnTo>
                    <a:pt x="291541" y="176237"/>
                  </a:lnTo>
                  <a:lnTo>
                    <a:pt x="290938" y="186108"/>
                  </a:lnTo>
                  <a:lnTo>
                    <a:pt x="263267" y="214722"/>
                  </a:lnTo>
                  <a:lnTo>
                    <a:pt x="255206" y="215277"/>
                  </a:lnTo>
                  <a:lnTo>
                    <a:pt x="253441" y="215277"/>
                  </a:lnTo>
                  <a:lnTo>
                    <a:pt x="253441" y="224218"/>
                  </a:lnTo>
                  <a:lnTo>
                    <a:pt x="256501" y="224218"/>
                  </a:lnTo>
                  <a:lnTo>
                    <a:pt x="269443" y="223249"/>
                  </a:lnTo>
                  <a:lnTo>
                    <a:pt x="303819" y="204671"/>
                  </a:lnTo>
                  <a:lnTo>
                    <a:pt x="311518" y="174129"/>
                  </a:lnTo>
                  <a:lnTo>
                    <a:pt x="311518" y="167627"/>
                  </a:lnTo>
                  <a:lnTo>
                    <a:pt x="310603" y="160210"/>
                  </a:lnTo>
                  <a:lnTo>
                    <a:pt x="306920" y="143598"/>
                  </a:lnTo>
                  <a:lnTo>
                    <a:pt x="305993" y="138036"/>
                  </a:lnTo>
                  <a:lnTo>
                    <a:pt x="305993" y="129806"/>
                  </a:lnTo>
                  <a:lnTo>
                    <a:pt x="307860" y="125387"/>
                  </a:lnTo>
                  <a:lnTo>
                    <a:pt x="315302" y="118579"/>
                  </a:lnTo>
                  <a:lnTo>
                    <a:pt x="320929" y="116751"/>
                  </a:lnTo>
                  <a:lnTo>
                    <a:pt x="328447" y="116509"/>
                  </a:lnTo>
                  <a:lnTo>
                    <a:pt x="328447" y="106870"/>
                  </a:lnTo>
                  <a:lnTo>
                    <a:pt x="320929" y="106641"/>
                  </a:lnTo>
                  <a:lnTo>
                    <a:pt x="315302" y="104813"/>
                  </a:lnTo>
                  <a:lnTo>
                    <a:pt x="307860" y="97993"/>
                  </a:lnTo>
                  <a:lnTo>
                    <a:pt x="305993" y="93586"/>
                  </a:lnTo>
                  <a:lnTo>
                    <a:pt x="305993" y="85356"/>
                  </a:lnTo>
                  <a:lnTo>
                    <a:pt x="306920" y="79794"/>
                  </a:lnTo>
                  <a:lnTo>
                    <a:pt x="310603" y="63182"/>
                  </a:lnTo>
                  <a:lnTo>
                    <a:pt x="311518" y="55765"/>
                  </a:lnTo>
                  <a:lnTo>
                    <a:pt x="311518" y="49263"/>
                  </a:lnTo>
                  <a:lnTo>
                    <a:pt x="310663" y="37802"/>
                  </a:lnTo>
                  <a:lnTo>
                    <a:pt x="280646" y="3394"/>
                  </a:lnTo>
                  <a:lnTo>
                    <a:pt x="269443" y="967"/>
                  </a:lnTo>
                  <a:lnTo>
                    <a:pt x="256501" y="0"/>
                  </a:lnTo>
                  <a:close/>
                </a:path>
                <a:path w="328929" h="224789">
                  <a:moveTo>
                    <a:pt x="75018" y="0"/>
                  </a:moveTo>
                  <a:lnTo>
                    <a:pt x="71958" y="0"/>
                  </a:lnTo>
                  <a:lnTo>
                    <a:pt x="59010" y="967"/>
                  </a:lnTo>
                  <a:lnTo>
                    <a:pt x="24638" y="19482"/>
                  </a:lnTo>
                  <a:lnTo>
                    <a:pt x="16929" y="49149"/>
                  </a:lnTo>
                  <a:lnTo>
                    <a:pt x="16929" y="55651"/>
                  </a:lnTo>
                  <a:lnTo>
                    <a:pt x="17856" y="63055"/>
                  </a:lnTo>
                  <a:lnTo>
                    <a:pt x="21539" y="79679"/>
                  </a:lnTo>
                  <a:lnTo>
                    <a:pt x="22453" y="85242"/>
                  </a:lnTo>
                  <a:lnTo>
                    <a:pt x="22453" y="93472"/>
                  </a:lnTo>
                  <a:lnTo>
                    <a:pt x="20599" y="97878"/>
                  </a:lnTo>
                  <a:lnTo>
                    <a:pt x="13144" y="104698"/>
                  </a:lnTo>
                  <a:lnTo>
                    <a:pt x="7531" y="106527"/>
                  </a:lnTo>
                  <a:lnTo>
                    <a:pt x="0" y="106756"/>
                  </a:lnTo>
                  <a:lnTo>
                    <a:pt x="0" y="116395"/>
                  </a:lnTo>
                  <a:lnTo>
                    <a:pt x="7531" y="116636"/>
                  </a:lnTo>
                  <a:lnTo>
                    <a:pt x="13144" y="118452"/>
                  </a:lnTo>
                  <a:lnTo>
                    <a:pt x="20599" y="125272"/>
                  </a:lnTo>
                  <a:lnTo>
                    <a:pt x="22453" y="129679"/>
                  </a:lnTo>
                  <a:lnTo>
                    <a:pt x="22453" y="137909"/>
                  </a:lnTo>
                  <a:lnTo>
                    <a:pt x="21539" y="143484"/>
                  </a:lnTo>
                  <a:lnTo>
                    <a:pt x="17856" y="160096"/>
                  </a:lnTo>
                  <a:lnTo>
                    <a:pt x="16929" y="167500"/>
                  </a:lnTo>
                  <a:lnTo>
                    <a:pt x="16929" y="174015"/>
                  </a:lnTo>
                  <a:lnTo>
                    <a:pt x="17786" y="185885"/>
                  </a:lnTo>
                  <a:lnTo>
                    <a:pt x="47809" y="220818"/>
                  </a:lnTo>
                  <a:lnTo>
                    <a:pt x="71958" y="224218"/>
                  </a:lnTo>
                  <a:lnTo>
                    <a:pt x="75018" y="224218"/>
                  </a:lnTo>
                  <a:lnTo>
                    <a:pt x="75018" y="215277"/>
                  </a:lnTo>
                  <a:lnTo>
                    <a:pt x="73253" y="215277"/>
                  </a:lnTo>
                  <a:lnTo>
                    <a:pt x="65190" y="214722"/>
                  </a:lnTo>
                  <a:lnTo>
                    <a:pt x="37521" y="186038"/>
                  </a:lnTo>
                  <a:lnTo>
                    <a:pt x="36918" y="176123"/>
                  </a:lnTo>
                  <a:lnTo>
                    <a:pt x="36918" y="170637"/>
                  </a:lnTo>
                  <a:lnTo>
                    <a:pt x="37706" y="163855"/>
                  </a:lnTo>
                  <a:lnTo>
                    <a:pt x="40843" y="147713"/>
                  </a:lnTo>
                  <a:lnTo>
                    <a:pt x="41617" y="141947"/>
                  </a:lnTo>
                  <a:lnTo>
                    <a:pt x="41617" y="131838"/>
                  </a:lnTo>
                  <a:lnTo>
                    <a:pt x="39662" y="126377"/>
                  </a:lnTo>
                  <a:lnTo>
                    <a:pt x="31826" y="117830"/>
                  </a:lnTo>
                  <a:lnTo>
                    <a:pt x="27165" y="114668"/>
                  </a:lnTo>
                  <a:lnTo>
                    <a:pt x="21755" y="112636"/>
                  </a:lnTo>
                  <a:lnTo>
                    <a:pt x="21755" y="110515"/>
                  </a:lnTo>
                  <a:lnTo>
                    <a:pt x="27165" y="108483"/>
                  </a:lnTo>
                  <a:lnTo>
                    <a:pt x="31826" y="105321"/>
                  </a:lnTo>
                  <a:lnTo>
                    <a:pt x="39662" y="96786"/>
                  </a:lnTo>
                  <a:lnTo>
                    <a:pt x="41617" y="91313"/>
                  </a:lnTo>
                  <a:lnTo>
                    <a:pt x="41617" y="81203"/>
                  </a:lnTo>
                  <a:lnTo>
                    <a:pt x="40843" y="75438"/>
                  </a:lnTo>
                  <a:lnTo>
                    <a:pt x="37706" y="59296"/>
                  </a:lnTo>
                  <a:lnTo>
                    <a:pt x="36918" y="52514"/>
                  </a:lnTo>
                  <a:lnTo>
                    <a:pt x="36918" y="47028"/>
                  </a:lnTo>
                  <a:lnTo>
                    <a:pt x="37521" y="37574"/>
                  </a:lnTo>
                  <a:lnTo>
                    <a:pt x="65190" y="9495"/>
                  </a:lnTo>
                  <a:lnTo>
                    <a:pt x="73253" y="8940"/>
                  </a:lnTo>
                  <a:lnTo>
                    <a:pt x="75018" y="8940"/>
                  </a:lnTo>
                  <a:lnTo>
                    <a:pt x="75018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0">
            <a:extLst>
              <a:ext uri="{FF2B5EF4-FFF2-40B4-BE49-F238E27FC236}">
                <a16:creationId xmlns:a16="http://schemas.microsoft.com/office/drawing/2014/main" id="{521F85E4-5BF8-4CE6-B331-33B4D1B472FA}"/>
              </a:ext>
            </a:extLst>
          </p:cNvPr>
          <p:cNvSpPr/>
          <p:nvPr/>
        </p:nvSpPr>
        <p:spPr>
          <a:xfrm>
            <a:off x="3091848" y="3847837"/>
            <a:ext cx="239554" cy="168593"/>
          </a:xfrm>
          <a:custGeom>
            <a:avLst/>
            <a:gdLst/>
            <a:ahLst/>
            <a:cxnLst/>
            <a:rect l="l" t="t" r="r" b="b"/>
            <a:pathLst>
              <a:path w="319404" h="224789">
                <a:moveTo>
                  <a:pt x="247357" y="0"/>
                </a:moveTo>
                <a:lnTo>
                  <a:pt x="244297" y="0"/>
                </a:lnTo>
                <a:lnTo>
                  <a:pt x="244297" y="8940"/>
                </a:lnTo>
                <a:lnTo>
                  <a:pt x="246062" y="8940"/>
                </a:lnTo>
                <a:lnTo>
                  <a:pt x="254123" y="9495"/>
                </a:lnTo>
                <a:lnTo>
                  <a:pt x="281792" y="37638"/>
                </a:lnTo>
                <a:lnTo>
                  <a:pt x="282397" y="47142"/>
                </a:lnTo>
                <a:lnTo>
                  <a:pt x="282397" y="52628"/>
                </a:lnTo>
                <a:lnTo>
                  <a:pt x="281609" y="59410"/>
                </a:lnTo>
                <a:lnTo>
                  <a:pt x="278472" y="75565"/>
                </a:lnTo>
                <a:lnTo>
                  <a:pt x="277685" y="81318"/>
                </a:lnTo>
                <a:lnTo>
                  <a:pt x="277685" y="91427"/>
                </a:lnTo>
                <a:lnTo>
                  <a:pt x="279653" y="96901"/>
                </a:lnTo>
                <a:lnTo>
                  <a:pt x="287489" y="105448"/>
                </a:lnTo>
                <a:lnTo>
                  <a:pt x="292150" y="108597"/>
                </a:lnTo>
                <a:lnTo>
                  <a:pt x="297560" y="110642"/>
                </a:lnTo>
                <a:lnTo>
                  <a:pt x="297560" y="112750"/>
                </a:lnTo>
                <a:lnTo>
                  <a:pt x="292150" y="114795"/>
                </a:lnTo>
                <a:lnTo>
                  <a:pt x="287489" y="117944"/>
                </a:lnTo>
                <a:lnTo>
                  <a:pt x="279653" y="126492"/>
                </a:lnTo>
                <a:lnTo>
                  <a:pt x="277685" y="131953"/>
                </a:lnTo>
                <a:lnTo>
                  <a:pt x="277685" y="142074"/>
                </a:lnTo>
                <a:lnTo>
                  <a:pt x="278472" y="147828"/>
                </a:lnTo>
                <a:lnTo>
                  <a:pt x="281609" y="163982"/>
                </a:lnTo>
                <a:lnTo>
                  <a:pt x="282397" y="170751"/>
                </a:lnTo>
                <a:lnTo>
                  <a:pt x="282397" y="176237"/>
                </a:lnTo>
                <a:lnTo>
                  <a:pt x="281792" y="186108"/>
                </a:lnTo>
                <a:lnTo>
                  <a:pt x="254123" y="214722"/>
                </a:lnTo>
                <a:lnTo>
                  <a:pt x="246062" y="215277"/>
                </a:lnTo>
                <a:lnTo>
                  <a:pt x="244297" y="215277"/>
                </a:lnTo>
                <a:lnTo>
                  <a:pt x="244297" y="224218"/>
                </a:lnTo>
                <a:lnTo>
                  <a:pt x="247357" y="224218"/>
                </a:lnTo>
                <a:lnTo>
                  <a:pt x="260299" y="223249"/>
                </a:lnTo>
                <a:lnTo>
                  <a:pt x="294675" y="204671"/>
                </a:lnTo>
                <a:lnTo>
                  <a:pt x="302374" y="174129"/>
                </a:lnTo>
                <a:lnTo>
                  <a:pt x="302374" y="167627"/>
                </a:lnTo>
                <a:lnTo>
                  <a:pt x="301459" y="160210"/>
                </a:lnTo>
                <a:lnTo>
                  <a:pt x="297776" y="143598"/>
                </a:lnTo>
                <a:lnTo>
                  <a:pt x="296849" y="138036"/>
                </a:lnTo>
                <a:lnTo>
                  <a:pt x="296849" y="129806"/>
                </a:lnTo>
                <a:lnTo>
                  <a:pt x="298716" y="125387"/>
                </a:lnTo>
                <a:lnTo>
                  <a:pt x="306158" y="118579"/>
                </a:lnTo>
                <a:lnTo>
                  <a:pt x="311784" y="116751"/>
                </a:lnTo>
                <a:lnTo>
                  <a:pt x="319303" y="116509"/>
                </a:lnTo>
                <a:lnTo>
                  <a:pt x="319303" y="106870"/>
                </a:lnTo>
                <a:lnTo>
                  <a:pt x="311784" y="106641"/>
                </a:lnTo>
                <a:lnTo>
                  <a:pt x="306158" y="104813"/>
                </a:lnTo>
                <a:lnTo>
                  <a:pt x="298716" y="97993"/>
                </a:lnTo>
                <a:lnTo>
                  <a:pt x="296849" y="93586"/>
                </a:lnTo>
                <a:lnTo>
                  <a:pt x="296849" y="85356"/>
                </a:lnTo>
                <a:lnTo>
                  <a:pt x="297776" y="79794"/>
                </a:lnTo>
                <a:lnTo>
                  <a:pt x="301459" y="63182"/>
                </a:lnTo>
                <a:lnTo>
                  <a:pt x="302374" y="55765"/>
                </a:lnTo>
                <a:lnTo>
                  <a:pt x="302374" y="49263"/>
                </a:lnTo>
                <a:lnTo>
                  <a:pt x="301519" y="37802"/>
                </a:lnTo>
                <a:lnTo>
                  <a:pt x="271502" y="3394"/>
                </a:lnTo>
                <a:lnTo>
                  <a:pt x="260299" y="967"/>
                </a:lnTo>
                <a:lnTo>
                  <a:pt x="247357" y="0"/>
                </a:lnTo>
                <a:close/>
              </a:path>
              <a:path w="319404" h="224789">
                <a:moveTo>
                  <a:pt x="75018" y="0"/>
                </a:moveTo>
                <a:lnTo>
                  <a:pt x="71958" y="0"/>
                </a:lnTo>
                <a:lnTo>
                  <a:pt x="59010" y="967"/>
                </a:lnTo>
                <a:lnTo>
                  <a:pt x="24638" y="19482"/>
                </a:lnTo>
                <a:lnTo>
                  <a:pt x="16929" y="49149"/>
                </a:lnTo>
                <a:lnTo>
                  <a:pt x="16929" y="55651"/>
                </a:lnTo>
                <a:lnTo>
                  <a:pt x="17856" y="63055"/>
                </a:lnTo>
                <a:lnTo>
                  <a:pt x="21539" y="79679"/>
                </a:lnTo>
                <a:lnTo>
                  <a:pt x="22453" y="85242"/>
                </a:lnTo>
                <a:lnTo>
                  <a:pt x="22453" y="93472"/>
                </a:lnTo>
                <a:lnTo>
                  <a:pt x="20599" y="97878"/>
                </a:lnTo>
                <a:lnTo>
                  <a:pt x="13144" y="104698"/>
                </a:lnTo>
                <a:lnTo>
                  <a:pt x="7531" y="106527"/>
                </a:lnTo>
                <a:lnTo>
                  <a:pt x="0" y="106756"/>
                </a:lnTo>
                <a:lnTo>
                  <a:pt x="0" y="116395"/>
                </a:lnTo>
                <a:lnTo>
                  <a:pt x="7531" y="116636"/>
                </a:lnTo>
                <a:lnTo>
                  <a:pt x="13144" y="118452"/>
                </a:lnTo>
                <a:lnTo>
                  <a:pt x="20599" y="125272"/>
                </a:lnTo>
                <a:lnTo>
                  <a:pt x="22453" y="129679"/>
                </a:lnTo>
                <a:lnTo>
                  <a:pt x="22453" y="137909"/>
                </a:lnTo>
                <a:lnTo>
                  <a:pt x="21539" y="143484"/>
                </a:lnTo>
                <a:lnTo>
                  <a:pt x="17856" y="160096"/>
                </a:lnTo>
                <a:lnTo>
                  <a:pt x="16929" y="167500"/>
                </a:lnTo>
                <a:lnTo>
                  <a:pt x="16929" y="174015"/>
                </a:lnTo>
                <a:lnTo>
                  <a:pt x="17786" y="185885"/>
                </a:lnTo>
                <a:lnTo>
                  <a:pt x="47809" y="220818"/>
                </a:lnTo>
                <a:lnTo>
                  <a:pt x="71958" y="224218"/>
                </a:lnTo>
                <a:lnTo>
                  <a:pt x="75018" y="224218"/>
                </a:lnTo>
                <a:lnTo>
                  <a:pt x="75018" y="215277"/>
                </a:lnTo>
                <a:lnTo>
                  <a:pt x="73253" y="215277"/>
                </a:lnTo>
                <a:lnTo>
                  <a:pt x="65190" y="214722"/>
                </a:lnTo>
                <a:lnTo>
                  <a:pt x="37521" y="186038"/>
                </a:lnTo>
                <a:lnTo>
                  <a:pt x="36918" y="176123"/>
                </a:lnTo>
                <a:lnTo>
                  <a:pt x="36918" y="170637"/>
                </a:lnTo>
                <a:lnTo>
                  <a:pt x="37706" y="163855"/>
                </a:lnTo>
                <a:lnTo>
                  <a:pt x="40843" y="147713"/>
                </a:lnTo>
                <a:lnTo>
                  <a:pt x="41617" y="141947"/>
                </a:lnTo>
                <a:lnTo>
                  <a:pt x="41617" y="131838"/>
                </a:lnTo>
                <a:lnTo>
                  <a:pt x="39662" y="126377"/>
                </a:lnTo>
                <a:lnTo>
                  <a:pt x="31826" y="117830"/>
                </a:lnTo>
                <a:lnTo>
                  <a:pt x="27165" y="114668"/>
                </a:lnTo>
                <a:lnTo>
                  <a:pt x="21755" y="112636"/>
                </a:lnTo>
                <a:lnTo>
                  <a:pt x="21755" y="110515"/>
                </a:lnTo>
                <a:lnTo>
                  <a:pt x="27165" y="108483"/>
                </a:lnTo>
                <a:lnTo>
                  <a:pt x="31826" y="105321"/>
                </a:lnTo>
                <a:lnTo>
                  <a:pt x="39662" y="96786"/>
                </a:lnTo>
                <a:lnTo>
                  <a:pt x="41617" y="91313"/>
                </a:lnTo>
                <a:lnTo>
                  <a:pt x="41617" y="81203"/>
                </a:lnTo>
                <a:lnTo>
                  <a:pt x="40843" y="75438"/>
                </a:lnTo>
                <a:lnTo>
                  <a:pt x="37706" y="59296"/>
                </a:lnTo>
                <a:lnTo>
                  <a:pt x="36918" y="52514"/>
                </a:lnTo>
                <a:lnTo>
                  <a:pt x="36918" y="47028"/>
                </a:lnTo>
                <a:lnTo>
                  <a:pt x="37521" y="37574"/>
                </a:lnTo>
                <a:lnTo>
                  <a:pt x="65190" y="9495"/>
                </a:lnTo>
                <a:lnTo>
                  <a:pt x="73253" y="8940"/>
                </a:lnTo>
                <a:lnTo>
                  <a:pt x="75018" y="8940"/>
                </a:lnTo>
                <a:lnTo>
                  <a:pt x="750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11DAC3D0-A592-4131-8554-4EFDAE3A26E1}"/>
              </a:ext>
            </a:extLst>
          </p:cNvPr>
          <p:cNvSpPr txBox="1"/>
          <p:nvPr/>
        </p:nvSpPr>
        <p:spPr>
          <a:xfrm>
            <a:off x="3143669" y="3792351"/>
            <a:ext cx="133826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425" spc="-4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425">
              <a:latin typeface="Cambria Math"/>
              <a:cs typeface="Cambria Math"/>
            </a:endParaRPr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A54F77F0-FE63-4F15-A925-5EDC54EF2103}"/>
              </a:ext>
            </a:extLst>
          </p:cNvPr>
          <p:cNvSpPr txBox="1"/>
          <p:nvPr/>
        </p:nvSpPr>
        <p:spPr>
          <a:xfrm>
            <a:off x="5024763" y="2856246"/>
            <a:ext cx="137636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425" spc="-4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425">
              <a:latin typeface="Cambria Math"/>
              <a:cs typeface="Cambria Math"/>
            </a:endParaRPr>
          </a:p>
        </p:txBody>
      </p:sp>
      <p:grpSp>
        <p:nvGrpSpPr>
          <p:cNvPr id="35" name="object 33">
            <a:extLst>
              <a:ext uri="{FF2B5EF4-FFF2-40B4-BE49-F238E27FC236}">
                <a16:creationId xmlns:a16="http://schemas.microsoft.com/office/drawing/2014/main" id="{4D3292B3-FA92-486B-8C3C-67116BB2636E}"/>
              </a:ext>
            </a:extLst>
          </p:cNvPr>
          <p:cNvGrpSpPr/>
          <p:nvPr/>
        </p:nvGrpSpPr>
        <p:grpSpPr>
          <a:xfrm>
            <a:off x="3390212" y="1962648"/>
            <a:ext cx="2562225" cy="1801178"/>
            <a:chOff x="4520283" y="1473864"/>
            <a:chExt cx="3416300" cy="2401570"/>
          </a:xfrm>
        </p:grpSpPr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3F663DAC-F4D6-41CF-A795-94B3EDFF6159}"/>
                </a:ext>
              </a:extLst>
            </p:cNvPr>
            <p:cNvSpPr/>
            <p:nvPr/>
          </p:nvSpPr>
          <p:spPr>
            <a:xfrm>
              <a:off x="4577427" y="3077071"/>
              <a:ext cx="2534285" cy="788670"/>
            </a:xfrm>
            <a:custGeom>
              <a:avLst/>
              <a:gdLst/>
              <a:ahLst/>
              <a:cxnLst/>
              <a:rect l="l" t="t" r="r" b="b"/>
              <a:pathLst>
                <a:path w="2534284" h="788670">
                  <a:moveTo>
                    <a:pt x="0" y="788428"/>
                  </a:moveTo>
                  <a:lnTo>
                    <a:pt x="253403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A600A8EA-DCF5-47C9-851C-422F83838CC8}"/>
                </a:ext>
              </a:extLst>
            </p:cNvPr>
            <p:cNvSpPr/>
            <p:nvPr/>
          </p:nvSpPr>
          <p:spPr>
            <a:xfrm>
              <a:off x="7088010" y="3044466"/>
              <a:ext cx="84455" cy="73025"/>
            </a:xfrm>
            <a:custGeom>
              <a:avLst/>
              <a:gdLst/>
              <a:ahLst/>
              <a:cxnLst/>
              <a:rect l="l" t="t" r="r" b="b"/>
              <a:pathLst>
                <a:path w="84454" h="73025">
                  <a:moveTo>
                    <a:pt x="0" y="0"/>
                  </a:moveTo>
                  <a:lnTo>
                    <a:pt x="22644" y="72758"/>
                  </a:lnTo>
                  <a:lnTo>
                    <a:pt x="84086" y="13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FF56043B-B490-4CB2-8735-116C95030821}"/>
                </a:ext>
              </a:extLst>
            </p:cNvPr>
            <p:cNvSpPr/>
            <p:nvPr/>
          </p:nvSpPr>
          <p:spPr>
            <a:xfrm>
              <a:off x="7442086" y="1704619"/>
              <a:ext cx="96024" cy="960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4A375A65-2B60-4B90-B454-DC3F7486A658}"/>
                </a:ext>
              </a:extLst>
            </p:cNvPr>
            <p:cNvSpPr/>
            <p:nvPr/>
          </p:nvSpPr>
          <p:spPr>
            <a:xfrm>
              <a:off x="7718194" y="2809626"/>
              <a:ext cx="54610" cy="248920"/>
            </a:xfrm>
            <a:custGeom>
              <a:avLst/>
              <a:gdLst/>
              <a:ahLst/>
              <a:cxnLst/>
              <a:rect l="l" t="t" r="r" b="b"/>
              <a:pathLst>
                <a:path w="54609" h="248919">
                  <a:moveTo>
                    <a:pt x="0" y="0"/>
                  </a:moveTo>
                  <a:lnTo>
                    <a:pt x="19300" y="47640"/>
                  </a:lnTo>
                  <a:lnTo>
                    <a:pt x="34415" y="96620"/>
                  </a:lnTo>
                  <a:lnTo>
                    <a:pt x="45284" y="146667"/>
                  </a:lnTo>
                  <a:lnTo>
                    <a:pt x="51849" y="197503"/>
                  </a:lnTo>
                  <a:lnTo>
                    <a:pt x="54051" y="248856"/>
                  </a:lnTo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5BE12F1E-281B-491A-9545-F93D9D0967D6}"/>
                </a:ext>
              </a:extLst>
            </p:cNvPr>
            <p:cNvSpPr/>
            <p:nvPr/>
          </p:nvSpPr>
          <p:spPr>
            <a:xfrm>
              <a:off x="4577427" y="1486570"/>
              <a:ext cx="0" cy="2374900"/>
            </a:xfrm>
            <a:custGeom>
              <a:avLst/>
              <a:gdLst/>
              <a:ahLst/>
              <a:cxnLst/>
              <a:rect l="l" t="t" r="r" b="b"/>
              <a:pathLst>
                <a:path h="2374900">
                  <a:moveTo>
                    <a:pt x="0" y="237484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9">
              <a:extLst>
                <a:ext uri="{FF2B5EF4-FFF2-40B4-BE49-F238E27FC236}">
                  <a16:creationId xmlns:a16="http://schemas.microsoft.com/office/drawing/2014/main" id="{9F8B5D67-A45D-4869-8DC3-0B73BC7F4E5A}"/>
                </a:ext>
              </a:extLst>
            </p:cNvPr>
            <p:cNvSpPr/>
            <p:nvPr/>
          </p:nvSpPr>
          <p:spPr>
            <a:xfrm>
              <a:off x="4532983" y="1486564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DFD7C7C4-C03F-42DE-97D3-56A39EA348DC}"/>
                </a:ext>
              </a:extLst>
            </p:cNvPr>
            <p:cNvSpPr/>
            <p:nvPr/>
          </p:nvSpPr>
          <p:spPr>
            <a:xfrm>
              <a:off x="7490818" y="1755809"/>
              <a:ext cx="439420" cy="960755"/>
            </a:xfrm>
            <a:custGeom>
              <a:avLst/>
              <a:gdLst/>
              <a:ahLst/>
              <a:cxnLst/>
              <a:rect l="l" t="t" r="r" b="b"/>
              <a:pathLst>
                <a:path w="439420" h="960755">
                  <a:moveTo>
                    <a:pt x="439356" y="96025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B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7D4AA536-0AE0-4EC8-917B-2133AC5D85EA}"/>
                </a:ext>
              </a:extLst>
            </p:cNvPr>
            <p:cNvSpPr/>
            <p:nvPr/>
          </p:nvSpPr>
          <p:spPr>
            <a:xfrm>
              <a:off x="6751246" y="1752443"/>
              <a:ext cx="742315" cy="339725"/>
            </a:xfrm>
            <a:custGeom>
              <a:avLst/>
              <a:gdLst/>
              <a:ahLst/>
              <a:cxnLst/>
              <a:rect l="l" t="t" r="r" b="b"/>
              <a:pathLst>
                <a:path w="742315" h="339725">
                  <a:moveTo>
                    <a:pt x="0" y="339598"/>
                  </a:moveTo>
                  <a:lnTo>
                    <a:pt x="742213" y="0"/>
                  </a:lnTo>
                </a:path>
              </a:pathLst>
            </a:custGeom>
            <a:ln w="12700">
              <a:solidFill>
                <a:srgbClr val="00B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8C88C019-8D32-4A1E-8560-4BEB83E66A73}"/>
                </a:ext>
              </a:extLst>
            </p:cNvPr>
            <p:cNvSpPr/>
            <p:nvPr/>
          </p:nvSpPr>
          <p:spPr>
            <a:xfrm>
              <a:off x="7486924" y="1755810"/>
              <a:ext cx="0" cy="2112010"/>
            </a:xfrm>
            <a:custGeom>
              <a:avLst/>
              <a:gdLst/>
              <a:ahLst/>
              <a:cxnLst/>
              <a:rect l="l" t="t" r="r" b="b"/>
              <a:pathLst>
                <a:path h="2112010">
                  <a:moveTo>
                    <a:pt x="0" y="21119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EABACBDA-CAAE-4200-A170-54B9348653D0}"/>
                </a:ext>
              </a:extLst>
            </p:cNvPr>
            <p:cNvSpPr/>
            <p:nvPr/>
          </p:nvSpPr>
          <p:spPr>
            <a:xfrm>
              <a:off x="4578950" y="1749450"/>
              <a:ext cx="2880995" cy="0"/>
            </a:xfrm>
            <a:custGeom>
              <a:avLst/>
              <a:gdLst/>
              <a:ahLst/>
              <a:cxnLst/>
              <a:rect l="l" t="t" r="r" b="b"/>
              <a:pathLst>
                <a:path w="2880995">
                  <a:moveTo>
                    <a:pt x="0" y="0"/>
                  </a:moveTo>
                  <a:lnTo>
                    <a:pt x="2880753" y="0"/>
                  </a:lnTo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4">
              <a:extLst>
                <a:ext uri="{FF2B5EF4-FFF2-40B4-BE49-F238E27FC236}">
                  <a16:creationId xmlns:a16="http://schemas.microsoft.com/office/drawing/2014/main" id="{C3400E92-9FF4-4AC9-875F-5FD531BEC869}"/>
                </a:ext>
              </a:extLst>
            </p:cNvPr>
            <p:cNvSpPr/>
            <p:nvPr/>
          </p:nvSpPr>
          <p:spPr>
            <a:xfrm>
              <a:off x="7171914" y="3066709"/>
              <a:ext cx="0" cy="768350"/>
            </a:xfrm>
            <a:custGeom>
              <a:avLst/>
              <a:gdLst/>
              <a:ahLst/>
              <a:cxnLst/>
              <a:rect l="l" t="t" r="r" b="b"/>
              <a:pathLst>
                <a:path h="768350">
                  <a:moveTo>
                    <a:pt x="0" y="76799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5">
              <a:extLst>
                <a:ext uri="{FF2B5EF4-FFF2-40B4-BE49-F238E27FC236}">
                  <a16:creationId xmlns:a16="http://schemas.microsoft.com/office/drawing/2014/main" id="{B4199A4D-8C3E-4941-BA63-A4B38DEAA5E5}"/>
                </a:ext>
              </a:extLst>
            </p:cNvPr>
            <p:cNvSpPr/>
            <p:nvPr/>
          </p:nvSpPr>
          <p:spPr>
            <a:xfrm>
              <a:off x="4576342" y="3048773"/>
              <a:ext cx="2592705" cy="0"/>
            </a:xfrm>
            <a:custGeom>
              <a:avLst/>
              <a:gdLst/>
              <a:ahLst/>
              <a:cxnLst/>
              <a:rect l="l" t="t" r="r" b="b"/>
              <a:pathLst>
                <a:path w="2592704">
                  <a:moveTo>
                    <a:pt x="0" y="0"/>
                  </a:moveTo>
                  <a:lnTo>
                    <a:pt x="2592679" y="0"/>
                  </a:lnTo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6">
            <a:extLst>
              <a:ext uri="{FF2B5EF4-FFF2-40B4-BE49-F238E27FC236}">
                <a16:creationId xmlns:a16="http://schemas.microsoft.com/office/drawing/2014/main" id="{0595774A-7C41-4FC0-9F37-26EE6781844D}"/>
              </a:ext>
            </a:extLst>
          </p:cNvPr>
          <p:cNvSpPr txBox="1"/>
          <p:nvPr/>
        </p:nvSpPr>
        <p:spPr>
          <a:xfrm>
            <a:off x="6444264" y="2587959"/>
            <a:ext cx="240030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25" spc="4" dirty="0">
                <a:solidFill>
                  <a:srgbClr val="00B050"/>
                </a:solidFill>
                <a:latin typeface="Cambria Math"/>
                <a:cs typeface="Cambria Math"/>
              </a:rPr>
              <a:t>𝑥</a:t>
            </a:r>
            <a:r>
              <a:rPr sz="1519" spc="5" baseline="-16460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519" baseline="-16460">
              <a:latin typeface="Cambria Math"/>
              <a:cs typeface="Cambria Math"/>
            </a:endParaRPr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FD58A24F-A692-440F-8E74-9586613AF652}"/>
              </a:ext>
            </a:extLst>
          </p:cNvPr>
          <p:cNvSpPr txBox="1"/>
          <p:nvPr/>
        </p:nvSpPr>
        <p:spPr>
          <a:xfrm>
            <a:off x="4570471" y="1795874"/>
            <a:ext cx="241459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25" spc="-8" dirty="0">
                <a:solidFill>
                  <a:srgbClr val="00B050"/>
                </a:solidFill>
                <a:latin typeface="Cambria Math"/>
                <a:cs typeface="Cambria Math"/>
              </a:rPr>
              <a:t>𝑦</a:t>
            </a:r>
            <a:r>
              <a:rPr sz="1519" spc="-11" baseline="-16460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519" baseline="-16460">
              <a:latin typeface="Cambria Math"/>
              <a:cs typeface="Cambria Math"/>
            </a:endParaRPr>
          </a:p>
        </p:txBody>
      </p:sp>
      <p:sp>
        <p:nvSpPr>
          <p:cNvPr id="50" name="object 48">
            <a:extLst>
              <a:ext uri="{FF2B5EF4-FFF2-40B4-BE49-F238E27FC236}">
                <a16:creationId xmlns:a16="http://schemas.microsoft.com/office/drawing/2014/main" id="{D8C6220F-7481-41FD-8D90-ABCF19F5C8F4}"/>
              </a:ext>
            </a:extLst>
          </p:cNvPr>
          <p:cNvSpPr txBox="1"/>
          <p:nvPr/>
        </p:nvSpPr>
        <p:spPr>
          <a:xfrm>
            <a:off x="5710749" y="1918944"/>
            <a:ext cx="113348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4" dirty="0">
                <a:latin typeface="Cambria Math"/>
                <a:cs typeface="Cambria Math"/>
              </a:rPr>
              <a:t>𝑃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A3550CF3-B2FF-4AE1-84A9-A041B30BD868}"/>
              </a:ext>
            </a:extLst>
          </p:cNvPr>
          <p:cNvSpPr txBox="1"/>
          <p:nvPr/>
        </p:nvSpPr>
        <p:spPr>
          <a:xfrm>
            <a:off x="5508734" y="3727198"/>
            <a:ext cx="241459" cy="22849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013" spc="23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r>
              <a:rPr sz="2138" spc="33" baseline="-20467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endParaRPr sz="2138" baseline="-20467">
              <a:latin typeface="Cambria Math"/>
              <a:cs typeface="Cambria Math"/>
            </a:endParaRPr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20CC36BE-30FF-4894-9C76-FD4B5308CC44}"/>
              </a:ext>
            </a:extLst>
          </p:cNvPr>
          <p:cNvSpPr txBox="1"/>
          <p:nvPr/>
        </p:nvSpPr>
        <p:spPr>
          <a:xfrm>
            <a:off x="5080828" y="3830068"/>
            <a:ext cx="380524" cy="22849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519" baseline="45267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r>
              <a:rPr sz="2138" baseline="11695" dirty="0">
                <a:solidFill>
                  <a:srgbClr val="FF0000"/>
                </a:solidFill>
                <a:latin typeface="Cambria Math"/>
                <a:cs typeface="Cambria Math"/>
              </a:rPr>
              <a:t>𝑡</a:t>
            </a:r>
            <a:r>
              <a:rPr sz="1013" dirty="0">
                <a:solidFill>
                  <a:srgbClr val="FF0000"/>
                </a:solidFill>
                <a:latin typeface="Cambria Math"/>
                <a:cs typeface="Cambria Math"/>
              </a:rPr>
              <a:t>𝐵</a:t>
            </a:r>
            <a:r>
              <a:rPr lang="en-US" sz="1013" dirty="0">
                <a:solidFill>
                  <a:srgbClr val="FF0000"/>
                </a:solidFill>
                <a:latin typeface="Cambria Math"/>
                <a:cs typeface="Cambria Math"/>
              </a:rPr>
              <a:t>x</a:t>
            </a:r>
            <a:endParaRPr sz="1013" dirty="0">
              <a:latin typeface="Cambria Math"/>
              <a:cs typeface="Cambria Math"/>
            </a:endParaRPr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71E4D228-33D8-497A-9792-E143A84EFD0D}"/>
              </a:ext>
            </a:extLst>
          </p:cNvPr>
          <p:cNvSpPr txBox="1"/>
          <p:nvPr/>
        </p:nvSpPr>
        <p:spPr>
          <a:xfrm>
            <a:off x="3062897" y="1946745"/>
            <a:ext cx="246221" cy="22849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013" spc="23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r>
              <a:rPr sz="2138" spc="33" baseline="-20467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endParaRPr sz="2138" baseline="-20467">
              <a:latin typeface="Cambria Math"/>
              <a:cs typeface="Cambria Math"/>
            </a:endParaRPr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8DB2F4A4-4424-4BB0-B4CE-6117F96E7674}"/>
              </a:ext>
            </a:extLst>
          </p:cNvPr>
          <p:cNvSpPr txBox="1"/>
          <p:nvPr/>
        </p:nvSpPr>
        <p:spPr>
          <a:xfrm>
            <a:off x="2992053" y="2998285"/>
            <a:ext cx="386238" cy="22849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519" spc="17" baseline="45267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r>
              <a:rPr sz="2138" spc="17" baseline="11695" dirty="0">
                <a:solidFill>
                  <a:srgbClr val="FF0000"/>
                </a:solidFill>
                <a:latin typeface="Cambria Math"/>
                <a:cs typeface="Cambria Math"/>
              </a:rPr>
              <a:t>𝑡</a:t>
            </a:r>
            <a:r>
              <a:rPr sz="1013" spc="11" dirty="0">
                <a:solidFill>
                  <a:srgbClr val="FF0000"/>
                </a:solidFill>
                <a:latin typeface="Cambria Math"/>
                <a:cs typeface="Cambria Math"/>
              </a:rPr>
              <a:t>𝐵</a:t>
            </a:r>
            <a:r>
              <a:rPr lang="en-US" sz="1013" spc="11" dirty="0">
                <a:solidFill>
                  <a:srgbClr val="FF0000"/>
                </a:solidFill>
                <a:latin typeface="Cambria Math"/>
                <a:cs typeface="Cambria Math"/>
              </a:rPr>
              <a:t>y</a:t>
            </a:r>
            <a:endParaRPr sz="1013" dirty="0">
              <a:latin typeface="Cambria Math"/>
              <a:cs typeface="Cambria Math"/>
            </a:endParaRPr>
          </a:p>
        </p:txBody>
      </p:sp>
      <p:sp>
        <p:nvSpPr>
          <p:cNvPr id="55" name="object 53">
            <a:extLst>
              <a:ext uri="{FF2B5EF4-FFF2-40B4-BE49-F238E27FC236}">
                <a16:creationId xmlns:a16="http://schemas.microsoft.com/office/drawing/2014/main" id="{0A498AC6-E14F-40B7-9499-4CE131DDF072}"/>
              </a:ext>
            </a:extLst>
          </p:cNvPr>
          <p:cNvSpPr txBox="1"/>
          <p:nvPr/>
        </p:nvSpPr>
        <p:spPr>
          <a:xfrm>
            <a:off x="4792682" y="2285896"/>
            <a:ext cx="250984" cy="22849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013" spc="30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r>
              <a:rPr sz="2138" spc="45" baseline="-20467" dirty="0">
                <a:solidFill>
                  <a:srgbClr val="00B050"/>
                </a:solidFill>
                <a:latin typeface="Cambria Math"/>
                <a:cs typeface="Cambria Math"/>
              </a:rPr>
              <a:t>𝑦</a:t>
            </a:r>
            <a:endParaRPr sz="2138" baseline="-20467">
              <a:latin typeface="Cambria Math"/>
              <a:cs typeface="Cambria Math"/>
            </a:endParaRPr>
          </a:p>
        </p:txBody>
      </p:sp>
      <p:sp>
        <p:nvSpPr>
          <p:cNvPr id="56" name="object 54">
            <a:extLst>
              <a:ext uri="{FF2B5EF4-FFF2-40B4-BE49-F238E27FC236}">
                <a16:creationId xmlns:a16="http://schemas.microsoft.com/office/drawing/2014/main" id="{A15A7414-3341-4EE8-AECC-54B44E739381}"/>
              </a:ext>
            </a:extLst>
          </p:cNvPr>
          <p:cNvSpPr txBox="1"/>
          <p:nvPr/>
        </p:nvSpPr>
        <p:spPr>
          <a:xfrm>
            <a:off x="5873083" y="2521665"/>
            <a:ext cx="246221" cy="62033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013" spc="30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r>
              <a:rPr sz="2138" spc="45" baseline="-20467" dirty="0">
                <a:solidFill>
                  <a:srgbClr val="00B050"/>
                </a:solidFill>
                <a:latin typeface="Cambria Math"/>
                <a:cs typeface="Cambria Math"/>
              </a:rPr>
              <a:t>𝑥</a:t>
            </a:r>
            <a:endParaRPr sz="2138" baseline="-20467">
              <a:latin typeface="Cambria Math"/>
              <a:cs typeface="Cambria Math"/>
            </a:endParaRPr>
          </a:p>
          <a:p>
            <a:pPr marL="28575">
              <a:spcBef>
                <a:spcPts val="1339"/>
              </a:spcBef>
            </a:pPr>
            <a:r>
              <a:rPr sz="1463" i="1" spc="-34" dirty="0">
                <a:latin typeface="Symbol"/>
                <a:cs typeface="Symbol"/>
              </a:rPr>
              <a:t></a:t>
            </a:r>
            <a:endParaRPr sz="1463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78638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60439-5387-49E1-9CC0-D49C6F28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D4552-6035-4800-A461-BD0B83F61C2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61C31F-8928-4E5E-B53D-2890DCFC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pose in 2D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7BE7EE2-7680-4CD0-ADB0-8048CF66B0F7}"/>
              </a:ext>
            </a:extLst>
          </p:cNvPr>
          <p:cNvSpPr txBox="1"/>
          <p:nvPr/>
        </p:nvSpPr>
        <p:spPr>
          <a:xfrm>
            <a:off x="497324" y="4233280"/>
            <a:ext cx="1083469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0" indent="-257175">
              <a:spcBef>
                <a:spcPts val="75"/>
              </a:spcBef>
              <a:buChar char="•"/>
              <a:tabLst>
                <a:tab pos="285274" algn="l"/>
                <a:tab pos="285750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Let </a:t>
            </a:r>
            <a:r>
              <a:rPr sz="1688" spc="45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30" dirty="0">
                <a:solidFill>
                  <a:srgbClr val="003C69"/>
                </a:solidFill>
                <a:latin typeface="Cambria Math"/>
                <a:cs typeface="Cambria Math"/>
              </a:rPr>
              <a:t>𝒑</a:t>
            </a:r>
            <a:r>
              <a:rPr sz="1575" spc="101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=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AB58BFF-F062-49E6-AC6D-CA8A52CEEFFA}"/>
              </a:ext>
            </a:extLst>
          </p:cNvPr>
          <p:cNvSpPr/>
          <p:nvPr/>
        </p:nvSpPr>
        <p:spPr>
          <a:xfrm>
            <a:off x="2195446" y="4293308"/>
            <a:ext cx="43814" cy="186690"/>
          </a:xfrm>
          <a:custGeom>
            <a:avLst/>
            <a:gdLst/>
            <a:ahLst/>
            <a:cxnLst/>
            <a:rect l="l" t="t" r="r" b="b"/>
            <a:pathLst>
              <a:path w="58419" h="248920">
                <a:moveTo>
                  <a:pt x="58077" y="0"/>
                </a:moveTo>
                <a:lnTo>
                  <a:pt x="0" y="0"/>
                </a:lnTo>
                <a:lnTo>
                  <a:pt x="0" y="10160"/>
                </a:lnTo>
                <a:lnTo>
                  <a:pt x="36461" y="10160"/>
                </a:lnTo>
                <a:lnTo>
                  <a:pt x="36461" y="238760"/>
                </a:lnTo>
                <a:lnTo>
                  <a:pt x="0" y="238760"/>
                </a:lnTo>
                <a:lnTo>
                  <a:pt x="0" y="248920"/>
                </a:lnTo>
                <a:lnTo>
                  <a:pt x="58077" y="248920"/>
                </a:lnTo>
                <a:lnTo>
                  <a:pt x="58077" y="238760"/>
                </a:lnTo>
                <a:lnTo>
                  <a:pt x="58077" y="10160"/>
                </a:lnTo>
                <a:lnTo>
                  <a:pt x="58077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52A90CF-6CE6-432E-B664-83748A646AB3}"/>
              </a:ext>
            </a:extLst>
          </p:cNvPr>
          <p:cNvSpPr/>
          <p:nvPr/>
        </p:nvSpPr>
        <p:spPr>
          <a:xfrm>
            <a:off x="1629442" y="4293308"/>
            <a:ext cx="43814" cy="186690"/>
          </a:xfrm>
          <a:custGeom>
            <a:avLst/>
            <a:gdLst/>
            <a:ahLst/>
            <a:cxnLst/>
            <a:rect l="l" t="t" r="r" b="b"/>
            <a:pathLst>
              <a:path w="58419" h="248920">
                <a:moveTo>
                  <a:pt x="58077" y="0"/>
                </a:moveTo>
                <a:lnTo>
                  <a:pt x="0" y="0"/>
                </a:lnTo>
                <a:lnTo>
                  <a:pt x="0" y="10160"/>
                </a:lnTo>
                <a:lnTo>
                  <a:pt x="0" y="238760"/>
                </a:lnTo>
                <a:lnTo>
                  <a:pt x="0" y="248920"/>
                </a:lnTo>
                <a:lnTo>
                  <a:pt x="58077" y="248920"/>
                </a:lnTo>
                <a:lnTo>
                  <a:pt x="58077" y="238760"/>
                </a:lnTo>
                <a:lnTo>
                  <a:pt x="21615" y="238760"/>
                </a:lnTo>
                <a:lnTo>
                  <a:pt x="21615" y="10160"/>
                </a:lnTo>
                <a:lnTo>
                  <a:pt x="58077" y="10160"/>
                </a:lnTo>
                <a:lnTo>
                  <a:pt x="58077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70374C4-FA98-43AE-8D59-E64C97EB5FA2}"/>
              </a:ext>
            </a:extLst>
          </p:cNvPr>
          <p:cNvSpPr txBox="1"/>
          <p:nvPr/>
        </p:nvSpPr>
        <p:spPr>
          <a:xfrm>
            <a:off x="1657469" y="4233280"/>
            <a:ext cx="1284446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688" spc="50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34" dirty="0">
                <a:solidFill>
                  <a:srgbClr val="003C69"/>
                </a:solidFill>
                <a:latin typeface="Cambria Math"/>
                <a:cs typeface="Cambria Math"/>
              </a:rPr>
              <a:t>𝑥, </a:t>
            </a:r>
            <a:r>
              <a:rPr sz="1688" spc="39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26" dirty="0">
                <a:solidFill>
                  <a:srgbClr val="003C69"/>
                </a:solidFill>
                <a:latin typeface="Cambria Math"/>
                <a:cs typeface="Cambria Math"/>
              </a:rPr>
              <a:t>𝑦 </a:t>
            </a:r>
            <a:r>
              <a:rPr sz="1688" spc="56" baseline="27777" dirty="0">
                <a:solidFill>
                  <a:srgbClr val="003C69"/>
                </a:solidFill>
                <a:latin typeface="Cambria Math"/>
                <a:cs typeface="Cambria Math"/>
              </a:rPr>
              <a:t>𝑻</a:t>
            </a:r>
            <a:r>
              <a:rPr sz="1575" spc="38" dirty="0">
                <a:solidFill>
                  <a:srgbClr val="003C69"/>
                </a:solidFill>
                <a:latin typeface="Arial"/>
                <a:cs typeface="Arial"/>
              </a:rPr>
              <a:t>, </a:t>
            </a:r>
            <a:r>
              <a:rPr sz="1688" spc="50" baseline="27777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sz="1575" spc="34" dirty="0">
                <a:solidFill>
                  <a:srgbClr val="003C69"/>
                </a:solidFill>
                <a:latin typeface="Cambria Math"/>
                <a:cs typeface="Cambria Math"/>
              </a:rPr>
              <a:t>𝒑</a:t>
            </a:r>
            <a:r>
              <a:rPr sz="1575" spc="-165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=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131DDCD-05DF-43D8-995B-6B2F94FADC81}"/>
              </a:ext>
            </a:extLst>
          </p:cNvPr>
          <p:cNvSpPr/>
          <p:nvPr/>
        </p:nvSpPr>
        <p:spPr>
          <a:xfrm>
            <a:off x="3565903" y="4293308"/>
            <a:ext cx="43814" cy="186690"/>
          </a:xfrm>
          <a:custGeom>
            <a:avLst/>
            <a:gdLst/>
            <a:ahLst/>
            <a:cxnLst/>
            <a:rect l="l" t="t" r="r" b="b"/>
            <a:pathLst>
              <a:path w="58420" h="248920">
                <a:moveTo>
                  <a:pt x="58077" y="0"/>
                </a:moveTo>
                <a:lnTo>
                  <a:pt x="0" y="0"/>
                </a:lnTo>
                <a:lnTo>
                  <a:pt x="0" y="10160"/>
                </a:lnTo>
                <a:lnTo>
                  <a:pt x="36461" y="10160"/>
                </a:lnTo>
                <a:lnTo>
                  <a:pt x="36461" y="238760"/>
                </a:lnTo>
                <a:lnTo>
                  <a:pt x="0" y="238760"/>
                </a:lnTo>
                <a:lnTo>
                  <a:pt x="0" y="248920"/>
                </a:lnTo>
                <a:lnTo>
                  <a:pt x="58077" y="248920"/>
                </a:lnTo>
                <a:lnTo>
                  <a:pt x="58077" y="238760"/>
                </a:lnTo>
                <a:lnTo>
                  <a:pt x="58077" y="10160"/>
                </a:lnTo>
                <a:lnTo>
                  <a:pt x="58077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B2A3D290-8FE3-4551-88C6-244DE2E616E4}"/>
              </a:ext>
            </a:extLst>
          </p:cNvPr>
          <p:cNvSpPr/>
          <p:nvPr/>
        </p:nvSpPr>
        <p:spPr>
          <a:xfrm>
            <a:off x="2990755" y="4293308"/>
            <a:ext cx="43814" cy="186690"/>
          </a:xfrm>
          <a:custGeom>
            <a:avLst/>
            <a:gdLst/>
            <a:ahLst/>
            <a:cxnLst/>
            <a:rect l="l" t="t" r="r" b="b"/>
            <a:pathLst>
              <a:path w="58420" h="248920">
                <a:moveTo>
                  <a:pt x="58077" y="0"/>
                </a:moveTo>
                <a:lnTo>
                  <a:pt x="0" y="0"/>
                </a:lnTo>
                <a:lnTo>
                  <a:pt x="0" y="10160"/>
                </a:lnTo>
                <a:lnTo>
                  <a:pt x="0" y="238760"/>
                </a:lnTo>
                <a:lnTo>
                  <a:pt x="0" y="248920"/>
                </a:lnTo>
                <a:lnTo>
                  <a:pt x="58077" y="248920"/>
                </a:lnTo>
                <a:lnTo>
                  <a:pt x="58077" y="238760"/>
                </a:lnTo>
                <a:lnTo>
                  <a:pt x="21615" y="238760"/>
                </a:lnTo>
                <a:lnTo>
                  <a:pt x="21615" y="10160"/>
                </a:lnTo>
                <a:lnTo>
                  <a:pt x="58077" y="10160"/>
                </a:lnTo>
                <a:lnTo>
                  <a:pt x="58077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2D0ED6D4-AED1-446B-983D-0BC63BE4C318}"/>
              </a:ext>
            </a:extLst>
          </p:cNvPr>
          <p:cNvSpPr txBox="1"/>
          <p:nvPr/>
        </p:nvSpPr>
        <p:spPr>
          <a:xfrm>
            <a:off x="4354568" y="4328149"/>
            <a:ext cx="118586" cy="186109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1125" spc="64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endParaRPr sz="1125">
              <a:latin typeface="Cambria Math"/>
              <a:cs typeface="Cambria Math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0BD5ED9E-4B77-4CC7-9924-B1CBA75F8D92}"/>
              </a:ext>
            </a:extLst>
          </p:cNvPr>
          <p:cNvSpPr txBox="1"/>
          <p:nvPr/>
        </p:nvSpPr>
        <p:spPr>
          <a:xfrm>
            <a:off x="3009257" y="4233280"/>
            <a:ext cx="1698784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spcBef>
                <a:spcPts val="75"/>
              </a:spcBef>
              <a:tabLst>
                <a:tab pos="1520190" algn="l"/>
              </a:tabLst>
            </a:pPr>
            <a:r>
              <a:rPr sz="1688" spc="50" baseline="27777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sz="1575" spc="34" dirty="0">
                <a:solidFill>
                  <a:srgbClr val="003C69"/>
                </a:solidFill>
                <a:latin typeface="Cambria Math"/>
                <a:cs typeface="Cambria Math"/>
              </a:rPr>
              <a:t>𝑥, </a:t>
            </a:r>
            <a:r>
              <a:rPr sz="1688" spc="50" baseline="27777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sz="1575" spc="34" dirty="0">
                <a:solidFill>
                  <a:srgbClr val="003C69"/>
                </a:solidFill>
                <a:latin typeface="Cambria Math"/>
                <a:cs typeface="Cambria Math"/>
              </a:rPr>
              <a:t>𝑦  </a:t>
            </a:r>
            <a:r>
              <a:rPr sz="1688" spc="23" baseline="27777" dirty="0">
                <a:solidFill>
                  <a:srgbClr val="003C69"/>
                </a:solidFill>
                <a:latin typeface="Cambria Math"/>
                <a:cs typeface="Cambria Math"/>
              </a:rPr>
              <a:t>𝑻</a:t>
            </a:r>
            <a:r>
              <a:rPr sz="1688" spc="17" baseline="27777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and</a:t>
            </a:r>
            <a:r>
              <a:rPr sz="1575" spc="56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r>
              <a:rPr sz="1688" spc="45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30" dirty="0">
                <a:solidFill>
                  <a:srgbClr val="003C69"/>
                </a:solidFill>
                <a:latin typeface="Cambria Math"/>
                <a:cs typeface="Cambria Math"/>
              </a:rPr>
              <a:t>𝒕	</a:t>
            </a: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=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FF0E4FED-7B4F-4B59-8BEF-7F2F9169881E}"/>
              </a:ext>
            </a:extLst>
          </p:cNvPr>
          <p:cNvSpPr/>
          <p:nvPr/>
        </p:nvSpPr>
        <p:spPr>
          <a:xfrm>
            <a:off x="5648639" y="4264885"/>
            <a:ext cx="44768" cy="241935"/>
          </a:xfrm>
          <a:custGeom>
            <a:avLst/>
            <a:gdLst/>
            <a:ahLst/>
            <a:cxnLst/>
            <a:rect l="l" t="t" r="r" b="b"/>
            <a:pathLst>
              <a:path w="59690" h="322579">
                <a:moveTo>
                  <a:pt x="59385" y="0"/>
                </a:moveTo>
                <a:lnTo>
                  <a:pt x="0" y="0"/>
                </a:lnTo>
                <a:lnTo>
                  <a:pt x="0" y="10160"/>
                </a:lnTo>
                <a:lnTo>
                  <a:pt x="35166" y="10160"/>
                </a:lnTo>
                <a:lnTo>
                  <a:pt x="35166" y="311150"/>
                </a:lnTo>
                <a:lnTo>
                  <a:pt x="0" y="311150"/>
                </a:lnTo>
                <a:lnTo>
                  <a:pt x="0" y="322580"/>
                </a:lnTo>
                <a:lnTo>
                  <a:pt x="59385" y="322580"/>
                </a:lnTo>
                <a:lnTo>
                  <a:pt x="59385" y="311150"/>
                </a:lnTo>
                <a:lnTo>
                  <a:pt x="59385" y="10160"/>
                </a:lnTo>
                <a:lnTo>
                  <a:pt x="59385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BDF90684-2AB4-48BD-8DA0-C9B2D3B83E55}"/>
              </a:ext>
            </a:extLst>
          </p:cNvPr>
          <p:cNvSpPr/>
          <p:nvPr/>
        </p:nvSpPr>
        <p:spPr>
          <a:xfrm>
            <a:off x="4757823" y="4264885"/>
            <a:ext cx="44768" cy="241935"/>
          </a:xfrm>
          <a:custGeom>
            <a:avLst/>
            <a:gdLst/>
            <a:ahLst/>
            <a:cxnLst/>
            <a:rect l="l" t="t" r="r" b="b"/>
            <a:pathLst>
              <a:path w="59689" h="322579">
                <a:moveTo>
                  <a:pt x="59385" y="0"/>
                </a:moveTo>
                <a:lnTo>
                  <a:pt x="0" y="0"/>
                </a:lnTo>
                <a:lnTo>
                  <a:pt x="0" y="10160"/>
                </a:lnTo>
                <a:lnTo>
                  <a:pt x="0" y="311150"/>
                </a:lnTo>
                <a:lnTo>
                  <a:pt x="0" y="322580"/>
                </a:lnTo>
                <a:lnTo>
                  <a:pt x="59385" y="322580"/>
                </a:lnTo>
                <a:lnTo>
                  <a:pt x="59385" y="311150"/>
                </a:lnTo>
                <a:lnTo>
                  <a:pt x="24231" y="311150"/>
                </a:lnTo>
                <a:lnTo>
                  <a:pt x="24231" y="10160"/>
                </a:lnTo>
                <a:lnTo>
                  <a:pt x="59385" y="10160"/>
                </a:lnTo>
                <a:lnTo>
                  <a:pt x="59385" y="0"/>
                </a:lnTo>
                <a:close/>
              </a:path>
            </a:pathLst>
          </a:custGeom>
          <a:solidFill>
            <a:srgbClr val="00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B2A8C52B-6E24-432D-8247-9192A9C1813C}"/>
              </a:ext>
            </a:extLst>
          </p:cNvPr>
          <p:cNvSpPr txBox="1"/>
          <p:nvPr/>
        </p:nvSpPr>
        <p:spPr>
          <a:xfrm>
            <a:off x="4978646" y="4328149"/>
            <a:ext cx="205264" cy="186109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1125" spc="-11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lang="en-US" sz="1125" spc="-11" dirty="0">
                <a:solidFill>
                  <a:srgbClr val="003C69"/>
                </a:solidFill>
                <a:latin typeface="Cambria Math"/>
                <a:cs typeface="Cambria Math"/>
              </a:rPr>
              <a:t>x</a:t>
            </a:r>
            <a:endParaRPr sz="1125" dirty="0">
              <a:latin typeface="Cambria Math"/>
              <a:cs typeface="Cambria Math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F05127EA-4BDD-4918-8AF4-360AD89E664A}"/>
              </a:ext>
            </a:extLst>
          </p:cNvPr>
          <p:cNvSpPr txBox="1"/>
          <p:nvPr/>
        </p:nvSpPr>
        <p:spPr>
          <a:xfrm>
            <a:off x="4785787" y="4160166"/>
            <a:ext cx="234791" cy="2520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125" spc="30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2363" spc="45" baseline="-19841" dirty="0">
                <a:solidFill>
                  <a:srgbClr val="003C69"/>
                </a:solidFill>
                <a:latin typeface="Cambria Math"/>
                <a:cs typeface="Cambria Math"/>
              </a:rPr>
              <a:t>𝑡</a:t>
            </a:r>
            <a:endParaRPr sz="2363" baseline="-19841">
              <a:latin typeface="Cambria Math"/>
              <a:cs typeface="Cambria Math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468280AD-40D2-44A3-B6F2-E14618D8F048}"/>
              </a:ext>
            </a:extLst>
          </p:cNvPr>
          <p:cNvSpPr txBox="1"/>
          <p:nvPr/>
        </p:nvSpPr>
        <p:spPr>
          <a:xfrm>
            <a:off x="5431274" y="4328149"/>
            <a:ext cx="211455" cy="186109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1125" spc="23" dirty="0">
                <a:solidFill>
                  <a:srgbClr val="003C69"/>
                </a:solidFill>
                <a:latin typeface="Cambria Math"/>
                <a:cs typeface="Cambria Math"/>
              </a:rPr>
              <a:t>𝐵</a:t>
            </a:r>
            <a:r>
              <a:rPr lang="en-US" sz="1125" spc="23" dirty="0">
                <a:solidFill>
                  <a:srgbClr val="003C69"/>
                </a:solidFill>
                <a:latin typeface="Cambria Math"/>
                <a:cs typeface="Cambria Math"/>
              </a:rPr>
              <a:t>y</a:t>
            </a:r>
            <a:endParaRPr sz="1125" dirty="0">
              <a:latin typeface="Cambria Math"/>
              <a:cs typeface="Cambria Math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BF57562C-8E28-4BB7-97CF-EA232994987D}"/>
              </a:ext>
            </a:extLst>
          </p:cNvPr>
          <p:cNvSpPr txBox="1"/>
          <p:nvPr/>
        </p:nvSpPr>
        <p:spPr>
          <a:xfrm>
            <a:off x="5157335" y="4233280"/>
            <a:ext cx="315754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575" dirty="0">
                <a:solidFill>
                  <a:srgbClr val="003C69"/>
                </a:solidFill>
                <a:latin typeface="Cambria Math"/>
                <a:cs typeface="Cambria Math"/>
              </a:rPr>
              <a:t>,</a:t>
            </a:r>
            <a:r>
              <a:rPr sz="1575" spc="-79" dirty="0">
                <a:solidFill>
                  <a:srgbClr val="003C69"/>
                </a:solidFill>
                <a:latin typeface="Cambria Math"/>
                <a:cs typeface="Cambria Math"/>
              </a:rPr>
              <a:t> </a:t>
            </a:r>
            <a:r>
              <a:rPr sz="1688" spc="45" baseline="27777" dirty="0">
                <a:solidFill>
                  <a:srgbClr val="003C69"/>
                </a:solidFill>
                <a:latin typeface="Cambria Math"/>
                <a:cs typeface="Cambria Math"/>
              </a:rPr>
              <a:t>𝐴</a:t>
            </a:r>
            <a:r>
              <a:rPr sz="1575" spc="30" dirty="0">
                <a:solidFill>
                  <a:srgbClr val="003C69"/>
                </a:solidFill>
                <a:latin typeface="Cambria Math"/>
                <a:cs typeface="Cambria Math"/>
              </a:rPr>
              <a:t>𝑡</a:t>
            </a:r>
            <a:endParaRPr sz="1575">
              <a:latin typeface="Cambria Math"/>
              <a:cs typeface="Cambria Math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F8A5FE98-BBF2-4F3D-A746-F4E6B0BC991C}"/>
              </a:ext>
            </a:extLst>
          </p:cNvPr>
          <p:cNvSpPr txBox="1"/>
          <p:nvPr/>
        </p:nvSpPr>
        <p:spPr>
          <a:xfrm>
            <a:off x="5706617" y="4153317"/>
            <a:ext cx="110490" cy="186109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1125" spc="26" dirty="0">
                <a:solidFill>
                  <a:srgbClr val="003C69"/>
                </a:solidFill>
                <a:latin typeface="Cambria Math"/>
                <a:cs typeface="Cambria Math"/>
              </a:rPr>
              <a:t>𝑻</a:t>
            </a:r>
            <a:endParaRPr sz="1125">
              <a:latin typeface="Cambria Math"/>
              <a:cs typeface="Cambria Math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CD1D445B-1039-421F-A614-D5BAD4EC651E}"/>
              </a:ext>
            </a:extLst>
          </p:cNvPr>
          <p:cNvSpPr txBox="1"/>
          <p:nvPr/>
        </p:nvSpPr>
        <p:spPr>
          <a:xfrm>
            <a:off x="3423545" y="3314845"/>
            <a:ext cx="1969770" cy="22849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191101">
              <a:spcBef>
                <a:spcPts val="71"/>
              </a:spcBef>
            </a:pPr>
            <a:r>
              <a:rPr sz="1013" spc="26" dirty="0">
                <a:latin typeface="Cambria Math"/>
                <a:cs typeface="Cambria Math"/>
              </a:rPr>
              <a:t>𝐴</a:t>
            </a:r>
            <a:r>
              <a:rPr sz="2138" spc="39" baseline="-20467" dirty="0">
                <a:latin typeface="Cambria Math"/>
                <a:cs typeface="Cambria Math"/>
              </a:rPr>
              <a:t>𝒕</a:t>
            </a:r>
            <a:r>
              <a:rPr sz="1519" spc="39" baseline="-45267" dirty="0">
                <a:latin typeface="Cambria Math"/>
                <a:cs typeface="Cambria Math"/>
              </a:rPr>
              <a:t>𝐵</a:t>
            </a:r>
            <a:endParaRPr sz="1519" baseline="-45267">
              <a:latin typeface="Cambria Math"/>
              <a:cs typeface="Cambria Math"/>
            </a:endParaRPr>
          </a:p>
        </p:txBody>
      </p:sp>
      <p:grpSp>
        <p:nvGrpSpPr>
          <p:cNvPr id="21" name="object 19">
            <a:extLst>
              <a:ext uri="{FF2B5EF4-FFF2-40B4-BE49-F238E27FC236}">
                <a16:creationId xmlns:a16="http://schemas.microsoft.com/office/drawing/2014/main" id="{E2CCF7DD-2270-4AC1-8407-24D51484E978}"/>
              </a:ext>
            </a:extLst>
          </p:cNvPr>
          <p:cNvGrpSpPr/>
          <p:nvPr/>
        </p:nvGrpSpPr>
        <p:grpSpPr>
          <a:xfrm>
            <a:off x="3416616" y="3728874"/>
            <a:ext cx="2946083" cy="85725"/>
            <a:chOff x="4555488" y="3828832"/>
            <a:chExt cx="3928110" cy="114300"/>
          </a:xfrm>
        </p:grpSpPr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F8E02338-61AD-4D87-96D9-0560707F87B1}"/>
                </a:ext>
              </a:extLst>
            </p:cNvPr>
            <p:cNvSpPr/>
            <p:nvPr/>
          </p:nvSpPr>
          <p:spPr>
            <a:xfrm>
              <a:off x="4568188" y="3864972"/>
              <a:ext cx="3902710" cy="21590"/>
            </a:xfrm>
            <a:custGeom>
              <a:avLst/>
              <a:gdLst/>
              <a:ahLst/>
              <a:cxnLst/>
              <a:rect l="l" t="t" r="r" b="b"/>
              <a:pathLst>
                <a:path w="3902709" h="21589">
                  <a:moveTo>
                    <a:pt x="0" y="0"/>
                  </a:moveTo>
                  <a:lnTo>
                    <a:pt x="3902405" y="21437"/>
                  </a:lnTo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D2EE0BD2-C299-4F36-83BA-4FBBE81D456E}"/>
                </a:ext>
              </a:extLst>
            </p:cNvPr>
            <p:cNvSpPr/>
            <p:nvPr/>
          </p:nvSpPr>
          <p:spPr>
            <a:xfrm>
              <a:off x="8394143" y="3841532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4" h="88900">
                  <a:moveTo>
                    <a:pt x="495" y="0"/>
                  </a:moveTo>
                  <a:lnTo>
                    <a:pt x="76453" y="44869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2">
            <a:extLst>
              <a:ext uri="{FF2B5EF4-FFF2-40B4-BE49-F238E27FC236}">
                <a16:creationId xmlns:a16="http://schemas.microsoft.com/office/drawing/2014/main" id="{92455B6C-DCDC-461C-BBF7-84A6579F1FF8}"/>
              </a:ext>
            </a:extLst>
          </p:cNvPr>
          <p:cNvSpPr txBox="1"/>
          <p:nvPr/>
        </p:nvSpPr>
        <p:spPr>
          <a:xfrm>
            <a:off x="6296100" y="3776170"/>
            <a:ext cx="229076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25" spc="-26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1519" spc="-39" baseline="-16460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519" baseline="-16460">
              <a:latin typeface="Cambria Math"/>
              <a:cs typeface="Cambria Math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6F6E877C-E2CA-478D-96AB-AF5363BFF241}"/>
              </a:ext>
            </a:extLst>
          </p:cNvPr>
          <p:cNvSpPr txBox="1"/>
          <p:nvPr/>
        </p:nvSpPr>
        <p:spPr>
          <a:xfrm>
            <a:off x="3152152" y="1704034"/>
            <a:ext cx="210979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9050">
              <a:spcBef>
                <a:spcPts val="71"/>
              </a:spcBef>
            </a:pPr>
            <a:r>
              <a:rPr sz="1425" spc="-41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r>
              <a:rPr sz="1519" spc="-62" baseline="-16460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519" baseline="-16460">
              <a:latin typeface="Cambria Math"/>
              <a:cs typeface="Cambria Math"/>
            </a:endParaRPr>
          </a:p>
        </p:txBody>
      </p:sp>
      <p:grpSp>
        <p:nvGrpSpPr>
          <p:cNvPr id="26" name="object 24">
            <a:extLst>
              <a:ext uri="{FF2B5EF4-FFF2-40B4-BE49-F238E27FC236}">
                <a16:creationId xmlns:a16="http://schemas.microsoft.com/office/drawing/2014/main" id="{48728EE0-ADCC-4DB8-8797-E1B5A4EFDFC5}"/>
              </a:ext>
            </a:extLst>
          </p:cNvPr>
          <p:cNvGrpSpPr/>
          <p:nvPr/>
        </p:nvGrpSpPr>
        <p:grpSpPr>
          <a:xfrm>
            <a:off x="4822584" y="1940827"/>
            <a:ext cx="1629728" cy="1219676"/>
            <a:chOff x="6430112" y="1444768"/>
            <a:chExt cx="2172970" cy="1626235"/>
          </a:xfrm>
        </p:grpSpPr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84661CF0-F43A-44D3-AC63-C5D237E6A3FF}"/>
                </a:ext>
              </a:extLst>
            </p:cNvPr>
            <p:cNvSpPr/>
            <p:nvPr/>
          </p:nvSpPr>
          <p:spPr>
            <a:xfrm>
              <a:off x="6451525" y="1457479"/>
              <a:ext cx="728980" cy="1592580"/>
            </a:xfrm>
            <a:custGeom>
              <a:avLst/>
              <a:gdLst/>
              <a:ahLst/>
              <a:cxnLst/>
              <a:rect l="l" t="t" r="r" b="b"/>
              <a:pathLst>
                <a:path w="728979" h="1592580">
                  <a:moveTo>
                    <a:pt x="728459" y="159211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34C8F949-AEBD-46E0-A89D-3F7A1004B9F3}"/>
                </a:ext>
              </a:extLst>
            </p:cNvPr>
            <p:cNvSpPr/>
            <p:nvPr/>
          </p:nvSpPr>
          <p:spPr>
            <a:xfrm>
              <a:off x="6442812" y="1457468"/>
              <a:ext cx="81280" cy="88265"/>
            </a:xfrm>
            <a:custGeom>
              <a:avLst/>
              <a:gdLst/>
              <a:ahLst/>
              <a:cxnLst/>
              <a:rect l="l" t="t" r="r" b="b"/>
              <a:pathLst>
                <a:path w="81279" h="88265">
                  <a:moveTo>
                    <a:pt x="80835" y="50800"/>
                  </a:moveTo>
                  <a:lnTo>
                    <a:pt x="8712" y="0"/>
                  </a:lnTo>
                  <a:lnTo>
                    <a:pt x="0" y="87795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BC12808B-455E-43DF-AAF8-86218DA5C193}"/>
                </a:ext>
              </a:extLst>
            </p:cNvPr>
            <p:cNvSpPr/>
            <p:nvPr/>
          </p:nvSpPr>
          <p:spPr>
            <a:xfrm>
              <a:off x="7172017" y="2408998"/>
              <a:ext cx="1417955" cy="648970"/>
            </a:xfrm>
            <a:custGeom>
              <a:avLst/>
              <a:gdLst/>
              <a:ahLst/>
              <a:cxnLst/>
              <a:rect l="l" t="t" r="r" b="b"/>
              <a:pathLst>
                <a:path w="1417954" h="648969">
                  <a:moveTo>
                    <a:pt x="0" y="648754"/>
                  </a:moveTo>
                  <a:lnTo>
                    <a:pt x="1417891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935BDA20-B210-4138-B9D4-167C6EB4018A}"/>
                </a:ext>
              </a:extLst>
            </p:cNvPr>
            <p:cNvSpPr/>
            <p:nvPr/>
          </p:nvSpPr>
          <p:spPr>
            <a:xfrm>
              <a:off x="8502129" y="2400279"/>
              <a:ext cx="88265" cy="81280"/>
            </a:xfrm>
            <a:custGeom>
              <a:avLst/>
              <a:gdLst/>
              <a:ahLst/>
              <a:cxnLst/>
              <a:rect l="l" t="t" r="r" b="b"/>
              <a:pathLst>
                <a:path w="88265" h="81280">
                  <a:moveTo>
                    <a:pt x="0" y="0"/>
                  </a:moveTo>
                  <a:lnTo>
                    <a:pt x="87782" y="8724"/>
                  </a:lnTo>
                  <a:lnTo>
                    <a:pt x="36982" y="80848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870AB5DD-7D25-4E24-92B7-E470FE691404}"/>
                </a:ext>
              </a:extLst>
            </p:cNvPr>
            <p:cNvSpPr/>
            <p:nvPr/>
          </p:nvSpPr>
          <p:spPr>
            <a:xfrm>
              <a:off x="6630587" y="2739311"/>
              <a:ext cx="328930" cy="224790"/>
            </a:xfrm>
            <a:custGeom>
              <a:avLst/>
              <a:gdLst/>
              <a:ahLst/>
              <a:cxnLst/>
              <a:rect l="l" t="t" r="r" b="b"/>
              <a:pathLst>
                <a:path w="328929" h="224789">
                  <a:moveTo>
                    <a:pt x="256501" y="0"/>
                  </a:moveTo>
                  <a:lnTo>
                    <a:pt x="253441" y="0"/>
                  </a:lnTo>
                  <a:lnTo>
                    <a:pt x="253441" y="8940"/>
                  </a:lnTo>
                  <a:lnTo>
                    <a:pt x="255206" y="8940"/>
                  </a:lnTo>
                  <a:lnTo>
                    <a:pt x="263267" y="9495"/>
                  </a:lnTo>
                  <a:lnTo>
                    <a:pt x="290938" y="37638"/>
                  </a:lnTo>
                  <a:lnTo>
                    <a:pt x="291541" y="47142"/>
                  </a:lnTo>
                  <a:lnTo>
                    <a:pt x="291541" y="52628"/>
                  </a:lnTo>
                  <a:lnTo>
                    <a:pt x="290753" y="59410"/>
                  </a:lnTo>
                  <a:lnTo>
                    <a:pt x="287616" y="75565"/>
                  </a:lnTo>
                  <a:lnTo>
                    <a:pt x="286829" y="81318"/>
                  </a:lnTo>
                  <a:lnTo>
                    <a:pt x="286829" y="91427"/>
                  </a:lnTo>
                  <a:lnTo>
                    <a:pt x="288798" y="96901"/>
                  </a:lnTo>
                  <a:lnTo>
                    <a:pt x="296633" y="105448"/>
                  </a:lnTo>
                  <a:lnTo>
                    <a:pt x="301294" y="108597"/>
                  </a:lnTo>
                  <a:lnTo>
                    <a:pt x="306705" y="110642"/>
                  </a:lnTo>
                  <a:lnTo>
                    <a:pt x="306705" y="112750"/>
                  </a:lnTo>
                  <a:lnTo>
                    <a:pt x="301294" y="114795"/>
                  </a:lnTo>
                  <a:lnTo>
                    <a:pt x="296633" y="117944"/>
                  </a:lnTo>
                  <a:lnTo>
                    <a:pt x="288798" y="126492"/>
                  </a:lnTo>
                  <a:lnTo>
                    <a:pt x="286829" y="131953"/>
                  </a:lnTo>
                  <a:lnTo>
                    <a:pt x="286829" y="142074"/>
                  </a:lnTo>
                  <a:lnTo>
                    <a:pt x="287616" y="147828"/>
                  </a:lnTo>
                  <a:lnTo>
                    <a:pt x="290753" y="163982"/>
                  </a:lnTo>
                  <a:lnTo>
                    <a:pt x="291541" y="170751"/>
                  </a:lnTo>
                  <a:lnTo>
                    <a:pt x="291541" y="176237"/>
                  </a:lnTo>
                  <a:lnTo>
                    <a:pt x="290938" y="186108"/>
                  </a:lnTo>
                  <a:lnTo>
                    <a:pt x="263267" y="214722"/>
                  </a:lnTo>
                  <a:lnTo>
                    <a:pt x="255206" y="215277"/>
                  </a:lnTo>
                  <a:lnTo>
                    <a:pt x="253441" y="215277"/>
                  </a:lnTo>
                  <a:lnTo>
                    <a:pt x="253441" y="224218"/>
                  </a:lnTo>
                  <a:lnTo>
                    <a:pt x="256501" y="224218"/>
                  </a:lnTo>
                  <a:lnTo>
                    <a:pt x="269443" y="223249"/>
                  </a:lnTo>
                  <a:lnTo>
                    <a:pt x="303819" y="204671"/>
                  </a:lnTo>
                  <a:lnTo>
                    <a:pt x="311518" y="174129"/>
                  </a:lnTo>
                  <a:lnTo>
                    <a:pt x="311518" y="167627"/>
                  </a:lnTo>
                  <a:lnTo>
                    <a:pt x="310603" y="160210"/>
                  </a:lnTo>
                  <a:lnTo>
                    <a:pt x="306920" y="143598"/>
                  </a:lnTo>
                  <a:lnTo>
                    <a:pt x="305993" y="138036"/>
                  </a:lnTo>
                  <a:lnTo>
                    <a:pt x="305993" y="129806"/>
                  </a:lnTo>
                  <a:lnTo>
                    <a:pt x="307860" y="125387"/>
                  </a:lnTo>
                  <a:lnTo>
                    <a:pt x="315302" y="118579"/>
                  </a:lnTo>
                  <a:lnTo>
                    <a:pt x="320929" y="116751"/>
                  </a:lnTo>
                  <a:lnTo>
                    <a:pt x="328447" y="116509"/>
                  </a:lnTo>
                  <a:lnTo>
                    <a:pt x="328447" y="106870"/>
                  </a:lnTo>
                  <a:lnTo>
                    <a:pt x="320929" y="106641"/>
                  </a:lnTo>
                  <a:lnTo>
                    <a:pt x="315302" y="104813"/>
                  </a:lnTo>
                  <a:lnTo>
                    <a:pt x="307860" y="97993"/>
                  </a:lnTo>
                  <a:lnTo>
                    <a:pt x="305993" y="93586"/>
                  </a:lnTo>
                  <a:lnTo>
                    <a:pt x="305993" y="85356"/>
                  </a:lnTo>
                  <a:lnTo>
                    <a:pt x="306920" y="79794"/>
                  </a:lnTo>
                  <a:lnTo>
                    <a:pt x="310603" y="63182"/>
                  </a:lnTo>
                  <a:lnTo>
                    <a:pt x="311518" y="55765"/>
                  </a:lnTo>
                  <a:lnTo>
                    <a:pt x="311518" y="49263"/>
                  </a:lnTo>
                  <a:lnTo>
                    <a:pt x="310663" y="37802"/>
                  </a:lnTo>
                  <a:lnTo>
                    <a:pt x="280646" y="3394"/>
                  </a:lnTo>
                  <a:lnTo>
                    <a:pt x="269443" y="967"/>
                  </a:lnTo>
                  <a:lnTo>
                    <a:pt x="256501" y="0"/>
                  </a:lnTo>
                  <a:close/>
                </a:path>
                <a:path w="328929" h="224789">
                  <a:moveTo>
                    <a:pt x="75018" y="0"/>
                  </a:moveTo>
                  <a:lnTo>
                    <a:pt x="71958" y="0"/>
                  </a:lnTo>
                  <a:lnTo>
                    <a:pt x="59010" y="967"/>
                  </a:lnTo>
                  <a:lnTo>
                    <a:pt x="24638" y="19482"/>
                  </a:lnTo>
                  <a:lnTo>
                    <a:pt x="16929" y="49149"/>
                  </a:lnTo>
                  <a:lnTo>
                    <a:pt x="16929" y="55651"/>
                  </a:lnTo>
                  <a:lnTo>
                    <a:pt x="17856" y="63055"/>
                  </a:lnTo>
                  <a:lnTo>
                    <a:pt x="21539" y="79679"/>
                  </a:lnTo>
                  <a:lnTo>
                    <a:pt x="22453" y="85242"/>
                  </a:lnTo>
                  <a:lnTo>
                    <a:pt x="22453" y="93472"/>
                  </a:lnTo>
                  <a:lnTo>
                    <a:pt x="20599" y="97878"/>
                  </a:lnTo>
                  <a:lnTo>
                    <a:pt x="13144" y="104698"/>
                  </a:lnTo>
                  <a:lnTo>
                    <a:pt x="7531" y="106527"/>
                  </a:lnTo>
                  <a:lnTo>
                    <a:pt x="0" y="106756"/>
                  </a:lnTo>
                  <a:lnTo>
                    <a:pt x="0" y="116395"/>
                  </a:lnTo>
                  <a:lnTo>
                    <a:pt x="7531" y="116636"/>
                  </a:lnTo>
                  <a:lnTo>
                    <a:pt x="13144" y="118452"/>
                  </a:lnTo>
                  <a:lnTo>
                    <a:pt x="20599" y="125272"/>
                  </a:lnTo>
                  <a:lnTo>
                    <a:pt x="22453" y="129679"/>
                  </a:lnTo>
                  <a:lnTo>
                    <a:pt x="22453" y="137909"/>
                  </a:lnTo>
                  <a:lnTo>
                    <a:pt x="21539" y="143484"/>
                  </a:lnTo>
                  <a:lnTo>
                    <a:pt x="17856" y="160096"/>
                  </a:lnTo>
                  <a:lnTo>
                    <a:pt x="16929" y="167500"/>
                  </a:lnTo>
                  <a:lnTo>
                    <a:pt x="16929" y="174015"/>
                  </a:lnTo>
                  <a:lnTo>
                    <a:pt x="17786" y="185885"/>
                  </a:lnTo>
                  <a:lnTo>
                    <a:pt x="47809" y="220818"/>
                  </a:lnTo>
                  <a:lnTo>
                    <a:pt x="71958" y="224218"/>
                  </a:lnTo>
                  <a:lnTo>
                    <a:pt x="75018" y="224218"/>
                  </a:lnTo>
                  <a:lnTo>
                    <a:pt x="75018" y="215277"/>
                  </a:lnTo>
                  <a:lnTo>
                    <a:pt x="73253" y="215277"/>
                  </a:lnTo>
                  <a:lnTo>
                    <a:pt x="65190" y="214722"/>
                  </a:lnTo>
                  <a:lnTo>
                    <a:pt x="37521" y="186038"/>
                  </a:lnTo>
                  <a:lnTo>
                    <a:pt x="36918" y="176123"/>
                  </a:lnTo>
                  <a:lnTo>
                    <a:pt x="36918" y="170637"/>
                  </a:lnTo>
                  <a:lnTo>
                    <a:pt x="37706" y="163855"/>
                  </a:lnTo>
                  <a:lnTo>
                    <a:pt x="40843" y="147713"/>
                  </a:lnTo>
                  <a:lnTo>
                    <a:pt x="41617" y="141947"/>
                  </a:lnTo>
                  <a:lnTo>
                    <a:pt x="41617" y="131838"/>
                  </a:lnTo>
                  <a:lnTo>
                    <a:pt x="39662" y="126377"/>
                  </a:lnTo>
                  <a:lnTo>
                    <a:pt x="31826" y="117830"/>
                  </a:lnTo>
                  <a:lnTo>
                    <a:pt x="27165" y="114668"/>
                  </a:lnTo>
                  <a:lnTo>
                    <a:pt x="21755" y="112636"/>
                  </a:lnTo>
                  <a:lnTo>
                    <a:pt x="21755" y="110515"/>
                  </a:lnTo>
                  <a:lnTo>
                    <a:pt x="27165" y="108483"/>
                  </a:lnTo>
                  <a:lnTo>
                    <a:pt x="31826" y="105321"/>
                  </a:lnTo>
                  <a:lnTo>
                    <a:pt x="39662" y="96786"/>
                  </a:lnTo>
                  <a:lnTo>
                    <a:pt x="41617" y="91313"/>
                  </a:lnTo>
                  <a:lnTo>
                    <a:pt x="41617" y="81203"/>
                  </a:lnTo>
                  <a:lnTo>
                    <a:pt x="40843" y="75438"/>
                  </a:lnTo>
                  <a:lnTo>
                    <a:pt x="37706" y="59296"/>
                  </a:lnTo>
                  <a:lnTo>
                    <a:pt x="36918" y="52514"/>
                  </a:lnTo>
                  <a:lnTo>
                    <a:pt x="36918" y="47028"/>
                  </a:lnTo>
                  <a:lnTo>
                    <a:pt x="37521" y="37574"/>
                  </a:lnTo>
                  <a:lnTo>
                    <a:pt x="65190" y="9495"/>
                  </a:lnTo>
                  <a:lnTo>
                    <a:pt x="73253" y="8940"/>
                  </a:lnTo>
                  <a:lnTo>
                    <a:pt x="75018" y="8940"/>
                  </a:lnTo>
                  <a:lnTo>
                    <a:pt x="75018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0">
            <a:extLst>
              <a:ext uri="{FF2B5EF4-FFF2-40B4-BE49-F238E27FC236}">
                <a16:creationId xmlns:a16="http://schemas.microsoft.com/office/drawing/2014/main" id="{538AAB70-99D9-4B9D-B068-5304F0C30E1F}"/>
              </a:ext>
            </a:extLst>
          </p:cNvPr>
          <p:cNvSpPr/>
          <p:nvPr/>
        </p:nvSpPr>
        <p:spPr>
          <a:xfrm>
            <a:off x="3091848" y="3847837"/>
            <a:ext cx="239554" cy="168593"/>
          </a:xfrm>
          <a:custGeom>
            <a:avLst/>
            <a:gdLst/>
            <a:ahLst/>
            <a:cxnLst/>
            <a:rect l="l" t="t" r="r" b="b"/>
            <a:pathLst>
              <a:path w="319404" h="224789">
                <a:moveTo>
                  <a:pt x="247357" y="0"/>
                </a:moveTo>
                <a:lnTo>
                  <a:pt x="244297" y="0"/>
                </a:lnTo>
                <a:lnTo>
                  <a:pt x="244297" y="8940"/>
                </a:lnTo>
                <a:lnTo>
                  <a:pt x="246062" y="8940"/>
                </a:lnTo>
                <a:lnTo>
                  <a:pt x="254123" y="9495"/>
                </a:lnTo>
                <a:lnTo>
                  <a:pt x="281792" y="37638"/>
                </a:lnTo>
                <a:lnTo>
                  <a:pt x="282397" y="47142"/>
                </a:lnTo>
                <a:lnTo>
                  <a:pt x="282397" y="52628"/>
                </a:lnTo>
                <a:lnTo>
                  <a:pt x="281609" y="59410"/>
                </a:lnTo>
                <a:lnTo>
                  <a:pt x="278472" y="75565"/>
                </a:lnTo>
                <a:lnTo>
                  <a:pt x="277685" y="81318"/>
                </a:lnTo>
                <a:lnTo>
                  <a:pt x="277685" y="91427"/>
                </a:lnTo>
                <a:lnTo>
                  <a:pt x="279653" y="96901"/>
                </a:lnTo>
                <a:lnTo>
                  <a:pt x="287489" y="105448"/>
                </a:lnTo>
                <a:lnTo>
                  <a:pt x="292150" y="108597"/>
                </a:lnTo>
                <a:lnTo>
                  <a:pt x="297560" y="110642"/>
                </a:lnTo>
                <a:lnTo>
                  <a:pt x="297560" y="112750"/>
                </a:lnTo>
                <a:lnTo>
                  <a:pt x="292150" y="114795"/>
                </a:lnTo>
                <a:lnTo>
                  <a:pt x="287489" y="117944"/>
                </a:lnTo>
                <a:lnTo>
                  <a:pt x="279653" y="126492"/>
                </a:lnTo>
                <a:lnTo>
                  <a:pt x="277685" y="131953"/>
                </a:lnTo>
                <a:lnTo>
                  <a:pt x="277685" y="142074"/>
                </a:lnTo>
                <a:lnTo>
                  <a:pt x="278472" y="147828"/>
                </a:lnTo>
                <a:lnTo>
                  <a:pt x="281609" y="163982"/>
                </a:lnTo>
                <a:lnTo>
                  <a:pt x="282397" y="170751"/>
                </a:lnTo>
                <a:lnTo>
                  <a:pt x="282397" y="176237"/>
                </a:lnTo>
                <a:lnTo>
                  <a:pt x="281792" y="186108"/>
                </a:lnTo>
                <a:lnTo>
                  <a:pt x="254123" y="214722"/>
                </a:lnTo>
                <a:lnTo>
                  <a:pt x="246062" y="215277"/>
                </a:lnTo>
                <a:lnTo>
                  <a:pt x="244297" y="215277"/>
                </a:lnTo>
                <a:lnTo>
                  <a:pt x="244297" y="224218"/>
                </a:lnTo>
                <a:lnTo>
                  <a:pt x="247357" y="224218"/>
                </a:lnTo>
                <a:lnTo>
                  <a:pt x="260299" y="223249"/>
                </a:lnTo>
                <a:lnTo>
                  <a:pt x="294675" y="204671"/>
                </a:lnTo>
                <a:lnTo>
                  <a:pt x="302374" y="174129"/>
                </a:lnTo>
                <a:lnTo>
                  <a:pt x="302374" y="167627"/>
                </a:lnTo>
                <a:lnTo>
                  <a:pt x="301459" y="160210"/>
                </a:lnTo>
                <a:lnTo>
                  <a:pt x="297776" y="143598"/>
                </a:lnTo>
                <a:lnTo>
                  <a:pt x="296849" y="138036"/>
                </a:lnTo>
                <a:lnTo>
                  <a:pt x="296849" y="129806"/>
                </a:lnTo>
                <a:lnTo>
                  <a:pt x="298716" y="125387"/>
                </a:lnTo>
                <a:lnTo>
                  <a:pt x="306158" y="118579"/>
                </a:lnTo>
                <a:lnTo>
                  <a:pt x="311784" y="116751"/>
                </a:lnTo>
                <a:lnTo>
                  <a:pt x="319303" y="116509"/>
                </a:lnTo>
                <a:lnTo>
                  <a:pt x="319303" y="106870"/>
                </a:lnTo>
                <a:lnTo>
                  <a:pt x="311784" y="106641"/>
                </a:lnTo>
                <a:lnTo>
                  <a:pt x="306158" y="104813"/>
                </a:lnTo>
                <a:lnTo>
                  <a:pt x="298716" y="97993"/>
                </a:lnTo>
                <a:lnTo>
                  <a:pt x="296849" y="93586"/>
                </a:lnTo>
                <a:lnTo>
                  <a:pt x="296849" y="85356"/>
                </a:lnTo>
                <a:lnTo>
                  <a:pt x="297776" y="79794"/>
                </a:lnTo>
                <a:lnTo>
                  <a:pt x="301459" y="63182"/>
                </a:lnTo>
                <a:lnTo>
                  <a:pt x="302374" y="55765"/>
                </a:lnTo>
                <a:lnTo>
                  <a:pt x="302374" y="49263"/>
                </a:lnTo>
                <a:lnTo>
                  <a:pt x="301519" y="37802"/>
                </a:lnTo>
                <a:lnTo>
                  <a:pt x="271502" y="3394"/>
                </a:lnTo>
                <a:lnTo>
                  <a:pt x="260299" y="967"/>
                </a:lnTo>
                <a:lnTo>
                  <a:pt x="247357" y="0"/>
                </a:lnTo>
                <a:close/>
              </a:path>
              <a:path w="319404" h="224789">
                <a:moveTo>
                  <a:pt x="75018" y="0"/>
                </a:moveTo>
                <a:lnTo>
                  <a:pt x="71958" y="0"/>
                </a:lnTo>
                <a:lnTo>
                  <a:pt x="59010" y="967"/>
                </a:lnTo>
                <a:lnTo>
                  <a:pt x="24638" y="19482"/>
                </a:lnTo>
                <a:lnTo>
                  <a:pt x="16929" y="49149"/>
                </a:lnTo>
                <a:lnTo>
                  <a:pt x="16929" y="55651"/>
                </a:lnTo>
                <a:lnTo>
                  <a:pt x="17856" y="63055"/>
                </a:lnTo>
                <a:lnTo>
                  <a:pt x="21539" y="79679"/>
                </a:lnTo>
                <a:lnTo>
                  <a:pt x="22453" y="85242"/>
                </a:lnTo>
                <a:lnTo>
                  <a:pt x="22453" y="93472"/>
                </a:lnTo>
                <a:lnTo>
                  <a:pt x="20599" y="97878"/>
                </a:lnTo>
                <a:lnTo>
                  <a:pt x="13144" y="104698"/>
                </a:lnTo>
                <a:lnTo>
                  <a:pt x="7531" y="106527"/>
                </a:lnTo>
                <a:lnTo>
                  <a:pt x="0" y="106756"/>
                </a:lnTo>
                <a:lnTo>
                  <a:pt x="0" y="116395"/>
                </a:lnTo>
                <a:lnTo>
                  <a:pt x="7531" y="116636"/>
                </a:lnTo>
                <a:lnTo>
                  <a:pt x="13144" y="118452"/>
                </a:lnTo>
                <a:lnTo>
                  <a:pt x="20599" y="125272"/>
                </a:lnTo>
                <a:lnTo>
                  <a:pt x="22453" y="129679"/>
                </a:lnTo>
                <a:lnTo>
                  <a:pt x="22453" y="137909"/>
                </a:lnTo>
                <a:lnTo>
                  <a:pt x="21539" y="143484"/>
                </a:lnTo>
                <a:lnTo>
                  <a:pt x="17856" y="160096"/>
                </a:lnTo>
                <a:lnTo>
                  <a:pt x="16929" y="167500"/>
                </a:lnTo>
                <a:lnTo>
                  <a:pt x="16929" y="174015"/>
                </a:lnTo>
                <a:lnTo>
                  <a:pt x="17786" y="185885"/>
                </a:lnTo>
                <a:lnTo>
                  <a:pt x="47809" y="220818"/>
                </a:lnTo>
                <a:lnTo>
                  <a:pt x="71958" y="224218"/>
                </a:lnTo>
                <a:lnTo>
                  <a:pt x="75018" y="224218"/>
                </a:lnTo>
                <a:lnTo>
                  <a:pt x="75018" y="215277"/>
                </a:lnTo>
                <a:lnTo>
                  <a:pt x="73253" y="215277"/>
                </a:lnTo>
                <a:lnTo>
                  <a:pt x="65190" y="214722"/>
                </a:lnTo>
                <a:lnTo>
                  <a:pt x="37521" y="186038"/>
                </a:lnTo>
                <a:lnTo>
                  <a:pt x="36918" y="176123"/>
                </a:lnTo>
                <a:lnTo>
                  <a:pt x="36918" y="170637"/>
                </a:lnTo>
                <a:lnTo>
                  <a:pt x="37706" y="163855"/>
                </a:lnTo>
                <a:lnTo>
                  <a:pt x="40843" y="147713"/>
                </a:lnTo>
                <a:lnTo>
                  <a:pt x="41617" y="141947"/>
                </a:lnTo>
                <a:lnTo>
                  <a:pt x="41617" y="131838"/>
                </a:lnTo>
                <a:lnTo>
                  <a:pt x="39662" y="126377"/>
                </a:lnTo>
                <a:lnTo>
                  <a:pt x="31826" y="117830"/>
                </a:lnTo>
                <a:lnTo>
                  <a:pt x="27165" y="114668"/>
                </a:lnTo>
                <a:lnTo>
                  <a:pt x="21755" y="112636"/>
                </a:lnTo>
                <a:lnTo>
                  <a:pt x="21755" y="110515"/>
                </a:lnTo>
                <a:lnTo>
                  <a:pt x="27165" y="108483"/>
                </a:lnTo>
                <a:lnTo>
                  <a:pt x="31826" y="105321"/>
                </a:lnTo>
                <a:lnTo>
                  <a:pt x="39662" y="96786"/>
                </a:lnTo>
                <a:lnTo>
                  <a:pt x="41617" y="91313"/>
                </a:lnTo>
                <a:lnTo>
                  <a:pt x="41617" y="81203"/>
                </a:lnTo>
                <a:lnTo>
                  <a:pt x="40843" y="75438"/>
                </a:lnTo>
                <a:lnTo>
                  <a:pt x="37706" y="59296"/>
                </a:lnTo>
                <a:lnTo>
                  <a:pt x="36918" y="52514"/>
                </a:lnTo>
                <a:lnTo>
                  <a:pt x="36918" y="47028"/>
                </a:lnTo>
                <a:lnTo>
                  <a:pt x="37521" y="37574"/>
                </a:lnTo>
                <a:lnTo>
                  <a:pt x="65190" y="9495"/>
                </a:lnTo>
                <a:lnTo>
                  <a:pt x="73253" y="8940"/>
                </a:lnTo>
                <a:lnTo>
                  <a:pt x="75018" y="8940"/>
                </a:lnTo>
                <a:lnTo>
                  <a:pt x="750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E791EB02-D23F-491E-AA98-175859D3D3F6}"/>
              </a:ext>
            </a:extLst>
          </p:cNvPr>
          <p:cNvSpPr txBox="1"/>
          <p:nvPr/>
        </p:nvSpPr>
        <p:spPr>
          <a:xfrm>
            <a:off x="3143669" y="3792351"/>
            <a:ext cx="133826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425" spc="-4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endParaRPr sz="1425">
              <a:latin typeface="Cambria Math"/>
              <a:cs typeface="Cambria Math"/>
            </a:endParaRPr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F34463A7-D1AF-494A-8B8E-32EA10897C7F}"/>
              </a:ext>
            </a:extLst>
          </p:cNvPr>
          <p:cNvSpPr txBox="1"/>
          <p:nvPr/>
        </p:nvSpPr>
        <p:spPr>
          <a:xfrm>
            <a:off x="5024763" y="2856246"/>
            <a:ext cx="137636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425" spc="-4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425">
              <a:latin typeface="Cambria Math"/>
              <a:cs typeface="Cambria Math"/>
            </a:endParaRPr>
          </a:p>
        </p:txBody>
      </p:sp>
      <p:grpSp>
        <p:nvGrpSpPr>
          <p:cNvPr id="35" name="object 33">
            <a:extLst>
              <a:ext uri="{FF2B5EF4-FFF2-40B4-BE49-F238E27FC236}">
                <a16:creationId xmlns:a16="http://schemas.microsoft.com/office/drawing/2014/main" id="{CC130C4E-3FD9-4FAE-99EE-B7F9B2168EA8}"/>
              </a:ext>
            </a:extLst>
          </p:cNvPr>
          <p:cNvGrpSpPr/>
          <p:nvPr/>
        </p:nvGrpSpPr>
        <p:grpSpPr>
          <a:xfrm>
            <a:off x="3390212" y="1962648"/>
            <a:ext cx="2562225" cy="1801178"/>
            <a:chOff x="4520283" y="1473864"/>
            <a:chExt cx="3416300" cy="2401570"/>
          </a:xfrm>
        </p:grpSpPr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6FEDF58C-2EED-40A8-B08C-6ACD31F99C51}"/>
                </a:ext>
              </a:extLst>
            </p:cNvPr>
            <p:cNvSpPr/>
            <p:nvPr/>
          </p:nvSpPr>
          <p:spPr>
            <a:xfrm>
              <a:off x="4577427" y="3077071"/>
              <a:ext cx="2534285" cy="788670"/>
            </a:xfrm>
            <a:custGeom>
              <a:avLst/>
              <a:gdLst/>
              <a:ahLst/>
              <a:cxnLst/>
              <a:rect l="l" t="t" r="r" b="b"/>
              <a:pathLst>
                <a:path w="2534284" h="788670">
                  <a:moveTo>
                    <a:pt x="0" y="788428"/>
                  </a:moveTo>
                  <a:lnTo>
                    <a:pt x="253403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2C30B526-3775-4B4E-9062-B501F41D38DE}"/>
                </a:ext>
              </a:extLst>
            </p:cNvPr>
            <p:cNvSpPr/>
            <p:nvPr/>
          </p:nvSpPr>
          <p:spPr>
            <a:xfrm>
              <a:off x="7088010" y="3044466"/>
              <a:ext cx="84455" cy="73025"/>
            </a:xfrm>
            <a:custGeom>
              <a:avLst/>
              <a:gdLst/>
              <a:ahLst/>
              <a:cxnLst/>
              <a:rect l="l" t="t" r="r" b="b"/>
              <a:pathLst>
                <a:path w="84454" h="73025">
                  <a:moveTo>
                    <a:pt x="0" y="0"/>
                  </a:moveTo>
                  <a:lnTo>
                    <a:pt x="22644" y="72758"/>
                  </a:lnTo>
                  <a:lnTo>
                    <a:pt x="84086" y="13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7E6CA635-D5C2-40CF-BF8E-D065586CAC87}"/>
                </a:ext>
              </a:extLst>
            </p:cNvPr>
            <p:cNvSpPr/>
            <p:nvPr/>
          </p:nvSpPr>
          <p:spPr>
            <a:xfrm>
              <a:off x="7442086" y="1704619"/>
              <a:ext cx="96024" cy="960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E191E199-BAE5-40CF-BE0A-64DA23F17788}"/>
                </a:ext>
              </a:extLst>
            </p:cNvPr>
            <p:cNvSpPr/>
            <p:nvPr/>
          </p:nvSpPr>
          <p:spPr>
            <a:xfrm>
              <a:off x="7718194" y="2809626"/>
              <a:ext cx="54610" cy="248920"/>
            </a:xfrm>
            <a:custGeom>
              <a:avLst/>
              <a:gdLst/>
              <a:ahLst/>
              <a:cxnLst/>
              <a:rect l="l" t="t" r="r" b="b"/>
              <a:pathLst>
                <a:path w="54609" h="248919">
                  <a:moveTo>
                    <a:pt x="0" y="0"/>
                  </a:moveTo>
                  <a:lnTo>
                    <a:pt x="19300" y="47640"/>
                  </a:lnTo>
                  <a:lnTo>
                    <a:pt x="34415" y="96620"/>
                  </a:lnTo>
                  <a:lnTo>
                    <a:pt x="45284" y="146667"/>
                  </a:lnTo>
                  <a:lnTo>
                    <a:pt x="51849" y="197503"/>
                  </a:lnTo>
                  <a:lnTo>
                    <a:pt x="54051" y="248856"/>
                  </a:lnTo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EDF74F2D-D433-4F77-AED9-93EBCB7CB528}"/>
                </a:ext>
              </a:extLst>
            </p:cNvPr>
            <p:cNvSpPr/>
            <p:nvPr/>
          </p:nvSpPr>
          <p:spPr>
            <a:xfrm>
              <a:off x="4577427" y="1486570"/>
              <a:ext cx="0" cy="2374900"/>
            </a:xfrm>
            <a:custGeom>
              <a:avLst/>
              <a:gdLst/>
              <a:ahLst/>
              <a:cxnLst/>
              <a:rect l="l" t="t" r="r" b="b"/>
              <a:pathLst>
                <a:path h="2374900">
                  <a:moveTo>
                    <a:pt x="0" y="237484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9">
              <a:extLst>
                <a:ext uri="{FF2B5EF4-FFF2-40B4-BE49-F238E27FC236}">
                  <a16:creationId xmlns:a16="http://schemas.microsoft.com/office/drawing/2014/main" id="{2E2E7A07-62A7-4B36-9948-6F09098BCF01}"/>
                </a:ext>
              </a:extLst>
            </p:cNvPr>
            <p:cNvSpPr/>
            <p:nvPr/>
          </p:nvSpPr>
          <p:spPr>
            <a:xfrm>
              <a:off x="4532983" y="1486564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7CFE423C-D940-4609-94B2-E5C170A57B01}"/>
                </a:ext>
              </a:extLst>
            </p:cNvPr>
            <p:cNvSpPr/>
            <p:nvPr/>
          </p:nvSpPr>
          <p:spPr>
            <a:xfrm>
              <a:off x="7490818" y="1755809"/>
              <a:ext cx="439420" cy="960755"/>
            </a:xfrm>
            <a:custGeom>
              <a:avLst/>
              <a:gdLst/>
              <a:ahLst/>
              <a:cxnLst/>
              <a:rect l="l" t="t" r="r" b="b"/>
              <a:pathLst>
                <a:path w="439420" h="960755">
                  <a:moveTo>
                    <a:pt x="439356" y="96025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B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C83A6A93-AEF1-4036-809E-F65F2607CCF6}"/>
                </a:ext>
              </a:extLst>
            </p:cNvPr>
            <p:cNvSpPr/>
            <p:nvPr/>
          </p:nvSpPr>
          <p:spPr>
            <a:xfrm>
              <a:off x="6751246" y="1752443"/>
              <a:ext cx="742315" cy="339725"/>
            </a:xfrm>
            <a:custGeom>
              <a:avLst/>
              <a:gdLst/>
              <a:ahLst/>
              <a:cxnLst/>
              <a:rect l="l" t="t" r="r" b="b"/>
              <a:pathLst>
                <a:path w="742315" h="339725">
                  <a:moveTo>
                    <a:pt x="0" y="339598"/>
                  </a:moveTo>
                  <a:lnTo>
                    <a:pt x="742213" y="0"/>
                  </a:lnTo>
                </a:path>
              </a:pathLst>
            </a:custGeom>
            <a:ln w="12700">
              <a:solidFill>
                <a:srgbClr val="00B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5A7DDFFC-3700-450A-A037-109276028318}"/>
                </a:ext>
              </a:extLst>
            </p:cNvPr>
            <p:cNvSpPr/>
            <p:nvPr/>
          </p:nvSpPr>
          <p:spPr>
            <a:xfrm>
              <a:off x="7486924" y="1755810"/>
              <a:ext cx="0" cy="2112010"/>
            </a:xfrm>
            <a:custGeom>
              <a:avLst/>
              <a:gdLst/>
              <a:ahLst/>
              <a:cxnLst/>
              <a:rect l="l" t="t" r="r" b="b"/>
              <a:pathLst>
                <a:path h="2112010">
                  <a:moveTo>
                    <a:pt x="0" y="211199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2FF32258-BB66-4F3E-80FE-008FAC556B5D}"/>
                </a:ext>
              </a:extLst>
            </p:cNvPr>
            <p:cNvSpPr/>
            <p:nvPr/>
          </p:nvSpPr>
          <p:spPr>
            <a:xfrm>
              <a:off x="4578950" y="1749450"/>
              <a:ext cx="2880995" cy="0"/>
            </a:xfrm>
            <a:custGeom>
              <a:avLst/>
              <a:gdLst/>
              <a:ahLst/>
              <a:cxnLst/>
              <a:rect l="l" t="t" r="r" b="b"/>
              <a:pathLst>
                <a:path w="2880995">
                  <a:moveTo>
                    <a:pt x="0" y="0"/>
                  </a:moveTo>
                  <a:lnTo>
                    <a:pt x="2880753" y="0"/>
                  </a:lnTo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4">
              <a:extLst>
                <a:ext uri="{FF2B5EF4-FFF2-40B4-BE49-F238E27FC236}">
                  <a16:creationId xmlns:a16="http://schemas.microsoft.com/office/drawing/2014/main" id="{02C591BB-6DAA-410D-B2C7-DD23A50C0D94}"/>
                </a:ext>
              </a:extLst>
            </p:cNvPr>
            <p:cNvSpPr/>
            <p:nvPr/>
          </p:nvSpPr>
          <p:spPr>
            <a:xfrm>
              <a:off x="7171914" y="3066709"/>
              <a:ext cx="0" cy="768350"/>
            </a:xfrm>
            <a:custGeom>
              <a:avLst/>
              <a:gdLst/>
              <a:ahLst/>
              <a:cxnLst/>
              <a:rect l="l" t="t" r="r" b="b"/>
              <a:pathLst>
                <a:path h="768350">
                  <a:moveTo>
                    <a:pt x="0" y="76799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5">
              <a:extLst>
                <a:ext uri="{FF2B5EF4-FFF2-40B4-BE49-F238E27FC236}">
                  <a16:creationId xmlns:a16="http://schemas.microsoft.com/office/drawing/2014/main" id="{37F53154-46E4-465F-844D-781F4421AD1E}"/>
                </a:ext>
              </a:extLst>
            </p:cNvPr>
            <p:cNvSpPr/>
            <p:nvPr/>
          </p:nvSpPr>
          <p:spPr>
            <a:xfrm>
              <a:off x="4576342" y="3048773"/>
              <a:ext cx="2592705" cy="0"/>
            </a:xfrm>
            <a:custGeom>
              <a:avLst/>
              <a:gdLst/>
              <a:ahLst/>
              <a:cxnLst/>
              <a:rect l="l" t="t" r="r" b="b"/>
              <a:pathLst>
                <a:path w="2592704">
                  <a:moveTo>
                    <a:pt x="0" y="0"/>
                  </a:moveTo>
                  <a:lnTo>
                    <a:pt x="2592679" y="0"/>
                  </a:lnTo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6">
            <a:extLst>
              <a:ext uri="{FF2B5EF4-FFF2-40B4-BE49-F238E27FC236}">
                <a16:creationId xmlns:a16="http://schemas.microsoft.com/office/drawing/2014/main" id="{A2D78560-00B6-4BF5-9CCA-C479DC7EAE35}"/>
              </a:ext>
            </a:extLst>
          </p:cNvPr>
          <p:cNvSpPr txBox="1"/>
          <p:nvPr/>
        </p:nvSpPr>
        <p:spPr>
          <a:xfrm>
            <a:off x="6444264" y="2587959"/>
            <a:ext cx="240030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25" spc="4" dirty="0">
                <a:solidFill>
                  <a:srgbClr val="00B050"/>
                </a:solidFill>
                <a:latin typeface="Cambria Math"/>
                <a:cs typeface="Cambria Math"/>
              </a:rPr>
              <a:t>𝑥</a:t>
            </a:r>
            <a:r>
              <a:rPr sz="1519" spc="5" baseline="-16460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519" baseline="-16460">
              <a:latin typeface="Cambria Math"/>
              <a:cs typeface="Cambria Math"/>
            </a:endParaRPr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2A36C2F5-5FD6-4A93-AD98-8523983642F5}"/>
              </a:ext>
            </a:extLst>
          </p:cNvPr>
          <p:cNvSpPr txBox="1"/>
          <p:nvPr/>
        </p:nvSpPr>
        <p:spPr>
          <a:xfrm>
            <a:off x="4570471" y="1795874"/>
            <a:ext cx="241459" cy="22842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425" spc="-8" dirty="0">
                <a:solidFill>
                  <a:srgbClr val="00B050"/>
                </a:solidFill>
                <a:latin typeface="Cambria Math"/>
                <a:cs typeface="Cambria Math"/>
              </a:rPr>
              <a:t>𝑦</a:t>
            </a:r>
            <a:r>
              <a:rPr sz="1519" spc="-11" baseline="-16460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endParaRPr sz="1519" baseline="-16460">
              <a:latin typeface="Cambria Math"/>
              <a:cs typeface="Cambria Math"/>
            </a:endParaRPr>
          </a:p>
        </p:txBody>
      </p:sp>
      <p:sp>
        <p:nvSpPr>
          <p:cNvPr id="50" name="object 48">
            <a:extLst>
              <a:ext uri="{FF2B5EF4-FFF2-40B4-BE49-F238E27FC236}">
                <a16:creationId xmlns:a16="http://schemas.microsoft.com/office/drawing/2014/main" id="{C854C6A1-8F7C-4793-9C67-71CA1902F8EF}"/>
              </a:ext>
            </a:extLst>
          </p:cNvPr>
          <p:cNvSpPr txBox="1"/>
          <p:nvPr/>
        </p:nvSpPr>
        <p:spPr>
          <a:xfrm>
            <a:off x="5710749" y="1918944"/>
            <a:ext cx="113348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4" dirty="0">
                <a:latin typeface="Cambria Math"/>
                <a:cs typeface="Cambria Math"/>
              </a:rPr>
              <a:t>𝑃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C4D85418-FF96-425D-94AF-8B671056F01B}"/>
              </a:ext>
            </a:extLst>
          </p:cNvPr>
          <p:cNvSpPr txBox="1"/>
          <p:nvPr/>
        </p:nvSpPr>
        <p:spPr>
          <a:xfrm>
            <a:off x="5508734" y="3727198"/>
            <a:ext cx="241459" cy="22849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013" spc="23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r>
              <a:rPr sz="2138" spc="33" baseline="-20467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endParaRPr sz="2138" baseline="-20467">
              <a:latin typeface="Cambria Math"/>
              <a:cs typeface="Cambria Math"/>
            </a:endParaRPr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8736FB36-C558-4E89-BEAE-3DA8A050C7FC}"/>
              </a:ext>
            </a:extLst>
          </p:cNvPr>
          <p:cNvSpPr txBox="1"/>
          <p:nvPr/>
        </p:nvSpPr>
        <p:spPr>
          <a:xfrm>
            <a:off x="5080828" y="3830068"/>
            <a:ext cx="380524" cy="22849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519" baseline="45267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r>
              <a:rPr sz="2138" baseline="11695" dirty="0">
                <a:solidFill>
                  <a:srgbClr val="FF0000"/>
                </a:solidFill>
                <a:latin typeface="Cambria Math"/>
                <a:cs typeface="Cambria Math"/>
              </a:rPr>
              <a:t>𝑡</a:t>
            </a:r>
            <a:r>
              <a:rPr sz="1013" dirty="0">
                <a:solidFill>
                  <a:srgbClr val="FF0000"/>
                </a:solidFill>
                <a:latin typeface="Cambria Math"/>
                <a:cs typeface="Cambria Math"/>
              </a:rPr>
              <a:t>𝐵</a:t>
            </a:r>
            <a:r>
              <a:rPr lang="en-US" sz="1013" dirty="0">
                <a:solidFill>
                  <a:srgbClr val="FF0000"/>
                </a:solidFill>
                <a:latin typeface="Cambria Math"/>
                <a:cs typeface="Cambria Math"/>
              </a:rPr>
              <a:t>x</a:t>
            </a:r>
            <a:endParaRPr sz="1013" dirty="0">
              <a:latin typeface="Cambria Math"/>
              <a:cs typeface="Cambria Math"/>
            </a:endParaRPr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AF7A7BCA-6F51-48E8-8EBE-BD7E40C46125}"/>
              </a:ext>
            </a:extLst>
          </p:cNvPr>
          <p:cNvSpPr txBox="1"/>
          <p:nvPr/>
        </p:nvSpPr>
        <p:spPr>
          <a:xfrm>
            <a:off x="3062897" y="1946745"/>
            <a:ext cx="246221" cy="22849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013" spc="23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r>
              <a:rPr sz="2138" spc="33" baseline="-20467" dirty="0">
                <a:solidFill>
                  <a:srgbClr val="FF0000"/>
                </a:solidFill>
                <a:latin typeface="Cambria Math"/>
                <a:cs typeface="Cambria Math"/>
              </a:rPr>
              <a:t>𝑦</a:t>
            </a:r>
            <a:endParaRPr sz="2138" baseline="-20467">
              <a:latin typeface="Cambria Math"/>
              <a:cs typeface="Cambria Math"/>
            </a:endParaRPr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7400BC00-10F5-4718-8BB4-2C6C076CB73F}"/>
              </a:ext>
            </a:extLst>
          </p:cNvPr>
          <p:cNvSpPr txBox="1"/>
          <p:nvPr/>
        </p:nvSpPr>
        <p:spPr>
          <a:xfrm>
            <a:off x="2992053" y="2998285"/>
            <a:ext cx="386238" cy="22849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519" spc="17" baseline="45267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r>
              <a:rPr sz="2138" spc="17" baseline="11695" dirty="0">
                <a:solidFill>
                  <a:srgbClr val="FF0000"/>
                </a:solidFill>
                <a:latin typeface="Cambria Math"/>
                <a:cs typeface="Cambria Math"/>
              </a:rPr>
              <a:t>𝑡</a:t>
            </a:r>
            <a:r>
              <a:rPr sz="1013" spc="11" dirty="0">
                <a:solidFill>
                  <a:srgbClr val="FF0000"/>
                </a:solidFill>
                <a:latin typeface="Cambria Math"/>
                <a:cs typeface="Cambria Math"/>
              </a:rPr>
              <a:t>𝐵</a:t>
            </a:r>
            <a:r>
              <a:rPr lang="en-US" sz="1013" spc="11" dirty="0">
                <a:solidFill>
                  <a:srgbClr val="FF0000"/>
                </a:solidFill>
                <a:latin typeface="Cambria Math"/>
                <a:cs typeface="Cambria Math"/>
              </a:rPr>
              <a:t>y</a:t>
            </a:r>
            <a:endParaRPr sz="1013" dirty="0">
              <a:latin typeface="Cambria Math"/>
              <a:cs typeface="Cambria Math"/>
            </a:endParaRPr>
          </a:p>
        </p:txBody>
      </p:sp>
      <p:sp>
        <p:nvSpPr>
          <p:cNvPr id="55" name="object 53">
            <a:extLst>
              <a:ext uri="{FF2B5EF4-FFF2-40B4-BE49-F238E27FC236}">
                <a16:creationId xmlns:a16="http://schemas.microsoft.com/office/drawing/2014/main" id="{37634FBD-DB0A-4216-8066-88558EB81E36}"/>
              </a:ext>
            </a:extLst>
          </p:cNvPr>
          <p:cNvSpPr txBox="1"/>
          <p:nvPr/>
        </p:nvSpPr>
        <p:spPr>
          <a:xfrm>
            <a:off x="4792682" y="2285896"/>
            <a:ext cx="250984" cy="22849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013" spc="30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r>
              <a:rPr sz="2138" spc="45" baseline="-20467" dirty="0">
                <a:solidFill>
                  <a:srgbClr val="00B050"/>
                </a:solidFill>
                <a:latin typeface="Cambria Math"/>
                <a:cs typeface="Cambria Math"/>
              </a:rPr>
              <a:t>𝑦</a:t>
            </a:r>
            <a:endParaRPr sz="2138" baseline="-20467">
              <a:latin typeface="Cambria Math"/>
              <a:cs typeface="Cambria Math"/>
            </a:endParaRPr>
          </a:p>
        </p:txBody>
      </p:sp>
      <p:sp>
        <p:nvSpPr>
          <p:cNvPr id="56" name="object 54">
            <a:extLst>
              <a:ext uri="{FF2B5EF4-FFF2-40B4-BE49-F238E27FC236}">
                <a16:creationId xmlns:a16="http://schemas.microsoft.com/office/drawing/2014/main" id="{3A75D4EC-5D58-4DC2-B28A-E489DDC23869}"/>
              </a:ext>
            </a:extLst>
          </p:cNvPr>
          <p:cNvSpPr txBox="1"/>
          <p:nvPr/>
        </p:nvSpPr>
        <p:spPr>
          <a:xfrm>
            <a:off x="5873083" y="2521665"/>
            <a:ext cx="246221" cy="62033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">
              <a:spcBef>
                <a:spcPts val="71"/>
              </a:spcBef>
            </a:pPr>
            <a:r>
              <a:rPr sz="1013" spc="30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r>
              <a:rPr sz="2138" spc="45" baseline="-20467" dirty="0">
                <a:solidFill>
                  <a:srgbClr val="00B050"/>
                </a:solidFill>
                <a:latin typeface="Cambria Math"/>
                <a:cs typeface="Cambria Math"/>
              </a:rPr>
              <a:t>𝑥</a:t>
            </a:r>
            <a:endParaRPr sz="2138" baseline="-20467">
              <a:latin typeface="Cambria Math"/>
              <a:cs typeface="Cambria Math"/>
            </a:endParaRPr>
          </a:p>
          <a:p>
            <a:pPr marL="28575">
              <a:spcBef>
                <a:spcPts val="1339"/>
              </a:spcBef>
            </a:pPr>
            <a:r>
              <a:rPr sz="1463" i="1" spc="-34" dirty="0">
                <a:latin typeface="Symbol"/>
                <a:cs typeface="Symbol"/>
              </a:rPr>
              <a:t></a:t>
            </a:r>
            <a:endParaRPr sz="1463">
              <a:latin typeface="Symbol"/>
              <a:cs typeface="Symbol"/>
            </a:endParaRPr>
          </a:p>
        </p:txBody>
      </p:sp>
      <p:sp>
        <p:nvSpPr>
          <p:cNvPr id="57" name="object 17">
            <a:extLst>
              <a:ext uri="{FF2B5EF4-FFF2-40B4-BE49-F238E27FC236}">
                <a16:creationId xmlns:a16="http://schemas.microsoft.com/office/drawing/2014/main" id="{8E987392-18F4-4266-835B-8FDB292EB7A6}"/>
              </a:ext>
            </a:extLst>
          </p:cNvPr>
          <p:cNvSpPr txBox="1"/>
          <p:nvPr/>
        </p:nvSpPr>
        <p:spPr>
          <a:xfrm>
            <a:off x="543352" y="4898859"/>
            <a:ext cx="5003482" cy="82073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0" indent="-257651">
              <a:spcBef>
                <a:spcPts val="75"/>
              </a:spcBef>
              <a:buChar char="•"/>
              <a:tabLst>
                <a:tab pos="285750" algn="l"/>
                <a:tab pos="286226" algn="l"/>
              </a:tabLst>
            </a:pPr>
            <a:r>
              <a:rPr sz="1575" spc="-4" dirty="0">
                <a:solidFill>
                  <a:srgbClr val="003C69"/>
                </a:solidFill>
                <a:latin typeface="Arial"/>
                <a:cs typeface="Arial"/>
              </a:rPr>
              <a:t>From the figure we can see that</a:t>
            </a:r>
            <a:endParaRPr sz="1575" dirty="0">
              <a:latin typeface="Arial"/>
              <a:cs typeface="Arial"/>
            </a:endParaRPr>
          </a:p>
          <a:p>
            <a:pPr marL="2947988">
              <a:lnSpc>
                <a:spcPts val="1395"/>
              </a:lnSpc>
              <a:spcBef>
                <a:spcPts val="94"/>
              </a:spcBef>
              <a:tabLst>
                <a:tab pos="3585686" algn="l"/>
              </a:tabLst>
            </a:pPr>
            <a:r>
              <a:rPr sz="1181" i="1" spc="17" baseline="44973" dirty="0">
                <a:latin typeface="Times New Roman"/>
                <a:cs typeface="Times New Roman"/>
              </a:rPr>
              <a:t>A </a:t>
            </a:r>
            <a:r>
              <a:rPr sz="1388" i="1" spc="4" dirty="0">
                <a:latin typeface="Times New Roman"/>
                <a:cs typeface="Times New Roman"/>
              </a:rPr>
              <a:t>x</a:t>
            </a:r>
            <a:r>
              <a:rPr sz="1388" i="1" spc="-105" dirty="0">
                <a:latin typeface="Times New Roman"/>
                <a:cs typeface="Times New Roman"/>
              </a:rPr>
              <a:t> </a:t>
            </a:r>
            <a:r>
              <a:rPr sz="1388" spc="4" dirty="0">
                <a:latin typeface="Symbol"/>
                <a:cs typeface="Symbol"/>
              </a:rPr>
              <a:t></a:t>
            </a:r>
            <a:r>
              <a:rPr sz="1388" spc="146" dirty="0">
                <a:latin typeface="Times New Roman"/>
                <a:cs typeface="Times New Roman"/>
              </a:rPr>
              <a:t> </a:t>
            </a:r>
            <a:r>
              <a:rPr sz="1181" i="1" spc="5" baseline="44973" dirty="0">
                <a:latin typeface="Times New Roman"/>
                <a:cs typeface="Times New Roman"/>
              </a:rPr>
              <a:t>A</a:t>
            </a:r>
            <a:r>
              <a:rPr sz="1388" i="1" spc="4" dirty="0">
                <a:latin typeface="Times New Roman"/>
                <a:cs typeface="Times New Roman"/>
              </a:rPr>
              <a:t>t	</a:t>
            </a:r>
            <a:r>
              <a:rPr sz="1388" spc="4" dirty="0">
                <a:latin typeface="Symbol"/>
                <a:cs typeface="Symbol"/>
              </a:rPr>
              <a:t></a:t>
            </a:r>
            <a:r>
              <a:rPr sz="1388" spc="4" dirty="0">
                <a:latin typeface="Times New Roman"/>
                <a:cs typeface="Times New Roman"/>
              </a:rPr>
              <a:t> </a:t>
            </a:r>
            <a:r>
              <a:rPr sz="1181" i="1" spc="17" baseline="44973" dirty="0">
                <a:latin typeface="Times New Roman"/>
                <a:cs typeface="Times New Roman"/>
              </a:rPr>
              <a:t>B </a:t>
            </a:r>
            <a:r>
              <a:rPr sz="1388" i="1" spc="4" dirty="0">
                <a:latin typeface="Times New Roman"/>
                <a:cs typeface="Times New Roman"/>
              </a:rPr>
              <a:t>x </a:t>
            </a:r>
            <a:r>
              <a:rPr sz="1388" dirty="0">
                <a:latin typeface="Times New Roman"/>
                <a:cs typeface="Times New Roman"/>
              </a:rPr>
              <a:t>cos</a:t>
            </a:r>
            <a:r>
              <a:rPr sz="1463" i="1" dirty="0">
                <a:latin typeface="Symbol"/>
                <a:cs typeface="Symbol"/>
              </a:rPr>
              <a:t></a:t>
            </a:r>
            <a:r>
              <a:rPr sz="1463" i="1" dirty="0">
                <a:latin typeface="Times New Roman"/>
                <a:cs typeface="Times New Roman"/>
              </a:rPr>
              <a:t> </a:t>
            </a:r>
            <a:r>
              <a:rPr sz="1388" spc="4" dirty="0">
                <a:latin typeface="Symbol"/>
                <a:cs typeface="Symbol"/>
              </a:rPr>
              <a:t></a:t>
            </a:r>
            <a:r>
              <a:rPr sz="1388" spc="4" dirty="0">
                <a:latin typeface="Times New Roman"/>
                <a:cs typeface="Times New Roman"/>
              </a:rPr>
              <a:t> </a:t>
            </a:r>
            <a:r>
              <a:rPr sz="1181" i="1" spc="17" baseline="44973" dirty="0">
                <a:latin typeface="Times New Roman"/>
                <a:cs typeface="Times New Roman"/>
              </a:rPr>
              <a:t>B </a:t>
            </a:r>
            <a:r>
              <a:rPr sz="1388" i="1" spc="4" dirty="0">
                <a:latin typeface="Times New Roman"/>
                <a:cs typeface="Times New Roman"/>
              </a:rPr>
              <a:t>y</a:t>
            </a:r>
            <a:r>
              <a:rPr sz="1388" i="1" spc="-236" dirty="0">
                <a:latin typeface="Times New Roman"/>
                <a:cs typeface="Times New Roman"/>
              </a:rPr>
              <a:t> </a:t>
            </a:r>
            <a:r>
              <a:rPr sz="1388" spc="11" dirty="0">
                <a:latin typeface="Times New Roman"/>
                <a:cs typeface="Times New Roman"/>
              </a:rPr>
              <a:t>sin</a:t>
            </a:r>
            <a:r>
              <a:rPr sz="1463" i="1" spc="11" dirty="0">
                <a:latin typeface="Symbol"/>
                <a:cs typeface="Symbol"/>
              </a:rPr>
              <a:t></a:t>
            </a:r>
            <a:endParaRPr sz="1463" dirty="0">
              <a:latin typeface="Symbol"/>
              <a:cs typeface="Symbol"/>
            </a:endParaRPr>
          </a:p>
          <a:p>
            <a:pPr marL="3425666">
              <a:lnSpc>
                <a:spcPts val="585"/>
              </a:lnSpc>
            </a:pPr>
            <a:r>
              <a:rPr sz="788" i="1" spc="4" dirty="0">
                <a:latin typeface="Times New Roman"/>
                <a:cs typeface="Times New Roman"/>
              </a:rPr>
              <a:t>Bx</a:t>
            </a:r>
            <a:endParaRPr sz="788" dirty="0">
              <a:latin typeface="Times New Roman"/>
              <a:cs typeface="Times New Roman"/>
            </a:endParaRPr>
          </a:p>
          <a:p>
            <a:pPr marL="2937034">
              <a:lnSpc>
                <a:spcPts val="1395"/>
              </a:lnSpc>
              <a:spcBef>
                <a:spcPts val="341"/>
              </a:spcBef>
              <a:tabLst>
                <a:tab pos="3587115" algn="l"/>
              </a:tabLst>
            </a:pPr>
            <a:r>
              <a:rPr sz="1181" i="1" spc="17" baseline="44973" dirty="0">
                <a:latin typeface="Times New Roman"/>
                <a:cs typeface="Times New Roman"/>
              </a:rPr>
              <a:t>A </a:t>
            </a:r>
            <a:r>
              <a:rPr sz="1388" i="1" spc="4" dirty="0">
                <a:latin typeface="Times New Roman"/>
                <a:cs typeface="Times New Roman"/>
              </a:rPr>
              <a:t>y</a:t>
            </a:r>
            <a:r>
              <a:rPr sz="1388" i="1" spc="-19" dirty="0">
                <a:latin typeface="Times New Roman"/>
                <a:cs typeface="Times New Roman"/>
              </a:rPr>
              <a:t> </a:t>
            </a:r>
            <a:r>
              <a:rPr sz="1388" spc="4" dirty="0">
                <a:latin typeface="Symbol"/>
                <a:cs typeface="Symbol"/>
              </a:rPr>
              <a:t></a:t>
            </a:r>
            <a:r>
              <a:rPr sz="1388" spc="146" dirty="0">
                <a:latin typeface="Times New Roman"/>
                <a:cs typeface="Times New Roman"/>
              </a:rPr>
              <a:t> </a:t>
            </a:r>
            <a:r>
              <a:rPr sz="1181" i="1" spc="5" baseline="44973" dirty="0">
                <a:latin typeface="Times New Roman"/>
                <a:cs typeface="Times New Roman"/>
              </a:rPr>
              <a:t>A</a:t>
            </a:r>
            <a:r>
              <a:rPr sz="1388" i="1" spc="4" dirty="0">
                <a:latin typeface="Times New Roman"/>
                <a:cs typeface="Times New Roman"/>
              </a:rPr>
              <a:t>t	</a:t>
            </a:r>
            <a:r>
              <a:rPr sz="1388" spc="4" dirty="0">
                <a:latin typeface="Symbol"/>
                <a:cs typeface="Symbol"/>
              </a:rPr>
              <a:t></a:t>
            </a:r>
            <a:r>
              <a:rPr sz="1388" spc="4" dirty="0">
                <a:latin typeface="Times New Roman"/>
                <a:cs typeface="Times New Roman"/>
              </a:rPr>
              <a:t> </a:t>
            </a:r>
            <a:r>
              <a:rPr sz="1181" i="1" spc="17" baseline="44973" dirty="0">
                <a:latin typeface="Times New Roman"/>
                <a:cs typeface="Times New Roman"/>
              </a:rPr>
              <a:t>B </a:t>
            </a:r>
            <a:r>
              <a:rPr sz="1388" i="1" spc="4" dirty="0">
                <a:latin typeface="Times New Roman"/>
                <a:cs typeface="Times New Roman"/>
              </a:rPr>
              <a:t>x </a:t>
            </a:r>
            <a:r>
              <a:rPr sz="1388" spc="11" dirty="0">
                <a:latin typeface="Times New Roman"/>
                <a:cs typeface="Times New Roman"/>
              </a:rPr>
              <a:t>sin</a:t>
            </a:r>
            <a:r>
              <a:rPr sz="1463" i="1" spc="11" dirty="0">
                <a:latin typeface="Symbol"/>
                <a:cs typeface="Symbol"/>
              </a:rPr>
              <a:t></a:t>
            </a:r>
            <a:r>
              <a:rPr sz="1463" i="1" spc="11" dirty="0">
                <a:latin typeface="Times New Roman"/>
                <a:cs typeface="Times New Roman"/>
              </a:rPr>
              <a:t> </a:t>
            </a:r>
            <a:r>
              <a:rPr sz="1388" spc="4" dirty="0">
                <a:latin typeface="Symbol"/>
                <a:cs typeface="Symbol"/>
              </a:rPr>
              <a:t></a:t>
            </a:r>
            <a:r>
              <a:rPr sz="1388" spc="4" dirty="0">
                <a:latin typeface="Times New Roman"/>
                <a:cs typeface="Times New Roman"/>
              </a:rPr>
              <a:t> </a:t>
            </a:r>
            <a:r>
              <a:rPr sz="1181" i="1" spc="17" baseline="44973" dirty="0">
                <a:latin typeface="Times New Roman"/>
                <a:cs typeface="Times New Roman"/>
              </a:rPr>
              <a:t>B </a:t>
            </a:r>
            <a:r>
              <a:rPr sz="1388" i="1" spc="4" dirty="0">
                <a:latin typeface="Times New Roman"/>
                <a:cs typeface="Times New Roman"/>
              </a:rPr>
              <a:t>y</a:t>
            </a:r>
            <a:r>
              <a:rPr sz="1388" i="1" spc="-229" dirty="0">
                <a:latin typeface="Times New Roman"/>
                <a:cs typeface="Times New Roman"/>
              </a:rPr>
              <a:t> </a:t>
            </a:r>
            <a:r>
              <a:rPr sz="1388" dirty="0">
                <a:latin typeface="Times New Roman"/>
                <a:cs typeface="Times New Roman"/>
              </a:rPr>
              <a:t>cos</a:t>
            </a:r>
            <a:r>
              <a:rPr sz="1463" i="1" dirty="0">
                <a:latin typeface="Symbol"/>
                <a:cs typeface="Symbol"/>
              </a:rPr>
              <a:t></a:t>
            </a:r>
            <a:endParaRPr sz="1463" dirty="0">
              <a:latin typeface="Symbol"/>
              <a:cs typeface="Symbol"/>
            </a:endParaRPr>
          </a:p>
          <a:p>
            <a:pPr marL="3425666">
              <a:lnSpc>
                <a:spcPts val="585"/>
              </a:lnSpc>
            </a:pPr>
            <a:r>
              <a:rPr sz="788" i="1" spc="4" dirty="0">
                <a:latin typeface="Times New Roman"/>
                <a:cs typeface="Times New Roman"/>
              </a:rPr>
              <a:t>By</a:t>
            </a:r>
            <a:endParaRPr sz="788" dirty="0">
              <a:latin typeface="Times New Roman"/>
              <a:cs typeface="Times New Roman"/>
            </a:endParaRPr>
          </a:p>
        </p:txBody>
      </p:sp>
      <p:grpSp>
        <p:nvGrpSpPr>
          <p:cNvPr id="58" name="object 57">
            <a:extLst>
              <a:ext uri="{FF2B5EF4-FFF2-40B4-BE49-F238E27FC236}">
                <a16:creationId xmlns:a16="http://schemas.microsoft.com/office/drawing/2014/main" id="{A65E05DC-6C0E-455F-8853-E9556FC12C4A}"/>
              </a:ext>
            </a:extLst>
          </p:cNvPr>
          <p:cNvGrpSpPr/>
          <p:nvPr/>
        </p:nvGrpSpPr>
        <p:grpSpPr>
          <a:xfrm>
            <a:off x="7819538" y="4189569"/>
            <a:ext cx="913448" cy="992505"/>
            <a:chOff x="10426051" y="4443092"/>
            <a:chExt cx="1217930" cy="1323340"/>
          </a:xfrm>
        </p:grpSpPr>
        <p:sp>
          <p:nvSpPr>
            <p:cNvPr id="59" name="object 58">
              <a:extLst>
                <a:ext uri="{FF2B5EF4-FFF2-40B4-BE49-F238E27FC236}">
                  <a16:creationId xmlns:a16="http://schemas.microsoft.com/office/drawing/2014/main" id="{DE5878AC-1041-4685-B3B8-701FA5C28D66}"/>
                </a:ext>
              </a:extLst>
            </p:cNvPr>
            <p:cNvSpPr/>
            <p:nvPr/>
          </p:nvSpPr>
          <p:spPr>
            <a:xfrm>
              <a:off x="10435842" y="5104194"/>
              <a:ext cx="149860" cy="33020"/>
            </a:xfrm>
            <a:custGeom>
              <a:avLst/>
              <a:gdLst/>
              <a:ahLst/>
              <a:cxnLst/>
              <a:rect l="l" t="t" r="r" b="b"/>
              <a:pathLst>
                <a:path w="149859" h="33020">
                  <a:moveTo>
                    <a:pt x="149288" y="0"/>
                  </a:moveTo>
                  <a:lnTo>
                    <a:pt x="113430" y="14068"/>
                  </a:lnTo>
                  <a:lnTo>
                    <a:pt x="76382" y="24204"/>
                  </a:lnTo>
                  <a:lnTo>
                    <a:pt x="38465" y="30337"/>
                  </a:lnTo>
                  <a:lnTo>
                    <a:pt x="0" y="32397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9">
              <a:extLst>
                <a:ext uri="{FF2B5EF4-FFF2-40B4-BE49-F238E27FC236}">
                  <a16:creationId xmlns:a16="http://schemas.microsoft.com/office/drawing/2014/main" id="{75E9EFDD-007A-4142-86CA-6A68F0B3E3C8}"/>
                </a:ext>
              </a:extLst>
            </p:cNvPr>
            <p:cNvSpPr/>
            <p:nvPr/>
          </p:nvSpPr>
          <p:spPr>
            <a:xfrm>
              <a:off x="11192612" y="4452806"/>
              <a:ext cx="439420" cy="960755"/>
            </a:xfrm>
            <a:custGeom>
              <a:avLst/>
              <a:gdLst/>
              <a:ahLst/>
              <a:cxnLst/>
              <a:rect l="l" t="t" r="r" b="b"/>
              <a:pathLst>
                <a:path w="439420" h="960754">
                  <a:moveTo>
                    <a:pt x="439356" y="96025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B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0">
              <a:extLst>
                <a:ext uri="{FF2B5EF4-FFF2-40B4-BE49-F238E27FC236}">
                  <a16:creationId xmlns:a16="http://schemas.microsoft.com/office/drawing/2014/main" id="{EB923643-2D5C-40D2-BEEA-6482186293D4}"/>
                </a:ext>
              </a:extLst>
            </p:cNvPr>
            <p:cNvSpPr/>
            <p:nvPr/>
          </p:nvSpPr>
          <p:spPr>
            <a:xfrm>
              <a:off x="10453040" y="4449442"/>
              <a:ext cx="742315" cy="339725"/>
            </a:xfrm>
            <a:custGeom>
              <a:avLst/>
              <a:gdLst/>
              <a:ahLst/>
              <a:cxnLst/>
              <a:rect l="l" t="t" r="r" b="b"/>
              <a:pathLst>
                <a:path w="742315" h="339725">
                  <a:moveTo>
                    <a:pt x="0" y="339598"/>
                  </a:moveTo>
                  <a:lnTo>
                    <a:pt x="742213" y="0"/>
                  </a:lnTo>
                </a:path>
              </a:pathLst>
            </a:custGeom>
            <a:ln w="12700">
              <a:solidFill>
                <a:srgbClr val="00B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1">
              <a:extLst>
                <a:ext uri="{FF2B5EF4-FFF2-40B4-BE49-F238E27FC236}">
                  <a16:creationId xmlns:a16="http://schemas.microsoft.com/office/drawing/2014/main" id="{6A40264F-B69B-4179-AE05-B275D5E13A89}"/>
                </a:ext>
              </a:extLst>
            </p:cNvPr>
            <p:cNvSpPr/>
            <p:nvPr/>
          </p:nvSpPr>
          <p:spPr>
            <a:xfrm>
              <a:off x="10445169" y="4791205"/>
              <a:ext cx="439420" cy="960755"/>
            </a:xfrm>
            <a:custGeom>
              <a:avLst/>
              <a:gdLst/>
              <a:ahLst/>
              <a:cxnLst/>
              <a:rect l="l" t="t" r="r" b="b"/>
              <a:pathLst>
                <a:path w="439420" h="960754">
                  <a:moveTo>
                    <a:pt x="439356" y="96025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2">
              <a:extLst>
                <a:ext uri="{FF2B5EF4-FFF2-40B4-BE49-F238E27FC236}">
                  <a16:creationId xmlns:a16="http://schemas.microsoft.com/office/drawing/2014/main" id="{29607D82-9087-466F-8BB7-D158F2A16993}"/>
                </a:ext>
              </a:extLst>
            </p:cNvPr>
            <p:cNvSpPr/>
            <p:nvPr/>
          </p:nvSpPr>
          <p:spPr>
            <a:xfrm>
              <a:off x="11205933" y="5605966"/>
              <a:ext cx="33020" cy="149860"/>
            </a:xfrm>
            <a:custGeom>
              <a:avLst/>
              <a:gdLst/>
              <a:ahLst/>
              <a:cxnLst/>
              <a:rect l="l" t="t" r="r" b="b"/>
              <a:pathLst>
                <a:path w="33020" h="149860">
                  <a:moveTo>
                    <a:pt x="0" y="0"/>
                  </a:moveTo>
                  <a:lnTo>
                    <a:pt x="14085" y="35860"/>
                  </a:lnTo>
                  <a:lnTo>
                    <a:pt x="24233" y="72913"/>
                  </a:lnTo>
                  <a:lnTo>
                    <a:pt x="30373" y="110838"/>
                  </a:lnTo>
                  <a:lnTo>
                    <a:pt x="32435" y="149313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3">
              <a:extLst>
                <a:ext uri="{FF2B5EF4-FFF2-40B4-BE49-F238E27FC236}">
                  <a16:creationId xmlns:a16="http://schemas.microsoft.com/office/drawing/2014/main" id="{145EA659-E2D9-4EF5-97EB-E7CF01A920A5}"/>
                </a:ext>
              </a:extLst>
            </p:cNvPr>
            <p:cNvSpPr/>
            <p:nvPr/>
          </p:nvSpPr>
          <p:spPr>
            <a:xfrm>
              <a:off x="10888442" y="5414028"/>
              <a:ext cx="742315" cy="339725"/>
            </a:xfrm>
            <a:custGeom>
              <a:avLst/>
              <a:gdLst/>
              <a:ahLst/>
              <a:cxnLst/>
              <a:rect l="l" t="t" r="r" b="b"/>
              <a:pathLst>
                <a:path w="742315" h="339725">
                  <a:moveTo>
                    <a:pt x="0" y="339597"/>
                  </a:moveTo>
                  <a:lnTo>
                    <a:pt x="742213" y="0"/>
                  </a:lnTo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4">
              <a:extLst>
                <a:ext uri="{FF2B5EF4-FFF2-40B4-BE49-F238E27FC236}">
                  <a16:creationId xmlns:a16="http://schemas.microsoft.com/office/drawing/2014/main" id="{100959D9-53EA-446F-9B6A-570BF11371A1}"/>
                </a:ext>
              </a:extLst>
            </p:cNvPr>
            <p:cNvSpPr/>
            <p:nvPr/>
          </p:nvSpPr>
          <p:spPr>
            <a:xfrm>
              <a:off x="10432401" y="4462970"/>
              <a:ext cx="1200785" cy="1296035"/>
            </a:xfrm>
            <a:custGeom>
              <a:avLst/>
              <a:gdLst/>
              <a:ahLst/>
              <a:cxnLst/>
              <a:rect l="l" t="t" r="r" b="b"/>
              <a:pathLst>
                <a:path w="1200784" h="1296035">
                  <a:moveTo>
                    <a:pt x="0" y="0"/>
                  </a:moveTo>
                  <a:lnTo>
                    <a:pt x="1200315" y="0"/>
                  </a:lnTo>
                  <a:lnTo>
                    <a:pt x="1200315" y="1295996"/>
                  </a:lnTo>
                  <a:lnTo>
                    <a:pt x="0" y="129599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5">
            <a:extLst>
              <a:ext uri="{FF2B5EF4-FFF2-40B4-BE49-F238E27FC236}">
                <a16:creationId xmlns:a16="http://schemas.microsoft.com/office/drawing/2014/main" id="{241D44EB-A649-4A3E-BF94-A371A02FA259}"/>
              </a:ext>
            </a:extLst>
          </p:cNvPr>
          <p:cNvGrpSpPr/>
          <p:nvPr/>
        </p:nvGrpSpPr>
        <p:grpSpPr>
          <a:xfrm>
            <a:off x="7816223" y="5248375"/>
            <a:ext cx="908685" cy="57150"/>
            <a:chOff x="10421630" y="5854833"/>
            <a:chExt cx="1211580" cy="76200"/>
          </a:xfrm>
        </p:grpSpPr>
        <p:sp>
          <p:nvSpPr>
            <p:cNvPr id="67" name="object 66">
              <a:extLst>
                <a:ext uri="{FF2B5EF4-FFF2-40B4-BE49-F238E27FC236}">
                  <a16:creationId xmlns:a16="http://schemas.microsoft.com/office/drawing/2014/main" id="{1AEBDC45-428D-4EA6-BA69-8ECD447558BD}"/>
                </a:ext>
              </a:extLst>
            </p:cNvPr>
            <p:cNvSpPr/>
            <p:nvPr/>
          </p:nvSpPr>
          <p:spPr>
            <a:xfrm>
              <a:off x="10427978" y="5892935"/>
              <a:ext cx="432434" cy="0"/>
            </a:xfrm>
            <a:custGeom>
              <a:avLst/>
              <a:gdLst/>
              <a:ahLst/>
              <a:cxnLst/>
              <a:rect l="l" t="t" r="r" b="b"/>
              <a:pathLst>
                <a:path w="432434">
                  <a:moveTo>
                    <a:pt x="0" y="0"/>
                  </a:moveTo>
                  <a:lnTo>
                    <a:pt x="432244" y="0"/>
                  </a:lnTo>
                </a:path>
              </a:pathLst>
            </a:custGeom>
            <a:ln w="12700">
              <a:solidFill>
                <a:srgbClr val="003B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7">
              <a:extLst>
                <a:ext uri="{FF2B5EF4-FFF2-40B4-BE49-F238E27FC236}">
                  <a16:creationId xmlns:a16="http://schemas.microsoft.com/office/drawing/2014/main" id="{371C4DEC-7488-450A-ABDE-8494B76C2064}"/>
                </a:ext>
              </a:extLst>
            </p:cNvPr>
            <p:cNvSpPr/>
            <p:nvPr/>
          </p:nvSpPr>
          <p:spPr>
            <a:xfrm>
              <a:off x="10809422" y="5861183"/>
              <a:ext cx="50800" cy="63500"/>
            </a:xfrm>
            <a:custGeom>
              <a:avLst/>
              <a:gdLst/>
              <a:ahLst/>
              <a:cxnLst/>
              <a:rect l="l" t="t" r="r" b="b"/>
              <a:pathLst>
                <a:path w="50800" h="63500">
                  <a:moveTo>
                    <a:pt x="0" y="0"/>
                  </a:moveTo>
                  <a:lnTo>
                    <a:pt x="50800" y="31750"/>
                  </a:lnTo>
                  <a:lnTo>
                    <a:pt x="0" y="63500"/>
                  </a:lnTo>
                </a:path>
              </a:pathLst>
            </a:custGeom>
            <a:ln w="12700">
              <a:solidFill>
                <a:srgbClr val="003B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8">
              <a:extLst>
                <a:ext uri="{FF2B5EF4-FFF2-40B4-BE49-F238E27FC236}">
                  <a16:creationId xmlns:a16="http://schemas.microsoft.com/office/drawing/2014/main" id="{1623AE6D-F99F-4726-9DC3-32DA8EE17E20}"/>
                </a:ext>
              </a:extLst>
            </p:cNvPr>
            <p:cNvSpPr/>
            <p:nvPr/>
          </p:nvSpPr>
          <p:spPr>
            <a:xfrm>
              <a:off x="10427980" y="5861183"/>
              <a:ext cx="50800" cy="63500"/>
            </a:xfrm>
            <a:custGeom>
              <a:avLst/>
              <a:gdLst/>
              <a:ahLst/>
              <a:cxnLst/>
              <a:rect l="l" t="t" r="r" b="b"/>
              <a:pathLst>
                <a:path w="50800" h="63500">
                  <a:moveTo>
                    <a:pt x="50800" y="63500"/>
                  </a:moveTo>
                  <a:lnTo>
                    <a:pt x="0" y="31750"/>
                  </a:lnTo>
                  <a:lnTo>
                    <a:pt x="50800" y="0"/>
                  </a:lnTo>
                </a:path>
              </a:pathLst>
            </a:custGeom>
            <a:ln w="12700">
              <a:solidFill>
                <a:srgbClr val="003B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9">
              <a:extLst>
                <a:ext uri="{FF2B5EF4-FFF2-40B4-BE49-F238E27FC236}">
                  <a16:creationId xmlns:a16="http://schemas.microsoft.com/office/drawing/2014/main" id="{35D87138-85F8-4234-88CD-357E7B0DE1E0}"/>
                </a:ext>
              </a:extLst>
            </p:cNvPr>
            <p:cNvSpPr/>
            <p:nvPr/>
          </p:nvSpPr>
          <p:spPr>
            <a:xfrm>
              <a:off x="10882319" y="5892935"/>
              <a:ext cx="744855" cy="0"/>
            </a:xfrm>
            <a:custGeom>
              <a:avLst/>
              <a:gdLst/>
              <a:ahLst/>
              <a:cxnLst/>
              <a:rect l="l" t="t" r="r" b="b"/>
              <a:pathLst>
                <a:path w="744854">
                  <a:moveTo>
                    <a:pt x="0" y="0"/>
                  </a:moveTo>
                  <a:lnTo>
                    <a:pt x="744321" y="0"/>
                  </a:lnTo>
                </a:path>
              </a:pathLst>
            </a:custGeom>
            <a:ln w="12700">
              <a:solidFill>
                <a:srgbClr val="003B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0">
              <a:extLst>
                <a:ext uri="{FF2B5EF4-FFF2-40B4-BE49-F238E27FC236}">
                  <a16:creationId xmlns:a16="http://schemas.microsoft.com/office/drawing/2014/main" id="{E5AE6D67-46F4-4056-A445-655A5E121024}"/>
                </a:ext>
              </a:extLst>
            </p:cNvPr>
            <p:cNvSpPr/>
            <p:nvPr/>
          </p:nvSpPr>
          <p:spPr>
            <a:xfrm>
              <a:off x="11575845" y="5861183"/>
              <a:ext cx="50800" cy="63500"/>
            </a:xfrm>
            <a:custGeom>
              <a:avLst/>
              <a:gdLst/>
              <a:ahLst/>
              <a:cxnLst/>
              <a:rect l="l" t="t" r="r" b="b"/>
              <a:pathLst>
                <a:path w="50800" h="63500">
                  <a:moveTo>
                    <a:pt x="0" y="0"/>
                  </a:moveTo>
                  <a:lnTo>
                    <a:pt x="50800" y="31750"/>
                  </a:lnTo>
                  <a:lnTo>
                    <a:pt x="0" y="63500"/>
                  </a:lnTo>
                </a:path>
              </a:pathLst>
            </a:custGeom>
            <a:ln w="12700">
              <a:solidFill>
                <a:srgbClr val="003B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1">
              <a:extLst>
                <a:ext uri="{FF2B5EF4-FFF2-40B4-BE49-F238E27FC236}">
                  <a16:creationId xmlns:a16="http://schemas.microsoft.com/office/drawing/2014/main" id="{55341A40-C069-466E-8F68-0D399C0B15BE}"/>
                </a:ext>
              </a:extLst>
            </p:cNvPr>
            <p:cNvSpPr/>
            <p:nvPr/>
          </p:nvSpPr>
          <p:spPr>
            <a:xfrm>
              <a:off x="10882321" y="5861183"/>
              <a:ext cx="50800" cy="63500"/>
            </a:xfrm>
            <a:custGeom>
              <a:avLst/>
              <a:gdLst/>
              <a:ahLst/>
              <a:cxnLst/>
              <a:rect l="l" t="t" r="r" b="b"/>
              <a:pathLst>
                <a:path w="50800" h="63500">
                  <a:moveTo>
                    <a:pt x="50800" y="63500"/>
                  </a:moveTo>
                  <a:lnTo>
                    <a:pt x="0" y="31750"/>
                  </a:lnTo>
                  <a:lnTo>
                    <a:pt x="50800" y="0"/>
                  </a:lnTo>
                </a:path>
              </a:pathLst>
            </a:custGeom>
            <a:ln w="12700">
              <a:solidFill>
                <a:srgbClr val="003B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2">
            <a:extLst>
              <a:ext uri="{FF2B5EF4-FFF2-40B4-BE49-F238E27FC236}">
                <a16:creationId xmlns:a16="http://schemas.microsoft.com/office/drawing/2014/main" id="{D97E88DB-0A2A-4F2E-BE2F-D4C2F3BFDD68}"/>
              </a:ext>
            </a:extLst>
          </p:cNvPr>
          <p:cNvGrpSpPr/>
          <p:nvPr/>
        </p:nvGrpSpPr>
        <p:grpSpPr>
          <a:xfrm>
            <a:off x="7675430" y="4201142"/>
            <a:ext cx="57150" cy="963930"/>
            <a:chOff x="10233907" y="4458522"/>
            <a:chExt cx="76200" cy="1285240"/>
          </a:xfrm>
        </p:grpSpPr>
        <p:sp>
          <p:nvSpPr>
            <p:cNvPr id="74" name="object 73">
              <a:extLst>
                <a:ext uri="{FF2B5EF4-FFF2-40B4-BE49-F238E27FC236}">
                  <a16:creationId xmlns:a16="http://schemas.microsoft.com/office/drawing/2014/main" id="{69DF2313-F986-43DE-BB6D-45D1BBD2F41D}"/>
                </a:ext>
              </a:extLst>
            </p:cNvPr>
            <p:cNvSpPr/>
            <p:nvPr/>
          </p:nvSpPr>
          <p:spPr>
            <a:xfrm>
              <a:off x="10272004" y="4464870"/>
              <a:ext cx="0" cy="312420"/>
            </a:xfrm>
            <a:custGeom>
              <a:avLst/>
              <a:gdLst/>
              <a:ahLst/>
              <a:cxnLst/>
              <a:rect l="l" t="t" r="r" b="b"/>
              <a:pathLst>
                <a:path h="312420">
                  <a:moveTo>
                    <a:pt x="0" y="31212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3B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4">
              <a:extLst>
                <a:ext uri="{FF2B5EF4-FFF2-40B4-BE49-F238E27FC236}">
                  <a16:creationId xmlns:a16="http://schemas.microsoft.com/office/drawing/2014/main" id="{370D0BB4-D62D-4C52-8A99-A4744990C903}"/>
                </a:ext>
              </a:extLst>
            </p:cNvPr>
            <p:cNvSpPr/>
            <p:nvPr/>
          </p:nvSpPr>
          <p:spPr>
            <a:xfrm>
              <a:off x="10240257" y="4464872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63500" y="50800"/>
                  </a:moveTo>
                  <a:lnTo>
                    <a:pt x="31750" y="0"/>
                  </a:lnTo>
                  <a:lnTo>
                    <a:pt x="0" y="50800"/>
                  </a:lnTo>
                </a:path>
              </a:pathLst>
            </a:custGeom>
            <a:ln w="12700">
              <a:solidFill>
                <a:srgbClr val="003B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5">
              <a:extLst>
                <a:ext uri="{FF2B5EF4-FFF2-40B4-BE49-F238E27FC236}">
                  <a16:creationId xmlns:a16="http://schemas.microsoft.com/office/drawing/2014/main" id="{48A56B23-9AC0-458F-97E3-2E61110B2E7C}"/>
                </a:ext>
              </a:extLst>
            </p:cNvPr>
            <p:cNvSpPr/>
            <p:nvPr/>
          </p:nvSpPr>
          <p:spPr>
            <a:xfrm>
              <a:off x="10240257" y="4726196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0"/>
                  </a:moveTo>
                  <a:lnTo>
                    <a:pt x="31750" y="50800"/>
                  </a:lnTo>
                  <a:lnTo>
                    <a:pt x="63500" y="0"/>
                  </a:lnTo>
                </a:path>
              </a:pathLst>
            </a:custGeom>
            <a:ln w="12700">
              <a:solidFill>
                <a:srgbClr val="003B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6">
              <a:extLst>
                <a:ext uri="{FF2B5EF4-FFF2-40B4-BE49-F238E27FC236}">
                  <a16:creationId xmlns:a16="http://schemas.microsoft.com/office/drawing/2014/main" id="{091BFFF0-04F1-461B-AC8C-4620F9BE76A2}"/>
                </a:ext>
              </a:extLst>
            </p:cNvPr>
            <p:cNvSpPr/>
            <p:nvPr/>
          </p:nvSpPr>
          <p:spPr>
            <a:xfrm>
              <a:off x="10272004" y="4800869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93612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3B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7">
              <a:extLst>
                <a:ext uri="{FF2B5EF4-FFF2-40B4-BE49-F238E27FC236}">
                  <a16:creationId xmlns:a16="http://schemas.microsoft.com/office/drawing/2014/main" id="{5DF33120-77B7-46B4-A46A-20B34B25EC21}"/>
                </a:ext>
              </a:extLst>
            </p:cNvPr>
            <p:cNvSpPr/>
            <p:nvPr/>
          </p:nvSpPr>
          <p:spPr>
            <a:xfrm>
              <a:off x="10240257" y="4800872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63500" y="50800"/>
                  </a:moveTo>
                  <a:lnTo>
                    <a:pt x="31750" y="0"/>
                  </a:lnTo>
                  <a:lnTo>
                    <a:pt x="0" y="50800"/>
                  </a:lnTo>
                </a:path>
              </a:pathLst>
            </a:custGeom>
            <a:ln w="12700">
              <a:solidFill>
                <a:srgbClr val="003B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8">
              <a:extLst>
                <a:ext uri="{FF2B5EF4-FFF2-40B4-BE49-F238E27FC236}">
                  <a16:creationId xmlns:a16="http://schemas.microsoft.com/office/drawing/2014/main" id="{011EC353-05DA-4F2F-9F9B-55FE5FEB0A28}"/>
                </a:ext>
              </a:extLst>
            </p:cNvPr>
            <p:cNvSpPr/>
            <p:nvPr/>
          </p:nvSpPr>
          <p:spPr>
            <a:xfrm>
              <a:off x="10240257" y="5686196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0"/>
                  </a:moveTo>
                  <a:lnTo>
                    <a:pt x="31750" y="50800"/>
                  </a:lnTo>
                  <a:lnTo>
                    <a:pt x="63500" y="0"/>
                  </a:lnTo>
                </a:path>
              </a:pathLst>
            </a:custGeom>
            <a:ln w="12700">
              <a:solidFill>
                <a:srgbClr val="003B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79">
            <a:extLst>
              <a:ext uri="{FF2B5EF4-FFF2-40B4-BE49-F238E27FC236}">
                <a16:creationId xmlns:a16="http://schemas.microsoft.com/office/drawing/2014/main" id="{B49706A2-0D92-4DD5-BC95-42768D9DBCC1}"/>
              </a:ext>
            </a:extLst>
          </p:cNvPr>
          <p:cNvSpPr txBox="1"/>
          <p:nvPr/>
        </p:nvSpPr>
        <p:spPr>
          <a:xfrm>
            <a:off x="7952520" y="4517025"/>
            <a:ext cx="241459" cy="22849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9050">
              <a:spcBef>
                <a:spcPts val="71"/>
              </a:spcBef>
            </a:pPr>
            <a:r>
              <a:rPr sz="1013" spc="30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r>
              <a:rPr sz="2138" spc="45" baseline="-20467" dirty="0">
                <a:solidFill>
                  <a:srgbClr val="00B050"/>
                </a:solidFill>
                <a:latin typeface="Cambria Math"/>
                <a:cs typeface="Cambria Math"/>
              </a:rPr>
              <a:t>𝑦</a:t>
            </a:r>
            <a:endParaRPr sz="2138" baseline="-20467" dirty="0">
              <a:latin typeface="Cambria Math"/>
              <a:cs typeface="Cambria Math"/>
            </a:endParaRPr>
          </a:p>
        </p:txBody>
      </p:sp>
      <p:sp>
        <p:nvSpPr>
          <p:cNvPr id="81" name="object 80">
            <a:extLst>
              <a:ext uri="{FF2B5EF4-FFF2-40B4-BE49-F238E27FC236}">
                <a16:creationId xmlns:a16="http://schemas.microsoft.com/office/drawing/2014/main" id="{F33913B1-492A-4508-83DA-9DA4FEC52425}"/>
              </a:ext>
            </a:extLst>
          </p:cNvPr>
          <p:cNvSpPr txBox="1"/>
          <p:nvPr/>
        </p:nvSpPr>
        <p:spPr>
          <a:xfrm>
            <a:off x="8267250" y="4714538"/>
            <a:ext cx="358140" cy="46644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9050">
              <a:spcBef>
                <a:spcPts val="71"/>
              </a:spcBef>
            </a:pPr>
            <a:r>
              <a:rPr sz="1013" spc="30" dirty="0">
                <a:solidFill>
                  <a:srgbClr val="00B050"/>
                </a:solidFill>
                <a:latin typeface="Cambria Math"/>
                <a:cs typeface="Cambria Math"/>
              </a:rPr>
              <a:t>𝐵</a:t>
            </a:r>
            <a:r>
              <a:rPr sz="2138" spc="45" baseline="-20467" dirty="0">
                <a:solidFill>
                  <a:srgbClr val="00B050"/>
                </a:solidFill>
                <a:latin typeface="Cambria Math"/>
                <a:cs typeface="Cambria Math"/>
              </a:rPr>
              <a:t>𝑥</a:t>
            </a:r>
            <a:endParaRPr sz="2138" baseline="-20467">
              <a:latin typeface="Cambria Math"/>
              <a:cs typeface="Cambria Math"/>
            </a:endParaRPr>
          </a:p>
          <a:p>
            <a:pPr marL="236220">
              <a:spcBef>
                <a:spcPts val="94"/>
              </a:spcBef>
            </a:pPr>
            <a:r>
              <a:rPr sz="1463" i="1" spc="-34" dirty="0">
                <a:latin typeface="Symbol"/>
                <a:cs typeface="Symbol"/>
              </a:rPr>
              <a:t></a:t>
            </a:r>
            <a:endParaRPr sz="1463">
              <a:latin typeface="Symbol"/>
              <a:cs typeface="Symbol"/>
            </a:endParaRPr>
          </a:p>
        </p:txBody>
      </p:sp>
      <p:sp>
        <p:nvSpPr>
          <p:cNvPr id="82" name="object 81">
            <a:extLst>
              <a:ext uri="{FF2B5EF4-FFF2-40B4-BE49-F238E27FC236}">
                <a16:creationId xmlns:a16="http://schemas.microsoft.com/office/drawing/2014/main" id="{A91EBD32-F30F-4416-9D7D-49EE041170EB}"/>
              </a:ext>
            </a:extLst>
          </p:cNvPr>
          <p:cNvSpPr txBox="1"/>
          <p:nvPr/>
        </p:nvSpPr>
        <p:spPr>
          <a:xfrm>
            <a:off x="7831812" y="4681583"/>
            <a:ext cx="102394" cy="236186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>
              <a:spcBef>
                <a:spcPts val="86"/>
              </a:spcBef>
            </a:pPr>
            <a:r>
              <a:rPr sz="1463" i="1" spc="-34" dirty="0">
                <a:latin typeface="Symbol"/>
                <a:cs typeface="Symbol"/>
              </a:rPr>
              <a:t></a:t>
            </a:r>
            <a:endParaRPr sz="1463">
              <a:latin typeface="Symbol"/>
              <a:cs typeface="Symbol"/>
            </a:endParaRPr>
          </a:p>
        </p:txBody>
      </p:sp>
      <p:sp>
        <p:nvSpPr>
          <p:cNvPr id="83" name="object 82">
            <a:extLst>
              <a:ext uri="{FF2B5EF4-FFF2-40B4-BE49-F238E27FC236}">
                <a16:creationId xmlns:a16="http://schemas.microsoft.com/office/drawing/2014/main" id="{638FD4FE-C4F9-4F80-AD88-BC5D67DC9B86}"/>
              </a:ext>
            </a:extLst>
          </p:cNvPr>
          <p:cNvSpPr txBox="1"/>
          <p:nvPr/>
        </p:nvSpPr>
        <p:spPr>
          <a:xfrm>
            <a:off x="8244566" y="5388100"/>
            <a:ext cx="571976" cy="236186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28575">
              <a:spcBef>
                <a:spcPts val="86"/>
              </a:spcBef>
            </a:pPr>
            <a:r>
              <a:rPr sz="1181" i="1" spc="17" baseline="44973" dirty="0">
                <a:latin typeface="Times New Roman"/>
                <a:cs typeface="Times New Roman"/>
              </a:rPr>
              <a:t>B </a:t>
            </a:r>
            <a:r>
              <a:rPr sz="1388" i="1" spc="4" dirty="0">
                <a:latin typeface="Times New Roman"/>
                <a:cs typeface="Times New Roman"/>
              </a:rPr>
              <a:t>x</a:t>
            </a:r>
            <a:r>
              <a:rPr sz="1388" i="1" spc="-281" dirty="0">
                <a:latin typeface="Times New Roman"/>
                <a:cs typeface="Times New Roman"/>
              </a:rPr>
              <a:t> </a:t>
            </a:r>
            <a:r>
              <a:rPr sz="1388" dirty="0">
                <a:latin typeface="Times New Roman"/>
                <a:cs typeface="Times New Roman"/>
              </a:rPr>
              <a:t>cos</a:t>
            </a:r>
            <a:r>
              <a:rPr sz="1463" i="1" dirty="0">
                <a:latin typeface="Symbol"/>
                <a:cs typeface="Symbol"/>
              </a:rPr>
              <a:t></a:t>
            </a:r>
            <a:endParaRPr sz="1463">
              <a:latin typeface="Symbol"/>
              <a:cs typeface="Symbol"/>
            </a:endParaRPr>
          </a:p>
        </p:txBody>
      </p:sp>
      <p:sp>
        <p:nvSpPr>
          <p:cNvPr id="84" name="object 83">
            <a:extLst>
              <a:ext uri="{FF2B5EF4-FFF2-40B4-BE49-F238E27FC236}">
                <a16:creationId xmlns:a16="http://schemas.microsoft.com/office/drawing/2014/main" id="{B81E860E-2EBB-4D75-BC6D-51ACBFFD59BE}"/>
              </a:ext>
            </a:extLst>
          </p:cNvPr>
          <p:cNvSpPr txBox="1"/>
          <p:nvPr/>
        </p:nvSpPr>
        <p:spPr>
          <a:xfrm>
            <a:off x="7021719" y="4667250"/>
            <a:ext cx="580549" cy="237149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28575">
              <a:spcBef>
                <a:spcPts val="94"/>
              </a:spcBef>
            </a:pPr>
            <a:r>
              <a:rPr sz="1181" i="1" spc="50" baseline="44973" dirty="0">
                <a:latin typeface="Times New Roman"/>
                <a:cs typeface="Times New Roman"/>
              </a:rPr>
              <a:t>B </a:t>
            </a:r>
            <a:r>
              <a:rPr sz="1388" i="1" spc="30" dirty="0">
                <a:latin typeface="Times New Roman"/>
                <a:cs typeface="Times New Roman"/>
              </a:rPr>
              <a:t>y</a:t>
            </a:r>
            <a:r>
              <a:rPr sz="1388" i="1" spc="-225" dirty="0">
                <a:latin typeface="Times New Roman"/>
                <a:cs typeface="Times New Roman"/>
              </a:rPr>
              <a:t> </a:t>
            </a:r>
            <a:r>
              <a:rPr sz="1388" spc="41" dirty="0">
                <a:latin typeface="Times New Roman"/>
                <a:cs typeface="Times New Roman"/>
              </a:rPr>
              <a:t>sin</a:t>
            </a:r>
            <a:r>
              <a:rPr sz="1463" i="1" spc="41" dirty="0">
                <a:latin typeface="Symbol"/>
                <a:cs typeface="Symbol"/>
              </a:rPr>
              <a:t></a:t>
            </a:r>
            <a:endParaRPr sz="1463">
              <a:latin typeface="Symbol"/>
              <a:cs typeface="Symbol"/>
            </a:endParaRPr>
          </a:p>
        </p:txBody>
      </p:sp>
      <p:sp>
        <p:nvSpPr>
          <p:cNvPr id="85" name="object 84">
            <a:extLst>
              <a:ext uri="{FF2B5EF4-FFF2-40B4-BE49-F238E27FC236}">
                <a16:creationId xmlns:a16="http://schemas.microsoft.com/office/drawing/2014/main" id="{E2FA8727-17DE-497C-8677-6A935580DBCB}"/>
              </a:ext>
            </a:extLst>
          </p:cNvPr>
          <p:cNvSpPr txBox="1"/>
          <p:nvPr/>
        </p:nvSpPr>
        <p:spPr>
          <a:xfrm>
            <a:off x="7019345" y="4200900"/>
            <a:ext cx="549593" cy="235707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28575">
              <a:spcBef>
                <a:spcPts val="83"/>
              </a:spcBef>
            </a:pPr>
            <a:r>
              <a:rPr sz="1181" i="1" spc="-17" baseline="44973" dirty="0">
                <a:latin typeface="Times New Roman"/>
                <a:cs typeface="Times New Roman"/>
              </a:rPr>
              <a:t>B </a:t>
            </a:r>
            <a:r>
              <a:rPr sz="1388" i="1" spc="-23" dirty="0">
                <a:latin typeface="Times New Roman"/>
                <a:cs typeface="Times New Roman"/>
              </a:rPr>
              <a:t>x</a:t>
            </a:r>
            <a:r>
              <a:rPr sz="1388" i="1" spc="-270" dirty="0">
                <a:latin typeface="Times New Roman"/>
                <a:cs typeface="Times New Roman"/>
              </a:rPr>
              <a:t> </a:t>
            </a:r>
            <a:r>
              <a:rPr sz="1388" spc="-30" dirty="0">
                <a:latin typeface="Times New Roman"/>
                <a:cs typeface="Times New Roman"/>
              </a:rPr>
              <a:t>cos</a:t>
            </a:r>
            <a:r>
              <a:rPr sz="1463" i="1" spc="-30" dirty="0">
                <a:latin typeface="Symbol"/>
                <a:cs typeface="Symbol"/>
              </a:rPr>
              <a:t></a:t>
            </a:r>
            <a:endParaRPr sz="1463">
              <a:latin typeface="Symbol"/>
              <a:cs typeface="Symbol"/>
            </a:endParaRPr>
          </a:p>
        </p:txBody>
      </p:sp>
      <p:sp>
        <p:nvSpPr>
          <p:cNvPr id="86" name="object 85">
            <a:extLst>
              <a:ext uri="{FF2B5EF4-FFF2-40B4-BE49-F238E27FC236}">
                <a16:creationId xmlns:a16="http://schemas.microsoft.com/office/drawing/2014/main" id="{1A55A648-C343-41CE-A073-E67F8F11A221}"/>
              </a:ext>
            </a:extLst>
          </p:cNvPr>
          <p:cNvSpPr txBox="1"/>
          <p:nvPr/>
        </p:nvSpPr>
        <p:spPr>
          <a:xfrm>
            <a:off x="7595938" y="5395827"/>
            <a:ext cx="558165" cy="236186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28575">
              <a:spcBef>
                <a:spcPts val="86"/>
              </a:spcBef>
            </a:pPr>
            <a:r>
              <a:rPr sz="1181" i="1" spc="17" baseline="44973" dirty="0">
                <a:latin typeface="Times New Roman"/>
                <a:cs typeface="Times New Roman"/>
              </a:rPr>
              <a:t>B </a:t>
            </a:r>
            <a:r>
              <a:rPr sz="1388" i="1" spc="4" dirty="0">
                <a:latin typeface="Times New Roman"/>
                <a:cs typeface="Times New Roman"/>
              </a:rPr>
              <a:t>y</a:t>
            </a:r>
            <a:r>
              <a:rPr sz="1388" i="1" spc="-214" dirty="0">
                <a:latin typeface="Times New Roman"/>
                <a:cs typeface="Times New Roman"/>
              </a:rPr>
              <a:t> </a:t>
            </a:r>
            <a:r>
              <a:rPr sz="1388" spc="11" dirty="0">
                <a:latin typeface="Times New Roman"/>
                <a:cs typeface="Times New Roman"/>
              </a:rPr>
              <a:t>sin</a:t>
            </a:r>
            <a:r>
              <a:rPr sz="1463" i="1" spc="11" dirty="0">
                <a:latin typeface="Symbol"/>
                <a:cs typeface="Symbol"/>
              </a:rPr>
              <a:t></a:t>
            </a:r>
            <a:endParaRPr sz="1463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4064108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amssymb}&#10;\begin{document}&#10;\large&#10;&#10;\begin{align*}&#10;\psi&#10;\end{align*}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150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amssymb}&#10;\begin{document}&#10;\large&#10;&#10;\begin{align*}&#10;\theta&#10;\end{align*}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104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amssymb}&#10;\begin{document}&#10;\large&#10;&#10;\begin{align*}&#10;\phi&#10;\end{align*}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"/>
  <p:tag name="PICTUREFILESIZE" val="13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amssymb}&#10;\begin{document}&#10;&#10;\begin{align*}&#10;\mathbf{R} &amp; =   \mathbf{R}_Z(\psi) \mathbf{R}_Y(\theta) \mathbf{R}_X(\phi) \nonumber \\&#10;&amp;=&#10;   \begin{pmatrix}&#10;    \cos \psi   &amp; -\sin \psi &amp; 0 \\&#10;    \sin \psi &amp; \cos \psi &amp; 0 \\&#10;    0           &amp; 0         &amp; 1&#10;  \end{pmatrix}&#10;  \begin{pmatrix}&#10;    \cos \theta &amp; 0 &amp; \sin \theta \\&#10;    0           &amp; 1 &amp; 0             \\&#10;    -\sin \theta &amp; 0 &amp; \cos \theta&#10;  \end{pmatrix}&#10; \begin{pmatrix}&#10;    1 &amp; 0          &amp; 0          \\&#10;    0 &amp; \cos \phi   &amp; -\sin \phi \\&#10;    0 &amp; \sin \phi &amp; \cos \phi&#10;  \end{pmatrix}&#10;  \nonumber \\&#10;  &amp; =&#10;  \begin{pmatrix}&#10;\cos \psi \cos \theta &amp;&#10;\cos \psi \sin \theta \sin \phi - \sin \psi \cos \phi&amp;&#10;\cos \psi \sin \theta \cos \phi + \sin \psi \sin \phi&amp;&#10;\\&#10;\sin \psi \cos \theta &amp;&#10;\sin \psi \sin \theta \sin \phi + \cos \psi \cos \phi&amp;&#10;\sin \psi \sin \theta \cos \phi - \cos \psi \sin \phi&amp;&#10;\\&#10;- \sin \theta&amp;&#10;\cos \theta \sin \phi&amp;&#10;\cos \theta \cos \phi&amp;&#10;  \end{pmatrix}\nonumber &#10;\end{align*}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9"/>
  <p:tag name="PICTUREFILESIZE" val="872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amssymb}&#10;\begin{document}&#10;\large&#10;&#10;\begin{align*}&#10;\mathbf{R}(\mathbf{\hat n},\theta) = \mathbf{I} + \sin\theta[\mathbf{\hat n}]_\times + (1-\cos\theta)[\mathbf{\hat n}]^2_\times &#10;\end{align*}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4"/>
  <p:tag name="PICTUREFILESIZE" val="1130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,amssymb}&#10;\begin{document}&#10;\large&#10;&#10;\begin{align*}&#10;\theta = \cos^{-1}\left( \frac{\mathrm{trace} (\mathbf{R}) -1 }{2}\right),&#10;\mathbf{\hat n} = \frac{1}{2 \sin \theta} \begin{pmatrix}&#10;r_{32} - r_{23} \\&#10;r_{13} - r_{31} \\&#10;r_{21} - r_{12}&#10;\end{pmatrix}&#10;\end{align*}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2"/>
  <p:tag name="PICTUREFILESIZE" val="29694"/>
</p:tagLst>
</file>

<file path=ppt/theme/theme1.xml><?xml version="1.0" encoding="utf-8"?>
<a:theme xmlns:a="http://schemas.openxmlformats.org/drawingml/2006/main" name="test_stumk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25699</TotalTime>
  <Words>2274</Words>
  <Application>Microsoft Office PowerPoint</Application>
  <PresentationFormat>On-screen Show (4:3)</PresentationFormat>
  <Paragraphs>567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2" baseType="lpstr">
      <vt:lpstr>黑体</vt:lpstr>
      <vt:lpstr>Arial</vt:lpstr>
      <vt:lpstr>Bookman Old Style</vt:lpstr>
      <vt:lpstr>Calibri</vt:lpstr>
      <vt:lpstr>Cambria Math</vt:lpstr>
      <vt:lpstr>Garamond</vt:lpstr>
      <vt:lpstr>Georgia</vt:lpstr>
      <vt:lpstr>Lucida Handwriting</vt:lpstr>
      <vt:lpstr>Lucida Sans</vt:lpstr>
      <vt:lpstr>Lucida Sans Unicode</vt:lpstr>
      <vt:lpstr>Menlo</vt:lpstr>
      <vt:lpstr>Symbol</vt:lpstr>
      <vt:lpstr>Tahoma</vt:lpstr>
      <vt:lpstr>Times New Roman</vt:lpstr>
      <vt:lpstr>Trebuchet MS</vt:lpstr>
      <vt:lpstr>Wingdings</vt:lpstr>
      <vt:lpstr>test_stumkor</vt:lpstr>
      <vt:lpstr>MRE 492 Robotic Vision</vt:lpstr>
      <vt:lpstr>Outline</vt:lpstr>
      <vt:lpstr>Positions and Orientations</vt:lpstr>
      <vt:lpstr>Representing a set of points</vt:lpstr>
      <vt:lpstr>Representing a set of points</vt:lpstr>
      <vt:lpstr>Investigating pose in 2D</vt:lpstr>
      <vt:lpstr>Investigating pose in 2D</vt:lpstr>
      <vt:lpstr>Investigating pose in 2D</vt:lpstr>
      <vt:lpstr>Investigating pose in 2D</vt:lpstr>
      <vt:lpstr>Investigating pose in 2D</vt:lpstr>
      <vt:lpstr>Investigating pose in 2D</vt:lpstr>
      <vt:lpstr>Investigating pose in 2D</vt:lpstr>
      <vt:lpstr>Investigating pose in 2D</vt:lpstr>
      <vt:lpstr>Investigating pose in 2D</vt:lpstr>
      <vt:lpstr>Investigating pose in 2D</vt:lpstr>
      <vt:lpstr>Investigating pose in 2D</vt:lpstr>
      <vt:lpstr>Investigating pose in 2D</vt:lpstr>
      <vt:lpstr>Representing pose in 2D</vt:lpstr>
      <vt:lpstr>Example</vt:lpstr>
      <vt:lpstr>Example</vt:lpstr>
      <vt:lpstr>Example</vt:lpstr>
      <vt:lpstr>General properties</vt:lpstr>
      <vt:lpstr>General properties</vt:lpstr>
      <vt:lpstr>General properties</vt:lpstr>
      <vt:lpstr>General properties</vt:lpstr>
      <vt:lpstr>Example</vt:lpstr>
      <vt:lpstr>Example</vt:lpstr>
      <vt:lpstr>Example</vt:lpstr>
      <vt:lpstr>Example</vt:lpstr>
      <vt:lpstr>Example</vt:lpstr>
      <vt:lpstr>Pose Graph</vt:lpstr>
      <vt:lpstr>Example</vt:lpstr>
      <vt:lpstr>Representing 3D Orientations with Rotation Matrices</vt:lpstr>
      <vt:lpstr>Representing pose in 3D</vt:lpstr>
      <vt:lpstr>PowerPoint Presentation</vt:lpstr>
      <vt:lpstr>PowerPoint Presentation</vt:lpstr>
      <vt:lpstr>Roll-Pitch-Yaw Convention</vt:lpstr>
      <vt:lpstr>Representing 3D Orientations with Three Angles</vt:lpstr>
      <vt:lpstr>Representing 3D Orientations with Three Angles</vt:lpstr>
      <vt:lpstr>Visualizing Intrinsic Three-angles</vt:lpstr>
      <vt:lpstr>Three-angles: Matrix Equivalents</vt:lpstr>
      <vt:lpstr>There Are 24 Three-angles Representations</vt:lpstr>
      <vt:lpstr>Why Three-angles Are Horrible</vt:lpstr>
      <vt:lpstr>Representing Rotations with Axis-angles</vt:lpstr>
      <vt:lpstr>Conversion</vt:lpstr>
      <vt:lpstr>Quaternions: History &amp; Definition</vt:lpstr>
      <vt:lpstr>Quaternion Arithmetic: Sum, Product</vt:lpstr>
      <vt:lpstr>Quaternion Arithmetic: Product</vt:lpstr>
      <vt:lpstr>Quaternion Arithmetic: Conjugate, Absolute value, Inverse</vt:lpstr>
      <vt:lpstr>Representing 3D Rotations with Unit Quaternions</vt:lpstr>
      <vt:lpstr>Unit quaternions for a 3D rotation</vt:lpstr>
      <vt:lpstr>Distance Between Two Rotations</vt:lpstr>
      <vt:lpstr>Benefits of Unit Quaternions for Representing 3D  Rotations</vt:lpstr>
      <vt:lpstr>Representing 3D transformation/poses with 3-vectors and  Quaternions </vt:lpstr>
      <vt:lpstr>Representing pose in 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mzhang@siue.edu</dc:creator>
  <cp:lastModifiedBy>Zhang, Mingshao</cp:lastModifiedBy>
  <cp:revision>703</cp:revision>
  <cp:lastPrinted>2015-09-17T18:57:03Z</cp:lastPrinted>
  <dcterms:created xsi:type="dcterms:W3CDTF">2012-11-05T18:27:38Z</dcterms:created>
  <dcterms:modified xsi:type="dcterms:W3CDTF">2023-01-18T18:39:59Z</dcterms:modified>
</cp:coreProperties>
</file>