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ProximaNova-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Veronica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b8a3207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b8a3207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highlight>
                  <a:srgbClr val="FFFFFF"/>
                </a:highlight>
                <a:latin typeface="Roboto"/>
                <a:ea typeface="Roboto"/>
                <a:cs typeface="Roboto"/>
                <a:sym typeface="Roboto"/>
              </a:rPr>
              <a:t>Veronica</a:t>
            </a:r>
            <a:endParaRPr sz="100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000">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000">
                <a:highlight>
                  <a:srgbClr val="FFFFFF"/>
                </a:highlight>
                <a:latin typeface="Roboto"/>
                <a:ea typeface="Roboto"/>
                <a:cs typeface="Roboto"/>
                <a:sym typeface="Roboto"/>
              </a:rPr>
              <a:t>According to the FBI’s Crime Data Explorer, the Hate Crime datasets provide annual statistics on the number of incidents, offenses, victims, offenders, locations that are motivated by the offender’s bias against the victim’s perceived race, gender, religion, disability, ethnicity, or sexual orientation. </a:t>
            </a:r>
            <a:endParaRPr sz="10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4b8a3207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b8a3207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Gina</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4b8a3207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4b8a320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Wendy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4b8a3207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b8a3207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Abby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rgbClr val="66666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rime-data-explorer.fr.cloud.gov/downloads-and-docs" TargetMode="External"/><Relationship Id="rId4" Type="http://schemas.openxmlformats.org/officeDocument/2006/relationships/hyperlink" Target="https://data.austintexas.gov/browse?q=hate%20crime&amp;sortBy=relev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ETL Project</a:t>
            </a:r>
            <a:endParaRPr b="1"/>
          </a:p>
        </p:txBody>
      </p:sp>
      <p:sp>
        <p:nvSpPr>
          <p:cNvPr id="60" name="Google Shape;60;p13"/>
          <p:cNvSpPr txBox="1"/>
          <p:nvPr>
            <p:ph idx="1" type="subTitle"/>
          </p:nvPr>
        </p:nvSpPr>
        <p:spPr>
          <a:xfrm>
            <a:off x="510450" y="3227900"/>
            <a:ext cx="8018100" cy="983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Gina Cameras, Abby Ko, Wendy Meyer, Veronica Ratcliff </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100">
                <a:solidFill>
                  <a:schemeClr val="dk2"/>
                </a:solidFill>
              </a:rPr>
              <a:t>Data Analytics Bootcamp - April 28, 2020</a:t>
            </a:r>
            <a:endParaRPr sz="1100">
              <a:solidFill>
                <a:schemeClr val="dk2"/>
              </a:solidFill>
            </a:endParaRPr>
          </a:p>
          <a:p>
            <a:pPr indent="0" lvl="0" marL="0" rtl="0" algn="l">
              <a:lnSpc>
                <a:spcPct val="125000"/>
              </a:lnSpc>
              <a:spcBef>
                <a:spcPts val="1800"/>
              </a:spcBef>
              <a:spcAft>
                <a:spcPts val="1200"/>
              </a:spcAft>
              <a:buNone/>
            </a:pPr>
            <a:r>
              <a:t/>
            </a:r>
            <a:endParaRPr b="1" sz="1650">
              <a:solidFill>
                <a:srgbClr val="24292E"/>
              </a:solidFill>
              <a:highlight>
                <a:srgbClr val="FFFFFF"/>
              </a:highlight>
              <a:latin typeface="Arial"/>
              <a:ea typeface="Arial"/>
              <a:cs typeface="Arial"/>
              <a:sym typeface="Arial"/>
            </a:endParaRPr>
          </a:p>
        </p:txBody>
      </p:sp>
      <p:sp>
        <p:nvSpPr>
          <p:cNvPr id="61" name="Google Shape;61;p13"/>
          <p:cNvSpPr txBox="1"/>
          <p:nvPr/>
        </p:nvSpPr>
        <p:spPr>
          <a:xfrm>
            <a:off x="8201250" y="3614625"/>
            <a:ext cx="5832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54425"/>
            <a:ext cx="8520600" cy="777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000">
                <a:solidFill>
                  <a:schemeClr val="lt1"/>
                </a:solidFill>
              </a:rPr>
              <a:t>Extract | Data Sources</a:t>
            </a:r>
            <a:endParaRPr sz="3000"/>
          </a:p>
        </p:txBody>
      </p:sp>
      <p:sp>
        <p:nvSpPr>
          <p:cNvPr id="67" name="Google Shape;67;p14"/>
          <p:cNvSpPr txBox="1"/>
          <p:nvPr>
            <p:ph idx="1" type="body"/>
          </p:nvPr>
        </p:nvSpPr>
        <p:spPr>
          <a:xfrm>
            <a:off x="245875" y="1231725"/>
            <a:ext cx="8520600" cy="3290100"/>
          </a:xfrm>
          <a:prstGeom prst="rect">
            <a:avLst/>
          </a:prstGeom>
          <a:noFill/>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Char char="❖"/>
            </a:pPr>
            <a:r>
              <a:rPr lang="en" sz="2300">
                <a:solidFill>
                  <a:schemeClr val="lt1"/>
                </a:solidFill>
              </a:rPr>
              <a:t>Hate Crime</a:t>
            </a:r>
            <a:endParaRPr sz="2300">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National: The United States Department of Justice</a:t>
            </a:r>
            <a:endParaRPr>
              <a:solidFill>
                <a:schemeClr val="lt1"/>
              </a:solidFill>
            </a:endParaRPr>
          </a:p>
          <a:p>
            <a:pPr indent="0" lvl="0" marL="457200" rtl="0" algn="l">
              <a:spcBef>
                <a:spcPts val="0"/>
              </a:spcBef>
              <a:spcAft>
                <a:spcPts val="0"/>
              </a:spcAft>
              <a:buNone/>
            </a:pPr>
            <a:r>
              <a:rPr lang="en" u="sng">
                <a:solidFill>
                  <a:schemeClr val="dk2"/>
                </a:solidFill>
                <a:latin typeface="Arial"/>
                <a:ea typeface="Arial"/>
                <a:cs typeface="Arial"/>
                <a:sym typeface="Arial"/>
                <a:hlinkClick r:id="rId3"/>
              </a:rPr>
              <a:t>https://crime-data-explorer.fr.cloud.gov/downloads-and-docs</a:t>
            </a:r>
            <a:endParaRPr>
              <a:solidFill>
                <a:schemeClr val="dk2"/>
              </a:solidFill>
            </a:endParaRPr>
          </a:p>
          <a:p>
            <a:pPr indent="0" lvl="0" marL="457200" rtl="0" algn="l">
              <a:spcBef>
                <a:spcPts val="0"/>
              </a:spcBef>
              <a:spcAft>
                <a:spcPts val="0"/>
              </a:spcAft>
              <a:buNone/>
            </a:pPr>
            <a:r>
              <a:rPr lang="en">
                <a:solidFill>
                  <a:schemeClr val="lt1"/>
                </a:solidFill>
              </a:rPr>
              <a:t>Years: 1991-2018</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Austin:  The City Of Austin</a:t>
            </a:r>
            <a:endParaRPr>
              <a:solidFill>
                <a:schemeClr val="lt1"/>
              </a:solidFill>
            </a:endParaRPr>
          </a:p>
          <a:p>
            <a:pPr indent="0" lvl="0" marL="457200" rtl="0" algn="l">
              <a:spcBef>
                <a:spcPts val="0"/>
              </a:spcBef>
              <a:spcAft>
                <a:spcPts val="0"/>
              </a:spcAft>
              <a:buNone/>
            </a:pPr>
            <a:r>
              <a:rPr lang="en" u="sng">
                <a:solidFill>
                  <a:schemeClr val="dk2"/>
                </a:solidFill>
                <a:latin typeface="Arial"/>
                <a:ea typeface="Arial"/>
                <a:cs typeface="Arial"/>
                <a:sym typeface="Arial"/>
                <a:hlinkClick r:id="rId4"/>
              </a:rPr>
              <a:t>https://data.austintexas.gov/browse?q=hate%20crime&amp;sortBy=relevance</a:t>
            </a:r>
            <a:endParaRPr>
              <a:solidFill>
                <a:schemeClr val="dk2"/>
              </a:solidFill>
            </a:endParaRPr>
          </a:p>
          <a:p>
            <a:pPr indent="0" lvl="0" marL="457200" rtl="0" algn="l">
              <a:spcBef>
                <a:spcPts val="0"/>
              </a:spcBef>
              <a:spcAft>
                <a:spcPts val="0"/>
              </a:spcAft>
              <a:buNone/>
            </a:pPr>
            <a:r>
              <a:rPr lang="en">
                <a:solidFill>
                  <a:schemeClr val="lt1"/>
                </a:solidFill>
              </a:rPr>
              <a:t>Years: 2017-2018</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07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Data </a:t>
            </a:r>
            <a:r>
              <a:rPr lang="en">
                <a:solidFill>
                  <a:srgbClr val="FFFFFF"/>
                </a:solidFill>
              </a:rPr>
              <a:t>Transformation</a:t>
            </a:r>
            <a:endParaRPr>
              <a:solidFill>
                <a:srgbClr val="FFFFFF"/>
              </a:solidFill>
            </a:endParaRPr>
          </a:p>
        </p:txBody>
      </p:sp>
      <p:sp>
        <p:nvSpPr>
          <p:cNvPr id="73" name="Google Shape;73;p15"/>
          <p:cNvSpPr txBox="1"/>
          <p:nvPr>
            <p:ph idx="1" type="body"/>
          </p:nvPr>
        </p:nvSpPr>
        <p:spPr>
          <a:xfrm>
            <a:off x="163500" y="832725"/>
            <a:ext cx="4408500" cy="407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National </a:t>
            </a:r>
            <a:r>
              <a:rPr lang="en" sz="1200">
                <a:solidFill>
                  <a:srgbClr val="FFFFFF"/>
                </a:solidFill>
              </a:rPr>
              <a:t>(</a:t>
            </a:r>
            <a:r>
              <a:rPr lang="en" sz="1200">
                <a:solidFill>
                  <a:schemeClr val="lt1"/>
                </a:solidFill>
              </a:rPr>
              <a:t>Single CSV</a:t>
            </a:r>
            <a:r>
              <a:rPr lang="en" sz="1200">
                <a:solidFill>
                  <a:srgbClr val="FFFFFF"/>
                </a:solidFill>
              </a:rPr>
              <a:t>)</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Selected necessary columns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Filtered down to state of Texas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chemeClr val="lt1"/>
                </a:solidFill>
              </a:rPr>
              <a:t>Re-named columns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Broke out offense column into 2 to view parent offense</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Simplified parent_offense column by aggregating  like offenses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Extracted day of week, month, day from reported date</a:t>
            </a:r>
            <a:endParaRPr sz="1200">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Austin</a:t>
            </a:r>
            <a:r>
              <a:rPr lang="en" sz="1200">
                <a:solidFill>
                  <a:srgbClr val="FFFFFF"/>
                </a:solidFill>
              </a:rPr>
              <a:t> (Two CSVs)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Merged 2017 and 2018 datasets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Re-named columns</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rgbClr val="FFFFFF"/>
                </a:solidFill>
              </a:rPr>
              <a:t>Formatted date (added “/” to 2018 data)</a:t>
            </a:r>
            <a:endParaRPr sz="1200">
              <a:solidFill>
                <a:srgbClr val="FFFFFF"/>
              </a:solidFill>
            </a:endParaRPr>
          </a:p>
          <a:p>
            <a:pPr indent="-304800" lvl="0" marL="914400" rtl="0" algn="l">
              <a:spcBef>
                <a:spcPts val="0"/>
              </a:spcBef>
              <a:spcAft>
                <a:spcPts val="0"/>
              </a:spcAft>
              <a:buClr>
                <a:srgbClr val="FFFFFF"/>
              </a:buClr>
              <a:buSzPts val="1200"/>
              <a:buChar char="➢"/>
            </a:pPr>
            <a:r>
              <a:rPr lang="en" sz="1200">
                <a:solidFill>
                  <a:schemeClr val="lt1"/>
                </a:solidFill>
              </a:rPr>
              <a:t>Extracted day of week, month, day from reported date</a:t>
            </a:r>
            <a:endParaRPr sz="1200">
              <a:solidFill>
                <a:schemeClr val="lt1"/>
              </a:solidFill>
            </a:endParaRPr>
          </a:p>
          <a:p>
            <a:pPr indent="-304800" lvl="0" marL="914400" rtl="0" algn="l">
              <a:spcBef>
                <a:spcPts val="0"/>
              </a:spcBef>
              <a:spcAft>
                <a:spcPts val="0"/>
              </a:spcAft>
              <a:buClr>
                <a:schemeClr val="lt1"/>
              </a:buClr>
              <a:buSzPts val="1200"/>
              <a:buChar char="➢"/>
            </a:pPr>
            <a:r>
              <a:rPr lang="en" sz="1200">
                <a:solidFill>
                  <a:schemeClr val="lt1"/>
                </a:solidFill>
              </a:rPr>
              <a:t>Aggregated bucketed offender and victim columns to get single total</a:t>
            </a:r>
            <a:endParaRPr sz="1200">
              <a:solidFill>
                <a:schemeClr val="lt1"/>
              </a:solidFill>
            </a:endParaRPr>
          </a:p>
          <a:p>
            <a:pPr indent="0" lvl="0" marL="914400" rtl="0" algn="l">
              <a:spcBef>
                <a:spcPts val="1600"/>
              </a:spcBef>
              <a:spcAft>
                <a:spcPts val="0"/>
              </a:spcAft>
              <a:buNone/>
            </a:pPr>
            <a:r>
              <a:t/>
            </a:r>
            <a:endParaRPr>
              <a:solidFill>
                <a:srgbClr val="FFFFFF"/>
              </a:solidFill>
            </a:endParaRPr>
          </a:p>
          <a:p>
            <a:pPr indent="0" lvl="0" marL="457200" rtl="0" algn="l">
              <a:spcBef>
                <a:spcPts val="0"/>
              </a:spcBef>
              <a:spcAft>
                <a:spcPts val="1600"/>
              </a:spcAft>
              <a:buNone/>
            </a:pPr>
            <a:r>
              <a:t/>
            </a:r>
            <a:endParaRPr>
              <a:solidFill>
                <a:srgbClr val="FFFFFF"/>
              </a:solidFill>
            </a:endParaRPr>
          </a:p>
        </p:txBody>
      </p:sp>
      <p:pic>
        <p:nvPicPr>
          <p:cNvPr id="74" name="Google Shape;74;p15"/>
          <p:cNvPicPr preferRelativeResize="0"/>
          <p:nvPr/>
        </p:nvPicPr>
        <p:blipFill>
          <a:blip r:embed="rId3">
            <a:alphaModFix/>
          </a:blip>
          <a:stretch>
            <a:fillRect/>
          </a:stretch>
        </p:blipFill>
        <p:spPr>
          <a:xfrm>
            <a:off x="4837925" y="1212700"/>
            <a:ext cx="4171400" cy="1123950"/>
          </a:xfrm>
          <a:prstGeom prst="rect">
            <a:avLst/>
          </a:prstGeom>
          <a:noFill/>
          <a:ln>
            <a:noFill/>
          </a:ln>
        </p:spPr>
      </p:pic>
      <p:pic>
        <p:nvPicPr>
          <p:cNvPr id="75" name="Google Shape;75;p15"/>
          <p:cNvPicPr preferRelativeResize="0"/>
          <p:nvPr/>
        </p:nvPicPr>
        <p:blipFill>
          <a:blip r:embed="rId4">
            <a:alphaModFix/>
          </a:blip>
          <a:stretch>
            <a:fillRect/>
          </a:stretch>
        </p:blipFill>
        <p:spPr>
          <a:xfrm>
            <a:off x="5289650" y="2762075"/>
            <a:ext cx="1262800" cy="1689925"/>
          </a:xfrm>
          <a:prstGeom prst="rect">
            <a:avLst/>
          </a:prstGeom>
          <a:noFill/>
          <a:ln>
            <a:noFill/>
          </a:ln>
        </p:spPr>
      </p:pic>
      <p:pic>
        <p:nvPicPr>
          <p:cNvPr id="76" name="Google Shape;76;p15"/>
          <p:cNvPicPr preferRelativeResize="0"/>
          <p:nvPr/>
        </p:nvPicPr>
        <p:blipFill>
          <a:blip r:embed="rId5">
            <a:alphaModFix/>
          </a:blip>
          <a:stretch>
            <a:fillRect/>
          </a:stretch>
        </p:blipFill>
        <p:spPr>
          <a:xfrm>
            <a:off x="7585769" y="2571750"/>
            <a:ext cx="727456" cy="224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Load |</a:t>
            </a:r>
            <a:r>
              <a:rPr lang="en">
                <a:solidFill>
                  <a:srgbClr val="FFFFFF"/>
                </a:solidFill>
              </a:rPr>
              <a:t> Dataframes to PostgreSQL</a:t>
            </a:r>
            <a:endParaRPr>
              <a:solidFill>
                <a:srgbClr val="FFFFFF"/>
              </a:solidFill>
            </a:endParaRPr>
          </a:p>
        </p:txBody>
      </p:sp>
      <p:sp>
        <p:nvSpPr>
          <p:cNvPr id="82" name="Google Shape;82;p16"/>
          <p:cNvSpPr txBox="1"/>
          <p:nvPr>
            <p:ph idx="1" type="body"/>
          </p:nvPr>
        </p:nvSpPr>
        <p:spPr>
          <a:xfrm>
            <a:off x="349325" y="1143075"/>
            <a:ext cx="4260300" cy="337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b="1" lang="en">
                <a:solidFill>
                  <a:srgbClr val="FFFFFF"/>
                </a:solidFill>
              </a:rPr>
              <a:t>C</a:t>
            </a:r>
            <a:r>
              <a:rPr b="1" lang="en">
                <a:solidFill>
                  <a:srgbClr val="FFFFFF"/>
                </a:solidFill>
              </a:rPr>
              <a:t>onnection: </a:t>
            </a:r>
            <a:r>
              <a:rPr lang="en">
                <a:solidFill>
                  <a:srgbClr val="FFFFFF"/>
                </a:solidFill>
              </a:rPr>
              <a:t>Jupyter Notebook to pgAdmin using SQLAlchemy</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Queries.sql file:  </a:t>
            </a:r>
            <a:r>
              <a:rPr lang="en">
                <a:solidFill>
                  <a:srgbClr val="FFFFFF"/>
                </a:solidFill>
              </a:rPr>
              <a:t>F</a:t>
            </a:r>
            <a:r>
              <a:rPr lang="en">
                <a:solidFill>
                  <a:srgbClr val="FFFFFF"/>
                </a:solidFill>
              </a:rPr>
              <a:t>or table creation in pgAdmin</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Database: hate_crimes_db</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Tables: Austin_Hate_Crimes and texas_crime</a:t>
            </a:r>
            <a:endParaRPr>
              <a:solidFill>
                <a:srgbClr val="FFFFFF"/>
              </a:solidFill>
            </a:endParaRPr>
          </a:p>
          <a:p>
            <a:pPr indent="-342900" lvl="0" marL="457200" rtl="0" algn="l">
              <a:spcBef>
                <a:spcPts val="0"/>
              </a:spcBef>
              <a:spcAft>
                <a:spcPts val="0"/>
              </a:spcAft>
              <a:buClr>
                <a:srgbClr val="FFFFFF"/>
              </a:buClr>
              <a:buSzPts val="1800"/>
              <a:buChar char="➢"/>
            </a:pPr>
            <a:r>
              <a:rPr b="1" lang="en">
                <a:solidFill>
                  <a:srgbClr val="FFFFFF"/>
                </a:solidFill>
              </a:rPr>
              <a:t>Display:</a:t>
            </a:r>
            <a:r>
              <a:rPr lang="en">
                <a:solidFill>
                  <a:srgbClr val="FFFFFF"/>
                </a:solidFill>
              </a:rPr>
              <a:t> SQL command in jupyter notebook to allow for further queries</a:t>
            </a:r>
            <a:endParaRPr>
              <a:solidFill>
                <a:srgbClr val="FFFFFF"/>
              </a:solidFill>
            </a:endParaRPr>
          </a:p>
        </p:txBody>
      </p:sp>
      <p:pic>
        <p:nvPicPr>
          <p:cNvPr id="83" name="Google Shape;83;p16"/>
          <p:cNvPicPr preferRelativeResize="0"/>
          <p:nvPr/>
        </p:nvPicPr>
        <p:blipFill>
          <a:blip r:embed="rId3">
            <a:alphaModFix/>
          </a:blip>
          <a:stretch>
            <a:fillRect/>
          </a:stretch>
        </p:blipFill>
        <p:spPr>
          <a:xfrm>
            <a:off x="4701175" y="2219213"/>
            <a:ext cx="1830900" cy="705066"/>
          </a:xfrm>
          <a:prstGeom prst="rect">
            <a:avLst/>
          </a:prstGeom>
          <a:noFill/>
          <a:ln>
            <a:noFill/>
          </a:ln>
        </p:spPr>
      </p:pic>
      <p:pic>
        <p:nvPicPr>
          <p:cNvPr id="84" name="Google Shape;84;p16"/>
          <p:cNvPicPr preferRelativeResize="0"/>
          <p:nvPr/>
        </p:nvPicPr>
        <p:blipFill>
          <a:blip r:embed="rId4">
            <a:alphaModFix/>
          </a:blip>
          <a:stretch>
            <a:fillRect/>
          </a:stretch>
        </p:blipFill>
        <p:spPr>
          <a:xfrm>
            <a:off x="4450801" y="3998755"/>
            <a:ext cx="4571999" cy="956650"/>
          </a:xfrm>
          <a:prstGeom prst="rect">
            <a:avLst/>
          </a:prstGeom>
          <a:noFill/>
          <a:ln>
            <a:noFill/>
          </a:ln>
        </p:spPr>
      </p:pic>
      <p:pic>
        <p:nvPicPr>
          <p:cNvPr id="85" name="Google Shape;85;p16"/>
          <p:cNvPicPr preferRelativeResize="0"/>
          <p:nvPr/>
        </p:nvPicPr>
        <p:blipFill>
          <a:blip r:embed="rId5">
            <a:alphaModFix/>
          </a:blip>
          <a:stretch>
            <a:fillRect/>
          </a:stretch>
        </p:blipFill>
        <p:spPr>
          <a:xfrm>
            <a:off x="7089404" y="1404163"/>
            <a:ext cx="1933396" cy="2208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What We Learned</a:t>
            </a:r>
            <a:endParaRPr>
              <a:solidFill>
                <a:srgbClr val="FFFFFF"/>
              </a:solidFill>
            </a:endParaRPr>
          </a:p>
        </p:txBody>
      </p:sp>
      <p:sp>
        <p:nvSpPr>
          <p:cNvPr id="91" name="Google Shape;91;p17"/>
          <p:cNvSpPr txBox="1"/>
          <p:nvPr>
            <p:ph idx="1" type="body"/>
          </p:nvPr>
        </p:nvSpPr>
        <p:spPr>
          <a:xfrm>
            <a:off x="386050" y="1163825"/>
            <a:ext cx="690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Format Date</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Merge / Concatenate</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.split /  .rpartition</a:t>
            </a:r>
            <a:endParaRPr sz="2000">
              <a:solidFill>
                <a:srgbClr val="FFFFFF"/>
              </a:solidFill>
            </a:endParaRPr>
          </a:p>
        </p:txBody>
      </p:sp>
      <p:pic>
        <p:nvPicPr>
          <p:cNvPr id="92" name="Google Shape;92;p17"/>
          <p:cNvPicPr preferRelativeResize="0"/>
          <p:nvPr/>
        </p:nvPicPr>
        <p:blipFill>
          <a:blip r:embed="rId3">
            <a:alphaModFix/>
          </a:blip>
          <a:stretch>
            <a:fillRect/>
          </a:stretch>
        </p:blipFill>
        <p:spPr>
          <a:xfrm>
            <a:off x="198150" y="2998113"/>
            <a:ext cx="1967100" cy="1602825"/>
          </a:xfrm>
          <a:prstGeom prst="rect">
            <a:avLst/>
          </a:prstGeom>
          <a:noFill/>
          <a:ln>
            <a:noFill/>
          </a:ln>
        </p:spPr>
      </p:pic>
      <p:pic>
        <p:nvPicPr>
          <p:cNvPr id="93" name="Google Shape;93;p17"/>
          <p:cNvPicPr preferRelativeResize="0"/>
          <p:nvPr/>
        </p:nvPicPr>
        <p:blipFill>
          <a:blip r:embed="rId4">
            <a:alphaModFix/>
          </a:blip>
          <a:stretch>
            <a:fillRect/>
          </a:stretch>
        </p:blipFill>
        <p:spPr>
          <a:xfrm>
            <a:off x="2298850" y="2998112"/>
            <a:ext cx="2833275" cy="1602825"/>
          </a:xfrm>
          <a:prstGeom prst="rect">
            <a:avLst/>
          </a:prstGeom>
          <a:noFill/>
          <a:ln>
            <a:noFill/>
          </a:ln>
        </p:spPr>
      </p:pic>
      <p:pic>
        <p:nvPicPr>
          <p:cNvPr id="94" name="Google Shape;94;p17"/>
          <p:cNvPicPr preferRelativeResize="0"/>
          <p:nvPr/>
        </p:nvPicPr>
        <p:blipFill>
          <a:blip r:embed="rId5">
            <a:alphaModFix/>
          </a:blip>
          <a:stretch>
            <a:fillRect/>
          </a:stretch>
        </p:blipFill>
        <p:spPr>
          <a:xfrm>
            <a:off x="5400875" y="3170863"/>
            <a:ext cx="2833275" cy="125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