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raj-suthar-517445333/" TargetMode="External"/><Relationship Id="rId2" Type="http://schemas.openxmlformats.org/officeDocument/2006/relationships/hyperlink" Target="mailto:virajsuthar200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6312" y="1945841"/>
            <a:ext cx="4151376" cy="1470025"/>
          </a:xfrm>
        </p:spPr>
        <p:txBody>
          <a:bodyPr>
            <a:normAutofit fontScale="90000"/>
          </a:bodyPr>
          <a:lstStyle/>
          <a:p>
            <a:r>
              <a:rPr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A/B Testing Analytics for Sales and Marketing Campaigns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0408" y="3415866"/>
            <a:ext cx="5663184" cy="487680"/>
          </a:xfrm>
        </p:spPr>
        <p:txBody>
          <a:bodyPr>
            <a:normAutofit/>
          </a:bodyPr>
          <a:lstStyle/>
          <a:p>
            <a:r>
              <a:rPr sz="1600" dirty="0">
                <a:latin typeface="Aptos" panose="020B0004020202020204" pitchFamily="34" charset="0"/>
              </a:rPr>
              <a:t>Case Study on Conversion Optimization and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F6F8F-85E6-48CD-DA18-AACCFC0F01F8}"/>
              </a:ext>
            </a:extLst>
          </p:cNvPr>
          <p:cNvSpPr txBox="1"/>
          <p:nvPr/>
        </p:nvSpPr>
        <p:spPr>
          <a:xfrm>
            <a:off x="3388936" y="595654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Viraj Suthar | </a:t>
            </a:r>
            <a:r>
              <a:rPr lang="en-US" sz="1600" dirty="0">
                <a:hlinkClick r:id="rId2"/>
              </a:rPr>
              <a:t>Email</a:t>
            </a:r>
            <a:r>
              <a:rPr lang="en-US" sz="1600" dirty="0"/>
              <a:t> | </a:t>
            </a:r>
            <a:r>
              <a:rPr lang="en-US" sz="1600" dirty="0">
                <a:hlinkClick r:id="rId3"/>
              </a:rPr>
              <a:t>LinkedIn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BEF79-3BC3-8089-C93C-CC118DC01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04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'Ad' campaigns perform better with measurable lift.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Peak days and times identified for targeted strategies.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Predictive modeling provides actionable insights.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64871-2EE0-C4A4-0F1C-C3CFE91E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8B85-DF53-7B09-C765-DCB39BC2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90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ptos" panose="020B0004020202020204" pitchFamily="34" charset="0"/>
              </a:rPr>
              <a:t>Dashboard</a:t>
            </a:r>
            <a:endParaRPr lang="en-IN" sz="4000" b="1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DF271-E2DB-7498-8858-72596031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883"/>
            <a:ext cx="9144000" cy="5171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38053F-2CDE-155C-C904-DFD51656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4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C5E9-38A7-0624-BC39-A0838D5C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12" y="2706754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Thank You!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FDCC0-FD59-96E7-E608-F908D00E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29" y="1573728"/>
            <a:ext cx="8078772" cy="1755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200" dirty="0"/>
              <a:t>Objective: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/>
              <a:t>Evaluate the effectiveness of ad strategies (Ad vs. PSA) on conversions.</a:t>
            </a:r>
          </a:p>
          <a:p>
            <a:endParaRPr sz="2200" dirty="0"/>
          </a:p>
          <a:p>
            <a:pPr marL="0" indent="0">
              <a:buNone/>
            </a:pPr>
            <a:r>
              <a:rPr sz="2200" dirty="0"/>
              <a:t>Dataset: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/>
              <a:t>588,101 records</a:t>
            </a:r>
          </a:p>
          <a:p>
            <a:pPr marL="0" indent="0">
              <a:buNone/>
            </a:pPr>
            <a:endParaRPr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9F131C-086F-5295-D4C9-528FA5E9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65395"/>
              </p:ext>
            </p:extLst>
          </p:nvPr>
        </p:nvGraphicFramePr>
        <p:xfrm>
          <a:off x="1524000" y="3528532"/>
          <a:ext cx="6096000" cy="2519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94235">
                  <a:extLst>
                    <a:ext uri="{9D8B030D-6E8A-4147-A177-3AD203B41FA5}">
                      <a16:colId xmlns:a16="http://schemas.microsoft.com/office/drawing/2014/main" val="3829523118"/>
                    </a:ext>
                  </a:extLst>
                </a:gridCol>
                <a:gridCol w="4301765">
                  <a:extLst>
                    <a:ext uri="{9D8B030D-6E8A-4147-A177-3AD203B41FA5}">
                      <a16:colId xmlns:a16="http://schemas.microsoft.com/office/drawing/2014/main" val="1489639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ID (unique)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3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 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"ad" the person saw the advertisement, if "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they only saw the public service announcement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2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converted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person bought the product then True, else is False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ads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ads seen by person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0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most ads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that the person saw the biggest amount of ads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most ads hour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 of day that the person saw the biggest amount of ads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231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42254A-2A79-F1CF-16F3-E3C49C30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Data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200" dirty="0"/>
              <a:t>Data Processing: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/>
              <a:t>Cleaned and preprocessed 588,101 records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Created new Feature from existing data ‘</a:t>
            </a:r>
            <a:r>
              <a:rPr sz="2200" dirty="0" err="1"/>
              <a:t>ads_hour_interaction</a:t>
            </a:r>
            <a:r>
              <a:rPr lang="en-US" sz="2200" dirty="0"/>
              <a:t>’ which is for getting peak hours.</a:t>
            </a:r>
            <a:endParaRPr sz="2200" dirty="0"/>
          </a:p>
          <a:p>
            <a:endParaRPr sz="2200" dirty="0"/>
          </a:p>
          <a:p>
            <a:pPr marL="0" indent="0">
              <a:buNone/>
            </a:pPr>
            <a:r>
              <a:rPr sz="2200" dirty="0"/>
              <a:t>Analysis Methods: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/>
              <a:t>Conversion Rate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/>
              <a:t>Statistical Testing (Chi-Square)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/>
              <a:t>Logistic Regression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/>
              <a:t>Predictive Modeling </a:t>
            </a:r>
            <a:r>
              <a:rPr lang="en-US" sz="2200" dirty="0"/>
              <a:t>using </a:t>
            </a:r>
            <a:r>
              <a:rPr sz="2200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3FE20-4578-7765-9D2B-4EFDE550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35" y="125908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Conversion Rate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7CB38C-A639-6FEC-F9CA-2F27F57CFCA4}"/>
              </a:ext>
            </a:extLst>
          </p:cNvPr>
          <p:cNvSpPr/>
          <p:nvPr/>
        </p:nvSpPr>
        <p:spPr>
          <a:xfrm>
            <a:off x="245349" y="1411664"/>
            <a:ext cx="2804642" cy="508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DBA5AC-F21C-9503-4A07-C4D2EF77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7" y="3127759"/>
            <a:ext cx="2647276" cy="293983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6DBC2C-FAFF-A131-BC41-100D3997736D}"/>
              </a:ext>
            </a:extLst>
          </p:cNvPr>
          <p:cNvSpPr/>
          <p:nvPr/>
        </p:nvSpPr>
        <p:spPr>
          <a:xfrm>
            <a:off x="6129549" y="1395547"/>
            <a:ext cx="2804642" cy="508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DBE9B1-6CD0-C221-05EA-F025A3F98C4A}"/>
              </a:ext>
            </a:extLst>
          </p:cNvPr>
          <p:cNvSpPr/>
          <p:nvPr/>
        </p:nvSpPr>
        <p:spPr>
          <a:xfrm>
            <a:off x="3190889" y="1395547"/>
            <a:ext cx="2804642" cy="50845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C80AA-D749-302F-0BA7-F806C19E79E5}"/>
              </a:ext>
            </a:extLst>
          </p:cNvPr>
          <p:cNvSpPr txBox="1"/>
          <p:nvPr/>
        </p:nvSpPr>
        <p:spPr>
          <a:xfrm>
            <a:off x="3436508" y="1712604"/>
            <a:ext cx="2238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By Day:</a:t>
            </a:r>
          </a:p>
          <a:p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Monday: 3.28% (Highest)</a:t>
            </a:r>
          </a:p>
          <a:p>
            <a:r>
              <a:rPr lang="en-US" sz="1500" dirty="0">
                <a:solidFill>
                  <a:srgbClr val="7030A0"/>
                </a:solidFill>
              </a:rPr>
              <a:t>Saturday: 2.11% (Lowest)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78F9DD-6254-0595-A330-85DE52D8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45" y="3167727"/>
            <a:ext cx="2623408" cy="28904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C63474-C1D2-8704-61EB-DDDD2CFD7444}"/>
              </a:ext>
            </a:extLst>
          </p:cNvPr>
          <p:cNvSpPr txBox="1"/>
          <p:nvPr/>
        </p:nvSpPr>
        <p:spPr>
          <a:xfrm>
            <a:off x="6355988" y="1712604"/>
            <a:ext cx="23979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By Hour:</a:t>
            </a:r>
          </a:p>
          <a:p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Peak: 16:00 (3.07%), 20:00 (2.98%)</a:t>
            </a:r>
          </a:p>
          <a:p>
            <a:r>
              <a:rPr lang="en-US" sz="1500" dirty="0">
                <a:solidFill>
                  <a:srgbClr val="7030A0"/>
                </a:solidFill>
              </a:rPr>
              <a:t>Lowest: 02:00 (0.73%), 03:00 (1.05%)</a:t>
            </a:r>
          </a:p>
          <a:p>
            <a:endParaRPr lang="en-IN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E3C7EF-5268-7F76-5454-18A46345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044" y="3177154"/>
            <a:ext cx="2615911" cy="288101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1733" y="1731458"/>
            <a:ext cx="2456880" cy="114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sz="2600" b="1" dirty="0">
                <a:solidFill>
                  <a:schemeClr val="bg1"/>
                </a:solidFill>
              </a:rPr>
              <a:t>By Test Group:</a:t>
            </a:r>
          </a:p>
          <a:p>
            <a:r>
              <a:rPr sz="2000" dirty="0"/>
              <a:t>Ad: 2.55%</a:t>
            </a:r>
          </a:p>
          <a:p>
            <a:r>
              <a:rPr sz="2000" dirty="0"/>
              <a:t>PSA: 1.78%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000" dirty="0"/>
              <a:t>Ad significantly outperforms </a:t>
            </a:r>
            <a:r>
              <a:rPr sz="2000" b="1" dirty="0">
                <a:solidFill>
                  <a:srgbClr val="7030A0"/>
                </a:solidFill>
              </a:rPr>
              <a:t>PSA</a:t>
            </a:r>
            <a:r>
              <a:rPr sz="2000" dirty="0"/>
              <a:t>.</a:t>
            </a:r>
          </a:p>
          <a:p>
            <a:pPr marL="0" indent="0"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endParaRPr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BC08F-B0A5-501B-BD52-24A697E0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Statistical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58640" cy="4169004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Chi-Square Test:</a:t>
            </a:r>
            <a:r>
              <a:rPr lang="en-US" dirty="0"/>
              <a:t> </a:t>
            </a:r>
            <a:r>
              <a:rPr lang="en-IN" dirty="0"/>
              <a:t>p-value: 1.99e-13</a:t>
            </a:r>
          </a:p>
          <a:p>
            <a:pPr marL="0" indent="0">
              <a:buNone/>
            </a:pPr>
            <a:endParaRPr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Significant difference in conversion rates between groups.</a:t>
            </a:r>
          </a:p>
          <a:p>
            <a:endParaRPr dirty="0"/>
          </a:p>
          <a:p>
            <a:r>
              <a:rPr dirty="0"/>
              <a:t>Logistic Regression:</a:t>
            </a:r>
          </a:p>
          <a:p>
            <a:r>
              <a:rPr dirty="0"/>
              <a:t>Key Drivers:</a:t>
            </a:r>
          </a:p>
          <a:p>
            <a:r>
              <a:rPr dirty="0"/>
              <a:t>  Total Ads (</a:t>
            </a:r>
            <a:r>
              <a:rPr dirty="0" err="1"/>
              <a:t>coef</a:t>
            </a:r>
            <a:r>
              <a:rPr dirty="0"/>
              <a:t>: 0.0057)</a:t>
            </a:r>
          </a:p>
          <a:p>
            <a:r>
              <a:rPr dirty="0"/>
              <a:t>  Most Ads Hour (</a:t>
            </a:r>
            <a:r>
              <a:rPr dirty="0" err="1"/>
              <a:t>coef</a:t>
            </a:r>
            <a:r>
              <a:rPr dirty="0"/>
              <a:t>: 0.0162)</a:t>
            </a:r>
          </a:p>
          <a:p>
            <a:r>
              <a:rPr dirty="0"/>
              <a:t>  Interaction Term (</a:t>
            </a:r>
            <a:r>
              <a:rPr dirty="0" err="1"/>
              <a:t>coef</a:t>
            </a:r>
            <a:r>
              <a:rPr dirty="0"/>
              <a:t>: 0.0003)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AB242-4810-9D70-9F1F-BEC78FCB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7" y="1417638"/>
            <a:ext cx="3924945" cy="4143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D5765-F2AC-7C87-AB6A-F6AC8B04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84921"/>
          </a:xfrm>
        </p:spPr>
        <p:txBody>
          <a:bodyPr>
            <a:normAutofit/>
          </a:bodyPr>
          <a:lstStyle/>
          <a:p>
            <a:r>
              <a:rPr lang="en-US" sz="2400" dirty="0"/>
              <a:t>Model Used: Random Forest Classifier</a:t>
            </a:r>
          </a:p>
          <a:p>
            <a:endParaRPr lang="en-US" sz="2400" dirty="0"/>
          </a:p>
          <a:p>
            <a:r>
              <a:rPr lang="en-US" sz="2400" dirty="0"/>
              <a:t>Results: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Accuracy: 97%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ROC AUC Score: 0.667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Imbalanced recall for conversions (5%).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5923B-6114-4812-ADCB-8F249C02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Incremental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33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Incremental Lift measures the additional conversions driven by 'Ad' over 'PSA'.</a:t>
            </a:r>
          </a:p>
          <a:p>
            <a:pPr>
              <a:buFont typeface="Wingdings" panose="05000000000000000000" pitchFamily="2" charset="2"/>
              <a:buChar char="ü"/>
            </a:pPr>
            <a:endParaRPr sz="2400" dirty="0"/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Incremental Lift: 0.77%</a:t>
            </a:r>
          </a:p>
          <a:p>
            <a:pPr>
              <a:buFont typeface="Wingdings" panose="05000000000000000000" pitchFamily="2" charset="2"/>
              <a:buChar char="ü"/>
            </a:pPr>
            <a:endParaRPr sz="2400" dirty="0"/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Significant uplift in conversions from using targeted 'Ad' campaigns.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56ADC-7981-8347-6D94-E4270ABD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52" y="1722120"/>
            <a:ext cx="7626096" cy="401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Campaign Optimization: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Focus on high-converting days </a:t>
            </a:r>
            <a:r>
              <a:rPr sz="2400" dirty="0">
                <a:solidFill>
                  <a:schemeClr val="accent1"/>
                </a:solidFill>
              </a:rPr>
              <a:t>(Monday, Tuesday)</a:t>
            </a:r>
            <a:r>
              <a:rPr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400" dirty="0"/>
              <a:t>Schedule ads during peak hours </a:t>
            </a:r>
            <a:r>
              <a:rPr sz="2400" dirty="0">
                <a:solidFill>
                  <a:schemeClr val="accent1"/>
                </a:solidFill>
              </a:rPr>
              <a:t>(15:00–20:00)</a:t>
            </a:r>
            <a:r>
              <a:rPr sz="2400" dirty="0"/>
              <a:t>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</a:rPr>
              <a:t>Ad channel </a:t>
            </a:r>
            <a:r>
              <a:rPr lang="en-US" sz="2400" dirty="0"/>
              <a:t>give more conversion rate.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BAC5-6441-0326-46B9-C86C078C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Aptos" panose="020B0004020202020204" pitchFamily="34" charset="0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38687"/>
          </a:xfrm>
        </p:spPr>
        <p:txBody>
          <a:bodyPr>
            <a:normAutofit/>
          </a:bodyPr>
          <a:lstStyle/>
          <a:p>
            <a:r>
              <a:rPr sz="2400" dirty="0"/>
              <a:t>Improved conversion rates by 0.77%, directly boosting revenue.</a:t>
            </a:r>
          </a:p>
          <a:p>
            <a:endParaRPr sz="2400" dirty="0"/>
          </a:p>
          <a:p>
            <a:r>
              <a:rPr sz="2400" dirty="0"/>
              <a:t>Identified peak periods for optimal campaign performance.</a:t>
            </a:r>
          </a:p>
          <a:p>
            <a:endParaRPr sz="2400" dirty="0"/>
          </a:p>
          <a:p>
            <a:r>
              <a:rPr sz="2400" dirty="0"/>
              <a:t>Provided actionable insights for future marketing strategies.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4C037-0E33-AA66-224C-B9FE2624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39" y="6232217"/>
            <a:ext cx="559005" cy="314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86</TotalTime>
  <Words>424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Wingdings</vt:lpstr>
      <vt:lpstr>Office Theme</vt:lpstr>
      <vt:lpstr>A/B Testing Analytics for Sales and Marketing Campaigns</vt:lpstr>
      <vt:lpstr>Project Overview</vt:lpstr>
      <vt:lpstr>Data and Methodology</vt:lpstr>
      <vt:lpstr>Conversion Rate Analysis</vt:lpstr>
      <vt:lpstr>Statistical Testing</vt:lpstr>
      <vt:lpstr>Predictive Modeling</vt:lpstr>
      <vt:lpstr>Incremental Lift</vt:lpstr>
      <vt:lpstr>Recommendations</vt:lpstr>
      <vt:lpstr>Business Impact</vt:lpstr>
      <vt:lpstr>Conclusion</vt:lpstr>
      <vt:lpstr>Dashboard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Viraj M Suthar</dc:creator>
  <cp:keywords/>
  <dc:description>generated using python-pptx</dc:description>
  <cp:lastModifiedBy>Viraj M Suthar</cp:lastModifiedBy>
  <cp:revision>47</cp:revision>
  <dcterms:created xsi:type="dcterms:W3CDTF">2013-01-27T09:14:16Z</dcterms:created>
  <dcterms:modified xsi:type="dcterms:W3CDTF">2024-12-18T16:26:58Z</dcterms:modified>
  <cp:category/>
</cp:coreProperties>
</file>