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60" r:id="rId6"/>
    <p:sldId id="261"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3986-D09E-5F50-00AA-9793D7BC76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3212B9-63DB-CF6C-568A-1B55FC1DF5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C69513-5014-A543-B624-CF74E903F8B3}"/>
              </a:ext>
            </a:extLst>
          </p:cNvPr>
          <p:cNvSpPr>
            <a:spLocks noGrp="1"/>
          </p:cNvSpPr>
          <p:nvPr>
            <p:ph type="dt" sz="half" idx="10"/>
          </p:nvPr>
        </p:nvSpPr>
        <p:spPr/>
        <p:txBody>
          <a:bodyPr/>
          <a:lstStyle/>
          <a:p>
            <a:fld id="{25BADAC3-5C16-4FAE-A472-41BB559F1D60}" type="datetimeFigureOut">
              <a:rPr lang="en-IN" smtClean="0"/>
              <a:t>18-12-2024</a:t>
            </a:fld>
            <a:endParaRPr lang="en-IN"/>
          </a:p>
        </p:txBody>
      </p:sp>
      <p:sp>
        <p:nvSpPr>
          <p:cNvPr id="5" name="Footer Placeholder 4">
            <a:extLst>
              <a:ext uri="{FF2B5EF4-FFF2-40B4-BE49-F238E27FC236}">
                <a16:creationId xmlns:a16="http://schemas.microsoft.com/office/drawing/2014/main" id="{92A0E28F-7F1C-FF08-98AB-F29F7CA54F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F3EC49-A75C-522E-8A71-1469B25A239A}"/>
              </a:ext>
            </a:extLst>
          </p:cNvPr>
          <p:cNvSpPr>
            <a:spLocks noGrp="1"/>
          </p:cNvSpPr>
          <p:nvPr>
            <p:ph type="sldNum" sz="quarter" idx="12"/>
          </p:nvPr>
        </p:nvSpPr>
        <p:spPr/>
        <p:txBody>
          <a:bodyPr/>
          <a:lstStyle/>
          <a:p>
            <a:fld id="{537AEE15-4C4B-4981-848A-B2928D137C05}" type="slidenum">
              <a:rPr lang="en-IN" smtClean="0"/>
              <a:t>‹#›</a:t>
            </a:fld>
            <a:endParaRPr lang="en-IN"/>
          </a:p>
        </p:txBody>
      </p:sp>
    </p:spTree>
    <p:extLst>
      <p:ext uri="{BB962C8B-B14F-4D97-AF65-F5344CB8AC3E}">
        <p14:creationId xmlns:p14="http://schemas.microsoft.com/office/powerpoint/2010/main" val="3913003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F23F-D321-2719-66A3-FA118ED5B2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1A9A33-16AB-DB6E-FA0E-10F4F7BE1C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495BFF-F5D3-4E2E-3D67-A90F65A57B2B}"/>
              </a:ext>
            </a:extLst>
          </p:cNvPr>
          <p:cNvSpPr>
            <a:spLocks noGrp="1"/>
          </p:cNvSpPr>
          <p:nvPr>
            <p:ph type="dt" sz="half" idx="10"/>
          </p:nvPr>
        </p:nvSpPr>
        <p:spPr/>
        <p:txBody>
          <a:bodyPr/>
          <a:lstStyle/>
          <a:p>
            <a:fld id="{25BADAC3-5C16-4FAE-A472-41BB559F1D60}" type="datetimeFigureOut">
              <a:rPr lang="en-IN" smtClean="0"/>
              <a:t>18-12-2024</a:t>
            </a:fld>
            <a:endParaRPr lang="en-IN"/>
          </a:p>
        </p:txBody>
      </p:sp>
      <p:sp>
        <p:nvSpPr>
          <p:cNvPr id="5" name="Footer Placeholder 4">
            <a:extLst>
              <a:ext uri="{FF2B5EF4-FFF2-40B4-BE49-F238E27FC236}">
                <a16:creationId xmlns:a16="http://schemas.microsoft.com/office/drawing/2014/main" id="{714CC717-0F02-12AA-5EFB-8EFB53A26A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BDD1B0-5E2C-3C6A-A33A-D41CFCE564A5}"/>
              </a:ext>
            </a:extLst>
          </p:cNvPr>
          <p:cNvSpPr>
            <a:spLocks noGrp="1"/>
          </p:cNvSpPr>
          <p:nvPr>
            <p:ph type="sldNum" sz="quarter" idx="12"/>
          </p:nvPr>
        </p:nvSpPr>
        <p:spPr/>
        <p:txBody>
          <a:bodyPr/>
          <a:lstStyle/>
          <a:p>
            <a:fld id="{537AEE15-4C4B-4981-848A-B2928D137C05}" type="slidenum">
              <a:rPr lang="en-IN" smtClean="0"/>
              <a:t>‹#›</a:t>
            </a:fld>
            <a:endParaRPr lang="en-IN"/>
          </a:p>
        </p:txBody>
      </p:sp>
    </p:spTree>
    <p:extLst>
      <p:ext uri="{BB962C8B-B14F-4D97-AF65-F5344CB8AC3E}">
        <p14:creationId xmlns:p14="http://schemas.microsoft.com/office/powerpoint/2010/main" val="172872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85CE0-EF5B-F70E-D03F-7652C20CDA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DCC208-1458-49D0-300D-4ED0DFEA8C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E3E259-FBDD-E86B-A218-E89013D28B1D}"/>
              </a:ext>
            </a:extLst>
          </p:cNvPr>
          <p:cNvSpPr>
            <a:spLocks noGrp="1"/>
          </p:cNvSpPr>
          <p:nvPr>
            <p:ph type="dt" sz="half" idx="10"/>
          </p:nvPr>
        </p:nvSpPr>
        <p:spPr/>
        <p:txBody>
          <a:bodyPr/>
          <a:lstStyle/>
          <a:p>
            <a:fld id="{25BADAC3-5C16-4FAE-A472-41BB559F1D60}" type="datetimeFigureOut">
              <a:rPr lang="en-IN" smtClean="0"/>
              <a:t>18-12-2024</a:t>
            </a:fld>
            <a:endParaRPr lang="en-IN"/>
          </a:p>
        </p:txBody>
      </p:sp>
      <p:sp>
        <p:nvSpPr>
          <p:cNvPr id="5" name="Footer Placeholder 4">
            <a:extLst>
              <a:ext uri="{FF2B5EF4-FFF2-40B4-BE49-F238E27FC236}">
                <a16:creationId xmlns:a16="http://schemas.microsoft.com/office/drawing/2014/main" id="{4BFB1E21-D6B4-3563-81D0-75DEA31793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C5AFD4-F3CD-60B6-BE0F-A405BC993B5A}"/>
              </a:ext>
            </a:extLst>
          </p:cNvPr>
          <p:cNvSpPr>
            <a:spLocks noGrp="1"/>
          </p:cNvSpPr>
          <p:nvPr>
            <p:ph type="sldNum" sz="quarter" idx="12"/>
          </p:nvPr>
        </p:nvSpPr>
        <p:spPr/>
        <p:txBody>
          <a:bodyPr/>
          <a:lstStyle/>
          <a:p>
            <a:fld id="{537AEE15-4C4B-4981-848A-B2928D137C05}" type="slidenum">
              <a:rPr lang="en-IN" smtClean="0"/>
              <a:t>‹#›</a:t>
            </a:fld>
            <a:endParaRPr lang="en-IN"/>
          </a:p>
        </p:txBody>
      </p:sp>
    </p:spTree>
    <p:extLst>
      <p:ext uri="{BB962C8B-B14F-4D97-AF65-F5344CB8AC3E}">
        <p14:creationId xmlns:p14="http://schemas.microsoft.com/office/powerpoint/2010/main" val="1770931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AAF5-CFFF-9ABF-A658-93569FF2D6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2BE280-F90B-0BFF-F515-6B2A08755C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5760E4-9EFA-08A6-140E-88EE1827B31F}"/>
              </a:ext>
            </a:extLst>
          </p:cNvPr>
          <p:cNvSpPr>
            <a:spLocks noGrp="1"/>
          </p:cNvSpPr>
          <p:nvPr>
            <p:ph type="dt" sz="half" idx="10"/>
          </p:nvPr>
        </p:nvSpPr>
        <p:spPr/>
        <p:txBody>
          <a:bodyPr/>
          <a:lstStyle/>
          <a:p>
            <a:fld id="{25BADAC3-5C16-4FAE-A472-41BB559F1D60}" type="datetimeFigureOut">
              <a:rPr lang="en-IN" smtClean="0"/>
              <a:t>18-12-2024</a:t>
            </a:fld>
            <a:endParaRPr lang="en-IN"/>
          </a:p>
        </p:txBody>
      </p:sp>
      <p:sp>
        <p:nvSpPr>
          <p:cNvPr id="5" name="Footer Placeholder 4">
            <a:extLst>
              <a:ext uri="{FF2B5EF4-FFF2-40B4-BE49-F238E27FC236}">
                <a16:creationId xmlns:a16="http://schemas.microsoft.com/office/drawing/2014/main" id="{8F489191-75A8-4A71-28BB-AB42267C5A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3745CD-EF2B-BBA7-B6C8-CCCFD18D0F93}"/>
              </a:ext>
            </a:extLst>
          </p:cNvPr>
          <p:cNvSpPr>
            <a:spLocks noGrp="1"/>
          </p:cNvSpPr>
          <p:nvPr>
            <p:ph type="sldNum" sz="quarter" idx="12"/>
          </p:nvPr>
        </p:nvSpPr>
        <p:spPr/>
        <p:txBody>
          <a:bodyPr/>
          <a:lstStyle/>
          <a:p>
            <a:fld id="{537AEE15-4C4B-4981-848A-B2928D137C05}" type="slidenum">
              <a:rPr lang="en-IN" smtClean="0"/>
              <a:t>‹#›</a:t>
            </a:fld>
            <a:endParaRPr lang="en-IN"/>
          </a:p>
        </p:txBody>
      </p:sp>
    </p:spTree>
    <p:extLst>
      <p:ext uri="{BB962C8B-B14F-4D97-AF65-F5344CB8AC3E}">
        <p14:creationId xmlns:p14="http://schemas.microsoft.com/office/powerpoint/2010/main" val="411879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90AD-5A56-ABB0-76D8-33FA5D76E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57C6A0-1328-52C6-FBA8-C69CEEFF68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31977F-30AB-592C-B820-F0F07DC4113F}"/>
              </a:ext>
            </a:extLst>
          </p:cNvPr>
          <p:cNvSpPr>
            <a:spLocks noGrp="1"/>
          </p:cNvSpPr>
          <p:nvPr>
            <p:ph type="dt" sz="half" idx="10"/>
          </p:nvPr>
        </p:nvSpPr>
        <p:spPr/>
        <p:txBody>
          <a:bodyPr/>
          <a:lstStyle/>
          <a:p>
            <a:fld id="{25BADAC3-5C16-4FAE-A472-41BB559F1D60}" type="datetimeFigureOut">
              <a:rPr lang="en-IN" smtClean="0"/>
              <a:t>18-12-2024</a:t>
            </a:fld>
            <a:endParaRPr lang="en-IN"/>
          </a:p>
        </p:txBody>
      </p:sp>
      <p:sp>
        <p:nvSpPr>
          <p:cNvPr id="5" name="Footer Placeholder 4">
            <a:extLst>
              <a:ext uri="{FF2B5EF4-FFF2-40B4-BE49-F238E27FC236}">
                <a16:creationId xmlns:a16="http://schemas.microsoft.com/office/drawing/2014/main" id="{F2C989FF-A998-CDA4-E767-E1655D017C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305877-1586-9279-CF12-FD787CDB41B9}"/>
              </a:ext>
            </a:extLst>
          </p:cNvPr>
          <p:cNvSpPr>
            <a:spLocks noGrp="1"/>
          </p:cNvSpPr>
          <p:nvPr>
            <p:ph type="sldNum" sz="quarter" idx="12"/>
          </p:nvPr>
        </p:nvSpPr>
        <p:spPr/>
        <p:txBody>
          <a:bodyPr/>
          <a:lstStyle/>
          <a:p>
            <a:fld id="{537AEE15-4C4B-4981-848A-B2928D137C05}" type="slidenum">
              <a:rPr lang="en-IN" smtClean="0"/>
              <a:t>‹#›</a:t>
            </a:fld>
            <a:endParaRPr lang="en-IN"/>
          </a:p>
        </p:txBody>
      </p:sp>
    </p:spTree>
    <p:extLst>
      <p:ext uri="{BB962C8B-B14F-4D97-AF65-F5344CB8AC3E}">
        <p14:creationId xmlns:p14="http://schemas.microsoft.com/office/powerpoint/2010/main" val="396639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E83E-17B0-F0BB-BE82-276017E7C8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0DF08D-65FE-25AB-1AB0-2ED5B31753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6405F4-3FE5-064C-166E-5AFC515962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3BB1DD-C18D-A7C1-6AE4-C285BC620A0F}"/>
              </a:ext>
            </a:extLst>
          </p:cNvPr>
          <p:cNvSpPr>
            <a:spLocks noGrp="1"/>
          </p:cNvSpPr>
          <p:nvPr>
            <p:ph type="dt" sz="half" idx="10"/>
          </p:nvPr>
        </p:nvSpPr>
        <p:spPr/>
        <p:txBody>
          <a:bodyPr/>
          <a:lstStyle/>
          <a:p>
            <a:fld id="{25BADAC3-5C16-4FAE-A472-41BB559F1D60}" type="datetimeFigureOut">
              <a:rPr lang="en-IN" smtClean="0"/>
              <a:t>18-12-2024</a:t>
            </a:fld>
            <a:endParaRPr lang="en-IN"/>
          </a:p>
        </p:txBody>
      </p:sp>
      <p:sp>
        <p:nvSpPr>
          <p:cNvPr id="6" name="Footer Placeholder 5">
            <a:extLst>
              <a:ext uri="{FF2B5EF4-FFF2-40B4-BE49-F238E27FC236}">
                <a16:creationId xmlns:a16="http://schemas.microsoft.com/office/drawing/2014/main" id="{7260E7A5-B4A7-BEF2-A50E-733F6EB76A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0DC22E-C5A7-0E89-B873-8CC31916BFF8}"/>
              </a:ext>
            </a:extLst>
          </p:cNvPr>
          <p:cNvSpPr>
            <a:spLocks noGrp="1"/>
          </p:cNvSpPr>
          <p:nvPr>
            <p:ph type="sldNum" sz="quarter" idx="12"/>
          </p:nvPr>
        </p:nvSpPr>
        <p:spPr/>
        <p:txBody>
          <a:bodyPr/>
          <a:lstStyle/>
          <a:p>
            <a:fld id="{537AEE15-4C4B-4981-848A-B2928D137C05}" type="slidenum">
              <a:rPr lang="en-IN" smtClean="0"/>
              <a:t>‹#›</a:t>
            </a:fld>
            <a:endParaRPr lang="en-IN"/>
          </a:p>
        </p:txBody>
      </p:sp>
    </p:spTree>
    <p:extLst>
      <p:ext uri="{BB962C8B-B14F-4D97-AF65-F5344CB8AC3E}">
        <p14:creationId xmlns:p14="http://schemas.microsoft.com/office/powerpoint/2010/main" val="127369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5DAC-3E9A-E780-0361-13CAFAA6CD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0EFB73-3A95-D86A-804A-0AD5BBDD09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FB2888-5F36-102E-CA4E-171D0E7790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DEEF47-3407-5951-66AE-75B847E669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89F4AC-143F-AE49-24F4-7E1B5C6390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A705CC-AA15-1CFC-6C74-2BCFD08077FC}"/>
              </a:ext>
            </a:extLst>
          </p:cNvPr>
          <p:cNvSpPr>
            <a:spLocks noGrp="1"/>
          </p:cNvSpPr>
          <p:nvPr>
            <p:ph type="dt" sz="half" idx="10"/>
          </p:nvPr>
        </p:nvSpPr>
        <p:spPr/>
        <p:txBody>
          <a:bodyPr/>
          <a:lstStyle/>
          <a:p>
            <a:fld id="{25BADAC3-5C16-4FAE-A472-41BB559F1D60}" type="datetimeFigureOut">
              <a:rPr lang="en-IN" smtClean="0"/>
              <a:t>18-12-2024</a:t>
            </a:fld>
            <a:endParaRPr lang="en-IN"/>
          </a:p>
        </p:txBody>
      </p:sp>
      <p:sp>
        <p:nvSpPr>
          <p:cNvPr id="8" name="Footer Placeholder 7">
            <a:extLst>
              <a:ext uri="{FF2B5EF4-FFF2-40B4-BE49-F238E27FC236}">
                <a16:creationId xmlns:a16="http://schemas.microsoft.com/office/drawing/2014/main" id="{E659E427-438B-6160-59DF-71D54976FF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AB098E-BF63-BF17-F16C-6EABA19BFFFC}"/>
              </a:ext>
            </a:extLst>
          </p:cNvPr>
          <p:cNvSpPr>
            <a:spLocks noGrp="1"/>
          </p:cNvSpPr>
          <p:nvPr>
            <p:ph type="sldNum" sz="quarter" idx="12"/>
          </p:nvPr>
        </p:nvSpPr>
        <p:spPr/>
        <p:txBody>
          <a:bodyPr/>
          <a:lstStyle/>
          <a:p>
            <a:fld id="{537AEE15-4C4B-4981-848A-B2928D137C05}" type="slidenum">
              <a:rPr lang="en-IN" smtClean="0"/>
              <a:t>‹#›</a:t>
            </a:fld>
            <a:endParaRPr lang="en-IN"/>
          </a:p>
        </p:txBody>
      </p:sp>
    </p:spTree>
    <p:extLst>
      <p:ext uri="{BB962C8B-B14F-4D97-AF65-F5344CB8AC3E}">
        <p14:creationId xmlns:p14="http://schemas.microsoft.com/office/powerpoint/2010/main" val="268001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1BDDB-08D4-95E4-372A-C52F613793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A9F31F-B2A7-60AD-90FC-72EB3A8B8922}"/>
              </a:ext>
            </a:extLst>
          </p:cNvPr>
          <p:cNvSpPr>
            <a:spLocks noGrp="1"/>
          </p:cNvSpPr>
          <p:nvPr>
            <p:ph type="dt" sz="half" idx="10"/>
          </p:nvPr>
        </p:nvSpPr>
        <p:spPr/>
        <p:txBody>
          <a:bodyPr/>
          <a:lstStyle/>
          <a:p>
            <a:fld id="{25BADAC3-5C16-4FAE-A472-41BB559F1D60}" type="datetimeFigureOut">
              <a:rPr lang="en-IN" smtClean="0"/>
              <a:t>18-12-2024</a:t>
            </a:fld>
            <a:endParaRPr lang="en-IN"/>
          </a:p>
        </p:txBody>
      </p:sp>
      <p:sp>
        <p:nvSpPr>
          <p:cNvPr id="4" name="Footer Placeholder 3">
            <a:extLst>
              <a:ext uri="{FF2B5EF4-FFF2-40B4-BE49-F238E27FC236}">
                <a16:creationId xmlns:a16="http://schemas.microsoft.com/office/drawing/2014/main" id="{EC9B0D77-BEDA-CBD8-201B-DD33103A8C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980018-29DF-097D-355C-66337E00F1CB}"/>
              </a:ext>
            </a:extLst>
          </p:cNvPr>
          <p:cNvSpPr>
            <a:spLocks noGrp="1"/>
          </p:cNvSpPr>
          <p:nvPr>
            <p:ph type="sldNum" sz="quarter" idx="12"/>
          </p:nvPr>
        </p:nvSpPr>
        <p:spPr/>
        <p:txBody>
          <a:bodyPr/>
          <a:lstStyle/>
          <a:p>
            <a:fld id="{537AEE15-4C4B-4981-848A-B2928D137C05}" type="slidenum">
              <a:rPr lang="en-IN" smtClean="0"/>
              <a:t>‹#›</a:t>
            </a:fld>
            <a:endParaRPr lang="en-IN"/>
          </a:p>
        </p:txBody>
      </p:sp>
    </p:spTree>
    <p:extLst>
      <p:ext uri="{BB962C8B-B14F-4D97-AF65-F5344CB8AC3E}">
        <p14:creationId xmlns:p14="http://schemas.microsoft.com/office/powerpoint/2010/main" val="299285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0B5389-30B1-8A06-B46D-D736CBCF069E}"/>
              </a:ext>
            </a:extLst>
          </p:cNvPr>
          <p:cNvSpPr>
            <a:spLocks noGrp="1"/>
          </p:cNvSpPr>
          <p:nvPr>
            <p:ph type="dt" sz="half" idx="10"/>
          </p:nvPr>
        </p:nvSpPr>
        <p:spPr/>
        <p:txBody>
          <a:bodyPr/>
          <a:lstStyle/>
          <a:p>
            <a:fld id="{25BADAC3-5C16-4FAE-A472-41BB559F1D60}" type="datetimeFigureOut">
              <a:rPr lang="en-IN" smtClean="0"/>
              <a:t>18-12-2024</a:t>
            </a:fld>
            <a:endParaRPr lang="en-IN"/>
          </a:p>
        </p:txBody>
      </p:sp>
      <p:sp>
        <p:nvSpPr>
          <p:cNvPr id="3" name="Footer Placeholder 2">
            <a:extLst>
              <a:ext uri="{FF2B5EF4-FFF2-40B4-BE49-F238E27FC236}">
                <a16:creationId xmlns:a16="http://schemas.microsoft.com/office/drawing/2014/main" id="{1E078A5B-97A7-19DF-6DE2-A1598A03F6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8A557D-FDEE-0D48-139C-655892269803}"/>
              </a:ext>
            </a:extLst>
          </p:cNvPr>
          <p:cNvSpPr>
            <a:spLocks noGrp="1"/>
          </p:cNvSpPr>
          <p:nvPr>
            <p:ph type="sldNum" sz="quarter" idx="12"/>
          </p:nvPr>
        </p:nvSpPr>
        <p:spPr/>
        <p:txBody>
          <a:bodyPr/>
          <a:lstStyle/>
          <a:p>
            <a:fld id="{537AEE15-4C4B-4981-848A-B2928D137C05}" type="slidenum">
              <a:rPr lang="en-IN" smtClean="0"/>
              <a:t>‹#›</a:t>
            </a:fld>
            <a:endParaRPr lang="en-IN"/>
          </a:p>
        </p:txBody>
      </p:sp>
    </p:spTree>
    <p:extLst>
      <p:ext uri="{BB962C8B-B14F-4D97-AF65-F5344CB8AC3E}">
        <p14:creationId xmlns:p14="http://schemas.microsoft.com/office/powerpoint/2010/main" val="211508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4F602-A00B-8D69-F86C-0CB809592E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73647B-89A9-4E20-EB1D-182109F360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5FC87D-D04F-7AB7-248B-8E32F5F5A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3099B-5191-A6B6-CFF7-0292D289BFD5}"/>
              </a:ext>
            </a:extLst>
          </p:cNvPr>
          <p:cNvSpPr>
            <a:spLocks noGrp="1"/>
          </p:cNvSpPr>
          <p:nvPr>
            <p:ph type="dt" sz="half" idx="10"/>
          </p:nvPr>
        </p:nvSpPr>
        <p:spPr/>
        <p:txBody>
          <a:bodyPr/>
          <a:lstStyle/>
          <a:p>
            <a:fld id="{25BADAC3-5C16-4FAE-A472-41BB559F1D60}" type="datetimeFigureOut">
              <a:rPr lang="en-IN" smtClean="0"/>
              <a:t>18-12-2024</a:t>
            </a:fld>
            <a:endParaRPr lang="en-IN"/>
          </a:p>
        </p:txBody>
      </p:sp>
      <p:sp>
        <p:nvSpPr>
          <p:cNvPr id="6" name="Footer Placeholder 5">
            <a:extLst>
              <a:ext uri="{FF2B5EF4-FFF2-40B4-BE49-F238E27FC236}">
                <a16:creationId xmlns:a16="http://schemas.microsoft.com/office/drawing/2014/main" id="{D34F69E3-9B5B-9906-F753-D0BD0EAA57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BF964C-4255-8B4A-1A6E-B7E62F8863AC}"/>
              </a:ext>
            </a:extLst>
          </p:cNvPr>
          <p:cNvSpPr>
            <a:spLocks noGrp="1"/>
          </p:cNvSpPr>
          <p:nvPr>
            <p:ph type="sldNum" sz="quarter" idx="12"/>
          </p:nvPr>
        </p:nvSpPr>
        <p:spPr/>
        <p:txBody>
          <a:bodyPr/>
          <a:lstStyle/>
          <a:p>
            <a:fld id="{537AEE15-4C4B-4981-848A-B2928D137C05}" type="slidenum">
              <a:rPr lang="en-IN" smtClean="0"/>
              <a:t>‹#›</a:t>
            </a:fld>
            <a:endParaRPr lang="en-IN"/>
          </a:p>
        </p:txBody>
      </p:sp>
    </p:spTree>
    <p:extLst>
      <p:ext uri="{BB962C8B-B14F-4D97-AF65-F5344CB8AC3E}">
        <p14:creationId xmlns:p14="http://schemas.microsoft.com/office/powerpoint/2010/main" val="303419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32DD7-335F-80AD-A7BE-653579841D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DD91EE-2415-5537-4379-4CE90D63AE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DBA091-84C5-F925-C6ED-16E15EF3E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5B130D-2833-D389-6933-E4798A341032}"/>
              </a:ext>
            </a:extLst>
          </p:cNvPr>
          <p:cNvSpPr>
            <a:spLocks noGrp="1"/>
          </p:cNvSpPr>
          <p:nvPr>
            <p:ph type="dt" sz="half" idx="10"/>
          </p:nvPr>
        </p:nvSpPr>
        <p:spPr/>
        <p:txBody>
          <a:bodyPr/>
          <a:lstStyle/>
          <a:p>
            <a:fld id="{25BADAC3-5C16-4FAE-A472-41BB559F1D60}" type="datetimeFigureOut">
              <a:rPr lang="en-IN" smtClean="0"/>
              <a:t>18-12-2024</a:t>
            </a:fld>
            <a:endParaRPr lang="en-IN"/>
          </a:p>
        </p:txBody>
      </p:sp>
      <p:sp>
        <p:nvSpPr>
          <p:cNvPr id="6" name="Footer Placeholder 5">
            <a:extLst>
              <a:ext uri="{FF2B5EF4-FFF2-40B4-BE49-F238E27FC236}">
                <a16:creationId xmlns:a16="http://schemas.microsoft.com/office/drawing/2014/main" id="{54C1CC1F-58D8-4611-1A64-7F5107FD8C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B5E56-C87C-5CD9-4874-CB050E1BE3B4}"/>
              </a:ext>
            </a:extLst>
          </p:cNvPr>
          <p:cNvSpPr>
            <a:spLocks noGrp="1"/>
          </p:cNvSpPr>
          <p:nvPr>
            <p:ph type="sldNum" sz="quarter" idx="12"/>
          </p:nvPr>
        </p:nvSpPr>
        <p:spPr/>
        <p:txBody>
          <a:bodyPr/>
          <a:lstStyle/>
          <a:p>
            <a:fld id="{537AEE15-4C4B-4981-848A-B2928D137C05}" type="slidenum">
              <a:rPr lang="en-IN" smtClean="0"/>
              <a:t>‹#›</a:t>
            </a:fld>
            <a:endParaRPr lang="en-IN"/>
          </a:p>
        </p:txBody>
      </p:sp>
    </p:spTree>
    <p:extLst>
      <p:ext uri="{BB962C8B-B14F-4D97-AF65-F5344CB8AC3E}">
        <p14:creationId xmlns:p14="http://schemas.microsoft.com/office/powerpoint/2010/main" val="967501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F717E7-09C8-CE9D-4AED-2695D4803A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4FD5A8-DD24-A957-24B3-44F5621CC7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4EFD99-F0DA-9646-644B-BE117D16E2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ADAC3-5C16-4FAE-A472-41BB559F1D60}" type="datetimeFigureOut">
              <a:rPr lang="en-IN" smtClean="0"/>
              <a:t>18-12-2024</a:t>
            </a:fld>
            <a:endParaRPr lang="en-IN"/>
          </a:p>
        </p:txBody>
      </p:sp>
      <p:sp>
        <p:nvSpPr>
          <p:cNvPr id="5" name="Footer Placeholder 4">
            <a:extLst>
              <a:ext uri="{FF2B5EF4-FFF2-40B4-BE49-F238E27FC236}">
                <a16:creationId xmlns:a16="http://schemas.microsoft.com/office/drawing/2014/main" id="{FB19D96F-9DFB-FCCA-AEF2-4092F0D20C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CA25CA-4393-1A06-75C7-1A2A3CC54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EE15-4C4B-4981-848A-B2928D137C05}" type="slidenum">
              <a:rPr lang="en-IN" smtClean="0"/>
              <a:t>‹#›</a:t>
            </a:fld>
            <a:endParaRPr lang="en-IN"/>
          </a:p>
        </p:txBody>
      </p:sp>
    </p:spTree>
    <p:extLst>
      <p:ext uri="{BB962C8B-B14F-4D97-AF65-F5344CB8AC3E}">
        <p14:creationId xmlns:p14="http://schemas.microsoft.com/office/powerpoint/2010/main" val="2946687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viraj-suthar-517445333/" TargetMode="External"/><Relationship Id="rId2" Type="http://schemas.openxmlformats.org/officeDocument/2006/relationships/hyperlink" Target="mailto:virajsuthar2003@gmail.com"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F6B3-B56D-13DD-EA7E-98003719733E}"/>
              </a:ext>
            </a:extLst>
          </p:cNvPr>
          <p:cNvSpPr>
            <a:spLocks noGrp="1"/>
          </p:cNvSpPr>
          <p:nvPr>
            <p:ph type="ctrTitle"/>
          </p:nvPr>
        </p:nvSpPr>
        <p:spPr>
          <a:xfrm>
            <a:off x="1524000" y="613316"/>
            <a:ext cx="9144000" cy="2387600"/>
          </a:xfrm>
        </p:spPr>
        <p:txBody>
          <a:bodyPr>
            <a:normAutofit/>
          </a:bodyPr>
          <a:lstStyle/>
          <a:p>
            <a:r>
              <a:rPr lang="en-IN" sz="4000" b="1" dirty="0">
                <a:latin typeface="Aptos" panose="020B0004020202020204" pitchFamily="34" charset="0"/>
              </a:rPr>
              <a:t>Customer Churn Prediction Analysis</a:t>
            </a:r>
          </a:p>
        </p:txBody>
      </p:sp>
      <p:sp>
        <p:nvSpPr>
          <p:cNvPr id="3" name="Subtitle 2">
            <a:extLst>
              <a:ext uri="{FF2B5EF4-FFF2-40B4-BE49-F238E27FC236}">
                <a16:creationId xmlns:a16="http://schemas.microsoft.com/office/drawing/2014/main" id="{034968D7-2BB0-D6D4-C38B-CADFCF3E7FA0}"/>
              </a:ext>
            </a:extLst>
          </p:cNvPr>
          <p:cNvSpPr>
            <a:spLocks noGrp="1"/>
          </p:cNvSpPr>
          <p:nvPr>
            <p:ph type="subTitle" idx="1"/>
          </p:nvPr>
        </p:nvSpPr>
        <p:spPr>
          <a:xfrm>
            <a:off x="1524000" y="2932734"/>
            <a:ext cx="9144000" cy="1655762"/>
          </a:xfrm>
        </p:spPr>
        <p:txBody>
          <a:bodyPr/>
          <a:lstStyle/>
          <a:p>
            <a:r>
              <a:rPr lang="en-US" sz="1600" dirty="0">
                <a:latin typeface="Aptos" panose="020B0004020202020204" pitchFamily="34" charset="0"/>
              </a:rPr>
              <a:t>A Data-Driven Approach to Boost Customer Retention</a:t>
            </a:r>
          </a:p>
          <a:p>
            <a:endParaRPr lang="en-IN" dirty="0"/>
          </a:p>
        </p:txBody>
      </p:sp>
      <p:sp>
        <p:nvSpPr>
          <p:cNvPr id="5" name="TextBox 4">
            <a:extLst>
              <a:ext uri="{FF2B5EF4-FFF2-40B4-BE49-F238E27FC236}">
                <a16:creationId xmlns:a16="http://schemas.microsoft.com/office/drawing/2014/main" id="{15790C67-1062-4E07-EC8C-0EE12DBFE5C7}"/>
              </a:ext>
            </a:extLst>
          </p:cNvPr>
          <p:cNvSpPr txBox="1"/>
          <p:nvPr/>
        </p:nvSpPr>
        <p:spPr>
          <a:xfrm>
            <a:off x="3919587" y="6060017"/>
            <a:ext cx="4352826" cy="369332"/>
          </a:xfrm>
          <a:prstGeom prst="rect">
            <a:avLst/>
          </a:prstGeom>
          <a:noFill/>
        </p:spPr>
        <p:txBody>
          <a:bodyPr wrap="square">
            <a:spAutoFit/>
          </a:bodyPr>
          <a:lstStyle/>
          <a:p>
            <a:r>
              <a:rPr lang="en-US" sz="1800" dirty="0"/>
              <a:t>Presented by Viraj Suthar | </a:t>
            </a:r>
            <a:r>
              <a:rPr lang="en-US" sz="1800" dirty="0">
                <a:hlinkClick r:id="rId2"/>
              </a:rPr>
              <a:t>Email</a:t>
            </a:r>
            <a:r>
              <a:rPr lang="en-US" sz="1800" dirty="0"/>
              <a:t> | </a:t>
            </a:r>
            <a:r>
              <a:rPr lang="en-US" sz="1800" dirty="0">
                <a:hlinkClick r:id="rId3"/>
              </a:rPr>
              <a:t>LinkedIn</a:t>
            </a:r>
            <a:endParaRPr lang="en-IN" sz="1800" dirty="0"/>
          </a:p>
        </p:txBody>
      </p:sp>
      <p:pic>
        <p:nvPicPr>
          <p:cNvPr id="6" name="Picture 5">
            <a:extLst>
              <a:ext uri="{FF2B5EF4-FFF2-40B4-BE49-F238E27FC236}">
                <a16:creationId xmlns:a16="http://schemas.microsoft.com/office/drawing/2014/main" id="{B62EAD7C-B2D1-F712-8BBC-65E418BB0E33}"/>
              </a:ext>
            </a:extLst>
          </p:cNvPr>
          <p:cNvPicPr>
            <a:picLocks noChangeAspect="1"/>
          </p:cNvPicPr>
          <p:nvPr/>
        </p:nvPicPr>
        <p:blipFill>
          <a:blip r:embed="rId4"/>
          <a:stretch>
            <a:fillRect/>
          </a:stretch>
        </p:blipFill>
        <p:spPr>
          <a:xfrm>
            <a:off x="10944520" y="6114650"/>
            <a:ext cx="559005" cy="314699"/>
          </a:xfrm>
          <a:prstGeom prst="rect">
            <a:avLst/>
          </a:prstGeom>
        </p:spPr>
      </p:pic>
    </p:spTree>
    <p:extLst>
      <p:ext uri="{BB962C8B-B14F-4D97-AF65-F5344CB8AC3E}">
        <p14:creationId xmlns:p14="http://schemas.microsoft.com/office/powerpoint/2010/main" val="394779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AA1C-B632-78A9-6886-5C792672BF7A}"/>
              </a:ext>
            </a:extLst>
          </p:cNvPr>
          <p:cNvSpPr>
            <a:spLocks noGrp="1"/>
          </p:cNvSpPr>
          <p:nvPr>
            <p:ph type="title"/>
          </p:nvPr>
        </p:nvSpPr>
        <p:spPr>
          <a:xfrm>
            <a:off x="838200" y="172620"/>
            <a:ext cx="10515600" cy="1325563"/>
          </a:xfrm>
        </p:spPr>
        <p:txBody>
          <a:bodyPr>
            <a:normAutofit/>
          </a:bodyPr>
          <a:lstStyle/>
          <a:p>
            <a:r>
              <a:rPr lang="en-IN" sz="4000" b="1" dirty="0">
                <a:latin typeface="Aptos" panose="020B0004020202020204" pitchFamily="34" charset="0"/>
              </a:rPr>
              <a:t>Project Objectives</a:t>
            </a:r>
          </a:p>
        </p:txBody>
      </p:sp>
      <p:sp>
        <p:nvSpPr>
          <p:cNvPr id="3" name="Content Placeholder 2">
            <a:extLst>
              <a:ext uri="{FF2B5EF4-FFF2-40B4-BE49-F238E27FC236}">
                <a16:creationId xmlns:a16="http://schemas.microsoft.com/office/drawing/2014/main" id="{9276B809-4F43-50BF-8F32-E40FDA40F73E}"/>
              </a:ext>
            </a:extLst>
          </p:cNvPr>
          <p:cNvSpPr>
            <a:spLocks noGrp="1"/>
          </p:cNvSpPr>
          <p:nvPr>
            <p:ph idx="1"/>
          </p:nvPr>
        </p:nvSpPr>
        <p:spPr>
          <a:xfrm>
            <a:off x="838200" y="1713330"/>
            <a:ext cx="9236242" cy="2730333"/>
          </a:xfrm>
        </p:spPr>
        <p:txBody>
          <a:bodyPr/>
          <a:lstStyle/>
          <a:p>
            <a:pPr>
              <a:buFont typeface="+mj-lt"/>
              <a:buAutoNum type="arabicPeriod"/>
            </a:pPr>
            <a:r>
              <a:rPr lang="en-US" dirty="0"/>
              <a:t>Predict customer churn using historical data.</a:t>
            </a:r>
          </a:p>
          <a:p>
            <a:pPr>
              <a:buFont typeface="+mj-lt"/>
              <a:buAutoNum type="arabicPeriod"/>
            </a:pPr>
            <a:r>
              <a:rPr lang="en-US" dirty="0"/>
              <a:t>Identify factors contributing to customer churn.</a:t>
            </a:r>
          </a:p>
          <a:p>
            <a:pPr>
              <a:buFont typeface="+mj-lt"/>
              <a:buAutoNum type="arabicPeriod"/>
            </a:pPr>
            <a:r>
              <a:rPr lang="en-US" dirty="0"/>
              <a:t>Provide actionable insights to improve customer retention.</a:t>
            </a:r>
          </a:p>
          <a:p>
            <a:pPr marL="0" indent="0">
              <a:buNone/>
            </a:pPr>
            <a:endParaRPr lang="en-IN" dirty="0"/>
          </a:p>
        </p:txBody>
      </p:sp>
      <p:pic>
        <p:nvPicPr>
          <p:cNvPr id="4" name="Picture 3">
            <a:extLst>
              <a:ext uri="{FF2B5EF4-FFF2-40B4-BE49-F238E27FC236}">
                <a16:creationId xmlns:a16="http://schemas.microsoft.com/office/drawing/2014/main" id="{ADC4DF73-7DF5-9D80-5656-4B0B0D67709D}"/>
              </a:ext>
            </a:extLst>
          </p:cNvPr>
          <p:cNvPicPr>
            <a:picLocks noChangeAspect="1"/>
          </p:cNvPicPr>
          <p:nvPr/>
        </p:nvPicPr>
        <p:blipFill>
          <a:blip r:embed="rId2"/>
          <a:stretch>
            <a:fillRect/>
          </a:stretch>
        </p:blipFill>
        <p:spPr>
          <a:xfrm>
            <a:off x="10944520" y="6114650"/>
            <a:ext cx="559005" cy="314699"/>
          </a:xfrm>
          <a:prstGeom prst="rect">
            <a:avLst/>
          </a:prstGeom>
        </p:spPr>
      </p:pic>
      <p:sp>
        <p:nvSpPr>
          <p:cNvPr id="5" name="AutoShape 2" descr="A professional high-level workflow diagram illustrating the integration of SQL, Python, and Power BI for a churn prediction project. The diagram should show a linear flow starting with SQL (Data Exploration, Data Transformation), followed by Python (Preprocessing, Model Training, Prediction Generation), and ending with Power BI (Visualization, Dashboard). The design should be clean and modern, with labeled boxes, arrows indicating the process flow, and minimalistic style using a blue and white color theme.">
            <a:extLst>
              <a:ext uri="{FF2B5EF4-FFF2-40B4-BE49-F238E27FC236}">
                <a16:creationId xmlns:a16="http://schemas.microsoft.com/office/drawing/2014/main" id="{AE57D021-1C69-6914-80BA-0B5831163D87}"/>
              </a:ext>
            </a:extLst>
          </p:cNvPr>
          <p:cNvSpPr>
            <a:spLocks noChangeAspect="1" noChangeArrowheads="1"/>
          </p:cNvSpPr>
          <p:nvPr/>
        </p:nvSpPr>
        <p:spPr bwMode="auto">
          <a:xfrm>
            <a:off x="5943600" y="3276600"/>
            <a:ext cx="3153266" cy="31532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71031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A3BF-BE10-4B4F-1C12-AAF35845C608}"/>
              </a:ext>
            </a:extLst>
          </p:cNvPr>
          <p:cNvSpPr>
            <a:spLocks noGrp="1"/>
          </p:cNvSpPr>
          <p:nvPr>
            <p:ph type="title"/>
          </p:nvPr>
        </p:nvSpPr>
        <p:spPr>
          <a:xfrm>
            <a:off x="708422" y="428651"/>
            <a:ext cx="10515600" cy="1325563"/>
          </a:xfrm>
        </p:spPr>
        <p:txBody>
          <a:bodyPr>
            <a:normAutofit/>
          </a:bodyPr>
          <a:lstStyle/>
          <a:p>
            <a:r>
              <a:rPr lang="en-IN" sz="4000" b="1" dirty="0">
                <a:latin typeface="Aptos" panose="020B0004020202020204" pitchFamily="34" charset="0"/>
              </a:rPr>
              <a:t>SQL: Data Exploration and Transformation</a:t>
            </a:r>
          </a:p>
        </p:txBody>
      </p:sp>
      <p:sp>
        <p:nvSpPr>
          <p:cNvPr id="3" name="Content Placeholder 2">
            <a:extLst>
              <a:ext uri="{FF2B5EF4-FFF2-40B4-BE49-F238E27FC236}">
                <a16:creationId xmlns:a16="http://schemas.microsoft.com/office/drawing/2014/main" id="{CD7836CA-D5B8-B4E2-CB8C-0927D1FC9174}"/>
              </a:ext>
            </a:extLst>
          </p:cNvPr>
          <p:cNvSpPr>
            <a:spLocks noGrp="1"/>
          </p:cNvSpPr>
          <p:nvPr>
            <p:ph idx="1"/>
          </p:nvPr>
        </p:nvSpPr>
        <p:spPr/>
        <p:txBody>
          <a:bodyPr>
            <a:normAutofit/>
          </a:bodyPr>
          <a:lstStyle/>
          <a:p>
            <a:pPr>
              <a:buFont typeface="+mj-lt"/>
              <a:buAutoNum type="arabicPeriod"/>
            </a:pPr>
            <a:r>
              <a:rPr lang="en-US" dirty="0"/>
              <a:t>Data Exploration </a:t>
            </a:r>
          </a:p>
          <a:p>
            <a:pPr>
              <a:buFont typeface="Wingdings" panose="05000000000000000000" pitchFamily="2" charset="2"/>
              <a:buChar char="ü"/>
            </a:pPr>
            <a:r>
              <a:rPr lang="en-IN" b="0" dirty="0">
                <a:solidFill>
                  <a:srgbClr val="6A9955"/>
                </a:solidFill>
                <a:effectLst/>
                <a:latin typeface="Consolas" panose="020B0609020204030204" pitchFamily="49" charset="0"/>
              </a:rPr>
              <a:t>Gender Distribution</a:t>
            </a:r>
            <a:endParaRPr lang="en-IN" b="0" dirty="0">
              <a:solidFill>
                <a:srgbClr val="CCCCCC"/>
              </a:solidFill>
              <a:effectLst/>
              <a:latin typeface="Consolas" panose="020B0609020204030204" pitchFamily="49" charset="0"/>
            </a:endParaRPr>
          </a:p>
          <a:p>
            <a:pPr>
              <a:buFont typeface="Wingdings" panose="05000000000000000000" pitchFamily="2" charset="2"/>
              <a:buChar char="ü"/>
            </a:pPr>
            <a:r>
              <a:rPr lang="en-IN" b="0" dirty="0">
                <a:solidFill>
                  <a:srgbClr val="6A9955"/>
                </a:solidFill>
                <a:effectLst/>
                <a:latin typeface="Consolas" panose="020B0609020204030204" pitchFamily="49" charset="0"/>
              </a:rPr>
              <a:t>Contract Analysis</a:t>
            </a:r>
            <a:endParaRPr lang="en-IN" b="0" dirty="0">
              <a:solidFill>
                <a:srgbClr val="CCCCCC"/>
              </a:solidFill>
              <a:effectLst/>
              <a:latin typeface="Consolas" panose="020B0609020204030204" pitchFamily="49" charset="0"/>
            </a:endParaRPr>
          </a:p>
          <a:p>
            <a:pPr>
              <a:buFont typeface="Wingdings" panose="05000000000000000000" pitchFamily="2" charset="2"/>
              <a:buChar char="ü"/>
            </a:pPr>
            <a:r>
              <a:rPr lang="en-IN" b="0" dirty="0">
                <a:solidFill>
                  <a:srgbClr val="6A9955"/>
                </a:solidFill>
                <a:effectLst/>
                <a:latin typeface="Consolas" panose="020B0609020204030204" pitchFamily="49" charset="0"/>
              </a:rPr>
              <a:t>Customer Revenue Contribution</a:t>
            </a:r>
            <a:endParaRPr lang="en-IN" b="0" dirty="0">
              <a:solidFill>
                <a:srgbClr val="CCCCCC"/>
              </a:solidFill>
              <a:effectLst/>
              <a:latin typeface="Consolas" panose="020B0609020204030204" pitchFamily="49" charset="0"/>
            </a:endParaRPr>
          </a:p>
          <a:p>
            <a:pPr marL="0" indent="0">
              <a:buNone/>
            </a:pPr>
            <a:endParaRPr lang="en-US" dirty="0"/>
          </a:p>
          <a:p>
            <a:pPr marL="0" indent="0">
              <a:buNone/>
            </a:pPr>
            <a:r>
              <a:rPr lang="en-US" dirty="0"/>
              <a:t>2. Null Handling and Transformation</a:t>
            </a:r>
          </a:p>
          <a:p>
            <a:pPr marL="0" indent="0">
              <a:buNone/>
            </a:pPr>
            <a:r>
              <a:rPr lang="en-US" dirty="0"/>
              <a:t>3. Views for Power BI Integration</a:t>
            </a:r>
          </a:p>
          <a:p>
            <a:pPr marL="0" indent="0">
              <a:buNone/>
            </a:pPr>
            <a:endParaRPr lang="en-US" dirty="0"/>
          </a:p>
          <a:p>
            <a:pPr>
              <a:buFont typeface="Wingdings" panose="05000000000000000000" pitchFamily="2" charset="2"/>
              <a:buChar char="ü"/>
            </a:pPr>
            <a:endParaRPr lang="en-US" dirty="0"/>
          </a:p>
          <a:p>
            <a:pPr marL="0" indent="0">
              <a:buNone/>
            </a:pPr>
            <a:endParaRPr lang="en-IN" dirty="0"/>
          </a:p>
        </p:txBody>
      </p:sp>
      <p:pic>
        <p:nvPicPr>
          <p:cNvPr id="4" name="Picture 3">
            <a:extLst>
              <a:ext uri="{FF2B5EF4-FFF2-40B4-BE49-F238E27FC236}">
                <a16:creationId xmlns:a16="http://schemas.microsoft.com/office/drawing/2014/main" id="{04744D28-C141-9956-7A1F-49FE6082E30B}"/>
              </a:ext>
            </a:extLst>
          </p:cNvPr>
          <p:cNvPicPr>
            <a:picLocks noChangeAspect="1"/>
          </p:cNvPicPr>
          <p:nvPr/>
        </p:nvPicPr>
        <p:blipFill>
          <a:blip r:embed="rId2"/>
          <a:stretch>
            <a:fillRect/>
          </a:stretch>
        </p:blipFill>
        <p:spPr>
          <a:xfrm>
            <a:off x="10944520" y="6114650"/>
            <a:ext cx="559005" cy="314699"/>
          </a:xfrm>
          <a:prstGeom prst="rect">
            <a:avLst/>
          </a:prstGeom>
        </p:spPr>
      </p:pic>
    </p:spTree>
    <p:extLst>
      <p:ext uri="{BB962C8B-B14F-4D97-AF65-F5344CB8AC3E}">
        <p14:creationId xmlns:p14="http://schemas.microsoft.com/office/powerpoint/2010/main" val="353548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63EF-EA20-579E-4E06-9B1349061D80}"/>
              </a:ext>
            </a:extLst>
          </p:cNvPr>
          <p:cNvSpPr>
            <a:spLocks noGrp="1"/>
          </p:cNvSpPr>
          <p:nvPr>
            <p:ph type="title"/>
          </p:nvPr>
        </p:nvSpPr>
        <p:spPr>
          <a:xfrm>
            <a:off x="0" y="86104"/>
            <a:ext cx="12192000" cy="685094"/>
          </a:xfrm>
        </p:spPr>
        <p:txBody>
          <a:bodyPr>
            <a:normAutofit/>
          </a:bodyPr>
          <a:lstStyle/>
          <a:p>
            <a:pPr algn="ctr"/>
            <a:r>
              <a:rPr lang="en-IN" sz="2800" b="1" dirty="0">
                <a:latin typeface="Aptos" panose="020B0004020202020204" pitchFamily="34" charset="0"/>
              </a:rPr>
              <a:t>Power BI: Descriptive Insights</a:t>
            </a:r>
          </a:p>
        </p:txBody>
      </p:sp>
      <p:pic>
        <p:nvPicPr>
          <p:cNvPr id="4" name="Picture 3">
            <a:extLst>
              <a:ext uri="{FF2B5EF4-FFF2-40B4-BE49-F238E27FC236}">
                <a16:creationId xmlns:a16="http://schemas.microsoft.com/office/drawing/2014/main" id="{4E651228-2133-E650-71B7-4BFA5C702451}"/>
              </a:ext>
            </a:extLst>
          </p:cNvPr>
          <p:cNvPicPr>
            <a:picLocks noChangeAspect="1"/>
          </p:cNvPicPr>
          <p:nvPr/>
        </p:nvPicPr>
        <p:blipFill>
          <a:blip r:embed="rId2"/>
          <a:stretch>
            <a:fillRect/>
          </a:stretch>
        </p:blipFill>
        <p:spPr>
          <a:xfrm>
            <a:off x="10944520" y="6114650"/>
            <a:ext cx="559005" cy="314699"/>
          </a:xfrm>
          <a:prstGeom prst="rect">
            <a:avLst/>
          </a:prstGeom>
        </p:spPr>
      </p:pic>
      <p:pic>
        <p:nvPicPr>
          <p:cNvPr id="5" name="Picture 4">
            <a:extLst>
              <a:ext uri="{FF2B5EF4-FFF2-40B4-BE49-F238E27FC236}">
                <a16:creationId xmlns:a16="http://schemas.microsoft.com/office/drawing/2014/main" id="{5439BA89-ED6E-A35E-8CF7-FD566F75A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0706"/>
            <a:ext cx="12192000" cy="6047293"/>
          </a:xfrm>
          <a:prstGeom prst="rect">
            <a:avLst/>
          </a:prstGeom>
        </p:spPr>
      </p:pic>
    </p:spTree>
    <p:extLst>
      <p:ext uri="{BB962C8B-B14F-4D97-AF65-F5344CB8AC3E}">
        <p14:creationId xmlns:p14="http://schemas.microsoft.com/office/powerpoint/2010/main" val="1914393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12B1-3E29-820C-8615-C62869376658}"/>
              </a:ext>
            </a:extLst>
          </p:cNvPr>
          <p:cNvSpPr>
            <a:spLocks noGrp="1"/>
          </p:cNvSpPr>
          <p:nvPr>
            <p:ph type="title"/>
          </p:nvPr>
        </p:nvSpPr>
        <p:spPr>
          <a:xfrm>
            <a:off x="428920" y="383469"/>
            <a:ext cx="10515600" cy="1325563"/>
          </a:xfrm>
        </p:spPr>
        <p:txBody>
          <a:bodyPr>
            <a:normAutofit/>
          </a:bodyPr>
          <a:lstStyle/>
          <a:p>
            <a:r>
              <a:rPr lang="en-IN" sz="4000" b="1" dirty="0">
                <a:latin typeface="Aptos" panose="020B0004020202020204" pitchFamily="34" charset="0"/>
              </a:rPr>
              <a:t>Python: Churn Prediction Model</a:t>
            </a:r>
          </a:p>
        </p:txBody>
      </p:sp>
      <p:pic>
        <p:nvPicPr>
          <p:cNvPr id="6" name="Content Placeholder 5">
            <a:extLst>
              <a:ext uri="{FF2B5EF4-FFF2-40B4-BE49-F238E27FC236}">
                <a16:creationId xmlns:a16="http://schemas.microsoft.com/office/drawing/2014/main" id="{33A6E7E8-A3DD-9545-CD7B-7A5776B78F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1530" y="1754493"/>
            <a:ext cx="5821995" cy="4269235"/>
          </a:xfrm>
        </p:spPr>
      </p:pic>
      <p:pic>
        <p:nvPicPr>
          <p:cNvPr id="4" name="Picture 3">
            <a:extLst>
              <a:ext uri="{FF2B5EF4-FFF2-40B4-BE49-F238E27FC236}">
                <a16:creationId xmlns:a16="http://schemas.microsoft.com/office/drawing/2014/main" id="{93C46AD9-C34C-25B8-0EAC-C95BF5F64E2E}"/>
              </a:ext>
            </a:extLst>
          </p:cNvPr>
          <p:cNvPicPr>
            <a:picLocks noChangeAspect="1"/>
          </p:cNvPicPr>
          <p:nvPr/>
        </p:nvPicPr>
        <p:blipFill>
          <a:blip r:embed="rId3"/>
          <a:stretch>
            <a:fillRect/>
          </a:stretch>
        </p:blipFill>
        <p:spPr>
          <a:xfrm>
            <a:off x="10944520" y="6114650"/>
            <a:ext cx="559005" cy="314699"/>
          </a:xfrm>
          <a:prstGeom prst="rect">
            <a:avLst/>
          </a:prstGeom>
        </p:spPr>
      </p:pic>
      <p:sp>
        <p:nvSpPr>
          <p:cNvPr id="8" name="TextBox 7">
            <a:extLst>
              <a:ext uri="{FF2B5EF4-FFF2-40B4-BE49-F238E27FC236}">
                <a16:creationId xmlns:a16="http://schemas.microsoft.com/office/drawing/2014/main" id="{4D0316CE-FC17-904E-5F7C-B9C7DC3FBF6A}"/>
              </a:ext>
            </a:extLst>
          </p:cNvPr>
          <p:cNvSpPr txBox="1"/>
          <p:nvPr/>
        </p:nvSpPr>
        <p:spPr>
          <a:xfrm>
            <a:off x="411471" y="2411782"/>
            <a:ext cx="5270059" cy="2954655"/>
          </a:xfrm>
          <a:prstGeom prst="rect">
            <a:avLst/>
          </a:prstGeom>
          <a:noFill/>
        </p:spPr>
        <p:txBody>
          <a:bodyPr wrap="square">
            <a:spAutoFit/>
          </a:bodyPr>
          <a:lstStyle/>
          <a:p>
            <a:r>
              <a:rPr lang="en-US" b="0" i="0" dirty="0">
                <a:solidFill>
                  <a:schemeClr val="tx1">
                    <a:lumMod val="85000"/>
                    <a:lumOff val="15000"/>
                  </a:schemeClr>
                </a:solidFill>
                <a:effectLst/>
                <a:latin typeface="Consolas" panose="020B0609020204030204" pitchFamily="49" charset="0"/>
              </a:rPr>
              <a:t>Confusion Matrix: [[785 62] </a:t>
            </a:r>
          </a:p>
          <a:p>
            <a:r>
              <a:rPr lang="en-US" dirty="0">
                <a:solidFill>
                  <a:schemeClr val="tx1">
                    <a:lumMod val="85000"/>
                    <a:lumOff val="15000"/>
                  </a:schemeClr>
                </a:solidFill>
                <a:latin typeface="Consolas" panose="020B0609020204030204" pitchFamily="49" charset="0"/>
              </a:rPr>
              <a:t>                   </a:t>
            </a:r>
            <a:r>
              <a:rPr lang="en-US" b="0" i="0" dirty="0">
                <a:solidFill>
                  <a:schemeClr val="tx1">
                    <a:lumMod val="85000"/>
                    <a:lumOff val="15000"/>
                  </a:schemeClr>
                </a:solidFill>
                <a:effectLst/>
                <a:latin typeface="Consolas" panose="020B0609020204030204" pitchFamily="49" charset="0"/>
              </a:rPr>
              <a:t>[126 229]]</a:t>
            </a:r>
          </a:p>
          <a:p>
            <a:endParaRPr lang="en-US" b="0" i="0" dirty="0">
              <a:solidFill>
                <a:schemeClr val="tx1">
                  <a:lumMod val="85000"/>
                  <a:lumOff val="15000"/>
                </a:schemeClr>
              </a:solidFill>
              <a:effectLst/>
              <a:latin typeface="Consolas" panose="020B0609020204030204" pitchFamily="49" charset="0"/>
            </a:endParaRPr>
          </a:p>
          <a:p>
            <a:r>
              <a:rPr lang="en-US" b="0" i="0" dirty="0">
                <a:solidFill>
                  <a:schemeClr val="tx1">
                    <a:lumMod val="85000"/>
                    <a:lumOff val="15000"/>
                  </a:schemeClr>
                </a:solidFill>
                <a:effectLst/>
                <a:latin typeface="Consolas" panose="020B0609020204030204" pitchFamily="49" charset="0"/>
              </a:rPr>
              <a:t>Classification Report:</a:t>
            </a:r>
          </a:p>
          <a:p>
            <a:r>
              <a:rPr lang="en-US" b="0" i="0" dirty="0">
                <a:solidFill>
                  <a:schemeClr val="tx1">
                    <a:lumMod val="85000"/>
                    <a:lumOff val="15000"/>
                  </a:schemeClr>
                </a:solidFill>
                <a:effectLst/>
                <a:latin typeface="Consolas" panose="020B0609020204030204" pitchFamily="49" charset="0"/>
              </a:rPr>
              <a:t> </a:t>
            </a:r>
          </a:p>
          <a:p>
            <a:r>
              <a:rPr lang="en-IN" sz="1600" b="0" i="0" dirty="0">
                <a:solidFill>
                  <a:schemeClr val="tx1">
                    <a:lumMod val="65000"/>
                    <a:lumOff val="35000"/>
                  </a:schemeClr>
                </a:solidFill>
                <a:effectLst/>
                <a:latin typeface="Consolas" panose="020B0609020204030204" pitchFamily="49" charset="0"/>
              </a:rPr>
              <a:t>            precision recall f1-score support </a:t>
            </a:r>
            <a:br>
              <a:rPr lang="en-IN" sz="1600" dirty="0">
                <a:solidFill>
                  <a:schemeClr val="tx1">
                    <a:lumMod val="65000"/>
                    <a:lumOff val="35000"/>
                  </a:schemeClr>
                </a:solidFill>
              </a:rPr>
            </a:br>
            <a:r>
              <a:rPr lang="en-IN" sz="1600" b="0" i="0" dirty="0">
                <a:solidFill>
                  <a:schemeClr val="tx1">
                    <a:lumMod val="65000"/>
                    <a:lumOff val="35000"/>
                  </a:schemeClr>
                </a:solidFill>
                <a:effectLst/>
                <a:latin typeface="Consolas" panose="020B0609020204030204" pitchFamily="49" charset="0"/>
              </a:rPr>
              <a:t>0              0.86    0.93    0.89     847 </a:t>
            </a:r>
            <a:br>
              <a:rPr lang="en-IN" sz="1600" dirty="0">
                <a:solidFill>
                  <a:schemeClr val="tx1">
                    <a:lumMod val="65000"/>
                    <a:lumOff val="35000"/>
                  </a:schemeClr>
                </a:solidFill>
              </a:rPr>
            </a:br>
            <a:r>
              <a:rPr lang="en-IN" sz="1600" b="0" i="0" dirty="0">
                <a:solidFill>
                  <a:schemeClr val="tx1">
                    <a:lumMod val="65000"/>
                    <a:lumOff val="35000"/>
                  </a:schemeClr>
                </a:solidFill>
                <a:effectLst/>
                <a:latin typeface="Consolas" panose="020B0609020204030204" pitchFamily="49" charset="0"/>
              </a:rPr>
              <a:t>1              0.79    0.65    0.71     355 </a:t>
            </a:r>
          </a:p>
          <a:p>
            <a:r>
              <a:rPr lang="en-IN" sz="1600" b="0" i="0" dirty="0">
                <a:solidFill>
                  <a:schemeClr val="tx1">
                    <a:lumMod val="65000"/>
                    <a:lumOff val="35000"/>
                  </a:schemeClr>
                </a:solidFill>
                <a:effectLst/>
                <a:latin typeface="Consolas" panose="020B0609020204030204" pitchFamily="49" charset="0"/>
              </a:rPr>
              <a:t>accuracy                       0.84    1202 </a:t>
            </a:r>
            <a:br>
              <a:rPr lang="en-IN" sz="1600" dirty="0">
                <a:solidFill>
                  <a:schemeClr val="tx1">
                    <a:lumMod val="65000"/>
                    <a:lumOff val="35000"/>
                  </a:schemeClr>
                </a:solidFill>
              </a:rPr>
            </a:br>
            <a:r>
              <a:rPr lang="en-IN" sz="1600" b="0" i="0" dirty="0">
                <a:solidFill>
                  <a:schemeClr val="tx1">
                    <a:lumMod val="65000"/>
                    <a:lumOff val="35000"/>
                  </a:schemeClr>
                </a:solidFill>
                <a:effectLst/>
                <a:latin typeface="Consolas" panose="020B0609020204030204" pitchFamily="49" charset="0"/>
              </a:rPr>
              <a:t>macro </a:t>
            </a:r>
            <a:r>
              <a:rPr lang="en-IN" sz="1600" b="0" i="0" dirty="0" err="1">
                <a:solidFill>
                  <a:schemeClr val="tx1">
                    <a:lumMod val="65000"/>
                    <a:lumOff val="35000"/>
                  </a:schemeClr>
                </a:solidFill>
                <a:effectLst/>
                <a:latin typeface="Consolas" panose="020B0609020204030204" pitchFamily="49" charset="0"/>
              </a:rPr>
              <a:t>avg</a:t>
            </a:r>
            <a:r>
              <a:rPr lang="en-IN" sz="1600" b="0" i="0" dirty="0">
                <a:solidFill>
                  <a:schemeClr val="tx1">
                    <a:lumMod val="65000"/>
                    <a:lumOff val="35000"/>
                  </a:schemeClr>
                </a:solidFill>
                <a:effectLst/>
                <a:latin typeface="Consolas" panose="020B0609020204030204" pitchFamily="49" charset="0"/>
              </a:rPr>
              <a:t>      0.82    0.79    0.80    1202 </a:t>
            </a:r>
            <a:br>
              <a:rPr lang="en-IN" sz="1600" dirty="0">
                <a:solidFill>
                  <a:schemeClr val="tx1">
                    <a:lumMod val="65000"/>
                    <a:lumOff val="35000"/>
                  </a:schemeClr>
                </a:solidFill>
              </a:rPr>
            </a:br>
            <a:r>
              <a:rPr lang="en-US" sz="1600" b="0" i="0" dirty="0">
                <a:solidFill>
                  <a:schemeClr val="tx1">
                    <a:lumMod val="65000"/>
                    <a:lumOff val="35000"/>
                  </a:schemeClr>
                </a:solidFill>
                <a:effectLst/>
                <a:latin typeface="Consolas" panose="020B0609020204030204" pitchFamily="49" charset="0"/>
              </a:rPr>
              <a:t>weighted avg   0.84    0.84    0.84    1202 </a:t>
            </a:r>
            <a:endParaRPr lang="en-IN" sz="1600" dirty="0">
              <a:solidFill>
                <a:schemeClr val="tx1">
                  <a:lumMod val="65000"/>
                  <a:lumOff val="35000"/>
                </a:schemeClr>
              </a:solidFill>
            </a:endParaRPr>
          </a:p>
        </p:txBody>
      </p:sp>
    </p:spTree>
    <p:extLst>
      <p:ext uri="{BB962C8B-B14F-4D97-AF65-F5344CB8AC3E}">
        <p14:creationId xmlns:p14="http://schemas.microsoft.com/office/powerpoint/2010/main" val="21268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60DC-20B5-9ADE-F497-6C3365261F0E}"/>
              </a:ext>
            </a:extLst>
          </p:cNvPr>
          <p:cNvSpPr>
            <a:spLocks noGrp="1"/>
          </p:cNvSpPr>
          <p:nvPr>
            <p:ph type="title"/>
          </p:nvPr>
        </p:nvSpPr>
        <p:spPr>
          <a:xfrm>
            <a:off x="0" y="65989"/>
            <a:ext cx="12192000" cy="754143"/>
          </a:xfrm>
        </p:spPr>
        <p:txBody>
          <a:bodyPr>
            <a:normAutofit/>
          </a:bodyPr>
          <a:lstStyle/>
          <a:p>
            <a:pPr algn="ctr"/>
            <a:r>
              <a:rPr lang="en-IN" sz="2800" b="1" dirty="0">
                <a:latin typeface="Aptos" panose="020B0004020202020204" pitchFamily="34" charset="0"/>
              </a:rPr>
              <a:t>Power BI: Predictive Insights</a:t>
            </a:r>
          </a:p>
        </p:txBody>
      </p:sp>
      <p:pic>
        <p:nvPicPr>
          <p:cNvPr id="4" name="Picture 3">
            <a:extLst>
              <a:ext uri="{FF2B5EF4-FFF2-40B4-BE49-F238E27FC236}">
                <a16:creationId xmlns:a16="http://schemas.microsoft.com/office/drawing/2014/main" id="{9C726166-5183-C08A-7592-395C31298E69}"/>
              </a:ext>
            </a:extLst>
          </p:cNvPr>
          <p:cNvPicPr>
            <a:picLocks noChangeAspect="1"/>
          </p:cNvPicPr>
          <p:nvPr/>
        </p:nvPicPr>
        <p:blipFill>
          <a:blip r:embed="rId2"/>
          <a:stretch>
            <a:fillRect/>
          </a:stretch>
        </p:blipFill>
        <p:spPr>
          <a:xfrm>
            <a:off x="10944520" y="6114650"/>
            <a:ext cx="559005" cy="314699"/>
          </a:xfrm>
          <a:prstGeom prst="rect">
            <a:avLst/>
          </a:prstGeom>
        </p:spPr>
      </p:pic>
      <p:pic>
        <p:nvPicPr>
          <p:cNvPr id="6" name="Picture 5">
            <a:extLst>
              <a:ext uri="{FF2B5EF4-FFF2-40B4-BE49-F238E27FC236}">
                <a16:creationId xmlns:a16="http://schemas.microsoft.com/office/drawing/2014/main" id="{C685FA53-9517-29CB-3419-B16C9FCF4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44718"/>
            <a:ext cx="12192000" cy="6078752"/>
          </a:xfrm>
          <a:prstGeom prst="rect">
            <a:avLst/>
          </a:prstGeom>
        </p:spPr>
      </p:pic>
    </p:spTree>
    <p:extLst>
      <p:ext uri="{BB962C8B-B14F-4D97-AF65-F5344CB8AC3E}">
        <p14:creationId xmlns:p14="http://schemas.microsoft.com/office/powerpoint/2010/main" val="61957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1E30-EF8D-4AF6-C7C3-87AF80AAA106}"/>
              </a:ext>
            </a:extLst>
          </p:cNvPr>
          <p:cNvSpPr>
            <a:spLocks noGrp="1"/>
          </p:cNvSpPr>
          <p:nvPr>
            <p:ph type="title"/>
          </p:nvPr>
        </p:nvSpPr>
        <p:spPr>
          <a:xfrm>
            <a:off x="838200" y="2766218"/>
            <a:ext cx="10515600" cy="1325563"/>
          </a:xfrm>
        </p:spPr>
        <p:txBody>
          <a:bodyPr/>
          <a:lstStyle/>
          <a:p>
            <a:pPr algn="ctr"/>
            <a:r>
              <a:rPr lang="en-US" b="1" dirty="0">
                <a:effectLst>
                  <a:outerShdw blurRad="38100" dist="38100" dir="2700000" algn="tl">
                    <a:srgbClr val="000000">
                      <a:alpha val="43137"/>
                    </a:srgbClr>
                  </a:outerShdw>
                </a:effectLst>
                <a:latin typeface="Aptos" panose="020B0004020202020204" pitchFamily="34" charset="0"/>
              </a:rPr>
              <a:t>Thank You!</a:t>
            </a:r>
            <a:endParaRPr lang="en-IN" b="1" dirty="0">
              <a:effectLst>
                <a:outerShdw blurRad="38100" dist="38100" dir="2700000" algn="tl">
                  <a:srgbClr val="000000">
                    <a:alpha val="43137"/>
                  </a:srgbClr>
                </a:outerShdw>
              </a:effectLst>
              <a:latin typeface="Aptos" panose="020B0004020202020204" pitchFamily="34" charset="0"/>
            </a:endParaRPr>
          </a:p>
        </p:txBody>
      </p:sp>
      <p:pic>
        <p:nvPicPr>
          <p:cNvPr id="4" name="Picture 3">
            <a:extLst>
              <a:ext uri="{FF2B5EF4-FFF2-40B4-BE49-F238E27FC236}">
                <a16:creationId xmlns:a16="http://schemas.microsoft.com/office/drawing/2014/main" id="{056F5DCF-1A13-A68F-43E7-7C44D4788A66}"/>
              </a:ext>
            </a:extLst>
          </p:cNvPr>
          <p:cNvPicPr>
            <a:picLocks noChangeAspect="1"/>
          </p:cNvPicPr>
          <p:nvPr/>
        </p:nvPicPr>
        <p:blipFill>
          <a:blip r:embed="rId2"/>
          <a:stretch>
            <a:fillRect/>
          </a:stretch>
        </p:blipFill>
        <p:spPr>
          <a:xfrm>
            <a:off x="10944520" y="6114650"/>
            <a:ext cx="559005" cy="314699"/>
          </a:xfrm>
          <a:prstGeom prst="rect">
            <a:avLst/>
          </a:prstGeom>
        </p:spPr>
      </p:pic>
    </p:spTree>
    <p:extLst>
      <p:ext uri="{BB962C8B-B14F-4D97-AF65-F5344CB8AC3E}">
        <p14:creationId xmlns:p14="http://schemas.microsoft.com/office/powerpoint/2010/main" val="159971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139</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Arial</vt:lpstr>
      <vt:lpstr>Calibri</vt:lpstr>
      <vt:lpstr>Calibri Light</vt:lpstr>
      <vt:lpstr>Consolas</vt:lpstr>
      <vt:lpstr>Wingdings</vt:lpstr>
      <vt:lpstr>Office Theme</vt:lpstr>
      <vt:lpstr>Customer Churn Prediction Analysis</vt:lpstr>
      <vt:lpstr>Project Objectives</vt:lpstr>
      <vt:lpstr>SQL: Data Exploration and Transformation</vt:lpstr>
      <vt:lpstr>Power BI: Descriptive Insights</vt:lpstr>
      <vt:lpstr>Python: Churn Prediction Model</vt:lpstr>
      <vt:lpstr>Power BI: Predictive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Viraj M Suthar</dc:creator>
  <cp:lastModifiedBy>Viraj M Suthar</cp:lastModifiedBy>
  <cp:revision>9</cp:revision>
  <dcterms:created xsi:type="dcterms:W3CDTF">2024-12-18T15:04:52Z</dcterms:created>
  <dcterms:modified xsi:type="dcterms:W3CDTF">2024-12-18T15:43:53Z</dcterms:modified>
</cp:coreProperties>
</file>