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9ac0acb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9ac0ac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9ac0acb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9ac0ac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9ac0acb2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9ac0ac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9ac0acb2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d9ac0acb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9ac0acb2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9ac0acb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9ac0acb2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9ac0ac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9ac0acb2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9ac0ac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d9ac0acb2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d9ac0ac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d9ac0acb2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d9ac0ac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9ac0acb2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d9ac0ac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2c0db76e5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2c0db76e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9ac0acb2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d9ac0ac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d9ac0acb2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d9ac0acb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9ac0acb2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9ac0ac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d9ac0acb2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d9ac0acb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d9ac0acb2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d9ac0acb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d9ac0acb2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d9ac0acb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d9ac0acb2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d9ac0acb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d9ac0acb2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d9ac0acb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d9ac0acb2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d9ac0ac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2c0db76e5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2c0db76e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c37fec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c37fe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9ac0acb2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9ac0ac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92c6165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92c616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9ac0acb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9ac0ac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683e3f4e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683e3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683e3f4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683e3f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9ac0acb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9ac0ac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Model Discovery</a:t>
            </a:r>
            <a:endParaRPr sz="37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400" y="3620672"/>
            <a:ext cx="850325" cy="85035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62200" y="3943150"/>
            <a:ext cx="20121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@gonzauri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900" y="4114275"/>
            <a:ext cx="850324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390275" y="2648050"/>
            <a:ext cx="5795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Sistemas d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inámicos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 inteligencia artificial aplicados al modelado de datos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390275" y="2019250"/>
            <a:ext cx="6331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Gonzalo Uribarri    •    Gabriel B. Mindlin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23240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Buscamos la lista de coeficientes de cada uno de los términos propuestas para cada una de las n ecuaciones.</a:t>
            </a:r>
            <a:endParaRPr b="1" sz="1700"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2324050" y="3112600"/>
            <a:ext cx="64356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Tal que se cumpla:</a:t>
            </a:r>
            <a:endParaRPr b="1" sz="17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87" y="1804850"/>
            <a:ext cx="2527324" cy="1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938" y="3786875"/>
            <a:ext cx="1996936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6326050" y="3168775"/>
            <a:ext cx="2395500" cy="141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 un problema de regresión lineal.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dificultad pasa por encontrar un sistema de ecuaciones “simple”.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underset{\Xi}{\arg\min} \  ||\dot{X}-\Theta(X)\Xi||^2 + \alpha  || \Xi ||_1" id="155" name="Google Shape;155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93" y="-840900"/>
            <a:ext cx="5849734" cy="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06425" y="1469575"/>
            <a:ext cx="8296800" cy="24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 Lasso y Ridge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2324050" y="1067300"/>
            <a:ext cx="6321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Para encontrar un sistema de ecuaciones parsimonioso, buscamos que la menor cantidad de coeficientes sean distintos de cero o tengan un valor alto.</a:t>
            </a:r>
            <a:endParaRPr b="1" sz="17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787" y="2109650"/>
            <a:ext cx="2527324" cy="1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638" y="2344938"/>
            <a:ext cx="1996936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2324050" y="1067300"/>
            <a:ext cx="6321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Para encontrar un sistema de ecuaciones parsimonioso, buscamos que la menor cantidad de coeficientes sean distintos de cero o tengan un valor alto.</a:t>
            </a:r>
            <a:endParaRPr b="1" sz="17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787" y="2109650"/>
            <a:ext cx="2527324" cy="1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638" y="2344938"/>
            <a:ext cx="1996936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set{\Xi}{\min} \  ||\dot{X}-\Theta(X)\Xi||^2" id="177" name="Google Shape;177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817" y="3734450"/>
            <a:ext cx="2990008" cy="6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2400250" y="3688800"/>
            <a:ext cx="3169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Si solo minimizamos el objetivo, Normalmente eso no sucede.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2400250" y="1143500"/>
            <a:ext cx="6321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Una solución es penalizar el valor de los coeficientes en la función de costo que estoy buscando minimizar.  Veamos dos formas de hacerlo.</a:t>
            </a:r>
            <a:endParaRPr b="1"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pic>
        <p:nvPicPr>
          <p:cNvPr descr="\underset{\Xi}{\min} \  ||\dot{X}-\Theta(X)\Xi||^2 + \alpha  || \Xi ||_1" id="190" name="Google Shape;190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32" y="2516625"/>
            <a:ext cx="437931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1989375" y="2546750"/>
            <a:ext cx="2169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Lasso (L1): 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92" name="Google Shape;192;p27"/>
          <p:cNvSpPr txBox="1"/>
          <p:nvPr>
            <p:ph idx="2" type="body"/>
          </p:nvPr>
        </p:nvSpPr>
        <p:spPr>
          <a:xfrm>
            <a:off x="1955775" y="3741800"/>
            <a:ext cx="22365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2.    </a:t>
            </a:r>
            <a:r>
              <a:rPr b="1" lang="en" sz="2300">
                <a:solidFill>
                  <a:schemeClr val="dk1"/>
                </a:solidFill>
              </a:rPr>
              <a:t>Ridge (L2):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descr="\underset{\Xi}{\min} \  ||\dot{X}-\Theta(X)\Xi||^2 + \alpha  || \Xi ||_2" id="193" name="Google Shape;193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375" y="3716300"/>
            <a:ext cx="4382074" cy="6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2400250" y="1143500"/>
            <a:ext cx="6321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Una solución es penalizar el valor de los coeficientes en la función de costo que estoy buscando minimizar.  Veamos dos formas de hacerlo.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pic>
        <p:nvPicPr>
          <p:cNvPr descr="\underset{\Xi}{\min} \  ||\dot{X}-\Theta(X)\Xi||^2 + \alpha  || \Xi ||_1" id="200" name="Google Shape;200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32" y="1221225"/>
            <a:ext cx="437931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idx="2" type="body"/>
          </p:nvPr>
        </p:nvSpPr>
        <p:spPr>
          <a:xfrm>
            <a:off x="2324050" y="1221213"/>
            <a:ext cx="16824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Lasso (o L1) :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526" y="2138325"/>
            <a:ext cx="5079050" cy="25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5369675" y="4320600"/>
            <a:ext cx="9291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alpha</a:t>
            </a:r>
            <a:endParaRPr b="1"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</a:t>
            </a:r>
            <a:endParaRPr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2324050" y="1210750"/>
            <a:ext cx="1749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Ridge (o L2) :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descr="\underset{\Xi}{\min} \  ||\dot{X}-\Theta(X)\Xi||^2 + \alpha  || \Xi ||_2" id="210" name="Google Shape;210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67" y="1201700"/>
            <a:ext cx="4382084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788" y="2089425"/>
            <a:ext cx="5090524" cy="25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5369675" y="4366950"/>
            <a:ext cx="929100" cy="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alpha</a:t>
            </a:r>
            <a:endParaRPr b="1"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39379" l="0" r="0" t="0"/>
          <a:stretch/>
        </p:blipFill>
        <p:spPr>
          <a:xfrm>
            <a:off x="3270988" y="1782325"/>
            <a:ext cx="4803475" cy="28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5930600" y="1318925"/>
            <a:ext cx="17493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Ridge (L2) 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456000" y="1350313"/>
            <a:ext cx="16824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Lasso (L1)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06425" y="1469575"/>
            <a:ext cx="8296800" cy="24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2491375" y="499750"/>
            <a:ext cx="6230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Objetivos de la práctica de hoy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2491375" y="1327625"/>
            <a:ext cx="62304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Introducir tipos de regularizaciones.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Implementar un ajuste de ecuaciones diferenciales a datos con regularización Lasso.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Implementar un ajuste de ecuaciones diferenciales a datos con SINDy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SzPts val="2000"/>
              <a:buChar char="●"/>
            </a:pPr>
            <a:r>
              <a:rPr lang="en" sz="2000"/>
              <a:t>Explorar las bondades y limitaciones de este tipo de métodos.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sp>
        <p:nvSpPr>
          <p:cNvPr id="231" name="Google Shape;231;p32"/>
          <p:cNvSpPr txBox="1"/>
          <p:nvPr>
            <p:ph idx="2" type="body"/>
          </p:nvPr>
        </p:nvSpPr>
        <p:spPr>
          <a:xfrm>
            <a:off x="2324050" y="1067300"/>
            <a:ext cx="63216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Sindy refiere a  </a:t>
            </a:r>
            <a:r>
              <a:rPr b="1" lang="en" sz="1700"/>
              <a:t>“Sparse Identification of Nonlinear Dynamical systems”</a:t>
            </a:r>
            <a:r>
              <a:rPr lang="en" sz="1700"/>
              <a:t>, y refiere a una serie de </a:t>
            </a:r>
            <a:r>
              <a:rPr lang="en" sz="1700"/>
              <a:t>métodos</a:t>
            </a:r>
            <a:r>
              <a:rPr lang="en" sz="1700"/>
              <a:t> para encontrar ecuaciones a partir de datos.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Todos están basados en el algoritmo </a:t>
            </a:r>
            <a:r>
              <a:rPr b="1" lang="en" sz="1700"/>
              <a:t>“Sequentially thresholded least squares algorithm“</a:t>
            </a:r>
            <a:endParaRPr b="1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sp>
        <p:nvSpPr>
          <p:cNvPr id="237" name="Google Shape;237;p33"/>
          <p:cNvSpPr txBox="1"/>
          <p:nvPr>
            <p:ph idx="2" type="body"/>
          </p:nvPr>
        </p:nvSpPr>
        <p:spPr>
          <a:xfrm>
            <a:off x="2324050" y="1067300"/>
            <a:ext cx="63216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Sindy refiere a  </a:t>
            </a:r>
            <a:r>
              <a:rPr b="1" lang="en" sz="1700"/>
              <a:t>“Sparse Identification of Nonlinear Dynamical systems”</a:t>
            </a:r>
            <a:r>
              <a:rPr lang="en" sz="1700"/>
              <a:t>, y refiere a una serie de métodos para encontrar ecuaciones a partir de datos.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Todos están basados en el algoritmo </a:t>
            </a:r>
            <a:r>
              <a:rPr b="1" lang="en" sz="1700"/>
              <a:t>“Sequentially thresholded least squares algorithm“</a:t>
            </a:r>
            <a:endParaRPr b="1" sz="170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450" y="2950448"/>
            <a:ext cx="6321601" cy="170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2307675" y="1239950"/>
            <a:ext cx="6414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¿Cómo es el “Sequentially 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hresholded least squares algorithm”?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3107250"/>
            <a:ext cx="6131300" cy="1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3107250"/>
            <a:ext cx="6131300" cy="1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3107250"/>
            <a:ext cx="6131300" cy="1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80820">
            <a:off x="2663457" y="3159288"/>
            <a:ext cx="5719009" cy="114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3107250"/>
            <a:ext cx="6131300" cy="1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80820">
            <a:off x="2663457" y="3159288"/>
            <a:ext cx="5719009" cy="114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78431">
            <a:off x="964075" y="3246400"/>
            <a:ext cx="5860799" cy="12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</a:t>
            </a:r>
            <a:endParaRPr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3107250"/>
            <a:ext cx="6131300" cy="13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135150"/>
            <a:ext cx="6245400" cy="161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80820">
            <a:off x="2663457" y="3159288"/>
            <a:ext cx="5719009" cy="114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78431">
            <a:off x="964075" y="3246400"/>
            <a:ext cx="5860799" cy="12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9437">
            <a:off x="1720596" y="2875066"/>
            <a:ext cx="5814834" cy="171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838125" y="1673850"/>
            <a:ext cx="29619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en el Notebook</a:t>
            </a:r>
            <a:endParaRPr/>
          </a:p>
        </p:txBody>
      </p:sp>
      <p:sp>
        <p:nvSpPr>
          <p:cNvPr id="297" name="Google Shape;297;p41"/>
          <p:cNvSpPr txBox="1"/>
          <p:nvPr>
            <p:ph idx="2" type="body"/>
          </p:nvPr>
        </p:nvSpPr>
        <p:spPr>
          <a:xfrm>
            <a:off x="4939500" y="562575"/>
            <a:ext cx="3837000" cy="3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https://drive.google.com/file/d/1ZlZSKMiQnTf9lgb3Qg_0dkNamTvV7TIL/view?usp=sharing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Breakout Rooms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Trabajo en forma grupal, uno comparte pantalla. Pueden llamarme a la sala en cualquier momento.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06425" y="1469575"/>
            <a:ext cx="8296800" cy="24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un modelo a partir de datos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52602" t="0"/>
          <a:stretch/>
        </p:blipFill>
        <p:spPr>
          <a:xfrm>
            <a:off x="3915850" y="1633100"/>
            <a:ext cx="3518526" cy="13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24002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Tenemos una serie de mediciones de las variables dinámicas de un problemas.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8282" l="0" r="2353" t="0"/>
          <a:stretch/>
        </p:blipFill>
        <p:spPr>
          <a:xfrm>
            <a:off x="4422738" y="3810025"/>
            <a:ext cx="2504750" cy="7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52602" t="0"/>
          <a:stretch/>
        </p:blipFill>
        <p:spPr>
          <a:xfrm>
            <a:off x="3915850" y="1633100"/>
            <a:ext cx="3518526" cy="13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24002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Tenemos una serie de mediciones de las variables </a:t>
            </a:r>
            <a:r>
              <a:rPr lang="en" sz="1700"/>
              <a:t>dinámicas</a:t>
            </a:r>
            <a:r>
              <a:rPr lang="en" sz="1700"/>
              <a:t> de un problemas.</a:t>
            </a:r>
            <a:endParaRPr b="1" sz="17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2514313" y="31126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Buscamos un sistema de ecuaciones diferenciales que sea compatible con esas observaciones.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52602" t="0"/>
          <a:stretch/>
        </p:blipFill>
        <p:spPr>
          <a:xfrm>
            <a:off x="1918300" y="1577350"/>
            <a:ext cx="2958050" cy="11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52602" r="0" t="0"/>
          <a:stretch/>
        </p:blipFill>
        <p:spPr>
          <a:xfrm>
            <a:off x="5763800" y="1577337"/>
            <a:ext cx="2958050" cy="116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24002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Primero estimamos numéricamente las derivadas de las variables</a:t>
            </a:r>
            <a:endParaRPr b="1" sz="1700"/>
          </a:p>
        </p:txBody>
      </p:sp>
      <p:sp>
        <p:nvSpPr>
          <p:cNvPr id="113" name="Google Shape;113;p18"/>
          <p:cNvSpPr/>
          <p:nvPr/>
        </p:nvSpPr>
        <p:spPr>
          <a:xfrm>
            <a:off x="5327125" y="2008825"/>
            <a:ext cx="2865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52602" t="0"/>
          <a:stretch/>
        </p:blipFill>
        <p:spPr>
          <a:xfrm>
            <a:off x="1918300" y="1577350"/>
            <a:ext cx="2958050" cy="11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52602" r="0" t="0"/>
          <a:stretch/>
        </p:blipFill>
        <p:spPr>
          <a:xfrm>
            <a:off x="5763800" y="1577337"/>
            <a:ext cx="2958050" cy="116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24002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Primero estimamos numéricamente las derivadas de las variables</a:t>
            </a:r>
            <a:endParaRPr b="1" sz="1700"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2400250" y="2884000"/>
            <a:ext cx="6435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Luego planteamos una base de funciones posibles para los </a:t>
            </a:r>
            <a:r>
              <a:rPr lang="en" sz="1700"/>
              <a:t>términos</a:t>
            </a:r>
            <a:r>
              <a:rPr lang="en" sz="1700"/>
              <a:t> de las ecuaciones.</a:t>
            </a:r>
            <a:endParaRPr b="1" sz="1700"/>
          </a:p>
        </p:txBody>
      </p:sp>
      <p:sp>
        <p:nvSpPr>
          <p:cNvPr id="123" name="Google Shape;123;p19"/>
          <p:cNvSpPr/>
          <p:nvPr/>
        </p:nvSpPr>
        <p:spPr>
          <a:xfrm>
            <a:off x="5327125" y="2008825"/>
            <a:ext cx="2865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962" y="3564600"/>
            <a:ext cx="3866824" cy="10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52602" t="0"/>
          <a:stretch/>
        </p:blipFill>
        <p:spPr>
          <a:xfrm>
            <a:off x="1918300" y="1577350"/>
            <a:ext cx="2958050" cy="11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52602" r="0" t="0"/>
          <a:stretch/>
        </p:blipFill>
        <p:spPr>
          <a:xfrm>
            <a:off x="5763800" y="1577337"/>
            <a:ext cx="2958050" cy="116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24002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Primero estimamos numéricamente las derivadas de las variables</a:t>
            </a:r>
            <a:endParaRPr b="1" sz="1700"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2400250" y="2884000"/>
            <a:ext cx="6435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Luego planteamos una base de funciones posibles para los términos de las ecuaciones.</a:t>
            </a:r>
            <a:endParaRPr b="1" sz="1700"/>
          </a:p>
        </p:txBody>
      </p:sp>
      <p:sp>
        <p:nvSpPr>
          <p:cNvPr id="134" name="Google Shape;134;p20"/>
          <p:cNvSpPr/>
          <p:nvPr/>
        </p:nvSpPr>
        <p:spPr>
          <a:xfrm>
            <a:off x="5327125" y="2008825"/>
            <a:ext cx="2865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438" y="3649950"/>
            <a:ext cx="6027876" cy="9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324050" y="1067300"/>
            <a:ext cx="6321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Buscamos la lista de coeficientes de cada uno de los términos propuestas para cada una de las n ecuaciones.</a:t>
            </a:r>
            <a:endParaRPr b="1" sz="1700"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2324050" y="3112600"/>
            <a:ext cx="64356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Tal que se cumpla:</a:t>
            </a:r>
            <a:endParaRPr b="1" sz="17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87" y="1804850"/>
            <a:ext cx="2527324" cy="1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938" y="3786875"/>
            <a:ext cx="1996936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