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25" r:id="rId14"/>
    <p:sldId id="258" r:id="rId15"/>
    <p:sldId id="260" r:id="rId16"/>
    <p:sldId id="321" r:id="rId17"/>
    <p:sldId id="293" r:id="rId18"/>
    <p:sldId id="294" r:id="rId19"/>
    <p:sldId id="296" r:id="rId20"/>
    <p:sldId id="297" r:id="rId21"/>
    <p:sldId id="295" r:id="rId22"/>
    <p:sldId id="298" r:id="rId23"/>
    <p:sldId id="299" r:id="rId24"/>
    <p:sldId id="302" r:id="rId25"/>
    <p:sldId id="301" r:id="rId26"/>
    <p:sldId id="303" r:id="rId27"/>
    <p:sldId id="304" r:id="rId28"/>
    <p:sldId id="305" r:id="rId29"/>
    <p:sldId id="306" r:id="rId30"/>
    <p:sldId id="307" r:id="rId31"/>
    <p:sldId id="308" r:id="rId32"/>
    <p:sldId id="316" r:id="rId33"/>
    <p:sldId id="317" r:id="rId34"/>
    <p:sldId id="318" r:id="rId35"/>
    <p:sldId id="319" r:id="rId36"/>
    <p:sldId id="264" r:id="rId37"/>
    <p:sldId id="269" r:id="rId38"/>
    <p:sldId id="270" r:id="rId39"/>
    <p:sldId id="271" r:id="rId40"/>
    <p:sldId id="272" r:id="rId41"/>
    <p:sldId id="273" r:id="rId42"/>
    <p:sldId id="274" r:id="rId43"/>
    <p:sldId id="334" r:id="rId44"/>
    <p:sldId id="265" r:id="rId4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415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18EA02-CE0E-4A52-A3A6-C42A32633F65}" type="datetime1">
              <a:rPr lang="pt-BR" smtClean="0"/>
              <a:t>05/12/2022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66D78-DAD6-4B2D-90F3-952A1171C82C}" type="datetime1">
              <a:rPr lang="pt-BR" smtClean="0"/>
              <a:pPr/>
              <a:t>05/12/2022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1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7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99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88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19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6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07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63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84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1693460-BDB0-450D-8E94-D4E31BAD3A71}" type="datetime1">
              <a:rPr lang="pt-BR" noProof="0" smtClean="0"/>
              <a:t>05/12/2022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7" name="Espaço Reservado para Texto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pt-BR" noProof="0" dirty="0"/>
              <a:t>Editar estilos de texto Mestre</a:t>
            </a:r>
          </a:p>
        </p:txBody>
      </p:sp>
      <p:sp>
        <p:nvSpPr>
          <p:cNvPr id="15" name="Espaço Reservado para Imagem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11876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19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289937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Imagem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pt-BR" noProof="0" dirty="0"/>
              <a:t>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Conteúdo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Ícone aqui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Imagem Vertical Rox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TÍTULO AQUI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228820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 dirty="0"/>
              <a:t>Nome da sua empresa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pt-BR" noProof="0" dirty="0"/>
              <a:t>Obrigado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B88E691-2262-43F7-BCD3-55082BD16FF5}" type="datetime1">
              <a:rPr lang="pt-BR" noProof="0" smtClean="0"/>
              <a:t>05/12/2022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23" name="Gráfico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39" name="Espaço Reservado para Conteúdo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pt-BR" noProof="0" dirty="0"/>
              <a:t>Editar estilos de texto Mestre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pic>
        <p:nvPicPr>
          <p:cNvPr id="3" name="Gráfico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C79FB0A-278F-4197-AE93-1012E94298E8}" type="datetime1">
              <a:rPr lang="pt-BR" noProof="0" smtClean="0"/>
              <a:t>05/12/2022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pt-BR" noProof="0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sb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github.com/vmsb11/clickideia-front" TargetMode="External"/><Relationship Id="rId4" Type="http://schemas.openxmlformats.org/officeDocument/2006/relationships/hyperlink" Target="https://github.com/vmsb11/clickideia-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4100" dirty="0"/>
              <a:t>APRESENTAÇÃO PESSOAL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VINÍCIUS MOREIRA DA SILVA BRAGA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B7D9CA-35BE-F2CE-E7BF-9CD605A7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6" y="219041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4100" dirty="0"/>
              <a:t>PROJETO 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VINÍCIUS MOREIRA DA SILVA BRAGA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F7BA97-B2B9-EB69-D5E5-531984D4A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82" y="23042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FINALIDADE DO PROJETO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436418"/>
          </a:xfrm>
        </p:spPr>
        <p:txBody>
          <a:bodyPr rtlCol="0"/>
          <a:lstStyle/>
          <a:p>
            <a:pPr algn="just"/>
            <a:r>
              <a:rPr lang="pt-PT" sz="3200" dirty="0"/>
              <a:t>Como parte do processo seletivo, foi proposto o desenvolvimento de uma aplicação web fullstack que simule o funcionamento da metodologia Kanban.</a:t>
            </a:r>
            <a:endParaRPr lang="pt-BR" sz="32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28341D9-3B78-467A-9828-B85D230F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6FCB95-662B-E38F-AB15-2213CD1A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78" y="128380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214" y="2506662"/>
            <a:ext cx="5445369" cy="3454523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800" dirty="0"/>
              <a:t>O objetivo principal do projeto é disponibilizar uma ferramenta no qual os usuários poderão cadastrar cards indicando as tarefas que precisam desenvolver, que estão feitas e as que foram concluídas.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2888EF7-DDB5-41D0-A1B0-B012ABC9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2A3542-0152-AFD6-490C-A5F770C2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" y="368074"/>
            <a:ext cx="5702767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ARQUITETURA DO PROJETO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/>
              <a:t>Arquitetura cliente-servidor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b="1" dirty="0"/>
          </a:p>
          <a:p>
            <a:pPr marL="0" indent="0" algn="just">
              <a:buNone/>
            </a:pPr>
            <a:endParaRPr lang="pt-BR" sz="2800" b="1" dirty="0"/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b="1" dirty="0"/>
              <a:t>Cliente: </a:t>
            </a:r>
            <a:r>
              <a:rPr lang="pt-BR" sz="2400" dirty="0"/>
              <a:t>aplicação web com as funcionalidades definidas anteriormente</a:t>
            </a:r>
          </a:p>
          <a:p>
            <a:pPr marL="0" indent="0" algn="just">
              <a:buNone/>
            </a:pPr>
            <a:r>
              <a:rPr lang="pt-BR" sz="2400" b="1" dirty="0"/>
              <a:t>Servidor:</a:t>
            </a:r>
            <a:r>
              <a:rPr lang="pt-BR" sz="2400" dirty="0"/>
              <a:t> aplicação </a:t>
            </a:r>
            <a:r>
              <a:rPr lang="pt-BR" sz="2400" dirty="0" err="1"/>
              <a:t>backend</a:t>
            </a:r>
            <a:r>
              <a:rPr lang="pt-BR" sz="2400" dirty="0"/>
              <a:t> responsável por disponibilizar a API com as funções de comunicação com a base de dados. A base de dados também está armazenada no mesmo servidor</a:t>
            </a:r>
          </a:p>
        </p:txBody>
      </p:sp>
      <p:pic>
        <p:nvPicPr>
          <p:cNvPr id="23554" name="Picture 2" descr="Modelo cliente–servidor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93" y="2432350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8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UTILIZADAS NO DESENVOLVIMENTO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Para realizar o desenvolvimento do projeto foram utilizadas as seguintes tecnologias:</a:t>
            </a:r>
          </a:p>
        </p:txBody>
      </p:sp>
      <p:pic>
        <p:nvPicPr>
          <p:cNvPr id="3074" name="Picture 2" descr="MySQL 8: as melhorias da nova versão do MySQL | Home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55" y="3429000"/>
            <a:ext cx="2349365" cy="147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31" y="3693628"/>
            <a:ext cx="2051198" cy="12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8" y="3525617"/>
            <a:ext cx="5021732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Inicialmente foi realizado o levantamento dos requisitos do sistema, dividido em duas etapas:</a:t>
            </a:r>
          </a:p>
          <a:p>
            <a:pPr marL="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Levantamento dos requisitos do usuário;</a:t>
            </a:r>
          </a:p>
          <a:p>
            <a:pPr>
              <a:buFontTx/>
              <a:buChar char="-"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Levantamento dos requisitos de software funcionais e não funcionais com base nos requisitos levantados do usuário;</a:t>
            </a:r>
          </a:p>
        </p:txBody>
      </p:sp>
    </p:spTree>
    <p:extLst>
      <p:ext uri="{BB962C8B-B14F-4D97-AF65-F5344CB8AC3E}">
        <p14:creationId xmlns:p14="http://schemas.microsoft.com/office/powerpoint/2010/main" val="390906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Exemplos de alguns requisitos do usuário levantados:</a:t>
            </a:r>
          </a:p>
          <a:p>
            <a:pPr marL="0" indent="0">
              <a:buNone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dirty="0"/>
              <a:t>Deverá existir uma opção de cadastro e login para usuários;</a:t>
            </a:r>
          </a:p>
          <a:p>
            <a:pPr marL="514350" indent="-514350">
              <a:buAutoNum type="arabicParenR"/>
            </a:pPr>
            <a:r>
              <a:rPr lang="pt-BR" sz="2800" dirty="0"/>
              <a:t>Cada usuário poderá gerar inúmeros cards;</a:t>
            </a:r>
          </a:p>
          <a:p>
            <a:pPr marL="514350" indent="-514350">
              <a:buAutoNum type="arabicParenR"/>
            </a:pPr>
            <a:r>
              <a:rPr lang="pt-BR" sz="2800" dirty="0"/>
              <a:t>O usuário poderá gerenciar o status dos cards criados;</a:t>
            </a:r>
          </a:p>
          <a:p>
            <a:pPr marL="514350" indent="-514350">
              <a:buAutoNum type="arabicParenR"/>
            </a:pPr>
            <a:r>
              <a:rPr lang="pt-BR" sz="2800" dirty="0"/>
              <a:t>O sistema deverá ser executado na plataforma Web;</a:t>
            </a:r>
          </a:p>
        </p:txBody>
      </p:sp>
    </p:spTree>
    <p:extLst>
      <p:ext uri="{BB962C8B-B14F-4D97-AF65-F5344CB8AC3E}">
        <p14:creationId xmlns:p14="http://schemas.microsoft.com/office/powerpoint/2010/main" val="317633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LEVANTAMENTO DOS REQUISITOS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Exemplos de alguns requisitos de software levantados:</a:t>
            </a:r>
          </a:p>
          <a:p>
            <a:pPr marL="0" indent="0">
              <a:buNone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b="1" dirty="0"/>
              <a:t>RF – Cadastro de usuários: </a:t>
            </a:r>
            <a:r>
              <a:rPr lang="pt-BR" sz="2800" dirty="0"/>
              <a:t>o sistema deverá permitir realizar o cadastro dos usuários;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RF – Cadastro de cards:</a:t>
            </a:r>
            <a:r>
              <a:rPr lang="pt-BR" sz="2800" dirty="0"/>
              <a:t> o sistema deverá permitir o cadastro de cards pelo usuário;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RF – Mover cards: </a:t>
            </a:r>
            <a:r>
              <a:rPr lang="pt-BR" sz="2800" dirty="0"/>
              <a:t>o sistema deverá permitir que o usuário mova os seus cards para os três status permitidos na metodologia </a:t>
            </a:r>
            <a:r>
              <a:rPr lang="pt-BR" sz="2800" dirty="0" err="1"/>
              <a:t>Kanban</a:t>
            </a:r>
            <a:r>
              <a:rPr lang="pt-BR" sz="2800" dirty="0"/>
              <a:t>;</a:t>
            </a:r>
          </a:p>
          <a:p>
            <a:pPr marL="514350" indent="-514350">
              <a:buAutoNum type="arabicParenR"/>
            </a:pPr>
            <a:r>
              <a:rPr lang="pt-BR" sz="2800" b="1" dirty="0"/>
              <a:t>RNF – Web:</a:t>
            </a:r>
            <a:r>
              <a:rPr lang="pt-BR" sz="2800" dirty="0"/>
              <a:t> o software deverá ser executado em um navegador Web atualizado como Chrome, Safari, Opera, Edge e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37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modelagem da base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Inicialmente foi realizada a modelagem da base de dados, por ser um aplicação simples, foram criadas apenas duas entidades:</a:t>
            </a:r>
          </a:p>
          <a:p>
            <a:pPr>
              <a:buFontTx/>
              <a:buChar char="-"/>
            </a:pPr>
            <a:r>
              <a:rPr lang="pt-BR" sz="2800" b="1" dirty="0"/>
              <a:t>Cards:</a:t>
            </a:r>
            <a:r>
              <a:rPr lang="pt-BR" sz="2800" dirty="0"/>
              <a:t> armazena as informações dos cards criados pelos usuários;</a:t>
            </a:r>
          </a:p>
          <a:p>
            <a:pPr>
              <a:buFontTx/>
              <a:buChar char="-"/>
            </a:pPr>
            <a:r>
              <a:rPr lang="pt-BR" sz="2800" b="1" dirty="0"/>
              <a:t>Usuários:</a:t>
            </a:r>
            <a:r>
              <a:rPr lang="pt-BR" sz="2800" dirty="0"/>
              <a:t> armazena informações do cadastro dos usuários;</a:t>
            </a:r>
          </a:p>
        </p:txBody>
      </p:sp>
    </p:spTree>
    <p:extLst>
      <p:ext uri="{BB962C8B-B14F-4D97-AF65-F5344CB8AC3E}">
        <p14:creationId xmlns:p14="http://schemas.microsoft.com/office/powerpoint/2010/main" val="38120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modelagem da base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19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O único relacionado que foi criado:</a:t>
            </a:r>
          </a:p>
          <a:p>
            <a:pPr>
              <a:buFontTx/>
              <a:buChar char="-"/>
            </a:pPr>
            <a:r>
              <a:rPr lang="pt-BR" sz="2800" b="1" dirty="0"/>
              <a:t>Usuários x Cards (1:N): </a:t>
            </a:r>
            <a:r>
              <a:rPr lang="pt-BR" sz="2800" dirty="0"/>
              <a:t>cada usuário poderá criar N totens;</a:t>
            </a:r>
          </a:p>
        </p:txBody>
      </p:sp>
    </p:spTree>
    <p:extLst>
      <p:ext uri="{BB962C8B-B14F-4D97-AF65-F5344CB8AC3E}">
        <p14:creationId xmlns:p14="http://schemas.microsoft.com/office/powerpoint/2010/main" val="53300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Vinícius Moreira da Silva Braga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Nascido em 28/08/1989;</a:t>
            </a:r>
          </a:p>
          <a:p>
            <a:pPr algn="just">
              <a:buFontTx/>
              <a:buChar char="-"/>
            </a:pPr>
            <a:r>
              <a:rPr lang="pt-BR" sz="2300" dirty="0"/>
              <a:t>Natural de Jacareí/SP;</a:t>
            </a:r>
          </a:p>
          <a:p>
            <a:pPr algn="just">
              <a:buFontTx/>
              <a:buChar char="-"/>
            </a:pPr>
            <a:r>
              <a:rPr lang="pt-BR" sz="2300" dirty="0"/>
              <a:t>Idade: 33 anos;</a:t>
            </a:r>
          </a:p>
          <a:p>
            <a:pPr algn="just">
              <a:buFontTx/>
              <a:buChar char="-"/>
            </a:pPr>
            <a:r>
              <a:rPr lang="pt-BR" sz="2300" dirty="0"/>
              <a:t>Desenvolvedor de software;</a:t>
            </a:r>
          </a:p>
          <a:p>
            <a:pPr algn="just">
              <a:buFontTx/>
              <a:buChar char="-"/>
            </a:pPr>
            <a:r>
              <a:rPr lang="pt-BR" sz="2300" dirty="0"/>
              <a:t>Formado em Ciências da Computação; </a:t>
            </a:r>
          </a:p>
        </p:txBody>
      </p:sp>
    </p:spTree>
    <p:extLst>
      <p:ext uri="{BB962C8B-B14F-4D97-AF65-F5344CB8AC3E}">
        <p14:creationId xmlns:p14="http://schemas.microsoft.com/office/powerpoint/2010/main" val="158120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modelagem da base de dados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/>
              <a:t>Modelo criado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A27A72-7284-00DF-7BE9-0762FDD0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96" y="2451652"/>
            <a:ext cx="7129463" cy="426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21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A API do projeto foi construída em Node JS, a escolha do Node se deu devida a facilidade do framework para construção de aplicações </a:t>
            </a:r>
            <a:r>
              <a:rPr lang="pt-BR" sz="2400" dirty="0" err="1"/>
              <a:t>backend</a:t>
            </a:r>
            <a:r>
              <a:rPr lang="pt-BR" sz="2400" dirty="0"/>
              <a:t>, foram utilizadas diversas bibliotecas, dentre as importantes se pode citar:</a:t>
            </a:r>
          </a:p>
          <a:p>
            <a:pPr algn="ctr">
              <a:buFontTx/>
              <a:buChar char="-"/>
            </a:pPr>
            <a:r>
              <a:rPr lang="pt-BR" sz="3600" b="1" dirty="0" err="1"/>
              <a:t>Sequelize</a:t>
            </a:r>
            <a:r>
              <a:rPr lang="pt-BR" sz="3600" b="1" dirty="0"/>
              <a:t>;</a:t>
            </a:r>
          </a:p>
          <a:p>
            <a:pPr algn="ctr">
              <a:buFontTx/>
              <a:buChar char="-"/>
            </a:pPr>
            <a:r>
              <a:rPr lang="pt-BR" sz="3600" b="1" dirty="0"/>
              <a:t>Express.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2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22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 err="1"/>
              <a:t>Sequelize</a:t>
            </a:r>
            <a:endParaRPr lang="pt-BR" sz="3600" b="1" dirty="0"/>
          </a:p>
          <a:p>
            <a:pPr marL="0" indent="0" algn="just">
              <a:buNone/>
            </a:pPr>
            <a:r>
              <a:rPr lang="pt-BR" sz="2400" dirty="0"/>
              <a:t>É uma biblioteca que permite realizar o mapeamento relacional da base de dados permitindo manipular facilmente as informações da base de dados já que a mesma já tem implementa funções prontas para: cadastrar, alterar, consultar e remover informações da base de dados.</a:t>
            </a:r>
          </a:p>
          <a:p>
            <a:pPr marL="0" indent="0" algn="just">
              <a:buNone/>
            </a:pPr>
            <a:r>
              <a:rPr lang="pt-BR" sz="2400" dirty="0"/>
              <a:t>Para cada entidade da base de dados foi criada o mapeamento configurando o tipo de dado de cada campo da entidade e nas que tem relacionamento também foi realizado a sua configuração e o tipo de relação (1:N, N:N ou 1:1).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8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738648-4A2D-0938-5CD4-93212685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" y="1573815"/>
            <a:ext cx="12149502" cy="52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B34220-4DD2-5C9B-1131-05A2BD52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329"/>
            <a:ext cx="12192000" cy="5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Express</a:t>
            </a:r>
          </a:p>
          <a:p>
            <a:pPr marL="0" indent="0" algn="just">
              <a:buNone/>
            </a:pPr>
            <a:r>
              <a:rPr lang="pt-BR" sz="2400" dirty="0"/>
              <a:t>É uma biblioteca que permite gerenciar as requisições HTTP/HTTPS permitindo assim o acesso as funções criadas na API através da criação de rotas permitindo que o software do </a:t>
            </a:r>
            <a:r>
              <a:rPr lang="pt-BR" sz="2400" dirty="0" err="1"/>
              <a:t>toten</a:t>
            </a:r>
            <a:r>
              <a:rPr lang="pt-BR" sz="2400" dirty="0"/>
              <a:t>, aplicativo mobile e sistema gerencial acessem as informações da base de dados.</a:t>
            </a:r>
          </a:p>
          <a:p>
            <a:pPr marL="0" indent="0" algn="just">
              <a:buNone/>
            </a:pPr>
            <a:r>
              <a:rPr lang="pt-BR" sz="2400" dirty="0"/>
              <a:t>Para cada entidade, foi criado um arquivo que funciona como um “</a:t>
            </a:r>
            <a:r>
              <a:rPr lang="pt-BR" sz="2400" dirty="0" err="1"/>
              <a:t>controller</a:t>
            </a:r>
            <a:r>
              <a:rPr lang="pt-BR" sz="2400" dirty="0"/>
              <a:t>” para implementar a lógica de negócio da aplicação.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7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3600" b="1" dirty="0"/>
              <a:t>Express</a:t>
            </a:r>
          </a:p>
          <a:p>
            <a:pPr marL="0" indent="0" algn="just">
              <a:buNone/>
            </a:pPr>
            <a:r>
              <a:rPr lang="pt-BR" sz="2300" b="1" dirty="0"/>
              <a:t>Exemplo:</a:t>
            </a:r>
            <a:r>
              <a:rPr lang="pt-BR" sz="2300" dirty="0"/>
              <a:t> para a entidade cards, foi criada uma classe chamada </a:t>
            </a:r>
            <a:r>
              <a:rPr lang="pt-BR" sz="2300" dirty="0" err="1"/>
              <a:t>CardController</a:t>
            </a:r>
            <a:r>
              <a:rPr lang="pt-BR" sz="2300" dirty="0"/>
              <a:t> com as rotas que permitem:</a:t>
            </a:r>
          </a:p>
          <a:p>
            <a:pPr algn="just">
              <a:buFontTx/>
              <a:buChar char="-"/>
            </a:pPr>
            <a:r>
              <a:rPr lang="pt-BR" sz="2300" dirty="0"/>
              <a:t>Cadastrar novos cards;</a:t>
            </a:r>
          </a:p>
          <a:p>
            <a:pPr algn="just">
              <a:buFontTx/>
              <a:buChar char="-"/>
            </a:pPr>
            <a:r>
              <a:rPr lang="pt-BR" sz="2300" dirty="0"/>
              <a:t>Consultar cards cadastrados;</a:t>
            </a:r>
          </a:p>
          <a:p>
            <a:pPr algn="just">
              <a:buFontTx/>
              <a:buChar char="-"/>
            </a:pPr>
            <a:r>
              <a:rPr lang="pt-BR" sz="2300" dirty="0"/>
              <a:t>Alterar cards cadastrados;</a:t>
            </a:r>
          </a:p>
          <a:p>
            <a:pPr algn="just">
              <a:buFontTx/>
              <a:buChar char="-"/>
            </a:pPr>
            <a:r>
              <a:rPr lang="pt-BR" sz="2300" dirty="0"/>
              <a:t>Deletar cards cadastrados;</a:t>
            </a:r>
          </a:p>
        </p:txBody>
      </p:sp>
      <p:pic>
        <p:nvPicPr>
          <p:cNvPr id="7" name="Picture 4" descr="Node.js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18" y="1210621"/>
            <a:ext cx="3295963" cy="20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8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AA4C98-F895-AF55-471E-7F8F9988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009"/>
            <a:ext cx="12192000" cy="52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5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600" dirty="0"/>
              <a:t>ETAPAS DO DESENVOLVIMENTO DO PROJETO – criação DA API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6B2C4-3DAA-A2A0-12BE-9570348B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008"/>
            <a:ext cx="12192000" cy="52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5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29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300" dirty="0"/>
              <a:t>A aplicação </a:t>
            </a:r>
            <a:r>
              <a:rPr lang="pt-BR" sz="2300" dirty="0" err="1"/>
              <a:t>frontend</a:t>
            </a:r>
            <a:r>
              <a:rPr lang="pt-BR" sz="2300" dirty="0"/>
              <a:t> foi desenvolvido em </a:t>
            </a:r>
            <a:r>
              <a:rPr lang="pt-BR" sz="2300" dirty="0" err="1"/>
              <a:t>React</a:t>
            </a:r>
            <a:r>
              <a:rPr lang="pt-BR" sz="2300" dirty="0"/>
              <a:t> utilizando as seguintes bibliotecas:</a:t>
            </a:r>
          </a:p>
          <a:p>
            <a:pPr>
              <a:buFontTx/>
              <a:buChar char="-"/>
            </a:pPr>
            <a:r>
              <a:rPr lang="pt-BR" sz="2300" b="1" dirty="0" err="1"/>
              <a:t>axios</a:t>
            </a:r>
            <a:r>
              <a:rPr lang="pt-BR" sz="2300" b="1" dirty="0"/>
              <a:t>:</a:t>
            </a:r>
            <a:r>
              <a:rPr lang="pt-BR" sz="2300" dirty="0"/>
              <a:t> utilizado para fazer requisições HTTP a API explicada anteriormente;</a:t>
            </a:r>
          </a:p>
          <a:p>
            <a:pPr>
              <a:buFontTx/>
              <a:buChar char="-"/>
            </a:pPr>
            <a:r>
              <a:rPr lang="pt-BR" sz="2300" b="1" dirty="0" err="1"/>
              <a:t>reactstrap</a:t>
            </a:r>
            <a:r>
              <a:rPr lang="pt-BR" sz="2300" b="1" dirty="0"/>
              <a:t>: </a:t>
            </a:r>
            <a:r>
              <a:rPr lang="pt-BR" sz="2300" dirty="0"/>
              <a:t>utilizado para construir as interfaces gráficas utilizando o framework </a:t>
            </a:r>
            <a:r>
              <a:rPr lang="pt-BR" sz="2300" dirty="0" err="1"/>
              <a:t>Bootstrap</a:t>
            </a:r>
            <a:r>
              <a:rPr lang="pt-BR" sz="2300" dirty="0"/>
              <a:t>;</a:t>
            </a:r>
          </a:p>
          <a:p>
            <a:pPr>
              <a:buFontTx/>
              <a:buChar char="-"/>
            </a:pPr>
            <a:r>
              <a:rPr lang="pt-BR" sz="2300" b="1" dirty="0" err="1"/>
              <a:t>redux</a:t>
            </a:r>
            <a:r>
              <a:rPr lang="pt-BR" sz="2300" b="1" dirty="0"/>
              <a:t>:</a:t>
            </a:r>
            <a:r>
              <a:rPr lang="pt-BR" sz="2300" dirty="0"/>
              <a:t> utilizado para realizar o gerenciamento de estados do aplicativo;</a:t>
            </a:r>
          </a:p>
          <a:p>
            <a:pPr>
              <a:buFontTx/>
              <a:buChar char="-"/>
            </a:pPr>
            <a:r>
              <a:rPr lang="pt-BR" sz="2300" b="1" dirty="0" err="1"/>
              <a:t>redux</a:t>
            </a:r>
            <a:r>
              <a:rPr lang="pt-BR" sz="2300" b="1" dirty="0"/>
              <a:t>-saga: </a:t>
            </a:r>
            <a:r>
              <a:rPr lang="pt-BR" sz="2300" dirty="0"/>
              <a:t>utilizado para realizar chamadas assíncronas de </a:t>
            </a:r>
            <a:r>
              <a:rPr lang="pt-BR" sz="2300" dirty="0" err="1"/>
              <a:t>actions</a:t>
            </a:r>
            <a:r>
              <a:rPr lang="pt-BR" sz="2300" dirty="0"/>
              <a:t>;</a:t>
            </a:r>
          </a:p>
          <a:p>
            <a:pPr>
              <a:buFontTx/>
              <a:buChar char="-"/>
            </a:pPr>
            <a:r>
              <a:rPr lang="pt-PT" sz="2300" b="1" dirty="0"/>
              <a:t>react-router: </a:t>
            </a:r>
            <a:r>
              <a:rPr lang="pt-PT" sz="2300" dirty="0"/>
              <a:t>utilizado para realizar o roteamento e navegação entre as páginas da aplicação;</a:t>
            </a:r>
          </a:p>
          <a:p>
            <a:pPr>
              <a:buFontTx/>
              <a:buChar char="-"/>
            </a:pPr>
            <a:endParaRPr lang="pt-BR" sz="2400" dirty="0"/>
          </a:p>
        </p:txBody>
      </p:sp>
      <p:pic>
        <p:nvPicPr>
          <p:cNvPr id="6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1" y="1423299"/>
            <a:ext cx="5021732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Formação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Técnico em Informática pela </a:t>
            </a:r>
            <a:r>
              <a:rPr lang="pt-BR" sz="2300" dirty="0" err="1"/>
              <a:t>Univap</a:t>
            </a:r>
            <a:r>
              <a:rPr lang="pt-BR" sz="2300" dirty="0"/>
              <a:t> (2005-2006);</a:t>
            </a:r>
          </a:p>
          <a:p>
            <a:pPr algn="just">
              <a:buFontTx/>
              <a:buChar char="-"/>
            </a:pPr>
            <a:r>
              <a:rPr lang="pt-BR" sz="2300" dirty="0"/>
              <a:t>Ciências da Computação pela </a:t>
            </a:r>
            <a:r>
              <a:rPr lang="pt-BR" sz="2300" dirty="0" err="1"/>
              <a:t>Univap</a:t>
            </a:r>
            <a:r>
              <a:rPr lang="pt-BR" sz="2300" dirty="0"/>
              <a:t> em (2012-2014);</a:t>
            </a:r>
          </a:p>
        </p:txBody>
      </p:sp>
    </p:spTree>
    <p:extLst>
      <p:ext uri="{BB962C8B-B14F-4D97-AF65-F5344CB8AC3E}">
        <p14:creationId xmlns:p14="http://schemas.microsoft.com/office/powerpoint/2010/main" val="2930752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200" dirty="0"/>
              <a:t>Todo o gerenciamento de estados do sistema foi realizada utilizando a biblioteca </a:t>
            </a:r>
            <a:r>
              <a:rPr lang="pt-BR" sz="2200" dirty="0" err="1"/>
              <a:t>redux</a:t>
            </a:r>
            <a:r>
              <a:rPr lang="pt-BR" sz="2200" dirty="0"/>
              <a:t> que é a mais comum para tal finalidade. Para cada módulo da aplicação, foi criada um arquivo com as constantes com os nomes das </a:t>
            </a:r>
            <a:r>
              <a:rPr lang="pt-BR" sz="2200" dirty="0" err="1"/>
              <a:t>actions</a:t>
            </a:r>
            <a:r>
              <a:rPr lang="pt-BR" sz="2200" dirty="0"/>
              <a:t>, outro com as </a:t>
            </a:r>
            <a:r>
              <a:rPr lang="pt-BR" sz="2200" dirty="0" err="1"/>
              <a:t>actions</a:t>
            </a:r>
            <a:r>
              <a:rPr lang="pt-BR" sz="2200" dirty="0"/>
              <a:t>, outro com o </a:t>
            </a:r>
            <a:r>
              <a:rPr lang="pt-BR" sz="2200" dirty="0" err="1"/>
              <a:t>reducer</a:t>
            </a:r>
            <a:r>
              <a:rPr lang="pt-BR" sz="2200" dirty="0"/>
              <a:t> e outro com as implementações das funções assíncronas utilizando o </a:t>
            </a:r>
            <a:r>
              <a:rPr lang="pt-BR" sz="2200" dirty="0" err="1"/>
              <a:t>redux</a:t>
            </a:r>
            <a:r>
              <a:rPr lang="pt-BR" sz="2200" dirty="0"/>
              <a:t>-saga.</a:t>
            </a:r>
          </a:p>
          <a:p>
            <a:pPr marL="0" indent="0">
              <a:buNone/>
            </a:pPr>
            <a:r>
              <a:rPr lang="pt-BR" sz="2200" dirty="0"/>
              <a:t>Exemplo, para o módulo de cards se criou:</a:t>
            </a:r>
          </a:p>
          <a:p>
            <a:pPr>
              <a:buFontTx/>
              <a:buChar char="-"/>
            </a:pPr>
            <a:r>
              <a:rPr lang="pt-BR" sz="2200" b="1" dirty="0"/>
              <a:t>cards/actionsTypes.js: </a:t>
            </a:r>
            <a:r>
              <a:rPr lang="pt-BR" sz="2200" dirty="0"/>
              <a:t>arquivo com todas as constantes com os nomes das </a:t>
            </a:r>
            <a:r>
              <a:rPr lang="pt-BR" sz="2200" dirty="0" err="1"/>
              <a:t>actions</a:t>
            </a:r>
            <a:r>
              <a:rPr lang="pt-BR" sz="2200" dirty="0"/>
              <a:t>;</a:t>
            </a:r>
          </a:p>
          <a:p>
            <a:pPr>
              <a:buFontTx/>
              <a:buChar char="-"/>
            </a:pPr>
            <a:r>
              <a:rPr lang="pt-BR" sz="2200" b="1" dirty="0"/>
              <a:t>cards/actions.js: </a:t>
            </a:r>
            <a:r>
              <a:rPr lang="pt-BR" sz="2200" dirty="0"/>
              <a:t>arquivo com todas as </a:t>
            </a:r>
            <a:r>
              <a:rPr lang="pt-BR" sz="2200" dirty="0" err="1"/>
              <a:t>actions</a:t>
            </a:r>
            <a:r>
              <a:rPr lang="pt-BR" sz="2200" dirty="0"/>
              <a:t> relacionadas ao gerenciamento de cards;</a:t>
            </a:r>
          </a:p>
          <a:p>
            <a:pPr>
              <a:buFontTx/>
              <a:buChar char="-"/>
            </a:pPr>
            <a:r>
              <a:rPr lang="pt-BR" sz="2200" b="1" dirty="0"/>
              <a:t>cards/reducer.js:</a:t>
            </a:r>
            <a:r>
              <a:rPr lang="pt-BR" sz="2200" dirty="0"/>
              <a:t> arquivo com a função </a:t>
            </a:r>
            <a:r>
              <a:rPr lang="pt-BR" sz="2200" dirty="0" err="1"/>
              <a:t>reducer</a:t>
            </a:r>
            <a:r>
              <a:rPr lang="pt-BR" sz="2200" dirty="0"/>
              <a:t> que armazena os dados dos cards;</a:t>
            </a:r>
          </a:p>
          <a:p>
            <a:pPr>
              <a:buFontTx/>
              <a:buChar char="-"/>
            </a:pPr>
            <a:r>
              <a:rPr lang="pt-BR" sz="2200" b="1" dirty="0"/>
              <a:t>cards/saga.js:</a:t>
            </a:r>
            <a:r>
              <a:rPr lang="pt-BR" sz="2200" dirty="0"/>
              <a:t> arquivo com as implementações das funções que realizam chamadas assíncronas a API do sistema para processar o cadastro, consultas, alterações e </a:t>
            </a:r>
            <a:r>
              <a:rPr lang="pt-BR" sz="2200" dirty="0" err="1"/>
              <a:t>etc</a:t>
            </a:r>
            <a:r>
              <a:rPr lang="pt-BR" sz="2200" dirty="0"/>
              <a:t>;</a:t>
            </a:r>
          </a:p>
        </p:txBody>
      </p:sp>
      <p:pic>
        <p:nvPicPr>
          <p:cNvPr id="6" name="Picture 8" descr="Organizando uma aplicação com React | by Matheus Lima | Tableles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1" y="1423299"/>
            <a:ext cx="5021732" cy="14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3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11AB7-236C-FF30-DA50-D056AB5B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000" dirty="0"/>
              <a:t>ETAPAS DO DESENVOLVIMENTO DO PROJETO – SISTEMA GERENCIAL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32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92DAC-FFFA-5E82-D71D-6745CA73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727"/>
            <a:ext cx="12192000" cy="53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503219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/>
              <a:t>Login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612" y="2150150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entrar na ferramenta o usuário deverá efetuar sua autenticação informando o seu login e senha.</a:t>
            </a:r>
          </a:p>
          <a:p>
            <a:pPr marL="0" indent="0" algn="just" rtl="0">
              <a:buNone/>
            </a:pPr>
            <a:r>
              <a:rPr lang="pt-BR" sz="2000" dirty="0"/>
              <a:t>Caso não esteja cadastrado, poderá se cadastrar.</a:t>
            </a:r>
          </a:p>
          <a:p>
            <a:pPr marL="0" indent="0" algn="just" rtl="0">
              <a:buNone/>
            </a:pPr>
            <a:r>
              <a:rPr lang="pt-BR" sz="2000" dirty="0"/>
              <a:t>Se já está cadastrado e não lembra a sua senha, poderá realizar a sua recuperação.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830B3B-563E-07BB-F01D-896F452B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35" y="628650"/>
            <a:ext cx="813683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Cadastro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fazer o cadastro, basta o usuário informar seu nome, </a:t>
            </a:r>
            <a:r>
              <a:rPr lang="pt-BR" sz="2000" dirty="0" err="1"/>
              <a:t>email</a:t>
            </a:r>
            <a:r>
              <a:rPr lang="pt-BR" sz="2000" dirty="0"/>
              <a:t>, login e senha.</a:t>
            </a:r>
          </a:p>
          <a:p>
            <a:pPr marL="0" indent="0" algn="just" rtl="0">
              <a:buNone/>
            </a:pPr>
            <a:r>
              <a:rPr lang="pt-BR" sz="2000" dirty="0"/>
              <a:t>Se já existir um mesmo </a:t>
            </a:r>
            <a:r>
              <a:rPr lang="pt-BR" sz="2000" dirty="0" err="1"/>
              <a:t>email</a:t>
            </a:r>
            <a:r>
              <a:rPr lang="pt-BR" sz="2000" dirty="0"/>
              <a:t> e/ou login cadastrado, uma mensagem de erro é exibida.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34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3A8621-B732-5A74-AF68-612227EC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8" y="653824"/>
            <a:ext cx="8257968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43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Recuperação de senha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Se o usuário não se lembrar do login e/ou senha basta informar o seu </a:t>
            </a:r>
            <a:r>
              <a:rPr lang="pt-BR" sz="2000" dirty="0" err="1"/>
              <a:t>email</a:t>
            </a:r>
            <a:r>
              <a:rPr lang="pt-BR" sz="2000" dirty="0"/>
              <a:t> e o login e senha enviado para o </a:t>
            </a:r>
            <a:r>
              <a:rPr lang="pt-BR" sz="2000" dirty="0" err="1"/>
              <a:t>email</a:t>
            </a:r>
            <a:r>
              <a:rPr lang="pt-BR" sz="2000" dirty="0"/>
              <a:t> cadastrado.</a:t>
            </a:r>
          </a:p>
          <a:p>
            <a:pPr marL="0" indent="0" algn="just" rtl="0">
              <a:buNone/>
            </a:pPr>
            <a:r>
              <a:rPr lang="pt-BR" sz="2000" b="1" dirty="0" err="1"/>
              <a:t>Obs</a:t>
            </a:r>
            <a:r>
              <a:rPr lang="pt-BR" sz="2000" b="1" dirty="0"/>
              <a:t>:</a:t>
            </a:r>
            <a:r>
              <a:rPr lang="pt-BR" sz="2000" dirty="0"/>
              <a:t> esta função está implementada mas como não está hospedada em um servidor real com configuração de </a:t>
            </a:r>
            <a:r>
              <a:rPr lang="pt-BR" sz="2000" dirty="0" err="1"/>
              <a:t>email</a:t>
            </a:r>
            <a:r>
              <a:rPr lang="pt-BR" sz="2000" dirty="0"/>
              <a:t> realizada, a mesma não está funcionando corretamente.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DEE6AA-0F1A-62E1-489B-37E70BDB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643" y="1283678"/>
            <a:ext cx="69818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0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Gerenciamento de cards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Na página inicial do sistema o usuário poderá gerenciar todo o painel dos cards criados pelo mesmo permitindo: cadastrar, alterar, remover e mover um card de um status para o seguinte ou anterior.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A6B7A6-2079-A4C7-59E5-2A11C8BC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76" y="764932"/>
            <a:ext cx="8474319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4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Criar um novo card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criar um card basta o usuário informar o título, conteúdo e status e salvar para confirmar o cadastro.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3D1AFC-DDC6-7CBB-28EA-6AEEDC52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616" y="1028700"/>
            <a:ext cx="830911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6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Editar um card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3091961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editar um card, basta preencher o formulário conforme necessário e salvar para confirmar a alteração.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5CB4C4-2051-4889-6EF2-C49A4993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50" y="1283678"/>
            <a:ext cx="8407133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Remover card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4166876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Para remover um card basta clicar na opção de remover, ao confirmar, a operação é realizada.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39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5B03EC-B15B-8580-8A48-7CFC90A7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91" y="1481795"/>
            <a:ext cx="824513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Habilidades e conhecimentos na área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algn="just">
              <a:buFontTx/>
              <a:buChar char="-"/>
            </a:pPr>
            <a:r>
              <a:rPr lang="pt-BR" sz="2300" dirty="0"/>
              <a:t>Linguagens de programação (C, C++, Delphi, HTML, Java, Java Script (Node, </a:t>
            </a:r>
            <a:r>
              <a:rPr lang="pt-BR" sz="2300" dirty="0" err="1"/>
              <a:t>React</a:t>
            </a:r>
            <a:r>
              <a:rPr lang="pt-BR" sz="2300" dirty="0"/>
              <a:t> e </a:t>
            </a:r>
            <a:r>
              <a:rPr lang="pt-BR" sz="2300" dirty="0" err="1"/>
              <a:t>React</a:t>
            </a:r>
            <a:r>
              <a:rPr lang="pt-BR" sz="2300" dirty="0"/>
              <a:t> </a:t>
            </a:r>
            <a:r>
              <a:rPr lang="pt-BR" sz="2300" dirty="0" err="1"/>
              <a:t>Native</a:t>
            </a:r>
            <a:r>
              <a:rPr lang="pt-BR" sz="2300" dirty="0"/>
              <a:t>), PHP, Pascal e Visual Basic);</a:t>
            </a:r>
          </a:p>
          <a:p>
            <a:pPr algn="just">
              <a:buFontTx/>
              <a:buChar char="-"/>
            </a:pPr>
            <a:r>
              <a:rPr lang="pt-BR" sz="2300" dirty="0"/>
              <a:t>Banco de Dados MySQL, SQL Server, Oracle, </a:t>
            </a:r>
            <a:r>
              <a:rPr lang="pt-BR" sz="2300" dirty="0" err="1"/>
              <a:t>Interbase</a:t>
            </a:r>
            <a:r>
              <a:rPr lang="pt-BR" sz="2300" dirty="0"/>
              <a:t>, </a:t>
            </a:r>
            <a:r>
              <a:rPr lang="pt-BR" sz="2300" dirty="0" err="1"/>
              <a:t>Paradox</a:t>
            </a:r>
            <a:r>
              <a:rPr lang="pt-BR" sz="2300" dirty="0"/>
              <a:t> e </a:t>
            </a:r>
            <a:r>
              <a:rPr lang="pt-BR" sz="2300" dirty="0" err="1"/>
              <a:t>Postgre</a:t>
            </a:r>
            <a:r>
              <a:rPr lang="pt-BR" sz="2300" dirty="0"/>
              <a:t> SQL;</a:t>
            </a:r>
          </a:p>
          <a:p>
            <a:pPr algn="just">
              <a:buFontTx/>
              <a:buChar char="-"/>
            </a:pPr>
            <a:r>
              <a:rPr lang="pt-BR" sz="2300" dirty="0"/>
              <a:t>Algoritmos e estruturas de dados (listas, filas, pilhas, árvores, algoritmos de ordenação, </a:t>
            </a:r>
            <a:r>
              <a:rPr lang="pt-BR" sz="2300" dirty="0" err="1"/>
              <a:t>hash</a:t>
            </a:r>
            <a:r>
              <a:rPr lang="pt-BR" sz="2300" dirty="0"/>
              <a:t> e processamento de textos);</a:t>
            </a:r>
          </a:p>
          <a:p>
            <a:pPr algn="just">
              <a:buFontTx/>
              <a:buChar char="-"/>
            </a:pPr>
            <a:r>
              <a:rPr lang="pt-BR" sz="2300" dirty="0"/>
              <a:t>Inteligência artificial (subárea de lógica nebulosa);</a:t>
            </a:r>
          </a:p>
          <a:p>
            <a:pPr algn="just">
              <a:buFontTx/>
              <a:buChar char="-"/>
            </a:pPr>
            <a:r>
              <a:rPr lang="pt-BR" sz="2300" dirty="0"/>
              <a:t>Cálculo diferencial e integral (funções, limites, derivadas, integrais, equações diferenciais, séries de Taylor e Fourier, transformadas de Laplace e Fourier e aplicações);</a:t>
            </a:r>
          </a:p>
        </p:txBody>
      </p:sp>
    </p:spTree>
    <p:extLst>
      <p:ext uri="{BB962C8B-B14F-4D97-AF65-F5344CB8AC3E}">
        <p14:creationId xmlns:p14="http://schemas.microsoft.com/office/powerpoint/2010/main" val="205586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B14A5-E7B8-4F35-8378-DB748F6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481795"/>
            <a:ext cx="3008434" cy="601087"/>
          </a:xfrm>
        </p:spPr>
        <p:txBody>
          <a:bodyPr rtlCol="0"/>
          <a:lstStyle/>
          <a:p>
            <a:pPr algn="ctr" rtl="0"/>
            <a:r>
              <a:rPr lang="pt-BR" sz="2400" dirty="0">
                <a:solidFill>
                  <a:schemeClr val="accent1"/>
                </a:solidFill>
              </a:rPr>
              <a:t>Editar cadastro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05A85-0100-4B67-A2A5-22134AD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143772"/>
            <a:ext cx="3008434" cy="4166876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sz="2000" dirty="0"/>
              <a:t>O usuário também poderá alterar as informações de seu cadastro conforme a necessidade do mesmo.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BBA3DB3-A445-4949-AB8E-8B2F3C3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pt-BR" smtClean="0"/>
              <a:pPr rtl="0"/>
              <a:t>40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6CF54-28CD-CBF0-0A79-20D18600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27" y="919162"/>
            <a:ext cx="825610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22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vmsb11@yahoo.com.br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6ABAD79F-DC94-4F5D-8A43-C69B1B4266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3" y="4836221"/>
            <a:ext cx="5617195" cy="161758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hlinkClick r:id="rId3"/>
              </a:rPr>
              <a:t>https://github.com/vmsb11</a:t>
            </a:r>
            <a:endParaRPr lang="pt-BR" dirty="0"/>
          </a:p>
          <a:p>
            <a:endParaRPr lang="pt-BR" dirty="0">
              <a:hlinkClick r:id="rId4"/>
            </a:endParaRPr>
          </a:p>
          <a:p>
            <a:r>
              <a:rPr lang="pt-BR" dirty="0">
                <a:hlinkClick r:id="rId4"/>
              </a:rPr>
              <a:t>https://github.com/vmsb11/clickideia-api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https://github.com/vmsb11/clickideia-front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C318CE-A04D-94EF-2DBA-CD585FF23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66" y="219041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Monitor</a:t>
            </a:r>
          </a:p>
          <a:p>
            <a:pPr fontAlgn="auto"/>
            <a:r>
              <a:rPr lang="pt-PT" dirty="0"/>
              <a:t>Universidade do Vale do Paraíba · Meio período de 2006 - jul de 2008 · 2 anos 7 meses, Jacareí, São Paulo, Brasil</a:t>
            </a:r>
          </a:p>
          <a:p>
            <a:pPr fontAlgn="auto"/>
            <a:r>
              <a:rPr lang="pt-PT" dirty="0"/>
              <a:t>Atuação no suporte e manunteção dos laboratórios de informática da universidade e auxílio aos alunos tirando dúvidas sobre diversos conteúdos dos cursos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Java · JavaScript · HTML · PHP · MySQL</a:t>
            </a:r>
          </a:p>
        </p:txBody>
      </p:sp>
    </p:spTree>
    <p:extLst>
      <p:ext uri="{BB962C8B-B14F-4D97-AF65-F5344CB8AC3E}">
        <p14:creationId xmlns:p14="http://schemas.microsoft.com/office/powerpoint/2010/main" val="202715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Docente</a:t>
            </a:r>
          </a:p>
          <a:p>
            <a:pPr fontAlgn="auto"/>
            <a:r>
              <a:rPr lang="pt-PT" dirty="0"/>
              <a:t>Universidade do Vale do Paraíba · Meio período de fev de 2011 - dez de 2011 · 11 meses, Jacareí, São Paulo, Brasil</a:t>
            </a:r>
          </a:p>
          <a:p>
            <a:pPr fontAlgn="auto"/>
            <a:r>
              <a:rPr lang="pt-PT" dirty="0"/>
              <a:t>Atuação como professor do curso técnico de informática lecionando matérias em relação as seguintes disciplinas:</a:t>
            </a:r>
            <a:br>
              <a:rPr lang="pt-PT" dirty="0"/>
            </a:br>
            <a:r>
              <a:rPr lang="pt-PT" dirty="0"/>
              <a:t>- HTML;</a:t>
            </a:r>
            <a:br>
              <a:rPr lang="pt-PT" dirty="0"/>
            </a:br>
            <a:r>
              <a:rPr lang="pt-PT" dirty="0"/>
              <a:t>- Java Script;</a:t>
            </a:r>
            <a:br>
              <a:rPr lang="pt-PT" dirty="0"/>
            </a:br>
            <a:r>
              <a:rPr lang="pt-PT" dirty="0"/>
              <a:t>- MySQL;</a:t>
            </a:r>
            <a:br>
              <a:rPr lang="pt-PT" dirty="0"/>
            </a:br>
            <a:r>
              <a:rPr lang="pt-PT" dirty="0"/>
              <a:t>- TCC;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Docência · HTML5 · Java · JavaScript · HTML · PHP · MySQL</a:t>
            </a:r>
          </a:p>
        </p:txBody>
      </p:sp>
    </p:spTree>
    <p:extLst>
      <p:ext uri="{BB962C8B-B14F-4D97-AF65-F5344CB8AC3E}">
        <p14:creationId xmlns:p14="http://schemas.microsoft.com/office/powerpoint/2010/main" val="24250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</a:t>
            </a:r>
          </a:p>
          <a:p>
            <a:pPr fontAlgn="auto"/>
            <a:r>
              <a:rPr lang="pt-PT" dirty="0"/>
              <a:t>Universidade do Vale do Paraíba · Tempo integral de jul de 2014 - fev de 2015 · 8 meses, São José dos Campos, São Paulo, Brasil</a:t>
            </a:r>
          </a:p>
          <a:p>
            <a:pPr fontAlgn="auto"/>
            <a:r>
              <a:rPr lang="pt-PT" dirty="0"/>
              <a:t>Atuação como desenvolvedor Android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Desenvolvimento Android · Java · JavaScript · PHP</a:t>
            </a:r>
          </a:p>
        </p:txBody>
      </p:sp>
    </p:spTree>
    <p:extLst>
      <p:ext uri="{BB962C8B-B14F-4D97-AF65-F5344CB8AC3E}">
        <p14:creationId xmlns:p14="http://schemas.microsoft.com/office/powerpoint/2010/main" val="4385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</a:t>
            </a:r>
          </a:p>
          <a:p>
            <a:pPr fontAlgn="auto"/>
            <a:r>
              <a:rPr lang="pt-PT" dirty="0"/>
              <a:t>Ecopromo Future Recycling · Tempo integral de jun de 2018 - mai de 2022 · 4 anos, São Paulo, BrasilSão Paulo, Brasil</a:t>
            </a:r>
          </a:p>
          <a:p>
            <a:pPr fontAlgn="auto"/>
            <a:r>
              <a:rPr lang="pt-PT" dirty="0"/>
              <a:t>Atuação como desenvolvedor de software na área Web e Mobile na criação de sistemas internos utilizados pela imprensa e no desenvolvimento do software utilizado nos totens desenvolvidos pela empresa de coletas de produtos recicláveis e lixo eletrônico e medicamentos vencidos.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</a:t>
            </a:r>
          </a:p>
        </p:txBody>
      </p:sp>
    </p:spTree>
    <p:extLst>
      <p:ext uri="{BB962C8B-B14F-4D97-AF65-F5344CB8AC3E}">
        <p14:creationId xmlns:p14="http://schemas.microsoft.com/office/powerpoint/2010/main" val="339283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/>
              <a:t>Apresentação pessoal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4DBB6E2A-723F-48F4-9592-AC166B8A2562}"/>
              </a:ext>
            </a:extLst>
          </p:cNvPr>
          <p:cNvSpPr txBox="1">
            <a:spLocks/>
          </p:cNvSpPr>
          <p:nvPr/>
        </p:nvSpPr>
        <p:spPr>
          <a:xfrm>
            <a:off x="363416" y="1806681"/>
            <a:ext cx="11465168" cy="8239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4000" dirty="0"/>
              <a:t>Histórico profissional</a:t>
            </a:r>
          </a:p>
          <a:p>
            <a:pPr algn="just">
              <a:buFontTx/>
              <a:buChar char="-"/>
            </a:pPr>
            <a:endParaRPr lang="pt-BR" sz="2300" dirty="0"/>
          </a:p>
          <a:p>
            <a:pPr fontAlgn="auto"/>
            <a:r>
              <a:rPr lang="pt-PT" dirty="0"/>
              <a:t>Desenvolvedor de software</a:t>
            </a:r>
          </a:p>
          <a:p>
            <a:pPr fontAlgn="auto"/>
            <a:r>
              <a:rPr lang="pt-PT" dirty="0"/>
              <a:t>Autônomo de fev de 2010 - o momento · 12 anos 10 meses, Jacareí, São Paulo, Brasil</a:t>
            </a:r>
          </a:p>
          <a:p>
            <a:pPr fontAlgn="auto"/>
            <a:r>
              <a:rPr lang="pt-PT" dirty="0"/>
              <a:t>Desenvolvedor autônomo de software desenvolvendo pequenos sistemas web para empresas daqui da região.</a:t>
            </a:r>
          </a:p>
          <a:p>
            <a:pPr fontAlgn="auto"/>
            <a:r>
              <a:rPr lang="pt-PT" b="1" dirty="0"/>
              <a:t>Competências:</a:t>
            </a:r>
            <a:r>
              <a:rPr lang="pt-PT" dirty="0"/>
              <a:t> API REST · Desenvolvimento web · Web design · Algoritmos · Ciência da computação · Programação (computação) · Web Design Responsivo · Desenvolvimento de software · Linguagens de programação · Desenvolvimento de front-end · Programação orientada a objetos (POO) · SQL · HTML5 · Java · JavaScript · PHP · C++ · MySQL · React.js</a:t>
            </a:r>
          </a:p>
        </p:txBody>
      </p:sp>
    </p:spTree>
    <p:extLst>
      <p:ext uri="{BB962C8B-B14F-4D97-AF65-F5344CB8AC3E}">
        <p14:creationId xmlns:p14="http://schemas.microsoft.com/office/powerpoint/2010/main" val="310403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7492_TF33468121.potx" id="{402D0DD1-23F5-4E74-8C2F-940888217207}" vid="{63DDC7D4-1F96-4A10-92B4-5969931E14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Costeira</Template>
  <TotalTime>0</TotalTime>
  <Words>2091</Words>
  <Application>Microsoft Office PowerPoint</Application>
  <PresentationFormat>Widescreen</PresentationFormat>
  <Paragraphs>249</Paragraphs>
  <Slides>41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4" baseType="lpstr">
      <vt:lpstr>Arial</vt:lpstr>
      <vt:lpstr>Calibri</vt:lpstr>
      <vt:lpstr>Tema do Office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Apresentação pessoal</vt:lpstr>
      <vt:lpstr>PROJETO KANBAN</vt:lpstr>
      <vt:lpstr>FINALIDADE DO PROJETO</vt:lpstr>
      <vt:lpstr>FUNCIONAMENTO DO PROJETO</vt:lpstr>
      <vt:lpstr>ARQUITETURA DO PROJETO</vt:lpstr>
      <vt:lpstr>TECNOLOGIAS UTILIZADAS NO DESENVOLVIMENTO</vt:lpstr>
      <vt:lpstr>ETAPAS DO DESENVOLVIMENTO DO PROJETO – LEVANTAMENTO DOS REQUISITOS</vt:lpstr>
      <vt:lpstr>ETAPAS DO DESENVOLVIMENTO DO PROJETO – LEVANTAMENTO DOS REQUISITOS</vt:lpstr>
      <vt:lpstr>ETAPAS DO DESENVOLVIMENTO DO PROJETO – LEVANTAMENTO DOS REQUISITOS</vt:lpstr>
      <vt:lpstr>ETAPAS DO DESENVOLVIMENTO DO PROJETO – modelagem da base de dados</vt:lpstr>
      <vt:lpstr>ETAPAS DO DESENVOLVIMENTO DO PROJETO – modelagem da base de dados</vt:lpstr>
      <vt:lpstr>ETAPAS DO DESENVOLVIMENTO DO PROJETO – modelagem da base de dados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criação DA API</vt:lpstr>
      <vt:lpstr>ETAPAS DO DESENVOLVIMENTO DO PROJETO – SISTEMA GERENCIAL</vt:lpstr>
      <vt:lpstr>ETAPAS DO DESENVOLVIMENTO DO PROJETO – SISTEMA GERENCIAL</vt:lpstr>
      <vt:lpstr>ETAPAS DO DESENVOLVIMENTO DO PROJETO – SISTEMA GERENCIAL</vt:lpstr>
      <vt:lpstr>ETAPAS DO DESENVOLVIMENTO DO PROJETO – SISTEMA GERENCIAL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2022-11-27T00:44:20Z</dcterms:created>
  <dcterms:modified xsi:type="dcterms:W3CDTF">2022-12-05T14:36:14Z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