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25" r:id="rId14"/>
    <p:sldId id="258" r:id="rId15"/>
    <p:sldId id="260" r:id="rId16"/>
    <p:sldId id="321" r:id="rId17"/>
    <p:sldId id="293" r:id="rId18"/>
    <p:sldId id="294" r:id="rId19"/>
    <p:sldId id="296" r:id="rId20"/>
    <p:sldId id="297" r:id="rId21"/>
    <p:sldId id="295" r:id="rId22"/>
    <p:sldId id="299" r:id="rId23"/>
    <p:sldId id="302" r:id="rId24"/>
    <p:sldId id="301" r:id="rId25"/>
    <p:sldId id="303" r:id="rId26"/>
    <p:sldId id="304" r:id="rId27"/>
    <p:sldId id="305" r:id="rId28"/>
    <p:sldId id="306" r:id="rId29"/>
    <p:sldId id="307" r:id="rId30"/>
    <p:sldId id="308" r:id="rId31"/>
    <p:sldId id="316" r:id="rId32"/>
    <p:sldId id="317" r:id="rId33"/>
    <p:sldId id="318" r:id="rId34"/>
    <p:sldId id="319" r:id="rId35"/>
    <p:sldId id="264" r:id="rId36"/>
    <p:sldId id="269" r:id="rId37"/>
    <p:sldId id="270" r:id="rId38"/>
    <p:sldId id="271" r:id="rId39"/>
    <p:sldId id="272" r:id="rId40"/>
    <p:sldId id="273" r:id="rId41"/>
    <p:sldId id="274" r:id="rId42"/>
    <p:sldId id="334" r:id="rId43"/>
    <p:sldId id="265" r:id="rId4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415" autoAdjust="0"/>
  </p:normalViewPr>
  <p:slideViewPr>
    <p:cSldViewPr snapToGrid="0" showGuides="1">
      <p:cViewPr varScale="1">
        <p:scale>
          <a:sx n="72" d="100"/>
          <a:sy n="72" d="100"/>
        </p:scale>
        <p:origin x="6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18EA02-CE0E-4A52-A3A6-C42A32633F65}" type="datetime1">
              <a:rPr lang="pt-BR" smtClean="0"/>
              <a:t>07/01/2023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66D78-DAD6-4B2D-90F3-952A1171C82C}" type="datetime1">
              <a:rPr lang="pt-BR" smtClean="0"/>
              <a:pPr/>
              <a:t>07/01/2023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811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27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999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88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191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26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07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63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84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1693460-BDB0-450D-8E94-D4E31BAD3A71}" type="datetime1">
              <a:rPr lang="pt-BR" noProof="0" smtClean="0"/>
              <a:t>07/01/2023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7" name="Espaço Reservado para Texto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pt-BR" noProof="0" dirty="0"/>
              <a:t>TÍTULO AQUI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pt-BR" noProof="0" dirty="0"/>
              <a:t>Editar estilos de texto Mestre</a:t>
            </a:r>
          </a:p>
        </p:txBody>
      </p:sp>
      <p:sp>
        <p:nvSpPr>
          <p:cNvPr id="15" name="Espaço Reservado para Imagem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dirty="0"/>
              <a:t>Título aqui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Espaço Reservado para Conteúdo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19" y="2286312"/>
            <a:ext cx="2196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8011876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Espaço Reservado para Conteúdo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6" y="2286312"/>
            <a:ext cx="2196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2289937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Imagem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ia Image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pt-BR" noProof="0" dirty="0"/>
              <a:t>TÍTULO AQUI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pt-BR" noProof="0" dirty="0"/>
              <a:t>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dirty="0"/>
              <a:t>Título aqui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Conteúdo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Ícone aqui</a:t>
            </a:r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Ícone aqui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ia Imagem Vertical Rox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AQUI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22882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pt-BR" noProof="0" dirty="0"/>
              <a:t>Obrigado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B88E691-2262-43F7-BCD3-55082BD16FF5}" type="datetime1">
              <a:rPr lang="pt-BR" noProof="0" smtClean="0"/>
              <a:t>07/01/2023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23" name="Gráfico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ítulo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39" name="Espaço Reservado para Conteúdo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pt-BR" noProof="0" dirty="0"/>
              <a:t>Editar estilos de texto Mestre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pic>
        <p:nvPicPr>
          <p:cNvPr id="3" name="Gráfico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C79FB0A-278F-4197-AE93-1012E94298E8}" type="datetime1">
              <a:rPr lang="pt-BR" noProof="0" smtClean="0"/>
              <a:t>07/01/2023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sb1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github.com/vmsb11/clickideia-front" TargetMode="External"/><Relationship Id="rId4" Type="http://schemas.openxmlformats.org/officeDocument/2006/relationships/hyperlink" Target="https://github.com/vmsb11/clickideia-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sz="4100" dirty="0"/>
              <a:t>APRESENTAÇÃO PESSOAL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VINÍCIUS MOREIRA DA SILVA BRAGA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5EF1D4-BFCD-8F35-F57D-F6D3E941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19" y="2921501"/>
            <a:ext cx="3442748" cy="10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sz="3200" dirty="0"/>
              <a:t>DESAFIO TÉCNICO – IMPORTAR VENDAS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VINÍCIUS MOREIRA DA SILVA BRAGA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9509F4-D0E0-AE89-8A0E-8E7D6E3D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19" y="2921501"/>
            <a:ext cx="3442748" cy="10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FINALIDADE DO PROJETO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436418"/>
          </a:xfrm>
        </p:spPr>
        <p:txBody>
          <a:bodyPr rtlCol="0"/>
          <a:lstStyle/>
          <a:p>
            <a:pPr algn="just"/>
            <a:r>
              <a:rPr lang="pt-PT" sz="2800" dirty="0"/>
              <a:t>Como parte do processo seletivo, foi proposto o desenvolvimento de uma aplicação web fullstack que implemente um formulário que importe um arquivo com dados tabulados de vendas e salve as informações na base de dados e mostre a receita bruta.</a:t>
            </a:r>
            <a:endParaRPr lang="pt-BR" sz="28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11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0F7176-5B3B-FCD5-AD32-BDCCE470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28" y="2048340"/>
            <a:ext cx="3442748" cy="10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 DO 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214" y="2506662"/>
            <a:ext cx="5445369" cy="3454523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800" dirty="0"/>
              <a:t>O objetivo principal do projeto é disponibilizar uma ferramenta no qual os usuários poderão importar vendas realizadas por meio de arquivos tabulados. Também foi implementada a possibilidade de que as vendas possam ser cadastradas via formulário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12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8ED454-9B53-1AD1-558F-0232B73A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" y="198784"/>
            <a:ext cx="5247862" cy="65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ARQUITETURA DO PROJETO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13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b="1" dirty="0"/>
              <a:t>Arquitetura cliente-servidor</a:t>
            </a:r>
          </a:p>
          <a:p>
            <a:pPr marL="0" indent="0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b="1" dirty="0"/>
          </a:p>
          <a:p>
            <a:pPr marL="0" indent="0" algn="just">
              <a:buNone/>
            </a:pPr>
            <a:endParaRPr lang="pt-BR" sz="2800" b="1" dirty="0"/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r>
              <a:rPr lang="pt-BR" sz="2400" b="1" dirty="0"/>
              <a:t>Cliente: </a:t>
            </a:r>
            <a:r>
              <a:rPr lang="pt-BR" sz="2400" dirty="0"/>
              <a:t>aplicação web com as funcionalidades definidas anteriormente</a:t>
            </a:r>
          </a:p>
          <a:p>
            <a:pPr marL="0" indent="0" algn="just">
              <a:buNone/>
            </a:pPr>
            <a:r>
              <a:rPr lang="pt-BR" sz="2400" b="1" dirty="0"/>
              <a:t>Servidor:</a:t>
            </a:r>
            <a:r>
              <a:rPr lang="pt-BR" sz="2400" dirty="0"/>
              <a:t> aplicação </a:t>
            </a:r>
            <a:r>
              <a:rPr lang="pt-BR" sz="2400" dirty="0" err="1"/>
              <a:t>backend</a:t>
            </a:r>
            <a:r>
              <a:rPr lang="pt-BR" sz="2400" dirty="0"/>
              <a:t> responsável por disponibilizar a API com as funções de comunicação com a base de dados. A base de dados também está armazenada no mesmo servidor</a:t>
            </a:r>
          </a:p>
        </p:txBody>
      </p:sp>
      <p:pic>
        <p:nvPicPr>
          <p:cNvPr id="23554" name="Picture 2" descr="Modelo cliente–servidor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993" y="2432350"/>
            <a:ext cx="43910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8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UTILIZADAS NO DESENVOLVIMENTO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14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Para realizar o desenvolvimento do projeto foram utilizadas as seguintes tecnologias:</a:t>
            </a:r>
          </a:p>
        </p:txBody>
      </p:sp>
      <p:pic>
        <p:nvPicPr>
          <p:cNvPr id="3074" name="Picture 2" descr="MySQL 8: as melhorias da nova versão do MySQL | Homeh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55" y="3429000"/>
            <a:ext cx="2349365" cy="147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de.js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31" y="3693628"/>
            <a:ext cx="2051198" cy="12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Organizando uma aplicação com React | by Matheus Lima | Tableless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68" y="3525617"/>
            <a:ext cx="5021732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3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LEVANTAMENTO DOS REQUISITOS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15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Inicialmente foi realizado o levantamento dos requisitos do sistema, dividido em duas etapas:</a:t>
            </a:r>
          </a:p>
          <a:p>
            <a:pPr marL="0" indent="0">
              <a:buNone/>
            </a:pPr>
            <a:endParaRPr lang="pt-BR" sz="2800" dirty="0"/>
          </a:p>
          <a:p>
            <a:pPr>
              <a:buFontTx/>
              <a:buChar char="-"/>
            </a:pPr>
            <a:r>
              <a:rPr lang="pt-BR" sz="2800" dirty="0"/>
              <a:t>Levantamento dos requisitos do usuário;</a:t>
            </a:r>
          </a:p>
          <a:p>
            <a:pPr>
              <a:buFontTx/>
              <a:buChar char="-"/>
            </a:pPr>
            <a:endParaRPr lang="pt-BR" sz="2800" dirty="0"/>
          </a:p>
          <a:p>
            <a:pPr>
              <a:buFontTx/>
              <a:buChar char="-"/>
            </a:pPr>
            <a:r>
              <a:rPr lang="pt-BR" sz="2800" dirty="0"/>
              <a:t>Levantamento dos requisitos de software funcionais e não funcionais com base nos requisitos levantados do usuário;</a:t>
            </a:r>
          </a:p>
        </p:txBody>
      </p:sp>
    </p:spTree>
    <p:extLst>
      <p:ext uri="{BB962C8B-B14F-4D97-AF65-F5344CB8AC3E}">
        <p14:creationId xmlns:p14="http://schemas.microsoft.com/office/powerpoint/2010/main" val="390906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LEVANTAMENTO DOS REQUISITOS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16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Exemplos de alguns requisitos do usuário levantados:</a:t>
            </a:r>
          </a:p>
          <a:p>
            <a:pPr marL="0" indent="0">
              <a:buNone/>
            </a:pPr>
            <a:endParaRPr lang="pt-BR" sz="2800" dirty="0"/>
          </a:p>
          <a:p>
            <a:pPr marL="514350" indent="-514350">
              <a:buAutoNum type="arabicParenR"/>
            </a:pPr>
            <a:r>
              <a:rPr lang="pt-BR" sz="2800" dirty="0"/>
              <a:t>Deverá existir uma opção de cadastro e login para usuários;</a:t>
            </a:r>
          </a:p>
          <a:p>
            <a:pPr marL="514350" indent="-514350">
              <a:buAutoNum type="arabicParenR"/>
            </a:pPr>
            <a:r>
              <a:rPr lang="pt-BR" sz="2800" dirty="0"/>
              <a:t>Cada usuário poderá importar inúmeras vendas;</a:t>
            </a:r>
          </a:p>
          <a:p>
            <a:pPr marL="514350" indent="-514350">
              <a:buAutoNum type="arabicParenR"/>
            </a:pPr>
            <a:r>
              <a:rPr lang="pt-BR" sz="2800" dirty="0"/>
              <a:t>O usuário poderá gerenciar as vendas cadastradas permitindo (adicionar, consultar, editar e remover);</a:t>
            </a:r>
          </a:p>
          <a:p>
            <a:pPr marL="514350" indent="-514350">
              <a:buAutoNum type="arabicParenR"/>
            </a:pPr>
            <a:r>
              <a:rPr lang="pt-BR" sz="2800" dirty="0"/>
              <a:t>O sistema deverá ser executado na plataforma Web;</a:t>
            </a:r>
          </a:p>
        </p:txBody>
      </p:sp>
    </p:spTree>
    <p:extLst>
      <p:ext uri="{BB962C8B-B14F-4D97-AF65-F5344CB8AC3E}">
        <p14:creationId xmlns:p14="http://schemas.microsoft.com/office/powerpoint/2010/main" val="317633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LEVANTAMENTO DOS REQUISITOS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17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Exemplos de alguns requisitos de software levantados:</a:t>
            </a:r>
          </a:p>
          <a:p>
            <a:pPr marL="0" indent="0">
              <a:buNone/>
            </a:pPr>
            <a:endParaRPr lang="pt-BR" sz="2800" dirty="0"/>
          </a:p>
          <a:p>
            <a:pPr marL="514350" indent="-514350">
              <a:buAutoNum type="arabicParenR"/>
            </a:pPr>
            <a:r>
              <a:rPr lang="pt-BR" sz="2800" b="1" dirty="0"/>
              <a:t>RF – Cadastro de usuários: </a:t>
            </a:r>
            <a:r>
              <a:rPr lang="pt-BR" sz="2800" dirty="0"/>
              <a:t>o sistema deverá permitir realizar o cadastro dos usuários;</a:t>
            </a:r>
          </a:p>
          <a:p>
            <a:pPr marL="514350" indent="-514350">
              <a:buAutoNum type="arabicParenR"/>
            </a:pPr>
            <a:r>
              <a:rPr lang="pt-BR" sz="2800" b="1" dirty="0"/>
              <a:t>RF – Importar vendas:</a:t>
            </a:r>
            <a:r>
              <a:rPr lang="pt-BR" sz="2800" dirty="0"/>
              <a:t> o sistema deverá permitir importar as vendas através de arquivos tabulados;</a:t>
            </a:r>
          </a:p>
          <a:p>
            <a:pPr marL="514350" indent="-514350">
              <a:buAutoNum type="arabicParenR"/>
            </a:pPr>
            <a:r>
              <a:rPr lang="pt-BR" sz="2800" b="1" dirty="0"/>
              <a:t>RF – Editar vendas: </a:t>
            </a:r>
            <a:r>
              <a:rPr lang="pt-BR" sz="2800" dirty="0"/>
              <a:t>o sistema deverá permitir que o usuário edite as vendas cadastradas;</a:t>
            </a:r>
          </a:p>
          <a:p>
            <a:pPr marL="514350" indent="-514350">
              <a:buAutoNum type="arabicParenR"/>
            </a:pPr>
            <a:r>
              <a:rPr lang="pt-BR" sz="2800" b="1" dirty="0"/>
              <a:t>RNF – Web:</a:t>
            </a:r>
            <a:r>
              <a:rPr lang="pt-BR" sz="2800" dirty="0"/>
              <a:t> o software deverá ser executado em um navegador Web atualizado como Chrome, Safari, Opera, Edge e </a:t>
            </a:r>
            <a:r>
              <a:rPr lang="pt-BR" sz="2800" dirty="0" err="1"/>
              <a:t>etc</a:t>
            </a:r>
            <a:r>
              <a:rPr lang="pt-B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378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modelagem da base de dados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18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Inicialmente foi realizada a modelagem da base de dados, por ser um aplicação simples, foram criadas apenas duas entidades:</a:t>
            </a:r>
          </a:p>
          <a:p>
            <a:pPr>
              <a:buFontTx/>
              <a:buChar char="-"/>
            </a:pPr>
            <a:r>
              <a:rPr lang="pt-BR" sz="2800" b="1" dirty="0"/>
              <a:t>Sales:</a:t>
            </a:r>
            <a:r>
              <a:rPr lang="pt-BR" sz="2800" dirty="0"/>
              <a:t> armazena as informações das vendas cadastradas;</a:t>
            </a:r>
          </a:p>
          <a:p>
            <a:pPr>
              <a:buFontTx/>
              <a:buChar char="-"/>
            </a:pPr>
            <a:r>
              <a:rPr lang="pt-BR" sz="2800" b="1" dirty="0"/>
              <a:t>Usuários:</a:t>
            </a:r>
            <a:r>
              <a:rPr lang="pt-BR" sz="2800" dirty="0"/>
              <a:t> armazena informações do cadastro dos usuários;</a:t>
            </a:r>
          </a:p>
        </p:txBody>
      </p:sp>
    </p:spTree>
    <p:extLst>
      <p:ext uri="{BB962C8B-B14F-4D97-AF65-F5344CB8AC3E}">
        <p14:creationId xmlns:p14="http://schemas.microsoft.com/office/powerpoint/2010/main" val="38120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modelagem da base de dados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19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b="1" dirty="0"/>
              <a:t>Modelo criado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18C7E3-0386-1C86-D09F-15AFD9ED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673" y="2561019"/>
            <a:ext cx="7110654" cy="39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8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Vinícius Moreira da Silva Braga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algn="just">
              <a:buFontTx/>
              <a:buChar char="-"/>
            </a:pPr>
            <a:r>
              <a:rPr lang="pt-BR" sz="2300" dirty="0"/>
              <a:t>Nascido em 28/08/1989;</a:t>
            </a:r>
          </a:p>
          <a:p>
            <a:pPr algn="just">
              <a:buFontTx/>
              <a:buChar char="-"/>
            </a:pPr>
            <a:r>
              <a:rPr lang="pt-BR" sz="2300" dirty="0"/>
              <a:t>Natural de Jacareí/SP;</a:t>
            </a:r>
          </a:p>
          <a:p>
            <a:pPr algn="just">
              <a:buFontTx/>
              <a:buChar char="-"/>
            </a:pPr>
            <a:r>
              <a:rPr lang="pt-BR" sz="2300" dirty="0"/>
              <a:t>Idade: 33 anos;</a:t>
            </a:r>
          </a:p>
          <a:p>
            <a:pPr algn="just">
              <a:buFontTx/>
              <a:buChar char="-"/>
            </a:pPr>
            <a:r>
              <a:rPr lang="pt-BR" sz="2300" dirty="0"/>
              <a:t>Desenvolvedor de software;</a:t>
            </a:r>
          </a:p>
          <a:p>
            <a:pPr algn="just">
              <a:buFontTx/>
              <a:buChar char="-"/>
            </a:pPr>
            <a:r>
              <a:rPr lang="pt-BR" sz="2300" dirty="0"/>
              <a:t>Formado em Ciências da Computação; </a:t>
            </a:r>
          </a:p>
        </p:txBody>
      </p:sp>
    </p:spTree>
    <p:extLst>
      <p:ext uri="{BB962C8B-B14F-4D97-AF65-F5344CB8AC3E}">
        <p14:creationId xmlns:p14="http://schemas.microsoft.com/office/powerpoint/2010/main" val="158120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20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A API do projeto foi construída em Node JS, a escolha do Node se deu devida a facilidade do framework para construção de aplicações </a:t>
            </a:r>
            <a:r>
              <a:rPr lang="pt-BR" sz="2400" dirty="0" err="1"/>
              <a:t>backend</a:t>
            </a:r>
            <a:r>
              <a:rPr lang="pt-BR" sz="2400" dirty="0"/>
              <a:t>, foram utilizadas diversas bibliotecas, dentre as importantes se pode citar:</a:t>
            </a:r>
          </a:p>
          <a:p>
            <a:pPr algn="ctr">
              <a:buFontTx/>
              <a:buChar char="-"/>
            </a:pPr>
            <a:r>
              <a:rPr lang="pt-BR" sz="3600" b="1" dirty="0" err="1"/>
              <a:t>Sequelize</a:t>
            </a:r>
            <a:r>
              <a:rPr lang="pt-BR" sz="3600" b="1" dirty="0"/>
              <a:t>;</a:t>
            </a:r>
          </a:p>
          <a:p>
            <a:pPr algn="ctr">
              <a:buFontTx/>
              <a:buChar char="-"/>
            </a:pPr>
            <a:r>
              <a:rPr lang="pt-BR" sz="3600" b="1" dirty="0"/>
              <a:t>Express.</a:t>
            </a:r>
          </a:p>
        </p:txBody>
      </p:sp>
      <p:pic>
        <p:nvPicPr>
          <p:cNvPr id="7" name="Picture 4" descr="Node.js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18" y="1210621"/>
            <a:ext cx="3295963" cy="201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2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21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3600" b="1" dirty="0" err="1"/>
              <a:t>Sequelize</a:t>
            </a:r>
            <a:endParaRPr lang="pt-BR" sz="3600" b="1" dirty="0"/>
          </a:p>
          <a:p>
            <a:pPr marL="0" indent="0" algn="just">
              <a:buNone/>
            </a:pPr>
            <a:r>
              <a:rPr lang="pt-BR" sz="2400" dirty="0"/>
              <a:t>É uma biblioteca que permite realizar o mapeamento relacional da base de dados permitindo manipular facilmente as informações da base de dados já que a mesma já tem implementa funções prontas para: cadastrar, alterar, consultar e remover informações da base de dados.</a:t>
            </a:r>
          </a:p>
          <a:p>
            <a:pPr marL="0" indent="0" algn="just">
              <a:buNone/>
            </a:pPr>
            <a:r>
              <a:rPr lang="pt-BR" sz="2400" dirty="0"/>
              <a:t>Para cada entidade da base de dados foi criada o mapeamento configurando o tipo de dado de cada campo da entidade.</a:t>
            </a:r>
          </a:p>
        </p:txBody>
      </p:sp>
      <p:pic>
        <p:nvPicPr>
          <p:cNvPr id="7" name="Picture 4" descr="Node.js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18" y="1210621"/>
            <a:ext cx="3295963" cy="201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8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22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44AE1-5DA3-49F4-8F48-33291B2E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495"/>
            <a:ext cx="12192000" cy="52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23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F405F4-3BC3-EB36-784B-B55E0A75E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243"/>
            <a:ext cx="12192000" cy="51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81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24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3600" b="1" dirty="0"/>
              <a:t>Express</a:t>
            </a:r>
          </a:p>
          <a:p>
            <a:pPr marL="0" indent="0" algn="just">
              <a:buNone/>
            </a:pPr>
            <a:r>
              <a:rPr lang="pt-BR" sz="2400" dirty="0"/>
              <a:t>É uma biblioteca que permite gerenciar as requisições HTTP/HTTPS permitindo assim o acesso as funções criadas na API através da criação de rotas permitindo que o software do </a:t>
            </a:r>
            <a:r>
              <a:rPr lang="pt-BR" sz="2400" dirty="0" err="1"/>
              <a:t>toten</a:t>
            </a:r>
            <a:r>
              <a:rPr lang="pt-BR" sz="2400" dirty="0"/>
              <a:t>, aplicativo mobile e sistema gerencial acessem as informações da base de dados.</a:t>
            </a:r>
          </a:p>
          <a:p>
            <a:pPr marL="0" indent="0" algn="just">
              <a:buNone/>
            </a:pPr>
            <a:r>
              <a:rPr lang="pt-BR" sz="2400" dirty="0"/>
              <a:t>Para cada entidade, foi criado um arquivo que funciona como um “</a:t>
            </a:r>
            <a:r>
              <a:rPr lang="pt-BR" sz="2400" dirty="0" err="1"/>
              <a:t>controller</a:t>
            </a:r>
            <a:r>
              <a:rPr lang="pt-BR" sz="2400" dirty="0"/>
              <a:t>” para implementar a lógica de negócio da aplicação.</a:t>
            </a:r>
          </a:p>
        </p:txBody>
      </p:sp>
      <p:pic>
        <p:nvPicPr>
          <p:cNvPr id="7" name="Picture 4" descr="Node.js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18" y="1210621"/>
            <a:ext cx="3295963" cy="201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770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25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3600" b="1" dirty="0"/>
              <a:t>Express</a:t>
            </a:r>
          </a:p>
          <a:p>
            <a:pPr marL="0" indent="0" algn="just">
              <a:buNone/>
            </a:pPr>
            <a:r>
              <a:rPr lang="pt-BR" sz="2300" b="1" dirty="0"/>
              <a:t>Exemplo:</a:t>
            </a:r>
            <a:r>
              <a:rPr lang="pt-BR" sz="2300" dirty="0"/>
              <a:t> para a entidade </a:t>
            </a:r>
            <a:r>
              <a:rPr lang="pt-BR" sz="2300" dirty="0" err="1"/>
              <a:t>sales</a:t>
            </a:r>
            <a:r>
              <a:rPr lang="pt-BR" sz="2300" dirty="0"/>
              <a:t>, foi criada uma classe chamada </a:t>
            </a:r>
            <a:r>
              <a:rPr lang="pt-BR" sz="2300" dirty="0" err="1"/>
              <a:t>SaleController</a:t>
            </a:r>
            <a:r>
              <a:rPr lang="pt-BR" sz="2300" dirty="0"/>
              <a:t> com as rotas que permitem:</a:t>
            </a:r>
          </a:p>
          <a:p>
            <a:pPr algn="just">
              <a:buFontTx/>
              <a:buChar char="-"/>
            </a:pPr>
            <a:r>
              <a:rPr lang="pt-BR" sz="2300" dirty="0"/>
              <a:t>Cadastrar novas vendas;</a:t>
            </a:r>
          </a:p>
          <a:p>
            <a:pPr algn="just">
              <a:buFontTx/>
              <a:buChar char="-"/>
            </a:pPr>
            <a:r>
              <a:rPr lang="pt-BR" sz="2300" dirty="0"/>
              <a:t>Consultar vendas cadastradas;</a:t>
            </a:r>
          </a:p>
          <a:p>
            <a:pPr algn="just">
              <a:buFontTx/>
              <a:buChar char="-"/>
            </a:pPr>
            <a:r>
              <a:rPr lang="pt-BR" sz="2300" dirty="0"/>
              <a:t>Alterar vendas cadastradas;</a:t>
            </a:r>
          </a:p>
          <a:p>
            <a:pPr algn="just">
              <a:buFontTx/>
              <a:buChar char="-"/>
            </a:pPr>
            <a:r>
              <a:rPr lang="pt-BR" sz="2300" dirty="0"/>
              <a:t>Deletar vendas cadastradas;</a:t>
            </a:r>
          </a:p>
        </p:txBody>
      </p:sp>
      <p:pic>
        <p:nvPicPr>
          <p:cNvPr id="7" name="Picture 4" descr="Node.js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18" y="1210621"/>
            <a:ext cx="3295963" cy="201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81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26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C8544F-D9D5-EE3D-9429-A831709E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748"/>
            <a:ext cx="12192000" cy="51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5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27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B9664B-9058-D6AC-5BB6-EF9CCCDA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242"/>
            <a:ext cx="12192000" cy="51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53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000" dirty="0"/>
              <a:t>ETAPAS DO DESENVOLVIMENTO DO PROJETO – SISTEMA GERENCIAL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28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300" dirty="0"/>
              <a:t>A aplicação </a:t>
            </a:r>
            <a:r>
              <a:rPr lang="pt-BR" sz="2300" dirty="0" err="1"/>
              <a:t>frontend</a:t>
            </a:r>
            <a:r>
              <a:rPr lang="pt-BR" sz="2300" dirty="0"/>
              <a:t> foi desenvolvido em </a:t>
            </a:r>
            <a:r>
              <a:rPr lang="pt-BR" sz="2300" dirty="0" err="1"/>
              <a:t>React</a:t>
            </a:r>
            <a:r>
              <a:rPr lang="pt-BR" sz="2300" dirty="0"/>
              <a:t> utilizando as seguintes bibliotecas:</a:t>
            </a:r>
          </a:p>
          <a:p>
            <a:pPr>
              <a:buFontTx/>
              <a:buChar char="-"/>
            </a:pPr>
            <a:r>
              <a:rPr lang="pt-BR" sz="2300" b="1" dirty="0" err="1"/>
              <a:t>axios</a:t>
            </a:r>
            <a:r>
              <a:rPr lang="pt-BR" sz="2300" b="1" dirty="0"/>
              <a:t>:</a:t>
            </a:r>
            <a:r>
              <a:rPr lang="pt-BR" sz="2300" dirty="0"/>
              <a:t> utilizado para fazer requisições HTTP a API explicada anteriormente;</a:t>
            </a:r>
          </a:p>
          <a:p>
            <a:pPr>
              <a:buFontTx/>
              <a:buChar char="-"/>
            </a:pPr>
            <a:r>
              <a:rPr lang="pt-BR" sz="2300" b="1" dirty="0" err="1"/>
              <a:t>reactstrap</a:t>
            </a:r>
            <a:r>
              <a:rPr lang="pt-BR" sz="2300" b="1" dirty="0"/>
              <a:t>: </a:t>
            </a:r>
            <a:r>
              <a:rPr lang="pt-BR" sz="2300" dirty="0"/>
              <a:t>utilizado para construir as interfaces gráficas utilizando o framework </a:t>
            </a:r>
            <a:r>
              <a:rPr lang="pt-BR" sz="2300" dirty="0" err="1"/>
              <a:t>Bootstrap</a:t>
            </a:r>
            <a:r>
              <a:rPr lang="pt-BR" sz="2300" dirty="0"/>
              <a:t>;</a:t>
            </a:r>
          </a:p>
          <a:p>
            <a:pPr>
              <a:buFontTx/>
              <a:buChar char="-"/>
            </a:pPr>
            <a:r>
              <a:rPr lang="pt-BR" sz="2300" b="1" dirty="0" err="1"/>
              <a:t>redux</a:t>
            </a:r>
            <a:r>
              <a:rPr lang="pt-BR" sz="2300" b="1" dirty="0"/>
              <a:t>:</a:t>
            </a:r>
            <a:r>
              <a:rPr lang="pt-BR" sz="2300" dirty="0"/>
              <a:t> utilizado para realizar o gerenciamento de estados do aplicativo;</a:t>
            </a:r>
          </a:p>
          <a:p>
            <a:pPr>
              <a:buFontTx/>
              <a:buChar char="-"/>
            </a:pPr>
            <a:r>
              <a:rPr lang="pt-BR" sz="2300" b="1" dirty="0" err="1"/>
              <a:t>redux</a:t>
            </a:r>
            <a:r>
              <a:rPr lang="pt-BR" sz="2300" b="1" dirty="0"/>
              <a:t>-saga: </a:t>
            </a:r>
            <a:r>
              <a:rPr lang="pt-BR" sz="2300" dirty="0"/>
              <a:t>utilizado para realizar chamadas assíncronas de </a:t>
            </a:r>
            <a:r>
              <a:rPr lang="pt-BR" sz="2300" dirty="0" err="1"/>
              <a:t>actions</a:t>
            </a:r>
            <a:r>
              <a:rPr lang="pt-BR" sz="2300" dirty="0"/>
              <a:t>;</a:t>
            </a:r>
          </a:p>
          <a:p>
            <a:pPr>
              <a:buFontTx/>
              <a:buChar char="-"/>
            </a:pPr>
            <a:r>
              <a:rPr lang="pt-PT" sz="2300" b="1" dirty="0"/>
              <a:t>react-router: </a:t>
            </a:r>
            <a:r>
              <a:rPr lang="pt-PT" sz="2300" dirty="0"/>
              <a:t>utilizado para realizar o roteamento e navegação entre as páginas da aplicação;</a:t>
            </a:r>
          </a:p>
          <a:p>
            <a:pPr>
              <a:buFontTx/>
              <a:buChar char="-"/>
            </a:pPr>
            <a:endParaRPr lang="pt-BR" sz="2400" dirty="0"/>
          </a:p>
        </p:txBody>
      </p:sp>
      <p:pic>
        <p:nvPicPr>
          <p:cNvPr id="6" name="Picture 8" descr="Organizando uma aplicação com React | by Matheus Lima | Tableles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81" y="1423299"/>
            <a:ext cx="5021732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23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000" dirty="0"/>
              <a:t>ETAPAS DO DESENVOLVIMENTO DO PROJETO – SISTEMA GERENCIAL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29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200" dirty="0"/>
              <a:t>Todo o gerenciamento de estados do sistema foi realizada utilizando a biblioteca </a:t>
            </a:r>
            <a:r>
              <a:rPr lang="pt-BR" sz="2200" dirty="0" err="1"/>
              <a:t>redux</a:t>
            </a:r>
            <a:r>
              <a:rPr lang="pt-BR" sz="2200" dirty="0"/>
              <a:t> que é a mais comum para tal finalidade. Para cada módulo da aplicação, foi criada um arquivo com as constantes com os nomes das </a:t>
            </a:r>
            <a:r>
              <a:rPr lang="pt-BR" sz="2200" dirty="0" err="1"/>
              <a:t>actions</a:t>
            </a:r>
            <a:r>
              <a:rPr lang="pt-BR" sz="2200" dirty="0"/>
              <a:t>, outro com as </a:t>
            </a:r>
            <a:r>
              <a:rPr lang="pt-BR" sz="2200" dirty="0" err="1"/>
              <a:t>actions</a:t>
            </a:r>
            <a:r>
              <a:rPr lang="pt-BR" sz="2200" dirty="0"/>
              <a:t>, outro com o </a:t>
            </a:r>
            <a:r>
              <a:rPr lang="pt-BR" sz="2200" dirty="0" err="1"/>
              <a:t>reducer</a:t>
            </a:r>
            <a:r>
              <a:rPr lang="pt-BR" sz="2200" dirty="0"/>
              <a:t> e outro com as implementações das funções assíncronas utilizando o </a:t>
            </a:r>
            <a:r>
              <a:rPr lang="pt-BR" sz="2200" dirty="0" err="1"/>
              <a:t>redux</a:t>
            </a:r>
            <a:r>
              <a:rPr lang="pt-BR" sz="2200" dirty="0"/>
              <a:t>-saga.</a:t>
            </a:r>
          </a:p>
          <a:p>
            <a:pPr marL="0" indent="0">
              <a:buNone/>
            </a:pPr>
            <a:r>
              <a:rPr lang="pt-BR" sz="2200" dirty="0"/>
              <a:t>Exemplo, para o módulo de vendas se criou:</a:t>
            </a:r>
          </a:p>
          <a:p>
            <a:pPr>
              <a:buFontTx/>
              <a:buChar char="-"/>
            </a:pPr>
            <a:r>
              <a:rPr lang="pt-BR" sz="2200" b="1" dirty="0" err="1"/>
              <a:t>sales</a:t>
            </a:r>
            <a:r>
              <a:rPr lang="pt-BR" sz="2200" b="1" dirty="0"/>
              <a:t>/actionsTypes.js: </a:t>
            </a:r>
            <a:r>
              <a:rPr lang="pt-BR" sz="2200" dirty="0"/>
              <a:t>arquivo com todas as constantes com os nomes das </a:t>
            </a:r>
            <a:r>
              <a:rPr lang="pt-BR" sz="2200" dirty="0" err="1"/>
              <a:t>actions</a:t>
            </a:r>
            <a:r>
              <a:rPr lang="pt-BR" sz="2200" dirty="0"/>
              <a:t>;</a:t>
            </a:r>
          </a:p>
          <a:p>
            <a:pPr>
              <a:buFontTx/>
              <a:buChar char="-"/>
            </a:pPr>
            <a:r>
              <a:rPr lang="pt-BR" sz="2200" b="1" dirty="0" err="1"/>
              <a:t>sales</a:t>
            </a:r>
            <a:r>
              <a:rPr lang="pt-BR" sz="2200" b="1" dirty="0"/>
              <a:t>/actions.js: </a:t>
            </a:r>
            <a:r>
              <a:rPr lang="pt-BR" sz="2200" dirty="0"/>
              <a:t>arquivo com todas as </a:t>
            </a:r>
            <a:r>
              <a:rPr lang="pt-BR" sz="2200" dirty="0" err="1"/>
              <a:t>actions</a:t>
            </a:r>
            <a:r>
              <a:rPr lang="pt-BR" sz="2200" dirty="0"/>
              <a:t> relacionadas ao gerenciamento de vendas;</a:t>
            </a:r>
          </a:p>
          <a:p>
            <a:pPr>
              <a:buFontTx/>
              <a:buChar char="-"/>
            </a:pPr>
            <a:r>
              <a:rPr lang="pt-BR" sz="2200" b="1" dirty="0" err="1"/>
              <a:t>sales</a:t>
            </a:r>
            <a:r>
              <a:rPr lang="pt-BR" sz="2200" b="1" dirty="0"/>
              <a:t>/reducer.js:</a:t>
            </a:r>
            <a:r>
              <a:rPr lang="pt-BR" sz="2200" dirty="0"/>
              <a:t> arquivo com a função </a:t>
            </a:r>
            <a:r>
              <a:rPr lang="pt-BR" sz="2200" dirty="0" err="1"/>
              <a:t>reducer</a:t>
            </a:r>
            <a:r>
              <a:rPr lang="pt-BR" sz="2200" dirty="0"/>
              <a:t> que armazena os dados das vendas;</a:t>
            </a:r>
          </a:p>
          <a:p>
            <a:pPr>
              <a:buFontTx/>
              <a:buChar char="-"/>
            </a:pPr>
            <a:r>
              <a:rPr lang="pt-BR" sz="2200" b="1" dirty="0" err="1"/>
              <a:t>sales</a:t>
            </a:r>
            <a:r>
              <a:rPr lang="pt-BR" sz="2200" b="1" dirty="0"/>
              <a:t>/saga.js:</a:t>
            </a:r>
            <a:r>
              <a:rPr lang="pt-BR" sz="2200" dirty="0"/>
              <a:t> arquivo com as implementações das funções que realizam chamadas assíncronas a API do sistema para processar o cadastro, consultas, alterações e </a:t>
            </a:r>
            <a:r>
              <a:rPr lang="pt-BR" sz="2200" dirty="0" err="1"/>
              <a:t>etc</a:t>
            </a:r>
            <a:r>
              <a:rPr lang="pt-BR" sz="2200" dirty="0"/>
              <a:t>;</a:t>
            </a:r>
          </a:p>
        </p:txBody>
      </p:sp>
      <p:pic>
        <p:nvPicPr>
          <p:cNvPr id="6" name="Picture 8" descr="Organizando uma aplicação com React | by Matheus Lima | Tableles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81" y="1423299"/>
            <a:ext cx="5021732" cy="141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3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Formação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algn="just">
              <a:buFontTx/>
              <a:buChar char="-"/>
            </a:pPr>
            <a:r>
              <a:rPr lang="pt-BR" sz="2300" dirty="0"/>
              <a:t>Técnico em Informática pela </a:t>
            </a:r>
            <a:r>
              <a:rPr lang="pt-BR" sz="2300" dirty="0" err="1"/>
              <a:t>Univap</a:t>
            </a:r>
            <a:r>
              <a:rPr lang="pt-BR" sz="2300" dirty="0"/>
              <a:t> (2005-2006);</a:t>
            </a:r>
          </a:p>
          <a:p>
            <a:pPr algn="just">
              <a:buFontTx/>
              <a:buChar char="-"/>
            </a:pPr>
            <a:r>
              <a:rPr lang="pt-BR" sz="2300" dirty="0"/>
              <a:t>Ciências da Computação pela </a:t>
            </a:r>
            <a:r>
              <a:rPr lang="pt-BR" sz="2300" dirty="0" err="1"/>
              <a:t>Univap</a:t>
            </a:r>
            <a:r>
              <a:rPr lang="pt-BR" sz="2300" dirty="0"/>
              <a:t> em (2012-2014);</a:t>
            </a:r>
          </a:p>
        </p:txBody>
      </p:sp>
    </p:spTree>
    <p:extLst>
      <p:ext uri="{BB962C8B-B14F-4D97-AF65-F5344CB8AC3E}">
        <p14:creationId xmlns:p14="http://schemas.microsoft.com/office/powerpoint/2010/main" val="2930752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000" dirty="0"/>
              <a:t>ETAPAS DO DESENVOLVIMENTO DO PROJETO – SISTEMA GERENCIAL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30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DC7F15-505C-84F7-E8CC-7EA27C8B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748"/>
            <a:ext cx="12192000" cy="51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29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000" dirty="0"/>
              <a:t>ETAPAS DO DESENVOLVIMENTO DO PROJETO – SISTEMA GERENCIAL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31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1AAB46-F71E-495F-C058-B2B06880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748"/>
            <a:ext cx="12192000" cy="51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503219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/>
              <a:t>Login</a:t>
            </a:r>
            <a:endParaRPr lang="pt-BR" sz="2400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612" y="2150150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Para entrar na ferramenta o usuário deverá efetuar sua autenticação informando o seu login e senha.</a:t>
            </a:r>
          </a:p>
          <a:p>
            <a:pPr marL="0" indent="0" algn="just" rtl="0">
              <a:buNone/>
            </a:pPr>
            <a:r>
              <a:rPr lang="pt-BR" sz="2000" dirty="0"/>
              <a:t>Caso não esteja cadastrado, poderá se cadastrar.</a:t>
            </a:r>
          </a:p>
          <a:p>
            <a:pPr marL="0" indent="0" algn="just" rtl="0">
              <a:buNone/>
            </a:pPr>
            <a:r>
              <a:rPr lang="pt-BR" sz="2000" dirty="0"/>
              <a:t>Se já está cadastrado e não lembra a sua senha, poderá realizar a sua recuperação.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32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A16E82-3B84-1F11-6F46-B6ADCA2D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65" y="145409"/>
            <a:ext cx="6397487" cy="64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0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Cadastro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Para fazer o cadastro, basta o usuário informar seu nome, </a:t>
            </a:r>
            <a:r>
              <a:rPr lang="pt-BR" sz="2000" dirty="0" err="1"/>
              <a:t>email</a:t>
            </a:r>
            <a:r>
              <a:rPr lang="pt-BR" sz="2000" dirty="0"/>
              <a:t>, login e senha.</a:t>
            </a:r>
          </a:p>
          <a:p>
            <a:pPr marL="0" indent="0" algn="just" rtl="0">
              <a:buNone/>
            </a:pPr>
            <a:r>
              <a:rPr lang="pt-BR" sz="2000" dirty="0"/>
              <a:t>Se já existir um mesmo </a:t>
            </a:r>
            <a:r>
              <a:rPr lang="pt-BR" sz="2000" dirty="0" err="1"/>
              <a:t>email</a:t>
            </a:r>
            <a:r>
              <a:rPr lang="pt-BR" sz="2000" dirty="0"/>
              <a:t> e/ou login cadastrado, uma mensagem de erro é exibida.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33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2F26E3-6D53-8935-90A3-B14C963BF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21" y="246186"/>
            <a:ext cx="4942440" cy="60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3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Recuperação de senha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Se o usuário não se lembrar do login e/ou senha basta informar o seu </a:t>
            </a:r>
            <a:r>
              <a:rPr lang="pt-BR" sz="2000" dirty="0" err="1"/>
              <a:t>email</a:t>
            </a:r>
            <a:r>
              <a:rPr lang="pt-BR" sz="2000" dirty="0"/>
              <a:t> e o login e senha enviado para o </a:t>
            </a:r>
            <a:r>
              <a:rPr lang="pt-BR" sz="2000" dirty="0" err="1"/>
              <a:t>email</a:t>
            </a:r>
            <a:r>
              <a:rPr lang="pt-BR" sz="2000" dirty="0"/>
              <a:t> cadastrado.</a:t>
            </a:r>
          </a:p>
          <a:p>
            <a:pPr marL="0" indent="0" algn="just" rtl="0">
              <a:buNone/>
            </a:pPr>
            <a:r>
              <a:rPr lang="pt-BR" sz="2000" b="1" dirty="0" err="1"/>
              <a:t>Obs</a:t>
            </a:r>
            <a:r>
              <a:rPr lang="pt-BR" sz="2000" b="1" dirty="0"/>
              <a:t>:</a:t>
            </a:r>
            <a:r>
              <a:rPr lang="pt-BR" sz="2000" dirty="0"/>
              <a:t> esta função está implementada mas como não está hospedada em um servidor real com configuração de </a:t>
            </a:r>
            <a:r>
              <a:rPr lang="pt-BR" sz="2000" dirty="0" err="1"/>
              <a:t>email</a:t>
            </a:r>
            <a:r>
              <a:rPr lang="pt-BR" sz="2000" dirty="0"/>
              <a:t> realizada, a mesma não está funcionando corretamente.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34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0BE775-0A63-0D00-2843-3160E12AE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21" y="1137904"/>
            <a:ext cx="6760437" cy="42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60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Importar vendas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Na página inicial do sistema o usuário poderá importar os dados das vendas, basta selecionar o arquivo e clicar em </a:t>
            </a:r>
            <a:r>
              <a:rPr lang="pt-BR" sz="2000" b="1" dirty="0"/>
              <a:t>Salvar</a:t>
            </a:r>
            <a:r>
              <a:rPr lang="pt-BR" sz="2000" dirty="0"/>
              <a:t> pra realizar o upload.</a:t>
            </a:r>
          </a:p>
          <a:p>
            <a:pPr marL="0" indent="0" algn="just" rtl="0">
              <a:buNone/>
            </a:pPr>
            <a:r>
              <a:rPr lang="pt-BR" sz="2000" dirty="0"/>
              <a:t>O usuário navegar para as demais </a:t>
            </a:r>
            <a:r>
              <a:rPr lang="pt-BR" sz="2000" dirty="0" err="1"/>
              <a:t>tabs</a:t>
            </a:r>
            <a:r>
              <a:rPr lang="pt-BR" sz="2000" dirty="0"/>
              <a:t> da interface gráfica.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35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C47DED-2F58-66AE-950E-D273A0DEF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903" y="490330"/>
            <a:ext cx="8004313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54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Criar/editar venda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Se o usuário, optar, poderá cadastrar vendas por meio do formulário de cadastro/edição, bastando informar os dados da venda e clicar em </a:t>
            </a:r>
            <a:r>
              <a:rPr lang="pt-BR" sz="2000" b="1" dirty="0"/>
              <a:t>Salvar</a:t>
            </a:r>
            <a:r>
              <a:rPr lang="pt-BR" sz="2000" dirty="0"/>
              <a:t> para confirmar.</a:t>
            </a:r>
          </a:p>
          <a:p>
            <a:pPr marL="0" indent="0" algn="just" rtl="0">
              <a:buNone/>
            </a:pPr>
            <a:r>
              <a:rPr lang="pt-BR" sz="2000" dirty="0"/>
              <a:t>Se for uma nova venda, a mesma é cadastrada, se for uma venda já existente, as informações desta são atualizadas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36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2E0E27-7F60-399C-45D2-C4AB0070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30" y="609601"/>
            <a:ext cx="8189844" cy="56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66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Gerenciar vendas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Na aba Vendas cadastradas, o usuário poderá visualizar as vendas cadastradas, informações sobre a receita bruta e o total de itens comprados.</a:t>
            </a:r>
          </a:p>
          <a:p>
            <a:pPr marL="0" indent="0" algn="just" rtl="0">
              <a:buNone/>
            </a:pPr>
            <a:r>
              <a:rPr lang="pt-BR" sz="2000" dirty="0"/>
              <a:t>Também é possível realizar o filtro de vendas informando um parâmetro no campo de busca.</a:t>
            </a:r>
          </a:p>
          <a:p>
            <a:pPr marL="0" indent="0" algn="just" rtl="0">
              <a:buNone/>
            </a:pPr>
            <a:r>
              <a:rPr lang="pt-BR" sz="2000" dirty="0"/>
              <a:t>Para venda, é possível editar, remover e visualizar os detalhes da mesma, bastante apenas clicar na opção desejada na coluna Ações. 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37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9E33DCA-732D-5117-6090-8CDC3D12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56" y="424070"/>
            <a:ext cx="8388627" cy="61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85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Remover venda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4166876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Para remover uma venda basta clicar na opção de remover, ao confirmar, a operação é realizada.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38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BF69D1-7E06-1AC4-6560-66D8656E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617" y="424070"/>
            <a:ext cx="8295861" cy="62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50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Editar cadastro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4166876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O usuário também poderá alterar as informações de seu cadastro conforme a necessidade do mesmo.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39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E6CF54-28CD-CBF0-0A79-20D18600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27" y="919162"/>
            <a:ext cx="8256104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2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Habilidades e conhecimentos na área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algn="just">
              <a:buFontTx/>
              <a:buChar char="-"/>
            </a:pPr>
            <a:r>
              <a:rPr lang="pt-BR" sz="2300" dirty="0"/>
              <a:t>Linguagens de programação (C, C++, Delphi, HTML, Java, Java Script (Node, </a:t>
            </a:r>
            <a:r>
              <a:rPr lang="pt-BR" sz="2300" dirty="0" err="1"/>
              <a:t>React</a:t>
            </a:r>
            <a:r>
              <a:rPr lang="pt-BR" sz="2300" dirty="0"/>
              <a:t> e </a:t>
            </a:r>
            <a:r>
              <a:rPr lang="pt-BR" sz="2300" dirty="0" err="1"/>
              <a:t>React</a:t>
            </a:r>
            <a:r>
              <a:rPr lang="pt-BR" sz="2300" dirty="0"/>
              <a:t> </a:t>
            </a:r>
            <a:r>
              <a:rPr lang="pt-BR" sz="2300" dirty="0" err="1"/>
              <a:t>Native</a:t>
            </a:r>
            <a:r>
              <a:rPr lang="pt-BR" sz="2300" dirty="0"/>
              <a:t>), PHP, Pascal e Visual Basic);</a:t>
            </a:r>
          </a:p>
          <a:p>
            <a:pPr algn="just">
              <a:buFontTx/>
              <a:buChar char="-"/>
            </a:pPr>
            <a:r>
              <a:rPr lang="pt-BR" sz="2300" dirty="0"/>
              <a:t>Banco de Dados MySQL, SQL Server, Oracle, </a:t>
            </a:r>
            <a:r>
              <a:rPr lang="pt-BR" sz="2300" dirty="0" err="1"/>
              <a:t>Interbase</a:t>
            </a:r>
            <a:r>
              <a:rPr lang="pt-BR" sz="2300" dirty="0"/>
              <a:t>, </a:t>
            </a:r>
            <a:r>
              <a:rPr lang="pt-BR" sz="2300" dirty="0" err="1"/>
              <a:t>Paradox</a:t>
            </a:r>
            <a:r>
              <a:rPr lang="pt-BR" sz="2300" dirty="0"/>
              <a:t> e </a:t>
            </a:r>
            <a:r>
              <a:rPr lang="pt-BR" sz="2300" dirty="0" err="1"/>
              <a:t>Postgre</a:t>
            </a:r>
            <a:r>
              <a:rPr lang="pt-BR" sz="2300" dirty="0"/>
              <a:t> SQL;</a:t>
            </a:r>
          </a:p>
          <a:p>
            <a:pPr algn="just">
              <a:buFontTx/>
              <a:buChar char="-"/>
            </a:pPr>
            <a:r>
              <a:rPr lang="pt-BR" sz="2300" dirty="0"/>
              <a:t>Algoritmos e estruturas de dados (listas, filas, pilhas, árvores, algoritmos de ordenação, </a:t>
            </a:r>
            <a:r>
              <a:rPr lang="pt-BR" sz="2300" dirty="0" err="1"/>
              <a:t>hash</a:t>
            </a:r>
            <a:r>
              <a:rPr lang="pt-BR" sz="2300" dirty="0"/>
              <a:t> e processamento de textos);</a:t>
            </a:r>
          </a:p>
          <a:p>
            <a:pPr algn="just">
              <a:buFontTx/>
              <a:buChar char="-"/>
            </a:pPr>
            <a:r>
              <a:rPr lang="pt-BR" sz="2300" dirty="0"/>
              <a:t>Inteligência artificial (subárea de lógica nebulosa);</a:t>
            </a:r>
          </a:p>
          <a:p>
            <a:pPr algn="just">
              <a:buFontTx/>
              <a:buChar char="-"/>
            </a:pPr>
            <a:r>
              <a:rPr lang="pt-BR" sz="2300" dirty="0"/>
              <a:t>Cálculo diferencial e integral (funções, limites, derivadas, integrais, equações diferenciais, séries de Taylor e Fourier, transformadas de Laplace e Fourier e aplicações);</a:t>
            </a:r>
          </a:p>
        </p:txBody>
      </p:sp>
    </p:spTree>
    <p:extLst>
      <p:ext uri="{BB962C8B-B14F-4D97-AF65-F5344CB8AC3E}">
        <p14:creationId xmlns:p14="http://schemas.microsoft.com/office/powerpoint/2010/main" val="2055861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A294210-0A3A-40B7-8019-FDFD9DA75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vmsb11@yahoo.com.br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ABAD79F-DC94-4F5D-8A43-C69B1B4266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3" y="4836221"/>
            <a:ext cx="5617195" cy="161758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>
                <a:hlinkClick r:id="rId3"/>
              </a:rPr>
              <a:t>https://github.com/vmsb11</a:t>
            </a:r>
            <a:endParaRPr lang="pt-BR" dirty="0"/>
          </a:p>
          <a:p>
            <a:endParaRPr lang="pt-BR" dirty="0">
              <a:hlinkClick r:id="rId4"/>
            </a:endParaRPr>
          </a:p>
          <a:p>
            <a:r>
              <a:rPr lang="pt-BR" dirty="0">
                <a:hlinkClick r:id="rId4"/>
              </a:rPr>
              <a:t>https://github.com/vmsb11/terrasapp-api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https://github.com/vmsb11/terrasapp-front</a:t>
            </a:r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F2D673-BAC7-7A26-2D00-BA4724EA9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19" y="2921501"/>
            <a:ext cx="3442748" cy="10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Histórico profissional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fontAlgn="auto"/>
            <a:r>
              <a:rPr lang="pt-PT" dirty="0"/>
              <a:t>Monitor</a:t>
            </a:r>
          </a:p>
          <a:p>
            <a:pPr fontAlgn="auto"/>
            <a:r>
              <a:rPr lang="pt-PT" dirty="0"/>
              <a:t>Universidade do Vale do Paraíba · Meio período de 2006 - jul de 2008 · 2 anos 7 meses, Jacareí, São Paulo, Brasil</a:t>
            </a:r>
          </a:p>
          <a:p>
            <a:pPr fontAlgn="auto"/>
            <a:r>
              <a:rPr lang="pt-PT" dirty="0"/>
              <a:t>Atuação no suporte e manunteção dos laboratórios de informática da universidade e auxílio aos alunos tirando dúvidas sobre diversos conteúdos dos cursos</a:t>
            </a:r>
          </a:p>
          <a:p>
            <a:pPr fontAlgn="auto"/>
            <a:r>
              <a:rPr lang="pt-PT" b="1" dirty="0"/>
              <a:t>Competências:</a:t>
            </a:r>
            <a:r>
              <a:rPr lang="pt-PT" dirty="0"/>
              <a:t> API REST · Desenvolvimento web · Web design · Algoritmos · Ciência da computação · Programação (computação) · Web Design Responsivo · Desenvolvimento de software · Linguagens de programação · Desenvolvimento de front-end · Programação orientada a objetos (POO) · SQL · Java · JavaScript · HTML · PHP · MySQL</a:t>
            </a:r>
          </a:p>
        </p:txBody>
      </p:sp>
    </p:spTree>
    <p:extLst>
      <p:ext uri="{BB962C8B-B14F-4D97-AF65-F5344CB8AC3E}">
        <p14:creationId xmlns:p14="http://schemas.microsoft.com/office/powerpoint/2010/main" val="202715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Histórico profissional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fontAlgn="auto"/>
            <a:r>
              <a:rPr lang="pt-PT" dirty="0"/>
              <a:t>Docente</a:t>
            </a:r>
          </a:p>
          <a:p>
            <a:pPr fontAlgn="auto"/>
            <a:r>
              <a:rPr lang="pt-PT" dirty="0"/>
              <a:t>Universidade do Vale do Paraíba · Meio período de fev de 2011 - dez de 2011 · 11 meses, Jacareí, São Paulo, Brasil</a:t>
            </a:r>
          </a:p>
          <a:p>
            <a:pPr fontAlgn="auto"/>
            <a:r>
              <a:rPr lang="pt-PT" dirty="0"/>
              <a:t>Atuação como professor do curso técnico de informática lecionando matérias em relação as seguintes disciplinas:</a:t>
            </a:r>
            <a:br>
              <a:rPr lang="pt-PT" dirty="0"/>
            </a:br>
            <a:r>
              <a:rPr lang="pt-PT" dirty="0"/>
              <a:t>- HTML;</a:t>
            </a:r>
            <a:br>
              <a:rPr lang="pt-PT" dirty="0"/>
            </a:br>
            <a:r>
              <a:rPr lang="pt-PT" dirty="0"/>
              <a:t>- Java Script;</a:t>
            </a:r>
            <a:br>
              <a:rPr lang="pt-PT" dirty="0"/>
            </a:br>
            <a:r>
              <a:rPr lang="pt-PT" dirty="0"/>
              <a:t>- MySQL;</a:t>
            </a:r>
            <a:br>
              <a:rPr lang="pt-PT" dirty="0"/>
            </a:br>
            <a:r>
              <a:rPr lang="pt-PT" dirty="0"/>
              <a:t>- TCC;</a:t>
            </a:r>
          </a:p>
          <a:p>
            <a:pPr fontAlgn="auto"/>
            <a:r>
              <a:rPr lang="pt-PT" b="1" dirty="0"/>
              <a:t>Competências:</a:t>
            </a:r>
            <a:r>
              <a:rPr lang="pt-PT" dirty="0"/>
              <a:t> API REST · Desenvolvimento web · Web design · Algoritmos · Ciência da computação · Programação (computação) · Web Design Responsivo · Desenvolvimento de software · Linguagens de programação · Desenvolvimento de front-end · Programação orientada a objetos (POO) · SQL · Docência · HTML5 · Java · JavaScript · HTML · PHP · MySQL</a:t>
            </a:r>
          </a:p>
        </p:txBody>
      </p:sp>
    </p:spTree>
    <p:extLst>
      <p:ext uri="{BB962C8B-B14F-4D97-AF65-F5344CB8AC3E}">
        <p14:creationId xmlns:p14="http://schemas.microsoft.com/office/powerpoint/2010/main" val="242502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Histórico profissional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fontAlgn="auto"/>
            <a:r>
              <a:rPr lang="pt-PT" dirty="0"/>
              <a:t>Desenvolvedor</a:t>
            </a:r>
          </a:p>
          <a:p>
            <a:pPr fontAlgn="auto"/>
            <a:r>
              <a:rPr lang="pt-PT" dirty="0"/>
              <a:t>Universidade do Vale do Paraíba · Tempo integral de jul de 2014 - fev de 2015 · 8 meses, São José dos Campos, São Paulo, Brasil</a:t>
            </a:r>
          </a:p>
          <a:p>
            <a:pPr fontAlgn="auto"/>
            <a:r>
              <a:rPr lang="pt-PT" dirty="0"/>
              <a:t>Atuação como desenvolvedor Android</a:t>
            </a:r>
          </a:p>
          <a:p>
            <a:pPr fontAlgn="auto"/>
            <a:r>
              <a:rPr lang="pt-PT" b="1" dirty="0"/>
              <a:t>Competências:</a:t>
            </a:r>
            <a:r>
              <a:rPr lang="pt-PT" dirty="0"/>
              <a:t> API REST · Desenvolvimento web · Web design · Algoritmos · Ciência da computação · Programação (computação) · Web Design Responsivo · Desenvolvimento de software · Linguagens de programação · Desenvolvimento de front-end · Programação orientada a objetos (POO) · SQL · Desenvolvimento Android · Java · JavaScript · PHP</a:t>
            </a:r>
          </a:p>
        </p:txBody>
      </p:sp>
    </p:spTree>
    <p:extLst>
      <p:ext uri="{BB962C8B-B14F-4D97-AF65-F5344CB8AC3E}">
        <p14:creationId xmlns:p14="http://schemas.microsoft.com/office/powerpoint/2010/main" val="43853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Histórico profissional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fontAlgn="auto"/>
            <a:r>
              <a:rPr lang="pt-PT" dirty="0"/>
              <a:t>Desenvolvedor</a:t>
            </a:r>
          </a:p>
          <a:p>
            <a:pPr fontAlgn="auto"/>
            <a:r>
              <a:rPr lang="pt-PT" dirty="0"/>
              <a:t>Ecopromo Future Recycling · Tempo integral de jun de 2018 - mai de 2022 · 4 anos, São Paulo, BrasilSão Paulo, Brasil</a:t>
            </a:r>
          </a:p>
          <a:p>
            <a:pPr fontAlgn="auto"/>
            <a:r>
              <a:rPr lang="pt-PT" dirty="0"/>
              <a:t>Atuação como desenvolvedor de software na área Web e Mobile na criação de sistemas internos utilizados pela imprensa e no desenvolvimento do software utilizado nos totens desenvolvidos pela empresa de coletas de produtos recicláveis e lixo eletrônico e medicamentos vencidos.</a:t>
            </a:r>
          </a:p>
          <a:p>
            <a:pPr fontAlgn="auto"/>
            <a:r>
              <a:rPr lang="pt-PT" b="1" dirty="0"/>
              <a:t>Competências:</a:t>
            </a:r>
            <a:r>
              <a:rPr lang="pt-PT" dirty="0"/>
              <a:t> API REST · Desenvolvimento web · Web design · Algoritmos · Ciência da computação · Programação (computação) · Web Design Responsivo · Desenvolvimento de software · Linguagens de programação · Desenvolvimento de front-end · Programação orientada a objetos (POO) · SQL</a:t>
            </a:r>
          </a:p>
        </p:txBody>
      </p:sp>
    </p:spTree>
    <p:extLst>
      <p:ext uri="{BB962C8B-B14F-4D97-AF65-F5344CB8AC3E}">
        <p14:creationId xmlns:p14="http://schemas.microsoft.com/office/powerpoint/2010/main" val="339283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Histórico profissional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fontAlgn="auto"/>
            <a:r>
              <a:rPr lang="pt-PT" dirty="0"/>
              <a:t>Desenvolvedor de software</a:t>
            </a:r>
          </a:p>
          <a:p>
            <a:pPr fontAlgn="auto"/>
            <a:r>
              <a:rPr lang="pt-PT" dirty="0"/>
              <a:t>Autônomo de fev de 2010 - o momento · 12 anos 10 meses, Jacareí, São Paulo, Brasil</a:t>
            </a:r>
          </a:p>
          <a:p>
            <a:pPr fontAlgn="auto"/>
            <a:r>
              <a:rPr lang="pt-PT" dirty="0"/>
              <a:t>Desenvolvedor autônomo de software desenvolvendo pequenos sistemas web para empresas daqui da região.</a:t>
            </a:r>
          </a:p>
          <a:p>
            <a:pPr fontAlgn="auto"/>
            <a:r>
              <a:rPr lang="pt-PT" b="1" dirty="0"/>
              <a:t>Competências:</a:t>
            </a:r>
            <a:r>
              <a:rPr lang="pt-PT" dirty="0"/>
              <a:t> API REST · Desenvolvimento web · Web design · Algoritmos · Ciência da computação · Programação (computação) · Web Design Responsivo · Desenvolvimento de software · Linguagens de programação · Desenvolvimento de front-end · Programação orientada a objetos (POO) · SQL · HTML5 · Java · JavaScript · PHP · C++ · MySQL · React.js</a:t>
            </a:r>
          </a:p>
        </p:txBody>
      </p:sp>
    </p:spTree>
    <p:extLst>
      <p:ext uri="{BB962C8B-B14F-4D97-AF65-F5344CB8AC3E}">
        <p14:creationId xmlns:p14="http://schemas.microsoft.com/office/powerpoint/2010/main" val="310403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7492_TF33468121.potx" id="{402D0DD1-23F5-4E74-8C2F-940888217207}" vid="{63DDC7D4-1F96-4A10-92B4-5969931E14E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Costeira</Template>
  <TotalTime>0</TotalTime>
  <Words>2135</Words>
  <Application>Microsoft Office PowerPoint</Application>
  <PresentationFormat>Widescreen</PresentationFormat>
  <Paragraphs>249</Paragraphs>
  <Slides>40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3" baseType="lpstr">
      <vt:lpstr>Arial</vt:lpstr>
      <vt:lpstr>Calibri</vt:lpstr>
      <vt:lpstr>Tema do Office</vt:lpstr>
      <vt:lpstr>APRESENTAÇÃO PESSOAL</vt:lpstr>
      <vt:lpstr>Apresentação pessoal</vt:lpstr>
      <vt:lpstr>Apresentação pessoal</vt:lpstr>
      <vt:lpstr>Apresentação pessoal</vt:lpstr>
      <vt:lpstr>Apresentação pessoal</vt:lpstr>
      <vt:lpstr>Apresentação pessoal</vt:lpstr>
      <vt:lpstr>Apresentação pessoal</vt:lpstr>
      <vt:lpstr>Apresentação pessoal</vt:lpstr>
      <vt:lpstr>Apresentação pessoal</vt:lpstr>
      <vt:lpstr>DESAFIO TÉCNICO – IMPORTAR VENDAS</vt:lpstr>
      <vt:lpstr>FINALIDADE DO PROJETO</vt:lpstr>
      <vt:lpstr>FUNCIONAMENTO DO PROJETO</vt:lpstr>
      <vt:lpstr>ARQUITETURA DO PROJETO</vt:lpstr>
      <vt:lpstr>TECNOLOGIAS UTILIZADAS NO DESENVOLVIMENTO</vt:lpstr>
      <vt:lpstr>ETAPAS DO DESENVOLVIMENTO DO PROJETO – LEVANTAMENTO DOS REQUISITOS</vt:lpstr>
      <vt:lpstr>ETAPAS DO DESENVOLVIMENTO DO PROJETO – LEVANTAMENTO DOS REQUISITOS</vt:lpstr>
      <vt:lpstr>ETAPAS DO DESENVOLVIMENTO DO PROJETO – LEVANTAMENTO DOS REQUISITOS</vt:lpstr>
      <vt:lpstr>ETAPAS DO DESENVOLVIMENTO DO PROJETO – modelagem da base de dados</vt:lpstr>
      <vt:lpstr>ETAPAS DO DESENVOLVIMENTO DO PROJETO – modelagem da base de dados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SISTEMA GERENCIAL</vt:lpstr>
      <vt:lpstr>ETAPAS DO DESENVOLVIMENTO DO PROJETO – SISTEMA GERENCIAL</vt:lpstr>
      <vt:lpstr>ETAPAS DO DESENVOLVIMENTO DO PROJETO – SISTEMA GERENCIAL</vt:lpstr>
      <vt:lpstr>ETAPAS DO DESENVOLVIMENTO DO PROJETO – SISTEMA GERENCIAL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2022-11-27T00:44:20Z</dcterms:created>
  <dcterms:modified xsi:type="dcterms:W3CDTF">2023-01-07T17:31:09Z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