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40"/>
  </p:handoutMasterIdLst>
  <p:sldIdLst>
    <p:sldId id="257" r:id="rId4"/>
    <p:sldId id="268" r:id="rId5"/>
    <p:sldId id="289" r:id="rId6"/>
    <p:sldId id="270" r:id="rId7"/>
    <p:sldId id="271" r:id="rId8"/>
    <p:sldId id="272" r:id="rId9"/>
    <p:sldId id="276" r:id="rId10"/>
    <p:sldId id="287" r:id="rId11"/>
    <p:sldId id="278" r:id="rId12"/>
    <p:sldId id="277" r:id="rId13"/>
    <p:sldId id="274" r:id="rId14"/>
    <p:sldId id="279" r:id="rId15"/>
    <p:sldId id="311" r:id="rId16"/>
    <p:sldId id="280" r:id="rId17"/>
    <p:sldId id="281" r:id="rId18"/>
    <p:sldId id="282" r:id="rId19"/>
    <p:sldId id="283" r:id="rId20"/>
    <p:sldId id="284" r:id="rId21"/>
    <p:sldId id="286" r:id="rId22"/>
    <p:sldId id="288" r:id="rId23"/>
    <p:sldId id="290" r:id="rId24"/>
    <p:sldId id="291" r:id="rId25"/>
    <p:sldId id="296" r:id="rId26"/>
    <p:sldId id="299" r:id="rId27"/>
    <p:sldId id="300" r:id="rId28"/>
    <p:sldId id="301" r:id="rId29"/>
    <p:sldId id="303" r:id="rId30"/>
    <p:sldId id="304" r:id="rId31"/>
    <p:sldId id="305" r:id="rId32"/>
    <p:sldId id="306" r:id="rId33"/>
    <p:sldId id="302" r:id="rId34"/>
    <p:sldId id="307" r:id="rId35"/>
    <p:sldId id="308" r:id="rId36"/>
    <p:sldId id="309" r:id="rId37"/>
    <p:sldId id="310"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5" autoAdjust="0"/>
    <p:restoredTop sz="94660"/>
  </p:normalViewPr>
  <p:slideViewPr>
    <p:cSldViewPr>
      <p:cViewPr varScale="1">
        <p:scale>
          <a:sx n="69" d="100"/>
          <a:sy n="69" d="100"/>
        </p:scale>
        <p:origin x="-1320" y="-108"/>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13/06/2014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11188646-8CEC-4AE4-B1E7-ADF9D885FD96}" type="datetimeFigureOut">
              <a:rPr lang="en-US" smtClean="0"/>
              <a:pPr/>
              <a:t>13/06/2014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13/06/2014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13/06/2014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13/06/2014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oleObject" Target="Drawing1/Drawing/~Page-1/Sheet.102"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Drawing1/Drawing/~Page-1/Sheet.5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3400" y="2438400"/>
            <a:ext cx="8229600" cy="1905000"/>
          </a:xfrm>
          <a:prstGeom prst="rect">
            <a:avLst/>
          </a:prstGeom>
          <a:noFill/>
          <a:ln w="9525">
            <a:noFill/>
            <a:miter lim="800000"/>
            <a:headEnd/>
            <a:tailEnd/>
          </a:ln>
        </p:spPr>
        <p:txBody>
          <a:bodyPr anchor="ctr"/>
          <a:lstStyle/>
          <a:p>
            <a:pPr algn="ctr">
              <a:lnSpc>
                <a:spcPct val="100000"/>
              </a:lnSpc>
              <a:spcBef>
                <a:spcPct val="0"/>
              </a:spcBef>
            </a:pPr>
            <a:r>
              <a:rPr lang="en-US" sz="3200" b="1">
                <a:solidFill>
                  <a:schemeClr val="hlink"/>
                </a:solidFill>
                <a:latin typeface="UVnAvant"/>
              </a:rPr>
              <a:t>ỨNG DỤNG CNTT TRONG QUẢN LÝ TỔNG THỂ BỆNH VIỆN</a:t>
            </a:r>
            <a:r>
              <a:rPr lang="en-US" sz="3200" b="1">
                <a:solidFill>
                  <a:schemeClr val="hlink"/>
                </a:solidFill>
              </a:rPr>
              <a:t/>
            </a:r>
            <a:br>
              <a:rPr lang="en-US" sz="3200" b="1">
                <a:solidFill>
                  <a:schemeClr val="hlink"/>
                </a:solidFill>
              </a:rPr>
            </a:br>
            <a:endParaRPr lang="en-US" sz="3200" b="1">
              <a:solidFill>
                <a:schemeClr val="hlink"/>
              </a:solidFill>
              <a:latin typeface="UVnAvant"/>
            </a:endParaRPr>
          </a:p>
        </p:txBody>
      </p:sp>
      <p:sp>
        <p:nvSpPr>
          <p:cNvPr id="7" name="Text Box 8"/>
          <p:cNvSpPr txBox="1">
            <a:spLocks noChangeArrowheads="1"/>
          </p:cNvSpPr>
          <p:nvPr/>
        </p:nvSpPr>
        <p:spPr bwMode="auto">
          <a:xfrm>
            <a:off x="6705600" y="5867400"/>
            <a:ext cx="1410964" cy="369332"/>
          </a:xfrm>
          <a:prstGeom prst="rect">
            <a:avLst/>
          </a:prstGeom>
          <a:noFill/>
          <a:ln w="9525">
            <a:noFill/>
            <a:miter lim="800000"/>
            <a:headEnd/>
            <a:tailEnd/>
          </a:ln>
        </p:spPr>
        <p:txBody>
          <a:bodyPr wrap="none">
            <a:spAutoFit/>
          </a:bodyPr>
          <a:lstStyle/>
          <a:p>
            <a:pPr algn="l">
              <a:lnSpc>
                <a:spcPct val="100000"/>
              </a:lnSpc>
              <a:spcBef>
                <a:spcPct val="0"/>
              </a:spcBef>
            </a:pPr>
            <a:r>
              <a:rPr lang="en-US" sz="1800" b="0" smtClean="0">
                <a:solidFill>
                  <a:schemeClr val="tx1"/>
                </a:solidFill>
              </a:rPr>
              <a:t>, 14/05/2014</a:t>
            </a:r>
            <a:endParaRPr lang="en-US" sz="1800" b="0">
              <a:solidFill>
                <a:schemeClr val="tx1"/>
              </a:solidFill>
            </a:endParaRPr>
          </a:p>
        </p:txBody>
      </p:sp>
      <p:sp>
        <p:nvSpPr>
          <p:cNvPr id="8" name="Text Box 5"/>
          <p:cNvSpPr txBox="1">
            <a:spLocks noChangeArrowheads="1"/>
          </p:cNvSpPr>
          <p:nvPr/>
        </p:nvSpPr>
        <p:spPr bwMode="auto">
          <a:xfrm>
            <a:off x="304800" y="685800"/>
            <a:ext cx="8763000" cy="954107"/>
          </a:xfrm>
          <a:prstGeom prst="rect">
            <a:avLst/>
          </a:prstGeom>
          <a:noFill/>
          <a:ln w="9525">
            <a:noFill/>
            <a:miter lim="800000"/>
            <a:headEnd/>
            <a:tailEnd/>
          </a:ln>
        </p:spPr>
        <p:txBody>
          <a:bodyPr>
            <a:spAutoFit/>
          </a:bodyPr>
          <a:lstStyle/>
          <a:p>
            <a:pPr algn="ctr"/>
            <a:r>
              <a:rPr lang="en-US" sz="2800" b="1">
                <a:solidFill>
                  <a:srgbClr val="0000FF"/>
                </a:solidFill>
                <a:latin typeface="UVnAvant"/>
              </a:rPr>
              <a:t>CÔNG TY CỔ PHẦN CÔNG NGHỆ THÔNG TIN </a:t>
            </a:r>
            <a:endParaRPr lang="en-US" sz="2800" b="1" smtClean="0">
              <a:solidFill>
                <a:srgbClr val="0000FF"/>
              </a:solidFill>
              <a:latin typeface="UVnAvant"/>
            </a:endParaRPr>
          </a:p>
          <a:p>
            <a:pPr algn="ctr"/>
            <a:endParaRPr lang="en-US" sz="2800" b="1">
              <a:solidFill>
                <a:srgbClr val="0000FF"/>
              </a:solidFill>
              <a:latin typeface="UVnAvant"/>
            </a:endParaRPr>
          </a:p>
        </p:txBody>
      </p:sp>
      <p:sp>
        <p:nvSpPr>
          <p:cNvPr id="5" name="Footer Placeholder 1"/>
          <p:cNvSpPr>
            <a:spLocks noGrp="1"/>
          </p:cNvSpPr>
          <p:nvPr>
            <p:ph type="ftr" sz="quarter" idx="10"/>
          </p:nvPr>
        </p:nvSpPr>
        <p:spPr>
          <a:xfrm>
            <a:off x="228600" y="6400800"/>
            <a:ext cx="87630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B</a:t>
            </a:r>
            <a:r>
              <a:rPr lang="en-US" sz="3600" b="1" smtClean="0">
                <a:solidFill>
                  <a:schemeClr val="tx1">
                    <a:lumMod val="85000"/>
                    <a:lumOff val="15000"/>
                  </a:schemeClr>
                </a:solidFill>
                <a:latin typeface="Arial" pitchFamily="34" charset="0"/>
                <a:cs typeface="Arial" pitchFamily="34" charset="0"/>
              </a:rPr>
              <a:t>. QUẢN LÝ DANH MỤC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524000"/>
            <a:ext cx="7772400" cy="3962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danh mục chung: </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Phòng ban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nhân viên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Bệnh theo ICD10, loại bệnh</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thuốc</a:t>
            </a:r>
          </a:p>
          <a:p>
            <a:pPr marL="457200" indent="-457200">
              <a:lnSpc>
                <a:spcPct val="115000"/>
              </a:lnSpc>
              <a:spcBef>
                <a:spcPct val="20000"/>
              </a:spcBef>
              <a:buFontTx/>
              <a:buChar char="-"/>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Danh mục dịch vụ cận lâm sàng</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10</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C</a:t>
            </a:r>
            <a:r>
              <a:rPr lang="en-US" sz="3600" b="1" smtClean="0">
                <a:solidFill>
                  <a:schemeClr val="tx1">
                    <a:lumMod val="85000"/>
                    <a:lumOff val="15000"/>
                  </a:schemeClr>
                </a:solidFill>
                <a:latin typeface="Arial" pitchFamily="34" charset="0"/>
                <a:cs typeface="Arial" pitchFamily="34" charset="0"/>
              </a:rPr>
              <a:t>. QUẢN LÝ HÀNG ĐỢI QMS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676400" y="3048000"/>
            <a:ext cx="7620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4724400"/>
            <a:ext cx="12096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505200" y="4733925"/>
            <a:ext cx="1524000" cy="1285875"/>
          </a:xfrm>
          <a:prstGeom prst="rect">
            <a:avLst/>
          </a:prstGeom>
          <a:noFill/>
          <a:ln w="9525">
            <a:noFill/>
            <a:miter lim="800000"/>
            <a:headEnd/>
            <a:tailEnd/>
          </a:ln>
          <a:effectLst/>
        </p:spPr>
      </p:pic>
      <p:cxnSp>
        <p:nvCxnSpPr>
          <p:cNvPr id="8" name="Elbow Connector 25"/>
          <p:cNvCxnSpPr>
            <a:stCxn id="3076" idx="3"/>
            <a:endCxn id="3077" idx="1"/>
          </p:cNvCxnSpPr>
          <p:nvPr/>
        </p:nvCxnSpPr>
        <p:spPr bwMode="auto">
          <a:xfrm>
            <a:off x="2657475" y="5367338"/>
            <a:ext cx="847725" cy="9525"/>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fontScale="92500"/>
          </a:bodyPr>
          <a:lstStyle/>
          <a:p>
            <a:pPr marL="457200" indent="-457200">
              <a:lnSpc>
                <a:spcPct val="115000"/>
              </a:lnSpc>
              <a:spcBef>
                <a:spcPct val="20000"/>
              </a:spcBef>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      Đảm bảo an ninh, trật tự và công bằng với tất cả các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tiếp đón cho Bệnh nhân đến khám chữa bệnh</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Hiển thị số tại các phòng tiếp đón và chờ thăm khám</a:t>
            </a:r>
          </a:p>
        </p:txBody>
      </p:sp>
      <p:pic>
        <p:nvPicPr>
          <p:cNvPr id="3079" name="Picture 7"/>
          <p:cNvPicPr>
            <a:picLocks noChangeAspect="1" noChangeArrowheads="1"/>
          </p:cNvPicPr>
          <p:nvPr/>
        </p:nvPicPr>
        <p:blipFill>
          <a:blip r:embed="rId5"/>
          <a:srcRect/>
          <a:stretch>
            <a:fillRect/>
          </a:stretch>
        </p:blipFill>
        <p:spPr bwMode="auto">
          <a:xfrm>
            <a:off x="6400800" y="2924175"/>
            <a:ext cx="838200" cy="1343025"/>
          </a:xfrm>
          <a:prstGeom prst="rect">
            <a:avLst/>
          </a:prstGeom>
          <a:noFill/>
          <a:ln w="9525">
            <a:noFill/>
            <a:miter lim="800000"/>
            <a:headEnd/>
            <a:tailEnd/>
          </a:ln>
          <a:effectLst/>
        </p:spPr>
      </p:pic>
      <p:cxnSp>
        <p:nvCxnSpPr>
          <p:cNvPr id="20" name="Straight Arrow Connector 19"/>
          <p:cNvCxnSpPr>
            <a:stCxn id="3074" idx="2"/>
            <a:endCxn id="3076" idx="0"/>
          </p:cNvCxnSpPr>
          <p:nvPr/>
        </p:nvCxnSpPr>
        <p:spPr>
          <a:xfrm rot="5400000">
            <a:off x="1788319" y="4455319"/>
            <a:ext cx="533400"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4" idx="3"/>
            <a:endCxn id="3079" idx="1"/>
          </p:cNvCxnSpPr>
          <p:nvPr/>
        </p:nvCxnSpPr>
        <p:spPr>
          <a:xfrm flipV="1">
            <a:off x="2438400" y="3595688"/>
            <a:ext cx="3962400" cy="238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D</a:t>
            </a:r>
            <a:r>
              <a:rPr lang="en-US" sz="3600" b="1" smtClean="0">
                <a:solidFill>
                  <a:schemeClr val="tx1">
                    <a:lumMod val="85000"/>
                    <a:lumOff val="15000"/>
                  </a:schemeClr>
                </a:solidFill>
                <a:latin typeface="Arial" pitchFamily="34" charset="0"/>
                <a:cs typeface="Arial" pitchFamily="34" charset="0"/>
              </a:rPr>
              <a:t>. QUẢN LÝ TIẾP ĐÓN-THĂM KHÁM</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Tiếp nhận thông tin hành chính từ Bệnh nhân</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Chỉ định phòng khám cho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thứ tự chờ khám cho hệ thống QMS</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Chỉ định cận lâm sàng, kê đơn thuốc</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11" name="Rounded Rectangle 10"/>
          <p:cNvSpPr/>
          <p:nvPr/>
        </p:nvSpPr>
        <p:spPr bwMode="auto">
          <a:xfrm>
            <a:off x="1981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Tiếp đón bệnh nhân</a:t>
            </a:r>
          </a:p>
          <a:p>
            <a:pPr algn="ctr">
              <a:defRPr/>
            </a:pPr>
            <a:r>
              <a:rPr lang="en-US" sz="1200" b="1" smtClean="0">
                <a:solidFill>
                  <a:srgbClr val="262626"/>
                </a:solidFill>
                <a:latin typeface="Arial" pitchFamily="34" charset="0"/>
                <a:cs typeface="Arial" pitchFamily="34" charset="0"/>
              </a:rPr>
              <a:t>(Họ tên, địa chỉ, đối tượng, thẻ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endCxn id="14" idx="1"/>
          </p:cNvCxnSpPr>
          <p:nvPr/>
        </p:nvCxnSpPr>
        <p:spPr bwMode="auto">
          <a:xfrm>
            <a:off x="3810000" y="4114800"/>
            <a:ext cx="457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267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phòng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5" name="Rounded Rectangle 14"/>
          <p:cNvSpPr/>
          <p:nvPr/>
        </p:nvSpPr>
        <p:spPr bwMode="auto">
          <a:xfrm>
            <a:off x="67056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 + 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7" name="Rounded Rectangle 16"/>
          <p:cNvSpPr/>
          <p:nvPr/>
        </p:nvSpPr>
        <p:spPr bwMode="auto">
          <a:xfrm>
            <a:off x="6705600" y="5029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Xem kết quả cận lâm sàng+ Kê đơn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a:endCxn id="15" idx="1"/>
          </p:cNvCxnSpPr>
          <p:nvPr/>
        </p:nvCxnSpPr>
        <p:spPr bwMode="auto">
          <a:xfrm>
            <a:off x="6096000" y="41148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7" idx="0"/>
          </p:cNvCxnSpPr>
          <p:nvPr/>
        </p:nvCxnSpPr>
        <p:spPr bwMode="auto">
          <a:xfrm rot="5400000">
            <a:off x="7429500" y="4838700"/>
            <a:ext cx="381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67200" y="5105400"/>
            <a:ext cx="1371600" cy="9906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a:solidFill>
                  <a:schemeClr val="tx1">
                    <a:lumMod val="95000"/>
                    <a:lumOff val="5000"/>
                  </a:schemeClr>
                </a:solidFill>
                <a:latin typeface="Arial" pitchFamily="34" charset="0"/>
                <a:cs typeface="Arial" pitchFamily="34" charset="0"/>
              </a:rPr>
              <a:t>Kết </a:t>
            </a:r>
            <a:r>
              <a:rPr lang="en-US" sz="1200" b="1" smtClean="0">
                <a:solidFill>
                  <a:schemeClr val="tx1">
                    <a:lumMod val="95000"/>
                    <a:lumOff val="5000"/>
                  </a:schemeClr>
                </a:solidFill>
                <a:latin typeface="Arial" pitchFamily="34" charset="0"/>
                <a:cs typeface="Arial" pitchFamily="34" charset="0"/>
              </a:rPr>
              <a:t>thúc thăm khám</a:t>
            </a:r>
            <a:endParaRPr lang="en-US" sz="1200" b="1">
              <a:solidFill>
                <a:schemeClr val="tx1">
                  <a:lumMod val="95000"/>
                  <a:lumOff val="5000"/>
                </a:schemeClr>
              </a:solidFill>
              <a:latin typeface="Arial" pitchFamily="34" charset="0"/>
              <a:cs typeface="Arial" pitchFamily="34" charset="0"/>
            </a:endParaRPr>
          </a:p>
        </p:txBody>
      </p:sp>
      <p:cxnSp>
        <p:nvCxnSpPr>
          <p:cNvPr id="28" name="Straight Arrow Connector 27"/>
          <p:cNvCxnSpPr>
            <a:stCxn id="17" idx="1"/>
            <a:endCxn id="27" idx="6"/>
          </p:cNvCxnSpPr>
          <p:nvPr/>
        </p:nvCxnSpPr>
        <p:spPr bwMode="auto">
          <a:xfrm rot="10800000" flipV="1">
            <a:off x="5638800" y="5562600"/>
            <a:ext cx="10668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37338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Bắt đầu</a:t>
            </a:r>
            <a:endParaRPr lang="en-US" sz="1200" b="1">
              <a:solidFill>
                <a:schemeClr val="tx1">
                  <a:lumMod val="95000"/>
                  <a:lumOff val="5000"/>
                </a:schemeClr>
              </a:solidFill>
              <a:latin typeface="Arial" pitchFamily="34" charset="0"/>
              <a:cs typeface="Arial" pitchFamily="34" charset="0"/>
            </a:endParaRPr>
          </a:p>
        </p:txBody>
      </p:sp>
      <p:cxnSp>
        <p:nvCxnSpPr>
          <p:cNvPr id="32" name="Straight Arrow Connector 31"/>
          <p:cNvCxnSpPr>
            <a:endCxn id="11" idx="1"/>
          </p:cNvCxnSpPr>
          <p:nvPr/>
        </p:nvCxnSpPr>
        <p:spPr bwMode="auto">
          <a:xfrm>
            <a:off x="1066800" y="4114800"/>
            <a:ext cx="914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13</a:t>
            </a:fld>
            <a:r>
              <a:rPr lang="en-US" b="1" smtClean="0">
                <a:solidFill>
                  <a:schemeClr val="tx1">
                    <a:lumMod val="85000"/>
                    <a:lumOff val="15000"/>
                  </a:schemeClr>
                </a:solidFill>
                <a:latin typeface="Arial" pitchFamily="34" charset="0"/>
                <a:cs typeface="Arial" pitchFamily="34" charset="0"/>
              </a:rPr>
              <a:t> </a:t>
            </a:r>
          </a:p>
        </p:txBody>
      </p:sp>
      <p:grpSp>
        <p:nvGrpSpPr>
          <p:cNvPr id="116" name="Group 115"/>
          <p:cNvGrpSpPr/>
          <p:nvPr/>
        </p:nvGrpSpPr>
        <p:grpSpPr>
          <a:xfrm>
            <a:off x="228600" y="457200"/>
            <a:ext cx="8381999" cy="5838825"/>
            <a:chOff x="228600" y="457200"/>
            <a:chExt cx="8381999" cy="5838825"/>
          </a:xfrm>
        </p:grpSpPr>
        <p:grpSp>
          <p:nvGrpSpPr>
            <p:cNvPr id="113" name="Group 112"/>
            <p:cNvGrpSpPr/>
            <p:nvPr/>
          </p:nvGrpSpPr>
          <p:grpSpPr>
            <a:xfrm>
              <a:off x="228600" y="457200"/>
              <a:ext cx="8381999" cy="5838825"/>
              <a:chOff x="228600" y="457200"/>
              <a:chExt cx="8381999" cy="5838825"/>
            </a:xfrm>
          </p:grpSpPr>
          <p:sp>
            <p:nvSpPr>
              <p:cNvPr id="11" name="Rounded Rectangle 10"/>
              <p:cNvSpPr/>
              <p:nvPr/>
            </p:nvSpPr>
            <p:spPr bwMode="auto">
              <a:xfrm>
                <a:off x="228600" y="2133600"/>
                <a:ext cx="1905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cận lâm sàng(Xét nghiệm hóa sinh, miễn dịch, nước tiểu, huyết học…)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stCxn id="26" idx="6"/>
                <a:endCxn id="1030" idx="1"/>
              </p:cNvCxnSpPr>
              <p:nvPr/>
            </p:nvCxnSpPr>
            <p:spPr bwMode="auto">
              <a:xfrm>
                <a:off x="3733800" y="2667000"/>
                <a:ext cx="1116013"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583113" y="3733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Phân tích dữ liệu,</a:t>
                </a:r>
              </a:p>
              <a:p>
                <a:pPr algn="ctr">
                  <a:defRPr/>
                </a:pPr>
                <a:r>
                  <a:rPr lang="en-US" sz="1200" b="1" smtClean="0">
                    <a:solidFill>
                      <a:srgbClr val="262626"/>
                    </a:solidFill>
                    <a:latin typeface="Arial" pitchFamily="34" charset="0"/>
                    <a:cs typeface="Arial" pitchFamily="34" charset="0"/>
                  </a:rPr>
                  <a:t>In phiếu trả kết quả</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p:nvPr/>
            </p:nvCxnSpPr>
            <p:spPr bwMode="auto">
              <a:xfrm>
                <a:off x="5878513" y="2286000"/>
                <a:ext cx="1295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30" idx="2"/>
              </p:cNvCxnSpPr>
              <p:nvPr/>
            </p:nvCxnSpPr>
            <p:spPr bwMode="auto">
              <a:xfrm rot="16200000" flipH="1">
                <a:off x="5106988" y="3457575"/>
                <a:ext cx="5334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26" idx="2"/>
                <a:endCxn id="11" idx="0"/>
              </p:cNvCxnSpPr>
              <p:nvPr/>
            </p:nvCxnSpPr>
            <p:spPr bwMode="auto">
              <a:xfrm rot="5400000">
                <a:off x="850107" y="1797844"/>
                <a:ext cx="666750" cy="476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838200" y="533400"/>
                <a:ext cx="695325" cy="933450"/>
              </a:xfrm>
              <a:prstGeom prst="rect">
                <a:avLst/>
              </a:prstGeom>
              <a:noFill/>
              <a:ln w="9525">
                <a:noFill/>
                <a:miter lim="800000"/>
                <a:headEnd/>
                <a:tailEnd/>
              </a:ln>
              <a:effectLst/>
            </p:spPr>
          </p:pic>
          <p:sp>
            <p:nvSpPr>
              <p:cNvPr id="26" name="Oval 25"/>
              <p:cNvSpPr/>
              <p:nvPr/>
            </p:nvSpPr>
            <p:spPr>
              <a:xfrm>
                <a:off x="2667000" y="2286000"/>
                <a:ext cx="10668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Module Kết nối</a:t>
                </a:r>
                <a:endParaRPr lang="en-US" sz="1200" b="1">
                  <a:solidFill>
                    <a:schemeClr val="tx1">
                      <a:lumMod val="95000"/>
                      <a:lumOff val="5000"/>
                    </a:schemeClr>
                  </a:solidFill>
                  <a:latin typeface="Arial" pitchFamily="34" charset="0"/>
                  <a:cs typeface="Arial" pitchFamily="34" charset="0"/>
                </a:endParaRPr>
              </a:p>
            </p:txBody>
          </p:sp>
          <p:cxnSp>
            <p:nvCxnSpPr>
              <p:cNvPr id="30" name="Straight Arrow Connector 29"/>
              <p:cNvCxnSpPr>
                <a:stCxn id="11" idx="3"/>
                <a:endCxn id="26" idx="2"/>
              </p:cNvCxnSpPr>
              <p:nvPr/>
            </p:nvCxnSpPr>
            <p:spPr bwMode="auto">
              <a:xfrm>
                <a:off x="2133600" y="2667000"/>
                <a:ext cx="533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29" name="Object 5"/>
              <p:cNvGraphicFramePr>
                <a:graphicFrameLocks noChangeAspect="1"/>
              </p:cNvGraphicFramePr>
              <p:nvPr/>
            </p:nvGraphicFramePr>
            <p:xfrm>
              <a:off x="7326313" y="2590800"/>
              <a:ext cx="1131887" cy="1338290"/>
            </p:xfrm>
            <a:graphic>
              <a:graphicData uri="http://schemas.openxmlformats.org/presentationml/2006/ole">
                <p:oleObj spid="_x0000_s1029" name="Visio" r:id="rId4" imgW="1349704" imgH="1596117" progId="Visio.Drawing.11">
                  <p:link updateAutomatic="1"/>
                </p:oleObj>
              </a:graphicData>
            </a:graphic>
          </p:graphicFrame>
          <p:pic>
            <p:nvPicPr>
              <p:cNvPr id="1030" name="Picture 6"/>
              <p:cNvPicPr>
                <a:picLocks noChangeAspect="1" noChangeArrowheads="1"/>
              </p:cNvPicPr>
              <p:nvPr/>
            </p:nvPicPr>
            <p:blipFill>
              <a:blip r:embed="rId5"/>
              <a:srcRect/>
              <a:stretch>
                <a:fillRect/>
              </a:stretch>
            </p:blipFill>
            <p:spPr bwMode="auto">
              <a:xfrm>
                <a:off x="4849813" y="2133600"/>
                <a:ext cx="1028700" cy="1066800"/>
              </a:xfrm>
              <a:prstGeom prst="rect">
                <a:avLst/>
              </a:prstGeom>
              <a:noFill/>
              <a:ln w="9525">
                <a:noFill/>
                <a:miter lim="800000"/>
                <a:headEnd/>
                <a:tailEnd/>
              </a:ln>
              <a:effectLst/>
            </p:spPr>
          </p:pic>
          <p:cxnSp>
            <p:nvCxnSpPr>
              <p:cNvPr id="54" name="Straight Arrow Connector 53"/>
              <p:cNvCxnSpPr/>
              <p:nvPr/>
            </p:nvCxnSpPr>
            <p:spPr bwMode="auto">
              <a:xfrm rot="10800000">
                <a:off x="5954713" y="2895600"/>
                <a:ext cx="1295400" cy="1588"/>
              </a:xfrm>
              <a:prstGeom prst="straightConnector1">
                <a:avLst/>
              </a:prstGeom>
              <a:ln>
                <a:solidFill>
                  <a:schemeClr val="accent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bwMode="auto">
              <a:xfrm>
                <a:off x="5726113" y="2057400"/>
                <a:ext cx="16002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Trao đổi dữ liệu</a:t>
                </a:r>
                <a:endParaRPr lang="en-US" sz="1200" b="1">
                  <a:solidFill>
                    <a:schemeClr val="tx1">
                      <a:lumMod val="85000"/>
                      <a:lumOff val="15000"/>
                    </a:schemeClr>
                  </a:solidFill>
                  <a:latin typeface="Arial" pitchFamily="34" charset="0"/>
                  <a:cs typeface="Arial" pitchFamily="34" charset="0"/>
                </a:endParaRPr>
              </a:p>
            </p:txBody>
          </p:sp>
          <p:sp>
            <p:nvSpPr>
              <p:cNvPr id="59" name="TextBox 58"/>
              <p:cNvSpPr txBox="1"/>
              <p:nvPr/>
            </p:nvSpPr>
            <p:spPr bwMode="auto">
              <a:xfrm>
                <a:off x="5802313" y="2514600"/>
                <a:ext cx="16002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Trả dữ liệu</a:t>
                </a:r>
                <a:endParaRPr lang="en-US" sz="1200" b="1">
                  <a:solidFill>
                    <a:schemeClr val="tx1">
                      <a:lumMod val="85000"/>
                      <a:lumOff val="15000"/>
                    </a:schemeClr>
                  </a:solidFill>
                  <a:latin typeface="Arial" pitchFamily="34" charset="0"/>
                  <a:cs typeface="Arial" pitchFamily="34" charset="0"/>
                </a:endParaRPr>
              </a:p>
            </p:txBody>
          </p:sp>
          <p:pic>
            <p:nvPicPr>
              <p:cNvPr id="1031" name="Picture 7"/>
              <p:cNvPicPr>
                <a:picLocks noChangeAspect="1" noChangeArrowheads="1"/>
              </p:cNvPicPr>
              <p:nvPr/>
            </p:nvPicPr>
            <p:blipFill>
              <a:blip r:embed="rId6"/>
              <a:srcRect/>
              <a:stretch>
                <a:fillRect/>
              </a:stretch>
            </p:blipFill>
            <p:spPr bwMode="auto">
              <a:xfrm>
                <a:off x="4964113" y="5181600"/>
                <a:ext cx="933450" cy="1114425"/>
              </a:xfrm>
              <a:prstGeom prst="rect">
                <a:avLst/>
              </a:prstGeom>
              <a:noFill/>
              <a:ln w="9525">
                <a:noFill/>
                <a:miter lim="800000"/>
                <a:headEnd/>
                <a:tailEnd/>
              </a:ln>
              <a:effectLst/>
            </p:spPr>
          </p:pic>
          <p:cxnSp>
            <p:nvCxnSpPr>
              <p:cNvPr id="66" name="Shape 65"/>
              <p:cNvCxnSpPr>
                <a:stCxn id="14" idx="1"/>
                <a:endCxn id="26" idx="5"/>
              </p:cNvCxnSpPr>
              <p:nvPr/>
            </p:nvCxnSpPr>
            <p:spPr>
              <a:xfrm rot="10800000">
                <a:off x="3577571" y="2936408"/>
                <a:ext cx="1005542" cy="1330792"/>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bwMode="auto">
              <a:xfrm>
                <a:off x="1447800" y="4038600"/>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 về phòng khám</a:t>
                </a:r>
                <a:endParaRPr lang="en-US" sz="1200" b="1">
                  <a:solidFill>
                    <a:schemeClr val="tx1">
                      <a:lumMod val="85000"/>
                      <a:lumOff val="15000"/>
                    </a:schemeClr>
                  </a:solidFill>
                  <a:latin typeface="Arial" pitchFamily="34" charset="0"/>
                  <a:cs typeface="Arial" pitchFamily="34" charset="0"/>
                </a:endParaRPr>
              </a:p>
            </p:txBody>
          </p:sp>
          <p:cxnSp>
            <p:nvCxnSpPr>
              <p:cNvPr id="68" name="Straight Arrow Connector 67"/>
              <p:cNvCxnSpPr/>
              <p:nvPr/>
            </p:nvCxnSpPr>
            <p:spPr bwMode="auto">
              <a:xfrm rot="16200000" flipH="1">
                <a:off x="5164138" y="5057775"/>
                <a:ext cx="5334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32" name="Object 8"/>
              <p:cNvGraphicFramePr>
                <a:graphicFrameLocks noChangeAspect="1"/>
              </p:cNvGraphicFramePr>
              <p:nvPr/>
            </p:nvGraphicFramePr>
            <p:xfrm>
              <a:off x="7326312" y="1219200"/>
              <a:ext cx="1284287" cy="1295400"/>
            </p:xfrm>
            <a:graphic>
              <a:graphicData uri="http://schemas.openxmlformats.org/presentationml/2006/ole">
                <p:oleObj spid="_x0000_s1032" name="Visio" r:id="rId7" imgW="1781340" imgH="1939203" progId="Visio.Drawing.11">
                  <p:link updateAutomatic="1"/>
                </p:oleObj>
              </a:graphicData>
            </a:graphic>
          </p:graphicFrame>
          <p:pic>
            <p:nvPicPr>
              <p:cNvPr id="1033" name="Picture 9"/>
              <p:cNvPicPr>
                <a:picLocks noChangeAspect="1" noChangeArrowheads="1"/>
              </p:cNvPicPr>
              <p:nvPr/>
            </p:nvPicPr>
            <p:blipFill>
              <a:blip r:embed="rId8"/>
              <a:srcRect/>
              <a:stretch>
                <a:fillRect/>
              </a:stretch>
            </p:blipFill>
            <p:spPr bwMode="auto">
              <a:xfrm>
                <a:off x="4735513" y="457200"/>
                <a:ext cx="1219200" cy="1104900"/>
              </a:xfrm>
              <a:prstGeom prst="rect">
                <a:avLst/>
              </a:prstGeom>
              <a:noFill/>
              <a:ln w="9525">
                <a:noFill/>
                <a:miter lim="800000"/>
                <a:headEnd/>
                <a:tailEnd/>
              </a:ln>
              <a:effectLst/>
            </p:spPr>
          </p:pic>
          <p:cxnSp>
            <p:nvCxnSpPr>
              <p:cNvPr id="70" name="Straight Arrow Connector 69"/>
              <p:cNvCxnSpPr>
                <a:stCxn id="1033" idx="2"/>
                <a:endCxn id="1030" idx="0"/>
              </p:cNvCxnSpPr>
              <p:nvPr/>
            </p:nvCxnSpPr>
            <p:spPr bwMode="auto">
              <a:xfrm rot="16200000" flipH="1">
                <a:off x="5068888" y="1838325"/>
                <a:ext cx="5715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endCxn id="11" idx="2"/>
              </p:cNvCxnSpPr>
              <p:nvPr/>
            </p:nvCxnSpPr>
            <p:spPr>
              <a:xfrm rot="10800000" flipV="1">
                <a:off x="1181100" y="3048000"/>
                <a:ext cx="1790700" cy="152400"/>
              </a:xfrm>
              <a:prstGeom prst="bentConnector4">
                <a:avLst>
                  <a:gd name="adj1" fmla="val 193"/>
                  <a:gd name="adj2" fmla="val 786364"/>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bwMode="auto">
              <a:xfrm>
                <a:off x="3810000" y="2438400"/>
                <a:ext cx="9144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Đẩy chỉ định</a:t>
                </a:r>
                <a:endParaRPr lang="en-US" sz="1200" b="1">
                  <a:solidFill>
                    <a:schemeClr val="tx1">
                      <a:lumMod val="85000"/>
                      <a:lumOff val="15000"/>
                    </a:schemeClr>
                  </a:solidFill>
                  <a:latin typeface="Arial" pitchFamily="34" charset="0"/>
                  <a:cs typeface="Arial" pitchFamily="34" charset="0"/>
                </a:endParaRPr>
              </a:p>
            </p:txBody>
          </p:sp>
          <p:cxnSp>
            <p:nvCxnSpPr>
              <p:cNvPr id="108" name="Straight Arrow Connector 107"/>
              <p:cNvCxnSpPr>
                <a:stCxn id="1033" idx="3"/>
              </p:cNvCxnSpPr>
              <p:nvPr/>
            </p:nvCxnSpPr>
            <p:spPr bwMode="auto">
              <a:xfrm>
                <a:off x="5954713" y="1009650"/>
                <a:ext cx="1436687" cy="666750"/>
              </a:xfrm>
              <a:prstGeom prst="straightConnector1">
                <a:avLst/>
              </a:prstGeom>
              <a:ln>
                <a:solidFill>
                  <a:schemeClr val="accent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bwMode="auto">
            <a:xfrm>
              <a:off x="4953000" y="1676400"/>
              <a:ext cx="9144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Sử dụng</a:t>
              </a:r>
              <a:endParaRPr lang="en-US" sz="1200" b="1">
                <a:solidFill>
                  <a:schemeClr val="tx1">
                    <a:lumMod val="85000"/>
                    <a:lumOff val="15000"/>
                  </a:schemeClr>
                </a:solidFill>
                <a:latin typeface="Arial" pitchFamily="34" charset="0"/>
                <a:cs typeface="Arial" pitchFamily="34" charset="0"/>
              </a:endParaRPr>
            </a:p>
          </p:txBody>
        </p:sp>
        <p:sp>
          <p:nvSpPr>
            <p:cNvPr id="115" name="TextBox 114"/>
            <p:cNvSpPr txBox="1"/>
            <p:nvPr/>
          </p:nvSpPr>
          <p:spPr bwMode="auto">
            <a:xfrm>
              <a:off x="6172200" y="1066800"/>
              <a:ext cx="9144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Vận hành</a:t>
              </a:r>
              <a:endParaRPr lang="en-US" sz="1200" b="1">
                <a:solidFill>
                  <a:schemeClr val="tx1">
                    <a:lumMod val="85000"/>
                    <a:lumOff val="15000"/>
                  </a:schemeClr>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E</a:t>
            </a:r>
            <a:r>
              <a:rPr lang="en-US" sz="3600" b="1" smtClean="0">
                <a:solidFill>
                  <a:schemeClr val="tx1">
                    <a:lumMod val="85000"/>
                    <a:lumOff val="15000"/>
                  </a:schemeClr>
                </a:solidFill>
                <a:latin typeface="Arial" pitchFamily="34" charset="0"/>
                <a:cs typeface="Arial" pitchFamily="34" charset="0"/>
              </a:rPr>
              <a:t>. QUẢN LÝ THANH TOÁN</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Thanh toán cho các đối tượng KCB: BHYT và Dịch vụ</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In phôi BHYT, in phiếu thanh toán,…</a:t>
            </a:r>
          </a:p>
        </p:txBody>
      </p:sp>
      <p:sp>
        <p:nvSpPr>
          <p:cNvPr id="11" name="Rounded Rectangle 10"/>
          <p:cNvSpPr/>
          <p:nvPr/>
        </p:nvSpPr>
        <p:spPr bwMode="auto">
          <a:xfrm>
            <a:off x="30480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Tìm kiếm bệnh nhân cần thanh toán( gõ mã nhanh, tìm trên lưới…)</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56388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hiện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4" name="Rounded Rectangle 13"/>
          <p:cNvSpPr/>
          <p:nvPr/>
        </p:nvSpPr>
        <p:spPr bwMode="auto">
          <a:xfrm>
            <a:off x="7772400" y="2743200"/>
            <a:ext cx="1066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phiếu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8" name="Straight Arrow Connector 17"/>
          <p:cNvCxnSpPr>
            <a:endCxn id="11" idx="1"/>
          </p:cNvCxnSpPr>
          <p:nvPr/>
        </p:nvCxnSpPr>
        <p:spPr bwMode="auto">
          <a:xfrm flipV="1">
            <a:off x="1571625" y="3276600"/>
            <a:ext cx="1476375"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bwMode="auto">
          <a:xfrm>
            <a:off x="4876800" y="32766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4" idx="1"/>
          </p:cNvCxnSpPr>
          <p:nvPr/>
        </p:nvCxnSpPr>
        <p:spPr bwMode="auto">
          <a:xfrm>
            <a:off x="7467600" y="3276600"/>
            <a:ext cx="304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bwMode="auto">
          <a:xfrm>
            <a:off x="5638800" y="4572000"/>
            <a:ext cx="1828800" cy="838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rgbClr val="262626"/>
                </a:solidFill>
                <a:latin typeface="Calibri" pitchFamily="34" charset="0"/>
                <a:cs typeface="Calibri" pitchFamily="34" charset="0"/>
              </a:rPr>
              <a:t>BHYT?</a:t>
            </a:r>
          </a:p>
        </p:txBody>
      </p:sp>
      <p:cxnSp>
        <p:nvCxnSpPr>
          <p:cNvPr id="37" name="Straight Arrow Connector 36"/>
          <p:cNvCxnSpPr>
            <a:stCxn id="13" idx="2"/>
            <a:endCxn id="30" idx="0"/>
          </p:cNvCxnSpPr>
          <p:nvPr/>
        </p:nvCxnSpPr>
        <p:spPr bwMode="auto">
          <a:xfrm rot="5400000">
            <a:off x="6172200" y="41910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3048000" y="4495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phôi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1" name="Straight Arrow Connector 40"/>
          <p:cNvCxnSpPr>
            <a:stCxn id="30" idx="1"/>
            <a:endCxn id="40" idx="3"/>
          </p:cNvCxnSpPr>
          <p:nvPr/>
        </p:nvCxnSpPr>
        <p:spPr bwMode="auto">
          <a:xfrm rot="10800000" flipV="1">
            <a:off x="4876800" y="4991100"/>
            <a:ext cx="7620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4953000" y="4800600"/>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Đúng</a:t>
            </a:r>
          </a:p>
        </p:txBody>
      </p:sp>
      <p:sp>
        <p:nvSpPr>
          <p:cNvPr id="1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14</a:t>
            </a:fld>
            <a:r>
              <a:rPr lang="en-US" b="1" smtClean="0">
                <a:solidFill>
                  <a:schemeClr val="tx1">
                    <a:lumMod val="85000"/>
                    <a:lumOff val="15000"/>
                  </a:schemeClr>
                </a:solidFill>
                <a:latin typeface="Arial" pitchFamily="34" charset="0"/>
                <a:cs typeface="Arial" pitchFamily="34" charset="0"/>
              </a:rPr>
              <a:t> </a:t>
            </a:r>
          </a:p>
        </p:txBody>
      </p:sp>
      <p:pic>
        <p:nvPicPr>
          <p:cNvPr id="1026" name="Picture 2"/>
          <p:cNvPicPr>
            <a:picLocks noChangeAspect="1" noChangeArrowheads="1"/>
          </p:cNvPicPr>
          <p:nvPr/>
        </p:nvPicPr>
        <p:blipFill>
          <a:blip r:embed="rId2"/>
          <a:srcRect/>
          <a:stretch>
            <a:fillRect/>
          </a:stretch>
        </p:blipFill>
        <p:spPr bwMode="auto">
          <a:xfrm>
            <a:off x="381000" y="2743200"/>
            <a:ext cx="127261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F</a:t>
            </a:r>
            <a:r>
              <a:rPr lang="en-US" sz="3600" b="1" smtClean="0">
                <a:solidFill>
                  <a:schemeClr val="tx1">
                    <a:lumMod val="85000"/>
                    <a:lumOff val="15000"/>
                  </a:schemeClr>
                </a:solidFill>
                <a:latin typeface="Arial" pitchFamily="34" charset="0"/>
                <a:cs typeface="Arial" pitchFamily="34" charset="0"/>
              </a:rPr>
              <a:t>. QUẢN LÝ GIÁ CLS VÀ THUỐC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dịch vụ cận lâm sàng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thuốc</a:t>
            </a:r>
          </a:p>
        </p:txBody>
      </p:sp>
      <p:sp>
        <p:nvSpPr>
          <p:cNvPr id="11" name="Rounded Rectangle 10"/>
          <p:cNvSpPr/>
          <p:nvPr/>
        </p:nvSpPr>
        <p:spPr bwMode="auto">
          <a:xfrm>
            <a:off x="19050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Khai báo danh mục dịch vụ CLS ,thuốc, đối tượng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44958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áp giá đối tượng-CLS, đối tượng – thuốc</a:t>
            </a:r>
          </a:p>
          <a:p>
            <a:pPr algn="ctr">
              <a:defRPr/>
            </a:pPr>
            <a:r>
              <a:rPr lang="en-US" sz="1200" b="1" smtClean="0">
                <a:solidFill>
                  <a:srgbClr val="262626"/>
                </a:solidFill>
                <a:latin typeface="Arial" pitchFamily="34" charset="0"/>
                <a:cs typeface="Arial" pitchFamily="34" charset="0"/>
              </a:rPr>
              <a:t>THÊM-SỬA-XÓA-IN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4" name="Straight Arrow Connector 23"/>
          <p:cNvCxnSpPr>
            <a:stCxn id="11" idx="3"/>
            <a:endCxn id="13" idx="1"/>
          </p:cNvCxnSpPr>
          <p:nvPr/>
        </p:nvCxnSpPr>
        <p:spPr bwMode="auto">
          <a:xfrm>
            <a:off x="3733800" y="35052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G</a:t>
            </a:r>
            <a:r>
              <a:rPr lang="en-US" sz="3600" b="1" smtClean="0">
                <a:solidFill>
                  <a:schemeClr val="tx1">
                    <a:lumMod val="85000"/>
                    <a:lumOff val="15000"/>
                  </a:schemeClr>
                </a:solidFill>
                <a:latin typeface="Arial" pitchFamily="34" charset="0"/>
                <a:cs typeface="Arial" pitchFamily="34" charset="0"/>
              </a:rPr>
              <a:t>. PHÂN HỆ BÁO CÁO</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mẫu báo cáo BHYT ban hành theo quy định của nhà nước: 79A,14A,05A,21A,20A,…</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báo cáo khác: </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Danh sách BN tiếp đón trong ngày</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Bệnh nhân lĩnh thuốc</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thu tiền CLS</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theo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phát thuốc theo đơn kê của Bác sĩ</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Báo cáo thu tiền theo thu ngân viên</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tiếp đón bệnh nhân theo người nhập, theo khoa phòng</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a:t>
            </a:r>
            <a:endPar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16</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HIỆN TRẠNG ĐƠN VỊ</a:t>
            </a:r>
            <a:r>
              <a:rPr lang="en-US" sz="3600" b="1" smtClean="0">
                <a:solidFill>
                  <a:schemeClr val="tx1">
                    <a:lumMod val="85000"/>
                    <a:lumOff val="15000"/>
                  </a:schemeClr>
                </a:solidFill>
                <a:latin typeface="Arial" pitchFamily="34" charset="0"/>
                <a:cs typeface="Arial" pitchFamily="34" charset="0"/>
              </a:rPr>
              <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phần mềm chưa áp dụng toàn diện, chạy còn lẻ tẻ tại một số phòng ban. Có phòng dùng phần mềm để làm, có phòng lại làm bằng tay</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báo cáo chưa đầy đủ, nhất là các báo cáo ngoài BHYT</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Khi số lượng bệnh nhân đông dễ gây lên tình trạng lộn xộn, mất trật tự</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a:t>
            </a: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17</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8001000" cy="838200"/>
          </a:xfrm>
          <a:noFill/>
        </p:spPr>
        <p:txBody>
          <a:bodyPr>
            <a:normAutofit/>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PHƯƠNG ÁN ĐỀ XUẤT</a:t>
            </a: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066800"/>
            <a:ext cx="7772400" cy="5410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Thay thế hệ thống phần mềm cũ bằng phần mềm mới để đầy đủ về các bước và đảm bảo chặt chẽ về quy trình, nghiệp vụ.</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Cài đặt phần mềm tại tất cả các phòng ban liên quan: Tiếp đón, Thăm khám, Thanh toán, Tài chính, Phòng lãnh đạo…</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Áp dụng hệ thống QMS để đảm bảo an ninh, trật tự, công bằng, minh bạch trong khâu tiếp đón và KCB</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Sử dụng hệ thống báo cáo đa dạng</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Được hỗ trợ kịp thời đảm bảo các nhu cầu phát sinh liên quan đến nghiệp vụ riêng của đơn vị</a:t>
            </a:r>
          </a:p>
          <a:p>
            <a:pPr marL="457200" indent="-457200">
              <a:lnSpc>
                <a:spcPct val="115000"/>
              </a:lnSpc>
              <a:spcBef>
                <a:spcPct val="20000"/>
              </a:spcBef>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txBox="1">
            <a:spLocks noChangeArrowheads="1"/>
          </p:cNvSpPr>
          <p:nvPr/>
        </p:nvSpPr>
        <p:spPr>
          <a:xfrm>
            <a:off x="457200" y="1295400"/>
            <a:ext cx="8382000" cy="5105400"/>
          </a:xfrm>
          <a:prstGeom prst="rect">
            <a:avLst/>
          </a:prstGeom>
          <a:noFill/>
        </p:spPr>
        <p:txBody>
          <a:bodyPr vert="horz" lIns="91440" tIns="45720" rIns="91440" bIns="45720" rtlCol="0">
            <a:normAutofit lnSpcReduction="10000"/>
          </a:bodyPr>
          <a:lstStyle/>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CHUNG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Trao đổi về hạ tầng phần cứng, cơ cấu tổ chức người dùng sử dụng phần mềm cũng như quy trình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Chạy test phần mềm, in các mẫu biểu báo cáo để bổ sung, chỉnh sửa cho phù hợp với nhu cầu thực tế</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Chuẩn bị dữ liệu các danh mục quan trọng: Bên viện cung cấp danh mục càng sớm càng tốt</a:t>
            </a:r>
          </a:p>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PHÍA IT</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Đẩy dữ liệu danh mục, giá vào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Cài đặt phần mềm cho đơn vị</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Đào tạo &amp; hướng dẫn sử dụng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Bàn giao</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Bảo trì, nâng cấp</a:t>
            </a: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Title 3"/>
          <p:cNvSpPr>
            <a:spLocks noGrp="1"/>
          </p:cNvSpPr>
          <p:nvPr>
            <p:ph type="title"/>
          </p:nvPr>
        </p:nvSpPr>
        <p:spPr>
          <a:xfrm>
            <a:off x="457200" y="274638"/>
            <a:ext cx="8229600" cy="868362"/>
          </a:xfrm>
        </p:spPr>
        <p:txBody>
          <a:bodyPr/>
          <a:lstStyle/>
          <a:p>
            <a:r>
              <a:rPr lang="en-US" b="1" smtClean="0">
                <a:solidFill>
                  <a:schemeClr val="tx1">
                    <a:lumMod val="85000"/>
                    <a:lumOff val="15000"/>
                  </a:schemeClr>
                </a:solidFill>
                <a:latin typeface="Arial" pitchFamily="34" charset="0"/>
                <a:cs typeface="Arial" pitchFamily="34" charset="0"/>
              </a:rPr>
              <a:t>KẾ HOẠCH TRIỂN KHAI(Công việc)</a:t>
            </a:r>
            <a:endParaRPr lang="en-US" b="1">
              <a:solidFill>
                <a:schemeClr val="tx1">
                  <a:lumMod val="85000"/>
                  <a:lumOff val="15000"/>
                </a:schemeClr>
              </a:solidFill>
              <a:latin typeface="Arial" pitchFamily="34" charset="0"/>
              <a:cs typeface="Arial" pitchFamily="34" charset="0"/>
            </a:endParaRPr>
          </a:p>
        </p:txBody>
      </p:sp>
      <p:sp>
        <p:nvSpPr>
          <p:cNvPr id="5"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p:nvPr>
        </p:nvSpPr>
        <p:spPr>
          <a:xfrm>
            <a:off x="685800" y="274638"/>
            <a:ext cx="7772400" cy="1143000"/>
          </a:xfrm>
          <a:noFill/>
        </p:spPr>
        <p:txBody>
          <a:bodyPr/>
          <a:lstStyle/>
          <a:p>
            <a:pPr eaLnBrk="1" hangingPunct="1"/>
            <a:r>
              <a:rPr lang="en-US" b="1" smtClean="0">
                <a:solidFill>
                  <a:schemeClr val="tx1">
                    <a:lumMod val="85000"/>
                    <a:lumOff val="15000"/>
                  </a:schemeClr>
                </a:solidFill>
                <a:latin typeface="Arial" pitchFamily="34" charset="0"/>
                <a:cs typeface="Arial" pitchFamily="34" charset="0"/>
              </a:rPr>
              <a:t>NỘI DUNG TRÌNH BÀY</a:t>
            </a:r>
          </a:p>
        </p:txBody>
      </p:sp>
      <p:sp>
        <p:nvSpPr>
          <p:cNvPr id="6"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 Tổng quan về các hệ thống CNTT trong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II. HIS – Hệ thống thông tin quản lý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III. Hiện trạng hệ thống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IV. Phương án đề xuất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 Kế hoạch triển khai</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VI. Thảo luận</a:t>
            </a:r>
          </a:p>
          <a:p>
            <a:pPr marL="342900" marR="0" lvl="0" indent="-342900" algn="l" defTabSz="914400" rtl="0" eaLnBrk="1" fontAlgn="auto" latinLnBrk="0" hangingPunct="1">
              <a:lnSpc>
                <a:spcPct val="115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2215592"/>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Khảo</a:t>
                      </a:r>
                      <a:r>
                        <a:rPr lang="en-US" sz="1600" baseline="0" smtClean="0">
                          <a:solidFill>
                            <a:schemeClr val="tx1">
                              <a:lumMod val="85000"/>
                              <a:lumOff val="15000"/>
                            </a:schemeClr>
                          </a:solidFill>
                          <a:latin typeface="Arial" pitchFamily="34" charset="0"/>
                          <a:cs typeface="Arial" pitchFamily="34" charset="0"/>
                        </a:rPr>
                        <a:t> sát lại hiện trạng và tư vấn hạ tầng CNTT</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01-02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Kiểm</a:t>
                      </a:r>
                      <a:r>
                        <a:rPr lang="en-US" sz="1600" baseline="0" smtClean="0">
                          <a:solidFill>
                            <a:schemeClr val="tx1">
                              <a:lumMod val="85000"/>
                              <a:lumOff val="15000"/>
                            </a:schemeClr>
                          </a:solidFill>
                          <a:latin typeface="Arial" pitchFamily="34" charset="0"/>
                          <a:cs typeface="Arial" pitchFamily="34" charset="0"/>
                        </a:rPr>
                        <a:t> tra lại hệ thống mẫu biểu. Ghi nhận lại kết quả và lên phương án bổ sung mẫu biểu (nếu có)</a:t>
                      </a:r>
                      <a:endParaRPr lang="en-US" sz="1600">
                        <a:solidFill>
                          <a:schemeClr val="tx1">
                            <a:lumMod val="85000"/>
                            <a:lumOff val="1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r>
              <a:rPr lang="en-US" sz="1800" b="1" smtClean="0">
                <a:solidFill>
                  <a:schemeClr val="tx1">
                    <a:lumMod val="85000"/>
                    <a:lumOff val="15000"/>
                  </a:schemeClr>
                </a:solidFill>
                <a:latin typeface="Arial" pitchFamily="34" charset="0"/>
                <a:cs typeface="Arial" pitchFamily="34" charset="0"/>
              </a:rPr>
              <a:t>Được thực hiện sau khi thống nhất về các mẫu biểu cũng như đơn vị đã chuẩn bị đầy đủ hạ tầng phần cứng và bố trí được nhân sự, phòng ban sử dụng phần mềm</a:t>
            </a: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5204263"/>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smtClean="0">
                          <a:solidFill>
                            <a:srgbClr val="FF0000"/>
                          </a:solidFill>
                          <a:latin typeface="Arial" pitchFamily="34" charset="0"/>
                          <a:cs typeface="Arial" pitchFamily="34" charset="0"/>
                        </a:rPr>
                        <a:t>02</a:t>
                      </a:r>
                      <a:r>
                        <a:rPr lang="en-US" sz="1600" smtClean="0">
                          <a:solidFill>
                            <a:schemeClr val="tx1">
                              <a:lumMod val="85000"/>
                              <a:lumOff val="15000"/>
                            </a:schemeClr>
                          </a:solidFill>
                          <a:latin typeface="Arial" pitchFamily="34" charset="0"/>
                          <a:cs typeface="Arial" pitchFamily="34" charset="0"/>
                        </a:rPr>
                        <a:t>-04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Cài</a:t>
                      </a:r>
                      <a:r>
                        <a:rPr lang="en-US" sz="1600" baseline="0" smtClean="0">
                          <a:solidFill>
                            <a:schemeClr val="tx1">
                              <a:lumMod val="85000"/>
                              <a:lumOff val="15000"/>
                            </a:schemeClr>
                          </a:solidFill>
                          <a:latin typeface="Arial" pitchFamily="34" charset="0"/>
                          <a:cs typeface="Arial" pitchFamily="34" charset="0"/>
                        </a:rPr>
                        <a:t> đặt phần mềm trong các phòng ban liên quan. Nếu các máy chưa cài Windows thì sẽ mất thời gian thêm khoảng 1-2 ngày</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Đẩy</a:t>
                      </a:r>
                      <a:r>
                        <a:rPr lang="en-US" sz="1600" baseline="0" smtClean="0">
                          <a:solidFill>
                            <a:schemeClr val="tx1">
                              <a:lumMod val="85000"/>
                              <a:lumOff val="15000"/>
                            </a:schemeClr>
                          </a:solidFill>
                          <a:latin typeface="Arial" pitchFamily="34" charset="0"/>
                          <a:cs typeface="Arial" pitchFamily="34" charset="0"/>
                        </a:rPr>
                        <a:t> dữ liệu giá Cận lâm sàng, thuốc vào hệ thống. In danh mục giá . Thực hiện kiểm soát, hiệu chỉnh và chốt danh mục</a:t>
                      </a:r>
                      <a:endParaRPr lang="en-US" sz="160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Đào</a:t>
                      </a:r>
                      <a:r>
                        <a:rPr lang="en-US" sz="1600" baseline="0" smtClean="0">
                          <a:solidFill>
                            <a:schemeClr val="tx1">
                              <a:lumMod val="85000"/>
                              <a:lumOff val="15000"/>
                            </a:schemeClr>
                          </a:solidFill>
                          <a:latin typeface="Arial" pitchFamily="34" charset="0"/>
                          <a:cs typeface="Arial" pitchFamily="34" charset="0"/>
                        </a:rPr>
                        <a:t> tạo cho các nhóm người dùng: Tiếp đón, Thăm khám,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05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Triển</a:t>
                      </a:r>
                      <a:r>
                        <a:rPr lang="en-US" sz="1600" baseline="0" smtClean="0">
                          <a:solidFill>
                            <a:schemeClr val="tx1">
                              <a:lumMod val="85000"/>
                              <a:lumOff val="15000"/>
                            </a:schemeClr>
                          </a:solidFill>
                          <a:latin typeface="Arial" pitchFamily="34" charset="0"/>
                          <a:cs typeface="Arial" pitchFamily="34" charset="0"/>
                        </a:rPr>
                        <a:t> khai hệ thống phần thăm khám ổn định từ bước tiếp đón đến bước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Kích</a:t>
                      </a:r>
                      <a:r>
                        <a:rPr lang="en-US" sz="1600" baseline="0" smtClean="0">
                          <a:solidFill>
                            <a:schemeClr val="tx1">
                              <a:lumMod val="85000"/>
                              <a:lumOff val="15000"/>
                            </a:schemeClr>
                          </a:solidFill>
                          <a:latin typeface="Arial" pitchFamily="34" charset="0"/>
                          <a:cs typeface="Arial" pitchFamily="34" charset="0"/>
                        </a:rPr>
                        <a:t> hoạt hệ thống QMS để triển khai tại phòng tiếp đón và thăm khám</a:t>
                      </a:r>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05</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smtClean="0">
                          <a:solidFill>
                            <a:schemeClr val="tx1">
                              <a:lumMod val="85000"/>
                              <a:lumOff val="15000"/>
                            </a:schemeClr>
                          </a:solidFill>
                          <a:latin typeface="Arial" pitchFamily="34" charset="0"/>
                          <a:cs typeface="Arial" pitchFamily="34" charset="0"/>
                        </a:rPr>
                        <a:t>TRIỂN</a:t>
                      </a:r>
                      <a:r>
                        <a:rPr lang="en-US" sz="1600" b="1" baseline="0" smtClean="0">
                          <a:solidFill>
                            <a:schemeClr val="tx1">
                              <a:lumMod val="85000"/>
                              <a:lumOff val="15000"/>
                            </a:schemeClr>
                          </a:solidFill>
                          <a:latin typeface="Arial" pitchFamily="34" charset="0"/>
                          <a:cs typeface="Arial" pitchFamily="34" charset="0"/>
                        </a:rPr>
                        <a:t> KHAI TRỰC TIẾP TẠI ĐƠN VỊ: ~25 ngày</a:t>
                      </a:r>
                      <a:endParaRPr lang="en-US" sz="1600" b="1">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smtClean="0">
                          <a:solidFill>
                            <a:schemeClr val="tx1">
                              <a:lumMod val="85000"/>
                              <a:lumOff val="15000"/>
                            </a:schemeClr>
                          </a:solidFill>
                          <a:latin typeface="Arial" pitchFamily="34" charset="0"/>
                          <a:cs typeface="Arial" pitchFamily="34" charset="0"/>
                        </a:rPr>
                        <a:t>HỖ</a:t>
                      </a:r>
                      <a:r>
                        <a:rPr lang="en-US" sz="1600" b="1" baseline="0" smtClean="0">
                          <a:solidFill>
                            <a:schemeClr val="tx1">
                              <a:lumMod val="85000"/>
                              <a:lumOff val="15000"/>
                            </a:schemeClr>
                          </a:solidFill>
                          <a:latin typeface="Arial" pitchFamily="34" charset="0"/>
                          <a:cs typeface="Arial" pitchFamily="34" charset="0"/>
                        </a:rPr>
                        <a:t> TRỢ ONLINE QUA ĐIỆN THOẠI+TEAMVIEWER</a:t>
                      </a:r>
                      <a:endParaRPr lang="en-US" sz="1600" b="1">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smtClean="0">
                <a:solidFill>
                  <a:schemeClr val="tx1">
                    <a:lumMod val="85000"/>
                    <a:lumOff val="15000"/>
                  </a:schemeClr>
                </a:solidFill>
                <a:latin typeface="Arial" pitchFamily="34" charset="0"/>
                <a:cs typeface="Arial" pitchFamily="34" charset="0"/>
              </a:rPr>
              <a:t>Một số giao diện hệ thống</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762000" y="12954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Đăng nhập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152399" y="1066800"/>
            <a:ext cx="8809633"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TIẾP ĐÓN BỆNH NHÂN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57200" y="1143000"/>
            <a:ext cx="8382000" cy="546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THÊM MỚI BỆNH NHÂN</a:t>
            </a:r>
            <a:endParaRPr lang="en-US" sz="1800" b="1">
              <a:solidFill>
                <a:schemeClr val="tx1">
                  <a:lumMod val="85000"/>
                  <a:lumOff val="15000"/>
                </a:schemeClr>
              </a:solidFill>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228600" y="8382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Thăm khám</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8600" y="8382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Chỉ định CLS</a:t>
            </a:r>
            <a:endParaRPr lang="en-US" sz="1800" b="1">
              <a:solidFill>
                <a:schemeClr val="tx1">
                  <a:lumMod val="85000"/>
                  <a:lumOff val="15000"/>
                </a:schemeClr>
              </a:solidFill>
              <a:latin typeface="Arial" pitchFamily="34" charset="0"/>
              <a:cs typeface="Arial" pitchFamily="34" charset="0"/>
            </a:endParaRPr>
          </a:p>
        </p:txBody>
      </p:sp>
      <p:pic>
        <p:nvPicPr>
          <p:cNvPr id="7171" name="Picture 3"/>
          <p:cNvPicPr>
            <a:picLocks noChangeAspect="1" noChangeArrowheads="1"/>
          </p:cNvPicPr>
          <p:nvPr/>
        </p:nvPicPr>
        <p:blipFill>
          <a:blip r:embed="rId2"/>
          <a:srcRect/>
          <a:stretch>
            <a:fillRect/>
          </a:stretch>
        </p:blipFill>
        <p:spPr bwMode="auto">
          <a:xfrm>
            <a:off x="381000" y="990600"/>
            <a:ext cx="8458200" cy="550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639762"/>
          </a:xfrm>
        </p:spPr>
        <p:txBody>
          <a:bodyPr>
            <a:normAutofit/>
          </a:bodyPr>
          <a:lstStyle/>
          <a:p>
            <a:pPr algn="ctr"/>
            <a:r>
              <a:rPr lang="en-US" sz="1800" b="1" smtClean="0">
                <a:solidFill>
                  <a:schemeClr val="tx1">
                    <a:lumMod val="85000"/>
                    <a:lumOff val="15000"/>
                  </a:schemeClr>
                </a:solidFill>
                <a:latin typeface="Arial" pitchFamily="34" charset="0"/>
                <a:cs typeface="Arial" pitchFamily="34" charset="0"/>
              </a:rPr>
              <a:t>KÊ  ĐƠN THUỐC</a:t>
            </a:r>
            <a:endParaRPr lang="en-US" sz="1800" b="1">
              <a:solidFill>
                <a:schemeClr val="tx1">
                  <a:lumMod val="85000"/>
                  <a:lumOff val="15000"/>
                </a:schemeClr>
              </a:solidFill>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28600" y="6858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Chẩn đoán và kết luận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81000" y="914400"/>
            <a:ext cx="8534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228600" y="1447800"/>
            <a:ext cx="4876800" cy="4800600"/>
            <a:chOff x="228600" y="1752600"/>
            <a:chExt cx="4876800" cy="4800600"/>
          </a:xfrm>
        </p:grpSpPr>
        <p:sp>
          <p:nvSpPr>
            <p:cNvPr id="21" name="Oval 20"/>
            <p:cNvSpPr/>
            <p:nvPr/>
          </p:nvSpPr>
          <p:spPr>
            <a:xfrm>
              <a:off x="1752600" y="3352800"/>
              <a:ext cx="1905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600" b="1" smtClean="0">
                  <a:solidFill>
                    <a:schemeClr val="tx1">
                      <a:lumMod val="95000"/>
                      <a:lumOff val="5000"/>
                    </a:schemeClr>
                  </a:solidFill>
                  <a:latin typeface="Arial" pitchFamily="34" charset="0"/>
                  <a:cs typeface="Arial" pitchFamily="34" charset="0"/>
                </a:rPr>
                <a:t>HIS- Hệ thống tích hợp Modules</a:t>
              </a:r>
              <a:endParaRPr lang="en-US" sz="1600" b="1">
                <a:solidFill>
                  <a:schemeClr val="tx1">
                    <a:lumMod val="95000"/>
                    <a:lumOff val="5000"/>
                  </a:schemeClr>
                </a:solidFill>
                <a:latin typeface="Arial" pitchFamily="34" charset="0"/>
                <a:cs typeface="Arial" pitchFamily="34" charset="0"/>
              </a:endParaRPr>
            </a:p>
          </p:txBody>
        </p:sp>
        <p:cxnSp>
          <p:nvCxnSpPr>
            <p:cNvPr id="23" name="Straight Arrow Connector 22"/>
            <p:cNvCxnSpPr>
              <a:stCxn id="21" idx="4"/>
              <a:endCxn id="37" idx="0"/>
            </p:cNvCxnSpPr>
            <p:nvPr/>
          </p:nvCxnSpPr>
          <p:spPr bwMode="auto">
            <a:xfrm rot="5400000">
              <a:off x="2470702" y="5332376"/>
              <a:ext cx="4613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1"/>
              <a:endCxn id="35" idx="5"/>
            </p:cNvCxnSpPr>
            <p:nvPr/>
          </p:nvCxnSpPr>
          <p:spPr bwMode="auto">
            <a:xfrm rot="16200000" flipV="1">
              <a:off x="1550717" y="3128597"/>
              <a:ext cx="423040" cy="5386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a:endCxn id="34" idx="4"/>
            </p:cNvCxnSpPr>
            <p:nvPr/>
          </p:nvCxnSpPr>
          <p:spPr bwMode="auto">
            <a:xfrm rot="16200000" flipV="1">
              <a:off x="2394502" y="3042202"/>
              <a:ext cx="6137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6"/>
              <a:endCxn id="38" idx="2"/>
            </p:cNvCxnSpPr>
            <p:nvPr/>
          </p:nvCxnSpPr>
          <p:spPr bwMode="auto">
            <a:xfrm>
              <a:off x="3657600" y="4229100"/>
              <a:ext cx="343395" cy="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5"/>
              <a:endCxn id="39" idx="1"/>
            </p:cNvCxnSpPr>
            <p:nvPr/>
          </p:nvCxnSpPr>
          <p:spPr bwMode="auto">
            <a:xfrm rot="16200000" flipH="1">
              <a:off x="3503018" y="4724339"/>
              <a:ext cx="336402" cy="585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41" idx="7"/>
            </p:cNvCxnSpPr>
            <p:nvPr/>
          </p:nvCxnSpPr>
          <p:spPr bwMode="auto">
            <a:xfrm rot="5400000">
              <a:off x="1589631" y="4874712"/>
              <a:ext cx="467925" cy="4159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7"/>
              <a:endCxn id="36" idx="3"/>
            </p:cNvCxnSpPr>
            <p:nvPr/>
          </p:nvCxnSpPr>
          <p:spPr bwMode="auto">
            <a:xfrm rot="5400000" flipH="1" flipV="1">
              <a:off x="3304106" y="3195173"/>
              <a:ext cx="488802" cy="3397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40" idx="6"/>
            </p:cNvCxnSpPr>
            <p:nvPr/>
          </p:nvCxnSpPr>
          <p:spPr bwMode="auto">
            <a:xfrm rot="10800000">
              <a:off x="1333006" y="4218662"/>
              <a:ext cx="419595" cy="1043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45475" y="1752600"/>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rgbClr val="FF0000"/>
                  </a:solidFill>
                  <a:latin typeface="Arial" pitchFamily="34" charset="0"/>
                  <a:cs typeface="Arial" pitchFamily="34" charset="0"/>
                </a:rPr>
                <a:t>CIS</a:t>
              </a:r>
              <a:endParaRPr lang="en-US" sz="2000" b="1">
                <a:solidFill>
                  <a:srgbClr val="FF0000"/>
                </a:solidFill>
                <a:latin typeface="Arial" pitchFamily="34" charset="0"/>
                <a:cs typeface="Arial" pitchFamily="34" charset="0"/>
              </a:endParaRPr>
            </a:p>
          </p:txBody>
        </p:sp>
        <p:sp>
          <p:nvSpPr>
            <p:cNvPr id="35" name="Oval 34"/>
            <p:cNvSpPr/>
            <p:nvPr/>
          </p:nvSpPr>
          <p:spPr>
            <a:xfrm>
              <a:off x="550223" y="234445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QMS</a:t>
              </a:r>
              <a:endParaRPr lang="en-US" sz="2000" b="1">
                <a:solidFill>
                  <a:schemeClr val="tx1">
                    <a:lumMod val="95000"/>
                    <a:lumOff val="5000"/>
                  </a:schemeClr>
                </a:solidFill>
                <a:latin typeface="Arial" pitchFamily="34" charset="0"/>
                <a:cs typeface="Arial" pitchFamily="34" charset="0"/>
              </a:endParaRPr>
            </a:p>
          </p:txBody>
        </p:sp>
        <p:sp>
          <p:nvSpPr>
            <p:cNvPr id="36" name="Oval 35"/>
            <p:cNvSpPr/>
            <p:nvPr/>
          </p:nvSpPr>
          <p:spPr>
            <a:xfrm>
              <a:off x="3556660" y="2278693"/>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PhIS</a:t>
              </a:r>
              <a:endParaRPr lang="en-US" sz="2000" b="1">
                <a:solidFill>
                  <a:schemeClr val="tx1">
                    <a:lumMod val="95000"/>
                    <a:lumOff val="5000"/>
                  </a:schemeClr>
                </a:solidFill>
                <a:latin typeface="Arial" pitchFamily="34" charset="0"/>
                <a:cs typeface="Arial" pitchFamily="34" charset="0"/>
              </a:endParaRPr>
            </a:p>
          </p:txBody>
        </p:sp>
        <p:sp>
          <p:nvSpPr>
            <p:cNvPr id="37" name="Oval 36"/>
            <p:cNvSpPr/>
            <p:nvPr/>
          </p:nvSpPr>
          <p:spPr>
            <a:xfrm>
              <a:off x="2084119" y="5566775"/>
              <a:ext cx="1227117"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ADMIN</a:t>
              </a:r>
              <a:endParaRPr lang="en-US" sz="2000" b="1">
                <a:solidFill>
                  <a:schemeClr val="tx1">
                    <a:lumMod val="95000"/>
                    <a:lumOff val="5000"/>
                  </a:schemeClr>
                </a:solidFill>
                <a:latin typeface="Arial" pitchFamily="34" charset="0"/>
                <a:cs typeface="Arial" pitchFamily="34" charset="0"/>
              </a:endParaRPr>
            </a:p>
          </p:txBody>
        </p:sp>
        <p:sp>
          <p:nvSpPr>
            <p:cNvPr id="38" name="Oval 37"/>
            <p:cNvSpPr/>
            <p:nvPr/>
          </p:nvSpPr>
          <p:spPr>
            <a:xfrm>
              <a:off x="4000995" y="373797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LIS</a:t>
              </a:r>
              <a:endParaRPr lang="en-US" sz="2000" b="1">
                <a:solidFill>
                  <a:schemeClr val="tx1">
                    <a:lumMod val="95000"/>
                    <a:lumOff val="5000"/>
                  </a:schemeClr>
                </a:solidFill>
                <a:latin typeface="Arial" pitchFamily="34" charset="0"/>
                <a:cs typeface="Arial" pitchFamily="34" charset="0"/>
              </a:endParaRPr>
            </a:p>
          </p:txBody>
        </p:sp>
        <p:sp>
          <p:nvSpPr>
            <p:cNvPr id="39" name="Oval 38"/>
            <p:cNvSpPr/>
            <p:nvPr/>
          </p:nvSpPr>
          <p:spPr>
            <a:xfrm>
              <a:off x="3802083" y="5040682"/>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RIS</a:t>
              </a:r>
              <a:endParaRPr lang="en-US" sz="2000" b="1">
                <a:solidFill>
                  <a:schemeClr val="tx1">
                    <a:lumMod val="95000"/>
                    <a:lumOff val="5000"/>
                  </a:schemeClr>
                </a:solidFill>
                <a:latin typeface="Arial" pitchFamily="34" charset="0"/>
                <a:cs typeface="Arial" pitchFamily="34" charset="0"/>
              </a:endParaRPr>
            </a:p>
          </p:txBody>
        </p:sp>
        <p:sp>
          <p:nvSpPr>
            <p:cNvPr id="40" name="Oval 39"/>
            <p:cNvSpPr/>
            <p:nvPr/>
          </p:nvSpPr>
          <p:spPr>
            <a:xfrm>
              <a:off x="228600" y="3725449"/>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FIS</a:t>
              </a:r>
              <a:endParaRPr lang="en-US" sz="2000" b="1">
                <a:solidFill>
                  <a:schemeClr val="tx1">
                    <a:lumMod val="95000"/>
                    <a:lumOff val="5000"/>
                  </a:schemeClr>
                </a:solidFill>
                <a:latin typeface="Arial" pitchFamily="34" charset="0"/>
                <a:cs typeface="Arial" pitchFamily="34" charset="0"/>
              </a:endParaRPr>
            </a:p>
          </p:txBody>
        </p:sp>
        <p:sp>
          <p:nvSpPr>
            <p:cNvPr id="41" name="Oval 40"/>
            <p:cNvSpPr/>
            <p:nvPr/>
          </p:nvSpPr>
          <p:spPr>
            <a:xfrm>
              <a:off x="672935" y="517220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Hrs</a:t>
              </a:r>
              <a:endParaRPr lang="en-US" sz="2000" b="1">
                <a:solidFill>
                  <a:schemeClr val="tx1">
                    <a:lumMod val="95000"/>
                    <a:lumOff val="5000"/>
                  </a:schemeClr>
                </a:solidFill>
                <a:latin typeface="Arial" pitchFamily="34" charset="0"/>
                <a:cs typeface="Arial" pitchFamily="34" charset="0"/>
              </a:endParaRPr>
            </a:p>
          </p:txBody>
        </p:sp>
      </p:grpSp>
      <p:sp>
        <p:nvSpPr>
          <p:cNvPr id="53" name="Rectangle 52"/>
          <p:cNvSpPr>
            <a:spLocks noChangeArrowheads="1"/>
          </p:cNvSpPr>
          <p:nvPr/>
        </p:nvSpPr>
        <p:spPr bwMode="auto">
          <a:xfrm>
            <a:off x="5105400" y="1447800"/>
            <a:ext cx="4038600" cy="4724400"/>
          </a:xfrm>
          <a:prstGeom prst="rect">
            <a:avLst/>
          </a:prstGeom>
          <a:noFill/>
          <a:ln w="9525">
            <a:noFill/>
            <a:miter lim="800000"/>
            <a:headEnd/>
            <a:tailEnd/>
          </a:ln>
        </p:spPr>
        <p:txBody>
          <a:bodyPr/>
          <a:lstStyle/>
          <a:p>
            <a:pPr marL="342900" indent="-342900" algn="l">
              <a:lnSpc>
                <a:spcPct val="100000"/>
              </a:lnSpc>
              <a:spcBef>
                <a:spcPct val="20000"/>
              </a:spcBef>
            </a:pPr>
            <a:r>
              <a:rPr lang="en-US" sz="2000" b="0">
                <a:solidFill>
                  <a:schemeClr val="tx1">
                    <a:lumMod val="85000"/>
                    <a:lumOff val="15000"/>
                  </a:schemeClr>
                </a:solidFill>
                <a:latin typeface="Arial" pitchFamily="34" charset="0"/>
                <a:cs typeface="Arial" pitchFamily="34" charset="0"/>
              </a:rPr>
              <a:t>Hệ thống thông tin quản lý bệnh viện </a:t>
            </a:r>
            <a:r>
              <a:rPr lang="en-US" sz="2000" b="0" smtClean="0">
                <a:solidFill>
                  <a:schemeClr val="tx1">
                    <a:lumMod val="85000"/>
                    <a:lumOff val="15000"/>
                  </a:schemeClr>
                </a:solidFill>
                <a:latin typeface="Arial" pitchFamily="34" charset="0"/>
                <a:cs typeface="Arial" pitchFamily="34" charset="0"/>
              </a:rPr>
              <a:t> </a:t>
            </a:r>
            <a:r>
              <a:rPr lang="en-US" sz="2000" b="1" smtClean="0">
                <a:solidFill>
                  <a:srgbClr val="FF0000"/>
                </a:solidFill>
                <a:latin typeface="Arial" pitchFamily="34" charset="0"/>
                <a:cs typeface="Arial" pitchFamily="34" charset="0"/>
              </a:rPr>
              <a:t>H</a:t>
            </a:r>
            <a:r>
              <a:rPr lang="en-US" sz="2000" b="0" smtClean="0">
                <a:solidFill>
                  <a:schemeClr val="tx1">
                    <a:lumMod val="85000"/>
                    <a:lumOff val="15000"/>
                  </a:schemeClr>
                </a:solidFill>
                <a:latin typeface="Arial" pitchFamily="34" charset="0"/>
                <a:cs typeface="Arial" pitchFamily="34" charset="0"/>
              </a:rPr>
              <a:t>ospital </a:t>
            </a:r>
            <a:r>
              <a:rPr lang="en-US" sz="2000" b="1" smtClean="0">
                <a:solidFill>
                  <a:srgbClr val="FF0000"/>
                </a:solidFill>
                <a:latin typeface="Arial" pitchFamily="34" charset="0"/>
                <a:cs typeface="Arial" pitchFamily="34" charset="0"/>
              </a:rPr>
              <a:t>I</a:t>
            </a:r>
            <a:r>
              <a:rPr lang="en-US" sz="2000" b="0" smtClean="0">
                <a:solidFill>
                  <a:schemeClr val="tx1">
                    <a:lumMod val="85000"/>
                    <a:lumOff val="15000"/>
                  </a:schemeClr>
                </a:solidFill>
                <a:latin typeface="Arial" pitchFamily="34" charset="0"/>
                <a:cs typeface="Arial" pitchFamily="34" charset="0"/>
              </a:rPr>
              <a:t>nformation </a:t>
            </a:r>
            <a:r>
              <a:rPr lang="en-US" sz="2000" b="1" smtClean="0">
                <a:solidFill>
                  <a:srgbClr val="FF0000"/>
                </a:solidFill>
                <a:latin typeface="Arial" pitchFamily="34" charset="0"/>
                <a:cs typeface="Arial" pitchFamily="34" charset="0"/>
              </a:rPr>
              <a:t>S</a:t>
            </a:r>
            <a:r>
              <a:rPr lang="en-US" sz="2000" b="0" smtClean="0">
                <a:solidFill>
                  <a:schemeClr val="tx1">
                    <a:lumMod val="85000"/>
                    <a:lumOff val="15000"/>
                  </a:schemeClr>
                </a:solidFill>
                <a:latin typeface="Arial" pitchFamily="34" charset="0"/>
                <a:cs typeface="Arial" pitchFamily="34" charset="0"/>
              </a:rPr>
              <a:t>ystem (</a:t>
            </a:r>
            <a:r>
              <a:rPr lang="en-US" sz="2000" b="1" smtClean="0">
                <a:solidFill>
                  <a:srgbClr val="FF0000"/>
                </a:solidFill>
                <a:latin typeface="Arial" pitchFamily="34" charset="0"/>
                <a:cs typeface="Arial" pitchFamily="34" charset="0"/>
              </a:rPr>
              <a:t>HIS</a:t>
            </a:r>
            <a:r>
              <a:rPr lang="en-US" sz="2000" b="0">
                <a:solidFill>
                  <a:schemeClr val="tx1">
                    <a:lumMod val="85000"/>
                    <a:lumOff val="15000"/>
                  </a:schemeClr>
                </a:solidFill>
                <a:latin typeface="Arial" pitchFamily="34" charset="0"/>
                <a:cs typeface="Arial" pitchFamily="34" charset="0"/>
              </a:rPr>
              <a:t>) là một hệ thống </a:t>
            </a:r>
            <a:r>
              <a:rPr lang="en-US" sz="2000" b="0">
                <a:solidFill>
                  <a:srgbClr val="FF0000"/>
                </a:solidFill>
                <a:latin typeface="Arial" pitchFamily="34" charset="0"/>
                <a:cs typeface="Arial" pitchFamily="34" charset="0"/>
              </a:rPr>
              <a:t>tích hợp</a:t>
            </a:r>
            <a:r>
              <a:rPr lang="en-US" sz="2000" b="0">
                <a:solidFill>
                  <a:schemeClr val="tx1">
                    <a:lumMod val="85000"/>
                    <a:lumOff val="15000"/>
                  </a:schemeClr>
                </a:solidFill>
                <a:latin typeface="Arial" pitchFamily="34" charset="0"/>
                <a:cs typeface="Arial" pitchFamily="34" charset="0"/>
              </a:rPr>
              <a:t> của:</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lý thông tin hàng đợi QMS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khám bệnh, điều trị (CIS)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Quản lý thông tin phòng xét nghiệm (LIS)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hình ảnh (RIS/PACS)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a:t>
            </a:r>
          </a:p>
        </p:txBody>
      </p:sp>
      <p:sp>
        <p:nvSpPr>
          <p:cNvPr id="54" name="Rectangle 53"/>
          <p:cNvSpPr>
            <a:spLocks noChangeArrowheads="1"/>
          </p:cNvSpPr>
          <p:nvPr/>
        </p:nvSpPr>
        <p:spPr bwMode="auto">
          <a:xfrm>
            <a:off x="0" y="120650"/>
            <a:ext cx="8915400" cy="1098550"/>
          </a:xfrm>
          <a:prstGeom prst="rect">
            <a:avLst/>
          </a:prstGeom>
          <a:noFill/>
          <a:ln w="9525">
            <a:noFill/>
            <a:miter lim="800000"/>
            <a:headEnd/>
            <a:tailEnd/>
          </a:ln>
        </p:spPr>
        <p:txBody>
          <a:bodyPr anchor="ctr"/>
          <a:lstStyle/>
          <a:p>
            <a:pPr algn="ctr">
              <a:lnSpc>
                <a:spcPct val="100000"/>
              </a:lnSpc>
              <a:spcBef>
                <a:spcPct val="0"/>
              </a:spcBef>
              <a:defRPr/>
            </a:pPr>
            <a:r>
              <a:rPr lang="en-US" sz="2800" b="1" smtClean="0">
                <a:solidFill>
                  <a:schemeClr val="tx1">
                    <a:lumMod val="85000"/>
                    <a:lumOff val="15000"/>
                  </a:schemeClr>
                </a:solidFill>
                <a:latin typeface="Arial" pitchFamily="34" charset="0"/>
                <a:cs typeface="Arial" pitchFamily="34" charset="0"/>
              </a:rPr>
              <a:t>TỔNG QUAN CÁC HỆ </a:t>
            </a:r>
            <a:r>
              <a:rPr lang="en-US" sz="2800" b="1">
                <a:solidFill>
                  <a:schemeClr val="tx1">
                    <a:lumMod val="85000"/>
                    <a:lumOff val="15000"/>
                  </a:schemeClr>
                </a:solidFill>
                <a:latin typeface="Arial" pitchFamily="34" charset="0"/>
                <a:cs typeface="Arial" pitchFamily="34" charset="0"/>
              </a:rPr>
              <a:t>THỐNG THÔNG TIN QUẢN LÝ TRONG BỆNH VIỆN HIỆN ĐẠI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a:t>
            </a:r>
            <a:endParaRPr lang="en-US" sz="1800" b="1">
              <a:solidFill>
                <a:schemeClr val="tx1">
                  <a:lumMod val="85000"/>
                  <a:lumOff val="15000"/>
                </a:schemeClr>
              </a:solidFill>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304800" y="838200"/>
            <a:ext cx="88391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toán(tiếp)</a:t>
            </a:r>
            <a:endParaRPr lang="en-US" sz="1800" b="1">
              <a:solidFill>
                <a:schemeClr val="tx1">
                  <a:lumMod val="85000"/>
                  <a:lumOff val="15000"/>
                </a:schemeClr>
              </a:solidFill>
              <a:latin typeface="Arial" pitchFamily="34" charset="0"/>
              <a:cs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228600" y="7620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28600" y="7620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BHYT (tiếp)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28600" y="8382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BHYT(tiếp)</a:t>
            </a:r>
            <a:endParaRPr lang="en-US" sz="1800" b="1">
              <a:solidFill>
                <a:schemeClr val="tx1">
                  <a:lumMod val="85000"/>
                  <a:lumOff val="15000"/>
                </a:schemeClr>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304800" y="914400"/>
            <a:ext cx="8610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(tiếp)</a:t>
            </a:r>
            <a:endParaRPr lang="en-US" sz="1800" b="1">
              <a:solidFill>
                <a:schemeClr val="tx1">
                  <a:lumMod val="85000"/>
                  <a:lumOff val="15000"/>
                </a:schemeClr>
              </a:solidFill>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334367" y="685800"/>
            <a:ext cx="850483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438400"/>
            <a:ext cx="8229600" cy="1905000"/>
          </a:xfrm>
          <a:prstGeom prst="rect">
            <a:avLst/>
          </a:prstGeom>
          <a:noFill/>
          <a:ln w="9525">
            <a:noFill/>
            <a:miter lim="800000"/>
            <a:headEnd/>
            <a:tailEnd/>
          </a:ln>
        </p:spPr>
        <p:txBody>
          <a:bodyPr/>
          <a:lstStyle/>
          <a:p>
            <a:pPr marL="342900" indent="-342900" algn="ctr">
              <a:lnSpc>
                <a:spcPct val="100000"/>
              </a:lnSpc>
              <a:spcBef>
                <a:spcPct val="20000"/>
              </a:spcBef>
            </a:pPr>
            <a:r>
              <a:rPr lang="en-US" sz="4300" b="1" smtClean="0">
                <a:solidFill>
                  <a:schemeClr val="tx1"/>
                </a:solidFill>
              </a:rPr>
              <a:t>THẢO LUẬN</a:t>
            </a:r>
          </a:p>
          <a:p>
            <a:pPr marL="342900" indent="-342900">
              <a:lnSpc>
                <a:spcPct val="100000"/>
              </a:lnSpc>
              <a:spcBef>
                <a:spcPct val="20000"/>
              </a:spcBef>
            </a:pPr>
            <a:r>
              <a:rPr lang="en-US" sz="4300" b="1" smtClean="0">
                <a:solidFill>
                  <a:schemeClr val="tx1"/>
                </a:solidFill>
              </a:rPr>
              <a:t>CÁM </a:t>
            </a:r>
            <a:r>
              <a:rPr lang="en-US" sz="4300" b="1">
                <a:solidFill>
                  <a:schemeClr val="tx1"/>
                </a:solidFill>
              </a:rPr>
              <a:t>ƠN QUÝ VỊ ĐÃ </a:t>
            </a:r>
            <a:r>
              <a:rPr lang="en-US" sz="4300" b="1" smtClean="0">
                <a:solidFill>
                  <a:schemeClr val="tx1"/>
                </a:solidFill>
              </a:rPr>
              <a:t>THEO </a:t>
            </a:r>
            <a:r>
              <a:rPr lang="en-US" sz="4300" b="1">
                <a:solidFill>
                  <a:schemeClr val="tx1"/>
                </a:solidFill>
              </a:rPr>
              <a:t>DÕI!</a:t>
            </a:r>
          </a:p>
          <a:p>
            <a:pPr marL="342900" indent="-342900" algn="l">
              <a:lnSpc>
                <a:spcPct val="100000"/>
              </a:lnSpc>
              <a:spcBef>
                <a:spcPct val="20000"/>
              </a:spcBef>
              <a:buFontTx/>
              <a:buChar char="•"/>
            </a:pPr>
            <a:endParaRPr lang="en-US" sz="4300" b="1">
              <a:solidFill>
                <a:schemeClr val="tx1"/>
              </a:solidFill>
            </a:endParaRPr>
          </a:p>
        </p:txBody>
      </p:sp>
      <p:sp>
        <p:nvSpPr>
          <p:cNvPr id="3" name="Text Box 5"/>
          <p:cNvSpPr txBox="1">
            <a:spLocks noChangeArrowheads="1"/>
          </p:cNvSpPr>
          <p:nvPr/>
        </p:nvSpPr>
        <p:spPr bwMode="auto">
          <a:xfrm>
            <a:off x="228600" y="4953000"/>
            <a:ext cx="8382000" cy="646331"/>
          </a:xfrm>
          <a:prstGeom prst="rect">
            <a:avLst/>
          </a:prstGeom>
          <a:noFill/>
          <a:ln w="9525">
            <a:noFill/>
            <a:miter lim="800000"/>
            <a:headEnd/>
            <a:tailEnd/>
          </a:ln>
        </p:spPr>
        <p:txBody>
          <a:bodyPr>
            <a:spAutoFit/>
          </a:bodyPr>
          <a:lstStyle/>
          <a:p>
            <a:pPr algn="l">
              <a:lnSpc>
                <a:spcPct val="100000"/>
              </a:lnSpc>
            </a:pPr>
            <a:endParaRPr lang="en-US" sz="1800" b="0">
              <a:solidFill>
                <a:srgbClr val="0000FF"/>
              </a:solidFill>
              <a:latin typeface=".VnTime" pitchFamily="34" charset="0"/>
            </a:endParaRPr>
          </a:p>
          <a:p>
            <a:pPr algn="l"/>
            <a:endParaRPr lang="en-US" sz="1800" b="0">
              <a:solidFill>
                <a:srgbClr val="0000FF"/>
              </a:solidFill>
              <a:latin typeface=".VnTim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28600" y="6400800"/>
            <a:ext cx="8686800" cy="320675"/>
          </a:xfrm>
          <a:noFill/>
        </p:spPr>
        <p:txBody>
          <a:bodyPr/>
          <a:lstStyle/>
          <a:p>
            <a:r>
              <a:rPr lang="en-US" smtClean="0">
                <a:solidFill>
                  <a:schemeClr val="tx1">
                    <a:lumMod val="85000"/>
                    <a:lumOff val="15000"/>
                  </a:schemeClr>
                </a:solidFill>
                <a:latin typeface="Arial" pitchFamily="34" charset="0"/>
                <a:cs typeface="Arial" pitchFamily="34" charset="0"/>
              </a:rPr>
              <a:t>HIS – Hospital Information System						                </a:t>
            </a:r>
            <a:fld id="{75338291-5A97-4FA6-9AD1-61BAE2FA6F33}" type="slidenum">
              <a:rPr lang="en-US" smtClean="0">
                <a:solidFill>
                  <a:schemeClr val="tx1">
                    <a:lumMod val="85000"/>
                    <a:lumOff val="15000"/>
                  </a:schemeClr>
                </a:solidFill>
                <a:latin typeface="Arial" pitchFamily="34" charset="0"/>
                <a:cs typeface="Arial" pitchFamily="34" charset="0"/>
              </a:rPr>
              <a:pPr/>
              <a:t>4</a:t>
            </a:fld>
            <a:r>
              <a:rPr lang="en-US" smtClean="0">
                <a:solidFill>
                  <a:schemeClr val="tx1">
                    <a:lumMod val="85000"/>
                    <a:lumOff val="15000"/>
                  </a:schemeClr>
                </a:solidFill>
                <a:latin typeface="Arial" pitchFamily="34" charset="0"/>
                <a:cs typeface="Arial" pitchFamily="34" charset="0"/>
              </a:rPr>
              <a:t> </a:t>
            </a:r>
          </a:p>
        </p:txBody>
      </p:sp>
      <p:sp>
        <p:nvSpPr>
          <p:cNvPr id="3" name="Rectangle 2"/>
          <p:cNvSpPr>
            <a:spLocks noGrp="1" noChangeArrowheads="1"/>
          </p:cNvSpPr>
          <p:nvPr>
            <p:ph type="title"/>
          </p:nvPr>
        </p:nvSpPr>
        <p:spPr>
          <a:xfrm>
            <a:off x="533400" y="152400"/>
            <a:ext cx="8001000" cy="1752600"/>
          </a:xfrm>
          <a:noFill/>
        </p:spPr>
        <p:txBody>
          <a:bodyPr>
            <a:normAutofit fontScale="90000"/>
          </a:bodyPr>
          <a:lstStyle/>
          <a:p>
            <a:pPr eaLnBrk="1" hangingPunct="1">
              <a:lnSpc>
                <a:spcPct val="130000"/>
              </a:lnSpc>
            </a:pPr>
            <a:r>
              <a:rPr lang="en-US" sz="3600" b="1" smtClean="0">
                <a:solidFill>
                  <a:schemeClr val="tx1">
                    <a:lumMod val="85000"/>
                    <a:lumOff val="15000"/>
                  </a:schemeClr>
                </a:solidFill>
                <a:latin typeface="Arial" pitchFamily="34" charset="0"/>
                <a:cs typeface="Arial" pitchFamily="34" charset="0"/>
              </a:rPr>
              <a:t>II. HỆ THỐNG QUẢN LÝ THÔNG TIN KHÁM CHỮA BỆNH VÀ ĐIỀU TRỊ</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1. Mô hình tổng thể</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2. Mô hình nghiệp vụ chung</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3. Mô hình kết nối hệ thống</a:t>
            </a: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4</a:t>
            </a: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 Các phân hệ trong hệ thống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1. MÔ HÌNH TỔNG THỂ HỆ THỐNG HIS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838200" y="609600"/>
            <a:ext cx="7391400" cy="5753023"/>
          </a:xfrm>
          <a:prstGeom prst="rect">
            <a:avLst/>
          </a:prstGeom>
          <a:noFill/>
          <a:ln w="9525">
            <a:noFill/>
            <a:miter lim="800000"/>
            <a:headEnd/>
            <a:tailEnd/>
          </a:ln>
          <a:effectLst/>
        </p:spPr>
      </p:pic>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2</a:t>
            </a:r>
            <a:r>
              <a:rPr lang="en-US" sz="3600" b="1" smtClean="0">
                <a:solidFill>
                  <a:schemeClr val="tx1">
                    <a:lumMod val="85000"/>
                    <a:lumOff val="15000"/>
                  </a:schemeClr>
                </a:solidFill>
                <a:latin typeface="Arial" pitchFamily="34" charset="0"/>
                <a:cs typeface="Arial" pitchFamily="34" charset="0"/>
              </a:rPr>
              <a:t>. MÔ HÌNH NGHIỆP VỤ</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6</a:t>
            </a:fld>
            <a:r>
              <a:rPr lang="en-US" b="1" smtClean="0">
                <a:latin typeface="Arial" pitchFamily="34" charset="0"/>
                <a:cs typeface="Arial" pitchFamily="34" charset="0"/>
              </a:rPr>
              <a:t> </a:t>
            </a:r>
          </a:p>
        </p:txBody>
      </p:sp>
      <p:cxnSp>
        <p:nvCxnSpPr>
          <p:cNvPr id="47" name="Straight Arrow Connector 46"/>
          <p:cNvCxnSpPr>
            <a:stCxn id="50" idx="3"/>
            <a:endCxn id="68" idx="1"/>
          </p:cNvCxnSpPr>
          <p:nvPr/>
        </p:nvCxnSpPr>
        <p:spPr bwMode="auto">
          <a:xfrm>
            <a:off x="7467600" y="2819400"/>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a:off x="2971800" y="4038600"/>
            <a:ext cx="1828800" cy="8382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a:solidFill>
                  <a:srgbClr val="262626"/>
                </a:solidFill>
                <a:latin typeface="Arial" pitchFamily="34" charset="0"/>
                <a:cs typeface="Arial" pitchFamily="34" charset="0"/>
              </a:rPr>
              <a:t>Thanh toán ngoại trú</a:t>
            </a:r>
          </a:p>
        </p:txBody>
      </p:sp>
      <p:sp>
        <p:nvSpPr>
          <p:cNvPr id="50" name="Rounded Rectangle 49"/>
          <p:cNvSpPr/>
          <p:nvPr/>
        </p:nvSpPr>
        <p:spPr bwMode="auto">
          <a:xfrm>
            <a:off x="5943600" y="22860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2860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lnSpcReduction="10000"/>
          </a:bodyPr>
          <a:lstStyle/>
          <a:p>
            <a:pPr>
              <a:defRPr/>
            </a:pPr>
            <a:r>
              <a:rPr lang="en-US" sz="1200" b="1">
                <a:solidFill>
                  <a:srgbClr val="262626"/>
                </a:solidFill>
                <a:latin typeface="Arial" pitchFamily="34" charset="0"/>
                <a:cs typeface="Arial" pitchFamily="34" charset="0"/>
              </a:rPr>
              <a:t>Tiếp đón bệnh nhân</a:t>
            </a:r>
          </a:p>
          <a:p>
            <a:pPr algn="ctr">
              <a:defRPr/>
            </a:pPr>
            <a:r>
              <a:rPr lang="en-US" sz="1200" b="1">
                <a:solidFill>
                  <a:srgbClr val="262626"/>
                </a:solidFill>
                <a:latin typeface="Arial" pitchFamily="34" charset="0"/>
                <a:cs typeface="Arial" pitchFamily="34" charset="0"/>
              </a:rPr>
              <a:t>(Nhập thông tin BN, chỉ định phòng khám, làm các thủ tục BHYT…)</a:t>
            </a: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8194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943600" y="4811713"/>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Không</a:t>
            </a:r>
          </a:p>
        </p:txBody>
      </p:sp>
      <p:sp>
        <p:nvSpPr>
          <p:cNvPr id="58" name="Oval 57"/>
          <p:cNvSpPr/>
          <p:nvPr/>
        </p:nvSpPr>
        <p:spPr>
          <a:xfrm>
            <a:off x="76200" y="4572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Bắt đầu</a:t>
            </a:r>
          </a:p>
        </p:txBody>
      </p:sp>
      <p:sp>
        <p:nvSpPr>
          <p:cNvPr id="59" name="Oval 58"/>
          <p:cNvSpPr/>
          <p:nvPr/>
        </p:nvSpPr>
        <p:spPr>
          <a:xfrm>
            <a:off x="1676400" y="55626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Kết thúc</a:t>
            </a:r>
          </a:p>
        </p:txBody>
      </p:sp>
      <p:sp>
        <p:nvSpPr>
          <p:cNvPr id="65" name="TextBox 64"/>
          <p:cNvSpPr txBox="1"/>
          <p:nvPr/>
        </p:nvSpPr>
        <p:spPr bwMode="auto">
          <a:xfrm>
            <a:off x="5181600" y="2586335"/>
            <a:ext cx="685800" cy="461665"/>
          </a:xfrm>
          <a:prstGeom prst="rect">
            <a:avLst/>
          </a:prstGeom>
          <a:noFill/>
          <a:ln>
            <a:noFill/>
          </a:ln>
        </p:spPr>
        <p:txBody>
          <a:bodyPr>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khám</a:t>
            </a:r>
            <a:endParaRPr lang="en-US" sz="1200" b="1">
              <a:solidFill>
                <a:schemeClr val="tx1">
                  <a:lumMod val="85000"/>
                  <a:lumOff val="15000"/>
                </a:schemeClr>
              </a:solidFill>
              <a:latin typeface="Arial" pitchFamily="34" charset="0"/>
              <a:cs typeface="Arial" pitchFamily="34" charset="0"/>
            </a:endParaRPr>
          </a:p>
        </p:txBody>
      </p:sp>
      <p:cxnSp>
        <p:nvCxnSpPr>
          <p:cNvPr id="66" name="Elbow Connector 25"/>
          <p:cNvCxnSpPr>
            <a:endCxn id="77" idx="1"/>
          </p:cNvCxnSpPr>
          <p:nvPr/>
        </p:nvCxnSpPr>
        <p:spPr bwMode="auto">
          <a:xfrm rot="16200000" flipH="1">
            <a:off x="0" y="1600200"/>
            <a:ext cx="1676400" cy="762000"/>
          </a:xfrm>
          <a:prstGeom prst="bent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bwMode="auto">
          <a:xfrm>
            <a:off x="0" y="1900535"/>
            <a:ext cx="1371600" cy="461665"/>
          </a:xfrm>
          <a:prstGeom prst="rect">
            <a:avLst/>
          </a:prstGeom>
          <a:noFill/>
          <a:ln>
            <a:noFill/>
          </a:ln>
        </p:spPr>
        <p:txBody>
          <a:bodyPr wrap="square">
            <a:spAutoFit/>
          </a:bodyPr>
          <a:lstStyle/>
          <a:p>
            <a:pPr>
              <a:defRPr/>
            </a:pPr>
            <a:r>
              <a:rPr lang="en-US" sz="1200" b="1" err="1">
                <a:solidFill>
                  <a:schemeClr val="tx1">
                    <a:lumMod val="85000"/>
                    <a:lumOff val="15000"/>
                  </a:schemeClr>
                </a:solidFill>
                <a:latin typeface="Arial" pitchFamily="34" charset="0"/>
                <a:cs typeface="Arial" pitchFamily="34" charset="0"/>
              </a:rPr>
              <a:t>Bệnh</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nhân</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đến</a:t>
            </a:r>
            <a:r>
              <a:rPr lang="en-US" sz="1200" b="1">
                <a:solidFill>
                  <a:schemeClr val="tx1">
                    <a:lumMod val="85000"/>
                    <a:lumOff val="15000"/>
                  </a:schemeClr>
                </a:solidFill>
                <a:latin typeface="Arial" pitchFamily="34" charset="0"/>
                <a:cs typeface="Arial" pitchFamily="34" charset="0"/>
              </a:rPr>
              <a:t> KCB</a:t>
            </a:r>
          </a:p>
        </p:txBody>
      </p:sp>
      <p:sp>
        <p:nvSpPr>
          <p:cNvPr id="68" name="Rounded Rectangle 67"/>
          <p:cNvSpPr/>
          <p:nvPr/>
        </p:nvSpPr>
        <p:spPr bwMode="auto">
          <a:xfrm>
            <a:off x="7696200" y="2286000"/>
            <a:ext cx="13716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Thực </a:t>
            </a:r>
            <a:r>
              <a:rPr lang="en-US" sz="1200" b="1" smtClean="0">
                <a:solidFill>
                  <a:srgbClr val="262626"/>
                </a:solidFill>
                <a:latin typeface="Arial" pitchFamily="34" charset="0"/>
                <a:cs typeface="Arial" pitchFamily="34" charset="0"/>
              </a:rPr>
              <a:t>shiện </a:t>
            </a:r>
            <a:r>
              <a:rPr lang="en-US" sz="1200" b="1">
                <a:solidFill>
                  <a:srgbClr val="262626"/>
                </a:solidFill>
                <a:latin typeface="Arial" pitchFamily="34" charset="0"/>
                <a:cs typeface="Arial" pitchFamily="34" charset="0"/>
              </a:rPr>
              <a:t>CLS, CĐHA,..</a:t>
            </a:r>
          </a:p>
          <a:p>
            <a:pPr>
              <a:defRPr/>
            </a:pPr>
            <a:endParaRPr lang="en-US" sz="1200" b="1">
              <a:solidFill>
                <a:srgbClr val="262626"/>
              </a:solidFill>
              <a:latin typeface="Arial" pitchFamily="34" charset="0"/>
              <a:cs typeface="Arial" pitchFamily="34" charset="0"/>
            </a:endParaRPr>
          </a:p>
        </p:txBody>
      </p:sp>
      <p:cxnSp>
        <p:nvCxnSpPr>
          <p:cNvPr id="69" name="Straight Arrow Connector 68"/>
          <p:cNvCxnSpPr/>
          <p:nvPr/>
        </p:nvCxnSpPr>
        <p:spPr bwMode="auto">
          <a:xfrm rot="5400000">
            <a:off x="6020594" y="37338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bwMode="auto">
          <a:xfrm>
            <a:off x="5943600" y="41148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Kê đơn thuốc, Hẹn tái khám,…</a:t>
            </a:r>
          </a:p>
          <a:p>
            <a:pPr>
              <a:defRPr/>
            </a:pPr>
            <a:endParaRPr lang="en-US" sz="1200" b="1">
              <a:solidFill>
                <a:srgbClr val="262626"/>
              </a:solidFill>
              <a:latin typeface="Arial" pitchFamily="34" charset="0"/>
              <a:cs typeface="Arial" pitchFamily="34" charset="0"/>
            </a:endParaRPr>
          </a:p>
        </p:txBody>
      </p:sp>
      <p:cxnSp>
        <p:nvCxnSpPr>
          <p:cNvPr id="71" name="Elbow Connector 25"/>
          <p:cNvCxnSpPr>
            <a:stCxn id="49" idx="2"/>
            <a:endCxn id="72" idx="0"/>
          </p:cNvCxnSpPr>
          <p:nvPr/>
        </p:nvCxnSpPr>
        <p:spPr bwMode="auto">
          <a:xfrm rot="5400000">
            <a:off x="3543300" y="5219700"/>
            <a:ext cx="685800" cy="1588"/>
          </a:xfrm>
          <a:prstGeom prst="bentConnector3">
            <a:avLst>
              <a:gd name="adj1" fmla="val 50000"/>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3048000" y="5562600"/>
            <a:ext cx="1676400" cy="7620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a:solidFill>
                  <a:srgbClr val="262626"/>
                </a:solidFill>
                <a:latin typeface="Arial" pitchFamily="34" charset="0"/>
                <a:cs typeface="Arial" pitchFamily="34" charset="0"/>
              </a:rPr>
              <a:t>Lĩnh thuốc</a:t>
            </a:r>
          </a:p>
          <a:p>
            <a:pPr>
              <a:defRPr/>
            </a:pPr>
            <a:endParaRPr lang="en-US" sz="1200" b="1">
              <a:solidFill>
                <a:srgbClr val="262626"/>
              </a:solidFill>
              <a:latin typeface="Arial" pitchFamily="34" charset="0"/>
              <a:cs typeface="Arial" pitchFamily="34" charset="0"/>
            </a:endParaRPr>
          </a:p>
        </p:txBody>
      </p:sp>
      <p:cxnSp>
        <p:nvCxnSpPr>
          <p:cNvPr id="73" name="Straight Arrow Connector 72"/>
          <p:cNvCxnSpPr>
            <a:stCxn id="72" idx="1"/>
            <a:endCxn id="59" idx="6"/>
          </p:cNvCxnSpPr>
          <p:nvPr/>
        </p:nvCxnSpPr>
        <p:spPr bwMode="auto">
          <a:xfrm rot="10800000">
            <a:off x="2438400" y="59436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bwMode="auto">
          <a:xfrm>
            <a:off x="5257800" y="3657600"/>
            <a:ext cx="22860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Đọc kết quả+ kết luận</a:t>
            </a:r>
          </a:p>
        </p:txBody>
      </p:sp>
      <p:sp>
        <p:nvSpPr>
          <p:cNvPr id="77" name="Rounded Rectangle 76"/>
          <p:cNvSpPr/>
          <p:nvPr/>
        </p:nvSpPr>
        <p:spPr bwMode="auto">
          <a:xfrm>
            <a:off x="1219200" y="22860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Lấy</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số</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tiếp</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đón</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2286000" y="2586335"/>
            <a:ext cx="609600" cy="461665"/>
          </a:xfrm>
          <a:prstGeom prst="rect">
            <a:avLst/>
          </a:prstGeom>
          <a:noFill/>
          <a:ln>
            <a:noFill/>
          </a:ln>
        </p:spPr>
        <p:txBody>
          <a:bodyPr wrap="square">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gọi</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2133600" y="2819400"/>
            <a:ext cx="838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371600" y="609600"/>
            <a:ext cx="600075" cy="1104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200400" y="685800"/>
            <a:ext cx="1400175" cy="723900"/>
          </a:xfrm>
          <a:prstGeom prst="rect">
            <a:avLst/>
          </a:prstGeom>
          <a:noFill/>
          <a:ln w="9525">
            <a:noFill/>
            <a:miter lim="800000"/>
            <a:headEnd/>
            <a:tailEnd/>
          </a:ln>
          <a:effectLst/>
        </p:spPr>
      </p:pic>
      <p:cxnSp>
        <p:nvCxnSpPr>
          <p:cNvPr id="106" name="Straight Connector 105"/>
          <p:cNvCxnSpPr>
            <a:stCxn id="2051" idx="2"/>
            <a:endCxn id="77" idx="0"/>
          </p:cNvCxnSpPr>
          <p:nvPr/>
        </p:nvCxnSpPr>
        <p:spPr>
          <a:xfrm rot="16200000" flipH="1">
            <a:off x="1388269" y="19978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053" idx="2"/>
            <a:endCxn id="51" idx="0"/>
          </p:cNvCxnSpPr>
          <p:nvPr/>
        </p:nvCxnSpPr>
        <p:spPr>
          <a:xfrm rot="5400000">
            <a:off x="3455194" y="1840706"/>
            <a:ext cx="876300" cy="14288"/>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a:srcRect/>
          <a:stretch>
            <a:fillRect/>
          </a:stretch>
        </p:blipFill>
        <p:spPr bwMode="auto">
          <a:xfrm>
            <a:off x="5943600" y="685800"/>
            <a:ext cx="1400175" cy="723900"/>
          </a:xfrm>
          <a:prstGeom prst="rect">
            <a:avLst/>
          </a:prstGeom>
          <a:noFill/>
          <a:ln w="9525">
            <a:noFill/>
            <a:miter lim="800000"/>
            <a:headEnd/>
            <a:tailEnd/>
          </a:ln>
          <a:effectLst/>
        </p:spPr>
      </p:pic>
      <p:cxnSp>
        <p:nvCxnSpPr>
          <p:cNvPr id="117" name="Straight Connector 116"/>
          <p:cNvCxnSpPr/>
          <p:nvPr/>
        </p:nvCxnSpPr>
        <p:spPr>
          <a:xfrm rot="16200000" flipH="1">
            <a:off x="6248401" y="17526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srcRect/>
          <a:stretch>
            <a:fillRect/>
          </a:stretch>
        </p:blipFill>
        <p:spPr bwMode="auto">
          <a:xfrm>
            <a:off x="7772400" y="685800"/>
            <a:ext cx="847725" cy="895350"/>
          </a:xfrm>
          <a:prstGeom prst="rect">
            <a:avLst/>
          </a:prstGeom>
          <a:noFill/>
          <a:ln w="9525">
            <a:noFill/>
            <a:miter lim="800000"/>
            <a:headEnd/>
            <a:tailEnd/>
          </a:ln>
          <a:effectLst/>
        </p:spPr>
      </p:pic>
      <p:cxnSp>
        <p:nvCxnSpPr>
          <p:cNvPr id="162" name="Elbow Connector 25"/>
          <p:cNvCxnSpPr>
            <a:stCxn id="68" idx="2"/>
            <a:endCxn id="50" idx="2"/>
          </p:cNvCxnSpPr>
          <p:nvPr/>
        </p:nvCxnSpPr>
        <p:spPr bwMode="auto">
          <a:xfrm rot="5400000">
            <a:off x="7543800" y="2514600"/>
            <a:ext cx="1588" cy="1676400"/>
          </a:xfrm>
          <a:prstGeom prst="bentConnector3">
            <a:avLst>
              <a:gd name="adj1" fmla="val 14395466"/>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6"/>
          <a:srcRect/>
          <a:stretch>
            <a:fillRect/>
          </a:stretch>
        </p:blipFill>
        <p:spPr bwMode="auto">
          <a:xfrm>
            <a:off x="6477000" y="5410200"/>
            <a:ext cx="838200" cy="990600"/>
          </a:xfrm>
          <a:prstGeom prst="rect">
            <a:avLst/>
          </a:prstGeom>
          <a:noFill/>
          <a:ln w="9525">
            <a:noFill/>
            <a:miter lim="800000"/>
            <a:headEnd/>
            <a:tailEnd/>
          </a:ln>
          <a:effectLst/>
        </p:spPr>
      </p:pic>
      <p:cxnSp>
        <p:nvCxnSpPr>
          <p:cNvPr id="167" name="Straight Connector 166"/>
          <p:cNvCxnSpPr/>
          <p:nvPr/>
        </p:nvCxnSpPr>
        <p:spPr>
          <a:xfrm rot="16200000" flipH="1">
            <a:off x="7772401" y="18288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56" idx="1"/>
            <a:endCxn id="72" idx="3"/>
          </p:cNvCxnSpPr>
          <p:nvPr/>
        </p:nvCxnSpPr>
        <p:spPr>
          <a:xfrm rot="10800000" flipV="1">
            <a:off x="4724400" y="5905500"/>
            <a:ext cx="1752600" cy="38100"/>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70" idx="1"/>
            <a:endCxn id="49" idx="3"/>
          </p:cNvCxnSpPr>
          <p:nvPr/>
        </p:nvCxnSpPr>
        <p:spPr bwMode="auto">
          <a:xfrm rot="10800000">
            <a:off x="4800600" y="44577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bwMode="auto">
          <a:xfrm>
            <a:off x="7696200" y="3352800"/>
            <a:ext cx="685800" cy="461665"/>
          </a:xfrm>
          <a:prstGeom prst="rect">
            <a:avLst/>
          </a:prstGeom>
          <a:noFill/>
          <a:ln>
            <a:noFill/>
          </a:ln>
        </p:spPr>
        <p:txBody>
          <a:bodyPr>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a:t>
            </a:r>
            <a:endParaRPr lang="en-US" sz="1200" b="1">
              <a:solidFill>
                <a:schemeClr val="tx1">
                  <a:lumMod val="85000"/>
                  <a:lumOff val="15000"/>
                </a:schemeClr>
              </a:solidFill>
              <a:latin typeface="Arial" pitchFamily="34" charset="0"/>
              <a:cs typeface="Arial" pitchFamily="34" charset="0"/>
            </a:endParaRPr>
          </a:p>
        </p:txBody>
      </p:sp>
      <p:cxnSp>
        <p:nvCxnSpPr>
          <p:cNvPr id="194" name="Elbow Connector 25"/>
          <p:cNvCxnSpPr>
            <a:stCxn id="51" idx="2"/>
            <a:endCxn id="49" idx="0"/>
          </p:cNvCxnSpPr>
          <p:nvPr/>
        </p:nvCxnSpPr>
        <p:spPr bwMode="auto">
          <a:xfrm rot="5400000">
            <a:off x="3543300" y="3695700"/>
            <a:ext cx="685800" cy="1588"/>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5330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Đối tượng dịch vụ</a:t>
            </a:r>
            <a:endParaRPr lang="en-US" sz="1200" b="1">
              <a:solidFill>
                <a:schemeClr val="tx1">
                  <a:lumMod val="85000"/>
                  <a:lumOff val="15000"/>
                </a:schemeClr>
              </a:solidFill>
              <a:latin typeface="Arial" pitchFamily="34" charset="0"/>
              <a:cs typeface="Arial" pitchFamily="34" charset="0"/>
            </a:endParaRPr>
          </a:p>
        </p:txBody>
      </p:sp>
      <p:cxnSp>
        <p:nvCxnSpPr>
          <p:cNvPr id="205" name="Elbow Connector 25"/>
          <p:cNvCxnSpPr/>
          <p:nvPr/>
        </p:nvCxnSpPr>
        <p:spPr bwMode="auto">
          <a:xfrm rot="10800000" flipV="1">
            <a:off x="3886200" y="3200400"/>
            <a:ext cx="2057400" cy="381000"/>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3. MÔ HÌNH KẾT NỐI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7</a:t>
            </a:fld>
            <a:r>
              <a:rPr lang="en-US" b="1" smtClean="0">
                <a:latin typeface="Arial" pitchFamily="34" charset="0"/>
                <a:cs typeface="Arial" pitchFamily="34" charset="0"/>
              </a:rPr>
              <a:t> </a:t>
            </a:r>
          </a:p>
        </p:txBody>
      </p:sp>
      <p:sp>
        <p:nvSpPr>
          <p:cNvPr id="50" name="Rounded Rectangle 49"/>
          <p:cNvSpPr/>
          <p:nvPr/>
        </p:nvSpPr>
        <p:spPr bwMode="auto">
          <a:xfrm>
            <a:off x="6858000" y="24384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438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971800"/>
            <a:ext cx="2057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5029200" y="2738735"/>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dữ liệu thanh toán</a:t>
            </a:r>
            <a:endParaRPr lang="en-US" sz="1200" b="1">
              <a:solidFill>
                <a:schemeClr val="tx1">
                  <a:lumMod val="85000"/>
                  <a:lumOff val="15000"/>
                </a:schemeClr>
              </a:solidFill>
              <a:latin typeface="Arial" pitchFamily="34" charset="0"/>
              <a:cs typeface="Arial" pitchFamily="34" charset="0"/>
            </a:endParaRPr>
          </a:p>
        </p:txBody>
      </p:sp>
      <p:sp>
        <p:nvSpPr>
          <p:cNvPr id="70" name="Rounded Rectangle 69"/>
          <p:cNvSpPr/>
          <p:nvPr/>
        </p:nvSpPr>
        <p:spPr bwMode="auto">
          <a:xfrm>
            <a:off x="3352800" y="4267200"/>
            <a:ext cx="10668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Dược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77" name="Rounded Rectangle 76"/>
          <p:cNvSpPr/>
          <p:nvPr/>
        </p:nvSpPr>
        <p:spPr bwMode="auto">
          <a:xfrm>
            <a:off x="685800" y="24384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hành đợi QMS</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1752600" y="2738735"/>
            <a:ext cx="9906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sô QMS</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1600200" y="2971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25"/>
          <p:cNvCxnSpPr>
            <a:stCxn id="51" idx="2"/>
          </p:cNvCxnSpPr>
          <p:nvPr/>
        </p:nvCxnSpPr>
        <p:spPr bwMode="auto">
          <a:xfrm rot="5400000">
            <a:off x="3543300" y="3848100"/>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6854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đơn thuốc</a:t>
            </a:r>
            <a:endParaRPr lang="en-US" sz="1200" b="1">
              <a:solidFill>
                <a:schemeClr val="tx1">
                  <a:lumMod val="85000"/>
                  <a:lumOff val="15000"/>
                </a:schemeClr>
              </a:solidFill>
              <a:latin typeface="Arial" pitchFamily="34" charset="0"/>
              <a:cs typeface="Arial" pitchFamily="34" charset="0"/>
            </a:endParaRPr>
          </a:p>
        </p:txBody>
      </p:sp>
      <p:sp>
        <p:nvSpPr>
          <p:cNvPr id="42" name="Rounded Rectangle 41"/>
          <p:cNvSpPr/>
          <p:nvPr/>
        </p:nvSpPr>
        <p:spPr bwMode="auto">
          <a:xfrm>
            <a:off x="6858000" y="42672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Phân hệ báo cáo</a:t>
            </a:r>
          </a:p>
          <a:p>
            <a:pPr algn="ctr">
              <a:defRPr/>
            </a:pPr>
            <a:r>
              <a:rPr lang="en-US" sz="1200" b="1" smtClean="0">
                <a:solidFill>
                  <a:srgbClr val="262626"/>
                </a:solidFill>
                <a:latin typeface="Arial" pitchFamily="34" charset="0"/>
                <a:cs typeface="Arial" pitchFamily="34" charset="0"/>
              </a:rPr>
              <a:t>(BHYT, 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3" name="Elbow Connector 25"/>
          <p:cNvCxnSpPr>
            <a:stCxn id="70" idx="3"/>
            <a:endCxn id="42" idx="1"/>
          </p:cNvCxnSpPr>
          <p:nvPr/>
        </p:nvCxnSpPr>
        <p:spPr bwMode="auto">
          <a:xfrm>
            <a:off x="4419600" y="4610100"/>
            <a:ext cx="24384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25"/>
          <p:cNvCxnSpPr/>
          <p:nvPr/>
        </p:nvCxnSpPr>
        <p:spPr bwMode="auto">
          <a:xfrm>
            <a:off x="4800600" y="3276600"/>
            <a:ext cx="2057400" cy="1143000"/>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25"/>
          <p:cNvCxnSpPr/>
          <p:nvPr/>
        </p:nvCxnSpPr>
        <p:spPr bwMode="auto">
          <a:xfrm rot="5400000">
            <a:off x="7277894" y="3847306"/>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srcRect/>
          <a:stretch>
            <a:fillRect/>
          </a:stretch>
        </p:blipFill>
        <p:spPr bwMode="auto">
          <a:xfrm>
            <a:off x="2895600" y="762000"/>
            <a:ext cx="83820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419600" y="838200"/>
            <a:ext cx="695325" cy="12096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276600" y="5257800"/>
            <a:ext cx="1228725" cy="1333500"/>
          </a:xfrm>
          <a:prstGeom prst="rect">
            <a:avLst/>
          </a:prstGeom>
          <a:noFill/>
          <a:ln w="9525">
            <a:noFill/>
            <a:miter lim="800000"/>
            <a:headEnd/>
            <a:tailEnd/>
          </a:ln>
          <a:effectLst/>
        </p:spPr>
      </p:pic>
      <p:cxnSp>
        <p:nvCxnSpPr>
          <p:cNvPr id="61" name="Elbow Connector 25"/>
          <p:cNvCxnSpPr>
            <a:stCxn id="77" idx="2"/>
            <a:endCxn id="4100" idx="1"/>
          </p:cNvCxnSpPr>
          <p:nvPr/>
        </p:nvCxnSpPr>
        <p:spPr bwMode="auto">
          <a:xfrm rot="16200000" flipH="1">
            <a:off x="1000125" y="3648075"/>
            <a:ext cx="2419350" cy="2133600"/>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25"/>
          <p:cNvCxnSpPr>
            <a:stCxn id="42" idx="2"/>
            <a:endCxn id="4100" idx="3"/>
          </p:cNvCxnSpPr>
          <p:nvPr/>
        </p:nvCxnSpPr>
        <p:spPr bwMode="auto">
          <a:xfrm rot="5400000">
            <a:off x="5576888" y="3881438"/>
            <a:ext cx="971550" cy="3114675"/>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25"/>
          <p:cNvCxnSpPr>
            <a:stCxn id="50" idx="3"/>
          </p:cNvCxnSpPr>
          <p:nvPr/>
        </p:nvCxnSpPr>
        <p:spPr bwMode="auto">
          <a:xfrm flipH="1">
            <a:off x="4572000" y="2971800"/>
            <a:ext cx="3810000" cy="3200400"/>
          </a:xfrm>
          <a:prstGeom prst="bentConnector3">
            <a:avLst>
              <a:gd name="adj1" fmla="val -6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25"/>
          <p:cNvCxnSpPr>
            <a:stCxn id="70" idx="2"/>
            <a:endCxn id="4100" idx="0"/>
          </p:cNvCxnSpPr>
          <p:nvPr/>
        </p:nvCxnSpPr>
        <p:spPr bwMode="auto">
          <a:xfrm rot="16200000" flipH="1">
            <a:off x="3736181" y="5103018"/>
            <a:ext cx="304800" cy="4763"/>
          </a:xfrm>
          <a:prstGeom prst="bentConnector3">
            <a:avLst>
              <a:gd name="adj1" fmla="val 50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25"/>
          <p:cNvCxnSpPr/>
          <p:nvPr/>
        </p:nvCxnSpPr>
        <p:spPr bwMode="auto">
          <a:xfrm rot="16200000" flipH="1">
            <a:off x="2057400" y="4495800"/>
            <a:ext cx="2286000" cy="304800"/>
          </a:xfrm>
          <a:prstGeom prst="bentConnector3">
            <a:avLst>
              <a:gd name="adj1" fmla="val 73429"/>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2993231" y="21121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4212431" y="21883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mục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6" name="Rounded Rectangle 5"/>
          <p:cNvSpPr/>
          <p:nvPr/>
        </p:nvSpPr>
        <p:spPr bwMode="auto">
          <a:xfrm>
            <a:off x="6400800" y="28956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8" name="Rounded Rectangle 7"/>
          <p:cNvSpPr/>
          <p:nvPr/>
        </p:nvSpPr>
        <p:spPr bwMode="auto">
          <a:xfrm>
            <a:off x="3733800" y="914400"/>
            <a:ext cx="19812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Dược</a:t>
            </a:r>
            <a:r>
              <a:rPr lang="en-US" sz="1200" b="1">
                <a:solidFill>
                  <a:srgbClr val="262626"/>
                </a:solidFill>
                <a:latin typeface="Arial" pitchFamily="34" charset="0"/>
                <a:cs typeface="Arial" pitchFamily="34" charset="0"/>
              </a:rPr>
              <a:t> </a:t>
            </a:r>
          </a:p>
          <a:p>
            <a:pPr>
              <a:defRPr/>
            </a:pPr>
            <a:endParaRPr lang="en-US" sz="1200" b="1">
              <a:solidFill>
                <a:srgbClr val="262626"/>
              </a:solidFill>
              <a:latin typeface="Arial" pitchFamily="34" charset="0"/>
              <a:cs typeface="Arial" pitchFamily="34" charset="0"/>
            </a:endParaRPr>
          </a:p>
        </p:txBody>
      </p:sp>
      <p:sp>
        <p:nvSpPr>
          <p:cNvPr id="10" name="Rounded Rectangle 9"/>
          <p:cNvSpPr/>
          <p:nvPr/>
        </p:nvSpPr>
        <p:spPr bwMode="auto">
          <a:xfrm>
            <a:off x="6477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Thanh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1" name="Oval 10"/>
          <p:cNvSpPr/>
          <p:nvPr/>
        </p:nvSpPr>
        <p:spPr>
          <a:xfrm>
            <a:off x="4038600" y="26670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HIS.exe</a:t>
            </a:r>
            <a:endParaRPr lang="en-US" sz="1200" b="1">
              <a:solidFill>
                <a:schemeClr val="tx1">
                  <a:lumMod val="95000"/>
                  <a:lumOff val="5000"/>
                </a:schemeClr>
              </a:solidFill>
              <a:latin typeface="Arial" pitchFamily="34" charset="0"/>
              <a:cs typeface="Arial" pitchFamily="34" charset="0"/>
            </a:endParaRPr>
          </a:p>
        </p:txBody>
      </p:sp>
      <p:sp>
        <p:nvSpPr>
          <p:cNvPr id="12" name="Oval 11"/>
          <p:cNvSpPr/>
          <p:nvPr/>
        </p:nvSpPr>
        <p:spPr>
          <a:xfrm>
            <a:off x="4038600" y="51816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err="1">
                <a:solidFill>
                  <a:schemeClr val="tx1">
                    <a:lumMod val="95000"/>
                    <a:lumOff val="5000"/>
                  </a:schemeClr>
                </a:solidFill>
                <a:latin typeface="Arial" pitchFamily="34" charset="0"/>
                <a:cs typeface="Arial" pitchFamily="34" charset="0"/>
              </a:rPr>
              <a:t>Quản</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trị</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hệ</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thống</a:t>
            </a:r>
            <a:endParaRPr lang="en-US" sz="1200" b="1">
              <a:solidFill>
                <a:schemeClr val="tx1">
                  <a:lumMod val="95000"/>
                  <a:lumOff val="5000"/>
                </a:schemeClr>
              </a:solidFill>
              <a:latin typeface="Arial" pitchFamily="34" charset="0"/>
              <a:cs typeface="Arial" pitchFamily="34" charset="0"/>
            </a:endParaRPr>
          </a:p>
        </p:txBody>
      </p:sp>
      <p:cxnSp>
        <p:nvCxnSpPr>
          <p:cNvPr id="13" name="Straight Arrow Connector 12"/>
          <p:cNvCxnSpPr>
            <a:stCxn id="11" idx="4"/>
            <a:endCxn id="12" idx="0"/>
          </p:cNvCxnSpPr>
          <p:nvPr/>
        </p:nvCxnSpPr>
        <p:spPr bwMode="auto">
          <a:xfrm rot="5400000">
            <a:off x="4038600" y="4495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5" idx="3"/>
          </p:cNvCxnSpPr>
          <p:nvPr/>
        </p:nvCxnSpPr>
        <p:spPr bwMode="auto">
          <a:xfrm rot="16200000" flipV="1">
            <a:off x="3045689" y="1640611"/>
            <a:ext cx="1043688" cy="13438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8" idx="2"/>
          </p:cNvCxnSpPr>
          <p:nvPr/>
        </p:nvCxnSpPr>
        <p:spPr bwMode="auto">
          <a:xfrm rot="5400000" flipH="1" flipV="1">
            <a:off x="4191000" y="2133600"/>
            <a:ext cx="1066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6" idx="1"/>
          </p:cNvCxnSpPr>
          <p:nvPr/>
        </p:nvCxnSpPr>
        <p:spPr bwMode="auto">
          <a:xfrm>
            <a:off x="5410200" y="3238500"/>
            <a:ext cx="990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0" idx="1"/>
          </p:cNvCxnSpPr>
          <p:nvPr/>
        </p:nvCxnSpPr>
        <p:spPr bwMode="auto">
          <a:xfrm rot="16200000" flipH="1">
            <a:off x="5245123" y="3606823"/>
            <a:ext cx="1196088" cy="12676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1143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Báo</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cáo thống kê(BHYT+Dịch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1" name="Straight Arrow Connector 20"/>
          <p:cNvCxnSpPr>
            <a:stCxn id="11" idx="3"/>
            <a:endCxn id="20" idx="3"/>
          </p:cNvCxnSpPr>
          <p:nvPr/>
        </p:nvCxnSpPr>
        <p:spPr bwMode="auto">
          <a:xfrm rot="5400000">
            <a:off x="3045689" y="3644923"/>
            <a:ext cx="11960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64008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Hệ</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thống</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xếp</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hàng</a:t>
            </a:r>
            <a:r>
              <a:rPr lang="en-US" sz="1200" b="1">
                <a:solidFill>
                  <a:srgbClr val="262626"/>
                </a:solidFill>
                <a:latin typeface="Arial" pitchFamily="34" charset="0"/>
                <a:cs typeface="Arial" pitchFamily="34" charset="0"/>
              </a:rPr>
              <a:t> QMS</a:t>
            </a:r>
          </a:p>
          <a:p>
            <a:pPr>
              <a:defRPr/>
            </a:pPr>
            <a:endParaRPr lang="en-US" sz="1200" b="1">
              <a:solidFill>
                <a:srgbClr val="262626"/>
              </a:solidFill>
              <a:latin typeface="Arial" pitchFamily="34" charset="0"/>
              <a:cs typeface="Arial" pitchFamily="34" charset="0"/>
            </a:endParaRPr>
          </a:p>
        </p:txBody>
      </p:sp>
      <p:cxnSp>
        <p:nvCxnSpPr>
          <p:cNvPr id="23" name="Straight Arrow Connector 22"/>
          <p:cNvCxnSpPr>
            <a:stCxn id="11" idx="7"/>
            <a:endCxn id="22" idx="1"/>
          </p:cNvCxnSpPr>
          <p:nvPr/>
        </p:nvCxnSpPr>
        <p:spPr bwMode="auto">
          <a:xfrm rot="5400000" flipH="1" flipV="1">
            <a:off x="5283223" y="1716811"/>
            <a:ext cx="10436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990600" y="29718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giá dịch vụ CLS,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1" name="Straight Arrow Connector 50"/>
          <p:cNvCxnSpPr>
            <a:stCxn id="11" idx="2"/>
            <a:endCxn id="50" idx="3"/>
          </p:cNvCxnSpPr>
          <p:nvPr/>
        </p:nvCxnSpPr>
        <p:spPr bwMode="auto">
          <a:xfrm rot="10800000" flipV="1">
            <a:off x="2819400" y="3238500"/>
            <a:ext cx="1219200" cy="76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
          <p:cNvSpPr>
            <a:spLocks noGrp="1" noChangeArrowheads="1"/>
          </p:cNvSpPr>
          <p:nvPr>
            <p:ph type="title"/>
          </p:nvPr>
        </p:nvSpPr>
        <p:spPr>
          <a:xfrm>
            <a:off x="533400" y="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4</a:t>
            </a:r>
            <a:r>
              <a:rPr lang="en-US" sz="3600" b="1" smtClean="0">
                <a:solidFill>
                  <a:schemeClr val="tx1">
                    <a:lumMod val="85000"/>
                    <a:lumOff val="15000"/>
                  </a:schemeClr>
                </a:solidFill>
                <a:latin typeface="Arial" pitchFamily="34" charset="0"/>
                <a:cs typeface="Arial" pitchFamily="34" charset="0"/>
              </a:rPr>
              <a:t>. CÁC PHÂN HỆ TRONG HỆ THỐNG</a:t>
            </a:r>
          </a:p>
        </p:txBody>
      </p:sp>
      <p:sp>
        <p:nvSpPr>
          <p:cNvPr id="56"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A. PHÂN HỆ QUẢN TRỊ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371600"/>
            <a:ext cx="7772400" cy="4648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thông tin người dùng(Users)</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Phân quyền người dùng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menu động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cập nhật phiên bản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Quản lý tích hợp các hệ thống bên ngoài…</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492</TotalTime>
  <Words>1515</Words>
  <Application>Microsoft Office PowerPoint</Application>
  <PresentationFormat>On-screen Show (4:3)</PresentationFormat>
  <Paragraphs>235</Paragraphs>
  <Slides>36</Slides>
  <Notes>0</Notes>
  <HiddenSlides>0</HiddenSlides>
  <MMClips>0</MMClips>
  <ScaleCrop>false</ScaleCrop>
  <HeadingPairs>
    <vt:vector size="6" baseType="variant">
      <vt:variant>
        <vt:lpstr>Theme</vt:lpstr>
      </vt:variant>
      <vt:variant>
        <vt:i4>2</vt:i4>
      </vt:variant>
      <vt:variant>
        <vt:lpstr>Links</vt:lpstr>
      </vt:variant>
      <vt:variant>
        <vt:i4>2</vt:i4>
      </vt:variant>
      <vt:variant>
        <vt:lpstr>Slide Titles</vt:lpstr>
      </vt:variant>
      <vt:variant>
        <vt:i4>36</vt:i4>
      </vt:variant>
    </vt:vector>
  </HeadingPairs>
  <TitlesOfParts>
    <vt:vector size="40" baseType="lpstr">
      <vt:lpstr>GreenWave_BusPresentation</vt:lpstr>
      <vt:lpstr>Custom Design</vt:lpstr>
      <vt:lpstr>Drawing1\Drawing\~Page-1\Sheet.54</vt:lpstr>
      <vt:lpstr>Drawing1\Drawing\~Page-1\Sheet.102</vt:lpstr>
      <vt:lpstr>Slide 1</vt:lpstr>
      <vt:lpstr>NỘI DUNG TRÌNH BÀY</vt:lpstr>
      <vt:lpstr>Slide 3</vt:lpstr>
      <vt:lpstr>II. HỆ THỐNG QUẢN LÝ THÔNG TIN KHÁM CHỮA BỆNH VÀ ĐIỀU TRỊ </vt:lpstr>
      <vt:lpstr>1. MÔ HÌNH TỔNG THỂ HỆ THỐNG HIS </vt:lpstr>
      <vt:lpstr>2. MÔ HÌNH NGHIỆP VỤ </vt:lpstr>
      <vt:lpstr>3. MÔ HÌNH KẾT NỐI HỆ THỐNG </vt:lpstr>
      <vt:lpstr>4. CÁC PHÂN HỆ TRONG HỆ THỐNG</vt:lpstr>
      <vt:lpstr>A. PHÂN HỆ QUẢN TRỊ HỆ THỐNG </vt:lpstr>
      <vt:lpstr>B. QUẢN LÝ DANH MỤC </vt:lpstr>
      <vt:lpstr>C. QUẢN LÝ HÀNG ĐỢI QMS </vt:lpstr>
      <vt:lpstr>D. QUẢN LÝ TIẾP ĐÓN-THĂM KHÁM </vt:lpstr>
      <vt:lpstr>Slide 13</vt:lpstr>
      <vt:lpstr>E. QUẢN LÝ THANH TOÁN </vt:lpstr>
      <vt:lpstr>F. QUẢN LÝ GIÁ CLS VÀ THUỐC </vt:lpstr>
      <vt:lpstr>G. PHÂN HỆ BÁO CÁO </vt:lpstr>
      <vt:lpstr>HIỆN TRẠNG ĐƠN VỊ </vt:lpstr>
      <vt:lpstr>PHƯƠNG ÁN ĐỀ XUẤT</vt:lpstr>
      <vt:lpstr>KẾ HOẠCH TRIỂN KHAI(Công việc)</vt:lpstr>
      <vt:lpstr>KẾ HOẠCH TRIỂN KHAI(Thời gian) </vt:lpstr>
      <vt:lpstr>KẾ HOẠCH TRIỂN KHAI(Thời gian) Được thực hiện sau khi thống nhất về các mẫu biểu cũng như đơn vị đã chuẩn bị đầy đủ hạ tầng phần cứng và bố trí được nhân sự, phòng ban sử dụng phần mềm</vt:lpstr>
      <vt:lpstr>Một số giao diện hệ thống </vt:lpstr>
      <vt:lpstr>Đăng nhập </vt:lpstr>
      <vt:lpstr>TIẾP ĐÓN BỆNH NHÂN </vt:lpstr>
      <vt:lpstr>THÊM MỚI BỆNH NHÂN</vt:lpstr>
      <vt:lpstr>Thăm khám </vt:lpstr>
      <vt:lpstr>Chỉ định CLS</vt:lpstr>
      <vt:lpstr>KÊ  ĐƠN THUỐC</vt:lpstr>
      <vt:lpstr>Chẩn đoán và kết luận </vt:lpstr>
      <vt:lpstr>Thanh toán</vt:lpstr>
      <vt:lpstr>Thanh toán(tiếp)</vt:lpstr>
      <vt:lpstr>BÁO CÁO BHYT </vt:lpstr>
      <vt:lpstr>Các báo cáo BHYT (tiếp) </vt:lpstr>
      <vt:lpstr>BÁO CÁO BHYT(tiếp)</vt:lpstr>
      <vt:lpstr>Các báo cáo (tiếp)</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KKYBBNL</dc:creator>
  <cp:lastModifiedBy>KKYBBNL</cp:lastModifiedBy>
  <cp:revision>99</cp:revision>
  <dcterms:created xsi:type="dcterms:W3CDTF">2014-05-12T08:10:01Z</dcterms:created>
  <dcterms:modified xsi:type="dcterms:W3CDTF">2014-06-13T06:28:55Z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