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handoutMasterIdLst>
    <p:handoutMasterId r:id="rId22"/>
  </p:handoutMasterIdLst>
  <p:sldIdLst>
    <p:sldId id="257" r:id="rId4"/>
    <p:sldId id="268" r:id="rId5"/>
    <p:sldId id="289" r:id="rId6"/>
    <p:sldId id="270" r:id="rId7"/>
    <p:sldId id="271" r:id="rId8"/>
    <p:sldId id="313" r:id="rId9"/>
    <p:sldId id="314" r:id="rId10"/>
    <p:sldId id="315" r:id="rId11"/>
    <p:sldId id="316" r:id="rId12"/>
    <p:sldId id="317" r:id="rId13"/>
    <p:sldId id="276" r:id="rId14"/>
    <p:sldId id="287" r:id="rId15"/>
    <p:sldId id="318" r:id="rId16"/>
    <p:sldId id="321" r:id="rId17"/>
    <p:sldId id="319" r:id="rId18"/>
    <p:sldId id="320" r:id="rId19"/>
    <p:sldId id="32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975" autoAdjust="0"/>
    <p:restoredTop sz="94660"/>
  </p:normalViewPr>
  <p:slideViewPr>
    <p:cSldViewPr>
      <p:cViewPr varScale="1">
        <p:scale>
          <a:sx n="73" d="100"/>
          <a:sy n="73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8054975" y="0"/>
            <a:ext cx="1089025" cy="2663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5"/>
          <p:cNvSpPr>
            <a:spLocks/>
          </p:cNvSpPr>
          <p:nvPr userDrawn="1"/>
        </p:nvSpPr>
        <p:spPr bwMode="auto">
          <a:xfrm>
            <a:off x="1295400" y="5715000"/>
            <a:ext cx="6858000" cy="9144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chemeClr val="accent2"/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 rot="10800000">
            <a:off x="0" y="4520045"/>
            <a:ext cx="2057400" cy="2337955"/>
            <a:chOff x="7467600" y="0"/>
            <a:chExt cx="1676400" cy="1905000"/>
          </a:xfrm>
        </p:grpSpPr>
        <p:sp>
          <p:nvSpPr>
            <p:cNvPr id="16" name="Teardrop 15"/>
            <p:cNvSpPr/>
            <p:nvPr userDrawn="1"/>
          </p:nvSpPr>
          <p:spPr>
            <a:xfrm>
              <a:off x="7620000" y="381000"/>
              <a:ext cx="1524000" cy="1524000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ardrop 14"/>
            <p:cNvSpPr/>
            <p:nvPr userDrawn="1"/>
          </p:nvSpPr>
          <p:spPr>
            <a:xfrm>
              <a:off x="7467600" y="0"/>
              <a:ext cx="1143000" cy="1143000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/>
            <p:cNvSpPr/>
            <p:nvPr userDrawn="1"/>
          </p:nvSpPr>
          <p:spPr>
            <a:xfrm>
              <a:off x="7772400" y="0"/>
              <a:ext cx="1371600" cy="1371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6781801" y="3975905"/>
            <a:ext cx="2033178" cy="2590798"/>
            <a:chOff x="5123427" y="2586247"/>
            <a:chExt cx="3113140" cy="3966952"/>
          </a:xfrm>
        </p:grpSpPr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5123427" y="2633869"/>
              <a:ext cx="1201172" cy="3890755"/>
            </a:xfrm>
            <a:custGeom>
              <a:avLst/>
              <a:gdLst/>
              <a:ahLst/>
              <a:cxnLst>
                <a:cxn ang="0">
                  <a:pos x="272" y="264"/>
                </a:cxn>
                <a:cxn ang="0">
                  <a:pos x="256" y="324"/>
                </a:cxn>
                <a:cxn ang="0">
                  <a:pos x="252" y="382"/>
                </a:cxn>
                <a:cxn ang="0">
                  <a:pos x="248" y="446"/>
                </a:cxn>
                <a:cxn ang="0">
                  <a:pos x="254" y="478"/>
                </a:cxn>
                <a:cxn ang="0">
                  <a:pos x="254" y="530"/>
                </a:cxn>
                <a:cxn ang="0">
                  <a:pos x="234" y="606"/>
                </a:cxn>
                <a:cxn ang="0">
                  <a:pos x="208" y="746"/>
                </a:cxn>
                <a:cxn ang="0">
                  <a:pos x="206" y="814"/>
                </a:cxn>
                <a:cxn ang="0">
                  <a:pos x="198" y="830"/>
                </a:cxn>
                <a:cxn ang="0">
                  <a:pos x="208" y="844"/>
                </a:cxn>
                <a:cxn ang="0">
                  <a:pos x="240" y="860"/>
                </a:cxn>
                <a:cxn ang="0">
                  <a:pos x="240" y="876"/>
                </a:cxn>
                <a:cxn ang="0">
                  <a:pos x="234" y="882"/>
                </a:cxn>
                <a:cxn ang="0">
                  <a:pos x="212" y="888"/>
                </a:cxn>
                <a:cxn ang="0">
                  <a:pos x="194" y="882"/>
                </a:cxn>
                <a:cxn ang="0">
                  <a:pos x="164" y="872"/>
                </a:cxn>
                <a:cxn ang="0">
                  <a:pos x="152" y="884"/>
                </a:cxn>
                <a:cxn ang="0">
                  <a:pos x="120" y="894"/>
                </a:cxn>
                <a:cxn ang="0">
                  <a:pos x="92" y="886"/>
                </a:cxn>
                <a:cxn ang="0">
                  <a:pos x="86" y="880"/>
                </a:cxn>
                <a:cxn ang="0">
                  <a:pos x="84" y="852"/>
                </a:cxn>
                <a:cxn ang="0">
                  <a:pos x="70" y="842"/>
                </a:cxn>
                <a:cxn ang="0">
                  <a:pos x="72" y="814"/>
                </a:cxn>
                <a:cxn ang="0">
                  <a:pos x="60" y="766"/>
                </a:cxn>
                <a:cxn ang="0">
                  <a:pos x="52" y="694"/>
                </a:cxn>
                <a:cxn ang="0">
                  <a:pos x="50" y="626"/>
                </a:cxn>
                <a:cxn ang="0">
                  <a:pos x="50" y="500"/>
                </a:cxn>
                <a:cxn ang="0">
                  <a:pos x="42" y="432"/>
                </a:cxn>
                <a:cxn ang="0">
                  <a:pos x="36" y="422"/>
                </a:cxn>
                <a:cxn ang="0">
                  <a:pos x="42" y="414"/>
                </a:cxn>
                <a:cxn ang="0">
                  <a:pos x="36" y="406"/>
                </a:cxn>
                <a:cxn ang="0">
                  <a:pos x="24" y="392"/>
                </a:cxn>
                <a:cxn ang="0">
                  <a:pos x="12" y="366"/>
                </a:cxn>
                <a:cxn ang="0">
                  <a:pos x="4" y="338"/>
                </a:cxn>
                <a:cxn ang="0">
                  <a:pos x="4" y="272"/>
                </a:cxn>
                <a:cxn ang="0">
                  <a:pos x="30" y="186"/>
                </a:cxn>
                <a:cxn ang="0">
                  <a:pos x="66" y="142"/>
                </a:cxn>
                <a:cxn ang="0">
                  <a:pos x="114" y="128"/>
                </a:cxn>
                <a:cxn ang="0">
                  <a:pos x="128" y="126"/>
                </a:cxn>
                <a:cxn ang="0">
                  <a:pos x="142" y="128"/>
                </a:cxn>
                <a:cxn ang="0">
                  <a:pos x="152" y="100"/>
                </a:cxn>
                <a:cxn ang="0">
                  <a:pos x="146" y="88"/>
                </a:cxn>
                <a:cxn ang="0">
                  <a:pos x="146" y="72"/>
                </a:cxn>
                <a:cxn ang="0">
                  <a:pos x="152" y="60"/>
                </a:cxn>
                <a:cxn ang="0">
                  <a:pos x="144" y="42"/>
                </a:cxn>
                <a:cxn ang="0">
                  <a:pos x="146" y="34"/>
                </a:cxn>
                <a:cxn ang="0">
                  <a:pos x="168" y="8"/>
                </a:cxn>
                <a:cxn ang="0">
                  <a:pos x="186" y="4"/>
                </a:cxn>
                <a:cxn ang="0">
                  <a:pos x="192" y="2"/>
                </a:cxn>
                <a:cxn ang="0">
                  <a:pos x="220" y="6"/>
                </a:cxn>
                <a:cxn ang="0">
                  <a:pos x="232" y="16"/>
                </a:cxn>
                <a:cxn ang="0">
                  <a:pos x="248" y="38"/>
                </a:cxn>
                <a:cxn ang="0">
                  <a:pos x="250" y="64"/>
                </a:cxn>
                <a:cxn ang="0">
                  <a:pos x="240" y="70"/>
                </a:cxn>
                <a:cxn ang="0">
                  <a:pos x="232" y="88"/>
                </a:cxn>
                <a:cxn ang="0">
                  <a:pos x="214" y="128"/>
                </a:cxn>
                <a:cxn ang="0">
                  <a:pos x="220" y="150"/>
                </a:cxn>
                <a:cxn ang="0">
                  <a:pos x="256" y="172"/>
                </a:cxn>
                <a:cxn ang="0">
                  <a:pos x="276" y="216"/>
                </a:cxn>
              </a:cxnLst>
              <a:rect l="0" t="0" r="r" b="b"/>
              <a:pathLst>
                <a:path w="276" h="894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6705599" y="2586247"/>
              <a:ext cx="1096722" cy="3890753"/>
            </a:xfrm>
            <a:custGeom>
              <a:avLst/>
              <a:gdLst/>
              <a:ahLst/>
              <a:cxnLst>
                <a:cxn ang="0">
                  <a:pos x="252" y="290"/>
                </a:cxn>
                <a:cxn ang="0">
                  <a:pos x="236" y="342"/>
                </a:cxn>
                <a:cxn ang="0">
                  <a:pos x="230" y="392"/>
                </a:cxn>
                <a:cxn ang="0">
                  <a:pos x="232" y="444"/>
                </a:cxn>
                <a:cxn ang="0">
                  <a:pos x="232" y="484"/>
                </a:cxn>
                <a:cxn ang="0">
                  <a:pos x="216" y="588"/>
                </a:cxn>
                <a:cxn ang="0">
                  <a:pos x="212" y="646"/>
                </a:cxn>
                <a:cxn ang="0">
                  <a:pos x="220" y="722"/>
                </a:cxn>
                <a:cxn ang="0">
                  <a:pos x="222" y="794"/>
                </a:cxn>
                <a:cxn ang="0">
                  <a:pos x="212" y="836"/>
                </a:cxn>
                <a:cxn ang="0">
                  <a:pos x="222" y="866"/>
                </a:cxn>
                <a:cxn ang="0">
                  <a:pos x="220" y="888"/>
                </a:cxn>
                <a:cxn ang="0">
                  <a:pos x="208" y="894"/>
                </a:cxn>
                <a:cxn ang="0">
                  <a:pos x="182" y="890"/>
                </a:cxn>
                <a:cxn ang="0">
                  <a:pos x="176" y="850"/>
                </a:cxn>
                <a:cxn ang="0">
                  <a:pos x="158" y="828"/>
                </a:cxn>
                <a:cxn ang="0">
                  <a:pos x="154" y="728"/>
                </a:cxn>
                <a:cxn ang="0">
                  <a:pos x="150" y="706"/>
                </a:cxn>
                <a:cxn ang="0">
                  <a:pos x="120" y="540"/>
                </a:cxn>
                <a:cxn ang="0">
                  <a:pos x="108" y="686"/>
                </a:cxn>
                <a:cxn ang="0">
                  <a:pos x="108" y="820"/>
                </a:cxn>
                <a:cxn ang="0">
                  <a:pos x="80" y="866"/>
                </a:cxn>
                <a:cxn ang="0">
                  <a:pos x="66" y="882"/>
                </a:cxn>
                <a:cxn ang="0">
                  <a:pos x="22" y="884"/>
                </a:cxn>
                <a:cxn ang="0">
                  <a:pos x="12" y="878"/>
                </a:cxn>
                <a:cxn ang="0">
                  <a:pos x="26" y="862"/>
                </a:cxn>
                <a:cxn ang="0">
                  <a:pos x="50" y="810"/>
                </a:cxn>
                <a:cxn ang="0">
                  <a:pos x="48" y="778"/>
                </a:cxn>
                <a:cxn ang="0">
                  <a:pos x="52" y="734"/>
                </a:cxn>
                <a:cxn ang="0">
                  <a:pos x="48" y="712"/>
                </a:cxn>
                <a:cxn ang="0">
                  <a:pos x="52" y="628"/>
                </a:cxn>
                <a:cxn ang="0">
                  <a:pos x="46" y="598"/>
                </a:cxn>
                <a:cxn ang="0">
                  <a:pos x="22" y="478"/>
                </a:cxn>
                <a:cxn ang="0">
                  <a:pos x="22" y="358"/>
                </a:cxn>
                <a:cxn ang="0">
                  <a:pos x="0" y="276"/>
                </a:cxn>
                <a:cxn ang="0">
                  <a:pos x="4" y="244"/>
                </a:cxn>
                <a:cxn ang="0">
                  <a:pos x="18" y="198"/>
                </a:cxn>
                <a:cxn ang="0">
                  <a:pos x="22" y="166"/>
                </a:cxn>
                <a:cxn ang="0">
                  <a:pos x="34" y="152"/>
                </a:cxn>
                <a:cxn ang="0">
                  <a:pos x="68" y="142"/>
                </a:cxn>
                <a:cxn ang="0">
                  <a:pos x="100" y="124"/>
                </a:cxn>
                <a:cxn ang="0">
                  <a:pos x="104" y="92"/>
                </a:cxn>
                <a:cxn ang="0">
                  <a:pos x="100" y="78"/>
                </a:cxn>
                <a:cxn ang="0">
                  <a:pos x="94" y="48"/>
                </a:cxn>
                <a:cxn ang="0">
                  <a:pos x="106" y="12"/>
                </a:cxn>
                <a:cxn ang="0">
                  <a:pos x="134" y="0"/>
                </a:cxn>
                <a:cxn ang="0">
                  <a:pos x="156" y="4"/>
                </a:cxn>
                <a:cxn ang="0">
                  <a:pos x="172" y="14"/>
                </a:cxn>
                <a:cxn ang="0">
                  <a:pos x="178" y="26"/>
                </a:cxn>
                <a:cxn ang="0">
                  <a:pos x="174" y="48"/>
                </a:cxn>
                <a:cxn ang="0">
                  <a:pos x="172" y="76"/>
                </a:cxn>
                <a:cxn ang="0">
                  <a:pos x="166" y="110"/>
                </a:cxn>
                <a:cxn ang="0">
                  <a:pos x="182" y="128"/>
                </a:cxn>
                <a:cxn ang="0">
                  <a:pos x="216" y="148"/>
                </a:cxn>
                <a:cxn ang="0">
                  <a:pos x="244" y="166"/>
                </a:cxn>
              </a:cxnLst>
              <a:rect l="0" t="0" r="r" b="b"/>
              <a:pathLst>
                <a:path w="252" h="894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auto">
            <a:xfrm>
              <a:off x="5966634" y="2908500"/>
              <a:ext cx="1541046" cy="3644699"/>
            </a:xfrm>
            <a:custGeom>
              <a:avLst/>
              <a:gdLst/>
              <a:ahLst/>
              <a:cxnLst>
                <a:cxn ang="0">
                  <a:pos x="60" y="20"/>
                </a:cxn>
                <a:cxn ang="0">
                  <a:pos x="86" y="0"/>
                </a:cxn>
                <a:cxn ang="0">
                  <a:pos x="126" y="10"/>
                </a:cxn>
                <a:cxn ang="0">
                  <a:pos x="152" y="46"/>
                </a:cxn>
                <a:cxn ang="0">
                  <a:pos x="150" y="72"/>
                </a:cxn>
                <a:cxn ang="0">
                  <a:pos x="132" y="88"/>
                </a:cxn>
                <a:cxn ang="0">
                  <a:pos x="130" y="100"/>
                </a:cxn>
                <a:cxn ang="0">
                  <a:pos x="100" y="136"/>
                </a:cxn>
                <a:cxn ang="0">
                  <a:pos x="106" y="146"/>
                </a:cxn>
                <a:cxn ang="0">
                  <a:pos x="120" y="150"/>
                </a:cxn>
                <a:cxn ang="0">
                  <a:pos x="146" y="194"/>
                </a:cxn>
                <a:cxn ang="0">
                  <a:pos x="170" y="264"/>
                </a:cxn>
                <a:cxn ang="0">
                  <a:pos x="196" y="354"/>
                </a:cxn>
                <a:cxn ang="0">
                  <a:pos x="304" y="556"/>
                </a:cxn>
                <a:cxn ang="0">
                  <a:pos x="320" y="618"/>
                </a:cxn>
                <a:cxn ang="0">
                  <a:pos x="314" y="696"/>
                </a:cxn>
                <a:cxn ang="0">
                  <a:pos x="314" y="784"/>
                </a:cxn>
                <a:cxn ang="0">
                  <a:pos x="318" y="806"/>
                </a:cxn>
                <a:cxn ang="0">
                  <a:pos x="372" y="850"/>
                </a:cxn>
                <a:cxn ang="0">
                  <a:pos x="378" y="856"/>
                </a:cxn>
                <a:cxn ang="0">
                  <a:pos x="344" y="876"/>
                </a:cxn>
                <a:cxn ang="0">
                  <a:pos x="280" y="870"/>
                </a:cxn>
                <a:cxn ang="0">
                  <a:pos x="254" y="864"/>
                </a:cxn>
                <a:cxn ang="0">
                  <a:pos x="248" y="838"/>
                </a:cxn>
                <a:cxn ang="0">
                  <a:pos x="254" y="818"/>
                </a:cxn>
                <a:cxn ang="0">
                  <a:pos x="260" y="766"/>
                </a:cxn>
                <a:cxn ang="0">
                  <a:pos x="264" y="640"/>
                </a:cxn>
                <a:cxn ang="0">
                  <a:pos x="254" y="606"/>
                </a:cxn>
                <a:cxn ang="0">
                  <a:pos x="232" y="608"/>
                </a:cxn>
                <a:cxn ang="0">
                  <a:pos x="126" y="672"/>
                </a:cxn>
                <a:cxn ang="0">
                  <a:pos x="124" y="790"/>
                </a:cxn>
                <a:cxn ang="0">
                  <a:pos x="134" y="830"/>
                </a:cxn>
                <a:cxn ang="0">
                  <a:pos x="162" y="880"/>
                </a:cxn>
                <a:cxn ang="0">
                  <a:pos x="144" y="894"/>
                </a:cxn>
                <a:cxn ang="0">
                  <a:pos x="102" y="892"/>
                </a:cxn>
                <a:cxn ang="0">
                  <a:pos x="76" y="880"/>
                </a:cxn>
                <a:cxn ang="0">
                  <a:pos x="70" y="868"/>
                </a:cxn>
                <a:cxn ang="0">
                  <a:pos x="76" y="830"/>
                </a:cxn>
                <a:cxn ang="0">
                  <a:pos x="68" y="722"/>
                </a:cxn>
                <a:cxn ang="0">
                  <a:pos x="66" y="632"/>
                </a:cxn>
                <a:cxn ang="0">
                  <a:pos x="56" y="614"/>
                </a:cxn>
                <a:cxn ang="0">
                  <a:pos x="60" y="572"/>
                </a:cxn>
                <a:cxn ang="0">
                  <a:pos x="58" y="484"/>
                </a:cxn>
                <a:cxn ang="0">
                  <a:pos x="6" y="374"/>
                </a:cxn>
                <a:cxn ang="0">
                  <a:pos x="4" y="178"/>
                </a:cxn>
                <a:cxn ang="0">
                  <a:pos x="10" y="150"/>
                </a:cxn>
                <a:cxn ang="0">
                  <a:pos x="18" y="114"/>
                </a:cxn>
                <a:cxn ang="0">
                  <a:pos x="28" y="94"/>
                </a:cxn>
                <a:cxn ang="0">
                  <a:pos x="38" y="80"/>
                </a:cxn>
                <a:cxn ang="0">
                  <a:pos x="44" y="50"/>
                </a:cxn>
                <a:cxn ang="0">
                  <a:pos x="38" y="284"/>
                </a:cxn>
                <a:cxn ang="0">
                  <a:pos x="42" y="370"/>
                </a:cxn>
                <a:cxn ang="0">
                  <a:pos x="54" y="422"/>
                </a:cxn>
                <a:cxn ang="0">
                  <a:pos x="70" y="390"/>
                </a:cxn>
                <a:cxn ang="0">
                  <a:pos x="74" y="340"/>
                </a:cxn>
                <a:cxn ang="0">
                  <a:pos x="50" y="262"/>
                </a:cxn>
                <a:cxn ang="0">
                  <a:pos x="44" y="242"/>
                </a:cxn>
                <a:cxn ang="0">
                  <a:pos x="38" y="266"/>
                </a:cxn>
              </a:cxnLst>
              <a:rect l="0" t="0" r="r" b="b"/>
              <a:pathLst>
                <a:path w="378" h="894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auto">
            <a:xfrm>
              <a:off x="7364125" y="2879927"/>
              <a:ext cx="872442" cy="3644697"/>
            </a:xfrm>
            <a:custGeom>
              <a:avLst/>
              <a:gdLst/>
              <a:ahLst/>
              <a:cxnLst>
                <a:cxn ang="0">
                  <a:pos x="210" y="154"/>
                </a:cxn>
                <a:cxn ang="0">
                  <a:pos x="200" y="164"/>
                </a:cxn>
                <a:cxn ang="0">
                  <a:pos x="210" y="168"/>
                </a:cxn>
                <a:cxn ang="0">
                  <a:pos x="204" y="210"/>
                </a:cxn>
                <a:cxn ang="0">
                  <a:pos x="210" y="310"/>
                </a:cxn>
                <a:cxn ang="0">
                  <a:pos x="204" y="322"/>
                </a:cxn>
                <a:cxn ang="0">
                  <a:pos x="200" y="394"/>
                </a:cxn>
                <a:cxn ang="0">
                  <a:pos x="192" y="422"/>
                </a:cxn>
                <a:cxn ang="0">
                  <a:pos x="200" y="470"/>
                </a:cxn>
                <a:cxn ang="0">
                  <a:pos x="180" y="492"/>
                </a:cxn>
                <a:cxn ang="0">
                  <a:pos x="168" y="554"/>
                </a:cxn>
                <a:cxn ang="0">
                  <a:pos x="166" y="650"/>
                </a:cxn>
                <a:cxn ang="0">
                  <a:pos x="170" y="798"/>
                </a:cxn>
                <a:cxn ang="0">
                  <a:pos x="182" y="834"/>
                </a:cxn>
                <a:cxn ang="0">
                  <a:pos x="170" y="874"/>
                </a:cxn>
                <a:cxn ang="0">
                  <a:pos x="164" y="872"/>
                </a:cxn>
                <a:cxn ang="0">
                  <a:pos x="160" y="862"/>
                </a:cxn>
                <a:cxn ang="0">
                  <a:pos x="146" y="894"/>
                </a:cxn>
                <a:cxn ang="0">
                  <a:pos x="138" y="876"/>
                </a:cxn>
                <a:cxn ang="0">
                  <a:pos x="130" y="864"/>
                </a:cxn>
                <a:cxn ang="0">
                  <a:pos x="106" y="892"/>
                </a:cxn>
                <a:cxn ang="0">
                  <a:pos x="78" y="894"/>
                </a:cxn>
                <a:cxn ang="0">
                  <a:pos x="66" y="878"/>
                </a:cxn>
                <a:cxn ang="0">
                  <a:pos x="82" y="872"/>
                </a:cxn>
                <a:cxn ang="0">
                  <a:pos x="94" y="850"/>
                </a:cxn>
                <a:cxn ang="0">
                  <a:pos x="98" y="820"/>
                </a:cxn>
                <a:cxn ang="0">
                  <a:pos x="82" y="738"/>
                </a:cxn>
                <a:cxn ang="0">
                  <a:pos x="72" y="666"/>
                </a:cxn>
                <a:cxn ang="0">
                  <a:pos x="42" y="526"/>
                </a:cxn>
                <a:cxn ang="0">
                  <a:pos x="28" y="486"/>
                </a:cxn>
                <a:cxn ang="0">
                  <a:pos x="4" y="456"/>
                </a:cxn>
                <a:cxn ang="0">
                  <a:pos x="0" y="404"/>
                </a:cxn>
                <a:cxn ang="0">
                  <a:pos x="30" y="310"/>
                </a:cxn>
                <a:cxn ang="0">
                  <a:pos x="32" y="278"/>
                </a:cxn>
                <a:cxn ang="0">
                  <a:pos x="40" y="248"/>
                </a:cxn>
                <a:cxn ang="0">
                  <a:pos x="32" y="226"/>
                </a:cxn>
                <a:cxn ang="0">
                  <a:pos x="50" y="198"/>
                </a:cxn>
                <a:cxn ang="0">
                  <a:pos x="54" y="180"/>
                </a:cxn>
                <a:cxn ang="0">
                  <a:pos x="44" y="146"/>
                </a:cxn>
                <a:cxn ang="0">
                  <a:pos x="34" y="96"/>
                </a:cxn>
                <a:cxn ang="0">
                  <a:pos x="24" y="50"/>
                </a:cxn>
                <a:cxn ang="0">
                  <a:pos x="54" y="16"/>
                </a:cxn>
                <a:cxn ang="0">
                  <a:pos x="74" y="6"/>
                </a:cxn>
                <a:cxn ang="0">
                  <a:pos x="102" y="0"/>
                </a:cxn>
                <a:cxn ang="0">
                  <a:pos x="124" y="12"/>
                </a:cxn>
                <a:cxn ang="0">
                  <a:pos x="156" y="52"/>
                </a:cxn>
                <a:cxn ang="0">
                  <a:pos x="166" y="84"/>
                </a:cxn>
                <a:cxn ang="0">
                  <a:pos x="178" y="118"/>
                </a:cxn>
                <a:cxn ang="0">
                  <a:pos x="192" y="140"/>
                </a:cxn>
                <a:cxn ang="0">
                  <a:pos x="206" y="146"/>
                </a:cxn>
                <a:cxn ang="0">
                  <a:pos x="146" y="770"/>
                </a:cxn>
                <a:cxn ang="0">
                  <a:pos x="132" y="710"/>
                </a:cxn>
                <a:cxn ang="0">
                  <a:pos x="126" y="734"/>
                </a:cxn>
                <a:cxn ang="0">
                  <a:pos x="128" y="788"/>
                </a:cxn>
                <a:cxn ang="0">
                  <a:pos x="140" y="810"/>
                </a:cxn>
                <a:cxn ang="0">
                  <a:pos x="146" y="780"/>
                </a:cxn>
                <a:cxn ang="0">
                  <a:pos x="176" y="324"/>
                </a:cxn>
                <a:cxn ang="0">
                  <a:pos x="166" y="262"/>
                </a:cxn>
                <a:cxn ang="0">
                  <a:pos x="142" y="304"/>
                </a:cxn>
                <a:cxn ang="0">
                  <a:pos x="138" y="318"/>
                </a:cxn>
                <a:cxn ang="0">
                  <a:pos x="140" y="338"/>
                </a:cxn>
                <a:cxn ang="0">
                  <a:pos x="172" y="380"/>
                </a:cxn>
                <a:cxn ang="0">
                  <a:pos x="176" y="324"/>
                </a:cxn>
              </a:cxnLst>
              <a:rect l="0" t="0" r="r" b="b"/>
              <a:pathLst>
                <a:path w="214" h="894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1" name="Group 67"/>
          <p:cNvGrpSpPr>
            <a:grpSpLocks noChangeAspect="1"/>
          </p:cNvGrpSpPr>
          <p:nvPr userDrawn="1"/>
        </p:nvGrpSpPr>
        <p:grpSpPr bwMode="auto">
          <a:xfrm flipH="1" flipV="1">
            <a:off x="152398" y="152400"/>
            <a:ext cx="1600202" cy="1033671"/>
            <a:chOff x="2497" y="1995"/>
            <a:chExt cx="805" cy="5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auto">
            <a:xfrm>
              <a:off x="3043" y="2467"/>
              <a:ext cx="46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auto">
            <a:xfrm>
              <a:off x="2699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 userDrawn="1"/>
          </p:nvSpPr>
          <p:spPr bwMode="auto">
            <a:xfrm>
              <a:off x="2598" y="2467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Rectangle 72"/>
            <p:cNvSpPr>
              <a:spLocks noChangeArrowheads="1"/>
            </p:cNvSpPr>
            <p:nvPr userDrawn="1"/>
          </p:nvSpPr>
          <p:spPr bwMode="auto">
            <a:xfrm>
              <a:off x="2497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 userDrawn="1"/>
          </p:nvSpPr>
          <p:spPr bwMode="auto">
            <a:xfrm>
              <a:off x="3148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Rectangle 74"/>
            <p:cNvSpPr>
              <a:spLocks noChangeArrowheads="1"/>
            </p:cNvSpPr>
            <p:nvPr userDrawn="1"/>
          </p:nvSpPr>
          <p:spPr bwMode="auto">
            <a:xfrm>
              <a:off x="3254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 userDrawn="1"/>
          </p:nvSpPr>
          <p:spPr bwMode="auto">
            <a:xfrm>
              <a:off x="3148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Rectangle 76"/>
            <p:cNvSpPr>
              <a:spLocks noChangeArrowheads="1"/>
            </p:cNvSpPr>
            <p:nvPr userDrawn="1"/>
          </p:nvSpPr>
          <p:spPr bwMode="auto">
            <a:xfrm>
              <a:off x="3254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Rectangle 77"/>
            <p:cNvSpPr>
              <a:spLocks noChangeArrowheads="1"/>
            </p:cNvSpPr>
            <p:nvPr userDrawn="1"/>
          </p:nvSpPr>
          <p:spPr bwMode="auto">
            <a:xfrm>
              <a:off x="3148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auto">
            <a:xfrm>
              <a:off x="3254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 userDrawn="1"/>
          </p:nvSpPr>
          <p:spPr bwMode="auto">
            <a:xfrm>
              <a:off x="2940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Rectangle 80"/>
            <p:cNvSpPr>
              <a:spLocks noChangeArrowheads="1"/>
            </p:cNvSpPr>
            <p:nvPr userDrawn="1"/>
          </p:nvSpPr>
          <p:spPr bwMode="auto">
            <a:xfrm>
              <a:off x="3046" y="2206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39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>
              <a:off x="3148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3254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Rectangle 84"/>
            <p:cNvSpPr>
              <a:spLocks noChangeArrowheads="1"/>
            </p:cNvSpPr>
            <p:nvPr userDrawn="1"/>
          </p:nvSpPr>
          <p:spPr bwMode="auto">
            <a:xfrm>
              <a:off x="2940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 userDrawn="1"/>
          </p:nvSpPr>
          <p:spPr bwMode="auto">
            <a:xfrm>
              <a:off x="3046" y="2305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Rectangle 86"/>
            <p:cNvSpPr>
              <a:spLocks noChangeArrowheads="1"/>
            </p:cNvSpPr>
            <p:nvPr userDrawn="1"/>
          </p:nvSpPr>
          <p:spPr bwMode="auto">
            <a:xfrm>
              <a:off x="2839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Rectangle 87"/>
            <p:cNvSpPr>
              <a:spLocks noChangeArrowheads="1"/>
            </p:cNvSpPr>
            <p:nvPr userDrawn="1"/>
          </p:nvSpPr>
          <p:spPr bwMode="auto">
            <a:xfrm>
              <a:off x="3148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Rectangle 88"/>
            <p:cNvSpPr>
              <a:spLocks noChangeArrowheads="1"/>
            </p:cNvSpPr>
            <p:nvPr userDrawn="1"/>
          </p:nvSpPr>
          <p:spPr bwMode="auto">
            <a:xfrm>
              <a:off x="3254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7"/>
            <p:cNvGrpSpPr>
              <a:grpSpLocks noChangeAspect="1"/>
            </p:cNvGrpSpPr>
            <p:nvPr userDrawn="1"/>
          </p:nvGrpSpPr>
          <p:grpSpPr bwMode="auto">
            <a:xfrm flipH="1" flipV="1">
              <a:off x="152398" y="152400"/>
              <a:ext cx="1066802" cy="689114"/>
              <a:chOff x="2497" y="1995"/>
              <a:chExt cx="805" cy="52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8" name="Rectangle 69"/>
              <p:cNvSpPr>
                <a:spLocks noChangeArrowheads="1"/>
              </p:cNvSpPr>
              <p:nvPr userDrawn="1"/>
            </p:nvSpPr>
            <p:spPr bwMode="auto">
              <a:xfrm>
                <a:off x="3043" y="2467"/>
                <a:ext cx="46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70"/>
              <p:cNvSpPr>
                <a:spLocks noChangeArrowheads="1"/>
              </p:cNvSpPr>
              <p:nvPr userDrawn="1"/>
            </p:nvSpPr>
            <p:spPr bwMode="auto">
              <a:xfrm>
                <a:off x="2699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1"/>
              <p:cNvSpPr>
                <a:spLocks noChangeArrowheads="1"/>
              </p:cNvSpPr>
              <p:nvPr userDrawn="1"/>
            </p:nvSpPr>
            <p:spPr bwMode="auto">
              <a:xfrm>
                <a:off x="2598" y="2467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72"/>
              <p:cNvSpPr>
                <a:spLocks noChangeArrowheads="1"/>
              </p:cNvSpPr>
              <p:nvPr userDrawn="1"/>
            </p:nvSpPr>
            <p:spPr bwMode="auto">
              <a:xfrm>
                <a:off x="2497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73"/>
              <p:cNvSpPr>
                <a:spLocks noChangeArrowheads="1"/>
              </p:cNvSpPr>
              <p:nvPr userDrawn="1"/>
            </p:nvSpPr>
            <p:spPr bwMode="auto">
              <a:xfrm>
                <a:off x="3148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74"/>
              <p:cNvSpPr>
                <a:spLocks noChangeArrowheads="1"/>
              </p:cNvSpPr>
              <p:nvPr userDrawn="1"/>
            </p:nvSpPr>
            <p:spPr bwMode="auto">
              <a:xfrm>
                <a:off x="3254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75"/>
              <p:cNvSpPr>
                <a:spLocks noChangeArrowheads="1"/>
              </p:cNvSpPr>
              <p:nvPr userDrawn="1"/>
            </p:nvSpPr>
            <p:spPr bwMode="auto">
              <a:xfrm>
                <a:off x="3148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76"/>
              <p:cNvSpPr>
                <a:spLocks noChangeArrowheads="1"/>
              </p:cNvSpPr>
              <p:nvPr userDrawn="1"/>
            </p:nvSpPr>
            <p:spPr bwMode="auto">
              <a:xfrm>
                <a:off x="3254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77"/>
              <p:cNvSpPr>
                <a:spLocks noChangeArrowheads="1"/>
              </p:cNvSpPr>
              <p:nvPr userDrawn="1"/>
            </p:nvSpPr>
            <p:spPr bwMode="auto">
              <a:xfrm>
                <a:off x="3148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78"/>
              <p:cNvSpPr>
                <a:spLocks noChangeArrowheads="1"/>
              </p:cNvSpPr>
              <p:nvPr userDrawn="1"/>
            </p:nvSpPr>
            <p:spPr bwMode="auto">
              <a:xfrm>
                <a:off x="3254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79"/>
              <p:cNvSpPr>
                <a:spLocks noChangeArrowheads="1"/>
              </p:cNvSpPr>
              <p:nvPr userDrawn="1"/>
            </p:nvSpPr>
            <p:spPr bwMode="auto">
              <a:xfrm>
                <a:off x="2940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80"/>
              <p:cNvSpPr>
                <a:spLocks noChangeArrowheads="1"/>
              </p:cNvSpPr>
              <p:nvPr userDrawn="1"/>
            </p:nvSpPr>
            <p:spPr bwMode="auto">
              <a:xfrm>
                <a:off x="3046" y="2206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81"/>
              <p:cNvSpPr>
                <a:spLocks noChangeArrowheads="1"/>
              </p:cNvSpPr>
              <p:nvPr userDrawn="1"/>
            </p:nvSpPr>
            <p:spPr bwMode="auto">
              <a:xfrm>
                <a:off x="2839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82"/>
              <p:cNvSpPr>
                <a:spLocks noChangeArrowheads="1"/>
              </p:cNvSpPr>
              <p:nvPr userDrawn="1"/>
            </p:nvSpPr>
            <p:spPr bwMode="auto">
              <a:xfrm>
                <a:off x="3148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83"/>
              <p:cNvSpPr>
                <a:spLocks noChangeArrowheads="1"/>
              </p:cNvSpPr>
              <p:nvPr userDrawn="1"/>
            </p:nvSpPr>
            <p:spPr bwMode="auto">
              <a:xfrm>
                <a:off x="3254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84"/>
              <p:cNvSpPr>
                <a:spLocks noChangeArrowheads="1"/>
              </p:cNvSpPr>
              <p:nvPr userDrawn="1"/>
            </p:nvSpPr>
            <p:spPr bwMode="auto">
              <a:xfrm>
                <a:off x="2940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5"/>
              <p:cNvSpPr>
                <a:spLocks noChangeArrowheads="1"/>
              </p:cNvSpPr>
              <p:nvPr userDrawn="1"/>
            </p:nvSpPr>
            <p:spPr bwMode="auto">
              <a:xfrm>
                <a:off x="3046" y="2305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86"/>
              <p:cNvSpPr>
                <a:spLocks noChangeArrowheads="1"/>
              </p:cNvSpPr>
              <p:nvPr userDrawn="1"/>
            </p:nvSpPr>
            <p:spPr bwMode="auto">
              <a:xfrm>
                <a:off x="2839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87"/>
              <p:cNvSpPr>
                <a:spLocks noChangeArrowheads="1"/>
              </p:cNvSpPr>
              <p:nvPr userDrawn="1"/>
            </p:nvSpPr>
            <p:spPr bwMode="auto">
              <a:xfrm>
                <a:off x="3148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88"/>
              <p:cNvSpPr>
                <a:spLocks noChangeArrowheads="1"/>
              </p:cNvSpPr>
              <p:nvPr userDrawn="1"/>
            </p:nvSpPr>
            <p:spPr bwMode="auto">
              <a:xfrm>
                <a:off x="3254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8054975" y="0"/>
              <a:ext cx="1089025" cy="2663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295400" y="5715000"/>
              <a:ext cx="6858000" cy="9144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30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646-8CEC-4AE4-B1E7-ADF9D885FD96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09/09/2015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file:///D:\Profile\Scan\rapidchem.jpg" TargetMode="External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12" Type="http://schemas.openxmlformats.org/officeDocument/2006/relationships/image" Target="../media/image2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Relationship Id="rId14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Drawing2/Drawing/~Page-1/Sheet.67" TargetMode="External"/><Relationship Id="rId7" Type="http://schemas.openxmlformats.org/officeDocument/2006/relationships/oleObject" Target="Drawing2/Drawing/~Page-1/Sheet.6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Drawing2/Drawing/~Page-1/Sheet.68" TargetMode="External"/><Relationship Id="rId5" Type="http://schemas.openxmlformats.org/officeDocument/2006/relationships/oleObject" Target="Drawing2/Drawing/~Page-1/Sheet.71" TargetMode="External"/><Relationship Id="rId4" Type="http://schemas.openxmlformats.org/officeDocument/2006/relationships/oleObject" Target="Drawing2/Drawing/~Page-1/Sheet.69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wmf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400" y="24384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 b="1">
                <a:solidFill>
                  <a:schemeClr val="hlink"/>
                </a:solidFill>
                <a:latin typeface="UVnAvant"/>
              </a:rPr>
              <a:t>ỨNG DỤNG CNTT TRONG QUẢN LÝ TỔNG THỂ BỆNH </a:t>
            </a:r>
            <a:r>
              <a:rPr lang="en-US" sz="3200" b="1" smtClean="0">
                <a:solidFill>
                  <a:schemeClr val="hlink"/>
                </a:solidFill>
                <a:latin typeface="UVnAvant"/>
              </a:rPr>
              <a:t>VIỆN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 b="1" smtClean="0">
                <a:solidFill>
                  <a:schemeClr val="hlink"/>
                </a:solidFill>
                <a:latin typeface="UVnAvant"/>
              </a:rPr>
              <a:t>VMS HIS</a:t>
            </a:r>
            <a:r>
              <a:rPr lang="en-US" sz="3200" b="1">
                <a:solidFill>
                  <a:schemeClr val="hlink"/>
                </a:solidFill>
              </a:rPr>
              <a:t/>
            </a:r>
            <a:br>
              <a:rPr lang="en-US" sz="3200" b="1">
                <a:solidFill>
                  <a:schemeClr val="hlink"/>
                </a:solidFill>
              </a:rPr>
            </a:br>
            <a:endParaRPr lang="en-US" sz="3200" b="1">
              <a:solidFill>
                <a:schemeClr val="hlink"/>
              </a:solidFill>
              <a:latin typeface="UVnAvant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248400" y="5867400"/>
            <a:ext cx="26084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THÁI BÌNH, 09/09/2015</a:t>
            </a:r>
            <a:endParaRPr lang="en-US" sz="18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4800" y="685800"/>
            <a:ext cx="8763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  <a:latin typeface="UVnAvant"/>
              </a:rPr>
              <a:t>CÔNG TY CỔ PHẦN CÔNG NGHỆ THÔNG </a:t>
            </a:r>
            <a:r>
              <a:rPr lang="en-US" sz="2800" b="1" dirty="0" smtClean="0">
                <a:solidFill>
                  <a:srgbClr val="0000FF"/>
                </a:solidFill>
                <a:latin typeface="UVnAvant"/>
              </a:rPr>
              <a:t>TIN</a:t>
            </a:r>
          </a:p>
          <a:p>
            <a:pPr algn="ctr"/>
            <a:r>
              <a:rPr lang="en-US" sz="2800" b="1" smtClean="0">
                <a:solidFill>
                  <a:srgbClr val="0000FF"/>
                </a:solidFill>
                <a:latin typeface="UVnAvant"/>
              </a:rPr>
              <a:t>VMS</a:t>
            </a:r>
            <a:endParaRPr lang="en-US" sz="2800" b="1" dirty="0" smtClean="0">
              <a:solidFill>
                <a:srgbClr val="0000FF"/>
              </a:solidFill>
              <a:latin typeface="UVnAvant"/>
            </a:endParaRPr>
          </a:p>
          <a:p>
            <a:pPr algn="ctr"/>
            <a:endParaRPr lang="en-US" sz="2800" b="1" dirty="0">
              <a:solidFill>
                <a:srgbClr val="0000FF"/>
              </a:solidFill>
              <a:latin typeface="UVnAvant"/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6400800"/>
            <a:ext cx="8763000" cy="320675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VMS. HIS – Hospital Information System					                </a:t>
            </a:r>
            <a:fld id="{8216A81C-4188-42BD-A261-BF17E1FFD4F6}" type="slidenum"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9054" y="6461125"/>
            <a:ext cx="8685893" cy="320902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VMS. HIS – Hospital Information System </a:t>
            </a:r>
            <a:r>
              <a:rPr lang="en-US" smtClean="0">
                <a:cs typeface="Arial" pitchFamily="34" charset="0"/>
              </a:rPr>
              <a:t>					                </a:t>
            </a:r>
            <a:fld id="{3948CAF2-5A73-4621-85CC-770C9913ACC4}" type="slidenum">
              <a:rPr lang="en-US" smtClean="0">
                <a:cs typeface="Arial" pitchFamily="34" charset="0"/>
              </a:rPr>
              <a:pPr/>
              <a:t>10</a:t>
            </a:fld>
            <a:r>
              <a:rPr lang="en-US" smtClean="0">
                <a:cs typeface="Arial" pitchFamily="34" charset="0"/>
              </a:rPr>
              <a:t> 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6694714" y="2721429"/>
            <a:ext cx="1905000" cy="12518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3" tIns="51196" rIns="102393" bIns="51196" anchor="ctr" anchorCtr="1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en-US" sz="1100">
              <a:solidFill>
                <a:srgbClr val="262626"/>
              </a:solidFill>
              <a:cs typeface="Arial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sz="1100">
                <a:solidFill>
                  <a:srgbClr val="262626"/>
                </a:solidFill>
                <a:cs typeface="Arial" pitchFamily="34" charset="0"/>
              </a:rPr>
              <a:t>4. Y tá mang thuốc về khoa thực hiện Cấp phát thuốc cho từng Bệnh nhân theo đơn</a:t>
            </a:r>
            <a:endParaRPr lang="en-US" sz="1100" dirty="0">
              <a:solidFill>
                <a:srgbClr val="262626"/>
              </a:solidFill>
              <a:cs typeface="Arial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US" sz="11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65831" y="1110117"/>
            <a:ext cx="762000" cy="740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3" tIns="51196" rIns="102393" bIns="51196" anchor="ctr" anchorCtr="1"/>
          <a:lstStyle/>
          <a:p>
            <a:pPr>
              <a:defRPr/>
            </a:pPr>
            <a:r>
              <a:rPr 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Bắt đầu</a:t>
            </a:r>
          </a:p>
        </p:txBody>
      </p:sp>
      <p:cxnSp>
        <p:nvCxnSpPr>
          <p:cNvPr id="29" name="Elbow Connector 25"/>
          <p:cNvCxnSpPr>
            <a:stCxn id="28" idx="6"/>
            <a:endCxn id="31" idx="1"/>
          </p:cNvCxnSpPr>
          <p:nvPr/>
        </p:nvCxnSpPr>
        <p:spPr bwMode="auto">
          <a:xfrm flipV="1">
            <a:off x="1327831" y="1479777"/>
            <a:ext cx="359455" cy="1134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 bwMode="auto">
          <a:xfrm>
            <a:off x="6640286" y="946831"/>
            <a:ext cx="2013857" cy="106702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3" tIns="51196" rIns="102393" bIns="51196" anchor="ctr" anchorCtr="1"/>
          <a:lstStyle/>
          <a:p>
            <a:pPr>
              <a:defRPr/>
            </a:pPr>
            <a:endParaRPr lang="en-US" sz="1100">
              <a:solidFill>
                <a:srgbClr val="262626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sz="1100">
                <a:solidFill>
                  <a:srgbClr val="262626"/>
                </a:solidFill>
                <a:cs typeface="Arial" pitchFamily="34" charset="0"/>
              </a:rPr>
              <a:t>3. Y tá đến khoa Dược(hoặc quản lý tủ trực thuộc khoa nội trú của mình) để lĩnh thuốc theo phiếu Lĩnh thuốc</a:t>
            </a:r>
          </a:p>
          <a:p>
            <a:pPr>
              <a:defRPr/>
            </a:pPr>
            <a:endParaRPr lang="en-US" sz="11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1687286" y="946831"/>
            <a:ext cx="1796143" cy="106702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3" tIns="51196" rIns="102393" bIns="51196" anchor="ctr" anchorCtr="1"/>
          <a:lstStyle/>
          <a:p>
            <a:pPr>
              <a:defRPr/>
            </a:pPr>
            <a:endParaRPr lang="en-US" sz="1100">
              <a:solidFill>
                <a:srgbClr val="262626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sz="1100">
                <a:solidFill>
                  <a:srgbClr val="262626"/>
                </a:solidFill>
                <a:cs typeface="Arial" pitchFamily="34" charset="0"/>
              </a:rPr>
              <a:t>1. Bác sĩ tại các khoa nội trú kê đơn thuốc cho Bệnh nhân</a:t>
            </a:r>
          </a:p>
          <a:p>
            <a:pPr>
              <a:defRPr/>
            </a:pPr>
            <a:endParaRPr lang="en-US" sz="1100">
              <a:solidFill>
                <a:srgbClr val="262626"/>
              </a:solidFill>
              <a:cs typeface="Arial" pitchFamily="34" charset="0"/>
            </a:endParaRPr>
          </a:p>
        </p:txBody>
      </p:sp>
      <p:cxnSp>
        <p:nvCxnSpPr>
          <p:cNvPr id="34" name="Elbow Connector 25"/>
          <p:cNvCxnSpPr>
            <a:stCxn id="31" idx="3"/>
            <a:endCxn id="45" idx="1"/>
          </p:cNvCxnSpPr>
          <p:nvPr/>
        </p:nvCxnSpPr>
        <p:spPr bwMode="auto">
          <a:xfrm>
            <a:off x="3483429" y="1479777"/>
            <a:ext cx="653143" cy="2268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25"/>
          <p:cNvCxnSpPr>
            <a:stCxn id="45" idx="3"/>
            <a:endCxn id="30" idx="1"/>
          </p:cNvCxnSpPr>
          <p:nvPr/>
        </p:nvCxnSpPr>
        <p:spPr bwMode="auto">
          <a:xfrm>
            <a:off x="5932715" y="1479777"/>
            <a:ext cx="707571" cy="2268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25"/>
          <p:cNvCxnSpPr>
            <a:stCxn id="30" idx="2"/>
            <a:endCxn id="27" idx="0"/>
          </p:cNvCxnSpPr>
          <p:nvPr/>
        </p:nvCxnSpPr>
        <p:spPr bwMode="auto">
          <a:xfrm rot="5400000">
            <a:off x="7293430" y="2367643"/>
            <a:ext cx="707571" cy="2268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 bwMode="auto">
          <a:xfrm>
            <a:off x="4136571" y="946831"/>
            <a:ext cx="1796143" cy="106702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3" tIns="51196" rIns="102393" bIns="51196" anchor="ctr" anchorCtr="1"/>
          <a:lstStyle/>
          <a:p>
            <a:pPr>
              <a:defRPr/>
            </a:pPr>
            <a:endParaRPr lang="en-US" sz="1100">
              <a:solidFill>
                <a:srgbClr val="262626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sz="1100">
                <a:solidFill>
                  <a:srgbClr val="262626"/>
                </a:solidFill>
                <a:cs typeface="Arial" pitchFamily="34" charset="0"/>
              </a:rPr>
              <a:t>2. Y tá tại các khoa nội trú tổng hợp các đơn thuốc thành phiếu Lĩnh thuốc nội trú</a:t>
            </a:r>
          </a:p>
          <a:p>
            <a:pPr>
              <a:defRPr/>
            </a:pPr>
            <a:endParaRPr lang="en-US" sz="11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4136571" y="2721429"/>
            <a:ext cx="1905000" cy="12518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3" tIns="51196" rIns="102393" bIns="51196" anchor="ctr" anchorCtr="1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en-US" sz="1100">
              <a:solidFill>
                <a:srgbClr val="262626"/>
              </a:solidFill>
              <a:cs typeface="Arial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sz="1100">
                <a:solidFill>
                  <a:srgbClr val="262626"/>
                </a:solidFill>
                <a:cs typeface="Arial" pitchFamily="34" charset="0"/>
              </a:rPr>
              <a:t>5. Tổng hợp thuốc thừa để trả lại khoa nội trú, tủ trực(Nếu có)</a:t>
            </a:r>
            <a:endParaRPr lang="en-US" sz="1100" dirty="0">
              <a:solidFill>
                <a:srgbClr val="262626"/>
              </a:solidFill>
              <a:cs typeface="Arial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US" sz="1100" dirty="0">
              <a:solidFill>
                <a:srgbClr val="262626"/>
              </a:solidFill>
              <a:cs typeface="Arial" pitchFamily="34" charset="0"/>
            </a:endParaRPr>
          </a:p>
        </p:txBody>
      </p:sp>
      <p:cxnSp>
        <p:nvCxnSpPr>
          <p:cNvPr id="81" name="Elbow Connector 25"/>
          <p:cNvCxnSpPr>
            <a:stCxn id="27" idx="1"/>
            <a:endCxn id="80" idx="3"/>
          </p:cNvCxnSpPr>
          <p:nvPr/>
        </p:nvCxnSpPr>
        <p:spPr bwMode="auto">
          <a:xfrm rot="10800000">
            <a:off x="6041571" y="3347357"/>
            <a:ext cx="653143" cy="1134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25"/>
          <p:cNvCxnSpPr>
            <a:stCxn id="80" idx="2"/>
            <a:endCxn id="98" idx="0"/>
          </p:cNvCxnSpPr>
          <p:nvPr/>
        </p:nvCxnSpPr>
        <p:spPr bwMode="auto">
          <a:xfrm rot="5400000">
            <a:off x="4789715" y="4272643"/>
            <a:ext cx="598714" cy="2268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 bwMode="auto">
          <a:xfrm>
            <a:off x="4136571" y="4572000"/>
            <a:ext cx="1905000" cy="10670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3" tIns="51196" rIns="102393" bIns="51196" anchor="ctr" anchorCtr="1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en-US" sz="1100">
              <a:solidFill>
                <a:srgbClr val="262626"/>
              </a:solidFill>
              <a:cs typeface="Arial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sz="1100">
                <a:solidFill>
                  <a:srgbClr val="262626"/>
                </a:solidFill>
                <a:cs typeface="Arial" pitchFamily="34" charset="0"/>
              </a:rPr>
              <a:t>Báo cáo thuốc nội trú</a:t>
            </a:r>
            <a:endParaRPr lang="en-US" sz="1100" dirty="0">
              <a:solidFill>
                <a:srgbClr val="262626"/>
              </a:solidFill>
              <a:cs typeface="Arial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US" sz="11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532946" y="0"/>
            <a:ext cx="8001000" cy="533626"/>
          </a:xfrm>
          <a:prstGeom prst="rect">
            <a:avLst/>
          </a:prstGeom>
          <a:noFill/>
        </p:spPr>
        <p:txBody>
          <a:bodyPr lIns="102393" tIns="51196" rIns="102393" bIns="51196">
            <a:normAutofit fontScale="25000" lnSpcReduction="20000"/>
          </a:bodyPr>
          <a:lstStyle/>
          <a:p>
            <a:pPr algn="ctr">
              <a:lnSpc>
                <a:spcPct val="170000"/>
              </a:lnSpc>
              <a:spcBef>
                <a:spcPct val="0"/>
              </a:spcBef>
              <a:defRPr/>
            </a:pPr>
            <a:r>
              <a:rPr lang="en-US" sz="7600" b="1" kern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Arial" pitchFamily="34" charset="0"/>
              </a:rPr>
              <a:t>2.5 QUY TRÌNH DƯỢC NỘI TRÚ</a:t>
            </a:r>
            <a:endParaRPr lang="en-US" sz="4000" b="1" kern="0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838200"/>
          </a:xfrm>
          <a:noFill/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3. MÔ HÌNH KẾT NỐI HỆ THỐNG</a:t>
            </a:r>
            <a:br>
              <a:rPr 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sz="3600" b="1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8600" y="6461125"/>
            <a:ext cx="8686800" cy="320675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VMS. HIS – Hospital Information System 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					                </a:t>
            </a:r>
            <a:fld id="{18D12DCA-B7F9-4343-BE3F-A0F7279798D7}" type="slidenum">
              <a:rPr lang="en-US" b="1" smtClean="0">
                <a:latin typeface="Arial" pitchFamily="34" charset="0"/>
                <a:cs typeface="Arial" pitchFamily="34" charset="0"/>
              </a:rPr>
              <a:pPr/>
              <a:t>11</a:t>
            </a:fld>
            <a:r>
              <a:rPr lang="en-US" b="1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85800" y="762000"/>
            <a:ext cx="7696200" cy="5829300"/>
            <a:chOff x="685800" y="762000"/>
            <a:chExt cx="7696200" cy="5829300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76600" y="5257800"/>
              <a:ext cx="1228725" cy="133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8" name="Group 27"/>
            <p:cNvGrpSpPr/>
            <p:nvPr/>
          </p:nvGrpSpPr>
          <p:grpSpPr>
            <a:xfrm>
              <a:off x="685800" y="762000"/>
              <a:ext cx="7696200" cy="5410200"/>
              <a:chOff x="685800" y="762000"/>
              <a:chExt cx="7696200" cy="5410200"/>
            </a:xfrm>
          </p:grpSpPr>
          <p:sp>
            <p:nvSpPr>
              <p:cNvPr id="50" name="Rounded Rectangle 49"/>
              <p:cNvSpPr/>
              <p:nvPr/>
            </p:nvSpPr>
            <p:spPr bwMode="auto">
              <a:xfrm>
                <a:off x="6858000" y="2438400"/>
                <a:ext cx="1524000" cy="10668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1">
                <a:normAutofit/>
              </a:bodyPr>
              <a:lstStyle/>
              <a:p>
                <a:pPr algn="ctr">
                  <a:defRPr/>
                </a:pPr>
                <a:r>
                  <a:rPr lang="en-US" sz="1200" b="1" smtClean="0">
                    <a:solidFill>
                      <a:srgbClr val="262626"/>
                    </a:solidFill>
                    <a:latin typeface="Arial" pitchFamily="34" charset="0"/>
                    <a:cs typeface="Arial" pitchFamily="34" charset="0"/>
                  </a:rPr>
                  <a:t>Quản lý thanh toán</a:t>
                </a:r>
                <a:endParaRPr lang="en-US" sz="1200" b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defRPr/>
                </a:pPr>
                <a:endParaRPr lang="en-US" sz="1200" b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 bwMode="auto">
              <a:xfrm>
                <a:off x="2971800" y="2438400"/>
                <a:ext cx="1828800" cy="10668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1">
                <a:normAutofit fontScale="85000" lnSpcReduction="20000"/>
              </a:bodyPr>
              <a:lstStyle/>
              <a:p>
                <a:pPr algn="ctr">
                  <a:defRPr/>
                </a:pPr>
                <a:endParaRPr lang="en-US" sz="1200" b="1" smtClean="0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>
                  <a:defRPr/>
                </a:pPr>
                <a:endParaRPr lang="en-US" sz="1200" b="1" smtClean="0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>
                  <a:defRPr/>
                </a:pPr>
                <a:endParaRPr lang="en-US" sz="1200" b="1" smtClean="0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>
                  <a:defRPr/>
                </a:pPr>
                <a:r>
                  <a:rPr lang="en-US" sz="1200" b="1" smtClean="0">
                    <a:solidFill>
                      <a:srgbClr val="262626"/>
                    </a:solidFill>
                    <a:latin typeface="Arial" pitchFamily="34" charset="0"/>
                    <a:cs typeface="Arial" pitchFamily="34" charset="0"/>
                  </a:rPr>
                  <a:t>Quản lý Ngoại trú</a:t>
                </a:r>
              </a:p>
              <a:p>
                <a:pPr algn="ctr">
                  <a:defRPr/>
                </a:pPr>
                <a:r>
                  <a:rPr lang="en-US" sz="1200" b="1" smtClean="0">
                    <a:solidFill>
                      <a:srgbClr val="262626"/>
                    </a:solidFill>
                    <a:latin typeface="Arial" pitchFamily="34" charset="0"/>
                    <a:cs typeface="Arial" pitchFamily="34" charset="0"/>
                  </a:rPr>
                  <a:t>Quản lý Nội trú</a:t>
                </a:r>
              </a:p>
              <a:p>
                <a:pPr algn="ctr">
                  <a:defRPr/>
                </a:pPr>
                <a:r>
                  <a:rPr lang="en-US" sz="1200" b="1" smtClean="0">
                    <a:solidFill>
                      <a:srgbClr val="262626"/>
                    </a:solidFill>
                    <a:latin typeface="Arial" pitchFamily="34" charset="0"/>
                    <a:cs typeface="Arial" pitchFamily="34" charset="0"/>
                  </a:rPr>
                  <a:t>Quản lý Buồng giường</a:t>
                </a:r>
              </a:p>
              <a:p>
                <a:pPr algn="ctr">
                  <a:defRPr/>
                </a:pPr>
                <a:r>
                  <a:rPr lang="en-US" sz="1200" b="1" smtClean="0">
                    <a:solidFill>
                      <a:srgbClr val="262626"/>
                    </a:solidFill>
                    <a:latin typeface="Arial" pitchFamily="34" charset="0"/>
                    <a:cs typeface="Arial" pitchFamily="34" charset="0"/>
                  </a:rPr>
                  <a:t>…</a:t>
                </a:r>
              </a:p>
              <a:p>
                <a:pPr algn="ctr">
                  <a:defRPr/>
                </a:pPr>
                <a:endParaRPr lang="en-US" sz="1200" b="1" smtClean="0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>
                  <a:defRPr/>
                </a:pPr>
                <a:endParaRPr lang="en-US" sz="1200" b="1" smtClean="0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>
                  <a:defRPr/>
                </a:pPr>
                <a:endParaRPr lang="en-US" sz="1200" b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defRPr/>
                </a:pPr>
                <a:endParaRPr lang="en-US" sz="1200" b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3" name="Straight Arrow Connector 52"/>
              <p:cNvCxnSpPr>
                <a:stCxn id="51" idx="3"/>
                <a:endCxn id="50" idx="1"/>
              </p:cNvCxnSpPr>
              <p:nvPr/>
            </p:nvCxnSpPr>
            <p:spPr bwMode="auto">
              <a:xfrm>
                <a:off x="4800600" y="2971800"/>
                <a:ext cx="2057400" cy="1588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 bwMode="auto">
              <a:xfrm>
                <a:off x="5029200" y="2738735"/>
                <a:ext cx="16002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1200" b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Tạo dữ liệu thanh toán</a:t>
                </a:r>
                <a:endParaRPr 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 bwMode="auto">
              <a:xfrm>
                <a:off x="3352800" y="4267200"/>
                <a:ext cx="1066800" cy="6858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>
                  <a:defRPr/>
                </a:pPr>
                <a:endParaRPr lang="en-US" sz="1200" b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>
                  <a:defRPr/>
                </a:pPr>
                <a:r>
                  <a:rPr lang="en-US" sz="1200" b="1" smtClean="0">
                    <a:solidFill>
                      <a:srgbClr val="262626"/>
                    </a:solidFill>
                    <a:latin typeface="Arial" pitchFamily="34" charset="0"/>
                    <a:cs typeface="Arial" pitchFamily="34" charset="0"/>
                  </a:rPr>
                  <a:t>Quản lý Dược</a:t>
                </a:r>
                <a:endParaRPr lang="en-US" sz="1200" b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defRPr/>
                </a:pPr>
                <a:endParaRPr lang="en-US" sz="1200" b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 bwMode="auto">
              <a:xfrm>
                <a:off x="685800" y="2438400"/>
                <a:ext cx="914400" cy="10668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>
                  <a:defRPr/>
                </a:pPr>
                <a:endParaRPr lang="en-US" sz="1200" b="1" dirty="0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>
                  <a:defRPr/>
                </a:pPr>
                <a:r>
                  <a:rPr lang="en-US" sz="1200" b="1" dirty="0" err="1" smtClean="0">
                    <a:solidFill>
                      <a:srgbClr val="262626"/>
                    </a:solidFill>
                    <a:latin typeface="Arial" pitchFamily="34" charset="0"/>
                    <a:cs typeface="Arial" pitchFamily="34" charset="0"/>
                  </a:rPr>
                  <a:t>Quản</a:t>
                </a:r>
                <a:r>
                  <a:rPr lang="en-US" sz="1200" b="1" dirty="0" smtClean="0">
                    <a:solidFill>
                      <a:srgbClr val="262626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200" b="1" dirty="0" err="1" smtClean="0">
                    <a:solidFill>
                      <a:srgbClr val="262626"/>
                    </a:solidFill>
                    <a:latin typeface="Arial" pitchFamily="34" charset="0"/>
                    <a:cs typeface="Arial" pitchFamily="34" charset="0"/>
                  </a:rPr>
                  <a:t>lý</a:t>
                </a:r>
                <a:r>
                  <a:rPr lang="en-US" sz="1200" b="1" dirty="0" smtClean="0">
                    <a:solidFill>
                      <a:srgbClr val="262626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200" b="1" dirty="0" err="1" smtClean="0">
                    <a:solidFill>
                      <a:srgbClr val="262626"/>
                    </a:solidFill>
                    <a:latin typeface="Arial" pitchFamily="34" charset="0"/>
                    <a:cs typeface="Arial" pitchFamily="34" charset="0"/>
                  </a:rPr>
                  <a:t>hàng</a:t>
                </a:r>
                <a:r>
                  <a:rPr lang="en-US" sz="1200" b="1" dirty="0" smtClean="0">
                    <a:solidFill>
                      <a:srgbClr val="262626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200" b="1" dirty="0" err="1" smtClean="0">
                    <a:solidFill>
                      <a:srgbClr val="262626"/>
                    </a:solidFill>
                    <a:latin typeface="Arial" pitchFamily="34" charset="0"/>
                    <a:cs typeface="Arial" pitchFamily="34" charset="0"/>
                  </a:rPr>
                  <a:t>đợi</a:t>
                </a:r>
                <a:r>
                  <a:rPr lang="en-US" sz="1200" b="1" dirty="0" smtClean="0">
                    <a:solidFill>
                      <a:srgbClr val="262626"/>
                    </a:solidFill>
                    <a:latin typeface="Arial" pitchFamily="34" charset="0"/>
                    <a:cs typeface="Arial" pitchFamily="34" charset="0"/>
                  </a:rPr>
                  <a:t> QMS</a:t>
                </a:r>
              </a:p>
              <a:p>
                <a:pPr>
                  <a:defRPr/>
                </a:pPr>
                <a:endParaRPr lang="en-US" sz="1200" b="1" dirty="0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 bwMode="auto">
              <a:xfrm>
                <a:off x="1752600" y="2738735"/>
                <a:ext cx="9906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1200" b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Tạo sô QMS</a:t>
                </a:r>
                <a:endParaRPr 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79" name="Straight Arrow Connector 78"/>
              <p:cNvCxnSpPr>
                <a:stCxn id="77" idx="3"/>
                <a:endCxn id="51" idx="1"/>
              </p:cNvCxnSpPr>
              <p:nvPr/>
            </p:nvCxnSpPr>
            <p:spPr bwMode="auto">
              <a:xfrm>
                <a:off x="1600200" y="2971800"/>
                <a:ext cx="1371600" cy="1588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Elbow Connector 25"/>
              <p:cNvCxnSpPr>
                <a:stCxn id="51" idx="2"/>
              </p:cNvCxnSpPr>
              <p:nvPr/>
            </p:nvCxnSpPr>
            <p:spPr bwMode="auto">
              <a:xfrm rot="5400000">
                <a:off x="3543300" y="3848100"/>
                <a:ext cx="685800" cy="158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70C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TextBox 203"/>
              <p:cNvSpPr txBox="1"/>
              <p:nvPr/>
            </p:nvSpPr>
            <p:spPr bwMode="auto">
              <a:xfrm>
                <a:off x="3200400" y="3685401"/>
                <a:ext cx="15240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1200" b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Tạo đơn thuốc</a:t>
                </a:r>
                <a:endParaRPr 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 bwMode="auto">
              <a:xfrm>
                <a:off x="6858000" y="4267200"/>
                <a:ext cx="1524000" cy="6858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>
                  <a:defRPr/>
                </a:pPr>
                <a:endParaRPr lang="en-US" sz="1200" b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>
                  <a:defRPr/>
                </a:pPr>
                <a:r>
                  <a:rPr lang="en-US" sz="1200" b="1" smtClean="0">
                    <a:solidFill>
                      <a:srgbClr val="262626"/>
                    </a:solidFill>
                    <a:latin typeface="Arial" pitchFamily="34" charset="0"/>
                    <a:cs typeface="Arial" pitchFamily="34" charset="0"/>
                  </a:rPr>
                  <a:t>Phân hệ báo cáo</a:t>
                </a:r>
              </a:p>
              <a:p>
                <a:pPr algn="ctr">
                  <a:defRPr/>
                </a:pPr>
                <a:r>
                  <a:rPr lang="en-US" sz="1200" b="1" smtClean="0">
                    <a:solidFill>
                      <a:srgbClr val="262626"/>
                    </a:solidFill>
                    <a:latin typeface="Arial" pitchFamily="34" charset="0"/>
                    <a:cs typeface="Arial" pitchFamily="34" charset="0"/>
                  </a:rPr>
                  <a:t>(BHYT, Dịch vụ…)</a:t>
                </a:r>
                <a:endParaRPr lang="en-US" sz="1200" b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defRPr/>
                </a:pPr>
                <a:endParaRPr lang="en-US" sz="1200" b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3" name="Elbow Connector 25"/>
              <p:cNvCxnSpPr>
                <a:stCxn id="70" idx="3"/>
                <a:endCxn id="42" idx="1"/>
              </p:cNvCxnSpPr>
              <p:nvPr/>
            </p:nvCxnSpPr>
            <p:spPr bwMode="auto">
              <a:xfrm>
                <a:off x="4419600" y="4610100"/>
                <a:ext cx="2438400" cy="158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70C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lbow Connector 25"/>
              <p:cNvCxnSpPr/>
              <p:nvPr/>
            </p:nvCxnSpPr>
            <p:spPr bwMode="auto">
              <a:xfrm>
                <a:off x="4800600" y="3276600"/>
                <a:ext cx="2057400" cy="114300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70C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25"/>
              <p:cNvCxnSpPr/>
              <p:nvPr/>
            </p:nvCxnSpPr>
            <p:spPr bwMode="auto">
              <a:xfrm rot="5400000">
                <a:off x="7277894" y="3847306"/>
                <a:ext cx="685800" cy="158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70C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95600" y="762000"/>
                <a:ext cx="838200" cy="1209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419600" y="838200"/>
                <a:ext cx="695325" cy="1209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61" name="Elbow Connector 25"/>
              <p:cNvCxnSpPr>
                <a:stCxn id="77" idx="2"/>
                <a:endCxn id="4100" idx="1"/>
              </p:cNvCxnSpPr>
              <p:nvPr/>
            </p:nvCxnSpPr>
            <p:spPr bwMode="auto">
              <a:xfrm rot="16200000" flipH="1">
                <a:off x="1000125" y="3648075"/>
                <a:ext cx="2419350" cy="2133600"/>
              </a:xfrm>
              <a:prstGeom prst="bentConnector2">
                <a:avLst/>
              </a:prstGeom>
              <a:ln>
                <a:solidFill>
                  <a:srgbClr val="0070C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Elbow Connector 25"/>
              <p:cNvCxnSpPr>
                <a:stCxn id="42" idx="2"/>
                <a:endCxn id="4100" idx="3"/>
              </p:cNvCxnSpPr>
              <p:nvPr/>
            </p:nvCxnSpPr>
            <p:spPr bwMode="auto">
              <a:xfrm rot="5400000">
                <a:off x="5576888" y="3881438"/>
                <a:ext cx="971550" cy="3114675"/>
              </a:xfrm>
              <a:prstGeom prst="bentConnector2">
                <a:avLst/>
              </a:prstGeom>
              <a:ln>
                <a:solidFill>
                  <a:srgbClr val="0070C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Elbow Connector 25"/>
              <p:cNvCxnSpPr>
                <a:stCxn id="50" idx="3"/>
              </p:cNvCxnSpPr>
              <p:nvPr/>
            </p:nvCxnSpPr>
            <p:spPr bwMode="auto">
              <a:xfrm flipH="1">
                <a:off x="4572000" y="2971800"/>
                <a:ext cx="3810000" cy="3200400"/>
              </a:xfrm>
              <a:prstGeom prst="bentConnector3">
                <a:avLst>
                  <a:gd name="adj1" fmla="val -6000"/>
                </a:avLst>
              </a:prstGeom>
              <a:ln>
                <a:solidFill>
                  <a:srgbClr val="0070C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25"/>
              <p:cNvCxnSpPr>
                <a:stCxn id="70" idx="2"/>
                <a:endCxn id="4100" idx="0"/>
              </p:cNvCxnSpPr>
              <p:nvPr/>
            </p:nvCxnSpPr>
            <p:spPr bwMode="auto">
              <a:xfrm rot="16200000" flipH="1">
                <a:off x="3736181" y="5103018"/>
                <a:ext cx="304800" cy="476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70C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Elbow Connector 25"/>
              <p:cNvCxnSpPr/>
              <p:nvPr/>
            </p:nvCxnSpPr>
            <p:spPr bwMode="auto">
              <a:xfrm rot="16200000" flipH="1">
                <a:off x="2057400" y="4495800"/>
                <a:ext cx="2286000" cy="304800"/>
              </a:xfrm>
              <a:prstGeom prst="bentConnector3">
                <a:avLst>
                  <a:gd name="adj1" fmla="val 73429"/>
                </a:avLst>
              </a:prstGeom>
              <a:ln>
                <a:solidFill>
                  <a:srgbClr val="0070C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rot="16200000" flipH="1">
                <a:off x="2993231" y="2112169"/>
                <a:ext cx="571500" cy="4762"/>
              </a:xfrm>
              <a:prstGeom prst="line">
                <a:avLst/>
              </a:prstGeom>
              <a:ln w="15875" cmpd="sng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16200000" flipH="1">
                <a:off x="4212431" y="2188369"/>
                <a:ext cx="571500" cy="4762"/>
              </a:xfrm>
              <a:prstGeom prst="line">
                <a:avLst/>
              </a:prstGeom>
              <a:ln w="15875" cmpd="sng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  <a:noFill/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 CÁC PHÂN HỆ TRONG HỆ THỐNG</a:t>
            </a:r>
          </a:p>
        </p:txBody>
      </p:sp>
      <p:sp>
        <p:nvSpPr>
          <p:cNvPr id="5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6400800"/>
            <a:ext cx="8686800" cy="320675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VMS. HIS – Hospital Information System 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				                </a:t>
            </a:r>
            <a:fld id="{8216A81C-4188-42BD-A261-BF17E1FFD4F6}" type="slidenum"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228600" y="762000"/>
            <a:ext cx="8686800" cy="5562600"/>
            <a:chOff x="228600" y="762000"/>
            <a:chExt cx="8686800" cy="5562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1752600" y="5257800"/>
              <a:ext cx="1905000" cy="685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sz="1200" b="1" err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Quản</a:t>
              </a:r>
              <a:r>
                <a:rPr lang="en-US" sz="1200" b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err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lý</a:t>
              </a:r>
              <a:r>
                <a:rPr lang="en-US" sz="1200" b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err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danh</a:t>
              </a:r>
              <a:r>
                <a:rPr lang="en-US" sz="1200" b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err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mục</a:t>
              </a: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3810000" y="762000"/>
              <a:ext cx="1828800" cy="685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sz="1200" b="1" smtClean="0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Quản lý KCB ngoại trú</a:t>
              </a:r>
            </a:p>
            <a:p>
              <a:pPr algn="ctr">
                <a:defRPr/>
              </a:pP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09600" y="1219200"/>
              <a:ext cx="1981200" cy="685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sz="1200" b="1" err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Quản</a:t>
              </a:r>
              <a:r>
                <a:rPr lang="en-US" sz="1200" b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err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lý</a:t>
              </a:r>
              <a:r>
                <a:rPr lang="en-US" sz="1200" b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err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Dược</a:t>
              </a:r>
              <a:r>
                <a:rPr lang="en-US" sz="1200" b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>
                <a:defRPr/>
              </a:pP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934200" y="4191000"/>
              <a:ext cx="1905000" cy="685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sz="1200" b="1" err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Thanh</a:t>
              </a:r>
              <a:r>
                <a:rPr lang="en-US" sz="1200" b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err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toán</a:t>
              </a: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86200" y="2667000"/>
              <a:ext cx="1676400" cy="1143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r>
                <a:rPr lang="en-US" sz="12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rPr>
                <a:t>VMS.HIS.exe</a:t>
              </a:r>
              <a:endParaRPr 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038600" y="5181600"/>
              <a:ext cx="1371600" cy="1143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en-US" sz="1200" b="1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rPr>
                <a:t>Quản</a:t>
              </a:r>
              <a:r>
                <a:rPr 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rPr>
                <a:t>trị</a:t>
              </a:r>
              <a:r>
                <a:rPr 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rPr>
                <a:t>hệ</a:t>
              </a:r>
              <a:r>
                <a:rPr 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rPr>
                <a:t>thống</a:t>
              </a:r>
              <a:endParaRPr 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Straight Arrow Connector 12"/>
            <p:cNvCxnSpPr>
              <a:stCxn id="11" idx="4"/>
              <a:endCxn id="12" idx="0"/>
            </p:cNvCxnSpPr>
            <p:nvPr/>
          </p:nvCxnSpPr>
          <p:spPr bwMode="auto">
            <a:xfrm rot="5400000">
              <a:off x="4038600" y="4495800"/>
              <a:ext cx="1371600" cy="158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1"/>
              <a:endCxn id="8" idx="3"/>
            </p:cNvCxnSpPr>
            <p:nvPr/>
          </p:nvCxnSpPr>
          <p:spPr bwMode="auto">
            <a:xfrm rot="16200000" flipV="1">
              <a:off x="2725108" y="1427792"/>
              <a:ext cx="1272288" cy="154090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0"/>
              <a:endCxn id="6" idx="2"/>
            </p:cNvCxnSpPr>
            <p:nvPr/>
          </p:nvCxnSpPr>
          <p:spPr bwMode="auto">
            <a:xfrm rot="5400000" flipH="1" flipV="1">
              <a:off x="4114800" y="2057400"/>
              <a:ext cx="1219200" cy="158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0" idx="1"/>
            </p:cNvCxnSpPr>
            <p:nvPr/>
          </p:nvCxnSpPr>
          <p:spPr bwMode="auto">
            <a:xfrm>
              <a:off x="5486400" y="3429000"/>
              <a:ext cx="1447800" cy="110490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5"/>
              <a:endCxn id="49" idx="1"/>
            </p:cNvCxnSpPr>
            <p:nvPr/>
          </p:nvCxnSpPr>
          <p:spPr bwMode="auto">
            <a:xfrm rot="16200000" flipH="1">
              <a:off x="4918004" y="4041704"/>
              <a:ext cx="1881888" cy="108370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3"/>
              <a:endCxn id="5" idx="0"/>
            </p:cNvCxnSpPr>
            <p:nvPr/>
          </p:nvCxnSpPr>
          <p:spPr bwMode="auto">
            <a:xfrm rot="5400000">
              <a:off x="2610808" y="3736905"/>
              <a:ext cx="1615188" cy="142660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 bwMode="auto">
            <a:xfrm>
              <a:off x="228600" y="2895600"/>
              <a:ext cx="1905000" cy="685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sz="1200" b="1" err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Hệ</a:t>
              </a:r>
              <a:r>
                <a:rPr lang="en-US" sz="1200" b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err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thống</a:t>
              </a:r>
              <a:r>
                <a:rPr lang="en-US" sz="1200" b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smtClean="0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hàng đợi QMS</a:t>
              </a: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Straight Arrow Connector 22"/>
            <p:cNvCxnSpPr>
              <a:stCxn id="11" idx="7"/>
              <a:endCxn id="68" idx="1"/>
            </p:cNvCxnSpPr>
            <p:nvPr/>
          </p:nvCxnSpPr>
          <p:spPr bwMode="auto">
            <a:xfrm rot="5400000" flipH="1" flipV="1">
              <a:off x="5299004" y="1503993"/>
              <a:ext cx="1348488" cy="131230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 bwMode="auto">
            <a:xfrm>
              <a:off x="381000" y="4267200"/>
              <a:ext cx="1828800" cy="685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sz="1200" b="1" smtClean="0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Quản lý giá dịch vụ, CLS, thuốc</a:t>
              </a: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Straight Arrow Connector 50"/>
            <p:cNvCxnSpPr>
              <a:stCxn id="11" idx="2"/>
              <a:endCxn id="22" idx="3"/>
            </p:cNvCxnSpPr>
            <p:nvPr/>
          </p:nvCxnSpPr>
          <p:spPr bwMode="auto">
            <a:xfrm rot="10800000">
              <a:off x="2133600" y="3238500"/>
              <a:ext cx="1752600" cy="158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 bwMode="auto">
            <a:xfrm>
              <a:off x="6400800" y="5181600"/>
              <a:ext cx="1905000" cy="685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sz="1200" b="1" err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Báo</a:t>
              </a:r>
              <a:r>
                <a:rPr lang="en-US" sz="1200" b="1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smtClean="0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cáo thống kê(BHYT+Dịch vụ)</a:t>
              </a: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2" name="Straight Arrow Connector 51"/>
            <p:cNvCxnSpPr>
              <a:endCxn id="50" idx="3"/>
            </p:cNvCxnSpPr>
            <p:nvPr/>
          </p:nvCxnSpPr>
          <p:spPr bwMode="auto">
            <a:xfrm rot="10800000" flipV="1">
              <a:off x="2209800" y="3505202"/>
              <a:ext cx="1752600" cy="110489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 bwMode="auto">
            <a:xfrm>
              <a:off x="6629400" y="1143000"/>
              <a:ext cx="1828800" cy="685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sz="1200" b="1" smtClean="0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Quản lý Khoa phòng chức năng</a:t>
              </a:r>
            </a:p>
            <a:p>
              <a:pPr algn="ctr">
                <a:defRPr/>
              </a:pP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 bwMode="auto">
            <a:xfrm>
              <a:off x="7086600" y="2895600"/>
              <a:ext cx="1828800" cy="685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sz="1200" b="1" smtClean="0">
                  <a:solidFill>
                    <a:srgbClr val="262626"/>
                  </a:solidFill>
                  <a:latin typeface="Arial" pitchFamily="34" charset="0"/>
                  <a:cs typeface="Arial" pitchFamily="34" charset="0"/>
                </a:rPr>
                <a:t>Quản lý KCB Nội trú</a:t>
              </a:r>
            </a:p>
            <a:p>
              <a:pPr algn="ctr">
                <a:defRPr/>
              </a:pP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endParaRPr lang="en-US" sz="1200" b="1">
                <a:solidFill>
                  <a:srgbClr val="262626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2" name="Straight Arrow Connector 71"/>
            <p:cNvCxnSpPr>
              <a:stCxn id="11" idx="6"/>
              <a:endCxn id="70" idx="1"/>
            </p:cNvCxnSpPr>
            <p:nvPr/>
          </p:nvCxnSpPr>
          <p:spPr bwMode="auto">
            <a:xfrm>
              <a:off x="5562600" y="3238500"/>
              <a:ext cx="1524000" cy="158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7924800" cy="365125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VMS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LIS</a:t>
            </a:r>
            <a:r>
              <a:rPr lang="en-US" smtClean="0"/>
              <a:t>			                </a:t>
            </a:r>
            <a:fld id="{AE436402-4341-427B-B8AA-BE6290376AFF}" type="slidenum">
              <a:rPr lang="en-US" smtClean="0"/>
              <a:pPr/>
              <a:t>13</a:t>
            </a:fld>
            <a:r>
              <a:rPr lang="en-US" smtClean="0"/>
              <a:t> </a:t>
            </a:r>
          </a:p>
        </p:txBody>
      </p:sp>
      <p:pic>
        <p:nvPicPr>
          <p:cNvPr id="20483" name="Picture 11" descr="9sidedwhe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676400"/>
            <a:ext cx="4648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 Box 12"/>
          <p:cNvSpPr txBox="1">
            <a:spLocks noChangeArrowheads="1"/>
          </p:cNvSpPr>
          <p:nvPr/>
        </p:nvSpPr>
        <p:spPr bwMode="auto">
          <a:xfrm>
            <a:off x="5562600" y="2133600"/>
            <a:ext cx="10668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sz="1400">
                <a:solidFill>
                  <a:schemeClr val="tx2"/>
                </a:solidFill>
                <a:latin typeface="UVnArial" pitchFamily="18" charset="0"/>
              </a:rPr>
              <a:t>Sinh hóa</a:t>
            </a:r>
            <a:endParaRPr lang="en-US" sz="1400">
              <a:solidFill>
                <a:schemeClr val="tx2"/>
              </a:solidFill>
              <a:latin typeface="UVnArial" pitchFamily="18" charset="0"/>
            </a:endParaRPr>
          </a:p>
        </p:txBody>
      </p:sp>
      <p:sp>
        <p:nvSpPr>
          <p:cNvPr id="20485" name="Text Box 13"/>
          <p:cNvSpPr txBox="1">
            <a:spLocks noChangeArrowheads="1"/>
          </p:cNvSpPr>
          <p:nvPr/>
        </p:nvSpPr>
        <p:spPr bwMode="auto">
          <a:xfrm>
            <a:off x="6553200" y="2514600"/>
            <a:ext cx="990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sz="1400">
                <a:solidFill>
                  <a:schemeClr val="tx2"/>
                </a:solidFill>
                <a:latin typeface="UVnArial" pitchFamily="18" charset="0"/>
              </a:rPr>
              <a:t>Huyết học</a:t>
            </a:r>
            <a:endParaRPr lang="en-US" sz="1400">
              <a:solidFill>
                <a:schemeClr val="tx2"/>
              </a:solidFill>
              <a:latin typeface="UVnArial" pitchFamily="18" charset="0"/>
            </a:endParaRPr>
          </a:p>
        </p:txBody>
      </p:sp>
      <p:sp>
        <p:nvSpPr>
          <p:cNvPr id="20486" name="Text Box 14"/>
          <p:cNvSpPr txBox="1">
            <a:spLocks noChangeArrowheads="1"/>
          </p:cNvSpPr>
          <p:nvPr/>
        </p:nvSpPr>
        <p:spPr bwMode="auto">
          <a:xfrm>
            <a:off x="6653213" y="3352800"/>
            <a:ext cx="104298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sz="1400">
                <a:solidFill>
                  <a:schemeClr val="tx2"/>
                </a:solidFill>
                <a:latin typeface="UVnArial" pitchFamily="18" charset="0"/>
              </a:rPr>
              <a:t>Miễn dịch</a:t>
            </a:r>
            <a:endParaRPr lang="en-US" sz="1400">
              <a:solidFill>
                <a:schemeClr val="tx2"/>
              </a:solidFill>
              <a:latin typeface="UVnArial" pitchFamily="18" charset="0"/>
            </a:endParaRPr>
          </a:p>
        </p:txBody>
      </p:sp>
      <p:sp>
        <p:nvSpPr>
          <p:cNvPr id="20487" name="Text Box 15"/>
          <p:cNvSpPr txBox="1">
            <a:spLocks noChangeArrowheads="1"/>
          </p:cNvSpPr>
          <p:nvPr/>
        </p:nvSpPr>
        <p:spPr bwMode="auto">
          <a:xfrm>
            <a:off x="5003800" y="4267200"/>
            <a:ext cx="10922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sz="1400">
                <a:solidFill>
                  <a:schemeClr val="tx2"/>
                </a:solidFill>
                <a:latin typeface="UVnArial" pitchFamily="18" charset="0"/>
              </a:rPr>
              <a:t>Phântích khí</a:t>
            </a:r>
            <a:endParaRPr lang="en-US" sz="1400">
              <a:solidFill>
                <a:schemeClr val="tx2"/>
              </a:solidFill>
              <a:latin typeface="UVnArial" pitchFamily="18" charset="0"/>
            </a:endParaRPr>
          </a:p>
        </p:txBody>
      </p:sp>
      <p:sp>
        <p:nvSpPr>
          <p:cNvPr id="20488" name="Text Box 16"/>
          <p:cNvSpPr txBox="1">
            <a:spLocks noChangeArrowheads="1"/>
          </p:cNvSpPr>
          <p:nvPr/>
        </p:nvSpPr>
        <p:spPr bwMode="auto">
          <a:xfrm>
            <a:off x="4495800" y="2057400"/>
            <a:ext cx="990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sz="1400">
                <a:solidFill>
                  <a:schemeClr val="tx2"/>
                </a:solidFill>
                <a:latin typeface="UVnArial" pitchFamily="18" charset="0"/>
              </a:rPr>
              <a:t>Vi trùng</a:t>
            </a:r>
            <a:endParaRPr lang="en-US" sz="1400">
              <a:solidFill>
                <a:schemeClr val="tx2"/>
              </a:solidFill>
              <a:latin typeface="UVnArial" pitchFamily="18" charset="0"/>
            </a:endParaRPr>
          </a:p>
        </p:txBody>
      </p:sp>
      <p:sp>
        <p:nvSpPr>
          <p:cNvPr id="20489" name="Text Box 17"/>
          <p:cNvSpPr txBox="1">
            <a:spLocks noChangeArrowheads="1"/>
          </p:cNvSpPr>
          <p:nvPr/>
        </p:nvSpPr>
        <p:spPr bwMode="auto">
          <a:xfrm>
            <a:off x="3733800" y="2590800"/>
            <a:ext cx="990600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sz="1400">
                <a:solidFill>
                  <a:schemeClr val="tx2"/>
                </a:solidFill>
                <a:latin typeface="UVnArial" pitchFamily="18" charset="0"/>
              </a:rPr>
              <a:t>Vi rút học</a:t>
            </a:r>
            <a:endParaRPr lang="en-US" sz="1400">
              <a:solidFill>
                <a:schemeClr val="tx2"/>
              </a:solidFill>
              <a:latin typeface="UVnArial" pitchFamily="18" charset="0"/>
            </a:endParaRPr>
          </a:p>
        </p:txBody>
      </p:sp>
      <p:sp>
        <p:nvSpPr>
          <p:cNvPr id="20490" name="Text Box 18"/>
          <p:cNvSpPr txBox="1">
            <a:spLocks noChangeArrowheads="1"/>
          </p:cNvSpPr>
          <p:nvPr/>
        </p:nvSpPr>
        <p:spPr bwMode="auto">
          <a:xfrm>
            <a:off x="3429000" y="3276600"/>
            <a:ext cx="1219200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sz="1400">
                <a:solidFill>
                  <a:schemeClr val="tx2"/>
                </a:solidFill>
                <a:latin typeface="UVnArial" pitchFamily="18" charset="0"/>
              </a:rPr>
              <a:t>Công nghệ sinh học</a:t>
            </a:r>
            <a:endParaRPr lang="en-US" sz="1400">
              <a:solidFill>
                <a:schemeClr val="tx2"/>
              </a:solidFill>
              <a:latin typeface="UVnArial" pitchFamily="18" charset="0"/>
            </a:endParaRPr>
          </a:p>
        </p:txBody>
      </p:sp>
      <p:sp>
        <p:nvSpPr>
          <p:cNvPr id="20491" name="Text Box 19"/>
          <p:cNvSpPr txBox="1">
            <a:spLocks noChangeArrowheads="1"/>
          </p:cNvSpPr>
          <p:nvPr/>
        </p:nvSpPr>
        <p:spPr bwMode="auto">
          <a:xfrm>
            <a:off x="3962400" y="4038600"/>
            <a:ext cx="990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sz="1400">
                <a:solidFill>
                  <a:schemeClr val="tx2"/>
                </a:solidFill>
                <a:latin typeface="UVnArial" pitchFamily="18" charset="0"/>
              </a:rPr>
              <a:t>Nước tiểu</a:t>
            </a:r>
            <a:endParaRPr lang="en-US" sz="1400">
              <a:solidFill>
                <a:schemeClr val="tx2"/>
              </a:solidFill>
              <a:latin typeface="UVnArial" pitchFamily="18" charset="0"/>
            </a:endParaRPr>
          </a:p>
        </p:txBody>
      </p:sp>
      <p:sp>
        <p:nvSpPr>
          <p:cNvPr id="20492" name="Text Box 20"/>
          <p:cNvSpPr txBox="1">
            <a:spLocks noChangeArrowheads="1"/>
          </p:cNvSpPr>
          <p:nvPr/>
        </p:nvSpPr>
        <p:spPr bwMode="auto">
          <a:xfrm>
            <a:off x="6096000" y="4038600"/>
            <a:ext cx="9144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sz="1400">
                <a:solidFill>
                  <a:schemeClr val="tx2"/>
                </a:solidFill>
                <a:latin typeface="UVnArial" pitchFamily="18" charset="0"/>
              </a:rPr>
              <a:t>Điện giải</a:t>
            </a:r>
            <a:endParaRPr lang="en-US" sz="1400">
              <a:solidFill>
                <a:schemeClr val="tx2"/>
              </a:solidFill>
              <a:latin typeface="UVnArial" pitchFamily="18" charset="0"/>
            </a:endParaRPr>
          </a:p>
        </p:txBody>
      </p:sp>
      <p:pic>
        <p:nvPicPr>
          <p:cNvPr id="20493" name="Picture 21" descr="centa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3429000"/>
            <a:ext cx="1143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4" name="Rectangle 22"/>
          <p:cNvSpPr>
            <a:spLocks noGrp="1" noChangeArrowheads="1"/>
          </p:cNvSpPr>
          <p:nvPr>
            <p:ph type="title"/>
          </p:nvPr>
        </p:nvSpPr>
        <p:spPr>
          <a:xfrm>
            <a:off x="4800600" y="2971800"/>
            <a:ext cx="1676400" cy="628650"/>
          </a:xfrm>
          <a:noFill/>
        </p:spPr>
        <p:txBody>
          <a:bodyPr/>
          <a:lstStyle/>
          <a:p>
            <a:pPr algn="ctr" eaLnBrk="1" hangingPunct="1"/>
            <a:r>
              <a:rPr lang="en-US" sz="1600" b="1" smtClean="0">
                <a:solidFill>
                  <a:srgbClr val="FF3300"/>
                </a:solidFill>
              </a:rPr>
              <a:t>VMS.LIS</a:t>
            </a:r>
            <a:endParaRPr lang="en-US" sz="1600" b="1" smtClean="0">
              <a:solidFill>
                <a:srgbClr val="FF3300"/>
              </a:solidFill>
            </a:endParaRPr>
          </a:p>
        </p:txBody>
      </p:sp>
      <p:pic>
        <p:nvPicPr>
          <p:cNvPr id="20495" name="Picture 23"/>
          <p:cNvPicPr>
            <a:picLocks noChangeAspect="1" noChangeArrowheads="1"/>
          </p:cNvPicPr>
          <p:nvPr/>
        </p:nvPicPr>
        <p:blipFill>
          <a:blip r:embed="rId4"/>
          <a:srcRect l="1878" t="6320" r="972"/>
          <a:stretch>
            <a:fillRect/>
          </a:stretch>
        </p:blipFill>
        <p:spPr bwMode="auto">
          <a:xfrm>
            <a:off x="6324600" y="1295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6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88250" y="1481138"/>
            <a:ext cx="79375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7" name="Picture 25" descr="h_rap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0" y="4876800"/>
            <a:ext cx="139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8" name="Picture 26" descr="D:\Profile\Scan\rapidchem.jpg"/>
          <p:cNvPicPr>
            <a:picLocks noChangeAspect="1" noChangeArrowheads="1"/>
          </p:cNvPicPr>
          <p:nvPr/>
        </p:nvPicPr>
        <p:blipFill>
          <a:blip r:embed="rId7" r:link="rId8"/>
          <a:srcRect/>
          <a:stretch>
            <a:fillRect/>
          </a:stretch>
        </p:blipFill>
        <p:spPr bwMode="auto">
          <a:xfrm>
            <a:off x="6934200" y="44958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9" name="Picture 27" descr="Urine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76600" y="4648200"/>
            <a:ext cx="1384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0" name="Picture 28" descr="Versant System 340 bDNA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514600" y="1600200"/>
            <a:ext cx="1143000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1" name="Picture 29" descr="OPENGEN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438400" y="3505200"/>
            <a:ext cx="10668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40" name="Rectangle 30"/>
          <p:cNvSpPr>
            <a:spLocks noChangeArrowheads="1"/>
          </p:cNvSpPr>
          <p:nvPr/>
        </p:nvSpPr>
        <p:spPr bwMode="auto">
          <a:xfrm>
            <a:off x="228600" y="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36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III.QUẢN LÝ KHOA PHÒNG XÉT NGHIỆM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3" name="Picture 31" descr="h_6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696200" y="2133600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4" name="Picture 32" descr="bayerimmuno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886200" y="1371600"/>
            <a:ext cx="9906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5" name="Picture 33" descr="j019538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28600" y="2057400"/>
            <a:ext cx="1371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6" name="Text Box 34"/>
          <p:cNvSpPr txBox="1">
            <a:spLocks noChangeArrowheads="1"/>
          </p:cNvSpPr>
          <p:nvPr/>
        </p:nvSpPr>
        <p:spPr bwMode="auto">
          <a:xfrm>
            <a:off x="152400" y="5338763"/>
            <a:ext cx="1433513" cy="466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solidFill>
                  <a:schemeClr val="tx1"/>
                </a:solidFill>
                <a:latin typeface="UVnArial" pitchFamily="18" charset="0"/>
              </a:rPr>
              <a:t>CIS/HIS</a:t>
            </a:r>
          </a:p>
        </p:txBody>
      </p:sp>
      <p:sp>
        <p:nvSpPr>
          <p:cNvPr id="20507" name="AutoShape 37"/>
          <p:cNvSpPr>
            <a:spLocks noChangeArrowheads="1"/>
          </p:cNvSpPr>
          <p:nvPr/>
        </p:nvSpPr>
        <p:spPr bwMode="auto">
          <a:xfrm>
            <a:off x="1981200" y="1371600"/>
            <a:ext cx="228600" cy="4419600"/>
          </a:xfrm>
          <a:prstGeom prst="upDownArrow">
            <a:avLst>
              <a:gd name="adj1" fmla="val 61111"/>
              <a:gd name="adj2" fmla="val 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AutoShape 38"/>
          <p:cNvSpPr>
            <a:spLocks noChangeArrowheads="1"/>
          </p:cNvSpPr>
          <p:nvPr/>
        </p:nvSpPr>
        <p:spPr bwMode="auto">
          <a:xfrm>
            <a:off x="1752600" y="2971800"/>
            <a:ext cx="685800" cy="1524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01000" cy="457200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sz="2200" b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MÔ </a:t>
            </a:r>
            <a:r>
              <a:rPr lang="en-US" sz="2200" b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HÌNH TÍCH HỢP HỆ </a:t>
            </a:r>
            <a:r>
              <a:rPr lang="en-US" sz="2200" b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THỐNG </a:t>
            </a:r>
            <a:r>
              <a:rPr lang="en-US" sz="2200" b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HIS - LIS</a:t>
            </a:r>
            <a:r>
              <a:rPr lang="en-US" sz="2200" b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/>
            </a:r>
            <a:br>
              <a:rPr lang="en-US" sz="2200" b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</a:br>
            <a:endParaRPr lang="en-US" sz="2200" b="1" smtClean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05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8600" y="6461125"/>
            <a:ext cx="8686800" cy="320675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VMS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LIS</a:t>
            </a:r>
            <a:r>
              <a:rPr lang="en-US" smtClean="0">
                <a:cs typeface="Arial" pitchFamily="34" charset="0"/>
              </a:rPr>
              <a:t>						                </a:t>
            </a:r>
            <a:fld id="{498EBB1B-3AA8-444E-9A61-C3E47EB3AD24}" type="slidenum">
              <a:rPr lang="en-US" smtClean="0">
                <a:cs typeface="Arial" pitchFamily="34" charset="0"/>
              </a:rPr>
              <a:pPr/>
              <a:t>14</a:t>
            </a:fld>
            <a:r>
              <a:rPr lang="en-US" smtClean="0">
                <a:cs typeface="Arial" pitchFamily="34" charset="0"/>
              </a:rPr>
              <a:t> 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6781800" y="1371600"/>
            <a:ext cx="1524000" cy="1066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/>
          </a:bodyPr>
          <a:lstStyle/>
          <a:p>
            <a:pPr>
              <a:defRPr/>
            </a:pPr>
            <a:endParaRPr lang="en-US" sz="1200">
              <a:solidFill>
                <a:srgbClr val="262626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1200">
                <a:solidFill>
                  <a:srgbClr val="262626"/>
                </a:solidFill>
                <a:cs typeface="Arial" pitchFamily="34" charset="0"/>
              </a:rPr>
              <a:t>Hệ thống LIS</a:t>
            </a:r>
          </a:p>
          <a:p>
            <a:pPr>
              <a:defRPr/>
            </a:pPr>
            <a:endParaRPr lang="en-US" sz="12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819400" y="1371600"/>
            <a:ext cx="2514600" cy="1066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endParaRPr lang="en-US" sz="1200">
              <a:solidFill>
                <a:srgbClr val="262626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1200">
                <a:solidFill>
                  <a:srgbClr val="262626"/>
                </a:solidFill>
                <a:cs typeface="Arial" pitchFamily="34" charset="0"/>
              </a:rPr>
              <a:t>Module kết nối</a:t>
            </a:r>
          </a:p>
          <a:p>
            <a:pPr>
              <a:defRPr/>
            </a:pPr>
            <a:r>
              <a:rPr lang="en-US" sz="1200">
                <a:solidFill>
                  <a:srgbClr val="262626"/>
                </a:solidFill>
                <a:cs typeface="Arial" pitchFamily="34" charset="0"/>
              </a:rPr>
              <a:t> LIS-HIS</a:t>
            </a:r>
          </a:p>
          <a:p>
            <a:pPr>
              <a:defRPr/>
            </a:pPr>
            <a:r>
              <a:rPr lang="en-US" sz="1200">
                <a:solidFill>
                  <a:srgbClr val="262626"/>
                </a:solidFill>
                <a:cs typeface="Arial" pitchFamily="34" charset="0"/>
              </a:rPr>
              <a:t>(HL7, XML, Webservices…)</a:t>
            </a:r>
          </a:p>
          <a:p>
            <a:pPr>
              <a:defRPr/>
            </a:pPr>
            <a:endParaRPr lang="en-US" sz="1200">
              <a:solidFill>
                <a:srgbClr val="262626"/>
              </a:solidFill>
              <a:cs typeface="Arial" pitchFamily="34" charset="0"/>
            </a:endParaRPr>
          </a:p>
        </p:txBody>
      </p:sp>
      <p:cxnSp>
        <p:nvCxnSpPr>
          <p:cNvPr id="53" name="Straight Arrow Connector 52"/>
          <p:cNvCxnSpPr>
            <a:stCxn id="51" idx="3"/>
            <a:endCxn id="50" idx="1"/>
          </p:cNvCxnSpPr>
          <p:nvPr/>
        </p:nvCxnSpPr>
        <p:spPr bwMode="auto">
          <a:xfrm>
            <a:off x="5334000" y="1905000"/>
            <a:ext cx="144780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 bwMode="auto">
          <a:xfrm>
            <a:off x="457200" y="1371600"/>
            <a:ext cx="1143000" cy="1066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endParaRPr lang="en-US" sz="1200">
              <a:solidFill>
                <a:srgbClr val="262626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1200">
                <a:solidFill>
                  <a:srgbClr val="262626"/>
                </a:solidFill>
                <a:cs typeface="Arial" pitchFamily="34" charset="0"/>
              </a:rPr>
              <a:t>Hệ thống CIS/HIS</a:t>
            </a:r>
          </a:p>
          <a:p>
            <a:pPr>
              <a:defRPr/>
            </a:pPr>
            <a:endParaRPr lang="en-US" sz="12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1752600" y="1700212"/>
            <a:ext cx="1143000" cy="738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Lấy chỉ định</a:t>
            </a:r>
          </a:p>
          <a:p>
            <a:pPr>
              <a:defRPr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Trả kết quả</a:t>
            </a:r>
          </a:p>
        </p:txBody>
      </p:sp>
      <p:cxnSp>
        <p:nvCxnSpPr>
          <p:cNvPr id="79" name="Straight Arrow Connector 78"/>
          <p:cNvCxnSpPr>
            <a:stCxn id="77" idx="3"/>
            <a:endCxn id="51" idx="1"/>
          </p:cNvCxnSpPr>
          <p:nvPr/>
        </p:nvCxnSpPr>
        <p:spPr bwMode="auto">
          <a:xfrm>
            <a:off x="1600200" y="1905000"/>
            <a:ext cx="121920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25"/>
          <p:cNvCxnSpPr>
            <a:stCxn id="50" idx="3"/>
            <a:endCxn id="57" idx="6"/>
          </p:cNvCxnSpPr>
          <p:nvPr/>
        </p:nvCxnSpPr>
        <p:spPr bwMode="auto">
          <a:xfrm flipH="1">
            <a:off x="5715000" y="1905000"/>
            <a:ext cx="2590800" cy="3009900"/>
          </a:xfrm>
          <a:prstGeom prst="bentConnector3">
            <a:avLst>
              <a:gd name="adj1" fmla="val -8824"/>
            </a:avLst>
          </a:prstGeom>
          <a:ln>
            <a:solidFill>
              <a:srgbClr val="0070C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 rot="10800000">
            <a:off x="1600200" y="2057400"/>
            <a:ext cx="121920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 bwMode="auto">
          <a:xfrm rot="10800000">
            <a:off x="5334000" y="2057400"/>
            <a:ext cx="144780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 bwMode="auto">
          <a:xfrm>
            <a:off x="5334000" y="1676400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Truyền 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chỉ định</a:t>
            </a:r>
          </a:p>
          <a:p>
            <a:pPr>
              <a:defRPr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Đẩy kết quả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2819400" y="4267200"/>
          <a:ext cx="800100" cy="827088"/>
        </p:xfrm>
        <a:graphic>
          <a:graphicData uri="http://schemas.openxmlformats.org/presentationml/2006/ole">
            <p:oleObj spid="_x0000_s3074" name="Visio" r:id="rId3" imgW="799565" imgH="827346" progId="Visio.Drawing.11">
              <p:link updateAutomatic="1"/>
            </p:oleObj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343400" y="5105400"/>
          <a:ext cx="873125" cy="946150"/>
        </p:xfrm>
        <a:graphic>
          <a:graphicData uri="http://schemas.openxmlformats.org/presentationml/2006/ole">
            <p:oleObj spid="_x0000_s3075" name="Visio" r:id="rId4" imgW="873259" imgH="946927" progId="Visio.Drawing.11">
              <p:link updateAutomatic="1"/>
            </p:oleObj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3200400" y="5105400"/>
          <a:ext cx="842963" cy="917575"/>
        </p:xfrm>
        <a:graphic>
          <a:graphicData uri="http://schemas.openxmlformats.org/presentationml/2006/ole">
            <p:oleObj spid="_x0000_s3076" name="Visio" r:id="rId5" imgW="843025" imgH="918314" progId="Visio.Drawing.11">
              <p:link updateAutomatic="1"/>
            </p:oleObj>
          </a:graphicData>
        </a:graphic>
      </p:graphicFrame>
      <p:graphicFrame>
        <p:nvGraphicFramePr>
          <p:cNvPr id="2053" name="Object 6"/>
          <p:cNvGraphicFramePr>
            <a:graphicFrameLocks noChangeAspect="1"/>
          </p:cNvGraphicFramePr>
          <p:nvPr/>
        </p:nvGraphicFramePr>
        <p:xfrm>
          <a:off x="4648200" y="4191000"/>
          <a:ext cx="968375" cy="947738"/>
        </p:xfrm>
        <a:graphic>
          <a:graphicData uri="http://schemas.openxmlformats.org/presentationml/2006/ole">
            <p:oleObj spid="_x0000_s3077" name="Visio" r:id="rId6" imgW="968818" imgH="947737" progId="Visio.Drawing.11">
              <p:link updateAutomatic="1"/>
            </p:oleObj>
          </a:graphicData>
        </a:graphic>
      </p:graphicFrame>
      <p:graphicFrame>
        <p:nvGraphicFramePr>
          <p:cNvPr id="2054" name="Object 7"/>
          <p:cNvGraphicFramePr>
            <a:graphicFrameLocks noChangeAspect="1"/>
          </p:cNvGraphicFramePr>
          <p:nvPr/>
        </p:nvGraphicFramePr>
        <p:xfrm>
          <a:off x="3810000" y="3733800"/>
          <a:ext cx="828675" cy="1114425"/>
        </p:xfrm>
        <a:graphic>
          <a:graphicData uri="http://schemas.openxmlformats.org/presentationml/2006/ole">
            <p:oleObj spid="_x0000_s3078" name="Visio" r:id="rId7" imgW="828718" imgH="1114826" progId="Visio.Drawing.11">
              <p:link updateAutomatic="1"/>
            </p:oleObj>
          </a:graphicData>
        </a:graphic>
      </p:graphicFrame>
      <p:sp>
        <p:nvSpPr>
          <p:cNvPr id="57" name="Oval 56"/>
          <p:cNvSpPr/>
          <p:nvPr/>
        </p:nvSpPr>
        <p:spPr>
          <a:xfrm>
            <a:off x="2590800" y="3505200"/>
            <a:ext cx="3124200" cy="281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63" name="Elbow Connector 25"/>
          <p:cNvCxnSpPr>
            <a:stCxn id="77" idx="1"/>
            <a:endCxn id="77" idx="2"/>
          </p:cNvCxnSpPr>
          <p:nvPr/>
        </p:nvCxnSpPr>
        <p:spPr bwMode="auto">
          <a:xfrm rot="10800000" flipH="1" flipV="1">
            <a:off x="457200" y="1905000"/>
            <a:ext cx="571500" cy="533400"/>
          </a:xfrm>
          <a:prstGeom prst="bentConnector4">
            <a:avLst>
              <a:gd name="adj1" fmla="val -40000"/>
              <a:gd name="adj2" fmla="val 411514"/>
            </a:avLst>
          </a:prstGeom>
          <a:ln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 bwMode="auto">
          <a:xfrm>
            <a:off x="76200" y="3505200"/>
            <a:ext cx="1143000" cy="923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Tạo thông tin BN, chỉ định XN</a:t>
            </a:r>
          </a:p>
        </p:txBody>
      </p:sp>
      <p:sp>
        <p:nvSpPr>
          <p:cNvPr id="72" name="TextBox 71"/>
          <p:cNvSpPr txBox="1"/>
          <p:nvPr/>
        </p:nvSpPr>
        <p:spPr bwMode="auto">
          <a:xfrm>
            <a:off x="6781800" y="4618038"/>
            <a:ext cx="1447800" cy="334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Kết nối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algn="ctr" eaLnBrk="1" hangingPunct="1"/>
            <a:r>
              <a:rPr lang="en-US" sz="2800" b="1" smtClean="0">
                <a:solidFill>
                  <a:schemeClr val="tx1"/>
                </a:solidFill>
              </a:rPr>
              <a:t>IV.QUẢN LÝ KHOA CHẨN ĐOÁN HÌNH ẢNH</a:t>
            </a:r>
            <a:endParaRPr lang="en-US" sz="2800" b="1" smtClean="0">
              <a:solidFill>
                <a:schemeClr val="tx1"/>
              </a:solidFill>
            </a:endParaRPr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8001000" cy="365125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VMS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PACS/RIS</a:t>
            </a:r>
            <a:endParaRPr lang="en-US" smtClean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866775"/>
            <a:ext cx="6638925" cy="5124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sz="2800" b="1" smtClean="0">
                <a:solidFill>
                  <a:schemeClr val="tx1"/>
                </a:solidFill>
              </a:rPr>
              <a:t>MÔ HÌNH NGHIỆP VỤ PACS/RIS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381000" y="1066800"/>
          <a:ext cx="8382000" cy="5318125"/>
        </p:xfrm>
        <a:graphic>
          <a:graphicData uri="http://schemas.openxmlformats.org/presentationml/2006/ole">
            <p:oleObj spid="_x0000_s2050" name="Visio" r:id="rId3" imgW="9819909" imgH="6699482" progId="Visio.Drawing.11">
              <p:embed/>
            </p:oleObj>
          </a:graphicData>
        </a:graphic>
      </p:graphicFrame>
      <p:sp>
        <p:nvSpPr>
          <p:cNvPr id="102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8458200" cy="365125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VMS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PACS/RIS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5"/>
          <p:cNvSpPr txBox="1">
            <a:spLocks noChangeArrowheads="1"/>
          </p:cNvSpPr>
          <p:nvPr/>
        </p:nvSpPr>
        <p:spPr bwMode="auto">
          <a:xfrm>
            <a:off x="609601" y="837974"/>
            <a:ext cx="8001454" cy="2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2393" tIns="51196" rIns="102393" bIns="51196">
            <a:spAutoFit/>
          </a:bodyPr>
          <a:lstStyle/>
          <a:p>
            <a:pPr algn="just"/>
            <a:r>
              <a:rPr lang="en-US" sz="3200" b="0">
                <a:solidFill>
                  <a:schemeClr val="tx1"/>
                </a:solidFill>
                <a:cs typeface="Arial" pitchFamily="34" charset="0"/>
              </a:rPr>
              <a:t>mà là giải pháp/ dự án về CNTT, do vậy cần sự gắn kết lâu dài giữa nhà cung cấp phần mềm </a:t>
            </a:r>
            <a:r>
              <a:rPr lang="en-US" sz="3200" b="0">
                <a:solidFill>
                  <a:schemeClr val="tx1"/>
                </a:solidFill>
                <a:cs typeface="Arial" pitchFamily="34" charset="0"/>
              </a:rPr>
              <a:t>( </a:t>
            </a:r>
            <a:r>
              <a:rPr lang="en-US" sz="3200" b="0" smtClean="0">
                <a:solidFill>
                  <a:schemeClr val="tx1"/>
                </a:solidFill>
                <a:cs typeface="Arial" pitchFamily="34" charset="0"/>
              </a:rPr>
              <a:t>VMS) </a:t>
            </a:r>
            <a:r>
              <a:rPr lang="en-US" sz="3200" b="0">
                <a:solidFill>
                  <a:schemeClr val="tx1"/>
                </a:solidFill>
                <a:cs typeface="Arial" pitchFamily="34" charset="0"/>
              </a:rPr>
              <a:t>và </a:t>
            </a:r>
            <a:r>
              <a:rPr lang="en-US" sz="3200" b="0">
                <a:solidFill>
                  <a:schemeClr val="tx1"/>
                </a:solidFill>
                <a:cs typeface="Arial" pitchFamily="34" charset="0"/>
              </a:rPr>
              <a:t>Khách </a:t>
            </a:r>
            <a:r>
              <a:rPr lang="en-US" sz="3200" b="0" smtClean="0">
                <a:solidFill>
                  <a:schemeClr val="tx1"/>
                </a:solidFill>
                <a:cs typeface="Arial" pitchFamily="34" charset="0"/>
              </a:rPr>
              <a:t>hàng(Bệnh viện). </a:t>
            </a:r>
            <a:r>
              <a:rPr lang="en-US" sz="3200" b="0">
                <a:solidFill>
                  <a:schemeClr val="tx1"/>
                </a:solidFill>
                <a:cs typeface="Arial" pitchFamily="34" charset="0"/>
              </a:rPr>
              <a:t>Thành công của dự án là do cả nhà </a:t>
            </a:r>
            <a:r>
              <a:rPr lang="en-US" sz="3200" b="0">
                <a:solidFill>
                  <a:schemeClr val="tx1"/>
                </a:solidFill>
                <a:cs typeface="Arial" pitchFamily="34" charset="0"/>
              </a:rPr>
              <a:t>cung </a:t>
            </a:r>
            <a:r>
              <a:rPr lang="en-US" sz="3200" b="0" smtClean="0">
                <a:solidFill>
                  <a:schemeClr val="tx1"/>
                </a:solidFill>
                <a:cs typeface="Arial" pitchFamily="34" charset="0"/>
              </a:rPr>
              <a:t>cấp phần mềm </a:t>
            </a:r>
            <a:r>
              <a:rPr lang="en-US" sz="3200" b="0">
                <a:solidFill>
                  <a:schemeClr val="tx1"/>
                </a:solidFill>
                <a:cs typeface="Arial" pitchFamily="34" charset="0"/>
              </a:rPr>
              <a:t>và Khách hàng quyết định</a:t>
            </a:r>
          </a:p>
        </p:txBody>
      </p:sp>
      <p:sp>
        <p:nvSpPr>
          <p:cNvPr id="16387" name="Text Box 16"/>
          <p:cNvSpPr txBox="1">
            <a:spLocks noChangeArrowheads="1"/>
          </p:cNvSpPr>
          <p:nvPr/>
        </p:nvSpPr>
        <p:spPr bwMode="auto">
          <a:xfrm>
            <a:off x="532947" y="229054"/>
            <a:ext cx="8078107" cy="59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2393" tIns="51196" rIns="102393" bIns="51196">
            <a:spAutoFit/>
          </a:bodyPr>
          <a:lstStyle/>
          <a:p>
            <a:r>
              <a:rPr lang="en-US" sz="3200">
                <a:solidFill>
                  <a:srgbClr val="0033CC"/>
                </a:solidFill>
                <a:cs typeface="Arial" pitchFamily="34" charset="0"/>
              </a:rPr>
              <a:t>HIS/PACS/LIS</a:t>
            </a:r>
            <a:r>
              <a:rPr lang="en-US" sz="3200">
                <a:cs typeface="Arial" pitchFamily="34" charset="0"/>
              </a:rPr>
              <a:t> </a:t>
            </a:r>
            <a:r>
              <a:rPr lang="en-US" sz="3200" b="0">
                <a:solidFill>
                  <a:schemeClr val="tx1"/>
                </a:solidFill>
                <a:cs typeface="Arial" pitchFamily="34" charset="0"/>
              </a:rPr>
              <a:t>không đơn giản là một sản phẩm</a:t>
            </a:r>
          </a:p>
        </p:txBody>
      </p:sp>
      <p:pic>
        <p:nvPicPr>
          <p:cNvPr id="16388" name="Picture 17" descr="j02407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8974" y="4531179"/>
            <a:ext cx="777875" cy="1218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18" descr="j02330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8946" y="4683125"/>
            <a:ext cx="1143000" cy="116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19" descr="radiolog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6028" y="4454071"/>
            <a:ext cx="1190625" cy="133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Text Box 20"/>
          <p:cNvSpPr txBox="1">
            <a:spLocks noChangeArrowheads="1"/>
          </p:cNvSpPr>
          <p:nvPr/>
        </p:nvSpPr>
        <p:spPr bwMode="auto">
          <a:xfrm>
            <a:off x="1143000" y="5866946"/>
            <a:ext cx="746998" cy="33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2393" tIns="51196" rIns="102393" bIns="51196">
            <a:spAutoFit/>
          </a:bodyPr>
          <a:lstStyle/>
          <a:p>
            <a:r>
              <a:rPr lang="en-US" sz="1500">
                <a:cs typeface="Arial" pitchFamily="34" charset="0"/>
              </a:rPr>
              <a:t>Cán bộ</a:t>
            </a:r>
          </a:p>
        </p:txBody>
      </p:sp>
      <p:sp>
        <p:nvSpPr>
          <p:cNvPr id="16392" name="Text Box 21"/>
          <p:cNvSpPr txBox="1">
            <a:spLocks noChangeArrowheads="1"/>
          </p:cNvSpPr>
          <p:nvPr/>
        </p:nvSpPr>
        <p:spPr bwMode="auto">
          <a:xfrm>
            <a:off x="4797653" y="5826125"/>
            <a:ext cx="647612" cy="33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2393" tIns="51196" rIns="102393" bIns="51196">
            <a:spAutoFit/>
          </a:bodyPr>
          <a:lstStyle/>
          <a:p>
            <a:r>
              <a:rPr lang="en-US" sz="1500">
                <a:cs typeface="Arial" pitchFamily="34" charset="0"/>
              </a:rPr>
              <a:t>Bác sĩ</a:t>
            </a:r>
          </a:p>
        </p:txBody>
      </p:sp>
      <p:sp>
        <p:nvSpPr>
          <p:cNvPr id="16393" name="Text Box 22"/>
          <p:cNvSpPr txBox="1">
            <a:spLocks noChangeArrowheads="1"/>
          </p:cNvSpPr>
          <p:nvPr/>
        </p:nvSpPr>
        <p:spPr bwMode="auto">
          <a:xfrm>
            <a:off x="2660197" y="5902099"/>
            <a:ext cx="1258356" cy="33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2393" tIns="51196" rIns="102393" bIns="51196">
            <a:spAutoFit/>
          </a:bodyPr>
          <a:lstStyle/>
          <a:p>
            <a:r>
              <a:rPr lang="en-US" sz="1500">
                <a:cs typeface="Arial" pitchFamily="34" charset="0"/>
              </a:rPr>
              <a:t>Ban giám đốc</a:t>
            </a:r>
          </a:p>
        </p:txBody>
      </p:sp>
      <p:sp>
        <p:nvSpPr>
          <p:cNvPr id="16394" name="Text Box 23"/>
          <p:cNvSpPr txBox="1">
            <a:spLocks noChangeArrowheads="1"/>
          </p:cNvSpPr>
          <p:nvPr/>
        </p:nvSpPr>
        <p:spPr bwMode="auto">
          <a:xfrm>
            <a:off x="6164036" y="5826125"/>
            <a:ext cx="1584471" cy="33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2393" tIns="51196" rIns="102393" bIns="51196">
            <a:spAutoFit/>
          </a:bodyPr>
          <a:lstStyle/>
          <a:p>
            <a:r>
              <a:rPr lang="en-US" sz="1500">
                <a:cs typeface="Arial" pitchFamily="34" charset="0"/>
              </a:rPr>
              <a:t>Kỹ thuật IT/admin</a:t>
            </a:r>
          </a:p>
        </p:txBody>
      </p:sp>
      <p:sp>
        <p:nvSpPr>
          <p:cNvPr id="16395" name="Text Box 25"/>
          <p:cNvSpPr txBox="1">
            <a:spLocks noChangeArrowheads="1"/>
          </p:cNvSpPr>
          <p:nvPr/>
        </p:nvSpPr>
        <p:spPr bwMode="auto">
          <a:xfrm>
            <a:off x="5636759" y="4835071"/>
            <a:ext cx="589904" cy="102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2393" tIns="51196" rIns="102393" bIns="51196">
            <a:spAutoFit/>
          </a:bodyPr>
          <a:lstStyle/>
          <a:p>
            <a:r>
              <a:rPr lang="en-US" sz="6000">
                <a:cs typeface="Arial" pitchFamily="34" charset="0"/>
              </a:rPr>
              <a:t>+</a:t>
            </a:r>
          </a:p>
        </p:txBody>
      </p:sp>
      <p:sp>
        <p:nvSpPr>
          <p:cNvPr id="16396" name="Text Box 26"/>
          <p:cNvSpPr txBox="1">
            <a:spLocks noChangeArrowheads="1"/>
          </p:cNvSpPr>
          <p:nvPr/>
        </p:nvSpPr>
        <p:spPr bwMode="auto">
          <a:xfrm>
            <a:off x="2055813" y="4759099"/>
            <a:ext cx="589904" cy="102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2393" tIns="51196" rIns="102393" bIns="51196">
            <a:spAutoFit/>
          </a:bodyPr>
          <a:lstStyle/>
          <a:p>
            <a:r>
              <a:rPr lang="en-US" sz="6000">
                <a:cs typeface="Arial" pitchFamily="34" charset="0"/>
              </a:rPr>
              <a:t>+</a:t>
            </a:r>
          </a:p>
        </p:txBody>
      </p:sp>
      <p:sp>
        <p:nvSpPr>
          <p:cNvPr id="16397" name="Text Box 27"/>
          <p:cNvSpPr txBox="1">
            <a:spLocks noChangeArrowheads="1"/>
          </p:cNvSpPr>
          <p:nvPr/>
        </p:nvSpPr>
        <p:spPr bwMode="auto">
          <a:xfrm>
            <a:off x="4036786" y="4835071"/>
            <a:ext cx="589904" cy="102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2393" tIns="51196" rIns="102393" bIns="51196">
            <a:spAutoFit/>
          </a:bodyPr>
          <a:lstStyle/>
          <a:p>
            <a:r>
              <a:rPr lang="en-US" sz="6000">
                <a:cs typeface="Arial" pitchFamily="34" charset="0"/>
              </a:rPr>
              <a:t>+</a:t>
            </a:r>
          </a:p>
        </p:txBody>
      </p:sp>
      <p:sp>
        <p:nvSpPr>
          <p:cNvPr id="16398" name="Text Box 28"/>
          <p:cNvSpPr txBox="1">
            <a:spLocks noChangeArrowheads="1"/>
          </p:cNvSpPr>
          <p:nvPr/>
        </p:nvSpPr>
        <p:spPr bwMode="auto">
          <a:xfrm>
            <a:off x="151947" y="3616099"/>
            <a:ext cx="8534853" cy="65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2393" tIns="51196" rIns="102393" bIns="51196">
            <a:spAutoFit/>
          </a:bodyPr>
          <a:lstStyle/>
          <a:p>
            <a:r>
              <a:rPr lang="en-US" sz="3600" b="1" smtClean="0">
                <a:solidFill>
                  <a:srgbClr val="0033CC"/>
                </a:solidFill>
                <a:cs typeface="Arial" pitchFamily="34" charset="0"/>
              </a:rPr>
              <a:t>VMS luôn </a:t>
            </a:r>
            <a:r>
              <a:rPr lang="en-US" sz="3600" b="1">
                <a:solidFill>
                  <a:srgbClr val="0033CC"/>
                </a:solidFill>
                <a:cs typeface="Arial" pitchFamily="34" charset="0"/>
              </a:rPr>
              <a:t>đồng hành cùng Khách hàng</a:t>
            </a:r>
            <a:endParaRPr lang="en-US" sz="3600" b="1">
              <a:solidFill>
                <a:srgbClr val="008000"/>
              </a:solidFill>
              <a:cs typeface="Arial" pitchFamily="34" charset="0"/>
            </a:endParaRPr>
          </a:p>
        </p:txBody>
      </p:sp>
      <p:pic>
        <p:nvPicPr>
          <p:cNvPr id="16399" name="Picture 30" descr="CMPTRTCH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2974" y="4683125"/>
            <a:ext cx="91508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33400" y="24384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100000"/>
              </a:lnSpc>
              <a:spcBef>
                <a:spcPct val="20000"/>
              </a:spcBef>
            </a:pPr>
            <a:r>
              <a:rPr lang="en-US" sz="4300" b="1" smtClean="0">
                <a:solidFill>
                  <a:schemeClr val="tx1"/>
                </a:solidFill>
              </a:rPr>
              <a:t>TRAO ĐỔI &amp; THẢO </a:t>
            </a:r>
            <a:r>
              <a:rPr lang="en-US" sz="4300" b="1" smtClean="0">
                <a:solidFill>
                  <a:schemeClr val="tx1"/>
                </a:solidFill>
              </a:rPr>
              <a:t>LUẬN</a:t>
            </a:r>
          </a:p>
          <a:p>
            <a:pPr marL="342900" indent="-342900" algn="ctr">
              <a:lnSpc>
                <a:spcPct val="100000"/>
              </a:lnSpc>
              <a:spcBef>
                <a:spcPct val="20000"/>
              </a:spcBef>
            </a:pPr>
            <a:r>
              <a:rPr lang="en-US" sz="4300" b="1" smtClean="0">
                <a:solidFill>
                  <a:schemeClr val="tx1"/>
                </a:solidFill>
              </a:rPr>
              <a:t>CÁM </a:t>
            </a:r>
            <a:r>
              <a:rPr lang="en-US" sz="4300" b="1">
                <a:solidFill>
                  <a:schemeClr val="tx1"/>
                </a:solidFill>
              </a:rPr>
              <a:t>ƠN QUÝ VỊ ĐÃ </a:t>
            </a:r>
            <a:r>
              <a:rPr lang="en-US" sz="4300" b="1" smtClean="0">
                <a:solidFill>
                  <a:schemeClr val="tx1"/>
                </a:solidFill>
              </a:rPr>
              <a:t>THEO </a:t>
            </a:r>
            <a:r>
              <a:rPr lang="en-US" sz="4300" b="1">
                <a:solidFill>
                  <a:schemeClr val="tx1"/>
                </a:solidFill>
              </a:rPr>
              <a:t>DÕI!</a:t>
            </a:r>
          </a:p>
          <a:p>
            <a:pPr marL="342900" indent="-342900" algn="ctr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endParaRPr lang="en-US" sz="4300" b="1">
              <a:solidFill>
                <a:schemeClr val="tx1"/>
              </a:solidFill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28600" y="4953000"/>
            <a:ext cx="838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endParaRPr lang="en-US" sz="1800" b="0">
              <a:solidFill>
                <a:srgbClr val="0000FF"/>
              </a:solidFill>
              <a:latin typeface=".VnTime" pitchFamily="34" charset="0"/>
            </a:endParaRPr>
          </a:p>
          <a:p>
            <a:pPr algn="l"/>
            <a:endParaRPr lang="en-US" sz="1800" b="0">
              <a:solidFill>
                <a:srgbClr val="0000FF"/>
              </a:solidFill>
              <a:latin typeface=".VnTim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NỘI DUNG TRÌNH BÀY</a:t>
            </a:r>
          </a:p>
        </p:txBody>
      </p:sp>
      <p:sp>
        <p:nvSpPr>
          <p:cNvPr id="6" name="Rectangle 15"/>
          <p:cNvSpPr txBox="1">
            <a:spLocks noChangeArrowheads="1"/>
          </p:cNvSpPr>
          <p:nvPr/>
        </p:nvSpPr>
        <p:spPr>
          <a:xfrm>
            <a:off x="762000" y="1676400"/>
            <a:ext cx="7772400" cy="4191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I. Tổng 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quan về các hệ thống CNTT trong bệnh viện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II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 HIS – Hệ thống thông tin quản lý bệnh 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viện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III</a:t>
            </a:r>
            <a:r>
              <a:rPr 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LIS- Hệ thống quản lý khoa xét nghiệm</a:t>
            </a:r>
            <a:endParaRPr lang="en-US" sz="2400" b="1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IV</a:t>
            </a:r>
            <a:r>
              <a:rPr 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 PACS/RIS – Hệ thống quản lý khoa CĐHA</a:t>
            </a:r>
            <a:endParaRPr lang="en-US" sz="2400" b="1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V. Trao đổi &amp; Thảo </a:t>
            </a:r>
            <a:r>
              <a:rPr 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luận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6400800"/>
            <a:ext cx="8686800" cy="320675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VMS. HIS – Hospital Information System 					                </a:t>
            </a:r>
            <a:fld id="{8216A81C-4188-42BD-A261-BF17E1FFD4F6}" type="slidenum"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2400" y="1447800"/>
            <a:ext cx="5105400" cy="4800600"/>
            <a:chOff x="0" y="1447800"/>
            <a:chExt cx="5105400" cy="4800600"/>
          </a:xfrm>
        </p:grpSpPr>
        <p:sp>
          <p:nvSpPr>
            <p:cNvPr id="21" name="Oval 20"/>
            <p:cNvSpPr/>
            <p:nvPr/>
          </p:nvSpPr>
          <p:spPr>
            <a:xfrm>
              <a:off x="1752600" y="3048000"/>
              <a:ext cx="1905000" cy="17526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en-US" sz="1600" b="1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HIS- Hệ thống tích hợp Modules</a:t>
              </a:r>
              <a:endParaRPr lang="en-US" sz="16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Straight Arrow Connector 22"/>
            <p:cNvCxnSpPr>
              <a:stCxn id="21" idx="4"/>
              <a:endCxn id="37" idx="0"/>
            </p:cNvCxnSpPr>
            <p:nvPr/>
          </p:nvCxnSpPr>
          <p:spPr bwMode="auto">
            <a:xfrm rot="16200000" flipH="1">
              <a:off x="2493463" y="5012236"/>
              <a:ext cx="461375" cy="3810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1" idx="1"/>
              <a:endCxn id="35" idx="5"/>
            </p:cNvCxnSpPr>
            <p:nvPr/>
          </p:nvCxnSpPr>
          <p:spPr bwMode="auto">
            <a:xfrm rot="16200000" flipV="1">
              <a:off x="1550717" y="2823797"/>
              <a:ext cx="423040" cy="53868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0"/>
              <a:endCxn id="34" idx="4"/>
            </p:cNvCxnSpPr>
            <p:nvPr/>
          </p:nvCxnSpPr>
          <p:spPr bwMode="auto">
            <a:xfrm rot="16200000" flipV="1">
              <a:off x="2394502" y="2737402"/>
              <a:ext cx="613775" cy="742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38" idx="2"/>
            </p:cNvCxnSpPr>
            <p:nvPr/>
          </p:nvCxnSpPr>
          <p:spPr bwMode="auto">
            <a:xfrm>
              <a:off x="3657600" y="3924300"/>
              <a:ext cx="343395" cy="208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5"/>
              <a:endCxn id="39" idx="1"/>
            </p:cNvCxnSpPr>
            <p:nvPr/>
          </p:nvCxnSpPr>
          <p:spPr bwMode="auto">
            <a:xfrm rot="16200000" flipH="1">
              <a:off x="3503018" y="4419539"/>
              <a:ext cx="336402" cy="58520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1" idx="3"/>
              <a:endCxn id="41" idx="7"/>
            </p:cNvCxnSpPr>
            <p:nvPr/>
          </p:nvCxnSpPr>
          <p:spPr bwMode="auto">
            <a:xfrm rot="5400000">
              <a:off x="1563275" y="4543556"/>
              <a:ext cx="467925" cy="46868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1" idx="7"/>
              <a:endCxn id="36" idx="3"/>
            </p:cNvCxnSpPr>
            <p:nvPr/>
          </p:nvCxnSpPr>
          <p:spPr bwMode="auto">
            <a:xfrm rot="5400000" flipH="1" flipV="1">
              <a:off x="3304106" y="2890373"/>
              <a:ext cx="488802" cy="33977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1" idx="2"/>
              <a:endCxn id="40" idx="6"/>
            </p:cNvCxnSpPr>
            <p:nvPr/>
          </p:nvCxnSpPr>
          <p:spPr bwMode="auto">
            <a:xfrm rot="10800000">
              <a:off x="1333006" y="3913862"/>
              <a:ext cx="419595" cy="1043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145475" y="1447800"/>
              <a:ext cx="1104405" cy="986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r>
                <a:rPr lang="en-US" sz="2000" b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CIS</a:t>
              </a:r>
              <a:endParaRPr lang="en-US" sz="2000" b="1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50223" y="2039655"/>
              <a:ext cx="1104405" cy="986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r>
                <a:rPr lang="en-US" sz="2000" b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QMS</a:t>
              </a:r>
              <a:endParaRPr lang="en-US" sz="2000" b="1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556660" y="1973893"/>
              <a:ext cx="1104405" cy="986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r>
                <a:rPr lang="en-US" sz="2000" b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PhIS</a:t>
              </a:r>
              <a:endParaRPr lang="en-US" sz="2000" b="1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981201" y="5261975"/>
              <a:ext cx="1524000" cy="986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r>
                <a:rPr lang="en-US" sz="2000" b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QTHT</a:t>
              </a:r>
              <a:endParaRPr lang="en-US" sz="2000" b="1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4000995" y="3433175"/>
              <a:ext cx="1104405" cy="986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r>
                <a:rPr lang="en-US" sz="2000" b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LIS</a:t>
              </a:r>
              <a:endParaRPr lang="en-US" sz="2000" b="1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802083" y="4735882"/>
              <a:ext cx="1104405" cy="986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r>
                <a:rPr lang="en-US" sz="2000" b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RIS</a:t>
              </a:r>
              <a:endParaRPr lang="en-US" sz="2000" b="1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0" y="3420649"/>
              <a:ext cx="1333005" cy="986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r>
                <a:rPr lang="en-US" sz="1200" b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Payments</a:t>
              </a:r>
              <a:endParaRPr lang="en-US" sz="1200" b="1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457199" y="4867405"/>
              <a:ext cx="1295401" cy="986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r>
                <a:rPr lang="en-US" sz="1200" b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Reports</a:t>
              </a:r>
              <a:endParaRPr lang="en-US" sz="1200" b="1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105400" y="1447800"/>
            <a:ext cx="4038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</a:pP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Hệ thống thông tin quản lý bệnh viện </a:t>
            </a:r>
            <a:r>
              <a:rPr lang="en-US" sz="20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20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ospital </a:t>
            </a:r>
            <a:r>
              <a:rPr lang="en-US" sz="20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nformation </a:t>
            </a:r>
            <a:r>
              <a:rPr lang="en-US" sz="20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ystem (</a:t>
            </a:r>
            <a:r>
              <a:rPr lang="en-US" sz="20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HIS</a:t>
            </a: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) là một hệ thống </a:t>
            </a:r>
            <a:r>
              <a:rPr lang="en-US" sz="2000" b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tích hợp</a:t>
            </a: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của:</a:t>
            </a: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Quản lý thông tin hàng đợi QMS</a:t>
            </a: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Quản </a:t>
            </a: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lý thông tin khám bệnh, điều trị (CIS)</a:t>
            </a: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Quản lý thông tin phòng xét nghiệm (LIS)</a:t>
            </a: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Quản </a:t>
            </a: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lý thông tin hình ảnh (RIS/PACS)</a:t>
            </a: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….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0" y="120650"/>
            <a:ext cx="89154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TỔNG QUAN CÁC HỆ </a:t>
            </a: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THỐNG </a:t>
            </a:r>
            <a:r>
              <a:rPr 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THÔNG TIN QUẢN </a:t>
            </a: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LÝ </a:t>
            </a:r>
            <a:r>
              <a:rPr 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TRONG BỆNH </a:t>
            </a: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VIỆN HIỆN ĐẠI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8600" y="6400800"/>
            <a:ext cx="8686800" cy="320675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VMS. HIS – Hospital Information 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System 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					                </a:t>
            </a:r>
            <a:fld id="{75338291-5A97-4FA6-9AD1-61BAE2FA6F33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01000" cy="1752600"/>
          </a:xfrm>
          <a:noFill/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II. HỆ THỐNG QUẢN LÝ THÔNG TIN </a:t>
            </a:r>
            <a:r>
              <a:rPr 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BỆNH VIỆN VMS.HIS</a:t>
            </a:r>
            <a:r>
              <a:rPr 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sz="3600" b="1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5"/>
          <p:cNvSpPr txBox="1">
            <a:spLocks noChangeArrowheads="1"/>
          </p:cNvSpPr>
          <p:nvPr/>
        </p:nvSpPr>
        <p:spPr>
          <a:xfrm>
            <a:off x="762000" y="1676400"/>
            <a:ext cx="7772400" cy="4191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1. Mô hình tổng thể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2. Mô hình nghiệp vụ chung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3. Mô hình kết nối hệ thống</a:t>
            </a: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 Các phân hệ trong hệ thống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838200"/>
          </a:xfrm>
          <a:noFill/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1. MÔ HÌNH TỔNG THỂ HỆ THỐNG HIS</a:t>
            </a:r>
            <a:br>
              <a:rPr 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sz="3600" b="1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391400" cy="575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6400800"/>
            <a:ext cx="8686800" cy="320675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VMS. HIS – Hospital Information 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System 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					                </a:t>
            </a:r>
            <a:fld id="{8216A81C-4188-42BD-A261-BF17E1FFD4F6}" type="slidenum"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77000"/>
            <a:ext cx="8458200" cy="365125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VMS. HIS – Hospital Information 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System </a:t>
            </a:r>
            <a:r>
              <a:rPr lang="en-US" smtClean="0"/>
              <a:t>				                                              </a:t>
            </a:r>
            <a:fld id="{F0097483-3B43-45BE-9C62-A73A1A10965C}" type="slidenum">
              <a:rPr lang="en-US" smtClean="0"/>
              <a:pPr>
                <a:lnSpc>
                  <a:spcPct val="150000"/>
                </a:lnSpc>
              </a:pPr>
              <a:t>6</a:t>
            </a:fld>
            <a:r>
              <a:rPr lang="en-US" smtClean="0"/>
              <a:t>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2946" y="-152400"/>
            <a:ext cx="8001000" cy="533626"/>
          </a:xfrm>
          <a:prstGeom prst="rect">
            <a:avLst/>
          </a:prstGeom>
          <a:noFill/>
        </p:spPr>
        <p:txBody>
          <a:bodyPr lIns="102393" tIns="51196" rIns="102393" bIns="51196">
            <a:normAutofit fontScale="25000" lnSpcReduction="20000"/>
          </a:bodyPr>
          <a:lstStyle/>
          <a:p>
            <a:pPr algn="ctr">
              <a:lnSpc>
                <a:spcPct val="170000"/>
              </a:lnSpc>
              <a:spcBef>
                <a:spcPct val="0"/>
              </a:spcBef>
              <a:defRPr/>
            </a:pPr>
            <a:r>
              <a:rPr lang="en-US" sz="7600" b="1" kern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Arial" pitchFamily="34" charset="0"/>
              </a:rPr>
              <a:t>2.1 </a:t>
            </a:r>
            <a:r>
              <a:rPr lang="en-US" sz="7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Arial" pitchFamily="34" charset="0"/>
              </a:rPr>
              <a:t>MÔ HÌNH QUẢN LÝ KCB VÀ ĐIỀU TRỊ(NGOẠI TRÚ)</a:t>
            </a:r>
            <a:endParaRPr lang="en-US" sz="4000" b="1" kern="0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Arial" pitchFamily="34" charset="0"/>
            </a:endParaRPr>
          </a:p>
        </p:txBody>
      </p:sp>
      <p:grpSp>
        <p:nvGrpSpPr>
          <p:cNvPr id="2" name="Group 44"/>
          <p:cNvGrpSpPr/>
          <p:nvPr/>
        </p:nvGrpSpPr>
        <p:grpSpPr>
          <a:xfrm>
            <a:off x="0" y="456974"/>
            <a:ext cx="9089571" cy="5965598"/>
            <a:chOff x="0" y="639763"/>
            <a:chExt cx="12725400" cy="8351837"/>
          </a:xfrm>
        </p:grpSpPr>
        <p:sp>
          <p:nvSpPr>
            <p:cNvPr id="5" name="TextBox 4"/>
            <p:cNvSpPr txBox="1"/>
            <p:nvPr/>
          </p:nvSpPr>
          <p:spPr bwMode="auto">
            <a:xfrm>
              <a:off x="0" y="1920875"/>
              <a:ext cx="1706564" cy="676648"/>
            </a:xfrm>
            <a:prstGeom prst="rect">
              <a:avLst/>
            </a:prstGeom>
            <a:noFill/>
            <a:ln>
              <a:noFill/>
            </a:ln>
          </p:spPr>
          <p:txBody>
            <a:bodyPr lIns="143368" tIns="71683" rIns="143368" bIns="71683">
              <a:spAutoFit/>
            </a:bodyPr>
            <a:lstStyle/>
            <a:p>
              <a:pPr>
                <a:defRPr/>
              </a:pPr>
              <a:r>
                <a:rPr lang="en-US" sz="110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Bệnh</a:t>
              </a:r>
              <a:r>
                <a: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10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nhân</a:t>
              </a:r>
              <a:r>
                <a: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đến đăng ký KCB</a:t>
              </a:r>
            </a:p>
          </p:txBody>
        </p:sp>
        <p:cxnSp>
          <p:nvCxnSpPr>
            <p:cNvPr id="7" name="Straight Arrow Connector 6"/>
            <p:cNvCxnSpPr>
              <a:stCxn id="9" idx="3"/>
              <a:endCxn id="17" idx="1"/>
            </p:cNvCxnSpPr>
            <p:nvPr/>
          </p:nvCxnSpPr>
          <p:spPr bwMode="auto">
            <a:xfrm>
              <a:off x="10455275" y="3946525"/>
              <a:ext cx="319088" cy="317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 bwMode="auto">
            <a:xfrm>
              <a:off x="3810000" y="5791200"/>
              <a:ext cx="3276600" cy="14478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anchor="ctr" anchorCtr="1"/>
            <a:lstStyle/>
            <a:p>
              <a:pPr>
                <a:defRPr/>
              </a:pPr>
              <a:r>
                <a:rPr lang="en-US" sz="1400">
                  <a:solidFill>
                    <a:srgbClr val="262626"/>
                  </a:solidFill>
                  <a:cs typeface="Arial" pitchFamily="34" charset="0"/>
                </a:rPr>
                <a:t>5. Thanh toán ngoại trú</a:t>
              </a:r>
            </a:p>
            <a:p>
              <a:pPr>
                <a:lnSpc>
                  <a:spcPct val="100000"/>
                </a:lnSpc>
                <a:defRPr/>
              </a:pPr>
              <a:r>
                <a:rPr lang="en-US" sz="1400">
                  <a:solidFill>
                    <a:srgbClr val="262626"/>
                  </a:solidFill>
                  <a:cs typeface="Arial" pitchFamily="34" charset="0"/>
                </a:rPr>
                <a:t>(In phiếu thu-biên lai, in phôi BHYT,..)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8321675" y="3200400"/>
              <a:ext cx="2133600" cy="149383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anchor="ctr" anchorCtr="1">
              <a:norm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1400">
                  <a:solidFill>
                    <a:srgbClr val="262626"/>
                  </a:solidFill>
                  <a:cs typeface="Arial" pitchFamily="34" charset="0"/>
                </a:rPr>
                <a:t>3.Thăm Khám(Chỉ định cận lâm sàng)</a:t>
              </a:r>
            </a:p>
            <a:p>
              <a:pPr>
                <a:lnSpc>
                  <a:spcPct val="110000"/>
                </a:lnSpc>
                <a:defRPr/>
              </a:pPr>
              <a:endParaRPr lang="en-US" sz="140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4160838" y="3200400"/>
              <a:ext cx="2560637" cy="149383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anchor="ctr" anchorCtr="1"/>
            <a:lstStyle/>
            <a:p>
              <a:pPr>
                <a:lnSpc>
                  <a:spcPct val="170000"/>
                </a:lnSpc>
                <a:defRPr/>
              </a:pPr>
              <a:endParaRPr lang="en-US" sz="1100">
                <a:solidFill>
                  <a:srgbClr val="262626"/>
                </a:solidFill>
                <a:cs typeface="Arial" pitchFamily="34" charset="0"/>
              </a:endParaRPr>
            </a:p>
            <a:p>
              <a:pPr>
                <a:lnSpc>
                  <a:spcPct val="170000"/>
                </a:lnSpc>
                <a:defRPr/>
              </a:pPr>
              <a:r>
                <a:rPr lang="en-US" sz="1100">
                  <a:solidFill>
                    <a:srgbClr val="262626"/>
                  </a:solidFill>
                  <a:cs typeface="Arial" pitchFamily="34" charset="0"/>
                </a:rPr>
                <a:t>2. Tiếp đón bệnh nhân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100">
                  <a:solidFill>
                    <a:srgbClr val="262626"/>
                  </a:solidFill>
                  <a:cs typeface="Arial" pitchFamily="34" charset="0"/>
                </a:rPr>
                <a:t>(Nhập thông tin BN, BHYT, chỉ định phòng khám…)</a:t>
              </a:r>
            </a:p>
            <a:p>
              <a:pPr>
                <a:lnSpc>
                  <a:spcPct val="170000"/>
                </a:lnSpc>
                <a:defRPr/>
              </a:pPr>
              <a:endParaRPr lang="en-US" sz="1100">
                <a:solidFill>
                  <a:srgbClr val="262626"/>
                </a:solidFill>
                <a:cs typeface="Arial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10" idx="3"/>
              <a:endCxn id="9" idx="1"/>
            </p:cNvCxnSpPr>
            <p:nvPr/>
          </p:nvCxnSpPr>
          <p:spPr bwMode="auto">
            <a:xfrm>
              <a:off x="6721475" y="3946525"/>
              <a:ext cx="1600200" cy="317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 bwMode="auto">
            <a:xfrm>
              <a:off x="106363" y="639763"/>
              <a:ext cx="1066800" cy="10668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anchor="ctr" anchorCtr="1"/>
            <a:lstStyle/>
            <a:p>
              <a:pPr>
                <a:defRPr/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Bắt đầu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62000" y="7788275"/>
              <a:ext cx="1066800" cy="10668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anchor="ctr" anchorCtr="1"/>
            <a:lstStyle/>
            <a:p>
              <a:pPr>
                <a:defRPr/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Kết thúc</a:t>
              </a: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6858000" y="3155949"/>
              <a:ext cx="1295400" cy="1099619"/>
            </a:xfrm>
            <a:prstGeom prst="rect">
              <a:avLst/>
            </a:prstGeom>
            <a:noFill/>
            <a:ln>
              <a:noFill/>
            </a:ln>
          </p:spPr>
          <p:txBody>
            <a:bodyPr lIns="107287" tIns="53643" rIns="107287" bIns="53643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BN nhận phiếu khám và chờ gọi khám</a:t>
              </a:r>
            </a:p>
          </p:txBody>
        </p:sp>
        <p:cxnSp>
          <p:nvCxnSpPr>
            <p:cNvPr id="16" name="Elbow Connector 25"/>
            <p:cNvCxnSpPr>
              <a:endCxn id="24" idx="1"/>
            </p:cNvCxnSpPr>
            <p:nvPr/>
          </p:nvCxnSpPr>
          <p:spPr bwMode="auto">
            <a:xfrm rot="16200000" flipH="1">
              <a:off x="0" y="2239963"/>
              <a:ext cx="2346325" cy="1066800"/>
            </a:xfrm>
            <a:prstGeom prst="bentConnector2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 bwMode="auto">
            <a:xfrm>
              <a:off x="10774363" y="3200400"/>
              <a:ext cx="1920875" cy="149383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anchor="ctr" anchorCtr="1"/>
            <a:lstStyle/>
            <a:p>
              <a:pPr>
                <a:defRPr/>
              </a:pPr>
              <a:endParaRPr lang="en-US" sz="1400">
                <a:solidFill>
                  <a:srgbClr val="262626"/>
                </a:solidFill>
                <a:cs typeface="Arial" pitchFamily="34" charset="0"/>
              </a:endParaRPr>
            </a:p>
            <a:p>
              <a:pPr>
                <a:defRPr/>
              </a:pPr>
              <a:r>
                <a:rPr lang="en-US" sz="1400">
                  <a:solidFill>
                    <a:srgbClr val="262626"/>
                  </a:solidFill>
                  <a:cs typeface="Arial" pitchFamily="34" charset="0"/>
                </a:rPr>
                <a:t>Thực hiện CLS, CĐHA,..</a:t>
              </a:r>
            </a:p>
            <a:p>
              <a:pPr>
                <a:defRPr/>
              </a:pPr>
              <a:endParaRPr lang="en-US" sz="1400">
                <a:solidFill>
                  <a:srgbClr val="262626"/>
                </a:solidFill>
                <a:cs typeface="Arial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rot="5400000">
              <a:off x="8428832" y="5228431"/>
              <a:ext cx="1066800" cy="158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 bwMode="auto">
            <a:xfrm>
              <a:off x="8001000" y="5791200"/>
              <a:ext cx="2819400" cy="14478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anchor="ctr" anchorCtr="1"/>
            <a:lstStyle/>
            <a:p>
              <a:pPr>
                <a:defRPr/>
              </a:pPr>
              <a:endParaRPr lang="en-US" sz="1400">
                <a:solidFill>
                  <a:srgbClr val="262626"/>
                </a:solidFill>
                <a:cs typeface="Arial" pitchFamily="34" charset="0"/>
              </a:endParaRPr>
            </a:p>
            <a:p>
              <a:pPr>
                <a:defRPr/>
              </a:pPr>
              <a:r>
                <a:rPr lang="en-US" sz="1400">
                  <a:solidFill>
                    <a:srgbClr val="262626"/>
                  </a:solidFill>
                  <a:cs typeface="Arial" pitchFamily="34" charset="0"/>
                </a:rPr>
                <a:t>4. Kê đơn thuốc, Hẹn tái khám,…</a:t>
              </a:r>
            </a:p>
            <a:p>
              <a:pPr>
                <a:defRPr/>
              </a:pPr>
              <a:endParaRPr lang="en-US" sz="1400">
                <a:solidFill>
                  <a:srgbClr val="262626"/>
                </a:solidFill>
                <a:cs typeface="Arial" pitchFamily="34" charset="0"/>
              </a:endParaRPr>
            </a:p>
          </p:txBody>
        </p:sp>
        <p:cxnSp>
          <p:nvCxnSpPr>
            <p:cNvPr id="20" name="Elbow Connector 25"/>
            <p:cNvCxnSpPr>
              <a:stCxn id="8" idx="2"/>
              <a:endCxn id="21" idx="0"/>
            </p:cNvCxnSpPr>
            <p:nvPr/>
          </p:nvCxnSpPr>
          <p:spPr bwMode="auto">
            <a:xfrm rot="5400000">
              <a:off x="5169694" y="7509669"/>
              <a:ext cx="549275" cy="793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70C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 bwMode="auto">
            <a:xfrm>
              <a:off x="4267200" y="7788275"/>
              <a:ext cx="2346325" cy="10668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anchor="ctr" anchorCtr="1"/>
            <a:lstStyle/>
            <a:p>
              <a:pPr>
                <a:defRPr/>
              </a:pPr>
              <a:endParaRPr lang="en-US" sz="1400">
                <a:solidFill>
                  <a:srgbClr val="262626"/>
                </a:solidFill>
                <a:cs typeface="Arial" pitchFamily="34" charset="0"/>
              </a:endParaRPr>
            </a:p>
            <a:p>
              <a:pPr>
                <a:defRPr/>
              </a:pPr>
              <a:r>
                <a:rPr lang="en-US" sz="1400">
                  <a:solidFill>
                    <a:srgbClr val="262626"/>
                  </a:solidFill>
                  <a:cs typeface="Arial" pitchFamily="34" charset="0"/>
                </a:rPr>
                <a:t>6. Lĩnh thuốc</a:t>
              </a:r>
            </a:p>
            <a:p>
              <a:pPr>
                <a:defRPr/>
              </a:pPr>
              <a:endParaRPr lang="en-US" sz="1400">
                <a:solidFill>
                  <a:srgbClr val="262626"/>
                </a:solidFill>
                <a:cs typeface="Arial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14" idx="6"/>
            </p:cNvCxnSpPr>
            <p:nvPr/>
          </p:nvCxnSpPr>
          <p:spPr bwMode="auto">
            <a:xfrm rot="10800000">
              <a:off x="1828800" y="8321675"/>
              <a:ext cx="2438400" cy="158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 bwMode="auto">
            <a:xfrm>
              <a:off x="7543800" y="5208589"/>
              <a:ext cx="2514600" cy="388655"/>
            </a:xfrm>
            <a:prstGeom prst="rect">
              <a:avLst/>
            </a:prstGeom>
            <a:noFill/>
            <a:ln>
              <a:noFill/>
            </a:ln>
          </p:spPr>
          <p:txBody>
            <a:bodyPr lIns="107287" tIns="53643" rIns="107287" bIns="53643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Đọc kết quả kết luận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1706563" y="3200400"/>
              <a:ext cx="1281112" cy="149383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anchor="ctr" anchorCtr="1"/>
            <a:lstStyle/>
            <a:p>
              <a:pPr>
                <a:defRPr/>
              </a:pPr>
              <a:endParaRPr lang="en-US" sz="1400">
                <a:solidFill>
                  <a:srgbClr val="262626"/>
                </a:solidFill>
                <a:cs typeface="Arial" pitchFamily="34" charset="0"/>
              </a:endParaRPr>
            </a:p>
            <a:p>
              <a:pPr>
                <a:defRPr/>
              </a:pPr>
              <a:r>
                <a:rPr lang="en-US" sz="1400">
                  <a:solidFill>
                    <a:srgbClr val="262626"/>
                  </a:solidFill>
                  <a:cs typeface="Arial" pitchFamily="34" charset="0"/>
                </a:rPr>
                <a:t>1. Phát số QMS tiếp đón</a:t>
              </a:r>
            </a:p>
            <a:p>
              <a:pPr>
                <a:defRPr/>
              </a:pPr>
              <a:endParaRPr lang="en-US" sz="140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2987674" y="3048000"/>
              <a:ext cx="1173164" cy="862631"/>
            </a:xfrm>
            <a:prstGeom prst="rect">
              <a:avLst/>
            </a:prstGeom>
            <a:noFill/>
            <a:ln>
              <a:noFill/>
            </a:ln>
          </p:spPr>
          <p:txBody>
            <a:bodyPr lIns="107287" tIns="53643" rIns="107287" bIns="53643">
              <a:spAutoFit/>
            </a:bodyPr>
            <a:lstStyle/>
            <a:p>
              <a:pPr>
                <a:defRPr/>
              </a:pPr>
              <a:r>
                <a: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BN nhận số QMS và chờ </a:t>
              </a:r>
              <a:r>
                <a:rPr lang="en-US" sz="110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gọi</a:t>
              </a:r>
              <a:endParaRPr lang="en-US" sz="11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26" name="Straight Arrow Connector 25"/>
            <p:cNvCxnSpPr>
              <a:stCxn id="24" idx="3"/>
              <a:endCxn id="10" idx="1"/>
            </p:cNvCxnSpPr>
            <p:nvPr/>
          </p:nvCxnSpPr>
          <p:spPr bwMode="auto">
            <a:xfrm>
              <a:off x="2987675" y="3946525"/>
              <a:ext cx="1173163" cy="317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92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20875" y="854075"/>
              <a:ext cx="839788" cy="154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93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79925" y="960438"/>
              <a:ext cx="1960563" cy="1012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9" name="Straight Connector 28"/>
            <p:cNvCxnSpPr>
              <a:stCxn id="27" idx="2"/>
              <a:endCxn id="24" idx="0"/>
            </p:cNvCxnSpPr>
            <p:nvPr/>
          </p:nvCxnSpPr>
          <p:spPr bwMode="auto">
            <a:xfrm rot="16200000" flipH="1">
              <a:off x="1943100" y="2797175"/>
              <a:ext cx="800100" cy="6350"/>
            </a:xfrm>
            <a:prstGeom prst="line">
              <a:avLst/>
            </a:prstGeom>
            <a:ln w="15875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8" idx="2"/>
              <a:endCxn id="10" idx="0"/>
            </p:cNvCxnSpPr>
            <p:nvPr/>
          </p:nvCxnSpPr>
          <p:spPr bwMode="auto">
            <a:xfrm rot="5400000">
              <a:off x="4837113" y="2576513"/>
              <a:ext cx="1227137" cy="20637"/>
            </a:xfrm>
            <a:prstGeom prst="line">
              <a:avLst/>
            </a:prstGeom>
            <a:ln w="15875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9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21675" y="960438"/>
              <a:ext cx="1958975" cy="1012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2" name="Straight Connector 31"/>
            <p:cNvCxnSpPr/>
            <p:nvPr/>
          </p:nvCxnSpPr>
          <p:spPr bwMode="auto">
            <a:xfrm rot="16200000" flipH="1">
              <a:off x="8747918" y="2453482"/>
              <a:ext cx="1281113" cy="0"/>
            </a:xfrm>
            <a:prstGeom prst="line">
              <a:avLst/>
            </a:prstGeom>
            <a:ln w="15875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25"/>
            <p:cNvCxnSpPr>
              <a:stCxn id="17" idx="2"/>
              <a:endCxn id="9" idx="2"/>
            </p:cNvCxnSpPr>
            <p:nvPr/>
          </p:nvCxnSpPr>
          <p:spPr bwMode="auto">
            <a:xfrm rot="5400000">
              <a:off x="10561638" y="3519487"/>
              <a:ext cx="1588" cy="2347913"/>
            </a:xfrm>
            <a:prstGeom prst="bentConnector3">
              <a:avLst>
                <a:gd name="adj1" fmla="val 50525268"/>
              </a:avLst>
            </a:prstGeom>
            <a:ln>
              <a:solidFill>
                <a:srgbClr val="0070C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99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067800" y="7620000"/>
              <a:ext cx="1173163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6" name="Straight Connector 35"/>
            <p:cNvCxnSpPr>
              <a:stCxn id="7211" idx="2"/>
              <a:endCxn id="17" idx="0"/>
            </p:cNvCxnSpPr>
            <p:nvPr/>
          </p:nvCxnSpPr>
          <p:spPr bwMode="auto">
            <a:xfrm rot="5400000">
              <a:off x="11253787" y="2719388"/>
              <a:ext cx="962025" cy="0"/>
            </a:xfrm>
            <a:prstGeom prst="line">
              <a:avLst/>
            </a:prstGeom>
            <a:ln w="15875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7202" idx="1"/>
              <a:endCxn id="21" idx="3"/>
            </p:cNvCxnSpPr>
            <p:nvPr/>
          </p:nvCxnSpPr>
          <p:spPr bwMode="auto">
            <a:xfrm rot="10800000" flipV="1">
              <a:off x="6613525" y="8305800"/>
              <a:ext cx="2454275" cy="15875"/>
            </a:xfrm>
            <a:prstGeom prst="line">
              <a:avLst/>
            </a:prstGeom>
            <a:ln w="15875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1"/>
              <a:endCxn id="8" idx="3"/>
            </p:cNvCxnSpPr>
            <p:nvPr/>
          </p:nvCxnSpPr>
          <p:spPr bwMode="auto">
            <a:xfrm rot="10800000">
              <a:off x="7086600" y="6515100"/>
              <a:ext cx="914400" cy="158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 bwMode="auto">
            <a:xfrm>
              <a:off x="10774363" y="4881563"/>
              <a:ext cx="960436" cy="625643"/>
            </a:xfrm>
            <a:prstGeom prst="rect">
              <a:avLst/>
            </a:prstGeom>
            <a:noFill/>
            <a:ln>
              <a:noFill/>
            </a:ln>
          </p:spPr>
          <p:txBody>
            <a:bodyPr lIns="107287" tIns="53643" rIns="107287" bIns="53643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Trả kết quả</a:t>
              </a:r>
            </a:p>
          </p:txBody>
        </p:sp>
        <p:cxnSp>
          <p:nvCxnSpPr>
            <p:cNvPr id="40" name="Elbow Connector 25"/>
            <p:cNvCxnSpPr>
              <a:stCxn id="10" idx="2"/>
              <a:endCxn id="8" idx="0"/>
            </p:cNvCxnSpPr>
            <p:nvPr/>
          </p:nvCxnSpPr>
          <p:spPr bwMode="auto">
            <a:xfrm rot="16200000" flipH="1">
              <a:off x="4895851" y="5238750"/>
              <a:ext cx="1096962" cy="793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70C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 bwMode="auto">
            <a:xfrm>
              <a:off x="3902075" y="5008564"/>
              <a:ext cx="2803525" cy="388655"/>
            </a:xfrm>
            <a:prstGeom prst="rect">
              <a:avLst/>
            </a:prstGeom>
            <a:noFill/>
            <a:ln>
              <a:noFill/>
            </a:ln>
          </p:spPr>
          <p:txBody>
            <a:bodyPr lIns="107287" tIns="53643" rIns="107287" bIns="53643">
              <a:spAutoFit/>
            </a:bodyPr>
            <a:lstStyle/>
            <a:p>
              <a:pPr>
                <a:defRPr/>
              </a:pPr>
              <a:r>
                <a: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Đối tượng dịch vụ</a:t>
              </a:r>
            </a:p>
          </p:txBody>
        </p:sp>
        <p:cxnSp>
          <p:nvCxnSpPr>
            <p:cNvPr id="42" name="Elbow Connector 25"/>
            <p:cNvCxnSpPr/>
            <p:nvPr/>
          </p:nvCxnSpPr>
          <p:spPr bwMode="auto">
            <a:xfrm rot="10800000" flipV="1">
              <a:off x="5440363" y="4479925"/>
              <a:ext cx="2881312" cy="5334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70C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 bwMode="auto">
            <a:xfrm>
              <a:off x="7010400" y="7543800"/>
              <a:ext cx="1706564" cy="676648"/>
            </a:xfrm>
            <a:prstGeom prst="rect">
              <a:avLst/>
            </a:prstGeom>
            <a:noFill/>
            <a:ln>
              <a:noFill/>
            </a:ln>
          </p:spPr>
          <p:txBody>
            <a:bodyPr lIns="143368" tIns="71683" rIns="143368" bIns="71683">
              <a:spAutoFit/>
            </a:bodyPr>
            <a:lstStyle/>
            <a:p>
              <a:pPr>
                <a:defRPr/>
              </a:pPr>
              <a:r>
                <a: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Phát thuốc cho BN theo đơn</a:t>
              </a:r>
            </a:p>
          </p:txBody>
        </p:sp>
        <p:pic>
          <p:nvPicPr>
            <p:cNvPr id="7211" name="Picture 4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744200" y="762000"/>
              <a:ext cx="1981200" cy="147637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</p:pic>
        <p:sp>
          <p:nvSpPr>
            <p:cNvPr id="81" name="TextBox 80"/>
            <p:cNvSpPr txBox="1"/>
            <p:nvPr/>
          </p:nvSpPr>
          <p:spPr bwMode="auto">
            <a:xfrm>
              <a:off x="5257800" y="2286001"/>
              <a:ext cx="960438" cy="625643"/>
            </a:xfrm>
            <a:prstGeom prst="rect">
              <a:avLst/>
            </a:prstGeom>
            <a:noFill/>
            <a:ln>
              <a:noFill/>
            </a:ln>
          </p:spPr>
          <p:txBody>
            <a:bodyPr lIns="107287" tIns="53643" rIns="107287" bIns="53643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Thực hiện</a:t>
              </a:r>
            </a:p>
          </p:txBody>
        </p:sp>
        <p:sp>
          <p:nvSpPr>
            <p:cNvPr id="82" name="TextBox 81"/>
            <p:cNvSpPr txBox="1"/>
            <p:nvPr/>
          </p:nvSpPr>
          <p:spPr bwMode="auto">
            <a:xfrm>
              <a:off x="9296399" y="2286001"/>
              <a:ext cx="960438" cy="625643"/>
            </a:xfrm>
            <a:prstGeom prst="rect">
              <a:avLst/>
            </a:prstGeom>
            <a:noFill/>
            <a:ln>
              <a:noFill/>
            </a:ln>
          </p:spPr>
          <p:txBody>
            <a:bodyPr lIns="107287" tIns="53643" rIns="107287" bIns="53643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Thực hiện</a:t>
              </a:r>
            </a:p>
          </p:txBody>
        </p:sp>
        <p:sp>
          <p:nvSpPr>
            <p:cNvPr id="83" name="TextBox 82"/>
            <p:cNvSpPr txBox="1"/>
            <p:nvPr/>
          </p:nvSpPr>
          <p:spPr bwMode="auto">
            <a:xfrm>
              <a:off x="10896600" y="2438400"/>
              <a:ext cx="960438" cy="625643"/>
            </a:xfrm>
            <a:prstGeom prst="rect">
              <a:avLst/>
            </a:prstGeom>
            <a:noFill/>
            <a:ln>
              <a:noFill/>
            </a:ln>
          </p:spPr>
          <p:txBody>
            <a:bodyPr lIns="107287" tIns="53643" rIns="107287" bIns="53643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Thực hiện</a:t>
              </a:r>
            </a:p>
          </p:txBody>
        </p:sp>
        <p:sp>
          <p:nvSpPr>
            <p:cNvPr id="84" name="TextBox 83"/>
            <p:cNvSpPr txBox="1"/>
            <p:nvPr/>
          </p:nvSpPr>
          <p:spPr bwMode="auto">
            <a:xfrm>
              <a:off x="2392364" y="2590800"/>
              <a:ext cx="960436" cy="625643"/>
            </a:xfrm>
            <a:prstGeom prst="rect">
              <a:avLst/>
            </a:prstGeom>
            <a:noFill/>
            <a:ln>
              <a:noFill/>
            </a:ln>
          </p:spPr>
          <p:txBody>
            <a:bodyPr lIns="107287" tIns="53643" rIns="107287" bIns="53643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Thực hiện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9054" y="6461125"/>
            <a:ext cx="8685893" cy="320902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VMS. HIS – Hospital Information 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System </a:t>
            </a:r>
            <a:r>
              <a:rPr lang="en-US" smtClean="0">
                <a:cs typeface="Arial" pitchFamily="34" charset="0"/>
              </a:rPr>
              <a:t>					                </a:t>
            </a:r>
            <a:fld id="{A88A3DF3-DFEA-4FFD-884B-5AC1EA7FD59A}" type="slidenum">
              <a:rPr lang="en-US" smtClean="0">
                <a:cs typeface="Arial" pitchFamily="34" charset="0"/>
              </a:rPr>
              <a:pPr/>
              <a:t>7</a:t>
            </a:fld>
            <a:r>
              <a:rPr lang="en-US" smtClean="0">
                <a:cs typeface="Arial" pitchFamily="34" charset="0"/>
              </a:rPr>
              <a:t> </a:t>
            </a:r>
          </a:p>
        </p:txBody>
      </p:sp>
      <p:pic>
        <p:nvPicPr>
          <p:cNvPr id="819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3143" y="5551683"/>
            <a:ext cx="674914" cy="707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TextBox 66"/>
          <p:cNvSpPr txBox="1"/>
          <p:nvPr/>
        </p:nvSpPr>
        <p:spPr bwMode="auto">
          <a:xfrm>
            <a:off x="54429" y="1675947"/>
            <a:ext cx="816429" cy="452543"/>
          </a:xfrm>
          <a:prstGeom prst="rect">
            <a:avLst/>
          </a:prstGeom>
          <a:noFill/>
          <a:ln>
            <a:noFill/>
          </a:ln>
        </p:spPr>
        <p:txBody>
          <a:bodyPr lIns="143368" tIns="71683" rIns="143368" bIns="71683">
            <a:spAutoFit/>
          </a:bodyPr>
          <a:lstStyle/>
          <a:p>
            <a:pPr>
              <a:defRPr/>
            </a:pP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Đọc kết </a:t>
            </a:r>
          </a:p>
          <a:p>
            <a:pPr>
              <a:lnSpc>
                <a:spcPct val="100000"/>
              </a:lnSpc>
              <a:defRPr/>
            </a:pP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quả CLS</a:t>
            </a:r>
          </a:p>
        </p:txBody>
      </p:sp>
      <p:cxnSp>
        <p:nvCxnSpPr>
          <p:cNvPr id="47" name="Straight Arrow Connector 46"/>
          <p:cNvCxnSpPr>
            <a:stCxn id="50" idx="3"/>
            <a:endCxn id="68" idx="1"/>
          </p:cNvCxnSpPr>
          <p:nvPr/>
        </p:nvCxnSpPr>
        <p:spPr bwMode="auto">
          <a:xfrm>
            <a:off x="7468054" y="2818947"/>
            <a:ext cx="227920" cy="113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 bwMode="auto">
          <a:xfrm>
            <a:off x="5606143" y="5388429"/>
            <a:ext cx="1796143" cy="9797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68" tIns="71683" rIns="143368" bIns="71683" anchor="ctr" anchorCtr="1"/>
          <a:lstStyle/>
          <a:p>
            <a:pPr>
              <a:defRPr/>
            </a:pPr>
            <a:r>
              <a:rPr lang="en-US" sz="1100">
                <a:solidFill>
                  <a:srgbClr val="262626"/>
                </a:solidFill>
                <a:cs typeface="Arial" pitchFamily="34" charset="0"/>
              </a:rPr>
              <a:t>6. Tổng hợp dữ liệu, làm giấy ra viện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5551714" y="1751921"/>
            <a:ext cx="1916339" cy="21340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68" tIns="71683" rIns="143368" bIns="71683" anchor="ctr" anchorCtr="1"/>
          <a:lstStyle/>
          <a:p>
            <a:pPr>
              <a:lnSpc>
                <a:spcPct val="100000"/>
              </a:lnSpc>
              <a:defRPr/>
            </a:pPr>
            <a:r>
              <a:rPr lang="en-US" sz="1100">
                <a:solidFill>
                  <a:srgbClr val="262626"/>
                </a:solidFill>
                <a:cs typeface="Arial" pitchFamily="34" charset="0"/>
              </a:rPr>
              <a:t>3. Lập </a:t>
            </a:r>
            <a:r>
              <a:rPr lang="en-US" sz="1100" dirty="0" err="1">
                <a:solidFill>
                  <a:srgbClr val="262626"/>
                </a:solidFill>
                <a:cs typeface="Arial" pitchFamily="34" charset="0"/>
              </a:rPr>
              <a:t>phiếu</a:t>
            </a:r>
            <a:r>
              <a:rPr lang="en-US" sz="11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sz="1100" err="1">
                <a:solidFill>
                  <a:srgbClr val="262626"/>
                </a:solidFill>
                <a:cs typeface="Arial" pitchFamily="34" charset="0"/>
              </a:rPr>
              <a:t>điều</a:t>
            </a:r>
            <a:r>
              <a:rPr lang="en-US" sz="1100">
                <a:solidFill>
                  <a:srgbClr val="262626"/>
                </a:solidFill>
                <a:cs typeface="Arial" pitchFamily="34" charset="0"/>
              </a:rPr>
              <a:t> trị </a:t>
            </a:r>
            <a:r>
              <a:rPr lang="en-US" sz="1100">
                <a:solidFill>
                  <a:srgbClr val="262626"/>
                </a:solidFill>
                <a:cs typeface="Arial" pitchFamily="34" charset="0"/>
                <a:sym typeface="Wingdings" pitchFamily="2" charset="2"/>
              </a:rPr>
              <a:t>(Chỉ </a:t>
            </a:r>
            <a:r>
              <a:rPr lang="en-US" sz="1100" err="1">
                <a:solidFill>
                  <a:srgbClr val="262626"/>
                </a:solidFill>
                <a:cs typeface="Arial" pitchFamily="34" charset="0"/>
                <a:sym typeface="Wingdings" pitchFamily="2" charset="2"/>
              </a:rPr>
              <a:t>định</a:t>
            </a:r>
            <a:r>
              <a:rPr lang="en-US" sz="1100">
                <a:solidFill>
                  <a:srgbClr val="262626"/>
                </a:solidFill>
                <a:cs typeface="Arial" pitchFamily="34" charset="0"/>
                <a:sym typeface="Wingdings" pitchFamily="2" charset="2"/>
              </a:rPr>
              <a:t> CLS,Kê </a:t>
            </a:r>
            <a:r>
              <a:rPr lang="en-US" sz="1100" err="1">
                <a:solidFill>
                  <a:srgbClr val="262626"/>
                </a:solidFill>
                <a:cs typeface="Arial" pitchFamily="34" charset="0"/>
                <a:sym typeface="Wingdings" pitchFamily="2" charset="2"/>
              </a:rPr>
              <a:t>đơn</a:t>
            </a:r>
            <a:r>
              <a:rPr lang="en-US" sz="1100">
                <a:solidFill>
                  <a:srgbClr val="262626"/>
                </a:solidFill>
                <a:cs typeface="Arial" pitchFamily="34" charset="0"/>
                <a:sym typeface="Wingdings" pitchFamily="2" charset="2"/>
              </a:rPr>
              <a:t> thuốc,VTTH…)</a:t>
            </a:r>
            <a:endParaRPr lang="en-US" sz="1100" dirty="0">
              <a:solidFill>
                <a:srgbClr val="262626"/>
              </a:solidFill>
              <a:cs typeface="Arial" pitchFamily="34" charset="0"/>
              <a:sym typeface="Wingdings" pitchFamily="2" charset="2"/>
            </a:endParaRPr>
          </a:p>
          <a:p>
            <a:pPr>
              <a:defRPr/>
            </a:pPr>
            <a:r>
              <a:rPr lang="en-US" sz="1100" dirty="0" err="1">
                <a:solidFill>
                  <a:srgbClr val="262626"/>
                </a:solidFill>
                <a:cs typeface="Arial" pitchFamily="34" charset="0"/>
                <a:sym typeface="Wingdings" pitchFamily="2" charset="2"/>
              </a:rPr>
              <a:t>Lập</a:t>
            </a:r>
            <a:r>
              <a:rPr lang="en-US" sz="1100" dirty="0">
                <a:solidFill>
                  <a:srgbClr val="262626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sz="1100" dirty="0" err="1">
                <a:solidFill>
                  <a:srgbClr val="262626"/>
                </a:solidFill>
                <a:cs typeface="Arial" pitchFamily="34" charset="0"/>
                <a:sym typeface="Wingdings" pitchFamily="2" charset="2"/>
              </a:rPr>
              <a:t>phiếu</a:t>
            </a:r>
            <a:r>
              <a:rPr lang="en-US" sz="1100" dirty="0">
                <a:solidFill>
                  <a:srgbClr val="262626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sz="1100" dirty="0" err="1">
                <a:solidFill>
                  <a:srgbClr val="262626"/>
                </a:solidFill>
                <a:cs typeface="Arial" pitchFamily="34" charset="0"/>
                <a:sym typeface="Wingdings" pitchFamily="2" charset="2"/>
              </a:rPr>
              <a:t>chăm</a:t>
            </a:r>
            <a:r>
              <a:rPr lang="en-US" sz="1100" dirty="0">
                <a:solidFill>
                  <a:srgbClr val="262626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sz="1100" dirty="0" err="1">
                <a:solidFill>
                  <a:srgbClr val="262626"/>
                </a:solidFill>
                <a:cs typeface="Arial" pitchFamily="34" charset="0"/>
                <a:sym typeface="Wingdings" pitchFamily="2" charset="2"/>
              </a:rPr>
              <a:t>sóc</a:t>
            </a:r>
            <a:r>
              <a:rPr lang="en-US" sz="1100" dirty="0">
                <a:solidFill>
                  <a:srgbClr val="262626"/>
                </a:solidFill>
                <a:cs typeface="Arial" pitchFamily="34" charset="0"/>
                <a:sym typeface="Wingdings" pitchFamily="2" charset="2"/>
              </a:rPr>
              <a:t>, </a:t>
            </a:r>
            <a:r>
              <a:rPr lang="en-US" sz="1100" dirty="0" err="1">
                <a:solidFill>
                  <a:srgbClr val="262626"/>
                </a:solidFill>
                <a:cs typeface="Arial" pitchFamily="34" charset="0"/>
                <a:sym typeface="Wingdings" pitchFamily="2" charset="2"/>
              </a:rPr>
              <a:t>phiếu</a:t>
            </a:r>
            <a:r>
              <a:rPr lang="en-US" sz="1100" dirty="0">
                <a:solidFill>
                  <a:srgbClr val="262626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sz="1100" dirty="0" err="1">
                <a:solidFill>
                  <a:srgbClr val="262626"/>
                </a:solidFill>
                <a:cs typeface="Arial" pitchFamily="34" charset="0"/>
                <a:sym typeface="Wingdings" pitchFamily="2" charset="2"/>
              </a:rPr>
              <a:t>theo</a:t>
            </a:r>
            <a:r>
              <a:rPr lang="en-US" sz="1100" dirty="0">
                <a:solidFill>
                  <a:srgbClr val="262626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sz="1100" dirty="0" err="1">
                <a:solidFill>
                  <a:srgbClr val="262626"/>
                </a:solidFill>
                <a:cs typeface="Arial" pitchFamily="34" charset="0"/>
                <a:sym typeface="Wingdings" pitchFamily="2" charset="2"/>
              </a:rPr>
              <a:t>dõi</a:t>
            </a:r>
            <a:r>
              <a:rPr lang="en-US" sz="1100" dirty="0">
                <a:solidFill>
                  <a:srgbClr val="262626"/>
                </a:solidFill>
                <a:cs typeface="Arial" pitchFamily="34" charset="0"/>
                <a:sym typeface="Wingdings" pitchFamily="2" charset="2"/>
              </a:rPr>
              <a:t>,…</a:t>
            </a:r>
            <a:endParaRPr lang="en-US" sz="11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972027" y="2286000"/>
            <a:ext cx="1829026" cy="10670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68" tIns="71683" rIns="143368" bIns="71683" anchor="ctr" anchorCtr="1">
            <a:normAutofit/>
          </a:bodyPr>
          <a:lstStyle/>
          <a:p>
            <a:pPr>
              <a:defRPr/>
            </a:pPr>
            <a:r>
              <a:rPr lang="en-US" sz="1100">
                <a:solidFill>
                  <a:srgbClr val="262626"/>
                </a:solidFill>
                <a:cs typeface="Arial" pitchFamily="34" charset="0"/>
              </a:rPr>
              <a:t>2.  Phân </a:t>
            </a:r>
            <a:r>
              <a:rPr lang="en-US" sz="1100" err="1">
                <a:solidFill>
                  <a:srgbClr val="262626"/>
                </a:solidFill>
                <a:cs typeface="Arial" pitchFamily="34" charset="0"/>
              </a:rPr>
              <a:t>buồng</a:t>
            </a:r>
            <a:r>
              <a:rPr lang="en-US" sz="1100">
                <a:solidFill>
                  <a:srgbClr val="262626"/>
                </a:solidFill>
                <a:cs typeface="Arial" pitchFamily="34" charset="0"/>
              </a:rPr>
              <a:t> giường</a:t>
            </a:r>
          </a:p>
          <a:p>
            <a:pPr>
              <a:lnSpc>
                <a:spcPct val="120000"/>
              </a:lnSpc>
              <a:defRPr/>
            </a:pPr>
            <a:r>
              <a:rPr lang="en-US" sz="1100">
                <a:solidFill>
                  <a:srgbClr val="262626"/>
                </a:solidFill>
                <a:cs typeface="Arial" pitchFamily="34" charset="0"/>
              </a:rPr>
              <a:t>Làm bệnh án nội trú…</a:t>
            </a:r>
            <a:endParaRPr lang="en-US" sz="1100" dirty="0">
              <a:solidFill>
                <a:srgbClr val="262626"/>
              </a:solidFill>
              <a:cs typeface="Arial" pitchFamily="34" charset="0"/>
            </a:endParaRPr>
          </a:p>
          <a:p>
            <a:pPr>
              <a:defRPr/>
            </a:pPr>
            <a:endParaRPr lang="en-US" sz="1100" dirty="0">
              <a:solidFill>
                <a:srgbClr val="262626"/>
              </a:solidFill>
              <a:cs typeface="Arial" pitchFamily="34" charset="0"/>
            </a:endParaRPr>
          </a:p>
        </p:txBody>
      </p:sp>
      <p:cxnSp>
        <p:nvCxnSpPr>
          <p:cNvPr id="53" name="Straight Arrow Connector 52"/>
          <p:cNvCxnSpPr>
            <a:stCxn id="51" idx="3"/>
            <a:endCxn id="50" idx="1"/>
          </p:cNvCxnSpPr>
          <p:nvPr/>
        </p:nvCxnSpPr>
        <p:spPr bwMode="auto">
          <a:xfrm>
            <a:off x="4801054" y="2818947"/>
            <a:ext cx="750661" cy="113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 bwMode="auto">
          <a:xfrm>
            <a:off x="75974" y="456974"/>
            <a:ext cx="762000" cy="76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68" tIns="71683" rIns="143368" bIns="71683" anchor="ctr" anchorCtr="1"/>
          <a:lstStyle/>
          <a:p>
            <a:pPr>
              <a:defRPr/>
            </a:pPr>
            <a:r>
              <a:rPr 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Bắt đầu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151947" y="5485946"/>
            <a:ext cx="1067253" cy="8277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68" tIns="71683" rIns="143368" bIns="71683" anchor="ctr" anchorCtr="1"/>
          <a:lstStyle/>
          <a:p>
            <a:pPr>
              <a:defRPr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Kết thúc</a:t>
            </a:r>
          </a:p>
        </p:txBody>
      </p:sp>
      <p:cxnSp>
        <p:nvCxnSpPr>
          <p:cNvPr id="66" name="Elbow Connector 25"/>
          <p:cNvCxnSpPr>
            <a:endCxn id="77" idx="1"/>
          </p:cNvCxnSpPr>
          <p:nvPr/>
        </p:nvCxnSpPr>
        <p:spPr bwMode="auto">
          <a:xfrm rot="16200000" flipH="1">
            <a:off x="-113960" y="1713934"/>
            <a:ext cx="1675946" cy="534080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 bwMode="auto">
          <a:xfrm>
            <a:off x="7695974" y="2286000"/>
            <a:ext cx="1372054" cy="10670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68" tIns="71683" rIns="143368" bIns="71683" anchor="ctr" anchorCtr="1"/>
          <a:lstStyle/>
          <a:p>
            <a:pPr>
              <a:defRPr/>
            </a:pPr>
            <a:endParaRPr lang="en-US" sz="1100">
              <a:solidFill>
                <a:srgbClr val="262626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sz="1100">
                <a:solidFill>
                  <a:srgbClr val="262626"/>
                </a:solidFill>
                <a:cs typeface="Arial" pitchFamily="34" charset="0"/>
              </a:rPr>
              <a:t>Thực hiện CLS, CĐHA,phục hồi chức năng..</a:t>
            </a:r>
          </a:p>
          <a:p>
            <a:pPr>
              <a:defRPr/>
            </a:pPr>
            <a:endParaRPr lang="en-US" sz="1100">
              <a:solidFill>
                <a:srgbClr val="262626"/>
              </a:solidFill>
              <a:cs typeface="Arial" pitchFamily="34" charset="0"/>
            </a:endParaRPr>
          </a:p>
        </p:txBody>
      </p:sp>
      <p:cxnSp>
        <p:nvCxnSpPr>
          <p:cNvPr id="71" name="Elbow Connector 25"/>
          <p:cNvCxnSpPr>
            <a:stCxn id="49" idx="1"/>
            <a:endCxn id="72" idx="3"/>
          </p:cNvCxnSpPr>
          <p:nvPr/>
        </p:nvCxnSpPr>
        <p:spPr bwMode="auto">
          <a:xfrm rot="10800000" flipV="1">
            <a:off x="3429000" y="5878286"/>
            <a:ext cx="2177143" cy="2154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 bwMode="auto">
          <a:xfrm>
            <a:off x="1753054" y="5485946"/>
            <a:ext cx="1675946" cy="8277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68" tIns="71683" rIns="143368" bIns="71683" anchor="ctr" anchorCtr="1"/>
          <a:lstStyle/>
          <a:p>
            <a:pPr>
              <a:lnSpc>
                <a:spcPct val="100000"/>
              </a:lnSpc>
              <a:defRPr/>
            </a:pPr>
            <a:endParaRPr lang="en-US" sz="1100" dirty="0">
              <a:solidFill>
                <a:srgbClr val="262626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sz="1100">
                <a:solidFill>
                  <a:srgbClr val="262626"/>
                </a:solidFill>
                <a:cs typeface="Arial" pitchFamily="34" charset="0"/>
              </a:rPr>
              <a:t>7. Thanh </a:t>
            </a:r>
            <a:r>
              <a:rPr lang="en-US" sz="1100" dirty="0" err="1">
                <a:solidFill>
                  <a:srgbClr val="262626"/>
                </a:solidFill>
                <a:cs typeface="Arial" pitchFamily="34" charset="0"/>
              </a:rPr>
              <a:t>toán</a:t>
            </a:r>
            <a:r>
              <a:rPr lang="en-US" sz="1100" dirty="0">
                <a:solidFill>
                  <a:srgbClr val="262626"/>
                </a:solidFill>
                <a:cs typeface="Arial" pitchFamily="34" charset="0"/>
              </a:rPr>
              <a:t>, in </a:t>
            </a:r>
            <a:r>
              <a:rPr lang="en-US" sz="1100" err="1">
                <a:solidFill>
                  <a:srgbClr val="262626"/>
                </a:solidFill>
                <a:cs typeface="Arial" pitchFamily="34" charset="0"/>
              </a:rPr>
              <a:t>phiếu</a:t>
            </a:r>
            <a:r>
              <a:rPr lang="en-US" sz="1100">
                <a:solidFill>
                  <a:srgbClr val="262626"/>
                </a:solidFill>
                <a:cs typeface="Arial" pitchFamily="34" charset="0"/>
              </a:rPr>
              <a:t> thu- hóa đơn, phôi BHYT</a:t>
            </a:r>
            <a:endParaRPr lang="en-US" sz="1100" dirty="0">
              <a:solidFill>
                <a:srgbClr val="262626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defRPr/>
            </a:pPr>
            <a:endParaRPr lang="en-US" sz="1100" dirty="0">
              <a:solidFill>
                <a:srgbClr val="262626"/>
              </a:solidFill>
              <a:cs typeface="Arial" pitchFamily="34" charset="0"/>
            </a:endParaRPr>
          </a:p>
        </p:txBody>
      </p:sp>
      <p:cxnSp>
        <p:nvCxnSpPr>
          <p:cNvPr id="73" name="Straight Arrow Connector 72"/>
          <p:cNvCxnSpPr>
            <a:stCxn id="72" idx="1"/>
            <a:endCxn id="59" idx="6"/>
          </p:cNvCxnSpPr>
          <p:nvPr/>
        </p:nvCxnSpPr>
        <p:spPr bwMode="auto">
          <a:xfrm rot="10800000">
            <a:off x="1219200" y="5899830"/>
            <a:ext cx="533854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 bwMode="auto">
          <a:xfrm>
            <a:off x="991054" y="2286000"/>
            <a:ext cx="1370920" cy="10670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68" tIns="71683" rIns="143368" bIns="71683" anchor="ctr" anchorCtr="1"/>
          <a:lstStyle/>
          <a:p>
            <a:pPr>
              <a:defRPr/>
            </a:pPr>
            <a:endParaRPr lang="en-US" sz="1100">
              <a:solidFill>
                <a:srgbClr val="262626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sz="1100">
                <a:solidFill>
                  <a:srgbClr val="262626"/>
                </a:solidFill>
                <a:cs typeface="Arial" pitchFamily="34" charset="0"/>
              </a:rPr>
              <a:t>1. Nhập viện(Khoa nội trú, ngày nhập viện..), in phiếu nhập viện</a:t>
            </a:r>
          </a:p>
          <a:p>
            <a:pPr>
              <a:defRPr/>
            </a:pPr>
            <a:endParaRPr lang="en-US" sz="1100">
              <a:solidFill>
                <a:srgbClr val="262626"/>
              </a:solidFill>
              <a:cs typeface="Arial" pitchFamily="34" charset="0"/>
            </a:endParaRPr>
          </a:p>
        </p:txBody>
      </p:sp>
      <p:cxnSp>
        <p:nvCxnSpPr>
          <p:cNvPr id="79" name="Straight Arrow Connector 78"/>
          <p:cNvCxnSpPr>
            <a:stCxn id="77" idx="3"/>
            <a:endCxn id="51" idx="1"/>
          </p:cNvCxnSpPr>
          <p:nvPr/>
        </p:nvCxnSpPr>
        <p:spPr bwMode="auto">
          <a:xfrm>
            <a:off x="2361974" y="2818947"/>
            <a:ext cx="610054" cy="22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77" idx="0"/>
          </p:cNvCxnSpPr>
          <p:nvPr/>
        </p:nvCxnSpPr>
        <p:spPr bwMode="auto">
          <a:xfrm rot="16200000" flipH="1">
            <a:off x="1387929" y="1997982"/>
            <a:ext cx="571500" cy="4536"/>
          </a:xfrm>
          <a:prstGeom prst="line">
            <a:avLst/>
          </a:prstGeom>
          <a:ln w="158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51" idx="0"/>
          </p:cNvCxnSpPr>
          <p:nvPr/>
        </p:nvCxnSpPr>
        <p:spPr bwMode="auto">
          <a:xfrm rot="5400000">
            <a:off x="3605894" y="2003652"/>
            <a:ext cx="562429" cy="2268"/>
          </a:xfrm>
          <a:prstGeom prst="line">
            <a:avLst/>
          </a:prstGeom>
          <a:ln w="158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8224" idx="2"/>
            <a:endCxn id="50" idx="0"/>
          </p:cNvCxnSpPr>
          <p:nvPr/>
        </p:nvCxnSpPr>
        <p:spPr bwMode="auto">
          <a:xfrm rot="5400000">
            <a:off x="6375514" y="1615282"/>
            <a:ext cx="271009" cy="2268"/>
          </a:xfrm>
          <a:prstGeom prst="line">
            <a:avLst/>
          </a:prstGeom>
          <a:ln w="158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25"/>
          <p:cNvCxnSpPr>
            <a:stCxn id="68" idx="2"/>
          </p:cNvCxnSpPr>
          <p:nvPr/>
        </p:nvCxnSpPr>
        <p:spPr bwMode="auto">
          <a:xfrm rot="5400000" flipH="1">
            <a:off x="7848487" y="2819514"/>
            <a:ext cx="141741" cy="925286"/>
          </a:xfrm>
          <a:prstGeom prst="bentConnector4">
            <a:avLst>
              <a:gd name="adj1" fmla="val -242082"/>
              <a:gd name="adj2" fmla="val 87059"/>
            </a:avLst>
          </a:prstGeom>
          <a:ln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35" idx="2"/>
            <a:endCxn id="68" idx="0"/>
          </p:cNvCxnSpPr>
          <p:nvPr/>
        </p:nvCxnSpPr>
        <p:spPr bwMode="auto">
          <a:xfrm rot="5400000">
            <a:off x="8011206" y="1914072"/>
            <a:ext cx="741589" cy="2268"/>
          </a:xfrm>
          <a:prstGeom prst="line">
            <a:avLst/>
          </a:prstGeom>
          <a:ln w="158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46" idx="2"/>
            <a:endCxn id="49" idx="0"/>
          </p:cNvCxnSpPr>
          <p:nvPr/>
        </p:nvCxnSpPr>
        <p:spPr bwMode="auto">
          <a:xfrm rot="5400000">
            <a:off x="6425406" y="5303951"/>
            <a:ext cx="163286" cy="56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 bwMode="auto">
          <a:xfrm>
            <a:off x="7892143" y="3429001"/>
            <a:ext cx="762000" cy="452543"/>
          </a:xfrm>
          <a:prstGeom prst="rect">
            <a:avLst/>
          </a:prstGeom>
          <a:noFill/>
          <a:ln>
            <a:noFill/>
          </a:ln>
        </p:spPr>
        <p:txBody>
          <a:bodyPr lIns="143368" tIns="71683" rIns="143368" bIns="71683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Trả kết quả</a:t>
            </a:r>
          </a:p>
        </p:txBody>
      </p:sp>
      <p:sp>
        <p:nvSpPr>
          <p:cNvPr id="46" name="Flowchart: Decision 45"/>
          <p:cNvSpPr/>
          <p:nvPr/>
        </p:nvSpPr>
        <p:spPr bwMode="auto">
          <a:xfrm>
            <a:off x="5823857" y="4311196"/>
            <a:ext cx="1372054" cy="9139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68" tIns="71683" rIns="143368" bIns="71683" anchor="ctr"/>
          <a:lstStyle/>
          <a:p>
            <a:pPr>
              <a:lnSpc>
                <a:spcPct val="100000"/>
              </a:lnSpc>
              <a:defRPr/>
            </a:pPr>
            <a:r>
              <a:rPr lang="en-US" sz="1100">
                <a:solidFill>
                  <a:schemeClr val="tx1"/>
                </a:solidFill>
                <a:cs typeface="Arial" pitchFamily="34" charset="0"/>
              </a:rPr>
              <a:t>5. Quyết định ra viện</a:t>
            </a:r>
          </a:p>
        </p:txBody>
      </p:sp>
      <p:pic>
        <p:nvPicPr>
          <p:cNvPr id="822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609381"/>
            <a:ext cx="1219200" cy="111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2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685583"/>
            <a:ext cx="1219200" cy="92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23" name="Elbow Connector 64"/>
          <p:cNvCxnSpPr>
            <a:cxnSpLocks noChangeShapeType="1"/>
            <a:stCxn id="50" idx="2"/>
            <a:endCxn id="46" idx="0"/>
          </p:cNvCxnSpPr>
          <p:nvPr/>
        </p:nvCxnSpPr>
        <p:spPr bwMode="auto">
          <a:xfrm rot="5400000">
            <a:off x="6297378" y="4098385"/>
            <a:ext cx="424559" cy="1134"/>
          </a:xfrm>
          <a:prstGeom prst="bentConnector3">
            <a:avLst>
              <a:gd name="adj1" fmla="val 50000"/>
            </a:avLst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8224" name="Picture 3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32009" y="653143"/>
            <a:ext cx="1561419" cy="82776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35" name="Picture 4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74429" y="489857"/>
            <a:ext cx="1415143" cy="105455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8225" name="Picture 3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13857" y="3973286"/>
            <a:ext cx="1197429" cy="1143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cxnSp>
        <p:nvCxnSpPr>
          <p:cNvPr id="75" name="Elbow Connector 25"/>
          <p:cNvCxnSpPr>
            <a:endCxn id="8225" idx="0"/>
          </p:cNvCxnSpPr>
          <p:nvPr/>
        </p:nvCxnSpPr>
        <p:spPr bwMode="auto">
          <a:xfrm rot="5400000">
            <a:off x="2041073" y="3400652"/>
            <a:ext cx="1143000" cy="2268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225" idx="3"/>
            <a:endCxn id="87" idx="1"/>
          </p:cNvCxnSpPr>
          <p:nvPr/>
        </p:nvCxnSpPr>
        <p:spPr bwMode="auto">
          <a:xfrm>
            <a:off x="3211286" y="4544786"/>
            <a:ext cx="489857" cy="113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 bwMode="auto">
          <a:xfrm>
            <a:off x="3701143" y="4027715"/>
            <a:ext cx="1829027" cy="10341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68" tIns="71683" rIns="143368" bIns="71683" anchor="ctr" anchorCtr="1"/>
          <a:lstStyle/>
          <a:p>
            <a:pPr>
              <a:defRPr/>
            </a:pPr>
            <a:r>
              <a:rPr lang="en-US" sz="1100">
                <a:solidFill>
                  <a:srgbClr val="262626"/>
                </a:solidFill>
                <a:cs typeface="Arial" pitchFamily="34" charset="0"/>
              </a:rPr>
              <a:t>4.1 Thu tiền tạm ứng của Bệnh nhân</a:t>
            </a:r>
          </a:p>
        </p:txBody>
      </p:sp>
      <p:cxnSp>
        <p:nvCxnSpPr>
          <p:cNvPr id="97" name="Elbow Connector 25"/>
          <p:cNvCxnSpPr/>
          <p:nvPr/>
        </p:nvCxnSpPr>
        <p:spPr bwMode="auto">
          <a:xfrm rot="10800000">
            <a:off x="2612572" y="3646715"/>
            <a:ext cx="2939143" cy="1134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 bwMode="auto">
          <a:xfrm>
            <a:off x="3483429" y="3374572"/>
            <a:ext cx="1959428" cy="452543"/>
          </a:xfrm>
          <a:prstGeom prst="rect">
            <a:avLst/>
          </a:prstGeom>
          <a:noFill/>
          <a:ln>
            <a:noFill/>
          </a:ln>
        </p:spPr>
        <p:txBody>
          <a:bodyPr lIns="143368" tIns="71683" rIns="143368" bIns="71683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Cảnh báo thu thêm tiền tạm ứng</a:t>
            </a:r>
          </a:p>
        </p:txBody>
      </p:sp>
      <p:cxnSp>
        <p:nvCxnSpPr>
          <p:cNvPr id="155" name="Elbow Connector 25"/>
          <p:cNvCxnSpPr>
            <a:endCxn id="51" idx="0"/>
          </p:cNvCxnSpPr>
          <p:nvPr/>
        </p:nvCxnSpPr>
        <p:spPr bwMode="auto">
          <a:xfrm rot="10800000">
            <a:off x="3885974" y="2286000"/>
            <a:ext cx="903741" cy="435429"/>
          </a:xfrm>
          <a:prstGeom prst="bentConnector4">
            <a:avLst>
              <a:gd name="adj1" fmla="val -44366"/>
              <a:gd name="adj2" fmla="val 178677"/>
            </a:avLst>
          </a:prstGeom>
          <a:ln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 bwMode="auto">
          <a:xfrm>
            <a:off x="4082143" y="1721304"/>
            <a:ext cx="1415143" cy="452543"/>
          </a:xfrm>
          <a:prstGeom prst="rect">
            <a:avLst/>
          </a:prstGeom>
          <a:noFill/>
          <a:ln>
            <a:noFill/>
          </a:ln>
        </p:spPr>
        <p:txBody>
          <a:bodyPr lIns="143368" tIns="71683" rIns="143368" bIns="71683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Chuyển khoa, chuyển giường…</a:t>
            </a:r>
          </a:p>
        </p:txBody>
      </p:sp>
      <p:pic>
        <p:nvPicPr>
          <p:cNvPr id="8226" name="Picture 3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218714" y="4027715"/>
            <a:ext cx="762000" cy="85384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cxnSp>
        <p:nvCxnSpPr>
          <p:cNvPr id="165" name="Elbow Connector 25"/>
          <p:cNvCxnSpPr>
            <a:stCxn id="8226" idx="1"/>
          </p:cNvCxnSpPr>
          <p:nvPr/>
        </p:nvCxnSpPr>
        <p:spPr bwMode="auto">
          <a:xfrm rot="10800000">
            <a:off x="7402286" y="3701143"/>
            <a:ext cx="816429" cy="752929"/>
          </a:xfrm>
          <a:prstGeom prst="bentConnector3">
            <a:avLst>
              <a:gd name="adj1" fmla="val 92353"/>
            </a:avLst>
          </a:prstGeom>
          <a:ln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 bwMode="auto">
          <a:xfrm>
            <a:off x="6803572" y="3885974"/>
            <a:ext cx="1251857" cy="760319"/>
          </a:xfrm>
          <a:prstGeom prst="rect">
            <a:avLst/>
          </a:prstGeom>
          <a:noFill/>
          <a:ln>
            <a:noFill/>
          </a:ln>
        </p:spPr>
        <p:txBody>
          <a:bodyPr lIns="143368" tIns="71683" rIns="143368" bIns="71683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4.2 Tổng hợp lĩnh thuốc nội trú , phát  thuốc cho BN</a:t>
            </a:r>
          </a:p>
        </p:txBody>
      </p:sp>
      <p:cxnSp>
        <p:nvCxnSpPr>
          <p:cNvPr id="8237" name="Elbow Connector 64"/>
          <p:cNvCxnSpPr>
            <a:cxnSpLocks noChangeShapeType="1"/>
          </p:cNvCxnSpPr>
          <p:nvPr/>
        </p:nvCxnSpPr>
        <p:spPr bwMode="auto">
          <a:xfrm rot="16200000" flipH="1">
            <a:off x="8269819" y="5210900"/>
            <a:ext cx="670676" cy="10886"/>
          </a:xfrm>
          <a:prstGeom prst="bentConnector3">
            <a:avLst>
              <a:gd name="adj1" fmla="val 50000"/>
            </a:avLst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1" name="TextBox 190"/>
          <p:cNvSpPr txBox="1"/>
          <p:nvPr/>
        </p:nvSpPr>
        <p:spPr bwMode="auto">
          <a:xfrm>
            <a:off x="7837714" y="5007429"/>
            <a:ext cx="1306286" cy="298654"/>
          </a:xfrm>
          <a:prstGeom prst="rect">
            <a:avLst/>
          </a:prstGeom>
          <a:noFill/>
          <a:ln>
            <a:noFill/>
          </a:ln>
        </p:spPr>
        <p:txBody>
          <a:bodyPr lIns="143368" tIns="71683" rIns="143368" bIns="71683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Lĩnh thuốc nội trú</a:t>
            </a: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532946" y="-152400"/>
            <a:ext cx="8001000" cy="533626"/>
          </a:xfrm>
          <a:prstGeom prst="rect">
            <a:avLst/>
          </a:prstGeom>
          <a:noFill/>
        </p:spPr>
        <p:txBody>
          <a:bodyPr lIns="102393" tIns="51196" rIns="102393" bIns="51196">
            <a:normAutofit fontScale="25000" lnSpcReduction="20000"/>
          </a:bodyPr>
          <a:lstStyle/>
          <a:p>
            <a:pPr algn="ctr">
              <a:lnSpc>
                <a:spcPct val="170000"/>
              </a:lnSpc>
              <a:spcBef>
                <a:spcPct val="0"/>
              </a:spcBef>
              <a:defRPr/>
            </a:pPr>
            <a:r>
              <a:rPr lang="en-US" sz="7600" b="1" kern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Arial" pitchFamily="34" charset="0"/>
              </a:rPr>
              <a:t>2.2 </a:t>
            </a:r>
            <a:r>
              <a:rPr lang="en-US" sz="7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Arial" pitchFamily="34" charset="0"/>
              </a:rPr>
              <a:t>MÔ HÌNH QUẢN LÝ KCB VÀ </a:t>
            </a:r>
            <a:r>
              <a:rPr lang="en-US" sz="7600" b="1" ker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Arial" pitchFamily="34" charset="0"/>
              </a:rPr>
              <a:t>ĐIỀU </a:t>
            </a:r>
            <a:r>
              <a:rPr lang="en-US" sz="7600" b="1" kern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Arial" pitchFamily="34" charset="0"/>
              </a:rPr>
              <a:t>TRỊ(NỘI </a:t>
            </a:r>
            <a:r>
              <a:rPr lang="en-US" sz="7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Arial" pitchFamily="34" charset="0"/>
              </a:rPr>
              <a:t>TRÚ)</a:t>
            </a:r>
            <a:endParaRPr lang="en-US" sz="4000" b="1" kern="0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9054" y="6461125"/>
            <a:ext cx="8685893" cy="320902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VMS. HIS – Hospital Information System </a:t>
            </a:r>
            <a:r>
              <a:rPr lang="en-US" smtClean="0">
                <a:cs typeface="Arial" pitchFamily="34" charset="0"/>
              </a:rPr>
              <a:t>					                </a:t>
            </a:r>
            <a:fld id="{DC42E189-62DE-43CE-930F-F1559F163F55}" type="slidenum">
              <a:rPr lang="en-US" smtClean="0">
                <a:cs typeface="Arial" pitchFamily="34" charset="0"/>
              </a:rPr>
              <a:pPr/>
              <a:t>8</a:t>
            </a:fld>
            <a:r>
              <a:rPr lang="en-US" smtClean="0">
                <a:cs typeface="Arial" pitchFamily="34" charset="0"/>
              </a:rPr>
              <a:t> </a:t>
            </a:r>
          </a:p>
        </p:txBody>
      </p:sp>
      <p:grpSp>
        <p:nvGrpSpPr>
          <p:cNvPr id="2" name="Group 187"/>
          <p:cNvGrpSpPr>
            <a:grpSpLocks/>
          </p:cNvGrpSpPr>
          <p:nvPr/>
        </p:nvGrpSpPr>
        <p:grpSpPr bwMode="auto">
          <a:xfrm>
            <a:off x="565831" y="1012371"/>
            <a:ext cx="8262937" cy="5007429"/>
            <a:chOff x="792163" y="304800"/>
            <a:chExt cx="11568112" cy="7010400"/>
          </a:xfrm>
        </p:grpSpPr>
        <p:sp>
          <p:nvSpPr>
            <p:cNvPr id="51" name="Rounded Rectangle 50"/>
            <p:cNvSpPr/>
            <p:nvPr/>
          </p:nvSpPr>
          <p:spPr bwMode="auto">
            <a:xfrm>
              <a:off x="6019800" y="3657600"/>
              <a:ext cx="2895600" cy="149383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3368" tIns="71683" rIns="143368" bIns="71683" anchor="ctr" anchorCtr="1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endParaRPr lang="en-US" sz="1100">
                <a:solidFill>
                  <a:srgbClr val="262626"/>
                </a:solidFill>
                <a:cs typeface="Arial" pitchFamily="34" charset="0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sz="1100">
                  <a:solidFill>
                    <a:srgbClr val="262626"/>
                  </a:solidFill>
                  <a:cs typeface="Arial" pitchFamily="34" charset="0"/>
                </a:rPr>
                <a:t>3.  Vận chuyển thuốc từ kho Chẵn sang kho Lẻ(Kho lẻ BHYT, Kho lẻ nội trú)</a:t>
              </a:r>
              <a:endParaRPr lang="en-US" sz="1100" dirty="0">
                <a:solidFill>
                  <a:srgbClr val="262626"/>
                </a:solidFill>
                <a:cs typeface="Arial" pitchFamily="34" charset="0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sz="11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92163" y="1554163"/>
              <a:ext cx="1066800" cy="11128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3368" tIns="71683" rIns="143368" bIns="71683" anchor="ctr" anchorCtr="1"/>
            <a:lstStyle/>
            <a:p>
              <a:pPr>
                <a:defRPr/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Bắt đầu</a:t>
              </a:r>
            </a:p>
          </p:txBody>
        </p:sp>
        <p:cxnSp>
          <p:nvCxnSpPr>
            <p:cNvPr id="66" name="Elbow Connector 25"/>
            <p:cNvCxnSpPr>
              <a:stCxn id="58" idx="6"/>
              <a:endCxn id="55" idx="1"/>
            </p:cNvCxnSpPr>
            <p:nvPr/>
          </p:nvCxnSpPr>
          <p:spPr bwMode="auto">
            <a:xfrm>
              <a:off x="1858963" y="2109788"/>
              <a:ext cx="503237" cy="317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 bwMode="auto">
            <a:xfrm>
              <a:off x="10439400" y="3657600"/>
              <a:ext cx="1920875" cy="149383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3368" tIns="71683" rIns="143368" bIns="71683" anchor="ctr" anchorCtr="1"/>
            <a:lstStyle/>
            <a:p>
              <a:pPr>
                <a:defRPr/>
              </a:pPr>
              <a:endParaRPr lang="en-US" sz="1100">
                <a:solidFill>
                  <a:srgbClr val="262626"/>
                </a:solidFill>
                <a:cs typeface="Arial" pitchFamily="34" charset="0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1100">
                  <a:solidFill>
                    <a:srgbClr val="262626"/>
                  </a:solidFill>
                  <a:cs typeface="Arial" pitchFamily="34" charset="0"/>
                </a:rPr>
                <a:t>4. Vận chuyển thuốc từ Kho lẻ Nội trú tới Tủ trực  tại các khoa nội trú</a:t>
              </a:r>
            </a:p>
            <a:p>
              <a:pPr>
                <a:defRPr/>
              </a:pPr>
              <a:endParaRPr lang="en-US" sz="110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 bwMode="auto">
            <a:xfrm>
              <a:off x="6019800" y="1371600"/>
              <a:ext cx="2819400" cy="149383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3368" tIns="71683" rIns="143368" bIns="71683" anchor="ctr" anchorCtr="1"/>
            <a:lstStyle/>
            <a:p>
              <a:pPr>
                <a:defRPr/>
              </a:pPr>
              <a:endParaRPr lang="en-US" sz="1100">
                <a:solidFill>
                  <a:srgbClr val="262626"/>
                </a:solidFill>
                <a:cs typeface="Arial" pitchFamily="34" charset="0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1100">
                  <a:solidFill>
                    <a:srgbClr val="262626"/>
                  </a:solidFill>
                  <a:cs typeface="Arial" pitchFamily="34" charset="0"/>
                </a:rPr>
                <a:t>2. Nhập thuốc từ nhà cung cấp vào kho Chẵn(Kho Tổng)</a:t>
              </a:r>
            </a:p>
            <a:p>
              <a:pPr>
                <a:defRPr/>
              </a:pPr>
              <a:endParaRPr lang="en-US" sz="1100">
                <a:solidFill>
                  <a:srgbClr val="262626"/>
                </a:solidFill>
                <a:cs typeface="Arial" pitchFamily="34" charset="0"/>
              </a:endParaRPr>
            </a:p>
          </p:txBody>
        </p:sp>
        <p:cxnSp>
          <p:nvCxnSpPr>
            <p:cNvPr id="79" name="Straight Arrow Connector 78"/>
            <p:cNvCxnSpPr>
              <a:stCxn id="55" idx="3"/>
              <a:endCxn id="77" idx="1"/>
            </p:cNvCxnSpPr>
            <p:nvPr/>
          </p:nvCxnSpPr>
          <p:spPr bwMode="auto">
            <a:xfrm>
              <a:off x="4876800" y="2109788"/>
              <a:ext cx="1143000" cy="952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Elbow Connector 25"/>
            <p:cNvCxnSpPr>
              <a:stCxn id="68" idx="2"/>
            </p:cNvCxnSpPr>
            <p:nvPr/>
          </p:nvCxnSpPr>
          <p:spPr bwMode="auto">
            <a:xfrm rot="5400000" flipH="1">
              <a:off x="10058400" y="3810000"/>
              <a:ext cx="198438" cy="2484438"/>
            </a:xfrm>
            <a:prstGeom prst="bentConnector4">
              <a:avLst>
                <a:gd name="adj1" fmla="val -196518"/>
                <a:gd name="adj2" fmla="val 69329"/>
              </a:avLst>
            </a:prstGeom>
            <a:ln>
              <a:solidFill>
                <a:srgbClr val="0070C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25"/>
            <p:cNvCxnSpPr>
              <a:stCxn id="77" idx="3"/>
              <a:endCxn id="51" idx="3"/>
            </p:cNvCxnSpPr>
            <p:nvPr/>
          </p:nvCxnSpPr>
          <p:spPr bwMode="auto">
            <a:xfrm>
              <a:off x="8839200" y="2119313"/>
              <a:ext cx="76200" cy="2286000"/>
            </a:xfrm>
            <a:prstGeom prst="bentConnector3">
              <a:avLst>
                <a:gd name="adj1" fmla="val 800000"/>
              </a:avLst>
            </a:prstGeom>
            <a:ln>
              <a:solidFill>
                <a:srgbClr val="0070C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 bwMode="auto">
            <a:xfrm>
              <a:off x="2362200" y="1325563"/>
              <a:ext cx="2514600" cy="1570037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3368" tIns="71683" rIns="143368" bIns="71683" anchor="ctr" anchorCtr="1"/>
            <a:lstStyle/>
            <a:p>
              <a:pPr>
                <a:defRPr/>
              </a:pPr>
              <a:endParaRPr lang="en-US" sz="1100">
                <a:solidFill>
                  <a:srgbClr val="262626"/>
                </a:solidFill>
                <a:cs typeface="Arial" pitchFamily="34" charset="0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1100">
                  <a:solidFill>
                    <a:srgbClr val="262626"/>
                  </a:solidFill>
                  <a:cs typeface="Arial" pitchFamily="34" charset="0"/>
                </a:rPr>
                <a:t>1. Khai báo hệ thống kho(Chẵn, lẻ, tủ trực…), danh mục thuốc…</a:t>
              </a:r>
            </a:p>
            <a:p>
              <a:pPr>
                <a:defRPr/>
              </a:pPr>
              <a:endParaRPr lang="en-US" sz="1100">
                <a:solidFill>
                  <a:srgbClr val="262626"/>
                </a:solidFill>
                <a:cs typeface="Arial" pitchFamily="34" charset="0"/>
              </a:endParaRPr>
            </a:p>
          </p:txBody>
        </p:sp>
        <p:cxnSp>
          <p:nvCxnSpPr>
            <p:cNvPr id="95" name="Elbow Connector 25"/>
            <p:cNvCxnSpPr>
              <a:stCxn id="51" idx="1"/>
              <a:endCxn id="77" idx="2"/>
            </p:cNvCxnSpPr>
            <p:nvPr/>
          </p:nvCxnSpPr>
          <p:spPr bwMode="auto">
            <a:xfrm rot="10800000" flipH="1">
              <a:off x="6019800" y="2865438"/>
              <a:ext cx="1409700" cy="1539875"/>
            </a:xfrm>
            <a:prstGeom prst="bentConnector4">
              <a:avLst>
                <a:gd name="adj1" fmla="val -55644"/>
                <a:gd name="adj2" fmla="val 74265"/>
              </a:avLst>
            </a:prstGeom>
            <a:ln>
              <a:solidFill>
                <a:srgbClr val="0070C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 bwMode="auto">
            <a:xfrm>
              <a:off x="4678363" y="304800"/>
              <a:ext cx="1905000" cy="633560"/>
            </a:xfrm>
            <a:prstGeom prst="rect">
              <a:avLst/>
            </a:prstGeom>
            <a:noFill/>
            <a:ln>
              <a:noFill/>
            </a:ln>
          </p:spPr>
          <p:txBody>
            <a:bodyPr lIns="143368" tIns="71683" rIns="143368" bIns="71683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Trả thuốc cho nhà cung cấp</a:t>
              </a:r>
            </a:p>
          </p:txBody>
        </p:sp>
        <p:cxnSp>
          <p:nvCxnSpPr>
            <p:cNvPr id="113" name="Straight Arrow Connector 112"/>
            <p:cNvCxnSpPr/>
            <p:nvPr/>
          </p:nvCxnSpPr>
          <p:spPr bwMode="auto">
            <a:xfrm>
              <a:off x="8915400" y="4494213"/>
              <a:ext cx="1524000" cy="158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 bwMode="auto">
            <a:xfrm>
              <a:off x="9829800" y="5181600"/>
              <a:ext cx="2209801" cy="633560"/>
            </a:xfrm>
            <a:prstGeom prst="rect">
              <a:avLst/>
            </a:prstGeom>
            <a:noFill/>
            <a:ln>
              <a:noFill/>
            </a:ln>
          </p:spPr>
          <p:txBody>
            <a:bodyPr lIns="143368" tIns="71683" rIns="143368" bIns="71683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Trả thuốc từ tủ trực về kho lẻ</a:t>
              </a:r>
            </a:p>
          </p:txBody>
        </p:sp>
        <p:sp>
          <p:nvSpPr>
            <p:cNvPr id="121" name="Rounded Rectangle 120"/>
            <p:cNvSpPr/>
            <p:nvPr/>
          </p:nvSpPr>
          <p:spPr bwMode="auto">
            <a:xfrm>
              <a:off x="4419600" y="5943600"/>
              <a:ext cx="6096000" cy="13716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3368" tIns="71683" rIns="143368" bIns="71683" anchor="ctr" anchorCtr="1"/>
            <a:lstStyle/>
            <a:p>
              <a:pPr>
                <a:lnSpc>
                  <a:spcPct val="100000"/>
                </a:lnSpc>
                <a:defRPr/>
              </a:pPr>
              <a:endParaRPr lang="en-US" sz="1100">
                <a:solidFill>
                  <a:srgbClr val="262626"/>
                </a:solidFill>
                <a:cs typeface="Arial" pitchFamily="34" charset="0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1100">
                  <a:solidFill>
                    <a:srgbClr val="262626"/>
                  </a:solidFill>
                  <a:cs typeface="Arial" pitchFamily="34" charset="0"/>
                </a:rPr>
                <a:t>5. Phát thuốc Bệnh nhân ngoại trú, Phát thuốc Bệnh nhân nội trú(Phiếu tổng hợp lĩnh thuốc kho nội trú, lĩnh thuốc tủ trực), Hủy thuốc, Thanh lý thuốc,…</a:t>
              </a:r>
            </a:p>
            <a:p>
              <a:pPr>
                <a:lnSpc>
                  <a:spcPct val="100000"/>
                </a:lnSpc>
                <a:defRPr/>
              </a:pPr>
              <a:endParaRPr lang="en-US" sz="1100">
                <a:solidFill>
                  <a:srgbClr val="262626"/>
                </a:solidFill>
                <a:cs typeface="Arial" pitchFamily="34" charset="0"/>
              </a:endParaRPr>
            </a:p>
          </p:txBody>
        </p:sp>
        <p:cxnSp>
          <p:nvCxnSpPr>
            <p:cNvPr id="122" name="Straight Arrow Connector 121"/>
            <p:cNvCxnSpPr>
              <a:stCxn id="51" idx="2"/>
              <a:endCxn id="121" idx="0"/>
            </p:cNvCxnSpPr>
            <p:nvPr/>
          </p:nvCxnSpPr>
          <p:spPr bwMode="auto">
            <a:xfrm rot="5400000">
              <a:off x="7071519" y="5547519"/>
              <a:ext cx="792163" cy="317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Elbow Connector 25"/>
            <p:cNvCxnSpPr>
              <a:stCxn id="77" idx="0"/>
              <a:endCxn id="55" idx="0"/>
            </p:cNvCxnSpPr>
            <p:nvPr/>
          </p:nvCxnSpPr>
          <p:spPr bwMode="auto">
            <a:xfrm rot="16200000" flipV="1">
              <a:off x="5501481" y="-556418"/>
              <a:ext cx="46037" cy="3810000"/>
            </a:xfrm>
            <a:prstGeom prst="bentConnector3">
              <a:avLst>
                <a:gd name="adj1" fmla="val 1725946"/>
              </a:avLst>
            </a:prstGeom>
            <a:ln>
              <a:solidFill>
                <a:srgbClr val="0070C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 bwMode="auto">
            <a:xfrm>
              <a:off x="5257800" y="2971800"/>
              <a:ext cx="1905000" cy="633560"/>
            </a:xfrm>
            <a:prstGeom prst="rect">
              <a:avLst/>
            </a:prstGeom>
            <a:noFill/>
            <a:ln>
              <a:noFill/>
            </a:ln>
          </p:spPr>
          <p:txBody>
            <a:bodyPr lIns="143368" tIns="71683" rIns="143368" bIns="71683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Trả thuốc từ kho lẻ về kho chẵn</a:t>
              </a:r>
            </a:p>
          </p:txBody>
        </p:sp>
        <p:cxnSp>
          <p:nvCxnSpPr>
            <p:cNvPr id="153" name="Straight Arrow Connector 152"/>
            <p:cNvCxnSpPr>
              <a:stCxn id="121" idx="1"/>
              <a:endCxn id="157" idx="3"/>
            </p:cNvCxnSpPr>
            <p:nvPr/>
          </p:nvCxnSpPr>
          <p:spPr bwMode="auto">
            <a:xfrm rot="10800000">
              <a:off x="2759075" y="6629400"/>
              <a:ext cx="1660525" cy="158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ounded Rectangle 156"/>
            <p:cNvSpPr/>
            <p:nvPr/>
          </p:nvSpPr>
          <p:spPr bwMode="auto">
            <a:xfrm>
              <a:off x="838200" y="5943600"/>
              <a:ext cx="1920875" cy="13716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3368" tIns="71683" rIns="143368" bIns="71683" anchor="ctr" anchorCtr="1"/>
            <a:lstStyle/>
            <a:p>
              <a:pPr>
                <a:defRPr/>
              </a:pPr>
              <a:endParaRPr lang="en-US" sz="1100">
                <a:solidFill>
                  <a:srgbClr val="262626"/>
                </a:solidFill>
                <a:cs typeface="Arial" pitchFamily="34" charset="0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1100">
                  <a:solidFill>
                    <a:srgbClr val="262626"/>
                  </a:solidFill>
                  <a:cs typeface="Arial" pitchFamily="34" charset="0"/>
                </a:rPr>
                <a:t>Các báo cáo Dược</a:t>
              </a:r>
            </a:p>
            <a:p>
              <a:pPr>
                <a:defRPr/>
              </a:pPr>
              <a:endParaRPr lang="en-US" sz="1100">
                <a:solidFill>
                  <a:srgbClr val="262626"/>
                </a:solidFill>
                <a:cs typeface="Arial" pitchFamily="34" charset="0"/>
              </a:endParaRPr>
            </a:p>
          </p:txBody>
        </p:sp>
        <p:cxnSp>
          <p:nvCxnSpPr>
            <p:cNvPr id="166" name="Elbow Connector 25"/>
            <p:cNvCxnSpPr/>
            <p:nvPr/>
          </p:nvCxnSpPr>
          <p:spPr bwMode="auto">
            <a:xfrm flipV="1">
              <a:off x="4419600" y="4876800"/>
              <a:ext cx="1600200" cy="1295400"/>
            </a:xfrm>
            <a:prstGeom prst="bentConnector3">
              <a:avLst>
                <a:gd name="adj1" fmla="val -18347"/>
              </a:avLst>
            </a:prstGeom>
            <a:ln>
              <a:solidFill>
                <a:srgbClr val="0070C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 bwMode="auto">
            <a:xfrm>
              <a:off x="3276600" y="4572000"/>
              <a:ext cx="2209801" cy="418116"/>
            </a:xfrm>
            <a:prstGeom prst="rect">
              <a:avLst/>
            </a:prstGeom>
            <a:noFill/>
            <a:ln>
              <a:noFill/>
            </a:ln>
          </p:spPr>
          <p:txBody>
            <a:bodyPr lIns="143368" tIns="71683" rIns="143368" bIns="71683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Trả thuốc thừa(Nội trú)</a:t>
              </a:r>
            </a:p>
          </p:txBody>
        </p:sp>
        <p:cxnSp>
          <p:nvCxnSpPr>
            <p:cNvPr id="185" name="Elbow Connector 25"/>
            <p:cNvCxnSpPr>
              <a:stCxn id="68" idx="3"/>
              <a:endCxn id="121" idx="3"/>
            </p:cNvCxnSpPr>
            <p:nvPr/>
          </p:nvCxnSpPr>
          <p:spPr bwMode="auto">
            <a:xfrm flipH="1">
              <a:off x="10515600" y="4405313"/>
              <a:ext cx="1844675" cy="2224087"/>
            </a:xfrm>
            <a:prstGeom prst="bentConnector3">
              <a:avLst>
                <a:gd name="adj1" fmla="val -12392"/>
              </a:avLst>
            </a:prstGeom>
            <a:ln>
              <a:solidFill>
                <a:srgbClr val="0070C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532946" y="0"/>
            <a:ext cx="8001000" cy="533626"/>
          </a:xfrm>
          <a:prstGeom prst="rect">
            <a:avLst/>
          </a:prstGeom>
          <a:noFill/>
        </p:spPr>
        <p:txBody>
          <a:bodyPr lIns="102393" tIns="51196" rIns="102393" bIns="51196">
            <a:normAutofit fontScale="25000" lnSpcReduction="20000"/>
          </a:bodyPr>
          <a:lstStyle/>
          <a:p>
            <a:pPr algn="ctr">
              <a:lnSpc>
                <a:spcPct val="170000"/>
              </a:lnSpc>
              <a:spcBef>
                <a:spcPct val="0"/>
              </a:spcBef>
              <a:defRPr/>
            </a:pPr>
            <a:r>
              <a:rPr lang="en-US" sz="7600" b="1" kern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Arial" pitchFamily="34" charset="0"/>
              </a:rPr>
              <a:t>2.3 QUY TRÌNH DƯỢC(TỔNG QUÁT)</a:t>
            </a:r>
            <a:endParaRPr lang="en-US" sz="4000" b="1" kern="0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9054" y="6461125"/>
            <a:ext cx="8685893" cy="320902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VMS. HIS – Hospital Information System </a:t>
            </a:r>
            <a:r>
              <a:rPr lang="en-US" smtClean="0">
                <a:cs typeface="Arial" pitchFamily="34" charset="0"/>
              </a:rPr>
              <a:t>					                </a:t>
            </a:r>
            <a:fld id="{9488A500-D078-4EF3-B0E2-CD7B3A3AFC0D}" type="slidenum">
              <a:rPr lang="en-US" smtClean="0">
                <a:cs typeface="Arial" pitchFamily="34" charset="0"/>
              </a:rPr>
              <a:pPr/>
              <a:t>9</a:t>
            </a:fld>
            <a:r>
              <a:rPr lang="en-US" smtClean="0">
                <a:cs typeface="Arial" pitchFamily="34" charset="0"/>
              </a:rPr>
              <a:t> </a:t>
            </a:r>
          </a:p>
        </p:txBody>
      </p:sp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565831" y="1349601"/>
            <a:ext cx="7380741" cy="4060599"/>
            <a:chOff x="792163" y="1295400"/>
            <a:chExt cx="10333037" cy="5684838"/>
          </a:xfrm>
        </p:grpSpPr>
        <p:sp>
          <p:nvSpPr>
            <p:cNvPr id="51" name="Rounded Rectangle 50"/>
            <p:cNvSpPr/>
            <p:nvPr/>
          </p:nvSpPr>
          <p:spPr bwMode="auto">
            <a:xfrm>
              <a:off x="2286000" y="5486400"/>
              <a:ext cx="2590800" cy="149383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3368" tIns="71683" rIns="143368" bIns="71683" anchor="ctr" anchorCtr="1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endParaRPr lang="en-US" sz="1100">
                <a:solidFill>
                  <a:srgbClr val="262626"/>
                </a:solidFill>
                <a:cs typeface="Arial" pitchFamily="34" charset="0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sz="1100">
                  <a:solidFill>
                    <a:srgbClr val="262626"/>
                  </a:solidFill>
                  <a:cs typeface="Arial" pitchFamily="34" charset="0"/>
                </a:rPr>
                <a:t>Báo cáo cấp phát thuốc ngoại trú</a:t>
              </a:r>
              <a:endParaRPr lang="en-US" sz="1100" dirty="0">
                <a:solidFill>
                  <a:srgbClr val="262626"/>
                </a:solidFill>
                <a:cs typeface="Arial" pitchFamily="34" charset="0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sz="11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92163" y="1554163"/>
              <a:ext cx="1066800" cy="10366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3368" tIns="71683" rIns="143368" bIns="71683" anchor="ctr" anchorCtr="1"/>
            <a:lstStyle/>
            <a:p>
              <a:pPr>
                <a:defRPr/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Bắt đầu</a:t>
              </a:r>
            </a:p>
          </p:txBody>
        </p:sp>
        <p:cxnSp>
          <p:nvCxnSpPr>
            <p:cNvPr id="66" name="Elbow Connector 25"/>
            <p:cNvCxnSpPr>
              <a:stCxn id="58" idx="6"/>
              <a:endCxn id="55" idx="1"/>
            </p:cNvCxnSpPr>
            <p:nvPr/>
          </p:nvCxnSpPr>
          <p:spPr bwMode="auto">
            <a:xfrm flipV="1">
              <a:off x="1858963" y="2071688"/>
              <a:ext cx="503237" cy="158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ounded Rectangle 76"/>
            <p:cNvSpPr/>
            <p:nvPr/>
          </p:nvSpPr>
          <p:spPr bwMode="auto">
            <a:xfrm>
              <a:off x="5257800" y="5486400"/>
              <a:ext cx="2819400" cy="149383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3368" tIns="71683" rIns="143368" bIns="71683" anchor="ctr" anchorCtr="1"/>
            <a:lstStyle/>
            <a:p>
              <a:pPr>
                <a:defRPr/>
              </a:pPr>
              <a:endParaRPr lang="en-US" sz="1100">
                <a:solidFill>
                  <a:srgbClr val="262626"/>
                </a:solidFill>
                <a:cs typeface="Arial" pitchFamily="34" charset="0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1100">
                  <a:solidFill>
                    <a:srgbClr val="262626"/>
                  </a:solidFill>
                  <a:cs typeface="Arial" pitchFamily="34" charset="0"/>
                </a:rPr>
                <a:t>3. Phát thuốc cho Bệnh nhân</a:t>
              </a:r>
            </a:p>
            <a:p>
              <a:pPr>
                <a:defRPr/>
              </a:pPr>
              <a:endParaRPr lang="en-US" sz="110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2362200" y="1325563"/>
              <a:ext cx="2514600" cy="1493837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3368" tIns="71683" rIns="143368" bIns="71683" anchor="ctr" anchorCtr="1"/>
            <a:lstStyle/>
            <a:p>
              <a:pPr>
                <a:defRPr/>
              </a:pPr>
              <a:endParaRPr lang="en-US" sz="1100">
                <a:solidFill>
                  <a:srgbClr val="262626"/>
                </a:solidFill>
                <a:cs typeface="Arial" pitchFamily="34" charset="0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1100">
                  <a:solidFill>
                    <a:srgbClr val="262626"/>
                  </a:solidFill>
                  <a:cs typeface="Arial" pitchFamily="34" charset="0"/>
                </a:rPr>
                <a:t>1. Bác sĩ tại phòng khám kê đơn thuốc cho Bệnh nhân</a:t>
              </a:r>
            </a:p>
            <a:p>
              <a:pPr>
                <a:defRPr/>
              </a:pPr>
              <a:endParaRPr lang="en-US" sz="110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 bwMode="auto">
            <a:xfrm>
              <a:off x="8000999" y="1752599"/>
              <a:ext cx="1905000" cy="418116"/>
            </a:xfrm>
            <a:prstGeom prst="rect">
              <a:avLst/>
            </a:prstGeom>
            <a:noFill/>
            <a:ln>
              <a:noFill/>
            </a:ln>
          </p:spPr>
          <p:txBody>
            <a:bodyPr lIns="143368" tIns="71683" rIns="143368" bIns="71683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Đúng</a:t>
              </a:r>
            </a:p>
          </p:txBody>
        </p:sp>
        <p:sp>
          <p:nvSpPr>
            <p:cNvPr id="26" name="Flowchart: Decision 25"/>
            <p:cNvSpPr/>
            <p:nvPr/>
          </p:nvSpPr>
          <p:spPr bwMode="auto">
            <a:xfrm>
              <a:off x="5638800" y="1295400"/>
              <a:ext cx="2057400" cy="1524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3368" tIns="71683" rIns="143368" bIns="71683" anchor="ctr"/>
            <a:lstStyle/>
            <a:p>
              <a:pPr>
                <a:lnSpc>
                  <a:spcPct val="100000"/>
                </a:lnSpc>
                <a:defRPr/>
              </a:pPr>
              <a:r>
                <a:rPr lang="en-US" sz="1100">
                  <a:solidFill>
                    <a:schemeClr val="tx1"/>
                  </a:solidFill>
                  <a:cs typeface="Arial" pitchFamily="34" charset="0"/>
                </a:rPr>
                <a:t> Là Bệnh nhân BHYT</a:t>
              </a:r>
            </a:p>
          </p:txBody>
        </p:sp>
        <p:cxnSp>
          <p:nvCxnSpPr>
            <p:cNvPr id="54" name="Elbow Connector 25"/>
            <p:cNvCxnSpPr>
              <a:stCxn id="55" idx="3"/>
              <a:endCxn id="26" idx="1"/>
            </p:cNvCxnSpPr>
            <p:nvPr/>
          </p:nvCxnSpPr>
          <p:spPr bwMode="auto">
            <a:xfrm flipV="1">
              <a:off x="4876800" y="2057400"/>
              <a:ext cx="762000" cy="1428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25"/>
            <p:cNvCxnSpPr>
              <a:stCxn id="26" idx="3"/>
              <a:endCxn id="72" idx="0"/>
            </p:cNvCxnSpPr>
            <p:nvPr/>
          </p:nvCxnSpPr>
          <p:spPr bwMode="auto">
            <a:xfrm>
              <a:off x="7696200" y="2057400"/>
              <a:ext cx="2286000" cy="1447800"/>
            </a:xfrm>
            <a:prstGeom prst="bentConnector2">
              <a:avLst/>
            </a:prstGeom>
            <a:ln>
              <a:solidFill>
                <a:srgbClr val="0070C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ounded Rectangle 71"/>
            <p:cNvSpPr/>
            <p:nvPr/>
          </p:nvSpPr>
          <p:spPr bwMode="auto">
            <a:xfrm>
              <a:off x="8839200" y="3505200"/>
              <a:ext cx="2286000" cy="10668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3368" tIns="71683" rIns="143368" bIns="71683" anchor="ctr" anchorCtr="1"/>
            <a:lstStyle/>
            <a:p>
              <a:pPr>
                <a:defRPr/>
              </a:pPr>
              <a:endParaRPr lang="en-US" sz="1100">
                <a:solidFill>
                  <a:srgbClr val="262626"/>
                </a:solidFill>
                <a:cs typeface="Arial" pitchFamily="34" charset="0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1100">
                  <a:solidFill>
                    <a:srgbClr val="262626"/>
                  </a:solidFill>
                  <a:cs typeface="Arial" pitchFamily="34" charset="0"/>
                </a:rPr>
                <a:t>2.2 Thanh toán tiền thuốc và in phôi BHYT</a:t>
              </a:r>
            </a:p>
            <a:p>
              <a:pPr>
                <a:defRPr/>
              </a:pPr>
              <a:endParaRPr lang="en-US" sz="1100">
                <a:solidFill>
                  <a:srgbClr val="262626"/>
                </a:solidFill>
                <a:cs typeface="Arial" pitchFamily="34" charset="0"/>
              </a:endParaRPr>
            </a:p>
          </p:txBody>
        </p:sp>
        <p:cxnSp>
          <p:nvCxnSpPr>
            <p:cNvPr id="74" name="Elbow Connector 25"/>
            <p:cNvCxnSpPr>
              <a:stCxn id="26" idx="2"/>
              <a:endCxn id="83" idx="0"/>
            </p:cNvCxnSpPr>
            <p:nvPr/>
          </p:nvCxnSpPr>
          <p:spPr bwMode="auto">
            <a:xfrm rot="5400000">
              <a:off x="6324601" y="3162300"/>
              <a:ext cx="685800" cy="317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70C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 bwMode="auto">
            <a:xfrm>
              <a:off x="5638800" y="3505200"/>
              <a:ext cx="1905000" cy="418116"/>
            </a:xfrm>
            <a:prstGeom prst="rect">
              <a:avLst/>
            </a:prstGeom>
            <a:noFill/>
            <a:ln>
              <a:noFill/>
            </a:ln>
          </p:spPr>
          <p:txBody>
            <a:bodyPr lIns="143368" tIns="71683" rIns="143368" bIns="71683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Sai</a:t>
              </a:r>
            </a:p>
          </p:txBody>
        </p:sp>
        <p:sp>
          <p:nvSpPr>
            <p:cNvPr id="83" name="Rounded Rectangle 82"/>
            <p:cNvSpPr/>
            <p:nvPr/>
          </p:nvSpPr>
          <p:spPr bwMode="auto">
            <a:xfrm>
              <a:off x="5486400" y="3505200"/>
              <a:ext cx="2362200" cy="10668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3368" tIns="71683" rIns="143368" bIns="71683" anchor="ctr" anchorCtr="1"/>
            <a:lstStyle/>
            <a:p>
              <a:pPr>
                <a:defRPr/>
              </a:pPr>
              <a:endParaRPr lang="en-US" sz="1100">
                <a:solidFill>
                  <a:srgbClr val="262626"/>
                </a:solidFill>
                <a:cs typeface="Arial" pitchFamily="34" charset="0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1100">
                  <a:solidFill>
                    <a:srgbClr val="262626"/>
                  </a:solidFill>
                  <a:cs typeface="Arial" pitchFamily="34" charset="0"/>
                </a:rPr>
                <a:t>2.1 Thanh toán tiền thuốc</a:t>
              </a:r>
            </a:p>
            <a:p>
              <a:pPr>
                <a:defRPr/>
              </a:pPr>
              <a:endParaRPr lang="en-US" sz="1100">
                <a:solidFill>
                  <a:srgbClr val="262626"/>
                </a:solidFill>
                <a:cs typeface="Arial" pitchFamily="34" charset="0"/>
              </a:endParaRPr>
            </a:p>
          </p:txBody>
        </p:sp>
        <p:cxnSp>
          <p:nvCxnSpPr>
            <p:cNvPr id="98" name="Elbow Connector 25"/>
            <p:cNvCxnSpPr>
              <a:stCxn id="83" idx="2"/>
              <a:endCxn id="77" idx="0"/>
            </p:cNvCxnSpPr>
            <p:nvPr/>
          </p:nvCxnSpPr>
          <p:spPr bwMode="auto">
            <a:xfrm rot="5400000">
              <a:off x="6210301" y="5027612"/>
              <a:ext cx="914400" cy="317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70C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25"/>
            <p:cNvCxnSpPr>
              <a:stCxn id="72" idx="2"/>
              <a:endCxn id="77" idx="3"/>
            </p:cNvCxnSpPr>
            <p:nvPr/>
          </p:nvCxnSpPr>
          <p:spPr bwMode="auto">
            <a:xfrm rot="5400000">
              <a:off x="8199437" y="4449763"/>
              <a:ext cx="1660525" cy="1905000"/>
            </a:xfrm>
            <a:prstGeom prst="bentConnector2">
              <a:avLst/>
            </a:prstGeom>
            <a:ln>
              <a:solidFill>
                <a:srgbClr val="0070C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25"/>
            <p:cNvCxnSpPr>
              <a:stCxn id="77" idx="1"/>
              <a:endCxn id="51" idx="3"/>
            </p:cNvCxnSpPr>
            <p:nvPr/>
          </p:nvCxnSpPr>
          <p:spPr bwMode="auto">
            <a:xfrm rot="10800000">
              <a:off x="4876800" y="6232525"/>
              <a:ext cx="381000" cy="317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70C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 bwMode="auto">
            <a:xfrm>
              <a:off x="5638800" y="2971800"/>
              <a:ext cx="1600200" cy="418116"/>
            </a:xfrm>
            <a:prstGeom prst="rect">
              <a:avLst/>
            </a:prstGeom>
            <a:noFill/>
            <a:ln>
              <a:noFill/>
            </a:ln>
          </p:spPr>
          <p:txBody>
            <a:bodyPr lIns="143368" tIns="71683" rIns="143368" bIns="71683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Sai</a:t>
              </a:r>
            </a:p>
          </p:txBody>
        </p:sp>
      </p:grp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532946" y="75974"/>
            <a:ext cx="8001000" cy="533626"/>
          </a:xfrm>
          <a:prstGeom prst="rect">
            <a:avLst/>
          </a:prstGeom>
          <a:noFill/>
        </p:spPr>
        <p:txBody>
          <a:bodyPr lIns="102393" tIns="51196" rIns="102393" bIns="51196">
            <a:normAutofit fontScale="25000" lnSpcReduction="20000"/>
          </a:bodyPr>
          <a:lstStyle/>
          <a:p>
            <a:pPr algn="ctr">
              <a:lnSpc>
                <a:spcPct val="170000"/>
              </a:lnSpc>
              <a:spcBef>
                <a:spcPct val="0"/>
              </a:spcBef>
              <a:defRPr/>
            </a:pPr>
            <a:r>
              <a:rPr lang="en-US" sz="7600" b="1" kern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Arial" pitchFamily="34" charset="0"/>
              </a:rPr>
              <a:t>2.4 QUY TRÌNH DƯỢC NGOẠI TRÚ</a:t>
            </a:r>
            <a:endParaRPr lang="en-US" sz="4000" b="1" kern="0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enWave_BusPresentatio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23AB631-2C77-48E2-965F-5E9DD09909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GreenWave_BusPresentation</Template>
  <TotalTime>874</TotalTime>
  <Words>1185</Words>
  <Application>Microsoft Office PowerPoint</Application>
  <PresentationFormat>On-screen Show (4:3)</PresentationFormat>
  <Paragraphs>230</Paragraphs>
  <Slides>18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2</vt:i4>
      </vt:variant>
      <vt:variant>
        <vt:lpstr>Links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GreenWave_BusPresentation</vt:lpstr>
      <vt:lpstr>Custom Design</vt:lpstr>
      <vt:lpstr>Drawing2\Drawing\~Page-1\Sheet.67</vt:lpstr>
      <vt:lpstr>Drawing2\Drawing\~Page-1\Sheet.69</vt:lpstr>
      <vt:lpstr>Drawing2\Drawing\~Page-1\Sheet.71</vt:lpstr>
      <vt:lpstr>Drawing2\Drawing\~Page-1\Sheet.68</vt:lpstr>
      <vt:lpstr>Drawing2\Drawing\~Page-1\Sheet.64</vt:lpstr>
      <vt:lpstr>Microsoft Office Visio Drawing</vt:lpstr>
      <vt:lpstr>Slide 1</vt:lpstr>
      <vt:lpstr>NỘI DUNG TRÌNH BÀY</vt:lpstr>
      <vt:lpstr>Slide 3</vt:lpstr>
      <vt:lpstr>II. HỆ THỐNG QUẢN LÝ THÔNG TIN BỆNH VIỆN VMS.HIS </vt:lpstr>
      <vt:lpstr>1. MÔ HÌNH TỔNG THỂ HỆ THỐNG HIS </vt:lpstr>
      <vt:lpstr>Slide 6</vt:lpstr>
      <vt:lpstr>Slide 7</vt:lpstr>
      <vt:lpstr>Slide 8</vt:lpstr>
      <vt:lpstr>Slide 9</vt:lpstr>
      <vt:lpstr>Slide 10</vt:lpstr>
      <vt:lpstr>3. MÔ HÌNH KẾT NỐI HỆ THỐNG </vt:lpstr>
      <vt:lpstr>4. CÁC PHÂN HỆ TRONG HỆ THỐNG</vt:lpstr>
      <vt:lpstr>VMS.LIS</vt:lpstr>
      <vt:lpstr>MÔ HÌNH TÍCH HỢP HỆ THỐNG HIS - LIS </vt:lpstr>
      <vt:lpstr>IV.QUẢN LÝ KHOA CHẨN ĐOÁN HÌNH ẢNH</vt:lpstr>
      <vt:lpstr>MÔ HÌNH NGHIỆP VỤ PACS/RIS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KKYBBNL</dc:creator>
  <cp:lastModifiedBy>KKYBBNL</cp:lastModifiedBy>
  <cp:revision>146</cp:revision>
  <dcterms:created xsi:type="dcterms:W3CDTF">2014-05-12T08:10:01Z</dcterms:created>
  <dcterms:modified xsi:type="dcterms:W3CDTF">2015-09-08T19:29:46Z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TC103853799990</vt:lpwstr>
  </property>
</Properties>
</file>