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handoutMasterIdLst>
    <p:handoutMasterId r:id="rId39"/>
  </p:handoutMasterIdLst>
  <p:sldIdLst>
    <p:sldId id="257" r:id="rId4"/>
    <p:sldId id="268" r:id="rId5"/>
    <p:sldId id="289" r:id="rId6"/>
    <p:sldId id="270" r:id="rId7"/>
    <p:sldId id="271" r:id="rId8"/>
    <p:sldId id="272" r:id="rId9"/>
    <p:sldId id="276" r:id="rId10"/>
    <p:sldId id="287" r:id="rId11"/>
    <p:sldId id="278" r:id="rId12"/>
    <p:sldId id="277" r:id="rId13"/>
    <p:sldId id="274" r:id="rId14"/>
    <p:sldId id="279" r:id="rId15"/>
    <p:sldId id="280" r:id="rId16"/>
    <p:sldId id="281" r:id="rId17"/>
    <p:sldId id="282" r:id="rId18"/>
    <p:sldId id="283" r:id="rId19"/>
    <p:sldId id="284" r:id="rId20"/>
    <p:sldId id="286" r:id="rId21"/>
    <p:sldId id="288" r:id="rId22"/>
    <p:sldId id="290" r:id="rId23"/>
    <p:sldId id="291" r:id="rId24"/>
    <p:sldId id="296" r:id="rId25"/>
    <p:sldId id="299" r:id="rId26"/>
    <p:sldId id="300" r:id="rId27"/>
    <p:sldId id="301" r:id="rId28"/>
    <p:sldId id="303" r:id="rId29"/>
    <p:sldId id="304" r:id="rId30"/>
    <p:sldId id="305" r:id="rId31"/>
    <p:sldId id="306" r:id="rId32"/>
    <p:sldId id="302" r:id="rId33"/>
    <p:sldId id="307" r:id="rId34"/>
    <p:sldId id="308" r:id="rId35"/>
    <p:sldId id="309" r:id="rId36"/>
    <p:sldId id="310" r:id="rId37"/>
    <p:sldId id="27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75" autoAdjust="0"/>
    <p:restoredTop sz="94660"/>
  </p:normalViewPr>
  <p:slideViewPr>
    <p:cSldViewPr>
      <p:cViewPr varScale="1">
        <p:scale>
          <a:sx n="73" d="100"/>
          <a:sy n="73" d="100"/>
        </p:scale>
        <p:origin x="-1200" y="-108"/>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05/06/2015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5" name="Rectangle 10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rot="10800000">
            <a:off x="0" y="4520045"/>
            <a:ext cx="2057400" cy="2337955"/>
            <a:chOff x="7467600" y="0"/>
            <a:chExt cx="1676400" cy="1905000"/>
          </a:xfrm>
        </p:grpSpPr>
        <p:sp>
          <p:nvSpPr>
            <p:cNvPr id="16" name="Teardrop 15"/>
            <p:cNvSpPr/>
            <p:nvPr userDrawn="1"/>
          </p:nvSpPr>
          <p:spPr>
            <a:xfrm>
              <a:off x="7620000" y="381000"/>
              <a:ext cx="1524000" cy="1524000"/>
            </a:xfrm>
            <a:prstGeom prst="teardrop">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ardrop 14"/>
            <p:cNvSpPr/>
            <p:nvPr userDrawn="1"/>
          </p:nvSpPr>
          <p:spPr>
            <a:xfrm>
              <a:off x="7467600" y="0"/>
              <a:ext cx="1143000" cy="1143000"/>
            </a:xfrm>
            <a:prstGeom prst="teardro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ardrop 13"/>
            <p:cNvSpPr/>
            <p:nvPr userDrawn="1"/>
          </p:nvSpPr>
          <p:spPr>
            <a:xfrm>
              <a:off x="7772400" y="0"/>
              <a:ext cx="1371600" cy="13716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userDrawn="1"/>
        </p:nvGrpSpPr>
        <p:grpSpPr>
          <a:xfrm>
            <a:off x="6781801" y="3975905"/>
            <a:ext cx="2033178" cy="2590798"/>
            <a:chOff x="5123427" y="2586247"/>
            <a:chExt cx="3113140" cy="3966952"/>
          </a:xfrm>
        </p:grpSpPr>
        <p:sp>
          <p:nvSpPr>
            <p:cNvPr id="1034" name="Freeform 10"/>
            <p:cNvSpPr>
              <a:spLocks/>
            </p:cNvSpPr>
            <p:nvPr userDrawn="1"/>
          </p:nvSpPr>
          <p:spPr bwMode="auto">
            <a:xfrm>
              <a:off x="5123427" y="2633869"/>
              <a:ext cx="1201172" cy="3890755"/>
            </a:xfrm>
            <a:custGeom>
              <a:avLst/>
              <a:gdLst/>
              <a:ahLst/>
              <a:cxnLst>
                <a:cxn ang="0">
                  <a:pos x="272" y="264"/>
                </a:cxn>
                <a:cxn ang="0">
                  <a:pos x="256" y="324"/>
                </a:cxn>
                <a:cxn ang="0">
                  <a:pos x="252" y="382"/>
                </a:cxn>
                <a:cxn ang="0">
                  <a:pos x="248" y="446"/>
                </a:cxn>
                <a:cxn ang="0">
                  <a:pos x="254" y="478"/>
                </a:cxn>
                <a:cxn ang="0">
                  <a:pos x="254" y="530"/>
                </a:cxn>
                <a:cxn ang="0">
                  <a:pos x="234" y="606"/>
                </a:cxn>
                <a:cxn ang="0">
                  <a:pos x="208" y="746"/>
                </a:cxn>
                <a:cxn ang="0">
                  <a:pos x="206" y="814"/>
                </a:cxn>
                <a:cxn ang="0">
                  <a:pos x="198" y="830"/>
                </a:cxn>
                <a:cxn ang="0">
                  <a:pos x="208" y="844"/>
                </a:cxn>
                <a:cxn ang="0">
                  <a:pos x="240" y="860"/>
                </a:cxn>
                <a:cxn ang="0">
                  <a:pos x="240" y="876"/>
                </a:cxn>
                <a:cxn ang="0">
                  <a:pos x="234" y="882"/>
                </a:cxn>
                <a:cxn ang="0">
                  <a:pos x="212" y="888"/>
                </a:cxn>
                <a:cxn ang="0">
                  <a:pos x="194" y="882"/>
                </a:cxn>
                <a:cxn ang="0">
                  <a:pos x="164" y="872"/>
                </a:cxn>
                <a:cxn ang="0">
                  <a:pos x="152" y="884"/>
                </a:cxn>
                <a:cxn ang="0">
                  <a:pos x="120" y="894"/>
                </a:cxn>
                <a:cxn ang="0">
                  <a:pos x="92" y="886"/>
                </a:cxn>
                <a:cxn ang="0">
                  <a:pos x="86" y="880"/>
                </a:cxn>
                <a:cxn ang="0">
                  <a:pos x="84" y="852"/>
                </a:cxn>
                <a:cxn ang="0">
                  <a:pos x="70" y="842"/>
                </a:cxn>
                <a:cxn ang="0">
                  <a:pos x="72" y="814"/>
                </a:cxn>
                <a:cxn ang="0">
                  <a:pos x="60" y="766"/>
                </a:cxn>
                <a:cxn ang="0">
                  <a:pos x="52" y="694"/>
                </a:cxn>
                <a:cxn ang="0">
                  <a:pos x="50" y="626"/>
                </a:cxn>
                <a:cxn ang="0">
                  <a:pos x="50" y="500"/>
                </a:cxn>
                <a:cxn ang="0">
                  <a:pos x="42" y="432"/>
                </a:cxn>
                <a:cxn ang="0">
                  <a:pos x="36" y="422"/>
                </a:cxn>
                <a:cxn ang="0">
                  <a:pos x="42" y="414"/>
                </a:cxn>
                <a:cxn ang="0">
                  <a:pos x="36" y="406"/>
                </a:cxn>
                <a:cxn ang="0">
                  <a:pos x="24" y="392"/>
                </a:cxn>
                <a:cxn ang="0">
                  <a:pos x="12" y="366"/>
                </a:cxn>
                <a:cxn ang="0">
                  <a:pos x="4" y="338"/>
                </a:cxn>
                <a:cxn ang="0">
                  <a:pos x="4" y="272"/>
                </a:cxn>
                <a:cxn ang="0">
                  <a:pos x="30" y="186"/>
                </a:cxn>
                <a:cxn ang="0">
                  <a:pos x="66" y="142"/>
                </a:cxn>
                <a:cxn ang="0">
                  <a:pos x="114" y="128"/>
                </a:cxn>
                <a:cxn ang="0">
                  <a:pos x="128" y="126"/>
                </a:cxn>
                <a:cxn ang="0">
                  <a:pos x="142" y="128"/>
                </a:cxn>
                <a:cxn ang="0">
                  <a:pos x="152" y="100"/>
                </a:cxn>
                <a:cxn ang="0">
                  <a:pos x="146" y="88"/>
                </a:cxn>
                <a:cxn ang="0">
                  <a:pos x="146" y="72"/>
                </a:cxn>
                <a:cxn ang="0">
                  <a:pos x="152" y="60"/>
                </a:cxn>
                <a:cxn ang="0">
                  <a:pos x="144" y="42"/>
                </a:cxn>
                <a:cxn ang="0">
                  <a:pos x="146" y="34"/>
                </a:cxn>
                <a:cxn ang="0">
                  <a:pos x="168" y="8"/>
                </a:cxn>
                <a:cxn ang="0">
                  <a:pos x="186" y="4"/>
                </a:cxn>
                <a:cxn ang="0">
                  <a:pos x="192" y="2"/>
                </a:cxn>
                <a:cxn ang="0">
                  <a:pos x="220" y="6"/>
                </a:cxn>
                <a:cxn ang="0">
                  <a:pos x="232" y="16"/>
                </a:cxn>
                <a:cxn ang="0">
                  <a:pos x="248" y="38"/>
                </a:cxn>
                <a:cxn ang="0">
                  <a:pos x="250" y="64"/>
                </a:cxn>
                <a:cxn ang="0">
                  <a:pos x="240" y="70"/>
                </a:cxn>
                <a:cxn ang="0">
                  <a:pos x="232" y="88"/>
                </a:cxn>
                <a:cxn ang="0">
                  <a:pos x="214" y="128"/>
                </a:cxn>
                <a:cxn ang="0">
                  <a:pos x="220" y="150"/>
                </a:cxn>
                <a:cxn ang="0">
                  <a:pos x="256" y="172"/>
                </a:cxn>
                <a:cxn ang="0">
                  <a:pos x="276" y="216"/>
                </a:cxn>
              </a:cxnLst>
              <a:rect l="0" t="0" r="r" b="b"/>
              <a:pathLst>
                <a:path w="276" h="894">
                  <a:moveTo>
                    <a:pt x="276" y="216"/>
                  </a:moveTo>
                  <a:lnTo>
                    <a:pt x="276" y="216"/>
                  </a:lnTo>
                  <a:lnTo>
                    <a:pt x="272" y="264"/>
                  </a:lnTo>
                  <a:lnTo>
                    <a:pt x="272" y="264"/>
                  </a:lnTo>
                  <a:lnTo>
                    <a:pt x="256" y="324"/>
                  </a:lnTo>
                  <a:lnTo>
                    <a:pt x="256" y="324"/>
                  </a:lnTo>
                  <a:lnTo>
                    <a:pt x="252" y="346"/>
                  </a:lnTo>
                  <a:lnTo>
                    <a:pt x="252" y="382"/>
                  </a:lnTo>
                  <a:lnTo>
                    <a:pt x="252" y="382"/>
                  </a:lnTo>
                  <a:lnTo>
                    <a:pt x="252" y="406"/>
                  </a:lnTo>
                  <a:lnTo>
                    <a:pt x="252" y="426"/>
                  </a:lnTo>
                  <a:lnTo>
                    <a:pt x="248" y="446"/>
                  </a:lnTo>
                  <a:lnTo>
                    <a:pt x="248" y="446"/>
                  </a:lnTo>
                  <a:lnTo>
                    <a:pt x="254" y="478"/>
                  </a:lnTo>
                  <a:lnTo>
                    <a:pt x="254" y="478"/>
                  </a:lnTo>
                  <a:lnTo>
                    <a:pt x="256" y="506"/>
                  </a:lnTo>
                  <a:lnTo>
                    <a:pt x="254" y="530"/>
                  </a:lnTo>
                  <a:lnTo>
                    <a:pt x="254" y="530"/>
                  </a:lnTo>
                  <a:lnTo>
                    <a:pt x="240" y="584"/>
                  </a:lnTo>
                  <a:lnTo>
                    <a:pt x="240" y="584"/>
                  </a:lnTo>
                  <a:lnTo>
                    <a:pt x="234" y="606"/>
                  </a:lnTo>
                  <a:lnTo>
                    <a:pt x="224" y="658"/>
                  </a:lnTo>
                  <a:lnTo>
                    <a:pt x="224" y="658"/>
                  </a:lnTo>
                  <a:lnTo>
                    <a:pt x="208" y="746"/>
                  </a:lnTo>
                  <a:lnTo>
                    <a:pt x="208" y="746"/>
                  </a:lnTo>
                  <a:lnTo>
                    <a:pt x="206" y="772"/>
                  </a:lnTo>
                  <a:lnTo>
                    <a:pt x="206" y="814"/>
                  </a:lnTo>
                  <a:lnTo>
                    <a:pt x="196" y="822"/>
                  </a:lnTo>
                  <a:lnTo>
                    <a:pt x="196" y="822"/>
                  </a:lnTo>
                  <a:lnTo>
                    <a:pt x="198" y="830"/>
                  </a:lnTo>
                  <a:lnTo>
                    <a:pt x="200" y="836"/>
                  </a:lnTo>
                  <a:lnTo>
                    <a:pt x="200" y="836"/>
                  </a:lnTo>
                  <a:lnTo>
                    <a:pt x="208" y="844"/>
                  </a:lnTo>
                  <a:lnTo>
                    <a:pt x="218" y="852"/>
                  </a:lnTo>
                  <a:lnTo>
                    <a:pt x="218" y="852"/>
                  </a:lnTo>
                  <a:lnTo>
                    <a:pt x="240" y="860"/>
                  </a:lnTo>
                  <a:lnTo>
                    <a:pt x="240" y="860"/>
                  </a:lnTo>
                  <a:lnTo>
                    <a:pt x="242" y="868"/>
                  </a:lnTo>
                  <a:lnTo>
                    <a:pt x="240" y="876"/>
                  </a:lnTo>
                  <a:lnTo>
                    <a:pt x="240" y="876"/>
                  </a:lnTo>
                  <a:lnTo>
                    <a:pt x="238" y="880"/>
                  </a:lnTo>
                  <a:lnTo>
                    <a:pt x="234" y="882"/>
                  </a:lnTo>
                  <a:lnTo>
                    <a:pt x="220" y="886"/>
                  </a:lnTo>
                  <a:lnTo>
                    <a:pt x="220" y="886"/>
                  </a:lnTo>
                  <a:lnTo>
                    <a:pt x="212" y="888"/>
                  </a:lnTo>
                  <a:lnTo>
                    <a:pt x="204" y="886"/>
                  </a:lnTo>
                  <a:lnTo>
                    <a:pt x="204" y="886"/>
                  </a:lnTo>
                  <a:lnTo>
                    <a:pt x="194" y="882"/>
                  </a:lnTo>
                  <a:lnTo>
                    <a:pt x="184" y="880"/>
                  </a:lnTo>
                  <a:lnTo>
                    <a:pt x="184" y="880"/>
                  </a:lnTo>
                  <a:lnTo>
                    <a:pt x="164" y="872"/>
                  </a:lnTo>
                  <a:lnTo>
                    <a:pt x="164" y="872"/>
                  </a:lnTo>
                  <a:lnTo>
                    <a:pt x="152" y="870"/>
                  </a:lnTo>
                  <a:lnTo>
                    <a:pt x="152" y="884"/>
                  </a:lnTo>
                  <a:lnTo>
                    <a:pt x="148" y="894"/>
                  </a:lnTo>
                  <a:lnTo>
                    <a:pt x="148" y="894"/>
                  </a:lnTo>
                  <a:lnTo>
                    <a:pt x="120" y="894"/>
                  </a:lnTo>
                  <a:lnTo>
                    <a:pt x="120" y="894"/>
                  </a:lnTo>
                  <a:lnTo>
                    <a:pt x="108" y="892"/>
                  </a:lnTo>
                  <a:lnTo>
                    <a:pt x="92" y="886"/>
                  </a:lnTo>
                  <a:lnTo>
                    <a:pt x="92" y="886"/>
                  </a:lnTo>
                  <a:lnTo>
                    <a:pt x="88" y="884"/>
                  </a:lnTo>
                  <a:lnTo>
                    <a:pt x="86" y="880"/>
                  </a:lnTo>
                  <a:lnTo>
                    <a:pt x="84" y="874"/>
                  </a:lnTo>
                  <a:lnTo>
                    <a:pt x="84" y="866"/>
                  </a:lnTo>
                  <a:lnTo>
                    <a:pt x="84" y="852"/>
                  </a:lnTo>
                  <a:lnTo>
                    <a:pt x="84" y="852"/>
                  </a:lnTo>
                  <a:lnTo>
                    <a:pt x="74" y="848"/>
                  </a:lnTo>
                  <a:lnTo>
                    <a:pt x="70" y="842"/>
                  </a:lnTo>
                  <a:lnTo>
                    <a:pt x="70" y="842"/>
                  </a:lnTo>
                  <a:lnTo>
                    <a:pt x="72" y="838"/>
                  </a:lnTo>
                  <a:lnTo>
                    <a:pt x="72" y="814"/>
                  </a:lnTo>
                  <a:lnTo>
                    <a:pt x="72" y="814"/>
                  </a:lnTo>
                  <a:lnTo>
                    <a:pt x="60" y="766"/>
                  </a:lnTo>
                  <a:lnTo>
                    <a:pt x="60" y="766"/>
                  </a:lnTo>
                  <a:lnTo>
                    <a:pt x="56" y="754"/>
                  </a:lnTo>
                  <a:lnTo>
                    <a:pt x="54" y="738"/>
                  </a:lnTo>
                  <a:lnTo>
                    <a:pt x="52" y="694"/>
                  </a:lnTo>
                  <a:lnTo>
                    <a:pt x="52" y="694"/>
                  </a:lnTo>
                  <a:lnTo>
                    <a:pt x="50" y="626"/>
                  </a:lnTo>
                  <a:lnTo>
                    <a:pt x="50" y="626"/>
                  </a:lnTo>
                  <a:lnTo>
                    <a:pt x="50" y="538"/>
                  </a:lnTo>
                  <a:lnTo>
                    <a:pt x="50" y="538"/>
                  </a:lnTo>
                  <a:lnTo>
                    <a:pt x="50" y="500"/>
                  </a:lnTo>
                  <a:lnTo>
                    <a:pt x="56" y="448"/>
                  </a:lnTo>
                  <a:lnTo>
                    <a:pt x="56" y="448"/>
                  </a:lnTo>
                  <a:lnTo>
                    <a:pt x="42" y="432"/>
                  </a:lnTo>
                  <a:lnTo>
                    <a:pt x="42" y="432"/>
                  </a:lnTo>
                  <a:lnTo>
                    <a:pt x="38" y="424"/>
                  </a:lnTo>
                  <a:lnTo>
                    <a:pt x="36" y="422"/>
                  </a:lnTo>
                  <a:lnTo>
                    <a:pt x="38" y="418"/>
                  </a:lnTo>
                  <a:lnTo>
                    <a:pt x="38" y="418"/>
                  </a:lnTo>
                  <a:lnTo>
                    <a:pt x="42" y="414"/>
                  </a:lnTo>
                  <a:lnTo>
                    <a:pt x="42" y="414"/>
                  </a:lnTo>
                  <a:lnTo>
                    <a:pt x="40" y="410"/>
                  </a:lnTo>
                  <a:lnTo>
                    <a:pt x="36" y="406"/>
                  </a:lnTo>
                  <a:lnTo>
                    <a:pt x="36" y="406"/>
                  </a:lnTo>
                  <a:lnTo>
                    <a:pt x="24" y="392"/>
                  </a:lnTo>
                  <a:lnTo>
                    <a:pt x="24" y="392"/>
                  </a:lnTo>
                  <a:lnTo>
                    <a:pt x="18" y="382"/>
                  </a:lnTo>
                  <a:lnTo>
                    <a:pt x="12" y="366"/>
                  </a:lnTo>
                  <a:lnTo>
                    <a:pt x="12" y="366"/>
                  </a:lnTo>
                  <a:lnTo>
                    <a:pt x="12" y="350"/>
                  </a:lnTo>
                  <a:lnTo>
                    <a:pt x="12" y="350"/>
                  </a:lnTo>
                  <a:lnTo>
                    <a:pt x="4" y="338"/>
                  </a:lnTo>
                  <a:lnTo>
                    <a:pt x="0" y="322"/>
                  </a:lnTo>
                  <a:lnTo>
                    <a:pt x="4" y="272"/>
                  </a:lnTo>
                  <a:lnTo>
                    <a:pt x="4" y="272"/>
                  </a:lnTo>
                  <a:lnTo>
                    <a:pt x="22" y="208"/>
                  </a:lnTo>
                  <a:lnTo>
                    <a:pt x="22" y="208"/>
                  </a:lnTo>
                  <a:lnTo>
                    <a:pt x="30" y="186"/>
                  </a:lnTo>
                  <a:lnTo>
                    <a:pt x="40" y="168"/>
                  </a:lnTo>
                  <a:lnTo>
                    <a:pt x="52" y="154"/>
                  </a:lnTo>
                  <a:lnTo>
                    <a:pt x="66" y="142"/>
                  </a:lnTo>
                  <a:lnTo>
                    <a:pt x="66" y="142"/>
                  </a:lnTo>
                  <a:lnTo>
                    <a:pt x="86" y="138"/>
                  </a:lnTo>
                  <a:lnTo>
                    <a:pt x="114" y="128"/>
                  </a:lnTo>
                  <a:lnTo>
                    <a:pt x="114" y="128"/>
                  </a:lnTo>
                  <a:lnTo>
                    <a:pt x="120" y="126"/>
                  </a:lnTo>
                  <a:lnTo>
                    <a:pt x="128" y="126"/>
                  </a:lnTo>
                  <a:lnTo>
                    <a:pt x="134" y="126"/>
                  </a:lnTo>
                  <a:lnTo>
                    <a:pt x="142" y="128"/>
                  </a:lnTo>
                  <a:lnTo>
                    <a:pt x="142" y="128"/>
                  </a:lnTo>
                  <a:lnTo>
                    <a:pt x="150" y="108"/>
                  </a:lnTo>
                  <a:lnTo>
                    <a:pt x="150" y="108"/>
                  </a:lnTo>
                  <a:lnTo>
                    <a:pt x="152" y="100"/>
                  </a:lnTo>
                  <a:lnTo>
                    <a:pt x="150" y="92"/>
                  </a:lnTo>
                  <a:lnTo>
                    <a:pt x="150" y="92"/>
                  </a:lnTo>
                  <a:lnTo>
                    <a:pt x="146" y="88"/>
                  </a:lnTo>
                  <a:lnTo>
                    <a:pt x="146" y="82"/>
                  </a:lnTo>
                  <a:lnTo>
                    <a:pt x="146" y="82"/>
                  </a:lnTo>
                  <a:lnTo>
                    <a:pt x="146" y="72"/>
                  </a:lnTo>
                  <a:lnTo>
                    <a:pt x="148" y="64"/>
                  </a:lnTo>
                  <a:lnTo>
                    <a:pt x="148" y="64"/>
                  </a:lnTo>
                  <a:lnTo>
                    <a:pt x="152" y="60"/>
                  </a:lnTo>
                  <a:lnTo>
                    <a:pt x="152" y="60"/>
                  </a:lnTo>
                  <a:lnTo>
                    <a:pt x="146" y="50"/>
                  </a:lnTo>
                  <a:lnTo>
                    <a:pt x="144" y="42"/>
                  </a:lnTo>
                  <a:lnTo>
                    <a:pt x="144" y="42"/>
                  </a:lnTo>
                  <a:lnTo>
                    <a:pt x="144" y="38"/>
                  </a:lnTo>
                  <a:lnTo>
                    <a:pt x="146" y="34"/>
                  </a:lnTo>
                  <a:lnTo>
                    <a:pt x="152" y="26"/>
                  </a:lnTo>
                  <a:lnTo>
                    <a:pt x="152" y="26"/>
                  </a:lnTo>
                  <a:lnTo>
                    <a:pt x="168" y="8"/>
                  </a:lnTo>
                  <a:lnTo>
                    <a:pt x="168" y="8"/>
                  </a:lnTo>
                  <a:lnTo>
                    <a:pt x="178" y="4"/>
                  </a:lnTo>
                  <a:lnTo>
                    <a:pt x="186" y="4"/>
                  </a:lnTo>
                  <a:lnTo>
                    <a:pt x="186" y="4"/>
                  </a:lnTo>
                  <a:lnTo>
                    <a:pt x="190" y="4"/>
                  </a:lnTo>
                  <a:lnTo>
                    <a:pt x="192" y="2"/>
                  </a:lnTo>
                  <a:lnTo>
                    <a:pt x="200" y="0"/>
                  </a:lnTo>
                  <a:lnTo>
                    <a:pt x="200" y="0"/>
                  </a:lnTo>
                  <a:lnTo>
                    <a:pt x="220" y="6"/>
                  </a:lnTo>
                  <a:lnTo>
                    <a:pt x="220" y="6"/>
                  </a:lnTo>
                  <a:lnTo>
                    <a:pt x="226" y="8"/>
                  </a:lnTo>
                  <a:lnTo>
                    <a:pt x="232" y="16"/>
                  </a:lnTo>
                  <a:lnTo>
                    <a:pt x="240" y="26"/>
                  </a:lnTo>
                  <a:lnTo>
                    <a:pt x="248" y="38"/>
                  </a:lnTo>
                  <a:lnTo>
                    <a:pt x="248" y="38"/>
                  </a:lnTo>
                  <a:lnTo>
                    <a:pt x="250" y="48"/>
                  </a:lnTo>
                  <a:lnTo>
                    <a:pt x="252" y="56"/>
                  </a:lnTo>
                  <a:lnTo>
                    <a:pt x="250" y="64"/>
                  </a:lnTo>
                  <a:lnTo>
                    <a:pt x="244" y="68"/>
                  </a:lnTo>
                  <a:lnTo>
                    <a:pt x="244" y="68"/>
                  </a:lnTo>
                  <a:lnTo>
                    <a:pt x="240" y="70"/>
                  </a:lnTo>
                  <a:lnTo>
                    <a:pt x="238" y="72"/>
                  </a:lnTo>
                  <a:lnTo>
                    <a:pt x="232" y="88"/>
                  </a:lnTo>
                  <a:lnTo>
                    <a:pt x="232" y="88"/>
                  </a:lnTo>
                  <a:lnTo>
                    <a:pt x="232" y="98"/>
                  </a:lnTo>
                  <a:lnTo>
                    <a:pt x="230" y="110"/>
                  </a:lnTo>
                  <a:lnTo>
                    <a:pt x="214" y="128"/>
                  </a:lnTo>
                  <a:lnTo>
                    <a:pt x="214" y="128"/>
                  </a:lnTo>
                  <a:lnTo>
                    <a:pt x="208" y="140"/>
                  </a:lnTo>
                  <a:lnTo>
                    <a:pt x="220" y="150"/>
                  </a:lnTo>
                  <a:lnTo>
                    <a:pt x="220" y="150"/>
                  </a:lnTo>
                  <a:lnTo>
                    <a:pt x="256" y="172"/>
                  </a:lnTo>
                  <a:lnTo>
                    <a:pt x="256" y="172"/>
                  </a:lnTo>
                  <a:lnTo>
                    <a:pt x="272" y="192"/>
                  </a:lnTo>
                  <a:lnTo>
                    <a:pt x="272" y="192"/>
                  </a:lnTo>
                  <a:lnTo>
                    <a:pt x="276" y="216"/>
                  </a:lnTo>
                  <a:lnTo>
                    <a:pt x="276" y="216"/>
                  </a:lnTo>
                  <a:close/>
                </a:path>
              </a:pathLst>
            </a:custGeom>
            <a:solidFill>
              <a:schemeClr val="accent1">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6705599" y="2586247"/>
              <a:ext cx="1096722" cy="3890753"/>
            </a:xfrm>
            <a:custGeom>
              <a:avLst/>
              <a:gdLst/>
              <a:ahLst/>
              <a:cxnLst>
                <a:cxn ang="0">
                  <a:pos x="252" y="290"/>
                </a:cxn>
                <a:cxn ang="0">
                  <a:pos x="236" y="342"/>
                </a:cxn>
                <a:cxn ang="0">
                  <a:pos x="230" y="392"/>
                </a:cxn>
                <a:cxn ang="0">
                  <a:pos x="232" y="444"/>
                </a:cxn>
                <a:cxn ang="0">
                  <a:pos x="232" y="484"/>
                </a:cxn>
                <a:cxn ang="0">
                  <a:pos x="216" y="588"/>
                </a:cxn>
                <a:cxn ang="0">
                  <a:pos x="212" y="646"/>
                </a:cxn>
                <a:cxn ang="0">
                  <a:pos x="220" y="722"/>
                </a:cxn>
                <a:cxn ang="0">
                  <a:pos x="222" y="794"/>
                </a:cxn>
                <a:cxn ang="0">
                  <a:pos x="212" y="836"/>
                </a:cxn>
                <a:cxn ang="0">
                  <a:pos x="222" y="866"/>
                </a:cxn>
                <a:cxn ang="0">
                  <a:pos x="220" y="888"/>
                </a:cxn>
                <a:cxn ang="0">
                  <a:pos x="208" y="894"/>
                </a:cxn>
                <a:cxn ang="0">
                  <a:pos x="182" y="890"/>
                </a:cxn>
                <a:cxn ang="0">
                  <a:pos x="176" y="850"/>
                </a:cxn>
                <a:cxn ang="0">
                  <a:pos x="158" y="828"/>
                </a:cxn>
                <a:cxn ang="0">
                  <a:pos x="154" y="728"/>
                </a:cxn>
                <a:cxn ang="0">
                  <a:pos x="150" y="706"/>
                </a:cxn>
                <a:cxn ang="0">
                  <a:pos x="120" y="540"/>
                </a:cxn>
                <a:cxn ang="0">
                  <a:pos x="108" y="686"/>
                </a:cxn>
                <a:cxn ang="0">
                  <a:pos x="108" y="820"/>
                </a:cxn>
                <a:cxn ang="0">
                  <a:pos x="80" y="866"/>
                </a:cxn>
                <a:cxn ang="0">
                  <a:pos x="66" y="882"/>
                </a:cxn>
                <a:cxn ang="0">
                  <a:pos x="22" y="884"/>
                </a:cxn>
                <a:cxn ang="0">
                  <a:pos x="12" y="878"/>
                </a:cxn>
                <a:cxn ang="0">
                  <a:pos x="26" y="862"/>
                </a:cxn>
                <a:cxn ang="0">
                  <a:pos x="50" y="810"/>
                </a:cxn>
                <a:cxn ang="0">
                  <a:pos x="48" y="778"/>
                </a:cxn>
                <a:cxn ang="0">
                  <a:pos x="52" y="734"/>
                </a:cxn>
                <a:cxn ang="0">
                  <a:pos x="48" y="712"/>
                </a:cxn>
                <a:cxn ang="0">
                  <a:pos x="52" y="628"/>
                </a:cxn>
                <a:cxn ang="0">
                  <a:pos x="46" y="598"/>
                </a:cxn>
                <a:cxn ang="0">
                  <a:pos x="22" y="478"/>
                </a:cxn>
                <a:cxn ang="0">
                  <a:pos x="22" y="358"/>
                </a:cxn>
                <a:cxn ang="0">
                  <a:pos x="0" y="276"/>
                </a:cxn>
                <a:cxn ang="0">
                  <a:pos x="4" y="244"/>
                </a:cxn>
                <a:cxn ang="0">
                  <a:pos x="18" y="198"/>
                </a:cxn>
                <a:cxn ang="0">
                  <a:pos x="22" y="166"/>
                </a:cxn>
                <a:cxn ang="0">
                  <a:pos x="34" y="152"/>
                </a:cxn>
                <a:cxn ang="0">
                  <a:pos x="68" y="142"/>
                </a:cxn>
                <a:cxn ang="0">
                  <a:pos x="100" y="124"/>
                </a:cxn>
                <a:cxn ang="0">
                  <a:pos x="104" y="92"/>
                </a:cxn>
                <a:cxn ang="0">
                  <a:pos x="100" y="78"/>
                </a:cxn>
                <a:cxn ang="0">
                  <a:pos x="94" y="48"/>
                </a:cxn>
                <a:cxn ang="0">
                  <a:pos x="106" y="12"/>
                </a:cxn>
                <a:cxn ang="0">
                  <a:pos x="134" y="0"/>
                </a:cxn>
                <a:cxn ang="0">
                  <a:pos x="156" y="4"/>
                </a:cxn>
                <a:cxn ang="0">
                  <a:pos x="172" y="14"/>
                </a:cxn>
                <a:cxn ang="0">
                  <a:pos x="178" y="26"/>
                </a:cxn>
                <a:cxn ang="0">
                  <a:pos x="174" y="48"/>
                </a:cxn>
                <a:cxn ang="0">
                  <a:pos x="172" y="76"/>
                </a:cxn>
                <a:cxn ang="0">
                  <a:pos x="166" y="110"/>
                </a:cxn>
                <a:cxn ang="0">
                  <a:pos x="182" y="128"/>
                </a:cxn>
                <a:cxn ang="0">
                  <a:pos x="216" y="148"/>
                </a:cxn>
                <a:cxn ang="0">
                  <a:pos x="244" y="166"/>
                </a:cxn>
              </a:cxnLst>
              <a:rect l="0" t="0" r="r" b="b"/>
              <a:pathLst>
                <a:path w="252" h="894">
                  <a:moveTo>
                    <a:pt x="252" y="262"/>
                  </a:moveTo>
                  <a:lnTo>
                    <a:pt x="252" y="262"/>
                  </a:lnTo>
                  <a:lnTo>
                    <a:pt x="252" y="290"/>
                  </a:lnTo>
                  <a:lnTo>
                    <a:pt x="250" y="310"/>
                  </a:lnTo>
                  <a:lnTo>
                    <a:pt x="250" y="310"/>
                  </a:lnTo>
                  <a:lnTo>
                    <a:pt x="236" y="342"/>
                  </a:lnTo>
                  <a:lnTo>
                    <a:pt x="236" y="342"/>
                  </a:lnTo>
                  <a:lnTo>
                    <a:pt x="228" y="360"/>
                  </a:lnTo>
                  <a:lnTo>
                    <a:pt x="230" y="392"/>
                  </a:lnTo>
                  <a:lnTo>
                    <a:pt x="230" y="392"/>
                  </a:lnTo>
                  <a:lnTo>
                    <a:pt x="232" y="444"/>
                  </a:lnTo>
                  <a:lnTo>
                    <a:pt x="232" y="444"/>
                  </a:lnTo>
                  <a:lnTo>
                    <a:pt x="234" y="456"/>
                  </a:lnTo>
                  <a:lnTo>
                    <a:pt x="238" y="478"/>
                  </a:lnTo>
                  <a:lnTo>
                    <a:pt x="232" y="484"/>
                  </a:lnTo>
                  <a:lnTo>
                    <a:pt x="222" y="490"/>
                  </a:lnTo>
                  <a:lnTo>
                    <a:pt x="222" y="490"/>
                  </a:lnTo>
                  <a:lnTo>
                    <a:pt x="216" y="588"/>
                  </a:lnTo>
                  <a:lnTo>
                    <a:pt x="216" y="588"/>
                  </a:lnTo>
                  <a:lnTo>
                    <a:pt x="212" y="646"/>
                  </a:lnTo>
                  <a:lnTo>
                    <a:pt x="212" y="646"/>
                  </a:lnTo>
                  <a:lnTo>
                    <a:pt x="218" y="694"/>
                  </a:lnTo>
                  <a:lnTo>
                    <a:pt x="220" y="722"/>
                  </a:lnTo>
                  <a:lnTo>
                    <a:pt x="220" y="722"/>
                  </a:lnTo>
                  <a:lnTo>
                    <a:pt x="222" y="770"/>
                  </a:lnTo>
                  <a:lnTo>
                    <a:pt x="222" y="794"/>
                  </a:lnTo>
                  <a:lnTo>
                    <a:pt x="222" y="794"/>
                  </a:lnTo>
                  <a:lnTo>
                    <a:pt x="224" y="828"/>
                  </a:lnTo>
                  <a:lnTo>
                    <a:pt x="212" y="836"/>
                  </a:lnTo>
                  <a:lnTo>
                    <a:pt x="212" y="836"/>
                  </a:lnTo>
                  <a:lnTo>
                    <a:pt x="220" y="856"/>
                  </a:lnTo>
                  <a:lnTo>
                    <a:pt x="220" y="856"/>
                  </a:lnTo>
                  <a:lnTo>
                    <a:pt x="222" y="866"/>
                  </a:lnTo>
                  <a:lnTo>
                    <a:pt x="222" y="884"/>
                  </a:lnTo>
                  <a:lnTo>
                    <a:pt x="222" y="884"/>
                  </a:lnTo>
                  <a:lnTo>
                    <a:pt x="220" y="888"/>
                  </a:lnTo>
                  <a:lnTo>
                    <a:pt x="218" y="892"/>
                  </a:lnTo>
                  <a:lnTo>
                    <a:pt x="214" y="892"/>
                  </a:lnTo>
                  <a:lnTo>
                    <a:pt x="208" y="894"/>
                  </a:lnTo>
                  <a:lnTo>
                    <a:pt x="208" y="894"/>
                  </a:lnTo>
                  <a:lnTo>
                    <a:pt x="196" y="892"/>
                  </a:lnTo>
                  <a:lnTo>
                    <a:pt x="182" y="890"/>
                  </a:lnTo>
                  <a:lnTo>
                    <a:pt x="182" y="890"/>
                  </a:lnTo>
                  <a:lnTo>
                    <a:pt x="176" y="876"/>
                  </a:lnTo>
                  <a:lnTo>
                    <a:pt x="176" y="850"/>
                  </a:lnTo>
                  <a:lnTo>
                    <a:pt x="176" y="850"/>
                  </a:lnTo>
                  <a:lnTo>
                    <a:pt x="174" y="836"/>
                  </a:lnTo>
                  <a:lnTo>
                    <a:pt x="158" y="828"/>
                  </a:lnTo>
                  <a:lnTo>
                    <a:pt x="158" y="746"/>
                  </a:lnTo>
                  <a:lnTo>
                    <a:pt x="158" y="746"/>
                  </a:lnTo>
                  <a:lnTo>
                    <a:pt x="154" y="728"/>
                  </a:lnTo>
                  <a:lnTo>
                    <a:pt x="154" y="728"/>
                  </a:lnTo>
                  <a:lnTo>
                    <a:pt x="150" y="706"/>
                  </a:lnTo>
                  <a:lnTo>
                    <a:pt x="150" y="706"/>
                  </a:lnTo>
                  <a:lnTo>
                    <a:pt x="146" y="648"/>
                  </a:lnTo>
                  <a:lnTo>
                    <a:pt x="134" y="586"/>
                  </a:lnTo>
                  <a:lnTo>
                    <a:pt x="120" y="540"/>
                  </a:lnTo>
                  <a:lnTo>
                    <a:pt x="108" y="652"/>
                  </a:lnTo>
                  <a:lnTo>
                    <a:pt x="108" y="652"/>
                  </a:lnTo>
                  <a:lnTo>
                    <a:pt x="108" y="686"/>
                  </a:lnTo>
                  <a:lnTo>
                    <a:pt x="108" y="686"/>
                  </a:lnTo>
                  <a:lnTo>
                    <a:pt x="106" y="768"/>
                  </a:lnTo>
                  <a:lnTo>
                    <a:pt x="108" y="820"/>
                  </a:lnTo>
                  <a:lnTo>
                    <a:pt x="100" y="830"/>
                  </a:lnTo>
                  <a:lnTo>
                    <a:pt x="100" y="860"/>
                  </a:lnTo>
                  <a:lnTo>
                    <a:pt x="80" y="866"/>
                  </a:lnTo>
                  <a:lnTo>
                    <a:pt x="70" y="868"/>
                  </a:lnTo>
                  <a:lnTo>
                    <a:pt x="66" y="882"/>
                  </a:lnTo>
                  <a:lnTo>
                    <a:pt x="66" y="882"/>
                  </a:lnTo>
                  <a:lnTo>
                    <a:pt x="42" y="884"/>
                  </a:lnTo>
                  <a:lnTo>
                    <a:pt x="42" y="884"/>
                  </a:lnTo>
                  <a:lnTo>
                    <a:pt x="22" y="884"/>
                  </a:lnTo>
                  <a:lnTo>
                    <a:pt x="16" y="882"/>
                  </a:lnTo>
                  <a:lnTo>
                    <a:pt x="12" y="878"/>
                  </a:lnTo>
                  <a:lnTo>
                    <a:pt x="12" y="878"/>
                  </a:lnTo>
                  <a:lnTo>
                    <a:pt x="10" y="874"/>
                  </a:lnTo>
                  <a:lnTo>
                    <a:pt x="12" y="868"/>
                  </a:lnTo>
                  <a:lnTo>
                    <a:pt x="26" y="862"/>
                  </a:lnTo>
                  <a:lnTo>
                    <a:pt x="52" y="824"/>
                  </a:lnTo>
                  <a:lnTo>
                    <a:pt x="50" y="810"/>
                  </a:lnTo>
                  <a:lnTo>
                    <a:pt x="50" y="810"/>
                  </a:lnTo>
                  <a:lnTo>
                    <a:pt x="48" y="792"/>
                  </a:lnTo>
                  <a:lnTo>
                    <a:pt x="48" y="778"/>
                  </a:lnTo>
                  <a:lnTo>
                    <a:pt x="48" y="778"/>
                  </a:lnTo>
                  <a:lnTo>
                    <a:pt x="48" y="754"/>
                  </a:lnTo>
                  <a:lnTo>
                    <a:pt x="48" y="754"/>
                  </a:lnTo>
                  <a:lnTo>
                    <a:pt x="52" y="734"/>
                  </a:lnTo>
                  <a:lnTo>
                    <a:pt x="52" y="734"/>
                  </a:lnTo>
                  <a:lnTo>
                    <a:pt x="48" y="712"/>
                  </a:lnTo>
                  <a:lnTo>
                    <a:pt x="48" y="712"/>
                  </a:lnTo>
                  <a:lnTo>
                    <a:pt x="48" y="684"/>
                  </a:lnTo>
                  <a:lnTo>
                    <a:pt x="48" y="684"/>
                  </a:lnTo>
                  <a:lnTo>
                    <a:pt x="52" y="628"/>
                  </a:lnTo>
                  <a:lnTo>
                    <a:pt x="52" y="628"/>
                  </a:lnTo>
                  <a:lnTo>
                    <a:pt x="48" y="614"/>
                  </a:lnTo>
                  <a:lnTo>
                    <a:pt x="46" y="598"/>
                  </a:lnTo>
                  <a:lnTo>
                    <a:pt x="46" y="598"/>
                  </a:lnTo>
                  <a:lnTo>
                    <a:pt x="40" y="484"/>
                  </a:lnTo>
                  <a:lnTo>
                    <a:pt x="22" y="478"/>
                  </a:lnTo>
                  <a:lnTo>
                    <a:pt x="28" y="372"/>
                  </a:lnTo>
                  <a:lnTo>
                    <a:pt x="22" y="358"/>
                  </a:lnTo>
                  <a:lnTo>
                    <a:pt x="22" y="358"/>
                  </a:lnTo>
                  <a:lnTo>
                    <a:pt x="8" y="312"/>
                  </a:lnTo>
                  <a:lnTo>
                    <a:pt x="8" y="312"/>
                  </a:lnTo>
                  <a:lnTo>
                    <a:pt x="0" y="276"/>
                  </a:lnTo>
                  <a:lnTo>
                    <a:pt x="0" y="276"/>
                  </a:lnTo>
                  <a:lnTo>
                    <a:pt x="2" y="254"/>
                  </a:lnTo>
                  <a:lnTo>
                    <a:pt x="4" y="244"/>
                  </a:lnTo>
                  <a:lnTo>
                    <a:pt x="8" y="236"/>
                  </a:lnTo>
                  <a:lnTo>
                    <a:pt x="8" y="236"/>
                  </a:lnTo>
                  <a:lnTo>
                    <a:pt x="18" y="198"/>
                  </a:lnTo>
                  <a:lnTo>
                    <a:pt x="18" y="198"/>
                  </a:lnTo>
                  <a:lnTo>
                    <a:pt x="22" y="166"/>
                  </a:lnTo>
                  <a:lnTo>
                    <a:pt x="22" y="166"/>
                  </a:lnTo>
                  <a:lnTo>
                    <a:pt x="26" y="162"/>
                  </a:lnTo>
                  <a:lnTo>
                    <a:pt x="34" y="152"/>
                  </a:lnTo>
                  <a:lnTo>
                    <a:pt x="34" y="152"/>
                  </a:lnTo>
                  <a:lnTo>
                    <a:pt x="40" y="148"/>
                  </a:lnTo>
                  <a:lnTo>
                    <a:pt x="46" y="146"/>
                  </a:lnTo>
                  <a:lnTo>
                    <a:pt x="68" y="142"/>
                  </a:lnTo>
                  <a:lnTo>
                    <a:pt x="68" y="142"/>
                  </a:lnTo>
                  <a:lnTo>
                    <a:pt x="80" y="138"/>
                  </a:lnTo>
                  <a:lnTo>
                    <a:pt x="100" y="124"/>
                  </a:lnTo>
                  <a:lnTo>
                    <a:pt x="104" y="110"/>
                  </a:lnTo>
                  <a:lnTo>
                    <a:pt x="104" y="110"/>
                  </a:lnTo>
                  <a:lnTo>
                    <a:pt x="104" y="92"/>
                  </a:lnTo>
                  <a:lnTo>
                    <a:pt x="104" y="92"/>
                  </a:lnTo>
                  <a:lnTo>
                    <a:pt x="100" y="78"/>
                  </a:lnTo>
                  <a:lnTo>
                    <a:pt x="100" y="78"/>
                  </a:lnTo>
                  <a:lnTo>
                    <a:pt x="94" y="54"/>
                  </a:lnTo>
                  <a:lnTo>
                    <a:pt x="94" y="54"/>
                  </a:lnTo>
                  <a:lnTo>
                    <a:pt x="94" y="48"/>
                  </a:lnTo>
                  <a:lnTo>
                    <a:pt x="94" y="42"/>
                  </a:lnTo>
                  <a:lnTo>
                    <a:pt x="100" y="24"/>
                  </a:lnTo>
                  <a:lnTo>
                    <a:pt x="106" y="12"/>
                  </a:lnTo>
                  <a:lnTo>
                    <a:pt x="106" y="12"/>
                  </a:lnTo>
                  <a:lnTo>
                    <a:pt x="122" y="4"/>
                  </a:lnTo>
                  <a:lnTo>
                    <a:pt x="134" y="0"/>
                  </a:lnTo>
                  <a:lnTo>
                    <a:pt x="134" y="0"/>
                  </a:lnTo>
                  <a:lnTo>
                    <a:pt x="146" y="0"/>
                  </a:lnTo>
                  <a:lnTo>
                    <a:pt x="156" y="4"/>
                  </a:lnTo>
                  <a:lnTo>
                    <a:pt x="164" y="8"/>
                  </a:lnTo>
                  <a:lnTo>
                    <a:pt x="172" y="14"/>
                  </a:lnTo>
                  <a:lnTo>
                    <a:pt x="172" y="14"/>
                  </a:lnTo>
                  <a:lnTo>
                    <a:pt x="176" y="18"/>
                  </a:lnTo>
                  <a:lnTo>
                    <a:pt x="178" y="22"/>
                  </a:lnTo>
                  <a:lnTo>
                    <a:pt x="178" y="26"/>
                  </a:lnTo>
                  <a:lnTo>
                    <a:pt x="178" y="30"/>
                  </a:lnTo>
                  <a:lnTo>
                    <a:pt x="178" y="30"/>
                  </a:lnTo>
                  <a:lnTo>
                    <a:pt x="174" y="48"/>
                  </a:lnTo>
                  <a:lnTo>
                    <a:pt x="174" y="48"/>
                  </a:lnTo>
                  <a:lnTo>
                    <a:pt x="172" y="76"/>
                  </a:lnTo>
                  <a:lnTo>
                    <a:pt x="172" y="76"/>
                  </a:lnTo>
                  <a:lnTo>
                    <a:pt x="168" y="98"/>
                  </a:lnTo>
                  <a:lnTo>
                    <a:pt x="166" y="110"/>
                  </a:lnTo>
                  <a:lnTo>
                    <a:pt x="166" y="110"/>
                  </a:lnTo>
                  <a:lnTo>
                    <a:pt x="174" y="122"/>
                  </a:lnTo>
                  <a:lnTo>
                    <a:pt x="178" y="126"/>
                  </a:lnTo>
                  <a:lnTo>
                    <a:pt x="182" y="128"/>
                  </a:lnTo>
                  <a:lnTo>
                    <a:pt x="182" y="128"/>
                  </a:lnTo>
                  <a:lnTo>
                    <a:pt x="196" y="138"/>
                  </a:lnTo>
                  <a:lnTo>
                    <a:pt x="216" y="148"/>
                  </a:lnTo>
                  <a:lnTo>
                    <a:pt x="216" y="148"/>
                  </a:lnTo>
                  <a:lnTo>
                    <a:pt x="224" y="154"/>
                  </a:lnTo>
                  <a:lnTo>
                    <a:pt x="244" y="166"/>
                  </a:lnTo>
                  <a:lnTo>
                    <a:pt x="252" y="216"/>
                  </a:lnTo>
                  <a:lnTo>
                    <a:pt x="252" y="262"/>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auto">
            <a:xfrm>
              <a:off x="5966634" y="2908500"/>
              <a:ext cx="1541046" cy="3644699"/>
            </a:xfrm>
            <a:custGeom>
              <a:avLst/>
              <a:gdLst/>
              <a:ahLst/>
              <a:cxnLst>
                <a:cxn ang="0">
                  <a:pos x="60" y="20"/>
                </a:cxn>
                <a:cxn ang="0">
                  <a:pos x="86" y="0"/>
                </a:cxn>
                <a:cxn ang="0">
                  <a:pos x="126" y="10"/>
                </a:cxn>
                <a:cxn ang="0">
                  <a:pos x="152" y="46"/>
                </a:cxn>
                <a:cxn ang="0">
                  <a:pos x="150" y="72"/>
                </a:cxn>
                <a:cxn ang="0">
                  <a:pos x="132" y="88"/>
                </a:cxn>
                <a:cxn ang="0">
                  <a:pos x="130" y="100"/>
                </a:cxn>
                <a:cxn ang="0">
                  <a:pos x="100" y="136"/>
                </a:cxn>
                <a:cxn ang="0">
                  <a:pos x="106" y="146"/>
                </a:cxn>
                <a:cxn ang="0">
                  <a:pos x="120" y="150"/>
                </a:cxn>
                <a:cxn ang="0">
                  <a:pos x="146" y="194"/>
                </a:cxn>
                <a:cxn ang="0">
                  <a:pos x="170" y="264"/>
                </a:cxn>
                <a:cxn ang="0">
                  <a:pos x="196" y="354"/>
                </a:cxn>
                <a:cxn ang="0">
                  <a:pos x="304" y="556"/>
                </a:cxn>
                <a:cxn ang="0">
                  <a:pos x="320" y="618"/>
                </a:cxn>
                <a:cxn ang="0">
                  <a:pos x="314" y="696"/>
                </a:cxn>
                <a:cxn ang="0">
                  <a:pos x="314" y="784"/>
                </a:cxn>
                <a:cxn ang="0">
                  <a:pos x="318" y="806"/>
                </a:cxn>
                <a:cxn ang="0">
                  <a:pos x="372" y="850"/>
                </a:cxn>
                <a:cxn ang="0">
                  <a:pos x="378" y="856"/>
                </a:cxn>
                <a:cxn ang="0">
                  <a:pos x="344" y="876"/>
                </a:cxn>
                <a:cxn ang="0">
                  <a:pos x="280" y="870"/>
                </a:cxn>
                <a:cxn ang="0">
                  <a:pos x="254" y="864"/>
                </a:cxn>
                <a:cxn ang="0">
                  <a:pos x="248" y="838"/>
                </a:cxn>
                <a:cxn ang="0">
                  <a:pos x="254" y="818"/>
                </a:cxn>
                <a:cxn ang="0">
                  <a:pos x="260" y="766"/>
                </a:cxn>
                <a:cxn ang="0">
                  <a:pos x="264" y="640"/>
                </a:cxn>
                <a:cxn ang="0">
                  <a:pos x="254" y="606"/>
                </a:cxn>
                <a:cxn ang="0">
                  <a:pos x="232" y="608"/>
                </a:cxn>
                <a:cxn ang="0">
                  <a:pos x="126" y="672"/>
                </a:cxn>
                <a:cxn ang="0">
                  <a:pos x="124" y="790"/>
                </a:cxn>
                <a:cxn ang="0">
                  <a:pos x="134" y="830"/>
                </a:cxn>
                <a:cxn ang="0">
                  <a:pos x="162" y="880"/>
                </a:cxn>
                <a:cxn ang="0">
                  <a:pos x="144" y="894"/>
                </a:cxn>
                <a:cxn ang="0">
                  <a:pos x="102" y="892"/>
                </a:cxn>
                <a:cxn ang="0">
                  <a:pos x="76" y="880"/>
                </a:cxn>
                <a:cxn ang="0">
                  <a:pos x="70" y="868"/>
                </a:cxn>
                <a:cxn ang="0">
                  <a:pos x="76" y="830"/>
                </a:cxn>
                <a:cxn ang="0">
                  <a:pos x="68" y="722"/>
                </a:cxn>
                <a:cxn ang="0">
                  <a:pos x="66" y="632"/>
                </a:cxn>
                <a:cxn ang="0">
                  <a:pos x="56" y="614"/>
                </a:cxn>
                <a:cxn ang="0">
                  <a:pos x="60" y="572"/>
                </a:cxn>
                <a:cxn ang="0">
                  <a:pos x="58" y="484"/>
                </a:cxn>
                <a:cxn ang="0">
                  <a:pos x="6" y="374"/>
                </a:cxn>
                <a:cxn ang="0">
                  <a:pos x="4" y="178"/>
                </a:cxn>
                <a:cxn ang="0">
                  <a:pos x="10" y="150"/>
                </a:cxn>
                <a:cxn ang="0">
                  <a:pos x="18" y="114"/>
                </a:cxn>
                <a:cxn ang="0">
                  <a:pos x="28" y="94"/>
                </a:cxn>
                <a:cxn ang="0">
                  <a:pos x="38" y="80"/>
                </a:cxn>
                <a:cxn ang="0">
                  <a:pos x="44" y="50"/>
                </a:cxn>
                <a:cxn ang="0">
                  <a:pos x="38" y="284"/>
                </a:cxn>
                <a:cxn ang="0">
                  <a:pos x="42" y="370"/>
                </a:cxn>
                <a:cxn ang="0">
                  <a:pos x="54" y="422"/>
                </a:cxn>
                <a:cxn ang="0">
                  <a:pos x="70" y="390"/>
                </a:cxn>
                <a:cxn ang="0">
                  <a:pos x="74" y="340"/>
                </a:cxn>
                <a:cxn ang="0">
                  <a:pos x="50" y="262"/>
                </a:cxn>
                <a:cxn ang="0">
                  <a:pos x="44" y="242"/>
                </a:cxn>
                <a:cxn ang="0">
                  <a:pos x="38" y="266"/>
                </a:cxn>
              </a:cxnLst>
              <a:rect l="0" t="0" r="r" b="b"/>
              <a:pathLst>
                <a:path w="378" h="894">
                  <a:moveTo>
                    <a:pt x="46" y="44"/>
                  </a:moveTo>
                  <a:lnTo>
                    <a:pt x="46" y="44"/>
                  </a:lnTo>
                  <a:lnTo>
                    <a:pt x="60" y="20"/>
                  </a:lnTo>
                  <a:lnTo>
                    <a:pt x="60" y="20"/>
                  </a:lnTo>
                  <a:lnTo>
                    <a:pt x="64" y="14"/>
                  </a:lnTo>
                  <a:lnTo>
                    <a:pt x="70" y="8"/>
                  </a:lnTo>
                  <a:lnTo>
                    <a:pt x="78" y="4"/>
                  </a:lnTo>
                  <a:lnTo>
                    <a:pt x="86" y="0"/>
                  </a:lnTo>
                  <a:lnTo>
                    <a:pt x="86" y="0"/>
                  </a:lnTo>
                  <a:lnTo>
                    <a:pt x="102" y="2"/>
                  </a:lnTo>
                  <a:lnTo>
                    <a:pt x="116" y="6"/>
                  </a:lnTo>
                  <a:lnTo>
                    <a:pt x="126" y="10"/>
                  </a:lnTo>
                  <a:lnTo>
                    <a:pt x="136" y="18"/>
                  </a:lnTo>
                  <a:lnTo>
                    <a:pt x="144" y="26"/>
                  </a:lnTo>
                  <a:lnTo>
                    <a:pt x="148" y="34"/>
                  </a:lnTo>
                  <a:lnTo>
                    <a:pt x="152" y="46"/>
                  </a:lnTo>
                  <a:lnTo>
                    <a:pt x="152" y="58"/>
                  </a:lnTo>
                  <a:lnTo>
                    <a:pt x="152" y="58"/>
                  </a:lnTo>
                  <a:lnTo>
                    <a:pt x="152" y="66"/>
                  </a:lnTo>
                  <a:lnTo>
                    <a:pt x="150" y="72"/>
                  </a:lnTo>
                  <a:lnTo>
                    <a:pt x="146" y="76"/>
                  </a:lnTo>
                  <a:lnTo>
                    <a:pt x="142" y="80"/>
                  </a:lnTo>
                  <a:lnTo>
                    <a:pt x="142" y="80"/>
                  </a:lnTo>
                  <a:lnTo>
                    <a:pt x="132" y="88"/>
                  </a:lnTo>
                  <a:lnTo>
                    <a:pt x="132" y="88"/>
                  </a:lnTo>
                  <a:lnTo>
                    <a:pt x="134" y="92"/>
                  </a:lnTo>
                  <a:lnTo>
                    <a:pt x="134" y="92"/>
                  </a:lnTo>
                  <a:lnTo>
                    <a:pt x="130" y="100"/>
                  </a:lnTo>
                  <a:lnTo>
                    <a:pt x="124" y="108"/>
                  </a:lnTo>
                  <a:lnTo>
                    <a:pt x="114" y="120"/>
                  </a:lnTo>
                  <a:lnTo>
                    <a:pt x="100" y="130"/>
                  </a:lnTo>
                  <a:lnTo>
                    <a:pt x="100" y="136"/>
                  </a:lnTo>
                  <a:lnTo>
                    <a:pt x="100" y="136"/>
                  </a:lnTo>
                  <a:lnTo>
                    <a:pt x="100" y="140"/>
                  </a:lnTo>
                  <a:lnTo>
                    <a:pt x="102" y="144"/>
                  </a:lnTo>
                  <a:lnTo>
                    <a:pt x="106" y="146"/>
                  </a:lnTo>
                  <a:lnTo>
                    <a:pt x="110" y="148"/>
                  </a:lnTo>
                  <a:lnTo>
                    <a:pt x="110" y="148"/>
                  </a:lnTo>
                  <a:lnTo>
                    <a:pt x="116" y="148"/>
                  </a:lnTo>
                  <a:lnTo>
                    <a:pt x="120" y="150"/>
                  </a:lnTo>
                  <a:lnTo>
                    <a:pt x="124" y="154"/>
                  </a:lnTo>
                  <a:lnTo>
                    <a:pt x="126" y="158"/>
                  </a:lnTo>
                  <a:lnTo>
                    <a:pt x="126" y="158"/>
                  </a:lnTo>
                  <a:lnTo>
                    <a:pt x="146" y="194"/>
                  </a:lnTo>
                  <a:lnTo>
                    <a:pt x="154" y="204"/>
                  </a:lnTo>
                  <a:lnTo>
                    <a:pt x="162" y="210"/>
                  </a:lnTo>
                  <a:lnTo>
                    <a:pt x="162" y="210"/>
                  </a:lnTo>
                  <a:lnTo>
                    <a:pt x="170" y="264"/>
                  </a:lnTo>
                  <a:lnTo>
                    <a:pt x="174" y="302"/>
                  </a:lnTo>
                  <a:lnTo>
                    <a:pt x="174" y="302"/>
                  </a:lnTo>
                  <a:lnTo>
                    <a:pt x="182" y="324"/>
                  </a:lnTo>
                  <a:lnTo>
                    <a:pt x="196" y="354"/>
                  </a:lnTo>
                  <a:lnTo>
                    <a:pt x="240" y="442"/>
                  </a:lnTo>
                  <a:lnTo>
                    <a:pt x="240" y="442"/>
                  </a:lnTo>
                  <a:lnTo>
                    <a:pt x="286" y="528"/>
                  </a:lnTo>
                  <a:lnTo>
                    <a:pt x="304" y="556"/>
                  </a:lnTo>
                  <a:lnTo>
                    <a:pt x="316" y="578"/>
                  </a:lnTo>
                  <a:lnTo>
                    <a:pt x="316" y="578"/>
                  </a:lnTo>
                  <a:lnTo>
                    <a:pt x="320" y="596"/>
                  </a:lnTo>
                  <a:lnTo>
                    <a:pt x="320" y="618"/>
                  </a:lnTo>
                  <a:lnTo>
                    <a:pt x="320" y="618"/>
                  </a:lnTo>
                  <a:lnTo>
                    <a:pt x="318" y="648"/>
                  </a:lnTo>
                  <a:lnTo>
                    <a:pt x="314" y="696"/>
                  </a:lnTo>
                  <a:lnTo>
                    <a:pt x="314" y="696"/>
                  </a:lnTo>
                  <a:lnTo>
                    <a:pt x="312" y="740"/>
                  </a:lnTo>
                  <a:lnTo>
                    <a:pt x="312" y="772"/>
                  </a:lnTo>
                  <a:lnTo>
                    <a:pt x="312" y="784"/>
                  </a:lnTo>
                  <a:lnTo>
                    <a:pt x="314" y="784"/>
                  </a:lnTo>
                  <a:lnTo>
                    <a:pt x="314" y="784"/>
                  </a:lnTo>
                  <a:lnTo>
                    <a:pt x="316" y="796"/>
                  </a:lnTo>
                  <a:lnTo>
                    <a:pt x="318" y="806"/>
                  </a:lnTo>
                  <a:lnTo>
                    <a:pt x="318" y="806"/>
                  </a:lnTo>
                  <a:lnTo>
                    <a:pt x="326" y="822"/>
                  </a:lnTo>
                  <a:lnTo>
                    <a:pt x="338" y="836"/>
                  </a:lnTo>
                  <a:lnTo>
                    <a:pt x="354" y="844"/>
                  </a:lnTo>
                  <a:lnTo>
                    <a:pt x="372" y="850"/>
                  </a:lnTo>
                  <a:lnTo>
                    <a:pt x="372" y="850"/>
                  </a:lnTo>
                  <a:lnTo>
                    <a:pt x="376" y="852"/>
                  </a:lnTo>
                  <a:lnTo>
                    <a:pt x="378" y="856"/>
                  </a:lnTo>
                  <a:lnTo>
                    <a:pt x="378" y="856"/>
                  </a:lnTo>
                  <a:lnTo>
                    <a:pt x="376" y="866"/>
                  </a:lnTo>
                  <a:lnTo>
                    <a:pt x="370" y="872"/>
                  </a:lnTo>
                  <a:lnTo>
                    <a:pt x="358" y="874"/>
                  </a:lnTo>
                  <a:lnTo>
                    <a:pt x="344" y="876"/>
                  </a:lnTo>
                  <a:lnTo>
                    <a:pt x="344" y="876"/>
                  </a:lnTo>
                  <a:lnTo>
                    <a:pt x="312" y="872"/>
                  </a:lnTo>
                  <a:lnTo>
                    <a:pt x="312" y="872"/>
                  </a:lnTo>
                  <a:lnTo>
                    <a:pt x="280" y="870"/>
                  </a:lnTo>
                  <a:lnTo>
                    <a:pt x="280" y="870"/>
                  </a:lnTo>
                  <a:lnTo>
                    <a:pt x="268" y="870"/>
                  </a:lnTo>
                  <a:lnTo>
                    <a:pt x="260" y="868"/>
                  </a:lnTo>
                  <a:lnTo>
                    <a:pt x="254" y="864"/>
                  </a:lnTo>
                  <a:lnTo>
                    <a:pt x="252" y="858"/>
                  </a:lnTo>
                  <a:lnTo>
                    <a:pt x="252" y="858"/>
                  </a:lnTo>
                  <a:lnTo>
                    <a:pt x="250" y="852"/>
                  </a:lnTo>
                  <a:lnTo>
                    <a:pt x="248" y="838"/>
                  </a:lnTo>
                  <a:lnTo>
                    <a:pt x="248" y="838"/>
                  </a:lnTo>
                  <a:lnTo>
                    <a:pt x="250" y="828"/>
                  </a:lnTo>
                  <a:lnTo>
                    <a:pt x="254" y="818"/>
                  </a:lnTo>
                  <a:lnTo>
                    <a:pt x="254" y="818"/>
                  </a:lnTo>
                  <a:lnTo>
                    <a:pt x="260" y="804"/>
                  </a:lnTo>
                  <a:lnTo>
                    <a:pt x="260" y="804"/>
                  </a:lnTo>
                  <a:lnTo>
                    <a:pt x="260" y="766"/>
                  </a:lnTo>
                  <a:lnTo>
                    <a:pt x="260" y="766"/>
                  </a:lnTo>
                  <a:lnTo>
                    <a:pt x="262" y="702"/>
                  </a:lnTo>
                  <a:lnTo>
                    <a:pt x="262" y="702"/>
                  </a:lnTo>
                  <a:lnTo>
                    <a:pt x="264" y="640"/>
                  </a:lnTo>
                  <a:lnTo>
                    <a:pt x="264" y="640"/>
                  </a:lnTo>
                  <a:lnTo>
                    <a:pt x="262" y="624"/>
                  </a:lnTo>
                  <a:lnTo>
                    <a:pt x="258" y="610"/>
                  </a:lnTo>
                  <a:lnTo>
                    <a:pt x="258" y="610"/>
                  </a:lnTo>
                  <a:lnTo>
                    <a:pt x="254" y="606"/>
                  </a:lnTo>
                  <a:lnTo>
                    <a:pt x="246" y="606"/>
                  </a:lnTo>
                  <a:lnTo>
                    <a:pt x="246" y="606"/>
                  </a:lnTo>
                  <a:lnTo>
                    <a:pt x="232" y="608"/>
                  </a:lnTo>
                  <a:lnTo>
                    <a:pt x="232" y="608"/>
                  </a:lnTo>
                  <a:lnTo>
                    <a:pt x="136" y="628"/>
                  </a:lnTo>
                  <a:lnTo>
                    <a:pt x="136" y="628"/>
                  </a:lnTo>
                  <a:lnTo>
                    <a:pt x="130" y="648"/>
                  </a:lnTo>
                  <a:lnTo>
                    <a:pt x="126" y="672"/>
                  </a:lnTo>
                  <a:lnTo>
                    <a:pt x="124" y="702"/>
                  </a:lnTo>
                  <a:lnTo>
                    <a:pt x="124" y="736"/>
                  </a:lnTo>
                  <a:lnTo>
                    <a:pt x="124" y="736"/>
                  </a:lnTo>
                  <a:lnTo>
                    <a:pt x="124" y="790"/>
                  </a:lnTo>
                  <a:lnTo>
                    <a:pt x="124" y="790"/>
                  </a:lnTo>
                  <a:lnTo>
                    <a:pt x="126" y="806"/>
                  </a:lnTo>
                  <a:lnTo>
                    <a:pt x="130" y="818"/>
                  </a:lnTo>
                  <a:lnTo>
                    <a:pt x="134" y="830"/>
                  </a:lnTo>
                  <a:lnTo>
                    <a:pt x="140" y="840"/>
                  </a:lnTo>
                  <a:lnTo>
                    <a:pt x="140" y="840"/>
                  </a:lnTo>
                  <a:lnTo>
                    <a:pt x="152" y="860"/>
                  </a:lnTo>
                  <a:lnTo>
                    <a:pt x="162" y="880"/>
                  </a:lnTo>
                  <a:lnTo>
                    <a:pt x="162" y="880"/>
                  </a:lnTo>
                  <a:lnTo>
                    <a:pt x="160" y="886"/>
                  </a:lnTo>
                  <a:lnTo>
                    <a:pt x="154" y="892"/>
                  </a:lnTo>
                  <a:lnTo>
                    <a:pt x="144" y="894"/>
                  </a:lnTo>
                  <a:lnTo>
                    <a:pt x="132" y="894"/>
                  </a:lnTo>
                  <a:lnTo>
                    <a:pt x="132" y="894"/>
                  </a:lnTo>
                  <a:lnTo>
                    <a:pt x="116" y="894"/>
                  </a:lnTo>
                  <a:lnTo>
                    <a:pt x="102" y="892"/>
                  </a:lnTo>
                  <a:lnTo>
                    <a:pt x="90" y="888"/>
                  </a:lnTo>
                  <a:lnTo>
                    <a:pt x="80" y="882"/>
                  </a:lnTo>
                  <a:lnTo>
                    <a:pt x="80" y="882"/>
                  </a:lnTo>
                  <a:lnTo>
                    <a:pt x="76" y="880"/>
                  </a:lnTo>
                  <a:lnTo>
                    <a:pt x="74" y="876"/>
                  </a:lnTo>
                  <a:lnTo>
                    <a:pt x="72" y="872"/>
                  </a:lnTo>
                  <a:lnTo>
                    <a:pt x="70" y="868"/>
                  </a:lnTo>
                  <a:lnTo>
                    <a:pt x="70" y="868"/>
                  </a:lnTo>
                  <a:lnTo>
                    <a:pt x="74" y="848"/>
                  </a:lnTo>
                  <a:lnTo>
                    <a:pt x="74" y="848"/>
                  </a:lnTo>
                  <a:lnTo>
                    <a:pt x="76" y="830"/>
                  </a:lnTo>
                  <a:lnTo>
                    <a:pt x="76" y="830"/>
                  </a:lnTo>
                  <a:lnTo>
                    <a:pt x="72" y="776"/>
                  </a:lnTo>
                  <a:lnTo>
                    <a:pt x="72" y="776"/>
                  </a:lnTo>
                  <a:lnTo>
                    <a:pt x="68" y="722"/>
                  </a:lnTo>
                  <a:lnTo>
                    <a:pt x="68" y="722"/>
                  </a:lnTo>
                  <a:lnTo>
                    <a:pt x="70" y="676"/>
                  </a:lnTo>
                  <a:lnTo>
                    <a:pt x="74" y="632"/>
                  </a:lnTo>
                  <a:lnTo>
                    <a:pt x="74" y="632"/>
                  </a:lnTo>
                  <a:lnTo>
                    <a:pt x="66" y="632"/>
                  </a:lnTo>
                  <a:lnTo>
                    <a:pt x="60" y="628"/>
                  </a:lnTo>
                  <a:lnTo>
                    <a:pt x="56" y="622"/>
                  </a:lnTo>
                  <a:lnTo>
                    <a:pt x="56" y="614"/>
                  </a:lnTo>
                  <a:lnTo>
                    <a:pt x="56" y="614"/>
                  </a:lnTo>
                  <a:lnTo>
                    <a:pt x="58" y="594"/>
                  </a:lnTo>
                  <a:lnTo>
                    <a:pt x="58" y="594"/>
                  </a:lnTo>
                  <a:lnTo>
                    <a:pt x="60" y="572"/>
                  </a:lnTo>
                  <a:lnTo>
                    <a:pt x="60" y="572"/>
                  </a:lnTo>
                  <a:lnTo>
                    <a:pt x="58" y="528"/>
                  </a:lnTo>
                  <a:lnTo>
                    <a:pt x="58" y="528"/>
                  </a:lnTo>
                  <a:lnTo>
                    <a:pt x="58" y="484"/>
                  </a:lnTo>
                  <a:lnTo>
                    <a:pt x="58" y="484"/>
                  </a:lnTo>
                  <a:lnTo>
                    <a:pt x="46" y="462"/>
                  </a:lnTo>
                  <a:lnTo>
                    <a:pt x="24" y="418"/>
                  </a:lnTo>
                  <a:lnTo>
                    <a:pt x="24" y="418"/>
                  </a:lnTo>
                  <a:lnTo>
                    <a:pt x="6" y="374"/>
                  </a:lnTo>
                  <a:lnTo>
                    <a:pt x="0" y="356"/>
                  </a:lnTo>
                  <a:lnTo>
                    <a:pt x="0" y="184"/>
                  </a:lnTo>
                  <a:lnTo>
                    <a:pt x="0" y="184"/>
                  </a:lnTo>
                  <a:lnTo>
                    <a:pt x="4" y="178"/>
                  </a:lnTo>
                  <a:lnTo>
                    <a:pt x="6" y="170"/>
                  </a:lnTo>
                  <a:lnTo>
                    <a:pt x="8" y="160"/>
                  </a:lnTo>
                  <a:lnTo>
                    <a:pt x="10" y="150"/>
                  </a:lnTo>
                  <a:lnTo>
                    <a:pt x="10" y="150"/>
                  </a:lnTo>
                  <a:lnTo>
                    <a:pt x="10" y="140"/>
                  </a:lnTo>
                  <a:lnTo>
                    <a:pt x="12" y="130"/>
                  </a:lnTo>
                  <a:lnTo>
                    <a:pt x="14" y="120"/>
                  </a:lnTo>
                  <a:lnTo>
                    <a:pt x="18" y="114"/>
                  </a:lnTo>
                  <a:lnTo>
                    <a:pt x="18" y="114"/>
                  </a:lnTo>
                  <a:lnTo>
                    <a:pt x="24" y="102"/>
                  </a:lnTo>
                  <a:lnTo>
                    <a:pt x="28" y="94"/>
                  </a:lnTo>
                  <a:lnTo>
                    <a:pt x="28" y="94"/>
                  </a:lnTo>
                  <a:lnTo>
                    <a:pt x="28" y="88"/>
                  </a:lnTo>
                  <a:lnTo>
                    <a:pt x="30" y="84"/>
                  </a:lnTo>
                  <a:lnTo>
                    <a:pt x="34" y="80"/>
                  </a:lnTo>
                  <a:lnTo>
                    <a:pt x="38" y="80"/>
                  </a:lnTo>
                  <a:lnTo>
                    <a:pt x="40" y="78"/>
                  </a:lnTo>
                  <a:lnTo>
                    <a:pt x="40" y="78"/>
                  </a:lnTo>
                  <a:lnTo>
                    <a:pt x="42" y="58"/>
                  </a:lnTo>
                  <a:lnTo>
                    <a:pt x="44" y="50"/>
                  </a:lnTo>
                  <a:lnTo>
                    <a:pt x="46" y="44"/>
                  </a:lnTo>
                  <a:lnTo>
                    <a:pt x="46" y="44"/>
                  </a:lnTo>
                  <a:close/>
                  <a:moveTo>
                    <a:pt x="38" y="284"/>
                  </a:moveTo>
                  <a:lnTo>
                    <a:pt x="38" y="284"/>
                  </a:lnTo>
                  <a:lnTo>
                    <a:pt x="36" y="302"/>
                  </a:lnTo>
                  <a:lnTo>
                    <a:pt x="36" y="302"/>
                  </a:lnTo>
                  <a:lnTo>
                    <a:pt x="38" y="332"/>
                  </a:lnTo>
                  <a:lnTo>
                    <a:pt x="42" y="370"/>
                  </a:lnTo>
                  <a:lnTo>
                    <a:pt x="42" y="370"/>
                  </a:lnTo>
                  <a:lnTo>
                    <a:pt x="46" y="392"/>
                  </a:lnTo>
                  <a:lnTo>
                    <a:pt x="48" y="410"/>
                  </a:lnTo>
                  <a:lnTo>
                    <a:pt x="54" y="422"/>
                  </a:lnTo>
                  <a:lnTo>
                    <a:pt x="58" y="428"/>
                  </a:lnTo>
                  <a:lnTo>
                    <a:pt x="58" y="428"/>
                  </a:lnTo>
                  <a:lnTo>
                    <a:pt x="64" y="410"/>
                  </a:lnTo>
                  <a:lnTo>
                    <a:pt x="70" y="390"/>
                  </a:lnTo>
                  <a:lnTo>
                    <a:pt x="74" y="368"/>
                  </a:lnTo>
                  <a:lnTo>
                    <a:pt x="74" y="346"/>
                  </a:lnTo>
                  <a:lnTo>
                    <a:pt x="74" y="340"/>
                  </a:lnTo>
                  <a:lnTo>
                    <a:pt x="74" y="340"/>
                  </a:lnTo>
                  <a:lnTo>
                    <a:pt x="66" y="328"/>
                  </a:lnTo>
                  <a:lnTo>
                    <a:pt x="60" y="312"/>
                  </a:lnTo>
                  <a:lnTo>
                    <a:pt x="54" y="290"/>
                  </a:lnTo>
                  <a:lnTo>
                    <a:pt x="50" y="262"/>
                  </a:lnTo>
                  <a:lnTo>
                    <a:pt x="50" y="262"/>
                  </a:lnTo>
                  <a:lnTo>
                    <a:pt x="48" y="248"/>
                  </a:lnTo>
                  <a:lnTo>
                    <a:pt x="46" y="244"/>
                  </a:lnTo>
                  <a:lnTo>
                    <a:pt x="44" y="242"/>
                  </a:lnTo>
                  <a:lnTo>
                    <a:pt x="44" y="242"/>
                  </a:lnTo>
                  <a:lnTo>
                    <a:pt x="42" y="258"/>
                  </a:lnTo>
                  <a:lnTo>
                    <a:pt x="38" y="266"/>
                  </a:lnTo>
                  <a:lnTo>
                    <a:pt x="38" y="266"/>
                  </a:lnTo>
                  <a:lnTo>
                    <a:pt x="38" y="284"/>
                  </a:lnTo>
                  <a:lnTo>
                    <a:pt x="38" y="284"/>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auto">
            <a:xfrm>
              <a:off x="7364125" y="2879927"/>
              <a:ext cx="872442" cy="3644697"/>
            </a:xfrm>
            <a:custGeom>
              <a:avLst/>
              <a:gdLst/>
              <a:ahLst/>
              <a:cxnLst>
                <a:cxn ang="0">
                  <a:pos x="210" y="154"/>
                </a:cxn>
                <a:cxn ang="0">
                  <a:pos x="200" y="164"/>
                </a:cxn>
                <a:cxn ang="0">
                  <a:pos x="210" y="168"/>
                </a:cxn>
                <a:cxn ang="0">
                  <a:pos x="204" y="210"/>
                </a:cxn>
                <a:cxn ang="0">
                  <a:pos x="210" y="310"/>
                </a:cxn>
                <a:cxn ang="0">
                  <a:pos x="204" y="322"/>
                </a:cxn>
                <a:cxn ang="0">
                  <a:pos x="200" y="394"/>
                </a:cxn>
                <a:cxn ang="0">
                  <a:pos x="192" y="422"/>
                </a:cxn>
                <a:cxn ang="0">
                  <a:pos x="200" y="470"/>
                </a:cxn>
                <a:cxn ang="0">
                  <a:pos x="180" y="492"/>
                </a:cxn>
                <a:cxn ang="0">
                  <a:pos x="168" y="554"/>
                </a:cxn>
                <a:cxn ang="0">
                  <a:pos x="166" y="650"/>
                </a:cxn>
                <a:cxn ang="0">
                  <a:pos x="170" y="798"/>
                </a:cxn>
                <a:cxn ang="0">
                  <a:pos x="182" y="834"/>
                </a:cxn>
                <a:cxn ang="0">
                  <a:pos x="170" y="874"/>
                </a:cxn>
                <a:cxn ang="0">
                  <a:pos x="164" y="872"/>
                </a:cxn>
                <a:cxn ang="0">
                  <a:pos x="160" y="862"/>
                </a:cxn>
                <a:cxn ang="0">
                  <a:pos x="146" y="894"/>
                </a:cxn>
                <a:cxn ang="0">
                  <a:pos x="138" y="876"/>
                </a:cxn>
                <a:cxn ang="0">
                  <a:pos x="130" y="864"/>
                </a:cxn>
                <a:cxn ang="0">
                  <a:pos x="106" y="892"/>
                </a:cxn>
                <a:cxn ang="0">
                  <a:pos x="78" y="894"/>
                </a:cxn>
                <a:cxn ang="0">
                  <a:pos x="66" y="878"/>
                </a:cxn>
                <a:cxn ang="0">
                  <a:pos x="82" y="872"/>
                </a:cxn>
                <a:cxn ang="0">
                  <a:pos x="94" y="850"/>
                </a:cxn>
                <a:cxn ang="0">
                  <a:pos x="98" y="820"/>
                </a:cxn>
                <a:cxn ang="0">
                  <a:pos x="82" y="738"/>
                </a:cxn>
                <a:cxn ang="0">
                  <a:pos x="72" y="666"/>
                </a:cxn>
                <a:cxn ang="0">
                  <a:pos x="42" y="526"/>
                </a:cxn>
                <a:cxn ang="0">
                  <a:pos x="28" y="486"/>
                </a:cxn>
                <a:cxn ang="0">
                  <a:pos x="4" y="456"/>
                </a:cxn>
                <a:cxn ang="0">
                  <a:pos x="0" y="404"/>
                </a:cxn>
                <a:cxn ang="0">
                  <a:pos x="30" y="310"/>
                </a:cxn>
                <a:cxn ang="0">
                  <a:pos x="32" y="278"/>
                </a:cxn>
                <a:cxn ang="0">
                  <a:pos x="40" y="248"/>
                </a:cxn>
                <a:cxn ang="0">
                  <a:pos x="32" y="226"/>
                </a:cxn>
                <a:cxn ang="0">
                  <a:pos x="50" y="198"/>
                </a:cxn>
                <a:cxn ang="0">
                  <a:pos x="54" y="180"/>
                </a:cxn>
                <a:cxn ang="0">
                  <a:pos x="44" y="146"/>
                </a:cxn>
                <a:cxn ang="0">
                  <a:pos x="34" y="96"/>
                </a:cxn>
                <a:cxn ang="0">
                  <a:pos x="24" y="50"/>
                </a:cxn>
                <a:cxn ang="0">
                  <a:pos x="54" y="16"/>
                </a:cxn>
                <a:cxn ang="0">
                  <a:pos x="74" y="6"/>
                </a:cxn>
                <a:cxn ang="0">
                  <a:pos x="102" y="0"/>
                </a:cxn>
                <a:cxn ang="0">
                  <a:pos x="124" y="12"/>
                </a:cxn>
                <a:cxn ang="0">
                  <a:pos x="156" y="52"/>
                </a:cxn>
                <a:cxn ang="0">
                  <a:pos x="166" y="84"/>
                </a:cxn>
                <a:cxn ang="0">
                  <a:pos x="178" y="118"/>
                </a:cxn>
                <a:cxn ang="0">
                  <a:pos x="192" y="140"/>
                </a:cxn>
                <a:cxn ang="0">
                  <a:pos x="206" y="146"/>
                </a:cxn>
                <a:cxn ang="0">
                  <a:pos x="146" y="770"/>
                </a:cxn>
                <a:cxn ang="0">
                  <a:pos x="132" y="710"/>
                </a:cxn>
                <a:cxn ang="0">
                  <a:pos x="126" y="734"/>
                </a:cxn>
                <a:cxn ang="0">
                  <a:pos x="128" y="788"/>
                </a:cxn>
                <a:cxn ang="0">
                  <a:pos x="140" y="810"/>
                </a:cxn>
                <a:cxn ang="0">
                  <a:pos x="146" y="780"/>
                </a:cxn>
                <a:cxn ang="0">
                  <a:pos x="176" y="324"/>
                </a:cxn>
                <a:cxn ang="0">
                  <a:pos x="166" y="262"/>
                </a:cxn>
                <a:cxn ang="0">
                  <a:pos x="142" y="304"/>
                </a:cxn>
                <a:cxn ang="0">
                  <a:pos x="138" y="318"/>
                </a:cxn>
                <a:cxn ang="0">
                  <a:pos x="140" y="338"/>
                </a:cxn>
                <a:cxn ang="0">
                  <a:pos x="172" y="380"/>
                </a:cxn>
                <a:cxn ang="0">
                  <a:pos x="176" y="324"/>
                </a:cxn>
              </a:cxnLst>
              <a:rect l="0" t="0" r="r" b="b"/>
              <a:pathLst>
                <a:path w="214" h="894">
                  <a:moveTo>
                    <a:pt x="214" y="148"/>
                  </a:moveTo>
                  <a:lnTo>
                    <a:pt x="214" y="148"/>
                  </a:lnTo>
                  <a:lnTo>
                    <a:pt x="210" y="154"/>
                  </a:lnTo>
                  <a:lnTo>
                    <a:pt x="210" y="154"/>
                  </a:lnTo>
                  <a:lnTo>
                    <a:pt x="204" y="158"/>
                  </a:lnTo>
                  <a:lnTo>
                    <a:pt x="204" y="158"/>
                  </a:lnTo>
                  <a:lnTo>
                    <a:pt x="200" y="162"/>
                  </a:lnTo>
                  <a:lnTo>
                    <a:pt x="200" y="164"/>
                  </a:lnTo>
                  <a:lnTo>
                    <a:pt x="200" y="164"/>
                  </a:lnTo>
                  <a:lnTo>
                    <a:pt x="202" y="166"/>
                  </a:lnTo>
                  <a:lnTo>
                    <a:pt x="210" y="168"/>
                  </a:lnTo>
                  <a:lnTo>
                    <a:pt x="210" y="168"/>
                  </a:lnTo>
                  <a:lnTo>
                    <a:pt x="200" y="180"/>
                  </a:lnTo>
                  <a:lnTo>
                    <a:pt x="200" y="180"/>
                  </a:lnTo>
                  <a:lnTo>
                    <a:pt x="202" y="194"/>
                  </a:lnTo>
                  <a:lnTo>
                    <a:pt x="204" y="210"/>
                  </a:lnTo>
                  <a:lnTo>
                    <a:pt x="204" y="210"/>
                  </a:lnTo>
                  <a:lnTo>
                    <a:pt x="208" y="260"/>
                  </a:lnTo>
                  <a:lnTo>
                    <a:pt x="208" y="260"/>
                  </a:lnTo>
                  <a:lnTo>
                    <a:pt x="210" y="310"/>
                  </a:lnTo>
                  <a:lnTo>
                    <a:pt x="210" y="310"/>
                  </a:lnTo>
                  <a:lnTo>
                    <a:pt x="208" y="316"/>
                  </a:lnTo>
                  <a:lnTo>
                    <a:pt x="204" y="322"/>
                  </a:lnTo>
                  <a:lnTo>
                    <a:pt x="204" y="322"/>
                  </a:lnTo>
                  <a:lnTo>
                    <a:pt x="204" y="366"/>
                  </a:lnTo>
                  <a:lnTo>
                    <a:pt x="204" y="366"/>
                  </a:lnTo>
                  <a:lnTo>
                    <a:pt x="202" y="382"/>
                  </a:lnTo>
                  <a:lnTo>
                    <a:pt x="200" y="394"/>
                  </a:lnTo>
                  <a:lnTo>
                    <a:pt x="196" y="404"/>
                  </a:lnTo>
                  <a:lnTo>
                    <a:pt x="192" y="410"/>
                  </a:lnTo>
                  <a:lnTo>
                    <a:pt x="192" y="410"/>
                  </a:lnTo>
                  <a:lnTo>
                    <a:pt x="192" y="422"/>
                  </a:lnTo>
                  <a:lnTo>
                    <a:pt x="192" y="422"/>
                  </a:lnTo>
                  <a:lnTo>
                    <a:pt x="198" y="446"/>
                  </a:lnTo>
                  <a:lnTo>
                    <a:pt x="200" y="448"/>
                  </a:lnTo>
                  <a:lnTo>
                    <a:pt x="200" y="470"/>
                  </a:lnTo>
                  <a:lnTo>
                    <a:pt x="200" y="470"/>
                  </a:lnTo>
                  <a:lnTo>
                    <a:pt x="194" y="480"/>
                  </a:lnTo>
                  <a:lnTo>
                    <a:pt x="188" y="486"/>
                  </a:lnTo>
                  <a:lnTo>
                    <a:pt x="180" y="492"/>
                  </a:lnTo>
                  <a:lnTo>
                    <a:pt x="170" y="496"/>
                  </a:lnTo>
                  <a:lnTo>
                    <a:pt x="170" y="496"/>
                  </a:lnTo>
                  <a:lnTo>
                    <a:pt x="168" y="554"/>
                  </a:lnTo>
                  <a:lnTo>
                    <a:pt x="168" y="554"/>
                  </a:lnTo>
                  <a:lnTo>
                    <a:pt x="164" y="612"/>
                  </a:lnTo>
                  <a:lnTo>
                    <a:pt x="164" y="612"/>
                  </a:lnTo>
                  <a:lnTo>
                    <a:pt x="166" y="650"/>
                  </a:lnTo>
                  <a:lnTo>
                    <a:pt x="166" y="650"/>
                  </a:lnTo>
                  <a:lnTo>
                    <a:pt x="168" y="688"/>
                  </a:lnTo>
                  <a:lnTo>
                    <a:pt x="168" y="688"/>
                  </a:lnTo>
                  <a:lnTo>
                    <a:pt x="168" y="734"/>
                  </a:lnTo>
                  <a:lnTo>
                    <a:pt x="170" y="798"/>
                  </a:lnTo>
                  <a:lnTo>
                    <a:pt x="172" y="800"/>
                  </a:lnTo>
                  <a:lnTo>
                    <a:pt x="172" y="800"/>
                  </a:lnTo>
                  <a:lnTo>
                    <a:pt x="182" y="834"/>
                  </a:lnTo>
                  <a:lnTo>
                    <a:pt x="182" y="834"/>
                  </a:lnTo>
                  <a:lnTo>
                    <a:pt x="174" y="852"/>
                  </a:lnTo>
                  <a:lnTo>
                    <a:pt x="170" y="868"/>
                  </a:lnTo>
                  <a:lnTo>
                    <a:pt x="170" y="868"/>
                  </a:lnTo>
                  <a:lnTo>
                    <a:pt x="170" y="874"/>
                  </a:lnTo>
                  <a:lnTo>
                    <a:pt x="168" y="876"/>
                  </a:lnTo>
                  <a:lnTo>
                    <a:pt x="168" y="876"/>
                  </a:lnTo>
                  <a:lnTo>
                    <a:pt x="166" y="874"/>
                  </a:lnTo>
                  <a:lnTo>
                    <a:pt x="164" y="872"/>
                  </a:lnTo>
                  <a:lnTo>
                    <a:pt x="164" y="872"/>
                  </a:lnTo>
                  <a:lnTo>
                    <a:pt x="164" y="866"/>
                  </a:lnTo>
                  <a:lnTo>
                    <a:pt x="160" y="862"/>
                  </a:lnTo>
                  <a:lnTo>
                    <a:pt x="160" y="862"/>
                  </a:lnTo>
                  <a:lnTo>
                    <a:pt x="146" y="870"/>
                  </a:lnTo>
                  <a:lnTo>
                    <a:pt x="146" y="872"/>
                  </a:lnTo>
                  <a:lnTo>
                    <a:pt x="146" y="894"/>
                  </a:lnTo>
                  <a:lnTo>
                    <a:pt x="146" y="894"/>
                  </a:lnTo>
                  <a:lnTo>
                    <a:pt x="140" y="894"/>
                  </a:lnTo>
                  <a:lnTo>
                    <a:pt x="138" y="890"/>
                  </a:lnTo>
                  <a:lnTo>
                    <a:pt x="138" y="890"/>
                  </a:lnTo>
                  <a:lnTo>
                    <a:pt x="138" y="876"/>
                  </a:lnTo>
                  <a:lnTo>
                    <a:pt x="138" y="876"/>
                  </a:lnTo>
                  <a:lnTo>
                    <a:pt x="136" y="868"/>
                  </a:lnTo>
                  <a:lnTo>
                    <a:pt x="130" y="864"/>
                  </a:lnTo>
                  <a:lnTo>
                    <a:pt x="130" y="864"/>
                  </a:lnTo>
                  <a:lnTo>
                    <a:pt x="118" y="880"/>
                  </a:lnTo>
                  <a:lnTo>
                    <a:pt x="118" y="880"/>
                  </a:lnTo>
                  <a:lnTo>
                    <a:pt x="112" y="886"/>
                  </a:lnTo>
                  <a:lnTo>
                    <a:pt x="106" y="892"/>
                  </a:lnTo>
                  <a:lnTo>
                    <a:pt x="98" y="894"/>
                  </a:lnTo>
                  <a:lnTo>
                    <a:pt x="90" y="894"/>
                  </a:lnTo>
                  <a:lnTo>
                    <a:pt x="90" y="894"/>
                  </a:lnTo>
                  <a:lnTo>
                    <a:pt x="78" y="894"/>
                  </a:lnTo>
                  <a:lnTo>
                    <a:pt x="70" y="888"/>
                  </a:lnTo>
                  <a:lnTo>
                    <a:pt x="66" y="882"/>
                  </a:lnTo>
                  <a:lnTo>
                    <a:pt x="66" y="882"/>
                  </a:lnTo>
                  <a:lnTo>
                    <a:pt x="66" y="878"/>
                  </a:lnTo>
                  <a:lnTo>
                    <a:pt x="66" y="878"/>
                  </a:lnTo>
                  <a:lnTo>
                    <a:pt x="70" y="874"/>
                  </a:lnTo>
                  <a:lnTo>
                    <a:pt x="70" y="874"/>
                  </a:lnTo>
                  <a:lnTo>
                    <a:pt x="82" y="872"/>
                  </a:lnTo>
                  <a:lnTo>
                    <a:pt x="82" y="872"/>
                  </a:lnTo>
                  <a:lnTo>
                    <a:pt x="86" y="870"/>
                  </a:lnTo>
                  <a:lnTo>
                    <a:pt x="88" y="866"/>
                  </a:lnTo>
                  <a:lnTo>
                    <a:pt x="94" y="850"/>
                  </a:lnTo>
                  <a:lnTo>
                    <a:pt x="94" y="850"/>
                  </a:lnTo>
                  <a:lnTo>
                    <a:pt x="98" y="834"/>
                  </a:lnTo>
                  <a:lnTo>
                    <a:pt x="98" y="820"/>
                  </a:lnTo>
                  <a:lnTo>
                    <a:pt x="98" y="820"/>
                  </a:lnTo>
                  <a:lnTo>
                    <a:pt x="98" y="802"/>
                  </a:lnTo>
                  <a:lnTo>
                    <a:pt x="94" y="782"/>
                  </a:lnTo>
                  <a:lnTo>
                    <a:pt x="90" y="762"/>
                  </a:lnTo>
                  <a:lnTo>
                    <a:pt x="82" y="738"/>
                  </a:lnTo>
                  <a:lnTo>
                    <a:pt x="82" y="738"/>
                  </a:lnTo>
                  <a:lnTo>
                    <a:pt x="78" y="708"/>
                  </a:lnTo>
                  <a:lnTo>
                    <a:pt x="72" y="666"/>
                  </a:lnTo>
                  <a:lnTo>
                    <a:pt x="72" y="666"/>
                  </a:lnTo>
                  <a:lnTo>
                    <a:pt x="50" y="588"/>
                  </a:lnTo>
                  <a:lnTo>
                    <a:pt x="50" y="588"/>
                  </a:lnTo>
                  <a:lnTo>
                    <a:pt x="46" y="562"/>
                  </a:lnTo>
                  <a:lnTo>
                    <a:pt x="42" y="526"/>
                  </a:lnTo>
                  <a:lnTo>
                    <a:pt x="42" y="526"/>
                  </a:lnTo>
                  <a:lnTo>
                    <a:pt x="30" y="488"/>
                  </a:lnTo>
                  <a:lnTo>
                    <a:pt x="28" y="486"/>
                  </a:lnTo>
                  <a:lnTo>
                    <a:pt x="28" y="486"/>
                  </a:lnTo>
                  <a:lnTo>
                    <a:pt x="14" y="484"/>
                  </a:lnTo>
                  <a:lnTo>
                    <a:pt x="14" y="484"/>
                  </a:lnTo>
                  <a:lnTo>
                    <a:pt x="8" y="472"/>
                  </a:lnTo>
                  <a:lnTo>
                    <a:pt x="4" y="456"/>
                  </a:lnTo>
                  <a:lnTo>
                    <a:pt x="2" y="438"/>
                  </a:lnTo>
                  <a:lnTo>
                    <a:pt x="0" y="418"/>
                  </a:lnTo>
                  <a:lnTo>
                    <a:pt x="0" y="404"/>
                  </a:lnTo>
                  <a:lnTo>
                    <a:pt x="0" y="404"/>
                  </a:lnTo>
                  <a:lnTo>
                    <a:pt x="16" y="358"/>
                  </a:lnTo>
                  <a:lnTo>
                    <a:pt x="16" y="358"/>
                  </a:lnTo>
                  <a:lnTo>
                    <a:pt x="30" y="310"/>
                  </a:lnTo>
                  <a:lnTo>
                    <a:pt x="30" y="310"/>
                  </a:lnTo>
                  <a:lnTo>
                    <a:pt x="32" y="300"/>
                  </a:lnTo>
                  <a:lnTo>
                    <a:pt x="32" y="300"/>
                  </a:lnTo>
                  <a:lnTo>
                    <a:pt x="32" y="278"/>
                  </a:lnTo>
                  <a:lnTo>
                    <a:pt x="32" y="278"/>
                  </a:lnTo>
                  <a:lnTo>
                    <a:pt x="32" y="270"/>
                  </a:lnTo>
                  <a:lnTo>
                    <a:pt x="36" y="262"/>
                  </a:lnTo>
                  <a:lnTo>
                    <a:pt x="36" y="262"/>
                  </a:lnTo>
                  <a:lnTo>
                    <a:pt x="40" y="248"/>
                  </a:lnTo>
                  <a:lnTo>
                    <a:pt x="40" y="248"/>
                  </a:lnTo>
                  <a:lnTo>
                    <a:pt x="32" y="232"/>
                  </a:lnTo>
                  <a:lnTo>
                    <a:pt x="32" y="226"/>
                  </a:lnTo>
                  <a:lnTo>
                    <a:pt x="32" y="226"/>
                  </a:lnTo>
                  <a:lnTo>
                    <a:pt x="32" y="216"/>
                  </a:lnTo>
                  <a:lnTo>
                    <a:pt x="36" y="208"/>
                  </a:lnTo>
                  <a:lnTo>
                    <a:pt x="42" y="202"/>
                  </a:lnTo>
                  <a:lnTo>
                    <a:pt x="50" y="198"/>
                  </a:lnTo>
                  <a:lnTo>
                    <a:pt x="50" y="198"/>
                  </a:lnTo>
                  <a:lnTo>
                    <a:pt x="52" y="190"/>
                  </a:lnTo>
                  <a:lnTo>
                    <a:pt x="54" y="180"/>
                  </a:lnTo>
                  <a:lnTo>
                    <a:pt x="54" y="180"/>
                  </a:lnTo>
                  <a:lnTo>
                    <a:pt x="52" y="170"/>
                  </a:lnTo>
                  <a:lnTo>
                    <a:pt x="48" y="158"/>
                  </a:lnTo>
                  <a:lnTo>
                    <a:pt x="48" y="158"/>
                  </a:lnTo>
                  <a:lnTo>
                    <a:pt x="44" y="146"/>
                  </a:lnTo>
                  <a:lnTo>
                    <a:pt x="42" y="136"/>
                  </a:lnTo>
                  <a:lnTo>
                    <a:pt x="42" y="136"/>
                  </a:lnTo>
                  <a:lnTo>
                    <a:pt x="40" y="118"/>
                  </a:lnTo>
                  <a:lnTo>
                    <a:pt x="34" y="96"/>
                  </a:lnTo>
                  <a:lnTo>
                    <a:pt x="34" y="96"/>
                  </a:lnTo>
                  <a:lnTo>
                    <a:pt x="26" y="76"/>
                  </a:lnTo>
                  <a:lnTo>
                    <a:pt x="24" y="54"/>
                  </a:lnTo>
                  <a:lnTo>
                    <a:pt x="24" y="50"/>
                  </a:lnTo>
                  <a:lnTo>
                    <a:pt x="24" y="50"/>
                  </a:lnTo>
                  <a:lnTo>
                    <a:pt x="32" y="38"/>
                  </a:lnTo>
                  <a:lnTo>
                    <a:pt x="42" y="26"/>
                  </a:lnTo>
                  <a:lnTo>
                    <a:pt x="54" y="16"/>
                  </a:lnTo>
                  <a:lnTo>
                    <a:pt x="66" y="8"/>
                  </a:lnTo>
                  <a:lnTo>
                    <a:pt x="66" y="6"/>
                  </a:lnTo>
                  <a:lnTo>
                    <a:pt x="66" y="6"/>
                  </a:lnTo>
                  <a:lnTo>
                    <a:pt x="74" y="6"/>
                  </a:lnTo>
                  <a:lnTo>
                    <a:pt x="84" y="4"/>
                  </a:lnTo>
                  <a:lnTo>
                    <a:pt x="84" y="4"/>
                  </a:lnTo>
                  <a:lnTo>
                    <a:pt x="94" y="0"/>
                  </a:lnTo>
                  <a:lnTo>
                    <a:pt x="102" y="0"/>
                  </a:lnTo>
                  <a:lnTo>
                    <a:pt x="108" y="0"/>
                  </a:lnTo>
                  <a:lnTo>
                    <a:pt x="108" y="0"/>
                  </a:lnTo>
                  <a:lnTo>
                    <a:pt x="116" y="6"/>
                  </a:lnTo>
                  <a:lnTo>
                    <a:pt x="124" y="12"/>
                  </a:lnTo>
                  <a:lnTo>
                    <a:pt x="134" y="22"/>
                  </a:lnTo>
                  <a:lnTo>
                    <a:pt x="142" y="34"/>
                  </a:lnTo>
                  <a:lnTo>
                    <a:pt x="142" y="34"/>
                  </a:lnTo>
                  <a:lnTo>
                    <a:pt x="156" y="52"/>
                  </a:lnTo>
                  <a:lnTo>
                    <a:pt x="156" y="52"/>
                  </a:lnTo>
                  <a:lnTo>
                    <a:pt x="162" y="64"/>
                  </a:lnTo>
                  <a:lnTo>
                    <a:pt x="166" y="84"/>
                  </a:lnTo>
                  <a:lnTo>
                    <a:pt x="166" y="84"/>
                  </a:lnTo>
                  <a:lnTo>
                    <a:pt x="170" y="104"/>
                  </a:lnTo>
                  <a:lnTo>
                    <a:pt x="174" y="112"/>
                  </a:lnTo>
                  <a:lnTo>
                    <a:pt x="178" y="118"/>
                  </a:lnTo>
                  <a:lnTo>
                    <a:pt x="178" y="118"/>
                  </a:lnTo>
                  <a:lnTo>
                    <a:pt x="196" y="132"/>
                  </a:lnTo>
                  <a:lnTo>
                    <a:pt x="196" y="132"/>
                  </a:lnTo>
                  <a:lnTo>
                    <a:pt x="192" y="138"/>
                  </a:lnTo>
                  <a:lnTo>
                    <a:pt x="192" y="140"/>
                  </a:lnTo>
                  <a:lnTo>
                    <a:pt x="192" y="140"/>
                  </a:lnTo>
                  <a:lnTo>
                    <a:pt x="198" y="144"/>
                  </a:lnTo>
                  <a:lnTo>
                    <a:pt x="206" y="146"/>
                  </a:lnTo>
                  <a:lnTo>
                    <a:pt x="206" y="146"/>
                  </a:lnTo>
                  <a:lnTo>
                    <a:pt x="214" y="148"/>
                  </a:lnTo>
                  <a:lnTo>
                    <a:pt x="214" y="148"/>
                  </a:lnTo>
                  <a:close/>
                  <a:moveTo>
                    <a:pt x="146" y="770"/>
                  </a:moveTo>
                  <a:lnTo>
                    <a:pt x="146" y="770"/>
                  </a:lnTo>
                  <a:lnTo>
                    <a:pt x="146" y="754"/>
                  </a:lnTo>
                  <a:lnTo>
                    <a:pt x="142" y="738"/>
                  </a:lnTo>
                  <a:lnTo>
                    <a:pt x="138" y="722"/>
                  </a:lnTo>
                  <a:lnTo>
                    <a:pt x="132" y="710"/>
                  </a:lnTo>
                  <a:lnTo>
                    <a:pt x="132" y="710"/>
                  </a:lnTo>
                  <a:lnTo>
                    <a:pt x="128" y="720"/>
                  </a:lnTo>
                  <a:lnTo>
                    <a:pt x="128" y="734"/>
                  </a:lnTo>
                  <a:lnTo>
                    <a:pt x="126" y="734"/>
                  </a:lnTo>
                  <a:lnTo>
                    <a:pt x="126" y="734"/>
                  </a:lnTo>
                  <a:lnTo>
                    <a:pt x="126" y="774"/>
                  </a:lnTo>
                  <a:lnTo>
                    <a:pt x="126" y="774"/>
                  </a:lnTo>
                  <a:lnTo>
                    <a:pt x="128" y="788"/>
                  </a:lnTo>
                  <a:lnTo>
                    <a:pt x="130" y="798"/>
                  </a:lnTo>
                  <a:lnTo>
                    <a:pt x="134" y="806"/>
                  </a:lnTo>
                  <a:lnTo>
                    <a:pt x="138" y="810"/>
                  </a:lnTo>
                  <a:lnTo>
                    <a:pt x="140" y="810"/>
                  </a:lnTo>
                  <a:lnTo>
                    <a:pt x="140" y="810"/>
                  </a:lnTo>
                  <a:lnTo>
                    <a:pt x="142" y="788"/>
                  </a:lnTo>
                  <a:lnTo>
                    <a:pt x="142" y="788"/>
                  </a:lnTo>
                  <a:lnTo>
                    <a:pt x="146" y="780"/>
                  </a:lnTo>
                  <a:lnTo>
                    <a:pt x="146" y="770"/>
                  </a:lnTo>
                  <a:lnTo>
                    <a:pt x="146" y="770"/>
                  </a:lnTo>
                  <a:close/>
                  <a:moveTo>
                    <a:pt x="176" y="324"/>
                  </a:moveTo>
                  <a:lnTo>
                    <a:pt x="176" y="324"/>
                  </a:lnTo>
                  <a:lnTo>
                    <a:pt x="174" y="302"/>
                  </a:lnTo>
                  <a:lnTo>
                    <a:pt x="174" y="284"/>
                  </a:lnTo>
                  <a:lnTo>
                    <a:pt x="170" y="270"/>
                  </a:lnTo>
                  <a:lnTo>
                    <a:pt x="166" y="262"/>
                  </a:lnTo>
                  <a:lnTo>
                    <a:pt x="164" y="264"/>
                  </a:lnTo>
                  <a:lnTo>
                    <a:pt x="164" y="264"/>
                  </a:lnTo>
                  <a:lnTo>
                    <a:pt x="156" y="282"/>
                  </a:lnTo>
                  <a:lnTo>
                    <a:pt x="142" y="304"/>
                  </a:lnTo>
                  <a:lnTo>
                    <a:pt x="140" y="306"/>
                  </a:lnTo>
                  <a:lnTo>
                    <a:pt x="140" y="306"/>
                  </a:lnTo>
                  <a:lnTo>
                    <a:pt x="140" y="314"/>
                  </a:lnTo>
                  <a:lnTo>
                    <a:pt x="138" y="318"/>
                  </a:lnTo>
                  <a:lnTo>
                    <a:pt x="138" y="326"/>
                  </a:lnTo>
                  <a:lnTo>
                    <a:pt x="138" y="326"/>
                  </a:lnTo>
                  <a:lnTo>
                    <a:pt x="138" y="330"/>
                  </a:lnTo>
                  <a:lnTo>
                    <a:pt x="140" y="338"/>
                  </a:lnTo>
                  <a:lnTo>
                    <a:pt x="150" y="354"/>
                  </a:lnTo>
                  <a:lnTo>
                    <a:pt x="150" y="354"/>
                  </a:lnTo>
                  <a:lnTo>
                    <a:pt x="170" y="382"/>
                  </a:lnTo>
                  <a:lnTo>
                    <a:pt x="172" y="380"/>
                  </a:lnTo>
                  <a:lnTo>
                    <a:pt x="172" y="380"/>
                  </a:lnTo>
                  <a:lnTo>
                    <a:pt x="174" y="350"/>
                  </a:lnTo>
                  <a:lnTo>
                    <a:pt x="176" y="324"/>
                  </a:lnTo>
                  <a:lnTo>
                    <a:pt x="176" y="324"/>
                  </a:lnTo>
                  <a:close/>
                </a:path>
              </a:pathLst>
            </a:custGeom>
            <a:solidFill>
              <a:schemeClr val="accent1">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1" name="Group 67"/>
          <p:cNvGrpSpPr>
            <a:grpSpLocks noChangeAspect="1"/>
          </p:cNvGrpSpPr>
          <p:nvPr userDrawn="1"/>
        </p:nvGrpSpPr>
        <p:grpSpPr bwMode="auto">
          <a:xfrm flipH="1" flipV="1">
            <a:off x="152398" y="152400"/>
            <a:ext cx="1600202" cy="1033671"/>
            <a:chOff x="2497" y="1995"/>
            <a:chExt cx="805" cy="520"/>
          </a:xfrm>
          <a:solidFill>
            <a:schemeClr val="accent2">
              <a:lumMod val="20000"/>
              <a:lumOff val="80000"/>
            </a:schemeClr>
          </a:solidFill>
        </p:grpSpPr>
        <p:sp>
          <p:nvSpPr>
            <p:cNvPr id="1093"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6"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8"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5"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7"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2"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userDrawn="1">
            <p:ph type="ctrTitle"/>
          </p:nvPr>
        </p:nvSpPr>
        <p:spPr>
          <a:xfrm>
            <a:off x="685800" y="1143000"/>
            <a:ext cx="7772400" cy="646331"/>
          </a:xfrm>
        </p:spPr>
        <p:txBody>
          <a:bodyPr>
            <a:normAutofit/>
          </a:bodyPr>
          <a:lstStyle>
            <a:lvl1pPr algn="ctr">
              <a:defRPr sz="3600">
                <a:solidFill>
                  <a:schemeClr val="accent2">
                    <a:lumMod val="75000"/>
                  </a:schemeClr>
                </a:solidFill>
              </a:defRPr>
            </a:lvl1pPr>
          </a:lstStyle>
          <a:p>
            <a:r>
              <a:rPr lang="en-US" smtClean="0"/>
              <a:t>Click to edit Master title style</a:t>
            </a:r>
            <a:endParaRPr lang="en-US" dirty="0"/>
          </a:p>
        </p:txBody>
      </p:sp>
      <p:sp>
        <p:nvSpPr>
          <p:cNvPr id="3" name="Subtitle 2"/>
          <p:cNvSpPr>
            <a:spLocks noGrp="1"/>
          </p:cNvSpPr>
          <p:nvPr userDrawn="1">
            <p:ph type="subTitle" idx="1"/>
          </p:nvPr>
        </p:nvSpPr>
        <p:spPr>
          <a:xfrm>
            <a:off x="685800" y="1828800"/>
            <a:ext cx="7772400" cy="461665"/>
          </a:xfrm>
        </p:spPr>
        <p:txBody>
          <a:bodyPr>
            <a:normAutofit/>
          </a:bodyPr>
          <a:lstStyle>
            <a:lvl1pPr marL="0" indent="0" algn="ct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userDrawn="1">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88646-8CEC-4AE4-B1E7-ADF9D885FD96}" type="datetimeFigureOut">
              <a:rPr lang="en-US" smtClean="0"/>
              <a:pPr/>
              <a:t>05/06/2015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F81E8-6DE5-4C92-89BE-5D6CD56A8B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p:cNvGrpSpPr/>
          <p:nvPr/>
        </p:nvGrpSpPr>
        <p:grpSpPr>
          <a:xfrm>
            <a:off x="0" y="0"/>
            <a:ext cx="9144000" cy="6858000"/>
            <a:chOff x="0" y="0"/>
            <a:chExt cx="9144000" cy="6858000"/>
          </a:xfrm>
        </p:grpSpPr>
        <p:sp>
          <p:nvSpPr>
            <p:cNvPr id="33" name="Rectangle 3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7"/>
            <p:cNvGrpSpPr>
              <a:grpSpLocks noChangeAspect="1"/>
            </p:cNvGrpSpPr>
            <p:nvPr userDrawn="1"/>
          </p:nvGrpSpPr>
          <p:grpSpPr bwMode="auto">
            <a:xfrm flipH="1" flipV="1">
              <a:off x="152398" y="152400"/>
              <a:ext cx="1066802" cy="689114"/>
              <a:chOff x="2497" y="1995"/>
              <a:chExt cx="805" cy="520"/>
            </a:xfrm>
            <a:solidFill>
              <a:schemeClr val="accent2">
                <a:lumMod val="20000"/>
                <a:lumOff val="80000"/>
              </a:schemeClr>
            </a:solidFill>
          </p:grpSpPr>
          <p:sp>
            <p:nvSpPr>
              <p:cNvPr id="8" name="Rectangle 69"/>
              <p:cNvSpPr>
                <a:spLocks noChangeArrowheads="1"/>
              </p:cNvSpPr>
              <p:nvPr userDrawn="1"/>
            </p:nvSpPr>
            <p:spPr bwMode="auto">
              <a:xfrm>
                <a:off x="3043" y="2467"/>
                <a:ext cx="46"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0"/>
              <p:cNvSpPr>
                <a:spLocks noChangeArrowheads="1"/>
              </p:cNvSpPr>
              <p:nvPr userDrawn="1"/>
            </p:nvSpPr>
            <p:spPr bwMode="auto">
              <a:xfrm>
                <a:off x="2699"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1"/>
              <p:cNvSpPr>
                <a:spLocks noChangeArrowheads="1"/>
              </p:cNvSpPr>
              <p:nvPr userDrawn="1"/>
            </p:nvSpPr>
            <p:spPr bwMode="auto">
              <a:xfrm>
                <a:off x="2598" y="2467"/>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userDrawn="1"/>
            </p:nvSpPr>
            <p:spPr bwMode="auto">
              <a:xfrm>
                <a:off x="2497"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userDrawn="1"/>
            </p:nvSpPr>
            <p:spPr bwMode="auto">
              <a:xfrm>
                <a:off x="3148"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4"/>
              <p:cNvSpPr>
                <a:spLocks noChangeArrowheads="1"/>
              </p:cNvSpPr>
              <p:nvPr userDrawn="1"/>
            </p:nvSpPr>
            <p:spPr bwMode="auto">
              <a:xfrm>
                <a:off x="3254" y="2467"/>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75"/>
              <p:cNvSpPr>
                <a:spLocks noChangeArrowheads="1"/>
              </p:cNvSpPr>
              <p:nvPr userDrawn="1"/>
            </p:nvSpPr>
            <p:spPr bwMode="auto">
              <a:xfrm>
                <a:off x="3148"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6"/>
              <p:cNvSpPr>
                <a:spLocks noChangeArrowheads="1"/>
              </p:cNvSpPr>
              <p:nvPr userDrawn="1"/>
            </p:nvSpPr>
            <p:spPr bwMode="auto">
              <a:xfrm>
                <a:off x="3254"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77"/>
              <p:cNvSpPr>
                <a:spLocks noChangeArrowheads="1"/>
              </p:cNvSpPr>
              <p:nvPr userDrawn="1"/>
            </p:nvSpPr>
            <p:spPr bwMode="auto">
              <a:xfrm>
                <a:off x="3148"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8"/>
              <p:cNvSpPr>
                <a:spLocks noChangeArrowheads="1"/>
              </p:cNvSpPr>
              <p:nvPr userDrawn="1"/>
            </p:nvSpPr>
            <p:spPr bwMode="auto">
              <a:xfrm>
                <a:off x="3254" y="2100"/>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79"/>
              <p:cNvSpPr>
                <a:spLocks noChangeArrowheads="1"/>
              </p:cNvSpPr>
              <p:nvPr userDrawn="1"/>
            </p:nvSpPr>
            <p:spPr bwMode="auto">
              <a:xfrm>
                <a:off x="2940"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0"/>
              <p:cNvSpPr>
                <a:spLocks noChangeArrowheads="1"/>
              </p:cNvSpPr>
              <p:nvPr userDrawn="1"/>
            </p:nvSpPr>
            <p:spPr bwMode="auto">
              <a:xfrm>
                <a:off x="3046" y="2206"/>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1"/>
              <p:cNvSpPr>
                <a:spLocks noChangeArrowheads="1"/>
              </p:cNvSpPr>
              <p:nvPr userDrawn="1"/>
            </p:nvSpPr>
            <p:spPr bwMode="auto">
              <a:xfrm>
                <a:off x="2839" y="2206"/>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2"/>
              <p:cNvSpPr>
                <a:spLocks noChangeArrowheads="1"/>
              </p:cNvSpPr>
              <p:nvPr userDrawn="1"/>
            </p:nvSpPr>
            <p:spPr bwMode="auto">
              <a:xfrm>
                <a:off x="3148"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3"/>
              <p:cNvSpPr>
                <a:spLocks noChangeArrowheads="1"/>
              </p:cNvSpPr>
              <p:nvPr userDrawn="1"/>
            </p:nvSpPr>
            <p:spPr bwMode="auto">
              <a:xfrm>
                <a:off x="3254"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4"/>
              <p:cNvSpPr>
                <a:spLocks noChangeArrowheads="1"/>
              </p:cNvSpPr>
              <p:nvPr userDrawn="1"/>
            </p:nvSpPr>
            <p:spPr bwMode="auto">
              <a:xfrm>
                <a:off x="2940"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85"/>
              <p:cNvSpPr>
                <a:spLocks noChangeArrowheads="1"/>
              </p:cNvSpPr>
              <p:nvPr userDrawn="1"/>
            </p:nvSpPr>
            <p:spPr bwMode="auto">
              <a:xfrm>
                <a:off x="3046" y="2305"/>
                <a:ext cx="47"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86"/>
              <p:cNvSpPr>
                <a:spLocks noChangeArrowheads="1"/>
              </p:cNvSpPr>
              <p:nvPr userDrawn="1"/>
            </p:nvSpPr>
            <p:spPr bwMode="auto">
              <a:xfrm>
                <a:off x="2839" y="2305"/>
                <a:ext cx="48" cy="4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87"/>
              <p:cNvSpPr>
                <a:spLocks noChangeArrowheads="1"/>
              </p:cNvSpPr>
              <p:nvPr userDrawn="1"/>
            </p:nvSpPr>
            <p:spPr bwMode="auto">
              <a:xfrm>
                <a:off x="3148"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userDrawn="1"/>
            </p:nvSpPr>
            <p:spPr bwMode="auto">
              <a:xfrm>
                <a:off x="3254" y="1995"/>
                <a:ext cx="48" cy="4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29"/>
            <p:cNvSpPr>
              <a:spLocks/>
            </p:cNvSpPr>
            <p:nvPr userDrawn="1"/>
          </p:nvSpPr>
          <p:spPr bwMode="auto">
            <a:xfrm>
              <a:off x="8054975" y="0"/>
              <a:ext cx="1089025" cy="2663164"/>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295400" y="5715000"/>
              <a:ext cx="6858000" cy="9144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30000"/>
                  </a:schemeClr>
                </a:gs>
                <a:gs pos="50000">
                  <a:schemeClr val="accent2"/>
                </a:gs>
                <a:gs pos="100000">
                  <a:schemeClr val="bg1">
                    <a:alpha val="3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8646-8CEC-4AE4-B1E7-ADF9D885FD96}" type="datetimeFigureOut">
              <a:rPr lang="en-US" smtClean="0"/>
              <a:pPr/>
              <a:t>05/06/2015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81E8-6DE5-4C92-89BE-5D6CD56A8B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05/06/2015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3400" y="2438400"/>
            <a:ext cx="8229600" cy="1905000"/>
          </a:xfrm>
          <a:prstGeom prst="rect">
            <a:avLst/>
          </a:prstGeom>
          <a:noFill/>
          <a:ln w="9525">
            <a:noFill/>
            <a:miter lim="800000"/>
            <a:headEnd/>
            <a:tailEnd/>
          </a:ln>
        </p:spPr>
        <p:txBody>
          <a:bodyPr anchor="ctr"/>
          <a:lstStyle/>
          <a:p>
            <a:pPr algn="ctr">
              <a:lnSpc>
                <a:spcPct val="100000"/>
              </a:lnSpc>
              <a:spcBef>
                <a:spcPct val="0"/>
              </a:spcBef>
            </a:pPr>
            <a:r>
              <a:rPr lang="en-US" sz="3200" b="1">
                <a:solidFill>
                  <a:schemeClr val="hlink"/>
                </a:solidFill>
                <a:latin typeface="UVnAvant"/>
              </a:rPr>
              <a:t>ỨNG DỤNG CNTT TRONG QUẢN LÝ TỔNG THỂ BỆNH VIỆN</a:t>
            </a:r>
            <a:r>
              <a:rPr lang="en-US" sz="3200" b="1">
                <a:solidFill>
                  <a:schemeClr val="hlink"/>
                </a:solidFill>
              </a:rPr>
              <a:t/>
            </a:r>
            <a:br>
              <a:rPr lang="en-US" sz="3200" b="1">
                <a:solidFill>
                  <a:schemeClr val="hlink"/>
                </a:solidFill>
              </a:rPr>
            </a:br>
            <a:endParaRPr lang="en-US" sz="3200" b="1">
              <a:solidFill>
                <a:schemeClr val="hlink"/>
              </a:solidFill>
              <a:latin typeface="UVnAvant"/>
            </a:endParaRPr>
          </a:p>
        </p:txBody>
      </p:sp>
      <p:sp>
        <p:nvSpPr>
          <p:cNvPr id="7" name="Text Box 8"/>
          <p:cNvSpPr txBox="1">
            <a:spLocks noChangeArrowheads="1"/>
          </p:cNvSpPr>
          <p:nvPr/>
        </p:nvSpPr>
        <p:spPr bwMode="auto">
          <a:xfrm>
            <a:off x="6705600" y="5867400"/>
            <a:ext cx="1906291" cy="369332"/>
          </a:xfrm>
          <a:prstGeom prst="rect">
            <a:avLst/>
          </a:prstGeom>
          <a:noFill/>
          <a:ln w="9525">
            <a:noFill/>
            <a:miter lim="800000"/>
            <a:headEnd/>
            <a:tailEnd/>
          </a:ln>
        </p:spPr>
        <p:txBody>
          <a:bodyPr wrap="none">
            <a:spAutoFit/>
          </a:bodyPr>
          <a:lstStyle/>
          <a:p>
            <a:pPr algn="l">
              <a:lnSpc>
                <a:spcPct val="100000"/>
              </a:lnSpc>
              <a:spcBef>
                <a:spcPct val="0"/>
              </a:spcBef>
            </a:pPr>
            <a:r>
              <a:rPr lang="en-US" sz="1800" b="0" dirty="0" err="1" smtClean="0">
                <a:solidFill>
                  <a:schemeClr val="tx1"/>
                </a:solidFill>
              </a:rPr>
              <a:t>Hà</a:t>
            </a:r>
            <a:r>
              <a:rPr lang="en-US" sz="1800" b="0" dirty="0" smtClean="0">
                <a:solidFill>
                  <a:schemeClr val="tx1"/>
                </a:solidFill>
              </a:rPr>
              <a:t> </a:t>
            </a:r>
            <a:r>
              <a:rPr lang="en-US" sz="1800" b="0" dirty="0" err="1" smtClean="0">
                <a:solidFill>
                  <a:schemeClr val="tx1"/>
                </a:solidFill>
              </a:rPr>
              <a:t>Nội</a:t>
            </a:r>
            <a:r>
              <a:rPr lang="en-US" sz="1800" b="0" dirty="0" smtClean="0">
                <a:solidFill>
                  <a:schemeClr val="tx1"/>
                </a:solidFill>
              </a:rPr>
              <a:t>, …/…/2014</a:t>
            </a:r>
            <a:endParaRPr lang="en-US" sz="1800" b="0" dirty="0">
              <a:solidFill>
                <a:schemeClr val="tx1"/>
              </a:solidFill>
            </a:endParaRPr>
          </a:p>
        </p:txBody>
      </p:sp>
      <p:sp>
        <p:nvSpPr>
          <p:cNvPr id="8" name="Text Box 5"/>
          <p:cNvSpPr txBox="1">
            <a:spLocks noChangeArrowheads="1"/>
          </p:cNvSpPr>
          <p:nvPr/>
        </p:nvSpPr>
        <p:spPr bwMode="auto">
          <a:xfrm>
            <a:off x="304800" y="685800"/>
            <a:ext cx="8763000" cy="1384995"/>
          </a:xfrm>
          <a:prstGeom prst="rect">
            <a:avLst/>
          </a:prstGeom>
          <a:noFill/>
          <a:ln w="9525">
            <a:noFill/>
            <a:miter lim="800000"/>
            <a:headEnd/>
            <a:tailEnd/>
          </a:ln>
        </p:spPr>
        <p:txBody>
          <a:bodyPr>
            <a:spAutoFit/>
          </a:bodyPr>
          <a:lstStyle/>
          <a:p>
            <a:pPr algn="ctr"/>
            <a:r>
              <a:rPr lang="en-US" sz="2800" b="1" dirty="0">
                <a:solidFill>
                  <a:srgbClr val="0000FF"/>
                </a:solidFill>
                <a:latin typeface="UVnAvant"/>
              </a:rPr>
              <a:t>CÔNG TY CỔ PHẦN CÔNG NGHỆ THÔNG </a:t>
            </a:r>
            <a:r>
              <a:rPr lang="en-US" sz="2800" b="1" dirty="0" smtClean="0">
                <a:solidFill>
                  <a:srgbClr val="0000FF"/>
                </a:solidFill>
                <a:latin typeface="UVnAvant"/>
              </a:rPr>
              <a:t>TIN</a:t>
            </a:r>
          </a:p>
          <a:p>
            <a:pPr algn="ctr"/>
            <a:r>
              <a:rPr lang="en-US" sz="2800" b="1" dirty="0" smtClean="0">
                <a:solidFill>
                  <a:srgbClr val="0000FF"/>
                </a:solidFill>
                <a:latin typeface="UVnAvant"/>
              </a:rPr>
              <a:t>TÂM VIỆT </a:t>
            </a:r>
            <a:endParaRPr lang="en-US" sz="2800" b="1" dirty="0" smtClean="0">
              <a:solidFill>
                <a:srgbClr val="0000FF"/>
              </a:solidFill>
              <a:latin typeface="UVnAvant"/>
            </a:endParaRPr>
          </a:p>
          <a:p>
            <a:pPr algn="ctr"/>
            <a:endParaRPr lang="en-US" sz="2800" b="1" dirty="0">
              <a:solidFill>
                <a:srgbClr val="0000FF"/>
              </a:solidFill>
              <a:latin typeface="UVnAvant"/>
            </a:endParaRPr>
          </a:p>
        </p:txBody>
      </p:sp>
      <p:sp>
        <p:nvSpPr>
          <p:cNvPr id="5" name="Footer Placeholder 1"/>
          <p:cNvSpPr>
            <a:spLocks noGrp="1"/>
          </p:cNvSpPr>
          <p:nvPr>
            <p:ph type="ftr" sz="quarter" idx="10"/>
          </p:nvPr>
        </p:nvSpPr>
        <p:spPr>
          <a:xfrm>
            <a:off x="228600" y="6400800"/>
            <a:ext cx="87630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B</a:t>
            </a:r>
            <a:r>
              <a:rPr lang="en-US" sz="3600" b="1" smtClean="0">
                <a:solidFill>
                  <a:schemeClr val="tx1">
                    <a:lumMod val="85000"/>
                    <a:lumOff val="15000"/>
                  </a:schemeClr>
                </a:solidFill>
                <a:latin typeface="Arial" pitchFamily="34" charset="0"/>
                <a:cs typeface="Arial" pitchFamily="34" charset="0"/>
              </a:rPr>
              <a:t>. QUẢN LÝ DANH MỤC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524000"/>
            <a:ext cx="7772400" cy="3962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danh mục chung: </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Phòng ban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Danh mục </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nhân viên</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Bệnh theo ICD10, loại bệnh</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D</a:t>
            </a: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anh mục thuốc</a:t>
            </a:r>
          </a:p>
          <a:p>
            <a:pPr marL="457200" indent="-457200">
              <a:lnSpc>
                <a:spcPct val="115000"/>
              </a:lnSpc>
              <a:spcBef>
                <a:spcPct val="20000"/>
              </a:spcBef>
              <a:buFontTx/>
              <a:buChar char="-"/>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Danh mục dịch vụ cận lâm sàng</a:t>
            </a:r>
          </a:p>
          <a:p>
            <a:pPr marL="457200" indent="-457200">
              <a:lnSpc>
                <a:spcPct val="115000"/>
              </a:lnSpc>
              <a:spcBef>
                <a:spcPct val="20000"/>
              </a:spcBef>
              <a:buFontTx/>
              <a:buChar char="-"/>
            </a:pPr>
            <a:r>
              <a:rPr lang="en-US" sz="2400" b="1" smtClean="0">
                <a:solidFill>
                  <a:schemeClr val="tx1">
                    <a:lumMod val="85000"/>
                    <a:lumOff val="15000"/>
                  </a:schemeClr>
                </a:solidFill>
                <a:latin typeface="Arial" pitchFamily="34" charset="0"/>
                <a:cs typeface="Arial" pitchFamily="34" charset="0"/>
              </a:rPr>
              <a:t>……</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10</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C</a:t>
            </a:r>
            <a:r>
              <a:rPr lang="en-US" sz="3600" b="1" smtClean="0">
                <a:solidFill>
                  <a:schemeClr val="tx1">
                    <a:lumMod val="85000"/>
                    <a:lumOff val="15000"/>
                  </a:schemeClr>
                </a:solidFill>
                <a:latin typeface="Arial" pitchFamily="34" charset="0"/>
                <a:cs typeface="Arial" pitchFamily="34" charset="0"/>
              </a:rPr>
              <a:t>. QUẢN LÝ HÀNG ĐỢI QMS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676400" y="3048000"/>
            <a:ext cx="7620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447800" y="4724400"/>
            <a:ext cx="1209675" cy="12858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505200" y="4733925"/>
            <a:ext cx="1524000" cy="1285875"/>
          </a:xfrm>
          <a:prstGeom prst="rect">
            <a:avLst/>
          </a:prstGeom>
          <a:noFill/>
          <a:ln w="9525">
            <a:noFill/>
            <a:miter lim="800000"/>
            <a:headEnd/>
            <a:tailEnd/>
          </a:ln>
          <a:effectLst/>
        </p:spPr>
      </p:pic>
      <p:cxnSp>
        <p:nvCxnSpPr>
          <p:cNvPr id="8" name="Elbow Connector 25"/>
          <p:cNvCxnSpPr>
            <a:stCxn id="3076" idx="3"/>
            <a:endCxn id="3077" idx="1"/>
          </p:cNvCxnSpPr>
          <p:nvPr/>
        </p:nvCxnSpPr>
        <p:spPr bwMode="auto">
          <a:xfrm>
            <a:off x="2657475" y="5367338"/>
            <a:ext cx="847725" cy="9525"/>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fontScale="92500"/>
          </a:bodyPr>
          <a:lstStyle/>
          <a:p>
            <a:pPr marL="457200" indent="-457200">
              <a:lnSpc>
                <a:spcPct val="115000"/>
              </a:lnSpc>
              <a:spcBef>
                <a:spcPct val="20000"/>
              </a:spcBef>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      Đảm bảo an ninh, trật tự và công bằng với tất cả các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tiếp đón cho Bệnh nhân đến khám chữa bệnh</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Hiển thị số tại các phòng tiếp đón và chờ thăm khám</a:t>
            </a:r>
          </a:p>
        </p:txBody>
      </p:sp>
      <p:pic>
        <p:nvPicPr>
          <p:cNvPr id="3079" name="Picture 7"/>
          <p:cNvPicPr>
            <a:picLocks noChangeAspect="1" noChangeArrowheads="1"/>
          </p:cNvPicPr>
          <p:nvPr/>
        </p:nvPicPr>
        <p:blipFill>
          <a:blip r:embed="rId5"/>
          <a:srcRect/>
          <a:stretch>
            <a:fillRect/>
          </a:stretch>
        </p:blipFill>
        <p:spPr bwMode="auto">
          <a:xfrm>
            <a:off x="6400800" y="2924175"/>
            <a:ext cx="838200" cy="1343025"/>
          </a:xfrm>
          <a:prstGeom prst="rect">
            <a:avLst/>
          </a:prstGeom>
          <a:noFill/>
          <a:ln w="9525">
            <a:noFill/>
            <a:miter lim="800000"/>
            <a:headEnd/>
            <a:tailEnd/>
          </a:ln>
          <a:effectLst/>
        </p:spPr>
      </p:pic>
      <p:cxnSp>
        <p:nvCxnSpPr>
          <p:cNvPr id="20" name="Straight Arrow Connector 19"/>
          <p:cNvCxnSpPr>
            <a:stCxn id="3074" idx="2"/>
            <a:endCxn id="3076" idx="0"/>
          </p:cNvCxnSpPr>
          <p:nvPr/>
        </p:nvCxnSpPr>
        <p:spPr>
          <a:xfrm rot="5400000">
            <a:off x="1788319" y="4455319"/>
            <a:ext cx="533400" cy="47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74" idx="3"/>
            <a:endCxn id="3079" idx="1"/>
          </p:cNvCxnSpPr>
          <p:nvPr/>
        </p:nvCxnSpPr>
        <p:spPr>
          <a:xfrm flipV="1">
            <a:off x="2438400" y="3595688"/>
            <a:ext cx="3962400" cy="238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11</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D</a:t>
            </a:r>
            <a:r>
              <a:rPr lang="en-US" sz="3600" b="1" smtClean="0">
                <a:solidFill>
                  <a:schemeClr val="tx1">
                    <a:lumMod val="85000"/>
                    <a:lumOff val="15000"/>
                  </a:schemeClr>
                </a:solidFill>
                <a:latin typeface="Arial" pitchFamily="34" charset="0"/>
                <a:cs typeface="Arial" pitchFamily="34" charset="0"/>
              </a:rPr>
              <a:t>. QUẢN LÝ TIẾP ĐÓN-THĂM KHÁM</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2057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Tiếp nhận thông tin hành chính từ Bệnh nhân</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Chỉ định phòng khám cho bệnh nhân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Tạo số thứ tự chờ khám cho hệ thống QMS</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Chỉ định cận lâm sàng, kê đơn thuốc</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11" name="Rounded Rectangle 10"/>
          <p:cNvSpPr/>
          <p:nvPr/>
        </p:nvSpPr>
        <p:spPr bwMode="auto">
          <a:xfrm>
            <a:off x="1981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Tiếp đón bệnh nhân</a:t>
            </a:r>
          </a:p>
          <a:p>
            <a:pPr algn="ctr">
              <a:defRPr/>
            </a:pPr>
            <a:r>
              <a:rPr lang="en-US" sz="1200" b="1" smtClean="0">
                <a:solidFill>
                  <a:srgbClr val="262626"/>
                </a:solidFill>
                <a:latin typeface="Arial" pitchFamily="34" charset="0"/>
                <a:cs typeface="Arial" pitchFamily="34" charset="0"/>
              </a:rPr>
              <a:t>(Họ tên, địa chỉ, đối tượng, thẻ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3" name="Straight Arrow Connector 12"/>
          <p:cNvCxnSpPr>
            <a:endCxn id="14" idx="1"/>
          </p:cNvCxnSpPr>
          <p:nvPr/>
        </p:nvCxnSpPr>
        <p:spPr bwMode="auto">
          <a:xfrm>
            <a:off x="3810000" y="4114800"/>
            <a:ext cx="457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42672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Chỉ định phòng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5" name="Rounded Rectangle 14"/>
          <p:cNvSpPr/>
          <p:nvPr/>
        </p:nvSpPr>
        <p:spPr bwMode="auto">
          <a:xfrm>
            <a:off x="6705600" y="3581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 + 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7" name="Rounded Rectangle 16"/>
          <p:cNvSpPr/>
          <p:nvPr/>
        </p:nvSpPr>
        <p:spPr bwMode="auto">
          <a:xfrm>
            <a:off x="6705600" y="5029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Xem kết quả cận lâm sàng+ Kê đơn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9" name="Straight Arrow Connector 18"/>
          <p:cNvCxnSpPr>
            <a:endCxn id="15" idx="1"/>
          </p:cNvCxnSpPr>
          <p:nvPr/>
        </p:nvCxnSpPr>
        <p:spPr bwMode="auto">
          <a:xfrm>
            <a:off x="6096000" y="41148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7" idx="0"/>
          </p:cNvCxnSpPr>
          <p:nvPr/>
        </p:nvCxnSpPr>
        <p:spPr bwMode="auto">
          <a:xfrm rot="5400000">
            <a:off x="7429500" y="4838700"/>
            <a:ext cx="381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267200" y="5105400"/>
            <a:ext cx="1371600" cy="9906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a:solidFill>
                  <a:schemeClr val="tx1">
                    <a:lumMod val="95000"/>
                    <a:lumOff val="5000"/>
                  </a:schemeClr>
                </a:solidFill>
                <a:latin typeface="Arial" pitchFamily="34" charset="0"/>
                <a:cs typeface="Arial" pitchFamily="34" charset="0"/>
              </a:rPr>
              <a:t>Kết </a:t>
            </a:r>
            <a:r>
              <a:rPr lang="en-US" sz="1200" b="1" smtClean="0">
                <a:solidFill>
                  <a:schemeClr val="tx1">
                    <a:lumMod val="95000"/>
                    <a:lumOff val="5000"/>
                  </a:schemeClr>
                </a:solidFill>
                <a:latin typeface="Arial" pitchFamily="34" charset="0"/>
                <a:cs typeface="Arial" pitchFamily="34" charset="0"/>
              </a:rPr>
              <a:t>thúc thăm khám</a:t>
            </a:r>
            <a:endParaRPr lang="en-US" sz="1200" b="1">
              <a:solidFill>
                <a:schemeClr val="tx1">
                  <a:lumMod val="95000"/>
                  <a:lumOff val="5000"/>
                </a:schemeClr>
              </a:solidFill>
              <a:latin typeface="Arial" pitchFamily="34" charset="0"/>
              <a:cs typeface="Arial" pitchFamily="34" charset="0"/>
            </a:endParaRPr>
          </a:p>
        </p:txBody>
      </p:sp>
      <p:cxnSp>
        <p:nvCxnSpPr>
          <p:cNvPr id="28" name="Straight Arrow Connector 27"/>
          <p:cNvCxnSpPr>
            <a:stCxn id="17" idx="1"/>
            <a:endCxn id="27" idx="6"/>
          </p:cNvCxnSpPr>
          <p:nvPr/>
        </p:nvCxnSpPr>
        <p:spPr bwMode="auto">
          <a:xfrm rot="10800000" flipV="1">
            <a:off x="5638800" y="5562600"/>
            <a:ext cx="10668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4800" y="37338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Bắt đầu</a:t>
            </a:r>
            <a:endParaRPr lang="en-US" sz="1200" b="1">
              <a:solidFill>
                <a:schemeClr val="tx1">
                  <a:lumMod val="95000"/>
                  <a:lumOff val="5000"/>
                </a:schemeClr>
              </a:solidFill>
              <a:latin typeface="Arial" pitchFamily="34" charset="0"/>
              <a:cs typeface="Arial" pitchFamily="34" charset="0"/>
            </a:endParaRPr>
          </a:p>
        </p:txBody>
      </p:sp>
      <p:cxnSp>
        <p:nvCxnSpPr>
          <p:cNvPr id="32" name="Straight Arrow Connector 31"/>
          <p:cNvCxnSpPr>
            <a:endCxn id="11" idx="1"/>
          </p:cNvCxnSpPr>
          <p:nvPr/>
        </p:nvCxnSpPr>
        <p:spPr bwMode="auto">
          <a:xfrm>
            <a:off x="1066800" y="4114800"/>
            <a:ext cx="914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E</a:t>
            </a:r>
            <a:r>
              <a:rPr lang="en-US" sz="3600" b="1" smtClean="0">
                <a:solidFill>
                  <a:schemeClr val="tx1">
                    <a:lumMod val="85000"/>
                    <a:lumOff val="15000"/>
                  </a:schemeClr>
                </a:solidFill>
                <a:latin typeface="Arial" pitchFamily="34" charset="0"/>
                <a:cs typeface="Arial" pitchFamily="34" charset="0"/>
              </a:rPr>
              <a:t>. QUẢN LÝ THANH TOÁN</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Thanh toán cho các đối tượng KCB: BHYT và Dịch vụ</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In phôi BHYT, in phiếu thanh toán,…</a:t>
            </a:r>
          </a:p>
        </p:txBody>
      </p:sp>
      <p:sp>
        <p:nvSpPr>
          <p:cNvPr id="11" name="Rounded Rectangle 10"/>
          <p:cNvSpPr/>
          <p:nvPr/>
        </p:nvSpPr>
        <p:spPr bwMode="auto">
          <a:xfrm>
            <a:off x="30480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Tìm kiếm bệnh nhân cần thanh toán( gõ mã nhanh, tìm trên lưới…)</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5638800" y="27432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hiện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4" name="Rounded Rectangle 13"/>
          <p:cNvSpPr/>
          <p:nvPr/>
        </p:nvSpPr>
        <p:spPr bwMode="auto">
          <a:xfrm>
            <a:off x="7772400" y="2743200"/>
            <a:ext cx="1066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phiếu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18" name="Straight Arrow Connector 17"/>
          <p:cNvCxnSpPr>
            <a:endCxn id="11" idx="1"/>
          </p:cNvCxnSpPr>
          <p:nvPr/>
        </p:nvCxnSpPr>
        <p:spPr bwMode="auto">
          <a:xfrm flipV="1">
            <a:off x="1571625" y="3276600"/>
            <a:ext cx="1476375" cy="1905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3" idx="1"/>
          </p:cNvCxnSpPr>
          <p:nvPr/>
        </p:nvCxnSpPr>
        <p:spPr bwMode="auto">
          <a:xfrm>
            <a:off x="4876800" y="32766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4" idx="1"/>
          </p:cNvCxnSpPr>
          <p:nvPr/>
        </p:nvCxnSpPr>
        <p:spPr bwMode="auto">
          <a:xfrm>
            <a:off x="7467600" y="3276600"/>
            <a:ext cx="304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bwMode="auto">
          <a:xfrm>
            <a:off x="5638800" y="4572000"/>
            <a:ext cx="1828800" cy="8382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a:solidFill>
                  <a:srgbClr val="262626"/>
                </a:solidFill>
                <a:latin typeface="Calibri" pitchFamily="34" charset="0"/>
                <a:cs typeface="Calibri" pitchFamily="34" charset="0"/>
              </a:rPr>
              <a:t>BHYT?</a:t>
            </a:r>
          </a:p>
        </p:txBody>
      </p:sp>
      <p:cxnSp>
        <p:nvCxnSpPr>
          <p:cNvPr id="37" name="Straight Arrow Connector 36"/>
          <p:cNvCxnSpPr>
            <a:stCxn id="13" idx="2"/>
            <a:endCxn id="30" idx="0"/>
          </p:cNvCxnSpPr>
          <p:nvPr/>
        </p:nvCxnSpPr>
        <p:spPr bwMode="auto">
          <a:xfrm rot="5400000">
            <a:off x="6172200" y="41910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3048000" y="4495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In phôi BHYT</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1" name="Straight Arrow Connector 40"/>
          <p:cNvCxnSpPr>
            <a:stCxn id="30" idx="1"/>
            <a:endCxn id="40" idx="3"/>
          </p:cNvCxnSpPr>
          <p:nvPr/>
        </p:nvCxnSpPr>
        <p:spPr bwMode="auto">
          <a:xfrm rot="10800000" flipV="1">
            <a:off x="4876800" y="4991100"/>
            <a:ext cx="762000" cy="381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4953000" y="4800600"/>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Đúng</a:t>
            </a:r>
          </a:p>
        </p:txBody>
      </p:sp>
      <p:sp>
        <p:nvSpPr>
          <p:cNvPr id="1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13</a:t>
            </a:fld>
            <a:r>
              <a:rPr lang="en-US" b="1" smtClean="0">
                <a:solidFill>
                  <a:schemeClr val="tx1">
                    <a:lumMod val="85000"/>
                    <a:lumOff val="15000"/>
                  </a:schemeClr>
                </a:solidFill>
                <a:latin typeface="Arial" pitchFamily="34" charset="0"/>
                <a:cs typeface="Arial" pitchFamily="34" charset="0"/>
              </a:rPr>
              <a:t> </a:t>
            </a:r>
          </a:p>
        </p:txBody>
      </p:sp>
      <p:pic>
        <p:nvPicPr>
          <p:cNvPr id="1026" name="Picture 2"/>
          <p:cNvPicPr>
            <a:picLocks noChangeAspect="1" noChangeArrowheads="1"/>
          </p:cNvPicPr>
          <p:nvPr/>
        </p:nvPicPr>
        <p:blipFill>
          <a:blip r:embed="rId2"/>
          <a:srcRect/>
          <a:stretch>
            <a:fillRect/>
          </a:stretch>
        </p:blipFill>
        <p:spPr bwMode="auto">
          <a:xfrm>
            <a:off x="381000" y="2743200"/>
            <a:ext cx="1272619"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F</a:t>
            </a:r>
            <a:r>
              <a:rPr lang="en-US" sz="3600" b="1" smtClean="0">
                <a:solidFill>
                  <a:schemeClr val="tx1">
                    <a:lumMod val="85000"/>
                    <a:lumOff val="15000"/>
                  </a:schemeClr>
                </a:solidFill>
                <a:latin typeface="Arial" pitchFamily="34" charset="0"/>
                <a:cs typeface="Arial" pitchFamily="34" charset="0"/>
              </a:rPr>
              <a:t>. QUẢN LÝ GIÁ CLS VÀ THUỐC</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16764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dịch vụ cận lâm sàng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giá đối tượng - thuốc</a:t>
            </a:r>
          </a:p>
        </p:txBody>
      </p:sp>
      <p:sp>
        <p:nvSpPr>
          <p:cNvPr id="11" name="Rounded Rectangle 10"/>
          <p:cNvSpPr/>
          <p:nvPr/>
        </p:nvSpPr>
        <p:spPr bwMode="auto">
          <a:xfrm>
            <a:off x="19050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Khai báo danh mục dịch vụ CLS ,thuốc, đối tượng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3" name="Rounded Rectangle 12"/>
          <p:cNvSpPr/>
          <p:nvPr/>
        </p:nvSpPr>
        <p:spPr bwMode="auto">
          <a:xfrm>
            <a:off x="4495800" y="29718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Thực áp giá đối tượng-CLS, đối tượng – thuốc</a:t>
            </a:r>
          </a:p>
          <a:p>
            <a:pPr algn="ctr">
              <a:defRPr/>
            </a:pPr>
            <a:r>
              <a:rPr lang="en-US" sz="1200" b="1" smtClean="0">
                <a:solidFill>
                  <a:srgbClr val="262626"/>
                </a:solidFill>
                <a:latin typeface="Arial" pitchFamily="34" charset="0"/>
                <a:cs typeface="Arial" pitchFamily="34" charset="0"/>
              </a:rPr>
              <a:t>THÊM-SỬA-XÓA-IN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4" name="Straight Arrow Connector 23"/>
          <p:cNvCxnSpPr>
            <a:stCxn id="11" idx="3"/>
            <a:endCxn id="13" idx="1"/>
          </p:cNvCxnSpPr>
          <p:nvPr/>
        </p:nvCxnSpPr>
        <p:spPr bwMode="auto">
          <a:xfrm>
            <a:off x="3733800" y="35052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14</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G</a:t>
            </a:r>
            <a:r>
              <a:rPr lang="en-US" sz="3600" b="1" smtClean="0">
                <a:solidFill>
                  <a:schemeClr val="tx1">
                    <a:lumMod val="85000"/>
                    <a:lumOff val="15000"/>
                  </a:schemeClr>
                </a:solidFill>
                <a:latin typeface="Arial" pitchFamily="34" charset="0"/>
                <a:cs typeface="Arial" pitchFamily="34" charset="0"/>
              </a:rPr>
              <a:t>. PHÂN HỆ BÁO CÁO</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mẫu báo cáo BHYT ban hành theo quy định của nhà nước: 79A,14A,05A,21A,20A,…</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Các báo cáo khác: </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Danh sách BN tiếp đón trong ngày</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Bệnh nhân lĩnh thuốc</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thu tiền CLS</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doanh thu theo phòng khám</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phát thuốc theo đơn kê của Bác sĩ</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Báo cáo thu tiền theo thu ngân viên</a:t>
            </a:r>
          </a:p>
          <a:p>
            <a:pPr marL="457200" indent="-457200">
              <a:lnSpc>
                <a:spcPct val="115000"/>
              </a:lnSpc>
              <a:spcBef>
                <a:spcPct val="20000"/>
              </a:spcBef>
              <a:buFontTx/>
              <a:buChar char="-"/>
            </a:pPr>
            <a:r>
              <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Báo cáo tiếp đón bệnh nhân theo người nhập, theo khoa phòng</a:t>
            </a:r>
          </a:p>
          <a:p>
            <a:pPr marL="457200" indent="-457200">
              <a:lnSpc>
                <a:spcPct val="115000"/>
              </a:lnSpc>
              <a:spcBef>
                <a:spcPct val="20000"/>
              </a:spcBef>
              <a:buFontTx/>
              <a:buChar char="-"/>
            </a:pPr>
            <a:r>
              <a:rPr lang="en-US" sz="1600" b="1" smtClean="0">
                <a:solidFill>
                  <a:schemeClr val="tx1">
                    <a:lumMod val="85000"/>
                    <a:lumOff val="15000"/>
                  </a:schemeClr>
                </a:solidFill>
                <a:latin typeface="Arial" pitchFamily="34" charset="0"/>
                <a:cs typeface="Arial" pitchFamily="34" charset="0"/>
              </a:rPr>
              <a:t>…….</a:t>
            </a:r>
            <a:endParaRPr kumimoji="0" lang="en-US" sz="16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HIỆN TRẠNG ĐƠN VỊ</a:t>
            </a:r>
            <a:r>
              <a:rPr lang="en-US" sz="3600" b="1" smtClean="0">
                <a:solidFill>
                  <a:schemeClr val="tx1">
                    <a:lumMod val="85000"/>
                    <a:lumOff val="15000"/>
                  </a:schemeClr>
                </a:solidFill>
                <a:latin typeface="Arial" pitchFamily="34" charset="0"/>
                <a:cs typeface="Arial" pitchFamily="34" charset="0"/>
              </a:rPr>
              <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762000"/>
            <a:ext cx="7772400" cy="57150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phần mềm chưa áp dụng toàn diện, chạy còn lẻ tẻ tại một số phòng ban. Có phòng dùng phần mềm để làm, có phòng lại làm bằng tay</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Hệ thống báo cáo chưa đầy đủ, nhất là các báo cáo ngoài BHYT</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Khi số lượng bệnh nhân đông dễ gây lên tình trạng lộn xộn, mất trật tự</a:t>
            </a:r>
          </a:p>
          <a:p>
            <a:pPr marL="457200" indent="-457200">
              <a:lnSpc>
                <a:spcPct val="115000"/>
              </a:lnSpc>
              <a:spcBef>
                <a:spcPct val="20000"/>
              </a:spcBef>
              <a:buFont typeface="Wingdings" pitchFamily="2" charset="2"/>
              <a:buChar char="Ø"/>
            </a:pPr>
            <a:r>
              <a:rPr lang="en-US" sz="2000" b="1" smtClean="0">
                <a:solidFill>
                  <a:schemeClr val="tx1">
                    <a:lumMod val="85000"/>
                    <a:lumOff val="15000"/>
                  </a:schemeClr>
                </a:solidFill>
                <a:latin typeface="Arial" pitchFamily="34" charset="0"/>
                <a:cs typeface="Arial" pitchFamily="34" charset="0"/>
              </a:rPr>
              <a:t>....</a:t>
            </a: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16</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76200"/>
            <a:ext cx="8001000" cy="838200"/>
          </a:xfrm>
          <a:noFill/>
        </p:spPr>
        <p:txBody>
          <a:bodyPr>
            <a:normAutofit/>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PHƯƠNG ÁN ĐỀ XUẤT</a:t>
            </a: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066800"/>
            <a:ext cx="7772400" cy="5410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Thay thế hệ thống phần mềm cũ bằng phần mềm mới để đầy đủ về các bước và đảm bảo chặt chẽ về quy trình, nghiệp vụ.</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Cài đặt phần mềm tại tất cả các phòng ban liên quan: Tiếp đón, Thăm khám, Thanh toán, Tài chính, Phòng lãnh đạo…</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Áp dụng hệ thống QMS để đảm bảo an ninh, trật tự, công bằng, minh bạch trong khâu tiếp đón và KCB</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Sử dụng hệ thống báo cáo đa dạng</a:t>
            </a:r>
          </a:p>
          <a:p>
            <a:pPr marL="457200" indent="-457200">
              <a:lnSpc>
                <a:spcPct val="115000"/>
              </a:lnSpc>
              <a:spcBef>
                <a:spcPct val="20000"/>
              </a:spcBef>
              <a:buFont typeface="Wingdings" pitchFamily="2" charset="2"/>
              <a:buChar char="Ø"/>
            </a:pPr>
            <a:r>
              <a:rPr lang="en-US" sz="2000" smtClean="0">
                <a:solidFill>
                  <a:schemeClr val="tx1">
                    <a:lumMod val="85000"/>
                    <a:lumOff val="15000"/>
                  </a:schemeClr>
                </a:solidFill>
                <a:latin typeface="Arial" pitchFamily="34" charset="0"/>
                <a:cs typeface="Arial" pitchFamily="34" charset="0"/>
              </a:rPr>
              <a:t>Được hỗ trợ kịp thời đảm bảo các nhu cầu phát sinh liên quan đến nghiệp vụ riêng của đơn vị</a:t>
            </a:r>
          </a:p>
          <a:p>
            <a:pPr marL="457200" indent="-457200">
              <a:lnSpc>
                <a:spcPct val="115000"/>
              </a:lnSpc>
              <a:spcBef>
                <a:spcPct val="20000"/>
              </a:spcBef>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17</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txBox="1">
            <a:spLocks noChangeArrowheads="1"/>
          </p:cNvSpPr>
          <p:nvPr/>
        </p:nvSpPr>
        <p:spPr>
          <a:xfrm>
            <a:off x="457200" y="1295400"/>
            <a:ext cx="8382000" cy="5105400"/>
          </a:xfrm>
          <a:prstGeom prst="rect">
            <a:avLst/>
          </a:prstGeom>
          <a:noFill/>
        </p:spPr>
        <p:txBody>
          <a:bodyPr vert="horz" lIns="91440" tIns="45720" rIns="91440" bIns="45720" rtlCol="0">
            <a:normAutofit lnSpcReduction="10000"/>
          </a:bodyPr>
          <a:lstStyle/>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CHUNG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Trao đổi về hạ tầng phần cứng, cơ cấu tổ chức người dùng sử dụng phần mềm cũng như quy trình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Chạy test phần mềm, in các mẫu biểu báo cáo để bổ sung, chỉnh sửa cho phù hợp với nhu cầu thực tế</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Chuẩn bị dữ liệu các danh mục quan trọng: Bên viện cung cấp danh mục càng sớm càng tốt</a:t>
            </a:r>
          </a:p>
          <a:p>
            <a:pPr marL="457200" indent="-457200">
              <a:lnSpc>
                <a:spcPct val="115000"/>
              </a:lnSpc>
              <a:spcBef>
                <a:spcPct val="20000"/>
              </a:spcBef>
              <a:buFont typeface="Wingdings" pitchFamily="2" charset="2"/>
              <a:buChar char="§"/>
            </a:pPr>
            <a:r>
              <a:rPr lang="en-US" sz="2000" b="1" smtClean="0">
                <a:solidFill>
                  <a:schemeClr val="tx1">
                    <a:lumMod val="85000"/>
                    <a:lumOff val="15000"/>
                  </a:schemeClr>
                </a:solidFill>
                <a:latin typeface="Arial" pitchFamily="34" charset="0"/>
                <a:cs typeface="Arial" pitchFamily="34" charset="0"/>
              </a:rPr>
              <a:t>CÔNG VIỆC PHÍA IT</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Đẩy dữ liệu danh mục, giá vào hệ thống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Cài đặt phần mềm cho đơn vị</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Đào tạo &amp; hướng dẫn sử dụng</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Bàn giao</a:t>
            </a:r>
          </a:p>
          <a:p>
            <a:pPr marL="457200" indent="-457200">
              <a:lnSpc>
                <a:spcPct val="115000"/>
              </a:lnSpc>
              <a:spcBef>
                <a:spcPct val="20000"/>
              </a:spcBef>
              <a:buFont typeface="Wingdings" pitchFamily="2" charset="2"/>
              <a:buChar char="ü"/>
            </a:pPr>
            <a:r>
              <a:rPr lang="en-US" sz="2000" smtClean="0">
                <a:solidFill>
                  <a:schemeClr val="tx1">
                    <a:lumMod val="85000"/>
                    <a:lumOff val="15000"/>
                  </a:schemeClr>
                </a:solidFill>
                <a:latin typeface="Arial" pitchFamily="34" charset="0"/>
                <a:cs typeface="Arial" pitchFamily="34" charset="0"/>
              </a:rPr>
              <a:t>Bảo trì, nâng cấp</a:t>
            </a:r>
          </a:p>
          <a:p>
            <a:pPr marL="457200" indent="-457200">
              <a:lnSpc>
                <a:spcPct val="115000"/>
              </a:lnSpc>
              <a:spcBef>
                <a:spcPct val="20000"/>
              </a:spcBef>
              <a:buFontTx/>
              <a:buChar char="-"/>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lang="en-US" sz="2000" b="1" smtClean="0">
              <a:solidFill>
                <a:schemeClr val="tx1">
                  <a:lumMod val="85000"/>
                  <a:lumOff val="15000"/>
                </a:schemeClr>
              </a:solidFill>
              <a:latin typeface="Arial" pitchFamily="34" charset="0"/>
              <a:cs typeface="Arial" pitchFamily="34" charset="0"/>
            </a:endParaRPr>
          </a:p>
          <a:p>
            <a:pPr marL="457200" indent="-457200">
              <a:lnSpc>
                <a:spcPct val="115000"/>
              </a:lnSpc>
              <a:spcBef>
                <a:spcPct val="20000"/>
              </a:spcBef>
              <a:buFont typeface="Wingdings" pitchFamily="2" charset="2"/>
              <a:buChar char="Ø"/>
            </a:pPr>
            <a:endParaRPr kumimoji="0" lang="en-US" sz="20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Title 3"/>
          <p:cNvSpPr>
            <a:spLocks noGrp="1"/>
          </p:cNvSpPr>
          <p:nvPr>
            <p:ph type="title"/>
          </p:nvPr>
        </p:nvSpPr>
        <p:spPr>
          <a:xfrm>
            <a:off x="457200" y="274638"/>
            <a:ext cx="8229600" cy="868362"/>
          </a:xfrm>
        </p:spPr>
        <p:txBody>
          <a:bodyPr/>
          <a:lstStyle/>
          <a:p>
            <a:r>
              <a:rPr lang="en-US" b="1" smtClean="0">
                <a:solidFill>
                  <a:schemeClr val="tx1">
                    <a:lumMod val="85000"/>
                    <a:lumOff val="15000"/>
                  </a:schemeClr>
                </a:solidFill>
                <a:latin typeface="Arial" pitchFamily="34" charset="0"/>
                <a:cs typeface="Arial" pitchFamily="34" charset="0"/>
              </a:rPr>
              <a:t>KẾ HOẠCH TRIỂN KHAI(Công việc)</a:t>
            </a:r>
            <a:endParaRPr lang="en-US" b="1">
              <a:solidFill>
                <a:schemeClr val="tx1">
                  <a:lumMod val="85000"/>
                  <a:lumOff val="15000"/>
                </a:schemeClr>
              </a:solidFill>
              <a:latin typeface="Arial" pitchFamily="34" charset="0"/>
              <a:cs typeface="Arial" pitchFamily="34" charset="0"/>
            </a:endParaRPr>
          </a:p>
        </p:txBody>
      </p:sp>
      <p:sp>
        <p:nvSpPr>
          <p:cNvPr id="5"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18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2215592"/>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thực hiện</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Khảo</a:t>
                      </a:r>
                      <a:r>
                        <a:rPr lang="en-US" sz="1600" baseline="0" smtClean="0">
                          <a:solidFill>
                            <a:schemeClr val="tx1">
                              <a:lumMod val="85000"/>
                              <a:lumOff val="15000"/>
                            </a:schemeClr>
                          </a:solidFill>
                          <a:latin typeface="Arial" pitchFamily="34" charset="0"/>
                          <a:cs typeface="Arial" pitchFamily="34" charset="0"/>
                        </a:rPr>
                        <a:t> sát lại hiện trạng và tư vấn hạ tầng CNTT</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01-02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Kiểm</a:t>
                      </a:r>
                      <a:r>
                        <a:rPr lang="en-US" sz="1600" baseline="0" smtClean="0">
                          <a:solidFill>
                            <a:schemeClr val="tx1">
                              <a:lumMod val="85000"/>
                              <a:lumOff val="15000"/>
                            </a:schemeClr>
                          </a:solidFill>
                          <a:latin typeface="Arial" pitchFamily="34" charset="0"/>
                          <a:cs typeface="Arial" pitchFamily="34" charset="0"/>
                        </a:rPr>
                        <a:t> tra lại hệ thống mẫu biểu. Ghi nhận lại kết quả và lên phương án bổ sung mẫu biểu (nếu có)</a:t>
                      </a:r>
                      <a:endParaRPr lang="en-US" sz="1600">
                        <a:solidFill>
                          <a:schemeClr val="tx1">
                            <a:lumMod val="85000"/>
                            <a:lumOff val="1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title"/>
          </p:nvPr>
        </p:nvSpPr>
        <p:spPr>
          <a:xfrm>
            <a:off x="685800" y="274638"/>
            <a:ext cx="7772400" cy="1143000"/>
          </a:xfrm>
          <a:noFill/>
        </p:spPr>
        <p:txBody>
          <a:bodyPr/>
          <a:lstStyle/>
          <a:p>
            <a:pPr eaLnBrk="1" hangingPunct="1"/>
            <a:r>
              <a:rPr lang="en-US" b="1" smtClean="0">
                <a:solidFill>
                  <a:schemeClr val="tx1">
                    <a:lumMod val="85000"/>
                    <a:lumOff val="15000"/>
                  </a:schemeClr>
                </a:solidFill>
                <a:latin typeface="Arial" pitchFamily="34" charset="0"/>
                <a:cs typeface="Arial" pitchFamily="34" charset="0"/>
              </a:rPr>
              <a:t>NỘI DUNG TRÌNH BÀY</a:t>
            </a:r>
          </a:p>
        </p:txBody>
      </p:sp>
      <p:sp>
        <p:nvSpPr>
          <p:cNvPr id="6"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 Tổng quan về các hệ thống CNTT trong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II. HIS – Hệ thống thông tin quản lý bệnh viện</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III. Hiện trạng hệ thống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IV. Phương án đề xuất </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 Kế hoạch triển khai</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VI. Thảo luận</a:t>
            </a:r>
          </a:p>
          <a:p>
            <a:pPr marL="342900" marR="0" lvl="0" indent="-342900" algn="l" defTabSz="914400" rtl="0" eaLnBrk="1" fontAlgn="auto" latinLnBrk="0" hangingPunct="1">
              <a:lnSpc>
                <a:spcPct val="115000"/>
              </a:lnSpc>
              <a:spcBef>
                <a:spcPct val="20000"/>
              </a:spcBef>
              <a:spcAft>
                <a:spcPts val="0"/>
              </a:spcAft>
              <a:buClrTx/>
              <a:buSzTx/>
              <a:buFontTx/>
              <a:buNone/>
              <a:tabLst/>
              <a:defRPr/>
            </a:pP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7"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2</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KẾ HOẠCH TRIỂN KHAI(Thời gian)</a:t>
            </a:r>
            <a:br>
              <a:rPr lang="en-US" b="1" smtClean="0">
                <a:solidFill>
                  <a:schemeClr val="tx1">
                    <a:lumMod val="85000"/>
                    <a:lumOff val="15000"/>
                  </a:schemeClr>
                </a:solidFill>
                <a:latin typeface="Arial" pitchFamily="34" charset="0"/>
                <a:cs typeface="Arial" pitchFamily="34" charset="0"/>
              </a:rPr>
            </a:br>
            <a:r>
              <a:rPr lang="en-US" sz="1800" b="1" smtClean="0">
                <a:solidFill>
                  <a:schemeClr val="tx1">
                    <a:lumMod val="85000"/>
                    <a:lumOff val="15000"/>
                  </a:schemeClr>
                </a:solidFill>
                <a:latin typeface="Arial" pitchFamily="34" charset="0"/>
                <a:cs typeface="Arial" pitchFamily="34" charset="0"/>
              </a:rPr>
              <a:t>Được thực hiện sau khi thống nhất về các mẫu biểu cũng như đơn vị đã chuẩn bị đầy đủ hạ tầng phần cứng và bố trí được nhân sự, phòng ban sử dụng phần mềm</a:t>
            </a:r>
            <a:endParaRPr lang="en-US" sz="1800" b="1">
              <a:solidFill>
                <a:schemeClr val="tx1">
                  <a:lumMod val="85000"/>
                  <a:lumOff val="15000"/>
                </a:schemeClr>
              </a:solidFill>
              <a:latin typeface="Arial" pitchFamily="34" charset="0"/>
              <a:cs typeface="Arial" pitchFamily="34" charset="0"/>
            </a:endParaRPr>
          </a:p>
        </p:txBody>
      </p:sp>
      <p:graphicFrame>
        <p:nvGraphicFramePr>
          <p:cNvPr id="6" name="Table 5"/>
          <p:cNvGraphicFramePr>
            <a:graphicFrameLocks noGrp="1"/>
          </p:cNvGraphicFramePr>
          <p:nvPr/>
        </p:nvGraphicFramePr>
        <p:xfrm>
          <a:off x="380999" y="1397000"/>
          <a:ext cx="8153401" cy="5204263"/>
        </p:xfrm>
        <a:graphic>
          <a:graphicData uri="http://schemas.openxmlformats.org/drawingml/2006/table">
            <a:tbl>
              <a:tblPr firstRow="1" bandRow="1">
                <a:tableStyleId>{5C22544A-7EE6-4342-B048-85BDC9FD1C3A}</a:tableStyleId>
              </a:tblPr>
              <a:tblGrid>
                <a:gridCol w="2057401"/>
                <a:gridCol w="6096000"/>
              </a:tblGrid>
              <a:tr h="331840">
                <a:tc>
                  <a:txBody>
                    <a:bodyPr/>
                    <a:lstStyle/>
                    <a:p>
                      <a:r>
                        <a:rPr lang="en-US" sz="1600" dirty="0" err="1" smtClean="0">
                          <a:solidFill>
                            <a:schemeClr val="tx1">
                              <a:lumMod val="85000"/>
                              <a:lumOff val="15000"/>
                            </a:schemeClr>
                          </a:solidFill>
                          <a:latin typeface="Arial" pitchFamily="34" charset="0"/>
                          <a:cs typeface="Arial" pitchFamily="34" charset="0"/>
                        </a:rPr>
                        <a:t>Thời</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gian</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thực</a:t>
                      </a:r>
                      <a:r>
                        <a:rPr lang="en-US" sz="1600" baseline="0" dirty="0" smtClean="0">
                          <a:solidFill>
                            <a:schemeClr val="tx1">
                              <a:lumMod val="85000"/>
                              <a:lumOff val="15000"/>
                            </a:schemeClr>
                          </a:solidFill>
                          <a:latin typeface="Arial" pitchFamily="34" charset="0"/>
                          <a:cs typeface="Arial" pitchFamily="34" charset="0"/>
                        </a:rPr>
                        <a:t> </a:t>
                      </a:r>
                      <a:r>
                        <a:rPr lang="en-US" sz="1600" baseline="0" dirty="0" err="1" smtClean="0">
                          <a:solidFill>
                            <a:schemeClr val="tx1">
                              <a:lumMod val="85000"/>
                              <a:lumOff val="15000"/>
                            </a:schemeClr>
                          </a:solidFill>
                          <a:latin typeface="Arial" pitchFamily="34" charset="0"/>
                          <a:cs typeface="Arial" pitchFamily="34" charset="0"/>
                        </a:rPr>
                        <a:t>hiện</a:t>
                      </a:r>
                      <a:endParaRPr lang="en-US" sz="1600" dirty="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c>
                  <a:txBody>
                    <a:bodyPr/>
                    <a:lstStyle/>
                    <a:p>
                      <a:r>
                        <a:rPr lang="en-US" sz="1600" smtClean="0">
                          <a:solidFill>
                            <a:schemeClr val="tx1">
                              <a:lumMod val="85000"/>
                              <a:lumOff val="15000"/>
                            </a:schemeClr>
                          </a:solidFill>
                          <a:latin typeface="Arial" pitchFamily="34" charset="0"/>
                          <a:cs typeface="Arial" pitchFamily="34" charset="0"/>
                        </a:rPr>
                        <a:t>Tên</a:t>
                      </a:r>
                      <a:r>
                        <a:rPr lang="en-US" sz="1600" baseline="0" smtClean="0">
                          <a:solidFill>
                            <a:schemeClr val="tx1">
                              <a:lumMod val="85000"/>
                              <a:lumOff val="15000"/>
                            </a:schemeClr>
                          </a:solidFill>
                          <a:latin typeface="Arial" pitchFamily="34" charset="0"/>
                          <a:cs typeface="Arial" pitchFamily="34" charset="0"/>
                        </a:rPr>
                        <a:t> công việc</a:t>
                      </a:r>
                      <a:endParaRPr lang="en-US" sz="1600">
                        <a:solidFill>
                          <a:schemeClr val="tx1">
                            <a:lumMod val="85000"/>
                            <a:lumOff val="15000"/>
                          </a:schemeClr>
                        </a:solidFill>
                        <a:latin typeface="Arial" pitchFamily="34" charset="0"/>
                        <a:cs typeface="Arial" pitchFamily="34" charset="0"/>
                      </a:endParaRPr>
                    </a:p>
                  </a:txBody>
                  <a:tcPr>
                    <a:solidFill>
                      <a:schemeClr val="accent3">
                        <a:lumMod val="60000"/>
                        <a:lumOff val="40000"/>
                      </a:schemeClr>
                    </a:solidFill>
                  </a:tcPr>
                </a:tc>
              </a:tr>
              <a:tr h="572765">
                <a:tc>
                  <a:txBody>
                    <a:bodyPr/>
                    <a:lstStyle/>
                    <a:p>
                      <a:r>
                        <a:rPr lang="en-US" sz="1600" b="1" smtClean="0">
                          <a:solidFill>
                            <a:srgbClr val="FF0000"/>
                          </a:solidFill>
                          <a:latin typeface="Arial" pitchFamily="34" charset="0"/>
                          <a:cs typeface="Arial" pitchFamily="34" charset="0"/>
                        </a:rPr>
                        <a:t>02</a:t>
                      </a:r>
                      <a:r>
                        <a:rPr lang="en-US" sz="1600" smtClean="0">
                          <a:solidFill>
                            <a:schemeClr val="tx1">
                              <a:lumMod val="85000"/>
                              <a:lumOff val="15000"/>
                            </a:schemeClr>
                          </a:solidFill>
                          <a:latin typeface="Arial" pitchFamily="34" charset="0"/>
                          <a:cs typeface="Arial" pitchFamily="34" charset="0"/>
                        </a:rPr>
                        <a:t>-04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Cài</a:t>
                      </a:r>
                      <a:r>
                        <a:rPr lang="en-US" sz="1600" baseline="0" smtClean="0">
                          <a:solidFill>
                            <a:schemeClr val="tx1">
                              <a:lumMod val="85000"/>
                              <a:lumOff val="15000"/>
                            </a:schemeClr>
                          </a:solidFill>
                          <a:latin typeface="Arial" pitchFamily="34" charset="0"/>
                          <a:cs typeface="Arial" pitchFamily="34" charset="0"/>
                        </a:rPr>
                        <a:t> đặt phần mềm trong các phòng ban liên quan. Nếu các máy chưa cài Windows thì sẽ mất thời gian thêm khoảng 1-2 ngày</a:t>
                      </a:r>
                      <a:endParaRPr lang="en-US" sz="1600">
                        <a:solidFill>
                          <a:schemeClr val="tx1">
                            <a:lumMod val="85000"/>
                            <a:lumOff val="15000"/>
                          </a:schemeClr>
                        </a:solidFill>
                        <a:latin typeface="Arial" pitchFamily="34" charset="0"/>
                        <a:cs typeface="Arial" pitchFamily="34" charset="0"/>
                      </a:endParaRPr>
                    </a:p>
                  </a:txBody>
                  <a:tcPr>
                    <a:noFill/>
                  </a:tcPr>
                </a:tc>
              </a:tr>
              <a:tr h="1063707">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Đẩy</a:t>
                      </a:r>
                      <a:r>
                        <a:rPr lang="en-US" sz="1600" baseline="0" smtClean="0">
                          <a:solidFill>
                            <a:schemeClr val="tx1">
                              <a:lumMod val="85000"/>
                              <a:lumOff val="15000"/>
                            </a:schemeClr>
                          </a:solidFill>
                          <a:latin typeface="Arial" pitchFamily="34" charset="0"/>
                          <a:cs typeface="Arial" pitchFamily="34" charset="0"/>
                        </a:rPr>
                        <a:t> dữ liệu giá Cận lâm sàng, thuốc vào hệ thống. In danh mục giá . Thực hiện kiểm soát, hiệu chỉnh và chốt danh mục</a:t>
                      </a:r>
                      <a:endParaRPr lang="en-US" sz="1600">
                        <a:solidFill>
                          <a:schemeClr val="tx1">
                            <a:lumMod val="85000"/>
                            <a:lumOff val="15000"/>
                          </a:schemeClr>
                        </a:solidFill>
                        <a:latin typeface="Arial" pitchFamily="34" charset="0"/>
                        <a:cs typeface="Arial" pitchFamily="34" charset="0"/>
                      </a:endParaRPr>
                    </a:p>
                  </a:txBody>
                  <a:tcPr>
                    <a:noFill/>
                  </a:tcPr>
                </a:tc>
              </a:tr>
              <a:tr h="818236">
                <a:tc>
                  <a:txBody>
                    <a:bodyPr/>
                    <a:lstStyle/>
                    <a:p>
                      <a:r>
                        <a:rPr lang="en-US" sz="1600" smtClean="0">
                          <a:solidFill>
                            <a:schemeClr val="tx1">
                              <a:lumMod val="85000"/>
                              <a:lumOff val="15000"/>
                            </a:schemeClr>
                          </a:solidFill>
                          <a:latin typeface="Arial" pitchFamily="34" charset="0"/>
                          <a:cs typeface="Arial" pitchFamily="34" charset="0"/>
                        </a:rPr>
                        <a:t>01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Đào</a:t>
                      </a:r>
                      <a:r>
                        <a:rPr lang="en-US" sz="1600" baseline="0" smtClean="0">
                          <a:solidFill>
                            <a:schemeClr val="tx1">
                              <a:lumMod val="85000"/>
                              <a:lumOff val="15000"/>
                            </a:schemeClr>
                          </a:solidFill>
                          <a:latin typeface="Arial" pitchFamily="34" charset="0"/>
                          <a:cs typeface="Arial" pitchFamily="34" charset="0"/>
                        </a:rPr>
                        <a:t> tạo cho các nhóm người dùng: Tiếp đón, Thăm khám,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05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Triển</a:t>
                      </a:r>
                      <a:r>
                        <a:rPr lang="en-US" sz="1600" baseline="0" smtClean="0">
                          <a:solidFill>
                            <a:schemeClr val="tx1">
                              <a:lumMod val="85000"/>
                              <a:lumOff val="15000"/>
                            </a:schemeClr>
                          </a:solidFill>
                          <a:latin typeface="Arial" pitchFamily="34" charset="0"/>
                          <a:cs typeface="Arial" pitchFamily="34" charset="0"/>
                        </a:rPr>
                        <a:t> khai hệ thống phần thăm khám ổn định từ bước tiếp đón đến bước thanh toán</a:t>
                      </a:r>
                      <a:endParaRPr lang="en-US" sz="1600">
                        <a:solidFill>
                          <a:schemeClr val="tx1">
                            <a:lumMod val="85000"/>
                            <a:lumOff val="15000"/>
                          </a:schemeClr>
                        </a:solidFill>
                        <a:latin typeface="Arial" pitchFamily="34" charset="0"/>
                        <a:cs typeface="Arial" pitchFamily="34" charset="0"/>
                      </a:endParaRPr>
                    </a:p>
                  </a:txBody>
                  <a:tcPr>
                    <a:noFill/>
                  </a:tcPr>
                </a:tc>
              </a:tr>
              <a:tr h="572765">
                <a:tc>
                  <a:txBody>
                    <a:bodyPr/>
                    <a:lstStyle/>
                    <a:p>
                      <a:r>
                        <a:rPr lang="en-US" sz="1600" smtClean="0">
                          <a:solidFill>
                            <a:schemeClr val="tx1">
                              <a:lumMod val="85000"/>
                              <a:lumOff val="15000"/>
                            </a:schemeClr>
                          </a:solidFill>
                          <a:latin typeface="Arial" pitchFamily="34" charset="0"/>
                          <a:cs typeface="Arial" pitchFamily="34" charset="0"/>
                        </a:rPr>
                        <a:t>02 ngày</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Kích</a:t>
                      </a:r>
                      <a:r>
                        <a:rPr lang="en-US" sz="1600" baseline="0" smtClean="0">
                          <a:solidFill>
                            <a:schemeClr val="tx1">
                              <a:lumMod val="85000"/>
                              <a:lumOff val="15000"/>
                            </a:schemeClr>
                          </a:solidFill>
                          <a:latin typeface="Arial" pitchFamily="34" charset="0"/>
                          <a:cs typeface="Arial" pitchFamily="34" charset="0"/>
                        </a:rPr>
                        <a:t> hoạt hệ thống QMS để triển khai tại phòng tiếp đón và thăm khám</a:t>
                      </a:r>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05</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smtClean="0">
                          <a:solidFill>
                            <a:schemeClr val="tx1">
                              <a:lumMod val="85000"/>
                              <a:lumOff val="15000"/>
                            </a:schemeClr>
                          </a:solidFill>
                          <a:latin typeface="Arial" pitchFamily="34" charset="0"/>
                          <a:cs typeface="Arial" pitchFamily="34" charset="0"/>
                        </a:rPr>
                        <a:t>Dự</a:t>
                      </a:r>
                      <a:r>
                        <a:rPr lang="en-US" sz="1600" baseline="0" smtClean="0">
                          <a:solidFill>
                            <a:schemeClr val="tx1">
                              <a:lumMod val="85000"/>
                              <a:lumOff val="15000"/>
                            </a:schemeClr>
                          </a:solidFill>
                          <a:latin typeface="Arial" pitchFamily="34" charset="0"/>
                          <a:cs typeface="Arial" pitchFamily="34" charset="0"/>
                        </a:rPr>
                        <a:t> phòng + Bàn giao hệ thống</a:t>
                      </a:r>
                      <a:endParaRPr lang="en-US" sz="1600">
                        <a:solidFill>
                          <a:schemeClr val="tx1">
                            <a:lumMod val="85000"/>
                            <a:lumOff val="15000"/>
                          </a:schemeClr>
                        </a:solidFill>
                        <a:latin typeface="Arial" pitchFamily="34" charset="0"/>
                        <a:cs typeface="Arial" pitchFamily="34" charset="0"/>
                      </a:endParaRPr>
                    </a:p>
                  </a:txBody>
                  <a:tcPr>
                    <a:noFill/>
                  </a:tcPr>
                </a:tc>
              </a:tr>
              <a:tr h="331840">
                <a:tc gridSpan="2">
                  <a:txBody>
                    <a:bodyPr/>
                    <a:lstStyle/>
                    <a:p>
                      <a:r>
                        <a:rPr lang="en-US" sz="1600" b="1" smtClean="0">
                          <a:solidFill>
                            <a:schemeClr val="tx1">
                              <a:lumMod val="85000"/>
                              <a:lumOff val="15000"/>
                            </a:schemeClr>
                          </a:solidFill>
                          <a:latin typeface="Arial" pitchFamily="34" charset="0"/>
                          <a:cs typeface="Arial" pitchFamily="34" charset="0"/>
                        </a:rPr>
                        <a:t>TRIỂN</a:t>
                      </a:r>
                      <a:r>
                        <a:rPr lang="en-US" sz="1600" b="1" baseline="0" smtClean="0">
                          <a:solidFill>
                            <a:schemeClr val="tx1">
                              <a:lumMod val="85000"/>
                              <a:lumOff val="15000"/>
                            </a:schemeClr>
                          </a:solidFill>
                          <a:latin typeface="Arial" pitchFamily="34" charset="0"/>
                          <a:cs typeface="Arial" pitchFamily="34" charset="0"/>
                        </a:rPr>
                        <a:t> KHAI TRỰC TIẾP TẠI ĐƠN VỊ: ~25 ngày</a:t>
                      </a:r>
                      <a:endParaRPr lang="en-US" sz="1600" b="1">
                        <a:solidFill>
                          <a:schemeClr val="tx1">
                            <a:lumMod val="85000"/>
                            <a:lumOff val="15000"/>
                          </a:schemeClr>
                        </a:solidFill>
                        <a:latin typeface="Arial" pitchFamily="34" charset="0"/>
                        <a:cs typeface="Arial" pitchFamily="34" charset="0"/>
                      </a:endParaRPr>
                    </a:p>
                  </a:txBody>
                  <a:tcPr>
                    <a:noFill/>
                  </a:tcPr>
                </a:tc>
                <a:tc hMerge="1">
                  <a:txBody>
                    <a:bodyPr/>
                    <a:lstStyle/>
                    <a:p>
                      <a:endParaRPr lang="en-US" sz="1600">
                        <a:solidFill>
                          <a:schemeClr val="tx1">
                            <a:lumMod val="85000"/>
                            <a:lumOff val="15000"/>
                          </a:schemeClr>
                        </a:solidFill>
                        <a:latin typeface="Arial" pitchFamily="34" charset="0"/>
                        <a:cs typeface="Arial" pitchFamily="34" charset="0"/>
                      </a:endParaRPr>
                    </a:p>
                  </a:txBody>
                  <a:tcPr>
                    <a:noFill/>
                  </a:tcPr>
                </a:tc>
              </a:tr>
              <a:tr h="331840">
                <a:tc>
                  <a:txBody>
                    <a:bodyPr/>
                    <a:lstStyle/>
                    <a:p>
                      <a:r>
                        <a:rPr lang="en-US" sz="1600" smtClean="0">
                          <a:solidFill>
                            <a:schemeClr val="tx1">
                              <a:lumMod val="85000"/>
                              <a:lumOff val="15000"/>
                            </a:schemeClr>
                          </a:solidFill>
                          <a:latin typeface="Arial" pitchFamily="34" charset="0"/>
                          <a:cs typeface="Arial" pitchFamily="34" charset="0"/>
                        </a:rPr>
                        <a:t>Thời</a:t>
                      </a:r>
                      <a:r>
                        <a:rPr lang="en-US" sz="1600" baseline="0" smtClean="0">
                          <a:solidFill>
                            <a:schemeClr val="tx1">
                              <a:lumMod val="85000"/>
                              <a:lumOff val="15000"/>
                            </a:schemeClr>
                          </a:solidFill>
                          <a:latin typeface="Arial" pitchFamily="34" charset="0"/>
                          <a:cs typeface="Arial" pitchFamily="34" charset="0"/>
                        </a:rPr>
                        <a:t> gian bảo trì</a:t>
                      </a:r>
                      <a:endParaRPr lang="en-US" sz="1600">
                        <a:solidFill>
                          <a:schemeClr val="tx1">
                            <a:lumMod val="85000"/>
                            <a:lumOff val="15000"/>
                          </a:schemeClr>
                        </a:solidFill>
                        <a:latin typeface="Arial" pitchFamily="34" charset="0"/>
                        <a:cs typeface="Arial" pitchFamily="34" charset="0"/>
                      </a:endParaRPr>
                    </a:p>
                  </a:txBody>
                  <a:tcPr>
                    <a:noFill/>
                  </a:tcPr>
                </a:tc>
                <a:tc>
                  <a:txBody>
                    <a:bodyPr/>
                    <a:lstStyle/>
                    <a:p>
                      <a:r>
                        <a:rPr lang="en-US" sz="1600" b="1" dirty="0" smtClean="0">
                          <a:solidFill>
                            <a:schemeClr val="tx1">
                              <a:lumMod val="85000"/>
                              <a:lumOff val="15000"/>
                            </a:schemeClr>
                          </a:solidFill>
                          <a:latin typeface="Arial" pitchFamily="34" charset="0"/>
                          <a:cs typeface="Arial" pitchFamily="34" charset="0"/>
                        </a:rPr>
                        <a:t>HỖ</a:t>
                      </a:r>
                      <a:r>
                        <a:rPr lang="en-US" sz="1600" b="1" baseline="0" dirty="0" smtClean="0">
                          <a:solidFill>
                            <a:schemeClr val="tx1">
                              <a:lumMod val="85000"/>
                              <a:lumOff val="15000"/>
                            </a:schemeClr>
                          </a:solidFill>
                          <a:latin typeface="Arial" pitchFamily="34" charset="0"/>
                          <a:cs typeface="Arial" pitchFamily="34" charset="0"/>
                        </a:rPr>
                        <a:t> TRỢ ONLINE QUA ĐIỆN </a:t>
                      </a:r>
                      <a:r>
                        <a:rPr lang="en-US" sz="1600" b="1" baseline="0" dirty="0" err="1" smtClean="0">
                          <a:solidFill>
                            <a:schemeClr val="tx1">
                              <a:lumMod val="85000"/>
                              <a:lumOff val="15000"/>
                            </a:schemeClr>
                          </a:solidFill>
                          <a:latin typeface="Arial" pitchFamily="34" charset="0"/>
                          <a:cs typeface="Arial" pitchFamily="34" charset="0"/>
                        </a:rPr>
                        <a:t>THOẠI+TEAMVIEWER+Trực</a:t>
                      </a:r>
                      <a:r>
                        <a:rPr lang="en-US" sz="1600" b="1" baseline="0" dirty="0" smtClean="0">
                          <a:solidFill>
                            <a:schemeClr val="tx1">
                              <a:lumMod val="85000"/>
                              <a:lumOff val="15000"/>
                            </a:schemeClr>
                          </a:solidFill>
                          <a:latin typeface="Arial" pitchFamily="34" charset="0"/>
                          <a:cs typeface="Arial" pitchFamily="34" charset="0"/>
                        </a:rPr>
                        <a:t> </a:t>
                      </a:r>
                      <a:r>
                        <a:rPr lang="en-US" sz="1600" b="1" baseline="0" dirty="0" err="1" smtClean="0">
                          <a:solidFill>
                            <a:schemeClr val="tx1">
                              <a:lumMod val="85000"/>
                              <a:lumOff val="15000"/>
                            </a:schemeClr>
                          </a:solidFill>
                          <a:latin typeface="Arial" pitchFamily="34" charset="0"/>
                          <a:cs typeface="Arial" pitchFamily="34" charset="0"/>
                        </a:rPr>
                        <a:t>tiếp</a:t>
                      </a:r>
                      <a:endParaRPr lang="en-US" sz="1600" b="1" dirty="0">
                        <a:solidFill>
                          <a:schemeClr val="tx1">
                            <a:lumMod val="85000"/>
                            <a:lumOff val="15000"/>
                          </a:schemeClr>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smtClean="0">
                <a:solidFill>
                  <a:schemeClr val="tx1">
                    <a:lumMod val="85000"/>
                    <a:lumOff val="15000"/>
                  </a:schemeClr>
                </a:solidFill>
                <a:latin typeface="Arial" pitchFamily="34" charset="0"/>
                <a:cs typeface="Arial" pitchFamily="34" charset="0"/>
              </a:rPr>
              <a:t>Một số giao diện hệ thống</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762000" y="1295400"/>
            <a:ext cx="7010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Đăng nhập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152399" y="1066800"/>
            <a:ext cx="8809633"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TIẾP ĐÓN BỆNH NHÂN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457200" y="1143000"/>
            <a:ext cx="8382000" cy="5468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THÊM MỚI BỆNH NHÂN</a:t>
            </a:r>
            <a:endParaRPr lang="en-US" sz="1800" b="1">
              <a:solidFill>
                <a:schemeClr val="tx1">
                  <a:lumMod val="85000"/>
                  <a:lumOff val="15000"/>
                </a:schemeClr>
              </a:solidFill>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228600" y="8382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Thăm khám</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8600" y="8382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Chỉ định CLS</a:t>
            </a:r>
            <a:endParaRPr lang="en-US" sz="1800" b="1">
              <a:solidFill>
                <a:schemeClr val="tx1">
                  <a:lumMod val="85000"/>
                  <a:lumOff val="15000"/>
                </a:schemeClr>
              </a:solidFill>
              <a:latin typeface="Arial" pitchFamily="34" charset="0"/>
              <a:cs typeface="Arial" pitchFamily="34" charset="0"/>
            </a:endParaRPr>
          </a:p>
        </p:txBody>
      </p:sp>
      <p:pic>
        <p:nvPicPr>
          <p:cNvPr id="7171" name="Picture 3"/>
          <p:cNvPicPr>
            <a:picLocks noChangeAspect="1" noChangeArrowheads="1"/>
          </p:cNvPicPr>
          <p:nvPr/>
        </p:nvPicPr>
        <p:blipFill>
          <a:blip r:embed="rId2"/>
          <a:srcRect/>
          <a:stretch>
            <a:fillRect/>
          </a:stretch>
        </p:blipFill>
        <p:spPr bwMode="auto">
          <a:xfrm>
            <a:off x="381000" y="990600"/>
            <a:ext cx="8458200" cy="550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162"/>
            <a:ext cx="8229600" cy="639762"/>
          </a:xfrm>
        </p:spPr>
        <p:txBody>
          <a:bodyPr>
            <a:normAutofit/>
          </a:bodyPr>
          <a:lstStyle/>
          <a:p>
            <a:pPr algn="ctr"/>
            <a:r>
              <a:rPr lang="en-US" sz="1800" b="1" smtClean="0">
                <a:solidFill>
                  <a:schemeClr val="tx1">
                    <a:lumMod val="85000"/>
                    <a:lumOff val="15000"/>
                  </a:schemeClr>
                </a:solidFill>
                <a:latin typeface="Arial" pitchFamily="34" charset="0"/>
                <a:cs typeface="Arial" pitchFamily="34" charset="0"/>
              </a:rPr>
              <a:t>KÊ  ĐƠN THUỐC</a:t>
            </a:r>
            <a:endParaRPr lang="en-US" sz="1800" b="1">
              <a:solidFill>
                <a:schemeClr val="tx1">
                  <a:lumMod val="85000"/>
                  <a:lumOff val="15000"/>
                </a:schemeClr>
              </a:solidFill>
              <a:latin typeface="Arial" pitchFamily="34" charset="0"/>
              <a:cs typeface="Arial" pitchFamily="34" charset="0"/>
            </a:endParaRPr>
          </a:p>
        </p:txBody>
      </p:sp>
      <p:pic>
        <p:nvPicPr>
          <p:cNvPr id="8195" name="Picture 3"/>
          <p:cNvPicPr>
            <a:picLocks noChangeAspect="1" noChangeArrowheads="1"/>
          </p:cNvPicPr>
          <p:nvPr/>
        </p:nvPicPr>
        <p:blipFill>
          <a:blip r:embed="rId2"/>
          <a:srcRect/>
          <a:stretch>
            <a:fillRect/>
          </a:stretch>
        </p:blipFill>
        <p:spPr bwMode="auto">
          <a:xfrm>
            <a:off x="228600" y="685800"/>
            <a:ext cx="8763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Chẩn đoán và kết luận</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81000" y="914400"/>
            <a:ext cx="8534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a:t>
            </a:r>
            <a:endParaRPr lang="en-US" sz="1800" b="1">
              <a:solidFill>
                <a:schemeClr val="tx1">
                  <a:lumMod val="85000"/>
                  <a:lumOff val="15000"/>
                </a:schemeClr>
              </a:solidFill>
              <a:latin typeface="Arial" pitchFamily="34"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304800" y="838200"/>
            <a:ext cx="8839199"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228600" y="1447800"/>
            <a:ext cx="4876800" cy="4800600"/>
            <a:chOff x="228600" y="1752600"/>
            <a:chExt cx="4876800" cy="4800600"/>
          </a:xfrm>
        </p:grpSpPr>
        <p:sp>
          <p:nvSpPr>
            <p:cNvPr id="21" name="Oval 20"/>
            <p:cNvSpPr/>
            <p:nvPr/>
          </p:nvSpPr>
          <p:spPr>
            <a:xfrm>
              <a:off x="1752600" y="3352800"/>
              <a:ext cx="1905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600" b="1" smtClean="0">
                  <a:solidFill>
                    <a:schemeClr val="tx1">
                      <a:lumMod val="95000"/>
                      <a:lumOff val="5000"/>
                    </a:schemeClr>
                  </a:solidFill>
                  <a:latin typeface="Arial" pitchFamily="34" charset="0"/>
                  <a:cs typeface="Arial" pitchFamily="34" charset="0"/>
                </a:rPr>
                <a:t>HIS- Hệ thống tích hợp Modules</a:t>
              </a:r>
              <a:endParaRPr lang="en-US" sz="1600" b="1">
                <a:solidFill>
                  <a:schemeClr val="tx1">
                    <a:lumMod val="95000"/>
                    <a:lumOff val="5000"/>
                  </a:schemeClr>
                </a:solidFill>
                <a:latin typeface="Arial" pitchFamily="34" charset="0"/>
                <a:cs typeface="Arial" pitchFamily="34" charset="0"/>
              </a:endParaRPr>
            </a:p>
          </p:txBody>
        </p:sp>
        <p:cxnSp>
          <p:nvCxnSpPr>
            <p:cNvPr id="23" name="Straight Arrow Connector 22"/>
            <p:cNvCxnSpPr>
              <a:stCxn id="21" idx="4"/>
              <a:endCxn id="37" idx="0"/>
            </p:cNvCxnSpPr>
            <p:nvPr/>
          </p:nvCxnSpPr>
          <p:spPr bwMode="auto">
            <a:xfrm rot="5400000">
              <a:off x="2470702" y="5332376"/>
              <a:ext cx="4613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1"/>
              <a:endCxn id="35" idx="5"/>
            </p:cNvCxnSpPr>
            <p:nvPr/>
          </p:nvCxnSpPr>
          <p:spPr bwMode="auto">
            <a:xfrm rot="16200000" flipV="1">
              <a:off x="1550717" y="3128597"/>
              <a:ext cx="423040" cy="53868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0"/>
              <a:endCxn id="34" idx="4"/>
            </p:cNvCxnSpPr>
            <p:nvPr/>
          </p:nvCxnSpPr>
          <p:spPr bwMode="auto">
            <a:xfrm rot="16200000" flipV="1">
              <a:off x="2394502" y="3042202"/>
              <a:ext cx="613775" cy="742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6"/>
              <a:endCxn id="38" idx="2"/>
            </p:cNvCxnSpPr>
            <p:nvPr/>
          </p:nvCxnSpPr>
          <p:spPr bwMode="auto">
            <a:xfrm>
              <a:off x="3657600" y="4229100"/>
              <a:ext cx="343395" cy="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5"/>
              <a:endCxn id="39" idx="1"/>
            </p:cNvCxnSpPr>
            <p:nvPr/>
          </p:nvCxnSpPr>
          <p:spPr bwMode="auto">
            <a:xfrm rot="16200000" flipH="1">
              <a:off x="3503018" y="4724339"/>
              <a:ext cx="336402" cy="585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41" idx="7"/>
            </p:cNvCxnSpPr>
            <p:nvPr/>
          </p:nvCxnSpPr>
          <p:spPr bwMode="auto">
            <a:xfrm rot="5400000">
              <a:off x="1589631" y="4874712"/>
              <a:ext cx="467925" cy="4159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7"/>
              <a:endCxn id="36" idx="3"/>
            </p:cNvCxnSpPr>
            <p:nvPr/>
          </p:nvCxnSpPr>
          <p:spPr bwMode="auto">
            <a:xfrm rot="5400000" flipH="1" flipV="1">
              <a:off x="3304106" y="3195173"/>
              <a:ext cx="488802" cy="339777"/>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2"/>
              <a:endCxn id="40" idx="6"/>
            </p:cNvCxnSpPr>
            <p:nvPr/>
          </p:nvCxnSpPr>
          <p:spPr bwMode="auto">
            <a:xfrm rot="10800000">
              <a:off x="1333006" y="4218662"/>
              <a:ext cx="419595" cy="1043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45475" y="1752600"/>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rgbClr val="FF0000"/>
                  </a:solidFill>
                  <a:latin typeface="Arial" pitchFamily="34" charset="0"/>
                  <a:cs typeface="Arial" pitchFamily="34" charset="0"/>
                </a:rPr>
                <a:t>CIS</a:t>
              </a:r>
              <a:endParaRPr lang="en-US" sz="2000" b="1">
                <a:solidFill>
                  <a:srgbClr val="FF0000"/>
                </a:solidFill>
                <a:latin typeface="Arial" pitchFamily="34" charset="0"/>
                <a:cs typeface="Arial" pitchFamily="34" charset="0"/>
              </a:endParaRPr>
            </a:p>
          </p:txBody>
        </p:sp>
        <p:sp>
          <p:nvSpPr>
            <p:cNvPr id="35" name="Oval 34"/>
            <p:cNvSpPr/>
            <p:nvPr/>
          </p:nvSpPr>
          <p:spPr>
            <a:xfrm>
              <a:off x="550223" y="234445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QMS</a:t>
              </a:r>
              <a:endParaRPr lang="en-US" sz="2000" b="1">
                <a:solidFill>
                  <a:schemeClr val="tx1">
                    <a:lumMod val="95000"/>
                    <a:lumOff val="5000"/>
                  </a:schemeClr>
                </a:solidFill>
                <a:latin typeface="Arial" pitchFamily="34" charset="0"/>
                <a:cs typeface="Arial" pitchFamily="34" charset="0"/>
              </a:endParaRPr>
            </a:p>
          </p:txBody>
        </p:sp>
        <p:sp>
          <p:nvSpPr>
            <p:cNvPr id="36" name="Oval 35"/>
            <p:cNvSpPr/>
            <p:nvPr/>
          </p:nvSpPr>
          <p:spPr>
            <a:xfrm>
              <a:off x="3556660" y="2278693"/>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PhIS</a:t>
              </a:r>
              <a:endParaRPr lang="en-US" sz="2000" b="1">
                <a:solidFill>
                  <a:schemeClr val="tx1">
                    <a:lumMod val="95000"/>
                    <a:lumOff val="5000"/>
                  </a:schemeClr>
                </a:solidFill>
                <a:latin typeface="Arial" pitchFamily="34" charset="0"/>
                <a:cs typeface="Arial" pitchFamily="34" charset="0"/>
              </a:endParaRPr>
            </a:p>
          </p:txBody>
        </p:sp>
        <p:sp>
          <p:nvSpPr>
            <p:cNvPr id="37" name="Oval 36"/>
            <p:cNvSpPr/>
            <p:nvPr/>
          </p:nvSpPr>
          <p:spPr>
            <a:xfrm>
              <a:off x="2084119" y="5566775"/>
              <a:ext cx="1227117"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ADMIN</a:t>
              </a:r>
              <a:endParaRPr lang="en-US" sz="2000" b="1">
                <a:solidFill>
                  <a:schemeClr val="tx1">
                    <a:lumMod val="95000"/>
                    <a:lumOff val="5000"/>
                  </a:schemeClr>
                </a:solidFill>
                <a:latin typeface="Arial" pitchFamily="34" charset="0"/>
                <a:cs typeface="Arial" pitchFamily="34" charset="0"/>
              </a:endParaRPr>
            </a:p>
          </p:txBody>
        </p:sp>
        <p:sp>
          <p:nvSpPr>
            <p:cNvPr id="38" name="Oval 37"/>
            <p:cNvSpPr/>
            <p:nvPr/>
          </p:nvSpPr>
          <p:spPr>
            <a:xfrm>
              <a:off x="4000995" y="373797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LIS</a:t>
              </a:r>
              <a:endParaRPr lang="en-US" sz="2000" b="1">
                <a:solidFill>
                  <a:schemeClr val="tx1">
                    <a:lumMod val="95000"/>
                    <a:lumOff val="5000"/>
                  </a:schemeClr>
                </a:solidFill>
                <a:latin typeface="Arial" pitchFamily="34" charset="0"/>
                <a:cs typeface="Arial" pitchFamily="34" charset="0"/>
              </a:endParaRPr>
            </a:p>
          </p:txBody>
        </p:sp>
        <p:sp>
          <p:nvSpPr>
            <p:cNvPr id="39" name="Oval 38"/>
            <p:cNvSpPr/>
            <p:nvPr/>
          </p:nvSpPr>
          <p:spPr>
            <a:xfrm>
              <a:off x="3802083" y="5040682"/>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RIS</a:t>
              </a:r>
              <a:endParaRPr lang="en-US" sz="2000" b="1">
                <a:solidFill>
                  <a:schemeClr val="tx1">
                    <a:lumMod val="95000"/>
                    <a:lumOff val="5000"/>
                  </a:schemeClr>
                </a:solidFill>
                <a:latin typeface="Arial" pitchFamily="34" charset="0"/>
                <a:cs typeface="Arial" pitchFamily="34" charset="0"/>
              </a:endParaRPr>
            </a:p>
          </p:txBody>
        </p:sp>
        <p:sp>
          <p:nvSpPr>
            <p:cNvPr id="40" name="Oval 39"/>
            <p:cNvSpPr/>
            <p:nvPr/>
          </p:nvSpPr>
          <p:spPr>
            <a:xfrm>
              <a:off x="228600" y="3725449"/>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FIS</a:t>
              </a:r>
              <a:endParaRPr lang="en-US" sz="2000" b="1">
                <a:solidFill>
                  <a:schemeClr val="tx1">
                    <a:lumMod val="95000"/>
                    <a:lumOff val="5000"/>
                  </a:schemeClr>
                </a:solidFill>
                <a:latin typeface="Arial" pitchFamily="34" charset="0"/>
                <a:cs typeface="Arial" pitchFamily="34" charset="0"/>
              </a:endParaRPr>
            </a:p>
          </p:txBody>
        </p:sp>
        <p:sp>
          <p:nvSpPr>
            <p:cNvPr id="41" name="Oval 40"/>
            <p:cNvSpPr/>
            <p:nvPr/>
          </p:nvSpPr>
          <p:spPr>
            <a:xfrm>
              <a:off x="672935" y="5172205"/>
              <a:ext cx="1104405" cy="98642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2000" b="1" smtClean="0">
                  <a:solidFill>
                    <a:schemeClr val="tx1">
                      <a:lumMod val="95000"/>
                      <a:lumOff val="5000"/>
                    </a:schemeClr>
                  </a:solidFill>
                  <a:latin typeface="Arial" pitchFamily="34" charset="0"/>
                  <a:cs typeface="Arial" pitchFamily="34" charset="0"/>
                </a:rPr>
                <a:t>Hrs</a:t>
              </a:r>
              <a:endParaRPr lang="en-US" sz="2000" b="1">
                <a:solidFill>
                  <a:schemeClr val="tx1">
                    <a:lumMod val="95000"/>
                    <a:lumOff val="5000"/>
                  </a:schemeClr>
                </a:solidFill>
                <a:latin typeface="Arial" pitchFamily="34" charset="0"/>
                <a:cs typeface="Arial" pitchFamily="34" charset="0"/>
              </a:endParaRPr>
            </a:p>
          </p:txBody>
        </p:sp>
      </p:grpSp>
      <p:sp>
        <p:nvSpPr>
          <p:cNvPr id="53" name="Rectangle 52"/>
          <p:cNvSpPr>
            <a:spLocks noChangeArrowheads="1"/>
          </p:cNvSpPr>
          <p:nvPr/>
        </p:nvSpPr>
        <p:spPr bwMode="auto">
          <a:xfrm>
            <a:off x="5105400" y="1447800"/>
            <a:ext cx="4038600" cy="4724400"/>
          </a:xfrm>
          <a:prstGeom prst="rect">
            <a:avLst/>
          </a:prstGeom>
          <a:noFill/>
          <a:ln w="9525">
            <a:noFill/>
            <a:miter lim="800000"/>
            <a:headEnd/>
            <a:tailEnd/>
          </a:ln>
        </p:spPr>
        <p:txBody>
          <a:bodyPr/>
          <a:lstStyle/>
          <a:p>
            <a:pPr marL="342900" indent="-342900" algn="l">
              <a:lnSpc>
                <a:spcPct val="100000"/>
              </a:lnSpc>
              <a:spcBef>
                <a:spcPct val="20000"/>
              </a:spcBef>
            </a:pPr>
            <a:r>
              <a:rPr lang="en-US" sz="2000" b="0">
                <a:solidFill>
                  <a:schemeClr val="tx1">
                    <a:lumMod val="85000"/>
                    <a:lumOff val="15000"/>
                  </a:schemeClr>
                </a:solidFill>
                <a:latin typeface="Arial" pitchFamily="34" charset="0"/>
                <a:cs typeface="Arial" pitchFamily="34" charset="0"/>
              </a:rPr>
              <a:t>Hệ thống thông tin quản lý bệnh viện </a:t>
            </a:r>
            <a:r>
              <a:rPr lang="en-US" sz="2000" b="0" smtClean="0">
                <a:solidFill>
                  <a:schemeClr val="tx1">
                    <a:lumMod val="85000"/>
                    <a:lumOff val="15000"/>
                  </a:schemeClr>
                </a:solidFill>
                <a:latin typeface="Arial" pitchFamily="34" charset="0"/>
                <a:cs typeface="Arial" pitchFamily="34" charset="0"/>
              </a:rPr>
              <a:t> </a:t>
            </a:r>
            <a:r>
              <a:rPr lang="en-US" sz="2000" b="1" smtClean="0">
                <a:solidFill>
                  <a:srgbClr val="FF0000"/>
                </a:solidFill>
                <a:latin typeface="Arial" pitchFamily="34" charset="0"/>
                <a:cs typeface="Arial" pitchFamily="34" charset="0"/>
              </a:rPr>
              <a:t>H</a:t>
            </a:r>
            <a:r>
              <a:rPr lang="en-US" sz="2000" b="0" smtClean="0">
                <a:solidFill>
                  <a:schemeClr val="tx1">
                    <a:lumMod val="85000"/>
                    <a:lumOff val="15000"/>
                  </a:schemeClr>
                </a:solidFill>
                <a:latin typeface="Arial" pitchFamily="34" charset="0"/>
                <a:cs typeface="Arial" pitchFamily="34" charset="0"/>
              </a:rPr>
              <a:t>ospital </a:t>
            </a:r>
            <a:r>
              <a:rPr lang="en-US" sz="2000" b="1" smtClean="0">
                <a:solidFill>
                  <a:srgbClr val="FF0000"/>
                </a:solidFill>
                <a:latin typeface="Arial" pitchFamily="34" charset="0"/>
                <a:cs typeface="Arial" pitchFamily="34" charset="0"/>
              </a:rPr>
              <a:t>I</a:t>
            </a:r>
            <a:r>
              <a:rPr lang="en-US" sz="2000" b="0" smtClean="0">
                <a:solidFill>
                  <a:schemeClr val="tx1">
                    <a:lumMod val="85000"/>
                    <a:lumOff val="15000"/>
                  </a:schemeClr>
                </a:solidFill>
                <a:latin typeface="Arial" pitchFamily="34" charset="0"/>
                <a:cs typeface="Arial" pitchFamily="34" charset="0"/>
              </a:rPr>
              <a:t>nformation </a:t>
            </a:r>
            <a:r>
              <a:rPr lang="en-US" sz="2000" b="1" smtClean="0">
                <a:solidFill>
                  <a:srgbClr val="FF0000"/>
                </a:solidFill>
                <a:latin typeface="Arial" pitchFamily="34" charset="0"/>
                <a:cs typeface="Arial" pitchFamily="34" charset="0"/>
              </a:rPr>
              <a:t>S</a:t>
            </a:r>
            <a:r>
              <a:rPr lang="en-US" sz="2000" b="0" smtClean="0">
                <a:solidFill>
                  <a:schemeClr val="tx1">
                    <a:lumMod val="85000"/>
                    <a:lumOff val="15000"/>
                  </a:schemeClr>
                </a:solidFill>
                <a:latin typeface="Arial" pitchFamily="34" charset="0"/>
                <a:cs typeface="Arial" pitchFamily="34" charset="0"/>
              </a:rPr>
              <a:t>ystem (</a:t>
            </a:r>
            <a:r>
              <a:rPr lang="en-US" sz="2000" b="1" smtClean="0">
                <a:solidFill>
                  <a:srgbClr val="FF0000"/>
                </a:solidFill>
                <a:latin typeface="Arial" pitchFamily="34" charset="0"/>
                <a:cs typeface="Arial" pitchFamily="34" charset="0"/>
              </a:rPr>
              <a:t>HIS</a:t>
            </a:r>
            <a:r>
              <a:rPr lang="en-US" sz="2000" b="0">
                <a:solidFill>
                  <a:schemeClr val="tx1">
                    <a:lumMod val="85000"/>
                    <a:lumOff val="15000"/>
                  </a:schemeClr>
                </a:solidFill>
                <a:latin typeface="Arial" pitchFamily="34" charset="0"/>
                <a:cs typeface="Arial" pitchFamily="34" charset="0"/>
              </a:rPr>
              <a:t>) là một hệ thống </a:t>
            </a:r>
            <a:r>
              <a:rPr lang="en-US" sz="2000" b="0">
                <a:solidFill>
                  <a:srgbClr val="FF0000"/>
                </a:solidFill>
                <a:latin typeface="Arial" pitchFamily="34" charset="0"/>
                <a:cs typeface="Arial" pitchFamily="34" charset="0"/>
              </a:rPr>
              <a:t>tích hợp</a:t>
            </a:r>
            <a:r>
              <a:rPr lang="en-US" sz="2000" b="0">
                <a:solidFill>
                  <a:schemeClr val="tx1">
                    <a:lumMod val="85000"/>
                    <a:lumOff val="15000"/>
                  </a:schemeClr>
                </a:solidFill>
                <a:latin typeface="Arial" pitchFamily="34" charset="0"/>
                <a:cs typeface="Arial" pitchFamily="34" charset="0"/>
              </a:rPr>
              <a:t> của:</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lý thông tin hàng đợi QMS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khám bệnh, điều trị (CIS)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Quản lý thông tin phòng xét nghiệm (LIS)</a:t>
            </a:r>
          </a:p>
          <a:p>
            <a:pPr marL="742950" lvl="1" indent="-285750" algn="l">
              <a:lnSpc>
                <a:spcPct val="100000"/>
              </a:lnSpc>
              <a:spcBef>
                <a:spcPct val="20000"/>
              </a:spcBef>
              <a:buFont typeface="Wingdings" pitchFamily="2" charset="2"/>
              <a:buChar char="Ø"/>
            </a:pPr>
            <a:r>
              <a:rPr lang="en-US" sz="2000" b="0" smtClean="0">
                <a:solidFill>
                  <a:schemeClr val="tx1">
                    <a:lumMod val="85000"/>
                    <a:lumOff val="15000"/>
                  </a:schemeClr>
                </a:solidFill>
                <a:latin typeface="Arial" pitchFamily="34" charset="0"/>
                <a:cs typeface="Arial" pitchFamily="34" charset="0"/>
              </a:rPr>
              <a:t>Quản </a:t>
            </a:r>
            <a:r>
              <a:rPr lang="en-US" sz="2000" b="0">
                <a:solidFill>
                  <a:schemeClr val="tx1">
                    <a:lumMod val="85000"/>
                    <a:lumOff val="15000"/>
                  </a:schemeClr>
                </a:solidFill>
                <a:latin typeface="Arial" pitchFamily="34" charset="0"/>
                <a:cs typeface="Arial" pitchFamily="34" charset="0"/>
              </a:rPr>
              <a:t>lý thông tin hình ảnh (RIS/PACS)</a:t>
            </a:r>
          </a:p>
          <a:p>
            <a:pPr marL="742950" lvl="1" indent="-285750" algn="l">
              <a:lnSpc>
                <a:spcPct val="100000"/>
              </a:lnSpc>
              <a:spcBef>
                <a:spcPct val="20000"/>
              </a:spcBef>
              <a:buFont typeface="Wingdings" pitchFamily="2" charset="2"/>
              <a:buChar char="Ø"/>
            </a:pPr>
            <a:r>
              <a:rPr lang="en-US" sz="2000" b="0">
                <a:solidFill>
                  <a:schemeClr val="tx1">
                    <a:lumMod val="85000"/>
                    <a:lumOff val="15000"/>
                  </a:schemeClr>
                </a:solidFill>
                <a:latin typeface="Arial" pitchFamily="34" charset="0"/>
                <a:cs typeface="Arial" pitchFamily="34" charset="0"/>
              </a:rPr>
              <a:t>….</a:t>
            </a:r>
          </a:p>
        </p:txBody>
      </p:sp>
      <p:sp>
        <p:nvSpPr>
          <p:cNvPr id="54" name="Rectangle 53"/>
          <p:cNvSpPr>
            <a:spLocks noChangeArrowheads="1"/>
          </p:cNvSpPr>
          <p:nvPr/>
        </p:nvSpPr>
        <p:spPr bwMode="auto">
          <a:xfrm>
            <a:off x="0" y="120650"/>
            <a:ext cx="8915400" cy="1098550"/>
          </a:xfrm>
          <a:prstGeom prst="rect">
            <a:avLst/>
          </a:prstGeom>
          <a:noFill/>
          <a:ln w="9525">
            <a:noFill/>
            <a:miter lim="800000"/>
            <a:headEnd/>
            <a:tailEnd/>
          </a:ln>
        </p:spPr>
        <p:txBody>
          <a:bodyPr anchor="ctr"/>
          <a:lstStyle/>
          <a:p>
            <a:pPr algn="ctr">
              <a:lnSpc>
                <a:spcPct val="100000"/>
              </a:lnSpc>
              <a:spcBef>
                <a:spcPct val="0"/>
              </a:spcBef>
              <a:defRPr/>
            </a:pPr>
            <a:r>
              <a:rPr lang="en-US" sz="2800" b="1" smtClean="0">
                <a:solidFill>
                  <a:schemeClr val="tx1">
                    <a:lumMod val="85000"/>
                    <a:lumOff val="15000"/>
                  </a:schemeClr>
                </a:solidFill>
                <a:latin typeface="Arial" pitchFamily="34" charset="0"/>
                <a:cs typeface="Arial" pitchFamily="34" charset="0"/>
              </a:rPr>
              <a:t>TỔNG QUAN CÁC HỆ </a:t>
            </a:r>
            <a:r>
              <a:rPr lang="en-US" sz="2800" b="1">
                <a:solidFill>
                  <a:schemeClr val="tx1">
                    <a:lumMod val="85000"/>
                    <a:lumOff val="15000"/>
                  </a:schemeClr>
                </a:solidFill>
                <a:latin typeface="Arial" pitchFamily="34" charset="0"/>
                <a:cs typeface="Arial" pitchFamily="34" charset="0"/>
              </a:rPr>
              <a:t>THỐNG THÔNG TIN QUẢN LÝ TRONG BỆNH VIỆN HIỆN ĐẠI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Thanh toán(tiếp)</a:t>
            </a:r>
            <a:endParaRPr lang="en-US" sz="1800" b="1">
              <a:solidFill>
                <a:schemeClr val="tx1">
                  <a:lumMod val="85000"/>
                  <a:lumOff val="15000"/>
                </a:schemeClr>
              </a:solidFill>
              <a:latin typeface="Arial" pitchFamily="34" charset="0"/>
              <a:cs typeface="Arial" pitchFamily="34" charset="0"/>
            </a:endParaRPr>
          </a:p>
        </p:txBody>
      </p:sp>
      <p:pic>
        <p:nvPicPr>
          <p:cNvPr id="5124" name="Picture 4"/>
          <p:cNvPicPr>
            <a:picLocks noChangeAspect="1" noChangeArrowheads="1"/>
          </p:cNvPicPr>
          <p:nvPr/>
        </p:nvPicPr>
        <p:blipFill>
          <a:blip r:embed="rId2"/>
          <a:srcRect/>
          <a:stretch>
            <a:fillRect/>
          </a:stretch>
        </p:blipFill>
        <p:spPr bwMode="auto">
          <a:xfrm>
            <a:off x="228600" y="762000"/>
            <a:ext cx="8763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28600" y="7620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BHYT (tiếp)</a:t>
            </a:r>
            <a:br>
              <a:rPr lang="en-US" b="1" smtClean="0">
                <a:solidFill>
                  <a:schemeClr val="tx1">
                    <a:lumMod val="85000"/>
                    <a:lumOff val="15000"/>
                  </a:schemeClr>
                </a:solidFill>
                <a:latin typeface="Arial" pitchFamily="34" charset="0"/>
                <a:cs typeface="Arial" pitchFamily="34" charset="0"/>
              </a:rPr>
            </a:br>
            <a:endParaRPr lang="en-US" sz="1800" b="1">
              <a:solidFill>
                <a:schemeClr val="tx1">
                  <a:lumMod val="85000"/>
                  <a:lumOff val="15000"/>
                </a:schemeClr>
              </a:solidFill>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28600" y="838200"/>
            <a:ext cx="85344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BÁO CÁO BHYT(tiếp)</a:t>
            </a:r>
            <a:endParaRPr lang="en-US" sz="1800" b="1">
              <a:solidFill>
                <a:schemeClr val="tx1">
                  <a:lumMod val="85000"/>
                  <a:lumOff val="15000"/>
                </a:schemeClr>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304800" y="914400"/>
            <a:ext cx="86106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39762"/>
          </a:xfrm>
        </p:spPr>
        <p:txBody>
          <a:bodyPr>
            <a:normAutofit fontScale="90000"/>
          </a:bodyPr>
          <a:lstStyle/>
          <a:p>
            <a:pPr algn="ctr"/>
            <a:r>
              <a:rPr lang="en-US" b="1" smtClean="0">
                <a:solidFill>
                  <a:schemeClr val="tx1">
                    <a:lumMod val="85000"/>
                    <a:lumOff val="15000"/>
                  </a:schemeClr>
                </a:solidFill>
                <a:latin typeface="Arial" pitchFamily="34" charset="0"/>
                <a:cs typeface="Arial" pitchFamily="34" charset="0"/>
              </a:rPr>
              <a:t>Các báo cáo (tiếp)</a:t>
            </a:r>
            <a:endParaRPr lang="en-US" sz="1800" b="1">
              <a:solidFill>
                <a:schemeClr val="tx1">
                  <a:lumMod val="85000"/>
                  <a:lumOff val="15000"/>
                </a:schemeClr>
              </a:solidFill>
              <a:latin typeface="Arial" pitchFamily="34" charset="0"/>
              <a:cs typeface="Arial" pitchFamily="34" charset="0"/>
            </a:endParaRPr>
          </a:p>
        </p:txBody>
      </p:sp>
      <p:pic>
        <p:nvPicPr>
          <p:cNvPr id="6" name="Picture 2"/>
          <p:cNvPicPr>
            <a:picLocks noChangeAspect="1" noChangeArrowheads="1"/>
          </p:cNvPicPr>
          <p:nvPr/>
        </p:nvPicPr>
        <p:blipFill>
          <a:blip r:embed="rId2"/>
          <a:srcRect/>
          <a:stretch>
            <a:fillRect/>
          </a:stretch>
        </p:blipFill>
        <p:spPr bwMode="auto">
          <a:xfrm>
            <a:off x="334367" y="685800"/>
            <a:ext cx="850483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438400"/>
            <a:ext cx="8229600" cy="1905000"/>
          </a:xfrm>
          <a:prstGeom prst="rect">
            <a:avLst/>
          </a:prstGeom>
          <a:noFill/>
          <a:ln w="9525">
            <a:noFill/>
            <a:miter lim="800000"/>
            <a:headEnd/>
            <a:tailEnd/>
          </a:ln>
        </p:spPr>
        <p:txBody>
          <a:bodyPr/>
          <a:lstStyle/>
          <a:p>
            <a:pPr marL="342900" indent="-342900" algn="ctr">
              <a:lnSpc>
                <a:spcPct val="100000"/>
              </a:lnSpc>
              <a:spcBef>
                <a:spcPct val="20000"/>
              </a:spcBef>
            </a:pPr>
            <a:r>
              <a:rPr lang="en-US" sz="4300" b="1" smtClean="0">
                <a:solidFill>
                  <a:schemeClr val="tx1"/>
                </a:solidFill>
              </a:rPr>
              <a:t>THẢO LUẬN</a:t>
            </a:r>
          </a:p>
          <a:p>
            <a:pPr marL="342900" indent="-342900">
              <a:lnSpc>
                <a:spcPct val="100000"/>
              </a:lnSpc>
              <a:spcBef>
                <a:spcPct val="20000"/>
              </a:spcBef>
            </a:pPr>
            <a:r>
              <a:rPr lang="en-US" sz="4300" b="1" smtClean="0">
                <a:solidFill>
                  <a:schemeClr val="tx1"/>
                </a:solidFill>
              </a:rPr>
              <a:t>CÁM </a:t>
            </a:r>
            <a:r>
              <a:rPr lang="en-US" sz="4300" b="1">
                <a:solidFill>
                  <a:schemeClr val="tx1"/>
                </a:solidFill>
              </a:rPr>
              <a:t>ƠN QUÝ VỊ ĐÃ </a:t>
            </a:r>
            <a:r>
              <a:rPr lang="en-US" sz="4300" b="1" smtClean="0">
                <a:solidFill>
                  <a:schemeClr val="tx1"/>
                </a:solidFill>
              </a:rPr>
              <a:t>THEO </a:t>
            </a:r>
            <a:r>
              <a:rPr lang="en-US" sz="4300" b="1">
                <a:solidFill>
                  <a:schemeClr val="tx1"/>
                </a:solidFill>
              </a:rPr>
              <a:t>DÕI!</a:t>
            </a:r>
          </a:p>
          <a:p>
            <a:pPr marL="342900" indent="-342900" algn="l">
              <a:lnSpc>
                <a:spcPct val="100000"/>
              </a:lnSpc>
              <a:spcBef>
                <a:spcPct val="20000"/>
              </a:spcBef>
              <a:buFontTx/>
              <a:buChar char="•"/>
            </a:pPr>
            <a:endParaRPr lang="en-US" sz="4300" b="1">
              <a:solidFill>
                <a:schemeClr val="tx1"/>
              </a:solidFill>
            </a:endParaRPr>
          </a:p>
        </p:txBody>
      </p:sp>
      <p:sp>
        <p:nvSpPr>
          <p:cNvPr id="3" name="Text Box 5"/>
          <p:cNvSpPr txBox="1">
            <a:spLocks noChangeArrowheads="1"/>
          </p:cNvSpPr>
          <p:nvPr/>
        </p:nvSpPr>
        <p:spPr bwMode="auto">
          <a:xfrm>
            <a:off x="228600" y="4953000"/>
            <a:ext cx="8382000" cy="646331"/>
          </a:xfrm>
          <a:prstGeom prst="rect">
            <a:avLst/>
          </a:prstGeom>
          <a:noFill/>
          <a:ln w="9525">
            <a:noFill/>
            <a:miter lim="800000"/>
            <a:headEnd/>
            <a:tailEnd/>
          </a:ln>
        </p:spPr>
        <p:txBody>
          <a:bodyPr>
            <a:spAutoFit/>
          </a:bodyPr>
          <a:lstStyle/>
          <a:p>
            <a:pPr algn="l">
              <a:lnSpc>
                <a:spcPct val="100000"/>
              </a:lnSpc>
            </a:pPr>
            <a:endParaRPr lang="en-US" sz="1800" b="0">
              <a:solidFill>
                <a:srgbClr val="0000FF"/>
              </a:solidFill>
              <a:latin typeface=".VnTime" pitchFamily="34" charset="0"/>
            </a:endParaRPr>
          </a:p>
          <a:p>
            <a:pPr algn="l"/>
            <a:endParaRPr lang="en-US" sz="1800" b="0">
              <a:solidFill>
                <a:srgbClr val="0000FF"/>
              </a:solidFill>
              <a:latin typeface=".VnTime"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228600" y="6400800"/>
            <a:ext cx="8686800" cy="320675"/>
          </a:xfrm>
          <a:noFill/>
        </p:spPr>
        <p:txBody>
          <a:bodyPr/>
          <a:lstStyle/>
          <a:p>
            <a:r>
              <a:rPr lang="en-US" smtClean="0">
                <a:solidFill>
                  <a:schemeClr val="tx1">
                    <a:lumMod val="85000"/>
                    <a:lumOff val="15000"/>
                  </a:schemeClr>
                </a:solidFill>
                <a:latin typeface="Arial" pitchFamily="34" charset="0"/>
                <a:cs typeface="Arial" pitchFamily="34" charset="0"/>
              </a:rPr>
              <a:t>HIS – Hospital Information System						                </a:t>
            </a:r>
            <a:fld id="{75338291-5A97-4FA6-9AD1-61BAE2FA6F33}" type="slidenum">
              <a:rPr lang="en-US" smtClean="0">
                <a:solidFill>
                  <a:schemeClr val="tx1">
                    <a:lumMod val="85000"/>
                    <a:lumOff val="15000"/>
                  </a:schemeClr>
                </a:solidFill>
                <a:latin typeface="Arial" pitchFamily="34" charset="0"/>
                <a:cs typeface="Arial" pitchFamily="34" charset="0"/>
              </a:rPr>
              <a:pPr/>
              <a:t>4</a:t>
            </a:fld>
            <a:r>
              <a:rPr lang="en-US" smtClean="0">
                <a:solidFill>
                  <a:schemeClr val="tx1">
                    <a:lumMod val="85000"/>
                    <a:lumOff val="15000"/>
                  </a:schemeClr>
                </a:solidFill>
                <a:latin typeface="Arial" pitchFamily="34" charset="0"/>
                <a:cs typeface="Arial" pitchFamily="34" charset="0"/>
              </a:rPr>
              <a:t> </a:t>
            </a:r>
          </a:p>
        </p:txBody>
      </p:sp>
      <p:sp>
        <p:nvSpPr>
          <p:cNvPr id="3" name="Rectangle 2"/>
          <p:cNvSpPr>
            <a:spLocks noGrp="1" noChangeArrowheads="1"/>
          </p:cNvSpPr>
          <p:nvPr>
            <p:ph type="title"/>
          </p:nvPr>
        </p:nvSpPr>
        <p:spPr>
          <a:xfrm>
            <a:off x="533400" y="152400"/>
            <a:ext cx="8001000" cy="1752600"/>
          </a:xfrm>
          <a:noFill/>
        </p:spPr>
        <p:txBody>
          <a:bodyPr>
            <a:normAutofit fontScale="90000"/>
          </a:bodyPr>
          <a:lstStyle/>
          <a:p>
            <a:pPr eaLnBrk="1" hangingPunct="1">
              <a:lnSpc>
                <a:spcPct val="130000"/>
              </a:lnSpc>
            </a:pPr>
            <a:r>
              <a:rPr lang="en-US" sz="3600" b="1" smtClean="0">
                <a:solidFill>
                  <a:schemeClr val="tx1">
                    <a:lumMod val="85000"/>
                    <a:lumOff val="15000"/>
                  </a:schemeClr>
                </a:solidFill>
                <a:latin typeface="Arial" pitchFamily="34" charset="0"/>
                <a:cs typeface="Arial" pitchFamily="34" charset="0"/>
              </a:rPr>
              <a:t>II. HỆ THỐNG QUẢN LÝ THÔNG TIN KHÁM CHỮA BỆNH VÀ ĐIỀU TRỊ</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 name="Rectangle 15"/>
          <p:cNvSpPr txBox="1">
            <a:spLocks noChangeArrowheads="1"/>
          </p:cNvSpPr>
          <p:nvPr/>
        </p:nvSpPr>
        <p:spPr>
          <a:xfrm>
            <a:off x="762000" y="1676400"/>
            <a:ext cx="7772400" cy="41910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1. Mô hình tổng thể</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2. Mô hình nghiệp vụ chung</a:t>
            </a: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3. Mô hình kết nối hệ thống</a:t>
            </a:r>
            <a:endPar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endParaRPr>
          </a:p>
          <a:p>
            <a:pPr marL="342900" marR="0" lvl="0" indent="-342900" algn="l" defTabSz="914400" rtl="0" eaLnBrk="1" fontAlgn="auto" latinLnBrk="0" hangingPunct="1">
              <a:lnSpc>
                <a:spcPct val="115000"/>
              </a:lnSpc>
              <a:spcBef>
                <a:spcPct val="20000"/>
              </a:spcBef>
              <a:spcAft>
                <a:spcPts val="0"/>
              </a:spcAft>
              <a:buClrTx/>
              <a:buSzTx/>
              <a:buFontTx/>
              <a:buNone/>
              <a:tabLst/>
              <a:defRPr/>
            </a:pPr>
            <a:r>
              <a:rPr lang="en-US" sz="2400" b="1" smtClean="0">
                <a:solidFill>
                  <a:schemeClr val="tx1">
                    <a:lumMod val="85000"/>
                    <a:lumOff val="15000"/>
                  </a:schemeClr>
                </a:solidFill>
                <a:latin typeface="Arial" pitchFamily="34" charset="0"/>
                <a:cs typeface="Arial" pitchFamily="34" charset="0"/>
              </a:rPr>
              <a:t>4</a:t>
            </a:r>
            <a:r>
              <a:rPr kumimoji="0" lang="en-US" sz="2400" b="1" i="0" u="none" strike="noStrike" kern="1200" cap="none" spc="0" normalizeH="0" baseline="0" noProof="0" smtClean="0">
                <a:ln>
                  <a:noFill/>
                </a:ln>
                <a:solidFill>
                  <a:schemeClr val="tx1">
                    <a:lumMod val="85000"/>
                    <a:lumOff val="15000"/>
                  </a:schemeClr>
                </a:solidFill>
                <a:effectLst/>
                <a:uLnTx/>
                <a:uFillTx/>
                <a:latin typeface="Arial" pitchFamily="34" charset="0"/>
                <a:cs typeface="Arial" pitchFamily="34" charset="0"/>
              </a:rPr>
              <a:t>. Các phân hệ trong hệ thống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1. MÔ HÌNH TỔNG THỂ HỆ THỐNG HIS</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pic>
        <p:nvPicPr>
          <p:cNvPr id="1029" name="Picture 5"/>
          <p:cNvPicPr>
            <a:picLocks noChangeAspect="1" noChangeArrowheads="1"/>
          </p:cNvPicPr>
          <p:nvPr/>
        </p:nvPicPr>
        <p:blipFill>
          <a:blip r:embed="rId2"/>
          <a:srcRect/>
          <a:stretch>
            <a:fillRect/>
          </a:stretch>
        </p:blipFill>
        <p:spPr bwMode="auto">
          <a:xfrm>
            <a:off x="838200" y="609600"/>
            <a:ext cx="7391400" cy="5753023"/>
          </a:xfrm>
          <a:prstGeom prst="rect">
            <a:avLst/>
          </a:prstGeom>
          <a:noFill/>
          <a:ln w="9525">
            <a:noFill/>
            <a:miter lim="800000"/>
            <a:headEnd/>
            <a:tailEnd/>
          </a:ln>
          <a:effectLst/>
        </p:spPr>
      </p:pic>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5</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6096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2</a:t>
            </a:r>
            <a:r>
              <a:rPr lang="en-US" sz="3600" b="1" smtClean="0">
                <a:solidFill>
                  <a:schemeClr val="tx1">
                    <a:lumMod val="85000"/>
                    <a:lumOff val="15000"/>
                  </a:schemeClr>
                </a:solidFill>
                <a:latin typeface="Arial" pitchFamily="34" charset="0"/>
                <a:cs typeface="Arial" pitchFamily="34" charset="0"/>
              </a:rPr>
              <a:t>. MÔ HÌNH NGHIỆP VỤ</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6</a:t>
            </a:fld>
            <a:r>
              <a:rPr lang="en-US" b="1" smtClean="0">
                <a:latin typeface="Arial" pitchFamily="34" charset="0"/>
                <a:cs typeface="Arial" pitchFamily="34" charset="0"/>
              </a:rPr>
              <a:t> </a:t>
            </a:r>
          </a:p>
        </p:txBody>
      </p:sp>
      <p:sp>
        <p:nvSpPr>
          <p:cNvPr id="67" name="TextBox 66"/>
          <p:cNvSpPr txBox="1"/>
          <p:nvPr/>
        </p:nvSpPr>
        <p:spPr bwMode="auto">
          <a:xfrm>
            <a:off x="0" y="1900535"/>
            <a:ext cx="1371600" cy="461665"/>
          </a:xfrm>
          <a:prstGeom prst="rect">
            <a:avLst/>
          </a:prstGeom>
          <a:noFill/>
          <a:ln>
            <a:noFill/>
          </a:ln>
        </p:spPr>
        <p:txBody>
          <a:bodyPr wrap="square">
            <a:spAutoFit/>
          </a:bodyPr>
          <a:lstStyle/>
          <a:p>
            <a:pPr>
              <a:defRPr/>
            </a:pPr>
            <a:r>
              <a:rPr lang="en-US" sz="1200" b="1" err="1">
                <a:solidFill>
                  <a:schemeClr val="tx1">
                    <a:lumMod val="85000"/>
                    <a:lumOff val="15000"/>
                  </a:schemeClr>
                </a:solidFill>
                <a:latin typeface="Arial" pitchFamily="34" charset="0"/>
                <a:cs typeface="Arial" pitchFamily="34" charset="0"/>
              </a:rPr>
              <a:t>Bệnh</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nhân</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đến</a:t>
            </a:r>
            <a:r>
              <a:rPr lang="en-US" sz="1200" b="1">
                <a:solidFill>
                  <a:schemeClr val="tx1">
                    <a:lumMod val="85000"/>
                    <a:lumOff val="15000"/>
                  </a:schemeClr>
                </a:solidFill>
                <a:latin typeface="Arial" pitchFamily="34" charset="0"/>
                <a:cs typeface="Arial" pitchFamily="34" charset="0"/>
              </a:rPr>
              <a:t> KCB</a:t>
            </a:r>
          </a:p>
        </p:txBody>
      </p:sp>
      <p:grpSp>
        <p:nvGrpSpPr>
          <p:cNvPr id="41" name="Group 40"/>
          <p:cNvGrpSpPr/>
          <p:nvPr/>
        </p:nvGrpSpPr>
        <p:grpSpPr>
          <a:xfrm>
            <a:off x="76200" y="457200"/>
            <a:ext cx="8991600" cy="5943600"/>
            <a:chOff x="76200" y="457200"/>
            <a:chExt cx="8991600" cy="5943600"/>
          </a:xfrm>
        </p:grpSpPr>
        <p:cxnSp>
          <p:nvCxnSpPr>
            <p:cNvPr id="47" name="Straight Arrow Connector 46"/>
            <p:cNvCxnSpPr>
              <a:stCxn id="50" idx="3"/>
              <a:endCxn id="68" idx="1"/>
            </p:cNvCxnSpPr>
            <p:nvPr/>
          </p:nvCxnSpPr>
          <p:spPr bwMode="auto">
            <a:xfrm>
              <a:off x="7467600" y="2819400"/>
              <a:ext cx="228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bwMode="auto">
            <a:xfrm>
              <a:off x="2971800" y="4038600"/>
              <a:ext cx="1828800" cy="8382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a:solidFill>
                    <a:srgbClr val="262626"/>
                  </a:solidFill>
                  <a:latin typeface="Arial" pitchFamily="34" charset="0"/>
                  <a:cs typeface="Arial" pitchFamily="34" charset="0"/>
                </a:rPr>
                <a:t>Thanh toán ngoại </a:t>
              </a:r>
              <a:r>
                <a:rPr lang="en-US" sz="1200" b="1" smtClean="0">
                  <a:solidFill>
                    <a:srgbClr val="262626"/>
                  </a:solidFill>
                  <a:latin typeface="Arial" pitchFamily="34" charset="0"/>
                  <a:cs typeface="Arial" pitchFamily="34" charset="0"/>
                </a:rPr>
                <a:t>trú</a:t>
              </a:r>
            </a:p>
            <a:p>
              <a:pPr algn="ctr">
                <a:defRPr/>
              </a:pPr>
              <a:r>
                <a:rPr lang="en-US" sz="1200" b="1" smtClean="0">
                  <a:solidFill>
                    <a:srgbClr val="262626"/>
                  </a:solidFill>
                  <a:latin typeface="Arial" pitchFamily="34" charset="0"/>
                  <a:cs typeface="Arial" pitchFamily="34" charset="0"/>
                </a:rPr>
                <a:t>(In hóa đơn-biên lai, in phôi BHYT,..)</a:t>
              </a:r>
              <a:endParaRPr lang="en-US" sz="1200" b="1">
                <a:solidFill>
                  <a:srgbClr val="262626"/>
                </a:solidFill>
                <a:latin typeface="Arial" pitchFamily="34" charset="0"/>
                <a:cs typeface="Arial" pitchFamily="34" charset="0"/>
              </a:endParaRPr>
            </a:p>
          </p:txBody>
        </p:sp>
        <p:sp>
          <p:nvSpPr>
            <p:cNvPr id="50" name="Rounded Rectangle 49"/>
            <p:cNvSpPr/>
            <p:nvPr/>
          </p:nvSpPr>
          <p:spPr bwMode="auto">
            <a:xfrm>
              <a:off x="5943600" y="22860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Thăm Khám(Chỉ định cận lâm sàng)</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2860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lnSpcReduction="10000"/>
            </a:bodyPr>
            <a:lstStyle/>
            <a:p>
              <a:pPr>
                <a:defRPr/>
              </a:pPr>
              <a:r>
                <a:rPr lang="en-US" sz="1200" b="1">
                  <a:solidFill>
                    <a:srgbClr val="262626"/>
                  </a:solidFill>
                  <a:latin typeface="Arial" pitchFamily="34" charset="0"/>
                  <a:cs typeface="Arial" pitchFamily="34" charset="0"/>
                </a:rPr>
                <a:t>Tiếp đón bệnh nhân</a:t>
              </a:r>
            </a:p>
            <a:p>
              <a:pPr algn="ctr">
                <a:defRPr/>
              </a:pPr>
              <a:r>
                <a:rPr lang="en-US" sz="1200" b="1">
                  <a:solidFill>
                    <a:srgbClr val="262626"/>
                  </a:solidFill>
                  <a:latin typeface="Arial" pitchFamily="34" charset="0"/>
                  <a:cs typeface="Arial" pitchFamily="34" charset="0"/>
                </a:rPr>
                <a:t>(Nhập thông tin BN, chỉ định phòng khám, làm các thủ tục BHYT…)</a:t>
              </a: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8194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943600" y="4811713"/>
              <a:ext cx="6858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Không</a:t>
              </a:r>
            </a:p>
          </p:txBody>
        </p:sp>
        <p:sp>
          <p:nvSpPr>
            <p:cNvPr id="58" name="Oval 57"/>
            <p:cNvSpPr/>
            <p:nvPr/>
          </p:nvSpPr>
          <p:spPr>
            <a:xfrm>
              <a:off x="76200" y="4572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Bắt đầu</a:t>
              </a:r>
            </a:p>
          </p:txBody>
        </p:sp>
        <p:sp>
          <p:nvSpPr>
            <p:cNvPr id="59" name="Oval 58"/>
            <p:cNvSpPr/>
            <p:nvPr/>
          </p:nvSpPr>
          <p:spPr>
            <a:xfrm>
              <a:off x="1676400" y="5562600"/>
              <a:ext cx="762000" cy="76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000" b="1">
                  <a:solidFill>
                    <a:schemeClr val="tx1">
                      <a:lumMod val="95000"/>
                      <a:lumOff val="5000"/>
                    </a:schemeClr>
                  </a:solidFill>
                  <a:latin typeface="Arial" pitchFamily="34" charset="0"/>
                  <a:cs typeface="Arial" pitchFamily="34" charset="0"/>
                </a:rPr>
                <a:t>Kết thúc</a:t>
              </a:r>
            </a:p>
          </p:txBody>
        </p:sp>
        <p:sp>
          <p:nvSpPr>
            <p:cNvPr id="65" name="TextBox 64"/>
            <p:cNvSpPr txBox="1"/>
            <p:nvPr/>
          </p:nvSpPr>
          <p:spPr bwMode="auto">
            <a:xfrm>
              <a:off x="5181600" y="2586335"/>
              <a:ext cx="685800" cy="461665"/>
            </a:xfrm>
            <a:prstGeom prst="rect">
              <a:avLst/>
            </a:prstGeom>
            <a:noFill/>
            <a:ln>
              <a:noFill/>
            </a:ln>
          </p:spPr>
          <p:txBody>
            <a:bodyPr>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khám</a:t>
              </a:r>
              <a:endParaRPr lang="en-US" sz="1200" b="1">
                <a:solidFill>
                  <a:schemeClr val="tx1">
                    <a:lumMod val="85000"/>
                    <a:lumOff val="15000"/>
                  </a:schemeClr>
                </a:solidFill>
                <a:latin typeface="Arial" pitchFamily="34" charset="0"/>
                <a:cs typeface="Arial" pitchFamily="34" charset="0"/>
              </a:endParaRPr>
            </a:p>
          </p:txBody>
        </p:sp>
        <p:cxnSp>
          <p:nvCxnSpPr>
            <p:cNvPr id="66" name="Elbow Connector 25"/>
            <p:cNvCxnSpPr>
              <a:endCxn id="77" idx="1"/>
            </p:cNvCxnSpPr>
            <p:nvPr/>
          </p:nvCxnSpPr>
          <p:spPr bwMode="auto">
            <a:xfrm rot="16200000" flipH="1">
              <a:off x="0" y="1600200"/>
              <a:ext cx="1676400" cy="762000"/>
            </a:xfrm>
            <a:prstGeom prst="bentConnector2">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bwMode="auto">
            <a:xfrm>
              <a:off x="7696200" y="2286000"/>
              <a:ext cx="13716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Thực </a:t>
              </a:r>
              <a:r>
                <a:rPr lang="en-US" sz="1200" b="1" smtClean="0">
                  <a:solidFill>
                    <a:srgbClr val="262626"/>
                  </a:solidFill>
                  <a:latin typeface="Arial" pitchFamily="34" charset="0"/>
                  <a:cs typeface="Arial" pitchFamily="34" charset="0"/>
                </a:rPr>
                <a:t>shiện </a:t>
              </a:r>
              <a:r>
                <a:rPr lang="en-US" sz="1200" b="1">
                  <a:solidFill>
                    <a:srgbClr val="262626"/>
                  </a:solidFill>
                  <a:latin typeface="Arial" pitchFamily="34" charset="0"/>
                  <a:cs typeface="Arial" pitchFamily="34" charset="0"/>
                </a:rPr>
                <a:t>CLS, CĐHA,..</a:t>
              </a:r>
            </a:p>
            <a:p>
              <a:pPr>
                <a:defRPr/>
              </a:pPr>
              <a:endParaRPr lang="en-US" sz="1200" b="1">
                <a:solidFill>
                  <a:srgbClr val="262626"/>
                </a:solidFill>
                <a:latin typeface="Arial" pitchFamily="34" charset="0"/>
                <a:cs typeface="Arial" pitchFamily="34" charset="0"/>
              </a:endParaRPr>
            </a:p>
          </p:txBody>
        </p:sp>
        <p:cxnSp>
          <p:nvCxnSpPr>
            <p:cNvPr id="69" name="Straight Arrow Connector 68"/>
            <p:cNvCxnSpPr/>
            <p:nvPr/>
          </p:nvCxnSpPr>
          <p:spPr bwMode="auto">
            <a:xfrm rot="5400000">
              <a:off x="6020594" y="3733800"/>
              <a:ext cx="762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bwMode="auto">
            <a:xfrm>
              <a:off x="5943600" y="41148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a:solidFill>
                    <a:srgbClr val="262626"/>
                  </a:solidFill>
                  <a:latin typeface="Arial" pitchFamily="34" charset="0"/>
                  <a:cs typeface="Arial" pitchFamily="34" charset="0"/>
                </a:rPr>
                <a:t>Kê đơn thuốc, Hẹn tái khám,…</a:t>
              </a:r>
            </a:p>
            <a:p>
              <a:pPr>
                <a:defRPr/>
              </a:pPr>
              <a:endParaRPr lang="en-US" sz="1200" b="1">
                <a:solidFill>
                  <a:srgbClr val="262626"/>
                </a:solidFill>
                <a:latin typeface="Arial" pitchFamily="34" charset="0"/>
                <a:cs typeface="Arial" pitchFamily="34" charset="0"/>
              </a:endParaRPr>
            </a:p>
          </p:txBody>
        </p:sp>
        <p:cxnSp>
          <p:nvCxnSpPr>
            <p:cNvPr id="71" name="Elbow Connector 25"/>
            <p:cNvCxnSpPr>
              <a:stCxn id="49" idx="2"/>
              <a:endCxn id="72" idx="0"/>
            </p:cNvCxnSpPr>
            <p:nvPr/>
          </p:nvCxnSpPr>
          <p:spPr bwMode="auto">
            <a:xfrm rot="5400000">
              <a:off x="3543300" y="5219700"/>
              <a:ext cx="685800" cy="1588"/>
            </a:xfrm>
            <a:prstGeom prst="bentConnector3">
              <a:avLst>
                <a:gd name="adj1" fmla="val 50000"/>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3048000" y="5562600"/>
              <a:ext cx="1676400" cy="7620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a:solidFill>
                    <a:srgbClr val="262626"/>
                  </a:solidFill>
                  <a:latin typeface="Arial" pitchFamily="34" charset="0"/>
                  <a:cs typeface="Arial" pitchFamily="34" charset="0"/>
                </a:rPr>
                <a:t>Lĩnh thuốc</a:t>
              </a:r>
            </a:p>
            <a:p>
              <a:pPr>
                <a:defRPr/>
              </a:pPr>
              <a:endParaRPr lang="en-US" sz="1200" b="1">
                <a:solidFill>
                  <a:srgbClr val="262626"/>
                </a:solidFill>
                <a:latin typeface="Arial" pitchFamily="34" charset="0"/>
                <a:cs typeface="Arial" pitchFamily="34" charset="0"/>
              </a:endParaRPr>
            </a:p>
          </p:txBody>
        </p:sp>
        <p:cxnSp>
          <p:nvCxnSpPr>
            <p:cNvPr id="73" name="Straight Arrow Connector 72"/>
            <p:cNvCxnSpPr>
              <a:stCxn id="72" idx="1"/>
              <a:endCxn id="59" idx="6"/>
            </p:cNvCxnSpPr>
            <p:nvPr/>
          </p:nvCxnSpPr>
          <p:spPr bwMode="auto">
            <a:xfrm rot="10800000">
              <a:off x="2438400" y="5943600"/>
              <a:ext cx="609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bwMode="auto">
            <a:xfrm>
              <a:off x="5257800" y="3657600"/>
              <a:ext cx="2286000" cy="276999"/>
            </a:xfrm>
            <a:prstGeom prst="rect">
              <a:avLst/>
            </a:prstGeom>
            <a:noFill/>
            <a:ln>
              <a:noFill/>
            </a:ln>
          </p:spPr>
          <p:txBody>
            <a:bodyPr>
              <a:spAutoFit/>
            </a:bodyPr>
            <a:lstStyle/>
            <a:p>
              <a:pPr>
                <a:defRPr/>
              </a:pPr>
              <a:r>
                <a:rPr lang="en-US" sz="1200" b="1">
                  <a:solidFill>
                    <a:schemeClr val="tx1">
                      <a:lumMod val="85000"/>
                      <a:lumOff val="15000"/>
                    </a:schemeClr>
                  </a:solidFill>
                  <a:latin typeface="Arial" pitchFamily="34" charset="0"/>
                  <a:cs typeface="Arial" pitchFamily="34" charset="0"/>
                </a:rPr>
                <a:t>Đọc kết quả+ kết luận</a:t>
              </a:r>
            </a:p>
          </p:txBody>
        </p:sp>
        <p:sp>
          <p:nvSpPr>
            <p:cNvPr id="77" name="Rounded Rectangle 76"/>
            <p:cNvSpPr/>
            <p:nvPr/>
          </p:nvSpPr>
          <p:spPr bwMode="auto">
            <a:xfrm>
              <a:off x="1219200" y="22860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Lấy</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số</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tiếp</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đón</a:t>
              </a:r>
            </a:p>
            <a:p>
              <a:pPr>
                <a:defRPr/>
              </a:pPr>
              <a:endParaRPr lang="en-US" sz="1200" b="1">
                <a:solidFill>
                  <a:srgbClr val="262626"/>
                </a:solidFill>
                <a:latin typeface="Arial" pitchFamily="34" charset="0"/>
                <a:cs typeface="Arial" pitchFamily="34" charset="0"/>
              </a:endParaRPr>
            </a:p>
          </p:txBody>
        </p:sp>
        <p:sp>
          <p:nvSpPr>
            <p:cNvPr id="78" name="TextBox 77"/>
            <p:cNvSpPr txBox="1"/>
            <p:nvPr/>
          </p:nvSpPr>
          <p:spPr bwMode="auto">
            <a:xfrm>
              <a:off x="2286000" y="2586335"/>
              <a:ext cx="609600" cy="461665"/>
            </a:xfrm>
            <a:prstGeom prst="rect">
              <a:avLst/>
            </a:prstGeom>
            <a:noFill/>
            <a:ln>
              <a:noFill/>
            </a:ln>
          </p:spPr>
          <p:txBody>
            <a:bodyPr wrap="square">
              <a:spAutoFit/>
            </a:bodyPr>
            <a:lstStyle/>
            <a:p>
              <a:pPr algn="ctr">
                <a:defRPr/>
              </a:pPr>
              <a:r>
                <a:rPr lang="en-US" sz="1200" b="1" err="1">
                  <a:solidFill>
                    <a:schemeClr val="tx1">
                      <a:lumMod val="85000"/>
                      <a:lumOff val="15000"/>
                    </a:schemeClr>
                  </a:solidFill>
                  <a:latin typeface="Arial" pitchFamily="34" charset="0"/>
                  <a:cs typeface="Arial" pitchFamily="34" charset="0"/>
                </a:rPr>
                <a:t>Chờ</a:t>
              </a:r>
              <a:r>
                <a:rPr lang="en-US" sz="1200" b="1">
                  <a:solidFill>
                    <a:schemeClr val="tx1">
                      <a:lumMod val="85000"/>
                      <a:lumOff val="15000"/>
                    </a:schemeClr>
                  </a:solidFill>
                  <a:latin typeface="Arial" pitchFamily="34" charset="0"/>
                  <a:cs typeface="Arial" pitchFamily="34" charset="0"/>
                </a:rPr>
                <a:t> </a:t>
              </a:r>
              <a:r>
                <a:rPr lang="en-US" sz="1200" b="1" err="1">
                  <a:solidFill>
                    <a:schemeClr val="tx1">
                      <a:lumMod val="85000"/>
                      <a:lumOff val="15000"/>
                    </a:schemeClr>
                  </a:solidFill>
                  <a:latin typeface="Arial" pitchFamily="34" charset="0"/>
                  <a:cs typeface="Arial" pitchFamily="34" charset="0"/>
                </a:rPr>
                <a:t>gọi</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2133600" y="2819400"/>
              <a:ext cx="8382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2"/>
            <a:srcRect/>
            <a:stretch>
              <a:fillRect/>
            </a:stretch>
          </p:blipFill>
          <p:spPr bwMode="auto">
            <a:xfrm>
              <a:off x="1371600" y="609600"/>
              <a:ext cx="600075" cy="1104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3200400" y="685800"/>
              <a:ext cx="1400175" cy="723900"/>
            </a:xfrm>
            <a:prstGeom prst="rect">
              <a:avLst/>
            </a:prstGeom>
            <a:noFill/>
            <a:ln w="9525">
              <a:noFill/>
              <a:miter lim="800000"/>
              <a:headEnd/>
              <a:tailEnd/>
            </a:ln>
            <a:effectLst/>
          </p:spPr>
        </p:pic>
        <p:cxnSp>
          <p:nvCxnSpPr>
            <p:cNvPr id="106" name="Straight Connector 105"/>
            <p:cNvCxnSpPr>
              <a:stCxn id="2051" idx="2"/>
              <a:endCxn id="77" idx="0"/>
            </p:cNvCxnSpPr>
            <p:nvPr/>
          </p:nvCxnSpPr>
          <p:spPr>
            <a:xfrm rot="16200000" flipH="1">
              <a:off x="1388269" y="19978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053" idx="2"/>
              <a:endCxn id="51" idx="0"/>
            </p:cNvCxnSpPr>
            <p:nvPr/>
          </p:nvCxnSpPr>
          <p:spPr>
            <a:xfrm rot="5400000">
              <a:off x="3455194" y="1840706"/>
              <a:ext cx="876300" cy="14288"/>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4"/>
            <a:srcRect/>
            <a:stretch>
              <a:fillRect/>
            </a:stretch>
          </p:blipFill>
          <p:spPr bwMode="auto">
            <a:xfrm>
              <a:off x="5943600" y="685800"/>
              <a:ext cx="1400175" cy="723900"/>
            </a:xfrm>
            <a:prstGeom prst="rect">
              <a:avLst/>
            </a:prstGeom>
            <a:noFill/>
            <a:ln w="9525">
              <a:noFill/>
              <a:miter lim="800000"/>
              <a:headEnd/>
              <a:tailEnd/>
            </a:ln>
            <a:effectLst/>
          </p:spPr>
        </p:pic>
        <p:cxnSp>
          <p:nvCxnSpPr>
            <p:cNvPr id="117" name="Straight Connector 116"/>
            <p:cNvCxnSpPr/>
            <p:nvPr/>
          </p:nvCxnSpPr>
          <p:spPr>
            <a:xfrm rot="16200000" flipH="1">
              <a:off x="6248401" y="17526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a:blip r:embed="rId5"/>
            <a:srcRect/>
            <a:stretch>
              <a:fillRect/>
            </a:stretch>
          </p:blipFill>
          <p:spPr bwMode="auto">
            <a:xfrm>
              <a:off x="7772400" y="685800"/>
              <a:ext cx="847725" cy="895350"/>
            </a:xfrm>
            <a:prstGeom prst="rect">
              <a:avLst/>
            </a:prstGeom>
            <a:noFill/>
            <a:ln w="9525">
              <a:noFill/>
              <a:miter lim="800000"/>
              <a:headEnd/>
              <a:tailEnd/>
            </a:ln>
            <a:effectLst/>
          </p:spPr>
        </p:pic>
        <p:cxnSp>
          <p:nvCxnSpPr>
            <p:cNvPr id="162" name="Elbow Connector 25"/>
            <p:cNvCxnSpPr>
              <a:stCxn id="68" idx="2"/>
              <a:endCxn id="50" idx="2"/>
            </p:cNvCxnSpPr>
            <p:nvPr/>
          </p:nvCxnSpPr>
          <p:spPr bwMode="auto">
            <a:xfrm rot="5400000">
              <a:off x="7543800" y="2514600"/>
              <a:ext cx="1588" cy="1676400"/>
            </a:xfrm>
            <a:prstGeom prst="bentConnector3">
              <a:avLst>
                <a:gd name="adj1" fmla="val 14395466"/>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056" name="Picture 8"/>
            <p:cNvPicPr>
              <a:picLocks noChangeAspect="1" noChangeArrowheads="1"/>
            </p:cNvPicPr>
            <p:nvPr/>
          </p:nvPicPr>
          <p:blipFill>
            <a:blip r:embed="rId6"/>
            <a:srcRect/>
            <a:stretch>
              <a:fillRect/>
            </a:stretch>
          </p:blipFill>
          <p:spPr bwMode="auto">
            <a:xfrm>
              <a:off x="6477000" y="5410200"/>
              <a:ext cx="838200" cy="990600"/>
            </a:xfrm>
            <a:prstGeom prst="rect">
              <a:avLst/>
            </a:prstGeom>
            <a:noFill/>
            <a:ln w="9525">
              <a:noFill/>
              <a:miter lim="800000"/>
              <a:headEnd/>
              <a:tailEnd/>
            </a:ln>
            <a:effectLst/>
          </p:spPr>
        </p:pic>
        <p:cxnSp>
          <p:nvCxnSpPr>
            <p:cNvPr id="167" name="Straight Connector 166"/>
            <p:cNvCxnSpPr/>
            <p:nvPr/>
          </p:nvCxnSpPr>
          <p:spPr>
            <a:xfrm rot="16200000" flipH="1">
              <a:off x="7772401" y="1828800"/>
              <a:ext cx="914401" cy="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2056" idx="1"/>
              <a:endCxn id="72" idx="3"/>
            </p:cNvCxnSpPr>
            <p:nvPr/>
          </p:nvCxnSpPr>
          <p:spPr>
            <a:xfrm rot="10800000" flipV="1">
              <a:off x="4724400" y="5905500"/>
              <a:ext cx="1752600" cy="38100"/>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70" idx="1"/>
              <a:endCxn id="49" idx="3"/>
            </p:cNvCxnSpPr>
            <p:nvPr/>
          </p:nvCxnSpPr>
          <p:spPr bwMode="auto">
            <a:xfrm rot="10800000">
              <a:off x="4800600" y="4457700"/>
              <a:ext cx="11430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bwMode="auto">
            <a:xfrm>
              <a:off x="7696200" y="3352800"/>
              <a:ext cx="685800" cy="461665"/>
            </a:xfrm>
            <a:prstGeom prst="rect">
              <a:avLst/>
            </a:prstGeom>
            <a:noFill/>
            <a:ln>
              <a:noFill/>
            </a:ln>
          </p:spPr>
          <p:txBody>
            <a:bodyPr>
              <a:spAutoFit/>
            </a:bodyPr>
            <a:lstStyle/>
            <a:p>
              <a:pPr algn="ctr">
                <a:defRPr/>
              </a:pPr>
              <a:r>
                <a:rPr lang="en-US" sz="1200" b="1" smtClean="0">
                  <a:solidFill>
                    <a:schemeClr val="tx1">
                      <a:lumMod val="85000"/>
                      <a:lumOff val="15000"/>
                    </a:schemeClr>
                  </a:solidFill>
                  <a:latin typeface="Arial" pitchFamily="34" charset="0"/>
                  <a:cs typeface="Arial" pitchFamily="34" charset="0"/>
                </a:rPr>
                <a:t>Trả kết quả</a:t>
              </a:r>
              <a:endParaRPr lang="en-US" sz="1200" b="1">
                <a:solidFill>
                  <a:schemeClr val="tx1">
                    <a:lumMod val="85000"/>
                    <a:lumOff val="15000"/>
                  </a:schemeClr>
                </a:solidFill>
                <a:latin typeface="Arial" pitchFamily="34" charset="0"/>
                <a:cs typeface="Arial" pitchFamily="34" charset="0"/>
              </a:endParaRPr>
            </a:p>
          </p:txBody>
        </p:sp>
        <p:cxnSp>
          <p:nvCxnSpPr>
            <p:cNvPr id="194" name="Elbow Connector 25"/>
            <p:cNvCxnSpPr>
              <a:stCxn id="51" idx="2"/>
              <a:endCxn id="49" idx="0"/>
            </p:cNvCxnSpPr>
            <p:nvPr/>
          </p:nvCxnSpPr>
          <p:spPr bwMode="auto">
            <a:xfrm rot="5400000">
              <a:off x="3543300" y="3695700"/>
              <a:ext cx="685800" cy="1588"/>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5330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Đối tượng dịch vụ</a:t>
              </a:r>
              <a:endParaRPr lang="en-US" sz="1200" b="1">
                <a:solidFill>
                  <a:schemeClr val="tx1">
                    <a:lumMod val="85000"/>
                    <a:lumOff val="15000"/>
                  </a:schemeClr>
                </a:solidFill>
                <a:latin typeface="Arial" pitchFamily="34" charset="0"/>
                <a:cs typeface="Arial" pitchFamily="34" charset="0"/>
              </a:endParaRPr>
            </a:p>
          </p:txBody>
        </p:sp>
        <p:cxnSp>
          <p:nvCxnSpPr>
            <p:cNvPr id="205" name="Elbow Connector 25"/>
            <p:cNvCxnSpPr/>
            <p:nvPr/>
          </p:nvCxnSpPr>
          <p:spPr bwMode="auto">
            <a:xfrm rot="10800000" flipV="1">
              <a:off x="3886200" y="3200400"/>
              <a:ext cx="2057400" cy="381000"/>
            </a:xfrm>
            <a:prstGeom prst="bentConnector3">
              <a:avLst>
                <a:gd name="adj1" fmla="val 50000"/>
              </a:avLst>
            </a:prstGeom>
            <a:ln>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34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3. MÔ HÌNH KẾT NỐI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45" name="Footer Placeholder 3"/>
          <p:cNvSpPr>
            <a:spLocks noGrp="1"/>
          </p:cNvSpPr>
          <p:nvPr>
            <p:ph type="ftr" sz="quarter" idx="10"/>
          </p:nvPr>
        </p:nvSpPr>
        <p:spPr>
          <a:xfrm>
            <a:off x="228600" y="6461125"/>
            <a:ext cx="8686800" cy="320675"/>
          </a:xfrm>
          <a:noFill/>
        </p:spPr>
        <p:txBody>
          <a:bodyPr/>
          <a:lstStyle/>
          <a:p>
            <a:r>
              <a:rPr lang="en-US" b="1" smtClean="0">
                <a:latin typeface="Arial" pitchFamily="34" charset="0"/>
                <a:cs typeface="Arial" pitchFamily="34" charset="0"/>
              </a:rPr>
              <a:t>HIS – Hospital Information System						                </a:t>
            </a:r>
            <a:fld id="{18D12DCA-B7F9-4343-BE3F-A0F7279798D7}" type="slidenum">
              <a:rPr lang="en-US" b="1" smtClean="0">
                <a:latin typeface="Arial" pitchFamily="34" charset="0"/>
                <a:cs typeface="Arial" pitchFamily="34" charset="0"/>
              </a:rPr>
              <a:pPr/>
              <a:t>7</a:t>
            </a:fld>
            <a:r>
              <a:rPr lang="en-US" b="1" smtClean="0">
                <a:latin typeface="Arial" pitchFamily="34" charset="0"/>
                <a:cs typeface="Arial" pitchFamily="34" charset="0"/>
              </a:rPr>
              <a:t> </a:t>
            </a:r>
          </a:p>
        </p:txBody>
      </p:sp>
      <p:grpSp>
        <p:nvGrpSpPr>
          <p:cNvPr id="29" name="Group 28"/>
          <p:cNvGrpSpPr/>
          <p:nvPr/>
        </p:nvGrpSpPr>
        <p:grpSpPr>
          <a:xfrm>
            <a:off x="685800" y="762000"/>
            <a:ext cx="7696200" cy="5829300"/>
            <a:chOff x="685800" y="762000"/>
            <a:chExt cx="7696200" cy="5829300"/>
          </a:xfrm>
        </p:grpSpPr>
        <p:pic>
          <p:nvPicPr>
            <p:cNvPr id="4100" name="Picture 4"/>
            <p:cNvPicPr>
              <a:picLocks noChangeAspect="1" noChangeArrowheads="1"/>
            </p:cNvPicPr>
            <p:nvPr/>
          </p:nvPicPr>
          <p:blipFill>
            <a:blip r:embed="rId2"/>
            <a:srcRect/>
            <a:stretch>
              <a:fillRect/>
            </a:stretch>
          </p:blipFill>
          <p:spPr bwMode="auto">
            <a:xfrm>
              <a:off x="3276600" y="5257800"/>
              <a:ext cx="1228725" cy="1333500"/>
            </a:xfrm>
            <a:prstGeom prst="rect">
              <a:avLst/>
            </a:prstGeom>
            <a:noFill/>
            <a:ln w="9525">
              <a:noFill/>
              <a:miter lim="800000"/>
              <a:headEnd/>
              <a:tailEnd/>
            </a:ln>
            <a:effectLst/>
          </p:spPr>
        </p:pic>
        <p:grpSp>
          <p:nvGrpSpPr>
            <p:cNvPr id="28" name="Group 27"/>
            <p:cNvGrpSpPr/>
            <p:nvPr/>
          </p:nvGrpSpPr>
          <p:grpSpPr>
            <a:xfrm>
              <a:off x="685800" y="762000"/>
              <a:ext cx="7696200" cy="5410200"/>
              <a:chOff x="685800" y="762000"/>
              <a:chExt cx="7696200" cy="5410200"/>
            </a:xfrm>
          </p:grpSpPr>
          <p:sp>
            <p:nvSpPr>
              <p:cNvPr id="50" name="Rounded Rectangle 49"/>
              <p:cNvSpPr/>
              <p:nvPr/>
            </p:nvSpPr>
            <p:spPr bwMode="auto">
              <a:xfrm>
                <a:off x="6858000" y="2438400"/>
                <a:ext cx="15240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thanh 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51" name="Rounded Rectangle 50"/>
              <p:cNvSpPr/>
              <p:nvPr/>
            </p:nvSpPr>
            <p:spPr bwMode="auto">
              <a:xfrm>
                <a:off x="2971800" y="2438400"/>
                <a:ext cx="18288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normAutofit/>
              </a:bodyPr>
              <a:lstStyle/>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3" name="Straight Arrow Connector 52"/>
              <p:cNvCxnSpPr>
                <a:stCxn id="51" idx="3"/>
                <a:endCxn id="50" idx="1"/>
              </p:cNvCxnSpPr>
              <p:nvPr/>
            </p:nvCxnSpPr>
            <p:spPr bwMode="auto">
              <a:xfrm>
                <a:off x="4800600" y="2971800"/>
                <a:ext cx="20574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auto">
              <a:xfrm>
                <a:off x="5029200" y="2738735"/>
                <a:ext cx="16002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dữ liệu thanh toán</a:t>
                </a:r>
                <a:endParaRPr lang="en-US" sz="1200" b="1">
                  <a:solidFill>
                    <a:schemeClr val="tx1">
                      <a:lumMod val="85000"/>
                      <a:lumOff val="15000"/>
                    </a:schemeClr>
                  </a:solidFill>
                  <a:latin typeface="Arial" pitchFamily="34" charset="0"/>
                  <a:cs typeface="Arial" pitchFamily="34" charset="0"/>
                </a:endParaRPr>
              </a:p>
            </p:txBody>
          </p:sp>
          <p:sp>
            <p:nvSpPr>
              <p:cNvPr id="70" name="Rounded Rectangle 69"/>
              <p:cNvSpPr/>
              <p:nvPr/>
            </p:nvSpPr>
            <p:spPr bwMode="auto">
              <a:xfrm>
                <a:off x="3352800" y="4267200"/>
                <a:ext cx="10668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Dược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77" name="Rounded Rectangle 76"/>
              <p:cNvSpPr/>
              <p:nvPr/>
            </p:nvSpPr>
            <p:spPr bwMode="auto">
              <a:xfrm>
                <a:off x="685800" y="2438400"/>
                <a:ext cx="914400" cy="1066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dirty="0">
                  <a:solidFill>
                    <a:srgbClr val="262626"/>
                  </a:solidFill>
                  <a:latin typeface="Arial" pitchFamily="34" charset="0"/>
                  <a:cs typeface="Arial" pitchFamily="34" charset="0"/>
                </a:endParaRPr>
              </a:p>
              <a:p>
                <a:pPr algn="ctr">
                  <a:defRPr/>
                </a:pPr>
                <a:r>
                  <a:rPr lang="en-US" sz="1200" b="1" dirty="0" err="1" smtClean="0">
                    <a:solidFill>
                      <a:srgbClr val="262626"/>
                    </a:solidFill>
                    <a:latin typeface="Arial" pitchFamily="34" charset="0"/>
                    <a:cs typeface="Arial" pitchFamily="34" charset="0"/>
                  </a:rPr>
                  <a:t>Quản</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lý</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hàng</a:t>
                </a:r>
                <a:r>
                  <a:rPr lang="en-US" sz="1200" b="1" dirty="0" smtClean="0">
                    <a:solidFill>
                      <a:srgbClr val="262626"/>
                    </a:solidFill>
                    <a:latin typeface="Arial" pitchFamily="34" charset="0"/>
                    <a:cs typeface="Arial" pitchFamily="34" charset="0"/>
                  </a:rPr>
                  <a:t> </a:t>
                </a:r>
                <a:r>
                  <a:rPr lang="en-US" sz="1200" b="1" dirty="0" err="1" smtClean="0">
                    <a:solidFill>
                      <a:srgbClr val="262626"/>
                    </a:solidFill>
                    <a:latin typeface="Arial" pitchFamily="34" charset="0"/>
                    <a:cs typeface="Arial" pitchFamily="34" charset="0"/>
                  </a:rPr>
                  <a:t>đợi</a:t>
                </a:r>
                <a:r>
                  <a:rPr lang="en-US" sz="1200" b="1" dirty="0" smtClean="0">
                    <a:solidFill>
                      <a:srgbClr val="262626"/>
                    </a:solidFill>
                    <a:latin typeface="Arial" pitchFamily="34" charset="0"/>
                    <a:cs typeface="Arial" pitchFamily="34" charset="0"/>
                  </a:rPr>
                  <a:t> QMS</a:t>
                </a:r>
              </a:p>
              <a:p>
                <a:pPr>
                  <a:defRPr/>
                </a:pPr>
                <a:endParaRPr lang="en-US" sz="1200" b="1" dirty="0">
                  <a:solidFill>
                    <a:srgbClr val="262626"/>
                  </a:solidFill>
                  <a:latin typeface="Arial" pitchFamily="34" charset="0"/>
                  <a:cs typeface="Arial" pitchFamily="34" charset="0"/>
                </a:endParaRPr>
              </a:p>
            </p:txBody>
          </p:sp>
          <p:sp>
            <p:nvSpPr>
              <p:cNvPr id="78" name="TextBox 77"/>
              <p:cNvSpPr txBox="1"/>
              <p:nvPr/>
            </p:nvSpPr>
            <p:spPr bwMode="auto">
              <a:xfrm>
                <a:off x="1752600" y="2738735"/>
                <a:ext cx="990600" cy="461665"/>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sô QMS</a:t>
                </a:r>
                <a:endParaRPr lang="en-US" sz="1200" b="1">
                  <a:solidFill>
                    <a:schemeClr val="tx1">
                      <a:lumMod val="85000"/>
                      <a:lumOff val="15000"/>
                    </a:schemeClr>
                  </a:solidFill>
                  <a:latin typeface="Arial" pitchFamily="34" charset="0"/>
                  <a:cs typeface="Arial" pitchFamily="34" charset="0"/>
                </a:endParaRPr>
              </a:p>
            </p:txBody>
          </p:sp>
          <p:cxnSp>
            <p:nvCxnSpPr>
              <p:cNvPr id="79" name="Straight Arrow Connector 78"/>
              <p:cNvCxnSpPr>
                <a:stCxn id="77" idx="3"/>
                <a:endCxn id="51" idx="1"/>
              </p:cNvCxnSpPr>
              <p:nvPr/>
            </p:nvCxnSpPr>
            <p:spPr bwMode="auto">
              <a:xfrm>
                <a:off x="1600200" y="2971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25"/>
              <p:cNvCxnSpPr>
                <a:stCxn id="51" idx="2"/>
              </p:cNvCxnSpPr>
              <p:nvPr/>
            </p:nvCxnSpPr>
            <p:spPr bwMode="auto">
              <a:xfrm rot="5400000">
                <a:off x="3543300" y="3848100"/>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bwMode="auto">
              <a:xfrm>
                <a:off x="3200400" y="3685401"/>
                <a:ext cx="1524000" cy="276999"/>
              </a:xfrm>
              <a:prstGeom prst="rect">
                <a:avLst/>
              </a:prstGeom>
              <a:noFill/>
              <a:ln>
                <a:noFill/>
              </a:ln>
            </p:spPr>
            <p:txBody>
              <a:bodyPr wrap="square">
                <a:spAutoFit/>
              </a:bodyPr>
              <a:lstStyle/>
              <a:p>
                <a:pPr algn="ctr">
                  <a:defRPr/>
                </a:pPr>
                <a:r>
                  <a:rPr lang="en-US" sz="1200" b="1" smtClean="0">
                    <a:solidFill>
                      <a:schemeClr val="tx1">
                        <a:lumMod val="85000"/>
                        <a:lumOff val="15000"/>
                      </a:schemeClr>
                    </a:solidFill>
                    <a:latin typeface="Arial" pitchFamily="34" charset="0"/>
                    <a:cs typeface="Arial" pitchFamily="34" charset="0"/>
                  </a:rPr>
                  <a:t>Tạo đơn thuốc</a:t>
                </a:r>
                <a:endParaRPr lang="en-US" sz="1200" b="1">
                  <a:solidFill>
                    <a:schemeClr val="tx1">
                      <a:lumMod val="85000"/>
                      <a:lumOff val="15000"/>
                    </a:schemeClr>
                  </a:solidFill>
                  <a:latin typeface="Arial" pitchFamily="34" charset="0"/>
                  <a:cs typeface="Arial" pitchFamily="34" charset="0"/>
                </a:endParaRPr>
              </a:p>
            </p:txBody>
          </p:sp>
          <p:sp>
            <p:nvSpPr>
              <p:cNvPr id="42" name="Rounded Rectangle 41"/>
              <p:cNvSpPr/>
              <p:nvPr/>
            </p:nvSpPr>
            <p:spPr bwMode="auto">
              <a:xfrm>
                <a:off x="6858000" y="4267200"/>
                <a:ext cx="1524000" cy="685800"/>
              </a:xfrm>
              <a:prstGeom prst="roundRect">
                <a:avLst/>
              </a:prstGeom>
              <a:solidFill>
                <a:schemeClr val="accent3">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Phân hệ báo cáo</a:t>
                </a:r>
              </a:p>
              <a:p>
                <a:pPr algn="ctr">
                  <a:defRPr/>
                </a:pPr>
                <a:r>
                  <a:rPr lang="en-US" sz="1200" b="1" smtClean="0">
                    <a:solidFill>
                      <a:srgbClr val="262626"/>
                    </a:solidFill>
                    <a:latin typeface="Arial" pitchFamily="34" charset="0"/>
                    <a:cs typeface="Arial" pitchFamily="34" charset="0"/>
                  </a:rPr>
                  <a:t>(BHYT, 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43" name="Elbow Connector 25"/>
              <p:cNvCxnSpPr>
                <a:stCxn id="70" idx="3"/>
                <a:endCxn id="42" idx="1"/>
              </p:cNvCxnSpPr>
              <p:nvPr/>
            </p:nvCxnSpPr>
            <p:spPr bwMode="auto">
              <a:xfrm>
                <a:off x="4419600" y="4610100"/>
                <a:ext cx="24384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25"/>
              <p:cNvCxnSpPr/>
              <p:nvPr/>
            </p:nvCxnSpPr>
            <p:spPr bwMode="auto">
              <a:xfrm>
                <a:off x="4800600" y="3276600"/>
                <a:ext cx="2057400" cy="1143000"/>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25"/>
              <p:cNvCxnSpPr/>
              <p:nvPr/>
            </p:nvCxnSpPr>
            <p:spPr bwMode="auto">
              <a:xfrm rot="5400000">
                <a:off x="7277894" y="3847306"/>
                <a:ext cx="685800" cy="1588"/>
              </a:xfrm>
              <a:prstGeom prst="bentConnector3">
                <a:avLst>
                  <a:gd name="adj1" fmla="val 50000"/>
                </a:avLst>
              </a:prstGeom>
              <a:ln>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srcRect/>
              <a:stretch>
                <a:fillRect/>
              </a:stretch>
            </p:blipFill>
            <p:spPr bwMode="auto">
              <a:xfrm>
                <a:off x="2895600" y="762000"/>
                <a:ext cx="83820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419600" y="838200"/>
                <a:ext cx="695325" cy="1209675"/>
              </a:xfrm>
              <a:prstGeom prst="rect">
                <a:avLst/>
              </a:prstGeom>
              <a:noFill/>
              <a:ln w="9525">
                <a:noFill/>
                <a:miter lim="800000"/>
                <a:headEnd/>
                <a:tailEnd/>
              </a:ln>
              <a:effectLst/>
            </p:spPr>
          </p:pic>
          <p:cxnSp>
            <p:nvCxnSpPr>
              <p:cNvPr id="61" name="Elbow Connector 25"/>
              <p:cNvCxnSpPr>
                <a:stCxn id="77" idx="2"/>
                <a:endCxn id="4100" idx="1"/>
              </p:cNvCxnSpPr>
              <p:nvPr/>
            </p:nvCxnSpPr>
            <p:spPr bwMode="auto">
              <a:xfrm rot="16200000" flipH="1">
                <a:off x="1000125" y="3648075"/>
                <a:ext cx="2419350" cy="2133600"/>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25"/>
              <p:cNvCxnSpPr>
                <a:stCxn id="42" idx="2"/>
                <a:endCxn id="4100" idx="3"/>
              </p:cNvCxnSpPr>
              <p:nvPr/>
            </p:nvCxnSpPr>
            <p:spPr bwMode="auto">
              <a:xfrm rot="5400000">
                <a:off x="5576888" y="3881438"/>
                <a:ext cx="971550" cy="3114675"/>
              </a:xfrm>
              <a:prstGeom prst="bentConnector2">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25"/>
              <p:cNvCxnSpPr>
                <a:stCxn id="50" idx="3"/>
              </p:cNvCxnSpPr>
              <p:nvPr/>
            </p:nvCxnSpPr>
            <p:spPr bwMode="auto">
              <a:xfrm flipH="1">
                <a:off x="4572000" y="2971800"/>
                <a:ext cx="3810000" cy="3200400"/>
              </a:xfrm>
              <a:prstGeom prst="bentConnector3">
                <a:avLst>
                  <a:gd name="adj1" fmla="val -6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25"/>
              <p:cNvCxnSpPr>
                <a:stCxn id="70" idx="2"/>
                <a:endCxn id="4100" idx="0"/>
              </p:cNvCxnSpPr>
              <p:nvPr/>
            </p:nvCxnSpPr>
            <p:spPr bwMode="auto">
              <a:xfrm rot="16200000" flipH="1">
                <a:off x="3736181" y="5103018"/>
                <a:ext cx="304800" cy="4763"/>
              </a:xfrm>
              <a:prstGeom prst="bentConnector3">
                <a:avLst>
                  <a:gd name="adj1" fmla="val 50000"/>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25"/>
              <p:cNvCxnSpPr/>
              <p:nvPr/>
            </p:nvCxnSpPr>
            <p:spPr bwMode="auto">
              <a:xfrm rot="16200000" flipH="1">
                <a:off x="2057400" y="4495800"/>
                <a:ext cx="2286000" cy="304800"/>
              </a:xfrm>
              <a:prstGeom prst="bentConnector3">
                <a:avLst>
                  <a:gd name="adj1" fmla="val 73429"/>
                </a:avLst>
              </a:prstGeom>
              <a:ln>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2993231" y="21121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6200000" flipH="1">
                <a:off x="4212431" y="2188369"/>
                <a:ext cx="571500" cy="4762"/>
              </a:xfrm>
              <a:prstGeom prst="line">
                <a:avLst/>
              </a:prstGeom>
              <a:ln w="158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906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mục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6" name="Rounded Rectangle 5"/>
          <p:cNvSpPr/>
          <p:nvPr/>
        </p:nvSpPr>
        <p:spPr bwMode="auto">
          <a:xfrm>
            <a:off x="6400800" y="28956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tiếp đón và thăm khám</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8" name="Rounded Rectangle 7"/>
          <p:cNvSpPr/>
          <p:nvPr/>
        </p:nvSpPr>
        <p:spPr bwMode="auto">
          <a:xfrm>
            <a:off x="3733800" y="914400"/>
            <a:ext cx="19812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Quản</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lý</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Dược</a:t>
            </a:r>
            <a:r>
              <a:rPr lang="en-US" sz="1200" b="1">
                <a:solidFill>
                  <a:srgbClr val="262626"/>
                </a:solidFill>
                <a:latin typeface="Arial" pitchFamily="34" charset="0"/>
                <a:cs typeface="Arial" pitchFamily="34" charset="0"/>
              </a:rPr>
              <a:t> </a:t>
            </a:r>
          </a:p>
          <a:p>
            <a:pPr>
              <a:defRPr/>
            </a:pPr>
            <a:endParaRPr lang="en-US" sz="1200" b="1">
              <a:solidFill>
                <a:srgbClr val="262626"/>
              </a:solidFill>
              <a:latin typeface="Arial" pitchFamily="34" charset="0"/>
              <a:cs typeface="Arial" pitchFamily="34" charset="0"/>
            </a:endParaRPr>
          </a:p>
        </p:txBody>
      </p:sp>
      <p:sp>
        <p:nvSpPr>
          <p:cNvPr id="10" name="Rounded Rectangle 9"/>
          <p:cNvSpPr/>
          <p:nvPr/>
        </p:nvSpPr>
        <p:spPr bwMode="auto">
          <a:xfrm>
            <a:off x="6477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defRPr/>
            </a:pPr>
            <a:r>
              <a:rPr lang="en-US" sz="1200" b="1" err="1">
                <a:solidFill>
                  <a:srgbClr val="262626"/>
                </a:solidFill>
                <a:latin typeface="Arial" pitchFamily="34" charset="0"/>
                <a:cs typeface="Arial" pitchFamily="34" charset="0"/>
              </a:rPr>
              <a:t>Thanh</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toán</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sp>
        <p:nvSpPr>
          <p:cNvPr id="11" name="Oval 10"/>
          <p:cNvSpPr/>
          <p:nvPr/>
        </p:nvSpPr>
        <p:spPr>
          <a:xfrm>
            <a:off x="4038600" y="26670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sz="1200" b="1" smtClean="0">
                <a:solidFill>
                  <a:schemeClr val="tx1">
                    <a:lumMod val="95000"/>
                    <a:lumOff val="5000"/>
                  </a:schemeClr>
                </a:solidFill>
                <a:latin typeface="Arial" pitchFamily="34" charset="0"/>
                <a:cs typeface="Arial" pitchFamily="34" charset="0"/>
              </a:rPr>
              <a:t>HIS.exe</a:t>
            </a:r>
            <a:endParaRPr lang="en-US" sz="1200" b="1">
              <a:solidFill>
                <a:schemeClr val="tx1">
                  <a:lumMod val="95000"/>
                  <a:lumOff val="5000"/>
                </a:schemeClr>
              </a:solidFill>
              <a:latin typeface="Arial" pitchFamily="34" charset="0"/>
              <a:cs typeface="Arial" pitchFamily="34" charset="0"/>
            </a:endParaRPr>
          </a:p>
        </p:txBody>
      </p:sp>
      <p:sp>
        <p:nvSpPr>
          <p:cNvPr id="12" name="Oval 11"/>
          <p:cNvSpPr/>
          <p:nvPr/>
        </p:nvSpPr>
        <p:spPr>
          <a:xfrm>
            <a:off x="4038600" y="5181600"/>
            <a:ext cx="1371600" cy="11430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sz="1200" b="1" err="1">
                <a:solidFill>
                  <a:schemeClr val="tx1">
                    <a:lumMod val="95000"/>
                    <a:lumOff val="5000"/>
                  </a:schemeClr>
                </a:solidFill>
                <a:latin typeface="Arial" pitchFamily="34" charset="0"/>
                <a:cs typeface="Arial" pitchFamily="34" charset="0"/>
              </a:rPr>
              <a:t>Quản</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trị</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hệ</a:t>
            </a:r>
            <a:r>
              <a:rPr lang="en-US" sz="1200" b="1">
                <a:solidFill>
                  <a:schemeClr val="tx1">
                    <a:lumMod val="95000"/>
                    <a:lumOff val="5000"/>
                  </a:schemeClr>
                </a:solidFill>
                <a:latin typeface="Arial" pitchFamily="34" charset="0"/>
                <a:cs typeface="Arial" pitchFamily="34" charset="0"/>
              </a:rPr>
              <a:t> </a:t>
            </a:r>
            <a:r>
              <a:rPr lang="en-US" sz="1200" b="1" err="1">
                <a:solidFill>
                  <a:schemeClr val="tx1">
                    <a:lumMod val="95000"/>
                    <a:lumOff val="5000"/>
                  </a:schemeClr>
                </a:solidFill>
                <a:latin typeface="Arial" pitchFamily="34" charset="0"/>
                <a:cs typeface="Arial" pitchFamily="34" charset="0"/>
              </a:rPr>
              <a:t>thống</a:t>
            </a:r>
            <a:endParaRPr lang="en-US" sz="1200" b="1">
              <a:solidFill>
                <a:schemeClr val="tx1">
                  <a:lumMod val="95000"/>
                  <a:lumOff val="5000"/>
                </a:schemeClr>
              </a:solidFill>
              <a:latin typeface="Arial" pitchFamily="34" charset="0"/>
              <a:cs typeface="Arial" pitchFamily="34" charset="0"/>
            </a:endParaRPr>
          </a:p>
        </p:txBody>
      </p:sp>
      <p:cxnSp>
        <p:nvCxnSpPr>
          <p:cNvPr id="13" name="Straight Arrow Connector 12"/>
          <p:cNvCxnSpPr>
            <a:stCxn id="11" idx="4"/>
            <a:endCxn id="12" idx="0"/>
          </p:cNvCxnSpPr>
          <p:nvPr/>
        </p:nvCxnSpPr>
        <p:spPr bwMode="auto">
          <a:xfrm rot="5400000">
            <a:off x="4038600" y="4495800"/>
            <a:ext cx="1371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1"/>
            <a:endCxn id="5" idx="3"/>
          </p:cNvCxnSpPr>
          <p:nvPr/>
        </p:nvCxnSpPr>
        <p:spPr bwMode="auto">
          <a:xfrm rot="16200000" flipV="1">
            <a:off x="3045689" y="1640611"/>
            <a:ext cx="1043688" cy="13438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8" idx="2"/>
          </p:cNvCxnSpPr>
          <p:nvPr/>
        </p:nvCxnSpPr>
        <p:spPr bwMode="auto">
          <a:xfrm rot="5400000" flipH="1" flipV="1">
            <a:off x="4191000" y="2133600"/>
            <a:ext cx="10668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a:endCxn id="6" idx="1"/>
          </p:cNvCxnSpPr>
          <p:nvPr/>
        </p:nvCxnSpPr>
        <p:spPr bwMode="auto">
          <a:xfrm>
            <a:off x="5410200" y="3238500"/>
            <a:ext cx="990600" cy="15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0" idx="1"/>
          </p:cNvCxnSpPr>
          <p:nvPr/>
        </p:nvCxnSpPr>
        <p:spPr bwMode="auto">
          <a:xfrm rot="16200000" flipH="1">
            <a:off x="5245123" y="3606823"/>
            <a:ext cx="1196088" cy="12676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bwMode="auto">
          <a:xfrm>
            <a:off x="1143000" y="4495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Báo</a:t>
            </a:r>
            <a:r>
              <a:rPr lang="en-US" sz="1200" b="1">
                <a:solidFill>
                  <a:srgbClr val="262626"/>
                </a:solidFill>
                <a:latin typeface="Arial" pitchFamily="34" charset="0"/>
                <a:cs typeface="Arial" pitchFamily="34" charset="0"/>
              </a:rPr>
              <a:t> </a:t>
            </a:r>
            <a:r>
              <a:rPr lang="en-US" sz="1200" b="1" smtClean="0">
                <a:solidFill>
                  <a:srgbClr val="262626"/>
                </a:solidFill>
                <a:latin typeface="Arial" pitchFamily="34" charset="0"/>
                <a:cs typeface="Arial" pitchFamily="34" charset="0"/>
              </a:rPr>
              <a:t>cáo thống kê(BHYT+Dịch vụ)</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21" name="Straight Arrow Connector 20"/>
          <p:cNvCxnSpPr>
            <a:stCxn id="11" idx="3"/>
            <a:endCxn id="20" idx="3"/>
          </p:cNvCxnSpPr>
          <p:nvPr/>
        </p:nvCxnSpPr>
        <p:spPr bwMode="auto">
          <a:xfrm rot="5400000">
            <a:off x="3045689" y="3644923"/>
            <a:ext cx="11960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6400800" y="1447800"/>
            <a:ext cx="19050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err="1">
                <a:solidFill>
                  <a:srgbClr val="262626"/>
                </a:solidFill>
                <a:latin typeface="Arial" pitchFamily="34" charset="0"/>
                <a:cs typeface="Arial" pitchFamily="34" charset="0"/>
              </a:rPr>
              <a:t>Hệ</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thống</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xếp</a:t>
            </a:r>
            <a:r>
              <a:rPr lang="en-US" sz="1200" b="1">
                <a:solidFill>
                  <a:srgbClr val="262626"/>
                </a:solidFill>
                <a:latin typeface="Arial" pitchFamily="34" charset="0"/>
                <a:cs typeface="Arial" pitchFamily="34" charset="0"/>
              </a:rPr>
              <a:t> </a:t>
            </a:r>
            <a:r>
              <a:rPr lang="en-US" sz="1200" b="1" err="1">
                <a:solidFill>
                  <a:srgbClr val="262626"/>
                </a:solidFill>
                <a:latin typeface="Arial" pitchFamily="34" charset="0"/>
                <a:cs typeface="Arial" pitchFamily="34" charset="0"/>
              </a:rPr>
              <a:t>hàng</a:t>
            </a:r>
            <a:r>
              <a:rPr lang="en-US" sz="1200" b="1">
                <a:solidFill>
                  <a:srgbClr val="262626"/>
                </a:solidFill>
                <a:latin typeface="Arial" pitchFamily="34" charset="0"/>
                <a:cs typeface="Arial" pitchFamily="34" charset="0"/>
              </a:rPr>
              <a:t> QMS</a:t>
            </a:r>
          </a:p>
          <a:p>
            <a:pPr>
              <a:defRPr/>
            </a:pPr>
            <a:endParaRPr lang="en-US" sz="1200" b="1">
              <a:solidFill>
                <a:srgbClr val="262626"/>
              </a:solidFill>
              <a:latin typeface="Arial" pitchFamily="34" charset="0"/>
              <a:cs typeface="Arial" pitchFamily="34" charset="0"/>
            </a:endParaRPr>
          </a:p>
        </p:txBody>
      </p:sp>
      <p:cxnSp>
        <p:nvCxnSpPr>
          <p:cNvPr id="23" name="Straight Arrow Connector 22"/>
          <p:cNvCxnSpPr>
            <a:stCxn id="11" idx="7"/>
            <a:endCxn id="22" idx="1"/>
          </p:cNvCxnSpPr>
          <p:nvPr/>
        </p:nvCxnSpPr>
        <p:spPr bwMode="auto">
          <a:xfrm rot="5400000" flipH="1" flipV="1">
            <a:off x="5283223" y="1716811"/>
            <a:ext cx="1043688" cy="119146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auto">
          <a:xfrm>
            <a:off x="990600" y="2971800"/>
            <a:ext cx="1828800" cy="685800"/>
          </a:xfrm>
          <a:prstGeom prst="roundRect">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endParaRPr lang="en-US" sz="1200" b="1">
              <a:solidFill>
                <a:srgbClr val="262626"/>
              </a:solidFill>
              <a:latin typeface="Arial" pitchFamily="34" charset="0"/>
              <a:cs typeface="Arial" pitchFamily="34" charset="0"/>
            </a:endParaRPr>
          </a:p>
          <a:p>
            <a:pPr algn="ctr">
              <a:defRPr/>
            </a:pPr>
            <a:r>
              <a:rPr lang="en-US" sz="1200" b="1" smtClean="0">
                <a:solidFill>
                  <a:srgbClr val="262626"/>
                </a:solidFill>
                <a:latin typeface="Arial" pitchFamily="34" charset="0"/>
                <a:cs typeface="Arial" pitchFamily="34" charset="0"/>
              </a:rPr>
              <a:t>Quản lý giá dịch vụ CLS, thuốc</a:t>
            </a:r>
            <a:endParaRPr lang="en-US" sz="1200" b="1">
              <a:solidFill>
                <a:srgbClr val="262626"/>
              </a:solidFill>
              <a:latin typeface="Arial" pitchFamily="34" charset="0"/>
              <a:cs typeface="Arial" pitchFamily="34" charset="0"/>
            </a:endParaRPr>
          </a:p>
          <a:p>
            <a:pPr>
              <a:defRPr/>
            </a:pPr>
            <a:endParaRPr lang="en-US" sz="1200" b="1">
              <a:solidFill>
                <a:srgbClr val="262626"/>
              </a:solidFill>
              <a:latin typeface="Arial" pitchFamily="34" charset="0"/>
              <a:cs typeface="Arial" pitchFamily="34" charset="0"/>
            </a:endParaRPr>
          </a:p>
        </p:txBody>
      </p:sp>
      <p:cxnSp>
        <p:nvCxnSpPr>
          <p:cNvPr id="51" name="Straight Arrow Connector 50"/>
          <p:cNvCxnSpPr>
            <a:stCxn id="11" idx="2"/>
            <a:endCxn id="50" idx="3"/>
          </p:cNvCxnSpPr>
          <p:nvPr/>
        </p:nvCxnSpPr>
        <p:spPr bwMode="auto">
          <a:xfrm rot="10800000" flipV="1">
            <a:off x="2819400" y="3238500"/>
            <a:ext cx="1219200" cy="7620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2"/>
          <p:cNvSpPr>
            <a:spLocks noGrp="1" noChangeArrowheads="1"/>
          </p:cNvSpPr>
          <p:nvPr>
            <p:ph type="title"/>
          </p:nvPr>
        </p:nvSpPr>
        <p:spPr>
          <a:xfrm>
            <a:off x="533400" y="0"/>
            <a:ext cx="8001000" cy="838200"/>
          </a:xfrm>
          <a:noFill/>
        </p:spPr>
        <p:txBody>
          <a:bodyPr>
            <a:normAutofit fontScale="90000"/>
          </a:bodyPr>
          <a:lstStyle/>
          <a:p>
            <a:pPr algn="ctr" eaLnBrk="1" hangingPunct="1">
              <a:lnSpc>
                <a:spcPct val="130000"/>
              </a:lnSpc>
            </a:pPr>
            <a:r>
              <a:rPr lang="en-US" b="1" smtClean="0">
                <a:solidFill>
                  <a:schemeClr val="tx1">
                    <a:lumMod val="85000"/>
                    <a:lumOff val="15000"/>
                  </a:schemeClr>
                </a:solidFill>
                <a:latin typeface="Arial" pitchFamily="34" charset="0"/>
                <a:cs typeface="Arial" pitchFamily="34" charset="0"/>
              </a:rPr>
              <a:t>4</a:t>
            </a:r>
            <a:r>
              <a:rPr lang="en-US" sz="3600" b="1" smtClean="0">
                <a:solidFill>
                  <a:schemeClr val="tx1">
                    <a:lumMod val="85000"/>
                    <a:lumOff val="15000"/>
                  </a:schemeClr>
                </a:solidFill>
                <a:latin typeface="Arial" pitchFamily="34" charset="0"/>
                <a:cs typeface="Arial" pitchFamily="34" charset="0"/>
              </a:rPr>
              <a:t>. CÁC PHÂN HỆ TRONG HỆ THỐNG</a:t>
            </a:r>
          </a:p>
        </p:txBody>
      </p:sp>
      <p:sp>
        <p:nvSpPr>
          <p:cNvPr id="56"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8</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228600"/>
            <a:ext cx="8001000" cy="838200"/>
          </a:xfrm>
          <a:noFill/>
        </p:spPr>
        <p:txBody>
          <a:bodyPr>
            <a:normAutofit fontScale="90000"/>
          </a:bodyPr>
          <a:lstStyle/>
          <a:p>
            <a:pPr algn="ctr" eaLnBrk="1" hangingPunct="1">
              <a:lnSpc>
                <a:spcPct val="130000"/>
              </a:lnSpc>
            </a:pPr>
            <a:r>
              <a:rPr lang="en-US" sz="3600" b="1" smtClean="0">
                <a:solidFill>
                  <a:schemeClr val="tx1">
                    <a:lumMod val="85000"/>
                    <a:lumOff val="15000"/>
                  </a:schemeClr>
                </a:solidFill>
                <a:latin typeface="Arial" pitchFamily="34" charset="0"/>
                <a:cs typeface="Arial" pitchFamily="34" charset="0"/>
              </a:rPr>
              <a:t>A. PHÂN HỆ QUẢN TRỊ HỆ THỐNG</a:t>
            </a:r>
            <a:br>
              <a:rPr lang="en-US" sz="3600" b="1" smtClean="0">
                <a:solidFill>
                  <a:schemeClr val="tx1">
                    <a:lumMod val="85000"/>
                    <a:lumOff val="15000"/>
                  </a:schemeClr>
                </a:solidFill>
                <a:latin typeface="Arial" pitchFamily="34" charset="0"/>
                <a:cs typeface="Arial" pitchFamily="34" charset="0"/>
              </a:rPr>
            </a:br>
            <a:endParaRPr lang="en-US" sz="3600" b="1" smtClean="0">
              <a:solidFill>
                <a:schemeClr val="tx1">
                  <a:lumMod val="85000"/>
                  <a:lumOff val="15000"/>
                </a:schemeClr>
              </a:solidFill>
              <a:latin typeface="Arial" pitchFamily="34" charset="0"/>
              <a:cs typeface="Arial" pitchFamily="34" charset="0"/>
            </a:endParaRPr>
          </a:p>
        </p:txBody>
      </p:sp>
      <p:sp>
        <p:nvSpPr>
          <p:cNvPr id="16" name="Rectangle 15"/>
          <p:cNvSpPr txBox="1">
            <a:spLocks noChangeArrowheads="1"/>
          </p:cNvSpPr>
          <p:nvPr/>
        </p:nvSpPr>
        <p:spPr>
          <a:xfrm>
            <a:off x="457200" y="1371600"/>
            <a:ext cx="7772400" cy="4648200"/>
          </a:xfrm>
          <a:prstGeom prst="rect">
            <a:avLst/>
          </a:prstGeom>
          <a:noFill/>
        </p:spPr>
        <p:txBody>
          <a:bodyPr vert="horz" lIns="91440" tIns="45720" rIns="91440" bIns="45720" rtlCol="0">
            <a:normAutofit/>
          </a:bodyPr>
          <a:lstStyle/>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thông tin người dùng(Users)</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Phân quyền người dùng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menu động</a:t>
            </a:r>
          </a:p>
          <a:p>
            <a:pPr marL="457200" indent="-457200">
              <a:lnSpc>
                <a:spcPct val="115000"/>
              </a:lnSpc>
              <a:spcBef>
                <a:spcPct val="20000"/>
              </a:spcBef>
              <a:buFont typeface="Wingdings" pitchFamily="2" charset="2"/>
              <a:buChar char="Ø"/>
            </a:pPr>
            <a:r>
              <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rPr>
              <a:t>Quản lý cập nhật phiên bản</a:t>
            </a:r>
          </a:p>
          <a:p>
            <a:pPr marL="457200" indent="-457200">
              <a:lnSpc>
                <a:spcPct val="115000"/>
              </a:lnSpc>
              <a:spcBef>
                <a:spcPct val="20000"/>
              </a:spcBef>
              <a:buFont typeface="Wingdings" pitchFamily="2" charset="2"/>
              <a:buChar char="Ø"/>
            </a:pPr>
            <a:r>
              <a:rPr lang="en-US" sz="2400" b="1" smtClean="0">
                <a:solidFill>
                  <a:schemeClr val="tx1">
                    <a:lumMod val="85000"/>
                    <a:lumOff val="15000"/>
                  </a:schemeClr>
                </a:solidFill>
                <a:latin typeface="Arial" pitchFamily="34" charset="0"/>
                <a:cs typeface="Arial" pitchFamily="34" charset="0"/>
              </a:rPr>
              <a:t>Quản lý tích hợp các hệ thống bên ngoài…</a:t>
            </a:r>
            <a:endParaRPr kumimoji="0" lang="en-US" sz="2400" b="1" i="0" u="none" strike="noStrike" kern="1200" cap="none" spc="0" normalizeH="0" noProof="0" smtClean="0">
              <a:ln>
                <a:noFill/>
              </a:ln>
              <a:solidFill>
                <a:schemeClr val="tx1">
                  <a:lumMod val="85000"/>
                  <a:lumOff val="15000"/>
                </a:schemeClr>
              </a:solidFill>
              <a:effectLst/>
              <a:uLnTx/>
              <a:uFillTx/>
              <a:latin typeface="Arial" pitchFamily="34" charset="0"/>
              <a:cs typeface="Arial" pitchFamily="34" charset="0"/>
            </a:endParaRPr>
          </a:p>
        </p:txBody>
      </p:sp>
      <p:sp>
        <p:nvSpPr>
          <p:cNvPr id="4" name="Footer Placeholder 1"/>
          <p:cNvSpPr>
            <a:spLocks noGrp="1"/>
          </p:cNvSpPr>
          <p:nvPr>
            <p:ph type="ftr" sz="quarter" idx="10"/>
          </p:nvPr>
        </p:nvSpPr>
        <p:spPr>
          <a:xfrm>
            <a:off x="228600" y="6400800"/>
            <a:ext cx="8686800" cy="320675"/>
          </a:xfrm>
          <a:noFill/>
        </p:spPr>
        <p:txBody>
          <a:bodyPr/>
          <a:lstStyle/>
          <a:p>
            <a:r>
              <a:rPr lang="en-US" b="1" smtClean="0">
                <a:solidFill>
                  <a:schemeClr val="tx1">
                    <a:lumMod val="85000"/>
                    <a:lumOff val="15000"/>
                  </a:schemeClr>
                </a:solidFill>
                <a:latin typeface="Arial" pitchFamily="34" charset="0"/>
                <a:cs typeface="Arial" pitchFamily="34" charset="0"/>
              </a:rPr>
              <a:t>HIS – Hospital Information System						                </a:t>
            </a:r>
            <a:fld id="{8216A81C-4188-42BD-A261-BF17E1FFD4F6}" type="slidenum">
              <a:rPr lang="en-US" b="1" smtClean="0">
                <a:solidFill>
                  <a:schemeClr val="tx1">
                    <a:lumMod val="85000"/>
                    <a:lumOff val="15000"/>
                  </a:schemeClr>
                </a:solidFill>
                <a:latin typeface="Arial" pitchFamily="34" charset="0"/>
                <a:cs typeface="Arial" pitchFamily="34" charset="0"/>
              </a:rPr>
              <a:pPr/>
              <a:t>9</a:t>
            </a:fld>
            <a:r>
              <a:rPr lang="en-US" b="1" smtClean="0">
                <a:solidFill>
                  <a:schemeClr val="tx1">
                    <a:lumMod val="85000"/>
                    <a:lumOff val="15000"/>
                  </a:schemeClr>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reenWave_BusPresentati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526</TotalTime>
  <Words>1475</Words>
  <Application>Microsoft Office PowerPoint</Application>
  <PresentationFormat>On-screen Show (4:3)</PresentationFormat>
  <Paragraphs>226</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GreenWave_BusPresentation</vt:lpstr>
      <vt:lpstr>Custom Design</vt:lpstr>
      <vt:lpstr>Slide 1</vt:lpstr>
      <vt:lpstr>NỘI DUNG TRÌNH BÀY</vt:lpstr>
      <vt:lpstr>Slide 3</vt:lpstr>
      <vt:lpstr>II. HỆ THỐNG QUẢN LÝ THÔNG TIN KHÁM CHỮA BỆNH VÀ ĐIỀU TRỊ </vt:lpstr>
      <vt:lpstr>1. MÔ HÌNH TỔNG THỂ HỆ THỐNG HIS </vt:lpstr>
      <vt:lpstr>2. MÔ HÌNH NGHIỆP VỤ </vt:lpstr>
      <vt:lpstr>3. MÔ HÌNH KẾT NỐI HỆ THỐNG </vt:lpstr>
      <vt:lpstr>4. CÁC PHÂN HỆ TRONG HỆ THỐNG</vt:lpstr>
      <vt:lpstr>A. PHÂN HỆ QUẢN TRỊ HỆ THỐNG </vt:lpstr>
      <vt:lpstr>B. QUẢN LÝ DANH MỤC </vt:lpstr>
      <vt:lpstr>C. QUẢN LÝ HÀNG ĐỢI QMS </vt:lpstr>
      <vt:lpstr>D. QUẢN LÝ TIẾP ĐÓN-THĂM KHÁM </vt:lpstr>
      <vt:lpstr>E. QUẢN LÝ THANH TOÁN </vt:lpstr>
      <vt:lpstr>F. QUẢN LÝ GIÁ CLS VÀ THUỐC </vt:lpstr>
      <vt:lpstr>G. PHÂN HỆ BÁO CÁO </vt:lpstr>
      <vt:lpstr>HIỆN TRẠNG ĐƠN VỊ </vt:lpstr>
      <vt:lpstr>PHƯƠNG ÁN ĐỀ XUẤT</vt:lpstr>
      <vt:lpstr>KẾ HOẠCH TRIỂN KHAI(Công việc)</vt:lpstr>
      <vt:lpstr>KẾ HOẠCH TRIỂN KHAI(Thời gian) </vt:lpstr>
      <vt:lpstr>KẾ HOẠCH TRIỂN KHAI(Thời gian) Được thực hiện sau khi thống nhất về các mẫu biểu cũng như đơn vị đã chuẩn bị đầy đủ hạ tầng phần cứng và bố trí được nhân sự, phòng ban sử dụng phần mềm</vt:lpstr>
      <vt:lpstr>Một số giao diện hệ thống </vt:lpstr>
      <vt:lpstr>Đăng nhập </vt:lpstr>
      <vt:lpstr>TIẾP ĐÓN BỆNH NHÂN </vt:lpstr>
      <vt:lpstr>THÊM MỚI BỆNH NHÂN</vt:lpstr>
      <vt:lpstr>Thăm khám </vt:lpstr>
      <vt:lpstr>Chỉ định CLS</vt:lpstr>
      <vt:lpstr>KÊ  ĐƠN THUỐC</vt:lpstr>
      <vt:lpstr>Chẩn đoán và kết luận </vt:lpstr>
      <vt:lpstr>Thanh toán</vt:lpstr>
      <vt:lpstr>Thanh toán(tiếp)</vt:lpstr>
      <vt:lpstr>BÁO CÁO BHYT </vt:lpstr>
      <vt:lpstr>Các báo cáo BHYT (tiếp) </vt:lpstr>
      <vt:lpstr>BÁO CÁO BHYT(tiếp)</vt:lpstr>
      <vt:lpstr>Các báo cáo (tiếp)</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KKYBBNL</dc:creator>
  <cp:lastModifiedBy>KKYBBNL</cp:lastModifiedBy>
  <cp:revision>104</cp:revision>
  <dcterms:created xsi:type="dcterms:W3CDTF">2014-05-12T08:10:01Z</dcterms:created>
  <dcterms:modified xsi:type="dcterms:W3CDTF">2015-06-05T07:26:28Z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