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69" r:id="rId4"/>
    <p:sldId id="270" r:id="rId5"/>
    <p:sldId id="271" r:id="rId6"/>
    <p:sldId id="260" r:id="rId7"/>
    <p:sldId id="275" r:id="rId8"/>
    <p:sldId id="278" r:id="rId9"/>
    <p:sldId id="265" r:id="rId10"/>
    <p:sldId id="276" r:id="rId11"/>
    <p:sldId id="262" r:id="rId12"/>
    <p:sldId id="266" r:id="rId13"/>
    <p:sldId id="267" r:id="rId14"/>
    <p:sldId id="277" r:id="rId15"/>
    <p:sldId id="261" r:id="rId16"/>
    <p:sldId id="264" r:id="rId17"/>
    <p:sldId id="273" r:id="rId18"/>
    <p:sldId id="272" r:id="rId19"/>
    <p:sldId id="274" r:id="rId20"/>
    <p:sldId id="268" r:id="rId21"/>
  </p:sldIdLst>
  <p:sldSz cx="9144000" cy="6858000" type="screen4x3"/>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71338" autoAdjust="0"/>
  </p:normalViewPr>
  <p:slideViewPr>
    <p:cSldViewPr snapToGrid="0">
      <p:cViewPr>
        <p:scale>
          <a:sx n="66" d="100"/>
          <a:sy n="66" d="100"/>
        </p:scale>
        <p:origin x="144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45CDA9-EB2C-447F-A6FE-21258C1EA32A}" type="doc">
      <dgm:prSet loTypeId="urn:microsoft.com/office/officeart/2005/8/layout/process2" loCatId="process" qsTypeId="urn:microsoft.com/office/officeart/2005/8/quickstyle/simple1" qsCatId="simple" csTypeId="urn:microsoft.com/office/officeart/2005/8/colors/colorful5" csCatId="colorful" phldr="1"/>
      <dgm:spPr/>
    </dgm:pt>
    <dgm:pt modelId="{FAE0ECAA-27F0-4780-96D9-716CC7CF6C55}">
      <dgm:prSet phldrT="[Text]"/>
      <dgm:spPr/>
      <dgm:t>
        <a:bodyPr/>
        <a:lstStyle/>
        <a:p>
          <a:r>
            <a:rPr lang="en-US" dirty="0"/>
            <a:t>Configuración</a:t>
          </a:r>
        </a:p>
      </dgm:t>
    </dgm:pt>
    <dgm:pt modelId="{7750698E-9469-4B9B-87CF-F65A224C5ACC}" type="parTrans" cxnId="{2838F82A-C702-4AD3-AC48-C93BBC5B69E8}">
      <dgm:prSet/>
      <dgm:spPr/>
      <dgm:t>
        <a:bodyPr/>
        <a:lstStyle/>
        <a:p>
          <a:endParaRPr lang="en-US"/>
        </a:p>
      </dgm:t>
    </dgm:pt>
    <dgm:pt modelId="{C3AE3375-AB85-4965-92CC-32A9BBEBFF1F}" type="sibTrans" cxnId="{2838F82A-C702-4AD3-AC48-C93BBC5B69E8}">
      <dgm:prSet/>
      <dgm:spPr/>
      <dgm:t>
        <a:bodyPr/>
        <a:lstStyle/>
        <a:p>
          <a:endParaRPr lang="en-US"/>
        </a:p>
      </dgm:t>
    </dgm:pt>
    <dgm:pt modelId="{22A2A2C5-6B2B-4281-B684-A91E064215A9}">
      <dgm:prSet phldrT="[Text]"/>
      <dgm:spPr/>
      <dgm:t>
        <a:bodyPr/>
        <a:lstStyle/>
        <a:p>
          <a:r>
            <a:rPr lang="en-US" dirty="0"/>
            <a:t>Generar archivos</a:t>
          </a:r>
        </a:p>
      </dgm:t>
    </dgm:pt>
    <dgm:pt modelId="{BDAE4742-36CE-4916-BCFA-BC65EA129690}" type="parTrans" cxnId="{123E5C81-B283-4627-8A31-B26B730A055A}">
      <dgm:prSet/>
      <dgm:spPr/>
      <dgm:t>
        <a:bodyPr/>
        <a:lstStyle/>
        <a:p>
          <a:endParaRPr lang="en-US"/>
        </a:p>
      </dgm:t>
    </dgm:pt>
    <dgm:pt modelId="{96CD08C0-9BF9-4B32-9464-19F31928971E}" type="sibTrans" cxnId="{123E5C81-B283-4627-8A31-B26B730A055A}">
      <dgm:prSet/>
      <dgm:spPr/>
      <dgm:t>
        <a:bodyPr/>
        <a:lstStyle/>
        <a:p>
          <a:endParaRPr lang="en-US"/>
        </a:p>
      </dgm:t>
    </dgm:pt>
    <dgm:pt modelId="{639824F2-CE69-46BD-9629-7227D4912160}">
      <dgm:prSet phldrT="[Text]"/>
      <dgm:spPr/>
      <dgm:t>
        <a:bodyPr/>
        <a:lstStyle/>
        <a:p>
          <a:r>
            <a:rPr lang="en-US" dirty="0"/>
            <a:t>Aplicar</a:t>
          </a:r>
        </a:p>
      </dgm:t>
    </dgm:pt>
    <dgm:pt modelId="{B74D8036-BB32-4426-BBDC-FC37CDA8DD61}" type="parTrans" cxnId="{09D25A78-A277-406C-903A-64F643D04E15}">
      <dgm:prSet/>
      <dgm:spPr/>
      <dgm:t>
        <a:bodyPr/>
        <a:lstStyle/>
        <a:p>
          <a:endParaRPr lang="en-US"/>
        </a:p>
      </dgm:t>
    </dgm:pt>
    <dgm:pt modelId="{F0D21955-5498-4EB8-A8A3-4F1CC21524E9}" type="sibTrans" cxnId="{09D25A78-A277-406C-903A-64F643D04E15}">
      <dgm:prSet/>
      <dgm:spPr/>
      <dgm:t>
        <a:bodyPr/>
        <a:lstStyle/>
        <a:p>
          <a:endParaRPr lang="en-US"/>
        </a:p>
      </dgm:t>
    </dgm:pt>
    <dgm:pt modelId="{C3358C98-A592-4617-92AD-5E4F25969E7B}" type="pres">
      <dgm:prSet presAssocID="{1D45CDA9-EB2C-447F-A6FE-21258C1EA32A}" presName="linearFlow" presStyleCnt="0">
        <dgm:presLayoutVars>
          <dgm:resizeHandles val="exact"/>
        </dgm:presLayoutVars>
      </dgm:prSet>
      <dgm:spPr/>
    </dgm:pt>
    <dgm:pt modelId="{D439781F-E699-4E61-9174-E4EC0CF6546D}" type="pres">
      <dgm:prSet presAssocID="{FAE0ECAA-27F0-4780-96D9-716CC7CF6C55}" presName="node" presStyleLbl="node1" presStyleIdx="0" presStyleCnt="3">
        <dgm:presLayoutVars>
          <dgm:bulletEnabled val="1"/>
        </dgm:presLayoutVars>
      </dgm:prSet>
      <dgm:spPr/>
    </dgm:pt>
    <dgm:pt modelId="{8B45B57E-55A1-48C0-ACE3-B386B74AC2BA}" type="pres">
      <dgm:prSet presAssocID="{C3AE3375-AB85-4965-92CC-32A9BBEBFF1F}" presName="sibTrans" presStyleLbl="sibTrans2D1" presStyleIdx="0" presStyleCnt="2"/>
      <dgm:spPr/>
    </dgm:pt>
    <dgm:pt modelId="{B803C318-7E11-48A3-9B02-9CF4CD57EA05}" type="pres">
      <dgm:prSet presAssocID="{C3AE3375-AB85-4965-92CC-32A9BBEBFF1F}" presName="connectorText" presStyleLbl="sibTrans2D1" presStyleIdx="0" presStyleCnt="2"/>
      <dgm:spPr/>
    </dgm:pt>
    <dgm:pt modelId="{C4E02FFD-63E2-4F7F-9C3E-E60DFCD916A1}" type="pres">
      <dgm:prSet presAssocID="{22A2A2C5-6B2B-4281-B684-A91E064215A9}" presName="node" presStyleLbl="node1" presStyleIdx="1" presStyleCnt="3">
        <dgm:presLayoutVars>
          <dgm:bulletEnabled val="1"/>
        </dgm:presLayoutVars>
      </dgm:prSet>
      <dgm:spPr/>
    </dgm:pt>
    <dgm:pt modelId="{1B0AD315-7382-40D4-B8E2-53923E582A97}" type="pres">
      <dgm:prSet presAssocID="{96CD08C0-9BF9-4B32-9464-19F31928971E}" presName="sibTrans" presStyleLbl="sibTrans2D1" presStyleIdx="1" presStyleCnt="2"/>
      <dgm:spPr/>
    </dgm:pt>
    <dgm:pt modelId="{DAB804C1-939C-4205-A7A7-8E070BC0CC43}" type="pres">
      <dgm:prSet presAssocID="{96CD08C0-9BF9-4B32-9464-19F31928971E}" presName="connectorText" presStyleLbl="sibTrans2D1" presStyleIdx="1" presStyleCnt="2"/>
      <dgm:spPr/>
    </dgm:pt>
    <dgm:pt modelId="{9B7C2F17-7341-4F71-A287-F1E4BBADD731}" type="pres">
      <dgm:prSet presAssocID="{639824F2-CE69-46BD-9629-7227D4912160}" presName="node" presStyleLbl="node1" presStyleIdx="2" presStyleCnt="3">
        <dgm:presLayoutVars>
          <dgm:bulletEnabled val="1"/>
        </dgm:presLayoutVars>
      </dgm:prSet>
      <dgm:spPr/>
    </dgm:pt>
  </dgm:ptLst>
  <dgm:cxnLst>
    <dgm:cxn modelId="{49009649-9577-452E-BC90-E4DA93DF17E9}" type="presOf" srcId="{C3AE3375-AB85-4965-92CC-32A9BBEBFF1F}" destId="{8B45B57E-55A1-48C0-ACE3-B386B74AC2BA}" srcOrd="0" destOrd="0" presId="urn:microsoft.com/office/officeart/2005/8/layout/process2"/>
    <dgm:cxn modelId="{55BE3C74-9260-47BE-A3DD-3C4F395A5334}" type="presOf" srcId="{639824F2-CE69-46BD-9629-7227D4912160}" destId="{9B7C2F17-7341-4F71-A287-F1E4BBADD731}" srcOrd="0" destOrd="0" presId="urn:microsoft.com/office/officeart/2005/8/layout/process2"/>
    <dgm:cxn modelId="{1BBEC843-1E4E-4AB9-AE19-38BD8A49640F}" type="presOf" srcId="{C3AE3375-AB85-4965-92CC-32A9BBEBFF1F}" destId="{B803C318-7E11-48A3-9B02-9CF4CD57EA05}" srcOrd="1" destOrd="0" presId="urn:microsoft.com/office/officeart/2005/8/layout/process2"/>
    <dgm:cxn modelId="{5784B06F-F63E-4780-89A2-D78C5DB7517B}" type="presOf" srcId="{22A2A2C5-6B2B-4281-B684-A91E064215A9}" destId="{C4E02FFD-63E2-4F7F-9C3E-E60DFCD916A1}" srcOrd="0" destOrd="0" presId="urn:microsoft.com/office/officeart/2005/8/layout/process2"/>
    <dgm:cxn modelId="{49FA4E00-71AF-400B-8917-B6DE9E51655B}" type="presOf" srcId="{FAE0ECAA-27F0-4780-96D9-716CC7CF6C55}" destId="{D439781F-E699-4E61-9174-E4EC0CF6546D}" srcOrd="0" destOrd="0" presId="urn:microsoft.com/office/officeart/2005/8/layout/process2"/>
    <dgm:cxn modelId="{123E5C81-B283-4627-8A31-B26B730A055A}" srcId="{1D45CDA9-EB2C-447F-A6FE-21258C1EA32A}" destId="{22A2A2C5-6B2B-4281-B684-A91E064215A9}" srcOrd="1" destOrd="0" parTransId="{BDAE4742-36CE-4916-BCFA-BC65EA129690}" sibTransId="{96CD08C0-9BF9-4B32-9464-19F31928971E}"/>
    <dgm:cxn modelId="{2838F82A-C702-4AD3-AC48-C93BBC5B69E8}" srcId="{1D45CDA9-EB2C-447F-A6FE-21258C1EA32A}" destId="{FAE0ECAA-27F0-4780-96D9-716CC7CF6C55}" srcOrd="0" destOrd="0" parTransId="{7750698E-9469-4B9B-87CF-F65A224C5ACC}" sibTransId="{C3AE3375-AB85-4965-92CC-32A9BBEBFF1F}"/>
    <dgm:cxn modelId="{F9764E87-E965-4C4F-8BF4-BFB723D93480}" type="presOf" srcId="{96CD08C0-9BF9-4B32-9464-19F31928971E}" destId="{DAB804C1-939C-4205-A7A7-8E070BC0CC43}" srcOrd="1" destOrd="0" presId="urn:microsoft.com/office/officeart/2005/8/layout/process2"/>
    <dgm:cxn modelId="{8F5123B7-AF54-4B30-A26A-1FA1C4E5B8F0}" type="presOf" srcId="{1D45CDA9-EB2C-447F-A6FE-21258C1EA32A}" destId="{C3358C98-A592-4617-92AD-5E4F25969E7B}" srcOrd="0" destOrd="0" presId="urn:microsoft.com/office/officeart/2005/8/layout/process2"/>
    <dgm:cxn modelId="{C6D008D3-3C2C-474D-BA2B-395BE40BAF55}" type="presOf" srcId="{96CD08C0-9BF9-4B32-9464-19F31928971E}" destId="{1B0AD315-7382-40D4-B8E2-53923E582A97}" srcOrd="0" destOrd="0" presId="urn:microsoft.com/office/officeart/2005/8/layout/process2"/>
    <dgm:cxn modelId="{09D25A78-A277-406C-903A-64F643D04E15}" srcId="{1D45CDA9-EB2C-447F-A6FE-21258C1EA32A}" destId="{639824F2-CE69-46BD-9629-7227D4912160}" srcOrd="2" destOrd="0" parTransId="{B74D8036-BB32-4426-BBDC-FC37CDA8DD61}" sibTransId="{F0D21955-5498-4EB8-A8A3-4F1CC21524E9}"/>
    <dgm:cxn modelId="{946CD7C0-54A1-417B-984D-65F4708C5C67}" type="presParOf" srcId="{C3358C98-A592-4617-92AD-5E4F25969E7B}" destId="{D439781F-E699-4E61-9174-E4EC0CF6546D}" srcOrd="0" destOrd="0" presId="urn:microsoft.com/office/officeart/2005/8/layout/process2"/>
    <dgm:cxn modelId="{720C68CA-ED23-4588-8A69-EE0FD525A6C8}" type="presParOf" srcId="{C3358C98-A592-4617-92AD-5E4F25969E7B}" destId="{8B45B57E-55A1-48C0-ACE3-B386B74AC2BA}" srcOrd="1" destOrd="0" presId="urn:microsoft.com/office/officeart/2005/8/layout/process2"/>
    <dgm:cxn modelId="{F090CB3E-C89D-4EF2-9FB7-6098F01ACE8A}" type="presParOf" srcId="{8B45B57E-55A1-48C0-ACE3-B386B74AC2BA}" destId="{B803C318-7E11-48A3-9B02-9CF4CD57EA05}" srcOrd="0" destOrd="0" presId="urn:microsoft.com/office/officeart/2005/8/layout/process2"/>
    <dgm:cxn modelId="{304C8F11-534C-4B3E-9C90-6A94246D95F6}" type="presParOf" srcId="{C3358C98-A592-4617-92AD-5E4F25969E7B}" destId="{C4E02FFD-63E2-4F7F-9C3E-E60DFCD916A1}" srcOrd="2" destOrd="0" presId="urn:microsoft.com/office/officeart/2005/8/layout/process2"/>
    <dgm:cxn modelId="{6E4E12AE-17FC-4EA2-880E-3F74F55C3597}" type="presParOf" srcId="{C3358C98-A592-4617-92AD-5E4F25969E7B}" destId="{1B0AD315-7382-40D4-B8E2-53923E582A97}" srcOrd="3" destOrd="0" presId="urn:microsoft.com/office/officeart/2005/8/layout/process2"/>
    <dgm:cxn modelId="{6CCF5B02-62C0-4154-B705-5DD8E03CA1AA}" type="presParOf" srcId="{1B0AD315-7382-40D4-B8E2-53923E582A97}" destId="{DAB804C1-939C-4205-A7A7-8E070BC0CC43}" srcOrd="0" destOrd="0" presId="urn:microsoft.com/office/officeart/2005/8/layout/process2"/>
    <dgm:cxn modelId="{48D40370-0297-49A5-BAD6-73568CAFE3FC}" type="presParOf" srcId="{C3358C98-A592-4617-92AD-5E4F25969E7B}" destId="{9B7C2F17-7341-4F71-A287-F1E4BBADD731}"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9781F-E699-4E61-9174-E4EC0CF6546D}">
      <dsp:nvSpPr>
        <dsp:cNvPr id="0" name=""/>
        <dsp:cNvSpPr/>
      </dsp:nvSpPr>
      <dsp:spPr>
        <a:xfrm>
          <a:off x="399143" y="0"/>
          <a:ext cx="1828800" cy="101600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Configuración</a:t>
          </a:r>
        </a:p>
      </dsp:txBody>
      <dsp:txXfrm>
        <a:off x="428901" y="29758"/>
        <a:ext cx="1769284" cy="956484"/>
      </dsp:txXfrm>
    </dsp:sp>
    <dsp:sp modelId="{8B45B57E-55A1-48C0-ACE3-B386B74AC2BA}">
      <dsp:nvSpPr>
        <dsp:cNvPr id="0" name=""/>
        <dsp:cNvSpPr/>
      </dsp:nvSpPr>
      <dsp:spPr>
        <a:xfrm rot="5400000">
          <a:off x="1123043" y="1041399"/>
          <a:ext cx="380999" cy="45720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1176383" y="1079499"/>
        <a:ext cx="274320" cy="266699"/>
      </dsp:txXfrm>
    </dsp:sp>
    <dsp:sp modelId="{C4E02FFD-63E2-4F7F-9C3E-E60DFCD916A1}">
      <dsp:nvSpPr>
        <dsp:cNvPr id="0" name=""/>
        <dsp:cNvSpPr/>
      </dsp:nvSpPr>
      <dsp:spPr>
        <a:xfrm>
          <a:off x="399143" y="1523999"/>
          <a:ext cx="1828800" cy="1016000"/>
        </a:xfrm>
        <a:prstGeom prst="roundRect">
          <a:avLst>
            <a:gd name="adj" fmla="val 10000"/>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Generar archivos</a:t>
          </a:r>
        </a:p>
      </dsp:txBody>
      <dsp:txXfrm>
        <a:off x="428901" y="1553757"/>
        <a:ext cx="1769284" cy="956484"/>
      </dsp:txXfrm>
    </dsp:sp>
    <dsp:sp modelId="{1B0AD315-7382-40D4-B8E2-53923E582A97}">
      <dsp:nvSpPr>
        <dsp:cNvPr id="0" name=""/>
        <dsp:cNvSpPr/>
      </dsp:nvSpPr>
      <dsp:spPr>
        <a:xfrm rot="5400000">
          <a:off x="1123043" y="2565399"/>
          <a:ext cx="381000" cy="457200"/>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1176383" y="2603499"/>
        <a:ext cx="274320" cy="266700"/>
      </dsp:txXfrm>
    </dsp:sp>
    <dsp:sp modelId="{9B7C2F17-7341-4F71-A287-F1E4BBADD731}">
      <dsp:nvSpPr>
        <dsp:cNvPr id="0" name=""/>
        <dsp:cNvSpPr/>
      </dsp:nvSpPr>
      <dsp:spPr>
        <a:xfrm>
          <a:off x="399143" y="3047999"/>
          <a:ext cx="1828800" cy="1016000"/>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Aplicar</a:t>
          </a:r>
        </a:p>
      </dsp:txBody>
      <dsp:txXfrm>
        <a:off x="428901" y="3077757"/>
        <a:ext cx="1769284" cy="9564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Y"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5E5531-63ED-4E58-84FC-0DCDA36CF133}" type="datetimeFigureOut">
              <a:rPr lang="es-UY" smtClean="0"/>
              <a:t>1/10/2016</a:t>
            </a:fld>
            <a:endParaRPr lang="es-UY"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UY"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UY"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70B55-F809-4C88-A17D-B9E63CE008AE}" type="slidenum">
              <a:rPr lang="es-UY" smtClean="0"/>
              <a:t>‹#›</a:t>
            </a:fld>
            <a:endParaRPr lang="es-UY" dirty="0"/>
          </a:p>
        </p:txBody>
      </p:sp>
    </p:spTree>
    <p:extLst>
      <p:ext uri="{BB962C8B-B14F-4D97-AF65-F5344CB8AC3E}">
        <p14:creationId xmlns:p14="http://schemas.microsoft.com/office/powerpoint/2010/main" val="300274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UY" dirty="0"/>
              <a:t>Qué</a:t>
            </a:r>
            <a:r>
              <a:rPr lang="es-UY" baseline="0" dirty="0"/>
              <a:t> es DevOps?</a:t>
            </a:r>
          </a:p>
          <a:p>
            <a:pPr marL="171450" indent="-171450">
              <a:buFont typeface="Arial" panose="020B0604020202020204" pitchFamily="34" charset="0"/>
              <a:buChar char="•"/>
            </a:pPr>
            <a:r>
              <a:rPr lang="es-UY" baseline="0" dirty="0"/>
              <a:t>Metodología</a:t>
            </a:r>
          </a:p>
          <a:p>
            <a:pPr marL="171450" indent="-171450">
              <a:buFont typeface="Arial" panose="020B0604020202020204" pitchFamily="34" charset="0"/>
              <a:buChar char="•"/>
            </a:pPr>
            <a:r>
              <a:rPr lang="es-UY" baseline="0" dirty="0"/>
              <a:t>Paradigma de trabajo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UY" baseline="0" dirty="0"/>
              <a:t>No es un rol o posición laboral</a:t>
            </a:r>
          </a:p>
          <a:p>
            <a:pPr marL="171450" indent="-171450">
              <a:buFont typeface="Arial" panose="020B0604020202020204" pitchFamily="34" charset="0"/>
              <a:buChar char="•"/>
            </a:pPr>
            <a:r>
              <a:rPr lang="es-UY" baseline="0" dirty="0"/>
              <a:t>No es una cultura pero requiere un cambio cultural</a:t>
            </a:r>
          </a:p>
          <a:p>
            <a:pPr marL="171450" indent="-171450">
              <a:buFont typeface="Arial" panose="020B0604020202020204" pitchFamily="34" charset="0"/>
              <a:buChar char="•"/>
            </a:pPr>
            <a:r>
              <a:rPr lang="es-UY" baseline="0" dirty="0"/>
              <a:t>No es ser hombre </a:t>
            </a:r>
            <a:r>
              <a:rPr lang="es-UY" baseline="0" dirty="0" err="1"/>
              <a:t>multi</a:t>
            </a:r>
            <a:r>
              <a:rPr lang="es-UY" baseline="0" dirty="0"/>
              <a:t> orquesta</a:t>
            </a:r>
          </a:p>
          <a:p>
            <a:pPr marL="171450" indent="-171450">
              <a:buFont typeface="Arial" panose="020B0604020202020204" pitchFamily="34" charset="0"/>
              <a:buChar char="•"/>
            </a:pPr>
            <a:endParaRPr lang="es-UY" baseline="0" dirty="0"/>
          </a:p>
          <a:p>
            <a:pPr marL="171450" indent="-171450">
              <a:buFont typeface="Arial" panose="020B0604020202020204" pitchFamily="34" charset="0"/>
              <a:buChar char="•"/>
            </a:pPr>
            <a:endParaRPr lang="es-UY" baseline="0" dirty="0"/>
          </a:p>
          <a:p>
            <a:pPr marL="0" indent="0">
              <a:buFont typeface="Arial" panose="020B0604020202020204" pitchFamily="34" charset="0"/>
              <a:buNone/>
            </a:pPr>
            <a:r>
              <a:rPr lang="es-UY" baseline="0" dirty="0"/>
              <a:t>Por qué el elefante?</a:t>
            </a:r>
          </a:p>
          <a:p>
            <a:pPr marL="171450" indent="-171450">
              <a:buFont typeface="Arial" panose="020B0604020202020204" pitchFamily="34" charset="0"/>
              <a:buChar char="•"/>
            </a:pPr>
            <a:r>
              <a:rPr lang="es-UY" baseline="0" dirty="0"/>
              <a:t>Historia de 4 hombres con los ojos vendados a los que se les pide que describan al elefante en función de su ubicación. Todos ok, pero sin visión panorámica</a:t>
            </a:r>
          </a:p>
          <a:p>
            <a:pPr marL="0" indent="0">
              <a:buFont typeface="Arial" panose="020B0604020202020204" pitchFamily="34" charset="0"/>
              <a:buNone/>
            </a:pPr>
            <a:endParaRPr lang="es-UY" baseline="0" dirty="0"/>
          </a:p>
          <a:p>
            <a:endParaRPr lang="es-UY" baseline="0" dirty="0"/>
          </a:p>
          <a:p>
            <a:endParaRPr lang="es-UY" baseline="0" dirty="0"/>
          </a:p>
        </p:txBody>
      </p:sp>
      <p:sp>
        <p:nvSpPr>
          <p:cNvPr id="4" name="Slide Number Placeholder 3"/>
          <p:cNvSpPr>
            <a:spLocks noGrp="1"/>
          </p:cNvSpPr>
          <p:nvPr>
            <p:ph type="sldNum" sz="quarter" idx="10"/>
          </p:nvPr>
        </p:nvSpPr>
        <p:spPr/>
        <p:txBody>
          <a:bodyPr/>
          <a:lstStyle/>
          <a:p>
            <a:fld id="{7D870B55-F809-4C88-A17D-B9E63CE008AE}" type="slidenum">
              <a:rPr lang="es-UY" smtClean="0"/>
              <a:t>3</a:t>
            </a:fld>
            <a:endParaRPr lang="es-UY" dirty="0"/>
          </a:p>
        </p:txBody>
      </p:sp>
    </p:spTree>
    <p:extLst>
      <p:ext uri="{BB962C8B-B14F-4D97-AF65-F5344CB8AC3E}">
        <p14:creationId xmlns:p14="http://schemas.microsoft.com/office/powerpoint/2010/main" val="1195788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noProof="0" dirty="0"/>
              <a:t>Ejemplo</a:t>
            </a:r>
            <a:r>
              <a:rPr lang="en-US" dirty="0"/>
              <a:t>: </a:t>
            </a:r>
            <a:r>
              <a:rPr lang="es-AR" noProof="0" dirty="0"/>
              <a:t>Ciclo</a:t>
            </a:r>
            <a:r>
              <a:rPr lang="en-US" baseline="0" dirty="0"/>
              <a:t> </a:t>
            </a:r>
            <a:r>
              <a:rPr lang="es-AR" baseline="0" noProof="0" dirty="0"/>
              <a:t>básico</a:t>
            </a:r>
            <a:r>
              <a:rPr lang="en-US" baseline="0" dirty="0"/>
              <a:t> de </a:t>
            </a:r>
            <a:r>
              <a:rPr lang="es-UY" baseline="0" noProof="0" dirty="0"/>
              <a:t>implementación</a:t>
            </a:r>
          </a:p>
          <a:p>
            <a:r>
              <a:rPr lang="es-UY" baseline="0" noProof="0" dirty="0"/>
              <a:t>Tanto para proyectos de software como infraestructura</a:t>
            </a:r>
          </a:p>
          <a:p>
            <a:endParaRPr lang="es-UY" baseline="0" noProof="0" dirty="0"/>
          </a:p>
          <a:p>
            <a:pPr marL="171450" indent="-171450">
              <a:buFont typeface="Arial" panose="020B0604020202020204" pitchFamily="34" charset="0"/>
              <a:buChar char="•"/>
            </a:pP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7D870B55-F809-4C88-A17D-B9E63CE008AE}" type="slidenum">
              <a:rPr lang="es-UY" smtClean="0"/>
              <a:t>5</a:t>
            </a:fld>
            <a:endParaRPr lang="es-UY" dirty="0"/>
          </a:p>
        </p:txBody>
      </p:sp>
    </p:spTree>
    <p:extLst>
      <p:ext uri="{BB962C8B-B14F-4D97-AF65-F5344CB8AC3E}">
        <p14:creationId xmlns:p14="http://schemas.microsoft.com/office/powerpoint/2010/main" val="264943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UY" sz="1200" b="0" i="0" kern="1200" dirty="0">
                <a:solidFill>
                  <a:schemeClr val="tx1"/>
                </a:solidFill>
                <a:effectLst/>
                <a:latin typeface="+mn-lt"/>
                <a:ea typeface="+mn-ea"/>
                <a:cs typeface="+mn-cs"/>
              </a:rPr>
              <a:t>PowerShell </a:t>
            </a:r>
            <a:r>
              <a:rPr lang="es-UY" sz="1200" b="0" i="0" kern="1200" dirty="0" err="1">
                <a:solidFill>
                  <a:schemeClr val="tx1"/>
                </a:solidFill>
                <a:effectLst/>
                <a:latin typeface="+mn-lt"/>
                <a:ea typeface="+mn-ea"/>
                <a:cs typeface="+mn-cs"/>
              </a:rPr>
              <a:t>Desired</a:t>
            </a:r>
            <a:r>
              <a:rPr lang="es-UY" sz="1200" b="0" i="0" kern="1200" dirty="0">
                <a:solidFill>
                  <a:schemeClr val="tx1"/>
                </a:solidFill>
                <a:effectLst/>
                <a:latin typeface="+mn-lt"/>
                <a:ea typeface="+mn-ea"/>
                <a:cs typeface="+mn-cs"/>
              </a:rPr>
              <a:t> State Configuration (llamado DSC) es una plataforma de gestión en Windows PowerShell que permite desplegar y administrar datos de configuración de servicios de software y gestión del entorno en el que se ejecutan estos servicios.</a:t>
            </a:r>
            <a:endParaRPr lang="es-UY" dirty="0"/>
          </a:p>
        </p:txBody>
      </p:sp>
      <p:sp>
        <p:nvSpPr>
          <p:cNvPr id="4" name="Slide Number Placeholder 3"/>
          <p:cNvSpPr>
            <a:spLocks noGrp="1"/>
          </p:cNvSpPr>
          <p:nvPr>
            <p:ph type="sldNum" sz="quarter" idx="10"/>
          </p:nvPr>
        </p:nvSpPr>
        <p:spPr/>
        <p:txBody>
          <a:bodyPr/>
          <a:lstStyle/>
          <a:p>
            <a:fld id="{7D870B55-F809-4C88-A17D-B9E63CE008AE}" type="slidenum">
              <a:rPr lang="es-UY" smtClean="0"/>
              <a:t>9</a:t>
            </a:fld>
            <a:endParaRPr lang="es-UY" dirty="0"/>
          </a:p>
        </p:txBody>
      </p:sp>
    </p:spTree>
    <p:extLst>
      <p:ext uri="{BB962C8B-B14F-4D97-AF65-F5344CB8AC3E}">
        <p14:creationId xmlns:p14="http://schemas.microsoft.com/office/powerpoint/2010/main" val="1473633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UY" dirty="0"/>
              <a:t>Infraestructura como código</a:t>
            </a:r>
            <a:r>
              <a:rPr lang="es-UY" baseline="0" dirty="0"/>
              <a:t> es un concepto que determina que hoy por hoy la infraestructura es administrable por medio código</a:t>
            </a:r>
          </a:p>
          <a:p>
            <a:r>
              <a:rPr lang="es-UY" baseline="0" dirty="0"/>
              <a:t>Chef, </a:t>
            </a:r>
            <a:r>
              <a:rPr lang="es-UY" baseline="0" dirty="0" err="1"/>
              <a:t>Puppet</a:t>
            </a:r>
            <a:r>
              <a:rPr lang="es-UY" baseline="0" dirty="0"/>
              <a:t>, DSC</a:t>
            </a:r>
            <a:endParaRPr lang="es-UY" dirty="0"/>
          </a:p>
        </p:txBody>
      </p:sp>
      <p:sp>
        <p:nvSpPr>
          <p:cNvPr id="4" name="Slide Number Placeholder 3"/>
          <p:cNvSpPr>
            <a:spLocks noGrp="1"/>
          </p:cNvSpPr>
          <p:nvPr>
            <p:ph type="sldNum" sz="quarter" idx="10"/>
          </p:nvPr>
        </p:nvSpPr>
        <p:spPr/>
        <p:txBody>
          <a:bodyPr/>
          <a:lstStyle/>
          <a:p>
            <a:fld id="{7D870B55-F809-4C88-A17D-B9E63CE008AE}" type="slidenum">
              <a:rPr lang="es-UY" smtClean="0"/>
              <a:t>11</a:t>
            </a:fld>
            <a:endParaRPr lang="es-UY" dirty="0"/>
          </a:p>
        </p:txBody>
      </p:sp>
    </p:spTree>
    <p:extLst>
      <p:ext uri="{BB962C8B-B14F-4D97-AF65-F5344CB8AC3E}">
        <p14:creationId xmlns:p14="http://schemas.microsoft.com/office/powerpoint/2010/main" val="1015756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UY" sz="1200" b="0" i="0" kern="1200" dirty="0">
                <a:solidFill>
                  <a:schemeClr val="tx1"/>
                </a:solidFill>
                <a:effectLst/>
                <a:latin typeface="+mn-lt"/>
                <a:ea typeface="+mn-ea"/>
                <a:cs typeface="+mn-cs"/>
              </a:rPr>
              <a:t>No requiere incluir un sistema operativo independiente.</a:t>
            </a:r>
          </a:p>
          <a:p>
            <a:r>
              <a:rPr lang="es-UY" sz="1200" b="0" i="0" kern="1200" dirty="0">
                <a:solidFill>
                  <a:schemeClr val="tx1"/>
                </a:solidFill>
                <a:effectLst/>
                <a:latin typeface="+mn-lt"/>
                <a:ea typeface="+mn-ea"/>
                <a:cs typeface="+mn-cs"/>
              </a:rPr>
              <a:t>Básicamente aisla los recursos y dependencias por medio de Docker Engine</a:t>
            </a:r>
            <a:endParaRPr lang="es-UY" sz="1200" b="0" i="0" kern="1200" baseline="0" dirty="0">
              <a:solidFill>
                <a:schemeClr val="tx1"/>
              </a:solidFill>
              <a:effectLst/>
              <a:latin typeface="+mn-lt"/>
              <a:ea typeface="+mn-ea"/>
              <a:cs typeface="+mn-cs"/>
            </a:endParaRPr>
          </a:p>
          <a:p>
            <a:r>
              <a:rPr lang="es-UY" sz="1200" b="0" i="0" kern="1200" dirty="0">
                <a:solidFill>
                  <a:schemeClr val="tx1"/>
                </a:solidFill>
                <a:effectLst/>
                <a:latin typeface="+mn-lt"/>
                <a:ea typeface="+mn-ea"/>
                <a:cs typeface="+mn-cs"/>
              </a:rPr>
              <a:t>Mediante el uso de contenedores, los recursos pueden ser aislados, los servicios restringidos, y se otorga a los procesos la capacidad de tener una visión casi completamente privada del sistema operativo con su propio identificador</a:t>
            </a:r>
            <a:r>
              <a:rPr lang="es-UY" sz="1200" b="0" i="0" kern="1200" baseline="0" dirty="0">
                <a:solidFill>
                  <a:schemeClr val="tx1"/>
                </a:solidFill>
                <a:effectLst/>
                <a:latin typeface="+mn-lt"/>
                <a:ea typeface="+mn-ea"/>
                <a:cs typeface="+mn-cs"/>
              </a:rPr>
              <a:t> de proceso</a:t>
            </a:r>
            <a:r>
              <a:rPr lang="es-UY" sz="1200" b="0" i="0" kern="1200" dirty="0">
                <a:solidFill>
                  <a:schemeClr val="tx1"/>
                </a:solidFill>
                <a:effectLst/>
                <a:latin typeface="+mn-lt"/>
                <a:ea typeface="+mn-ea"/>
                <a:cs typeface="+mn-cs"/>
              </a:rPr>
              <a:t>.</a:t>
            </a:r>
            <a:endParaRPr lang="es-UY" dirty="0"/>
          </a:p>
        </p:txBody>
      </p:sp>
      <p:sp>
        <p:nvSpPr>
          <p:cNvPr id="4" name="Slide Number Placeholder 3"/>
          <p:cNvSpPr>
            <a:spLocks noGrp="1"/>
          </p:cNvSpPr>
          <p:nvPr>
            <p:ph type="sldNum" sz="quarter" idx="10"/>
          </p:nvPr>
        </p:nvSpPr>
        <p:spPr/>
        <p:txBody>
          <a:bodyPr/>
          <a:lstStyle/>
          <a:p>
            <a:fld id="{7D870B55-F809-4C88-A17D-B9E63CE008AE}" type="slidenum">
              <a:rPr lang="es-UY" smtClean="0"/>
              <a:t>15</a:t>
            </a:fld>
            <a:endParaRPr lang="es-UY" dirty="0"/>
          </a:p>
        </p:txBody>
      </p:sp>
    </p:spTree>
    <p:extLst>
      <p:ext uri="{BB962C8B-B14F-4D97-AF65-F5344CB8AC3E}">
        <p14:creationId xmlns:p14="http://schemas.microsoft.com/office/powerpoint/2010/main" val="4197398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UY" sz="1200" b="0" i="0" kern="1200" dirty="0">
                <a:solidFill>
                  <a:schemeClr val="tx1"/>
                </a:solidFill>
                <a:effectLst/>
                <a:latin typeface="+mn-lt"/>
                <a:ea typeface="+mn-ea"/>
                <a:cs typeface="+mn-cs"/>
              </a:rPr>
              <a:t>Un contenedor es </a:t>
            </a:r>
            <a:r>
              <a:rPr lang="es-UY" sz="1200" b="0" i="1" kern="1200" dirty="0">
                <a:solidFill>
                  <a:schemeClr val="tx1"/>
                </a:solidFill>
                <a:effectLst/>
                <a:latin typeface="+mn-lt"/>
                <a:ea typeface="+mn-ea"/>
                <a:cs typeface="+mn-cs"/>
              </a:rPr>
              <a:t>simplemente</a:t>
            </a:r>
            <a:r>
              <a:rPr lang="es-UY" sz="1200" b="0" i="0" kern="1200" dirty="0">
                <a:solidFill>
                  <a:schemeClr val="tx1"/>
                </a:solidFill>
                <a:effectLst/>
                <a:latin typeface="+mn-lt"/>
                <a:ea typeface="+mn-ea"/>
                <a:cs typeface="+mn-cs"/>
              </a:rPr>
              <a:t> un proceso para el sistema operativo que, internamente, contiene la aplicación que queremos ejecutar y todas sus dependencias.</a:t>
            </a:r>
          </a:p>
          <a:p>
            <a:endParaRPr lang="es-UY" dirty="0"/>
          </a:p>
        </p:txBody>
      </p:sp>
      <p:sp>
        <p:nvSpPr>
          <p:cNvPr id="4" name="Slide Number Placeholder 3"/>
          <p:cNvSpPr>
            <a:spLocks noGrp="1"/>
          </p:cNvSpPr>
          <p:nvPr>
            <p:ph type="sldNum" sz="quarter" idx="10"/>
          </p:nvPr>
        </p:nvSpPr>
        <p:spPr/>
        <p:txBody>
          <a:bodyPr/>
          <a:lstStyle/>
          <a:p>
            <a:fld id="{7D870B55-F809-4C88-A17D-B9E63CE008AE}" type="slidenum">
              <a:rPr lang="es-UY" smtClean="0"/>
              <a:t>16</a:t>
            </a:fld>
            <a:endParaRPr lang="es-UY" dirty="0"/>
          </a:p>
        </p:txBody>
      </p:sp>
    </p:spTree>
    <p:extLst>
      <p:ext uri="{BB962C8B-B14F-4D97-AF65-F5344CB8AC3E}">
        <p14:creationId xmlns:p14="http://schemas.microsoft.com/office/powerpoint/2010/main" val="623190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Source / 2013</a:t>
            </a:r>
          </a:p>
          <a:p>
            <a:r>
              <a:rPr lang="en-US" dirty="0" err="1"/>
              <a:t>Empaqueta</a:t>
            </a:r>
            <a:r>
              <a:rPr lang="en-US" dirty="0"/>
              <a:t> y </a:t>
            </a:r>
            <a:r>
              <a:rPr lang="en-US" dirty="0" err="1"/>
              <a:t>distribuye</a:t>
            </a:r>
            <a:r>
              <a:rPr lang="en-US" dirty="0"/>
              <a:t> </a:t>
            </a:r>
            <a:r>
              <a:rPr lang="en-US" dirty="0" err="1"/>
              <a:t>aplicaciones</a:t>
            </a:r>
            <a:endParaRPr lang="en-US" dirty="0"/>
          </a:p>
          <a:p>
            <a:r>
              <a:rPr lang="en-US" dirty="0" err="1"/>
              <a:t>Portabilidad</a:t>
            </a:r>
            <a:r>
              <a:rPr lang="en-US" dirty="0"/>
              <a:t> </a:t>
            </a:r>
            <a:r>
              <a:rPr lang="en-US" dirty="0" err="1"/>
              <a:t>porque</a:t>
            </a:r>
            <a:r>
              <a:rPr lang="en-US" dirty="0"/>
              <a:t> </a:t>
            </a:r>
            <a:r>
              <a:rPr lang="en-US" dirty="0" err="1"/>
              <a:t>permite</a:t>
            </a:r>
            <a:r>
              <a:rPr lang="en-US" dirty="0"/>
              <a:t> </a:t>
            </a:r>
            <a:r>
              <a:rPr lang="en-US" dirty="0" err="1"/>
              <a:t>ejecutar</a:t>
            </a:r>
            <a:r>
              <a:rPr lang="en-US" dirty="0"/>
              <a:t> los</a:t>
            </a:r>
            <a:r>
              <a:rPr lang="en-US" baseline="0" dirty="0"/>
              <a:t> </a:t>
            </a:r>
            <a:r>
              <a:rPr lang="en-US" baseline="0" dirty="0" err="1"/>
              <a:t>contenedores</a:t>
            </a:r>
            <a:r>
              <a:rPr lang="en-US" baseline="0" dirty="0"/>
              <a:t> </a:t>
            </a:r>
            <a:r>
              <a:rPr lang="en-US" baseline="0" dirty="0" err="1"/>
              <a:t>en</a:t>
            </a:r>
            <a:r>
              <a:rPr lang="en-US" baseline="0" dirty="0"/>
              <a:t> </a:t>
            </a:r>
            <a:r>
              <a:rPr lang="en-US" baseline="0" dirty="0" err="1"/>
              <a:t>cualquier</a:t>
            </a:r>
            <a:r>
              <a:rPr lang="en-US" baseline="0" dirty="0"/>
              <a:t> </a:t>
            </a:r>
            <a:r>
              <a:rPr lang="en-US" baseline="0" dirty="0" err="1"/>
              <a:t>equipo</a:t>
            </a:r>
            <a:r>
              <a:rPr lang="en-US" baseline="0" dirty="0"/>
              <a:t> que </a:t>
            </a:r>
            <a:r>
              <a:rPr lang="en-US" baseline="0" dirty="0" err="1"/>
              <a:t>tenga</a:t>
            </a:r>
            <a:r>
              <a:rPr lang="en-US" baseline="0" dirty="0"/>
              <a:t> Docker </a:t>
            </a:r>
            <a:r>
              <a:rPr lang="en-US" baseline="0" dirty="0" err="1"/>
              <a:t>instalado</a:t>
            </a:r>
            <a:endParaRPr lang="en-US" baseline="0" dirty="0"/>
          </a:p>
          <a:p>
            <a:r>
              <a:rPr lang="en-US" baseline="0" dirty="0" err="1"/>
              <a:t>Presentado</a:t>
            </a:r>
            <a:r>
              <a:rPr lang="en-US" baseline="0" dirty="0"/>
              <a:t> </a:t>
            </a:r>
            <a:r>
              <a:rPr lang="en-US" baseline="0" dirty="0" err="1"/>
              <a:t>en</a:t>
            </a:r>
            <a:r>
              <a:rPr lang="en-US" baseline="0" dirty="0"/>
              <a:t> el Ignite -&gt; </a:t>
            </a:r>
            <a:r>
              <a:rPr lang="en-US" baseline="0" dirty="0" err="1"/>
              <a:t>Nativo</a:t>
            </a:r>
            <a:r>
              <a:rPr lang="en-US" baseline="0" dirty="0"/>
              <a:t> </a:t>
            </a:r>
            <a:r>
              <a:rPr lang="en-US" baseline="0" dirty="0" err="1"/>
              <a:t>en</a:t>
            </a:r>
            <a:r>
              <a:rPr lang="en-US" baseline="0" dirty="0"/>
              <a:t> Windows</a:t>
            </a:r>
            <a:endParaRPr lang="en-US" dirty="0"/>
          </a:p>
        </p:txBody>
      </p:sp>
      <p:sp>
        <p:nvSpPr>
          <p:cNvPr id="6" name="Date Placeholder 5"/>
          <p:cNvSpPr>
            <a:spLocks noGrp="1"/>
          </p:cNvSpPr>
          <p:nvPr>
            <p:ph type="dt" idx="12"/>
          </p:nvPr>
        </p:nvSpPr>
        <p:spPr/>
        <p:txBody>
          <a:bodyPr/>
          <a:lstStyle/>
          <a:p>
            <a:fld id="{0097E157-E0D5-46B4-9986-DBFE9E7E9A3F}" type="datetime1">
              <a:rPr lang="en-US" smtClean="0"/>
              <a:t>10/1/2016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93731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Extraído</a:t>
            </a:r>
            <a:r>
              <a:rPr lang="en-US" baseline="0" dirty="0"/>
              <a:t> del blog de Docker</a:t>
            </a:r>
          </a:p>
          <a:p>
            <a:endParaRPr lang="en-US" dirty="0"/>
          </a:p>
        </p:txBody>
      </p:sp>
      <p:sp>
        <p:nvSpPr>
          <p:cNvPr id="6" name="Date Placeholder 5"/>
          <p:cNvSpPr>
            <a:spLocks noGrp="1"/>
          </p:cNvSpPr>
          <p:nvPr>
            <p:ph type="dt" idx="12"/>
          </p:nvPr>
        </p:nvSpPr>
        <p:spPr/>
        <p:txBody>
          <a:bodyPr/>
          <a:lstStyle/>
          <a:p>
            <a:fld id="{0097E157-E0D5-46B4-9986-DBFE9E7E9A3F}" type="datetime1">
              <a:rPr lang="en-US" smtClean="0"/>
              <a:t>10/1/2016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87427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0097E157-E0D5-46B4-9986-DBFE9E7E9A3F}" type="datetime1">
              <a:rPr lang="en-US" smtClean="0"/>
              <a:t>10/1/2016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631862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43314"/>
            <a:ext cx="9144000" cy="8131967"/>
          </a:xfrm>
          <a:prstGeom prst="rect">
            <a:avLst/>
          </a:prstGeom>
        </p:spPr>
      </p:pic>
      <p:sp>
        <p:nvSpPr>
          <p:cNvPr id="2" name="Title 1"/>
          <p:cNvSpPr>
            <a:spLocks noGrp="1"/>
          </p:cNvSpPr>
          <p:nvPr>
            <p:ph type="ctrTitle" hasCustomPrompt="1"/>
          </p:nvPr>
        </p:nvSpPr>
        <p:spPr>
          <a:xfrm>
            <a:off x="1143000" y="640081"/>
            <a:ext cx="6858000" cy="1887537"/>
          </a:xfrm>
        </p:spPr>
        <p:txBody>
          <a:bodyPr anchor="b">
            <a:normAutofit/>
          </a:bodyPr>
          <a:lstStyle>
            <a:lvl1pPr algn="ctr">
              <a:defRPr sz="6000" b="1">
                <a:solidFill>
                  <a:schemeClr val="tx1"/>
                </a:solidFill>
                <a:effectLst/>
              </a:defRPr>
            </a:lvl1pPr>
          </a:lstStyle>
          <a:p>
            <a:r>
              <a:rPr lang="en-US" dirty="0"/>
              <a:t>Talk Title</a:t>
            </a:r>
            <a:endParaRPr lang="es-UY" dirty="0"/>
          </a:p>
        </p:txBody>
      </p:sp>
      <p:sp>
        <p:nvSpPr>
          <p:cNvPr id="15" name="Text Placeholder 14"/>
          <p:cNvSpPr>
            <a:spLocks noGrp="1"/>
          </p:cNvSpPr>
          <p:nvPr>
            <p:ph type="body" sz="quarter" idx="10" hasCustomPrompt="1"/>
          </p:nvPr>
        </p:nvSpPr>
        <p:spPr>
          <a:xfrm>
            <a:off x="1143000" y="3924933"/>
            <a:ext cx="6858000" cy="444500"/>
          </a:xfrm>
        </p:spPr>
        <p:txBody>
          <a:bodyPr/>
          <a:lstStyle>
            <a:lvl1pPr marL="0" indent="0">
              <a:buFont typeface="Arial" panose="020B0604020202020204" pitchFamily="34" charset="0"/>
              <a:buNone/>
              <a:defRPr b="1">
                <a:solidFill>
                  <a:schemeClr val="tx1"/>
                </a:solidFill>
                <a:effectLst>
                  <a:outerShdw blurRad="38100" dist="38100" dir="2700000" algn="tl">
                    <a:srgbClr val="000000">
                      <a:alpha val="43137"/>
                    </a:srgbClr>
                  </a:outerShdw>
                </a:effectLst>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Company</a:t>
            </a:r>
          </a:p>
        </p:txBody>
      </p:sp>
      <p:sp>
        <p:nvSpPr>
          <p:cNvPr id="17" name="Picture Placeholder 16"/>
          <p:cNvSpPr>
            <a:spLocks noGrp="1"/>
          </p:cNvSpPr>
          <p:nvPr>
            <p:ph type="pic" sz="quarter" idx="11" hasCustomPrompt="1"/>
          </p:nvPr>
        </p:nvSpPr>
        <p:spPr>
          <a:xfrm>
            <a:off x="5000625" y="4013200"/>
            <a:ext cx="3000375" cy="1790700"/>
          </a:xfrm>
        </p:spPr>
        <p:txBody>
          <a:bodyPr/>
          <a:lstStyle>
            <a:lvl1pPr>
              <a:defRPr>
                <a:solidFill>
                  <a:schemeClr val="tx1"/>
                </a:solidFill>
              </a:defRPr>
            </a:lvl1pPr>
          </a:lstStyle>
          <a:p>
            <a:r>
              <a:rPr lang="en-US" dirty="0"/>
              <a:t>Company Logo</a:t>
            </a:r>
            <a:endParaRPr lang="es-UY" dirty="0"/>
          </a:p>
        </p:txBody>
      </p:sp>
      <p:sp>
        <p:nvSpPr>
          <p:cNvPr id="21" name="Text Placeholder 14"/>
          <p:cNvSpPr>
            <a:spLocks noGrp="1"/>
          </p:cNvSpPr>
          <p:nvPr>
            <p:ph type="body" sz="quarter" idx="12" hasCustomPrompt="1"/>
          </p:nvPr>
        </p:nvSpPr>
        <p:spPr>
          <a:xfrm>
            <a:off x="1143000" y="3335614"/>
            <a:ext cx="6858000" cy="444500"/>
          </a:xfrm>
        </p:spPr>
        <p:txBody>
          <a:bodyPr/>
          <a:lstStyle>
            <a:lvl1pPr marL="0" indent="0">
              <a:buFont typeface="Arial" panose="020B0604020202020204" pitchFamily="34" charset="0"/>
              <a:buNone/>
              <a:defRPr b="1">
                <a:solidFill>
                  <a:schemeClr val="tx1"/>
                </a:solidFill>
                <a:effectLst>
                  <a:outerShdw blurRad="38100" dist="38100" dir="2700000" algn="tl">
                    <a:srgbClr val="000000">
                      <a:alpha val="43137"/>
                    </a:srgbClr>
                  </a:outerShdw>
                </a:effectLst>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Position</a:t>
            </a:r>
          </a:p>
        </p:txBody>
      </p:sp>
      <p:sp>
        <p:nvSpPr>
          <p:cNvPr id="22" name="Text Placeholder 14"/>
          <p:cNvSpPr>
            <a:spLocks noGrp="1"/>
          </p:cNvSpPr>
          <p:nvPr>
            <p:ph type="body" sz="quarter" idx="13" hasCustomPrompt="1"/>
          </p:nvPr>
        </p:nvSpPr>
        <p:spPr>
          <a:xfrm>
            <a:off x="1143000" y="2746295"/>
            <a:ext cx="6858000" cy="444500"/>
          </a:xfrm>
        </p:spPr>
        <p:txBody>
          <a:bodyPr/>
          <a:lstStyle>
            <a:lvl1pPr marL="0" indent="0">
              <a:buFont typeface="Arial" panose="020B0604020202020204" pitchFamily="34" charset="0"/>
              <a:buNone/>
              <a:defRPr b="1">
                <a:solidFill>
                  <a:schemeClr val="tx1"/>
                </a:solidFill>
                <a:effectLst>
                  <a:outerShdw blurRad="38100" dist="38100" dir="2700000" algn="tl">
                    <a:srgbClr val="000000">
                      <a:alpha val="43137"/>
                    </a:srgbClr>
                  </a:outerShdw>
                </a:effectLst>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Speaker Name</a:t>
            </a:r>
          </a:p>
        </p:txBody>
      </p:sp>
    </p:spTree>
    <p:extLst>
      <p:ext uri="{BB962C8B-B14F-4D97-AF65-F5344CB8AC3E}">
        <p14:creationId xmlns:p14="http://schemas.microsoft.com/office/powerpoint/2010/main" val="295297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UY"/>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Tree>
    <p:extLst>
      <p:ext uri="{BB962C8B-B14F-4D97-AF65-F5344CB8AC3E}">
        <p14:creationId xmlns:p14="http://schemas.microsoft.com/office/powerpoint/2010/main" val="25710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s-UY"/>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10746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UY"/>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Tree>
    <p:extLst>
      <p:ext uri="{BB962C8B-B14F-4D97-AF65-F5344CB8AC3E}">
        <p14:creationId xmlns:p14="http://schemas.microsoft.com/office/powerpoint/2010/main" val="2863417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UY"/>
          </a:p>
        </p:txBody>
      </p:sp>
    </p:spTree>
    <p:extLst>
      <p:ext uri="{BB962C8B-B14F-4D97-AF65-F5344CB8AC3E}">
        <p14:creationId xmlns:p14="http://schemas.microsoft.com/office/powerpoint/2010/main" val="130465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23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amp; Contact">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1143000" y="2768134"/>
            <a:ext cx="6858000" cy="513843"/>
          </a:xfrm>
        </p:spPr>
        <p:txBody>
          <a:bodyPr/>
          <a:lstStyle>
            <a:lvl1pPr marL="863600" indent="0">
              <a:buFont typeface="Arial" panose="020B0604020202020204" pitchFamily="34" charset="0"/>
              <a:buNone/>
              <a:defRPr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Speaker Name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9968" y="4262538"/>
            <a:ext cx="263655" cy="285800"/>
          </a:xfrm>
          <a:prstGeom prst="rect">
            <a:avLst/>
          </a:prstGeom>
        </p:spPr>
      </p:pic>
      <p:pic>
        <p:nvPicPr>
          <p:cNvPr id="3076" name="Picture 4" descr="http://www.iconsdb.com/icons/preview/white/email-12-xxl.png"/>
          <p:cNvPicPr>
            <a:picLocks noChangeAspect="1" noChangeArrowheads="1"/>
          </p:cNvPicPr>
          <p:nvPr userDrawn="1"/>
        </p:nvPicPr>
        <p:blipFill>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299968" y="3544604"/>
            <a:ext cx="263655" cy="35154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assets.toptal.io/uploads/blog/category/logo/77/web.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07971" y="4930530"/>
            <a:ext cx="247650" cy="330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4"/>
          <p:cNvSpPr>
            <a:spLocks noGrp="1"/>
          </p:cNvSpPr>
          <p:nvPr>
            <p:ph type="body" sz="quarter" idx="11" hasCustomPrompt="1"/>
          </p:nvPr>
        </p:nvSpPr>
        <p:spPr>
          <a:xfrm>
            <a:off x="1838325" y="3458326"/>
            <a:ext cx="6162675" cy="513843"/>
          </a:xfrm>
        </p:spPr>
        <p:txBody>
          <a:bodyPr/>
          <a:lstStyle>
            <a:lvl1pPr marL="0" indent="0">
              <a:buFont typeface="Arial" panose="020B0604020202020204" pitchFamily="34" charset="0"/>
              <a:buNone/>
              <a:defRPr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Email</a:t>
            </a:r>
          </a:p>
        </p:txBody>
      </p:sp>
      <p:sp>
        <p:nvSpPr>
          <p:cNvPr id="11" name="Text Placeholder 14"/>
          <p:cNvSpPr>
            <a:spLocks noGrp="1"/>
          </p:cNvSpPr>
          <p:nvPr>
            <p:ph type="body" sz="quarter" idx="12" hasCustomPrompt="1"/>
          </p:nvPr>
        </p:nvSpPr>
        <p:spPr>
          <a:xfrm>
            <a:off x="1838325" y="4148518"/>
            <a:ext cx="6162675" cy="513843"/>
          </a:xfrm>
        </p:spPr>
        <p:txBody>
          <a:bodyPr/>
          <a:lstStyle>
            <a:lvl1pPr marL="0" indent="0">
              <a:buFont typeface="Arial" panose="020B0604020202020204" pitchFamily="34" charset="0"/>
              <a:buNone/>
              <a:defRPr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Twitter</a:t>
            </a:r>
          </a:p>
        </p:txBody>
      </p:sp>
      <p:sp>
        <p:nvSpPr>
          <p:cNvPr id="13" name="Text Placeholder 14"/>
          <p:cNvSpPr>
            <a:spLocks noGrp="1"/>
          </p:cNvSpPr>
          <p:nvPr>
            <p:ph type="body" sz="quarter" idx="14" hasCustomPrompt="1"/>
          </p:nvPr>
        </p:nvSpPr>
        <p:spPr>
          <a:xfrm>
            <a:off x="1838325" y="4838710"/>
            <a:ext cx="6162675" cy="513843"/>
          </a:xfrm>
        </p:spPr>
        <p:txBody>
          <a:bodyPr/>
          <a:lstStyle>
            <a:lvl1pPr marL="0" indent="0">
              <a:buFont typeface="Arial" panose="020B0604020202020204" pitchFamily="34" charset="0"/>
              <a:buNone/>
              <a:defRPr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Website</a:t>
            </a:r>
          </a:p>
        </p:txBody>
      </p:sp>
      <p:sp>
        <p:nvSpPr>
          <p:cNvPr id="12" name="Title 1"/>
          <p:cNvSpPr>
            <a:spLocks noGrp="1"/>
          </p:cNvSpPr>
          <p:nvPr>
            <p:ph type="title" hasCustomPrompt="1"/>
          </p:nvPr>
        </p:nvSpPr>
        <p:spPr>
          <a:xfrm>
            <a:off x="628650" y="365126"/>
            <a:ext cx="7886700" cy="1325563"/>
          </a:xfrm>
        </p:spPr>
        <p:txBody>
          <a:bodyPr/>
          <a:lstStyle>
            <a:lvl1pPr>
              <a:defRPr/>
            </a:lvl1pPr>
          </a:lstStyle>
          <a:p>
            <a:r>
              <a:rPr lang="en-US" dirty="0"/>
              <a:t>Thank you Note</a:t>
            </a:r>
            <a:endParaRPr lang="es-UY" dirty="0"/>
          </a:p>
        </p:txBody>
      </p:sp>
    </p:spTree>
    <p:extLst>
      <p:ext uri="{BB962C8B-B14F-4D97-AF65-F5344CB8AC3E}">
        <p14:creationId xmlns:p14="http://schemas.microsoft.com/office/powerpoint/2010/main" val="214832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01977" y="1187644"/>
            <a:ext cx="605082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1186356"/>
            <a:ext cx="6050867" cy="2697988"/>
          </a:xfrm>
          <a:noFill/>
        </p:spPr>
        <p:txBody>
          <a:bodyPr tIns="91440" bIns="91440" anchor="t" anchorCtr="0"/>
          <a:lstStyle>
            <a:lvl1pPr>
              <a:defRPr sz="5294" spc="-74"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0" y="3877277"/>
            <a:ext cx="6050859" cy="1793881"/>
          </a:xfrm>
          <a:noFill/>
        </p:spPr>
        <p:txBody>
          <a:bodyPr lIns="182880" tIns="146304" rIns="182880" bIns="146304">
            <a:noAutofit/>
          </a:bodyPr>
          <a:lstStyle>
            <a:lvl1pPr marL="0" indent="0">
              <a:spcBef>
                <a:spcPts val="0"/>
              </a:spcBef>
              <a:buNone/>
              <a:defRPr sz="2647" spc="0" baseline="0">
                <a:gradFill>
                  <a:gsLst>
                    <a:gs pos="0">
                      <a:srgbClr val="FFFFFF"/>
                    </a:gs>
                    <a:gs pos="100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1897543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userDrawn="1"/>
        </p:nvSpPr>
        <p:spPr>
          <a:xfrm>
            <a:off x="0" y="6268772"/>
            <a:ext cx="9144000" cy="5818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800" dirty="0"/>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s-UY"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UY" dirty="0"/>
          </a:p>
        </p:txBody>
      </p:sp>
      <p:pic>
        <p:nvPicPr>
          <p:cNvPr id="2050" name="Picture 2" descr="https://lh4.googleusercontent.com/fcg15xNjBzYXPshThdBfDs0LskyJKrYg5Kqmgf4u3dS4Ve_KL01k-T6Jt7NGBN1nTq2uDebB2NahMWxg4ogP7WPvYW1Vru8w2bVPCTG8Blu7FnHvmI2NXJi-6UqlmyfhUGJ9oiexqQ"/>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80859" y="6369412"/>
            <a:ext cx="1868658" cy="3389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1920439" y="6382920"/>
            <a:ext cx="730349" cy="338554"/>
          </a:xfrm>
          <a:prstGeom prst="rect">
            <a:avLst/>
          </a:prstGeom>
          <a:noFill/>
        </p:spPr>
        <p:txBody>
          <a:bodyPr wrap="square" lIns="91440" tIns="45720" rIns="91440" bIns="45720">
            <a:spAutoFit/>
          </a:bodyPr>
          <a:lstStyle/>
          <a:p>
            <a:pPr algn="ctr"/>
            <a:r>
              <a:rPr lang="en-US" sz="1600" b="1" cap="none" spc="0" dirty="0">
                <a:ln w="0"/>
                <a:solidFill>
                  <a:schemeClr val="tx1"/>
                </a:solidFill>
                <a:effectLst>
                  <a:outerShdw blurRad="50800" dist="38100" dir="2700000" algn="tl" rotWithShape="0">
                    <a:prstClr val="black">
                      <a:alpha val="40000"/>
                    </a:prstClr>
                  </a:outerShdw>
                </a:effectLst>
                <a:latin typeface="+mn-lt"/>
              </a:rPr>
              <a:t>v2016</a:t>
            </a:r>
          </a:p>
        </p:txBody>
      </p:sp>
      <p:sp>
        <p:nvSpPr>
          <p:cNvPr id="11" name="Rectangle 10"/>
          <p:cNvSpPr/>
          <p:nvPr userDrawn="1"/>
        </p:nvSpPr>
        <p:spPr>
          <a:xfrm>
            <a:off x="7385282" y="6390440"/>
            <a:ext cx="1566454" cy="338554"/>
          </a:xfrm>
          <a:prstGeom prst="rect">
            <a:avLst/>
          </a:prstGeom>
          <a:noFill/>
        </p:spPr>
        <p:txBody>
          <a:bodyPr wrap="none" lIns="91440" tIns="45720" rIns="91440" bIns="45720">
            <a:spAutoFit/>
          </a:bodyPr>
          <a:lstStyle/>
          <a:p>
            <a:pPr algn="ctr"/>
            <a:r>
              <a:rPr lang="en-US" sz="1600" b="1" cap="none" spc="0" dirty="0">
                <a:ln w="0"/>
                <a:solidFill>
                  <a:schemeClr val="tx1"/>
                </a:solidFill>
                <a:effectLst>
                  <a:outerShdw blurRad="50800" dist="38100" dir="2700000" algn="tl" rotWithShape="0">
                    <a:prstClr val="black">
                      <a:alpha val="40000"/>
                    </a:prstClr>
                  </a:outerShdw>
                </a:effectLst>
                <a:latin typeface="+mn-lt"/>
              </a:rPr>
              <a:t>October 1</a:t>
            </a:r>
            <a:r>
              <a:rPr lang="en-US" sz="1600" b="1" cap="none" spc="0" baseline="30000" dirty="0">
                <a:ln w="0"/>
                <a:solidFill>
                  <a:schemeClr val="tx1"/>
                </a:solidFill>
                <a:effectLst>
                  <a:outerShdw blurRad="50800" dist="38100" dir="2700000" algn="tl" rotWithShape="0">
                    <a:prstClr val="black">
                      <a:alpha val="40000"/>
                    </a:prstClr>
                  </a:outerShdw>
                </a:effectLst>
                <a:latin typeface="+mn-lt"/>
              </a:rPr>
              <a:t>st</a:t>
            </a:r>
            <a:r>
              <a:rPr lang="en-US" sz="1600" b="1" cap="none" spc="0" dirty="0">
                <a:ln w="0"/>
                <a:solidFill>
                  <a:schemeClr val="tx1"/>
                </a:solidFill>
                <a:effectLst>
                  <a:outerShdw blurRad="50800" dist="38100" dir="2700000" algn="tl" rotWithShape="0">
                    <a:prstClr val="black">
                      <a:alpha val="40000"/>
                    </a:prstClr>
                  </a:outerShdw>
                </a:effectLst>
                <a:latin typeface="+mn-lt"/>
              </a:rPr>
              <a:t> 2016</a:t>
            </a:r>
          </a:p>
        </p:txBody>
      </p:sp>
    </p:spTree>
    <p:extLst>
      <p:ext uri="{BB962C8B-B14F-4D97-AF65-F5344CB8AC3E}">
        <p14:creationId xmlns:p14="http://schemas.microsoft.com/office/powerpoint/2010/main" val="292610071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20yearsofwindowsserver.com" TargetMode="External"/><Relationship Id="rId2" Type="http://schemas.openxmlformats.org/officeDocument/2006/relationships/hyperlink" Target="https://aka.ms/ws16" TargetMode="Externa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emf"/><Relationship Id="rId3" Type="http://schemas.openxmlformats.org/officeDocument/2006/relationships/image" Target="../media/image12.emf"/><Relationship Id="rId7" Type="http://schemas.openxmlformats.org/officeDocument/2006/relationships/image" Target="../media/image16.emf"/><Relationship Id="rId12" Type="http://schemas.openxmlformats.org/officeDocument/2006/relationships/image" Target="../media/image21.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s-UY" dirty="0"/>
              <a:t>DevOps, PowerShell y Windows Containers</a:t>
            </a:r>
          </a:p>
        </p:txBody>
      </p:sp>
      <p:sp>
        <p:nvSpPr>
          <p:cNvPr id="3" name="Text Placeholder 2"/>
          <p:cNvSpPr>
            <a:spLocks noGrp="1"/>
          </p:cNvSpPr>
          <p:nvPr>
            <p:ph type="body" sz="quarter" idx="10"/>
          </p:nvPr>
        </p:nvSpPr>
        <p:spPr/>
        <p:txBody>
          <a:bodyPr>
            <a:normAutofit lnSpcReduction="10000"/>
          </a:bodyPr>
          <a:lstStyle/>
          <a:p>
            <a:r>
              <a:rPr lang="es-UY" dirty="0"/>
              <a:t>AT Innovando Juntos</a:t>
            </a:r>
          </a:p>
        </p:txBody>
      </p:sp>
      <p:sp>
        <p:nvSpPr>
          <p:cNvPr id="5" name="Text Placeholder 4"/>
          <p:cNvSpPr>
            <a:spLocks noGrp="1"/>
          </p:cNvSpPr>
          <p:nvPr>
            <p:ph type="body" sz="quarter" idx="12"/>
          </p:nvPr>
        </p:nvSpPr>
        <p:spPr/>
        <p:txBody>
          <a:bodyPr>
            <a:normAutofit lnSpcReduction="10000"/>
          </a:bodyPr>
          <a:lstStyle/>
          <a:p>
            <a:r>
              <a:rPr lang="es-UY" dirty="0"/>
              <a:t>Analista de Tecnología e Infraestructura</a:t>
            </a:r>
          </a:p>
        </p:txBody>
      </p:sp>
      <p:sp>
        <p:nvSpPr>
          <p:cNvPr id="6" name="Text Placeholder 5"/>
          <p:cNvSpPr>
            <a:spLocks noGrp="1"/>
          </p:cNvSpPr>
          <p:nvPr>
            <p:ph type="body" sz="quarter" idx="13"/>
          </p:nvPr>
        </p:nvSpPr>
        <p:spPr/>
        <p:txBody>
          <a:bodyPr>
            <a:normAutofit lnSpcReduction="10000"/>
          </a:bodyPr>
          <a:lstStyle/>
          <a:p>
            <a:r>
              <a:rPr lang="es-UY" dirty="0"/>
              <a:t>Victor Silva</a:t>
            </a:r>
          </a:p>
        </p:txBody>
      </p:sp>
      <p:pic>
        <p:nvPicPr>
          <p:cNvPr id="1026" name="Picture 2" descr="http://www.at.uy/cafeytecnologia/images/logo-a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5925" y="4514252"/>
            <a:ext cx="2505075" cy="102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617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57" y="0"/>
            <a:ext cx="4956628" cy="4801314"/>
          </a:xfrm>
          <a:prstGeom prst="rect">
            <a:avLst/>
          </a:prstGeom>
        </p:spPr>
        <p:txBody>
          <a:bodyPr wrap="square">
            <a:spAutoFit/>
          </a:bodyPr>
          <a:lstStyle/>
          <a:p>
            <a:r>
              <a:rPr lang="es-UY" dirty="0"/>
              <a:t> </a:t>
            </a:r>
            <a:r>
              <a:rPr lang="es-UY" dirty="0">
                <a:solidFill>
                  <a:srgbClr val="00008B"/>
                </a:solidFill>
                <a:latin typeface="Lucida Console" panose="020B0609040504020204" pitchFamily="49" charset="0"/>
              </a:rPr>
              <a:t>Configuration</a:t>
            </a:r>
            <a:r>
              <a:rPr lang="es-UY" dirty="0">
                <a:solidFill>
                  <a:prstClr val="black"/>
                </a:solidFill>
                <a:latin typeface="Lucida Console" panose="020B0609040504020204" pitchFamily="49" charset="0"/>
              </a:rPr>
              <a:t> </a:t>
            </a:r>
            <a:r>
              <a:rPr lang="es-UY" dirty="0">
                <a:solidFill>
                  <a:srgbClr val="8A2BE2"/>
                </a:solidFill>
                <a:latin typeface="Lucida Console" panose="020B0609040504020204" pitchFamily="49" charset="0"/>
              </a:rPr>
              <a:t>DemoWebSite</a:t>
            </a:r>
            <a:r>
              <a:rPr lang="es-UY" dirty="0">
                <a:solidFill>
                  <a:prstClr val="black"/>
                </a:solidFill>
                <a:latin typeface="Lucida Console" panose="020B0609040504020204" pitchFamily="49" charset="0"/>
              </a:rPr>
              <a:t> {</a:t>
            </a:r>
          </a:p>
          <a:p>
            <a:r>
              <a:rPr lang="es-UY" dirty="0">
                <a:solidFill>
                  <a:prstClr val="black"/>
                </a:solidFill>
                <a:latin typeface="Lucida Console" panose="020B0609040504020204" pitchFamily="49" charset="0"/>
              </a:rPr>
              <a:t>    </a:t>
            </a:r>
            <a:r>
              <a:rPr lang="es-UY" dirty="0">
                <a:solidFill>
                  <a:srgbClr val="00008B"/>
                </a:solidFill>
                <a:latin typeface="Lucida Console" panose="020B0609040504020204" pitchFamily="49" charset="0"/>
              </a:rPr>
              <a:t>param</a:t>
            </a:r>
            <a:r>
              <a:rPr lang="es-UY" dirty="0">
                <a:solidFill>
                  <a:prstClr val="black"/>
                </a:solidFill>
                <a:latin typeface="Lucida Console" panose="020B0609040504020204" pitchFamily="49" charset="0"/>
              </a:rPr>
              <a:t> (</a:t>
            </a:r>
            <a:r>
              <a:rPr lang="es-UY" dirty="0">
                <a:solidFill>
                  <a:srgbClr val="FF4500"/>
                </a:solidFill>
                <a:latin typeface="Lucida Console" panose="020B0609040504020204" pitchFamily="49" charset="0"/>
              </a:rPr>
              <a:t>$MachineName</a:t>
            </a:r>
            <a:r>
              <a:rPr lang="es-UY" dirty="0">
                <a:solidFill>
                  <a:prstClr val="black"/>
                </a:solidFill>
                <a:latin typeface="Lucida Console" panose="020B0609040504020204" pitchFamily="49" charset="0"/>
              </a:rPr>
              <a:t>)</a:t>
            </a:r>
          </a:p>
          <a:p>
            <a:r>
              <a:rPr lang="es-UY" dirty="0">
                <a:solidFill>
                  <a:prstClr val="black"/>
                </a:solidFill>
                <a:latin typeface="Lucida Console" panose="020B0609040504020204" pitchFamily="49" charset="0"/>
              </a:rPr>
              <a:t> </a:t>
            </a:r>
          </a:p>
          <a:p>
            <a:r>
              <a:rPr lang="es-UY" dirty="0">
                <a:solidFill>
                  <a:prstClr val="black"/>
                </a:solidFill>
                <a:latin typeface="Lucida Console" panose="020B0609040504020204" pitchFamily="49" charset="0"/>
              </a:rPr>
              <a:t>    </a:t>
            </a:r>
            <a:r>
              <a:rPr lang="es-UY" dirty="0">
                <a:solidFill>
                  <a:srgbClr val="00008B"/>
                </a:solidFill>
                <a:latin typeface="Lucida Console" panose="020B0609040504020204" pitchFamily="49" charset="0"/>
              </a:rPr>
              <a:t>Node</a:t>
            </a:r>
            <a:r>
              <a:rPr lang="es-UY" dirty="0">
                <a:solidFill>
                  <a:prstClr val="black"/>
                </a:solidFill>
                <a:latin typeface="Lucida Console" panose="020B0609040504020204" pitchFamily="49" charset="0"/>
              </a:rPr>
              <a:t> </a:t>
            </a:r>
            <a:r>
              <a:rPr lang="es-UY" dirty="0">
                <a:solidFill>
                  <a:srgbClr val="FF4500"/>
                </a:solidFill>
                <a:latin typeface="Lucida Console" panose="020B0609040504020204" pitchFamily="49" charset="0"/>
              </a:rPr>
              <a:t>$MachineName</a:t>
            </a:r>
            <a:r>
              <a:rPr lang="es-UY" dirty="0">
                <a:solidFill>
                  <a:prstClr val="black"/>
                </a:solidFill>
                <a:latin typeface="Lucida Console" panose="020B0609040504020204" pitchFamily="49" charset="0"/>
              </a:rPr>
              <a:t> {</a:t>
            </a:r>
          </a:p>
          <a:p>
            <a:r>
              <a:rPr lang="es-UY" dirty="0">
                <a:solidFill>
                  <a:prstClr val="black"/>
                </a:solidFill>
                <a:latin typeface="Lucida Console" panose="020B0609040504020204" pitchFamily="49" charset="0"/>
              </a:rPr>
              <a:t>        </a:t>
            </a:r>
            <a:r>
              <a:rPr lang="es-UY" dirty="0">
                <a:solidFill>
                  <a:srgbClr val="006400"/>
                </a:solidFill>
                <a:latin typeface="Lucida Console" panose="020B0609040504020204" pitchFamily="49" charset="0"/>
              </a:rPr>
              <a:t>#Instalar el rol de IIS</a:t>
            </a:r>
            <a:endParaRPr lang="es-UY" dirty="0">
              <a:solidFill>
                <a:prstClr val="black"/>
              </a:solidFill>
              <a:latin typeface="Lucida Console" panose="020B0609040504020204" pitchFamily="49" charset="0"/>
            </a:endParaRPr>
          </a:p>
          <a:p>
            <a:r>
              <a:rPr lang="es-UY" dirty="0">
                <a:solidFill>
                  <a:prstClr val="black"/>
                </a:solidFill>
                <a:latin typeface="Lucida Console" panose="020B0609040504020204" pitchFamily="49" charset="0"/>
              </a:rPr>
              <a:t>        </a:t>
            </a:r>
            <a:r>
              <a:rPr lang="es-UY" dirty="0">
                <a:solidFill>
                  <a:srgbClr val="00008B"/>
                </a:solidFill>
                <a:latin typeface="Lucida Console" panose="020B0609040504020204" pitchFamily="49" charset="0"/>
              </a:rPr>
              <a:t>WindowsFeature</a:t>
            </a:r>
            <a:r>
              <a:rPr lang="es-UY" dirty="0">
                <a:solidFill>
                  <a:prstClr val="black"/>
                </a:solidFill>
                <a:latin typeface="Lucida Console" panose="020B0609040504020204" pitchFamily="49" charset="0"/>
              </a:rPr>
              <a:t> </a:t>
            </a:r>
            <a:r>
              <a:rPr lang="es-UY" dirty="0">
                <a:solidFill>
                  <a:srgbClr val="8A2BE2"/>
                </a:solidFill>
                <a:latin typeface="Lucida Console" panose="020B0609040504020204" pitchFamily="49" charset="0"/>
              </a:rPr>
              <a:t>IIS</a:t>
            </a:r>
            <a:r>
              <a:rPr lang="es-UY" dirty="0">
                <a:solidFill>
                  <a:prstClr val="black"/>
                </a:solidFill>
                <a:latin typeface="Lucida Console" panose="020B0609040504020204" pitchFamily="49" charset="0"/>
              </a:rPr>
              <a:t> {</a:t>
            </a:r>
          </a:p>
          <a:p>
            <a:r>
              <a:rPr lang="es-UY" dirty="0">
                <a:solidFill>
                  <a:prstClr val="black"/>
                </a:solidFill>
                <a:latin typeface="Lucida Console" panose="020B0609040504020204" pitchFamily="49" charset="0"/>
              </a:rPr>
              <a:t>            Ensure </a:t>
            </a:r>
            <a:r>
              <a:rPr lang="es-UY" dirty="0">
                <a:solidFill>
                  <a:srgbClr val="A9A9A9"/>
                </a:solidFill>
                <a:latin typeface="Lucida Console" panose="020B0609040504020204" pitchFamily="49" charset="0"/>
              </a:rPr>
              <a:t>=</a:t>
            </a:r>
            <a:r>
              <a:rPr lang="es-UY" dirty="0">
                <a:solidFill>
                  <a:prstClr val="black"/>
                </a:solidFill>
                <a:latin typeface="Lucida Console" panose="020B0609040504020204" pitchFamily="49" charset="0"/>
              </a:rPr>
              <a:t> </a:t>
            </a:r>
            <a:r>
              <a:rPr lang="es-UY" dirty="0">
                <a:solidFill>
                  <a:srgbClr val="8B0000"/>
                </a:solidFill>
                <a:latin typeface="Lucida Console" panose="020B0609040504020204" pitchFamily="49" charset="0"/>
              </a:rPr>
              <a:t>“Present”</a:t>
            </a:r>
            <a:endParaRPr lang="es-UY" dirty="0">
              <a:solidFill>
                <a:prstClr val="black"/>
              </a:solidFill>
              <a:latin typeface="Lucida Console" panose="020B0609040504020204" pitchFamily="49" charset="0"/>
            </a:endParaRPr>
          </a:p>
          <a:p>
            <a:r>
              <a:rPr lang="es-UY" dirty="0">
                <a:solidFill>
                  <a:prstClr val="black"/>
                </a:solidFill>
                <a:latin typeface="Lucida Console" panose="020B0609040504020204" pitchFamily="49" charset="0"/>
              </a:rPr>
              <a:t>            Name </a:t>
            </a:r>
            <a:r>
              <a:rPr lang="es-UY" dirty="0">
                <a:solidFill>
                  <a:srgbClr val="A9A9A9"/>
                </a:solidFill>
                <a:latin typeface="Lucida Console" panose="020B0609040504020204" pitchFamily="49" charset="0"/>
              </a:rPr>
              <a:t>=</a:t>
            </a:r>
            <a:r>
              <a:rPr lang="es-UY" dirty="0">
                <a:solidFill>
                  <a:prstClr val="black"/>
                </a:solidFill>
                <a:latin typeface="Lucida Console" panose="020B0609040504020204" pitchFamily="49" charset="0"/>
              </a:rPr>
              <a:t> </a:t>
            </a:r>
            <a:r>
              <a:rPr lang="es-UY" dirty="0">
                <a:solidFill>
                  <a:srgbClr val="8B0000"/>
                </a:solidFill>
                <a:latin typeface="Lucida Console" panose="020B0609040504020204" pitchFamily="49" charset="0"/>
              </a:rPr>
              <a:t>“Web-Server”</a:t>
            </a:r>
            <a:endParaRPr lang="es-UY" dirty="0">
              <a:solidFill>
                <a:prstClr val="black"/>
              </a:solidFill>
              <a:latin typeface="Lucida Console" panose="020B0609040504020204" pitchFamily="49" charset="0"/>
            </a:endParaRPr>
          </a:p>
          <a:p>
            <a:r>
              <a:rPr lang="es-UY" dirty="0">
                <a:solidFill>
                  <a:prstClr val="black"/>
                </a:solidFill>
                <a:latin typeface="Lucida Console" panose="020B0609040504020204" pitchFamily="49" charset="0"/>
              </a:rPr>
              <a:t>        }</a:t>
            </a:r>
          </a:p>
          <a:p>
            <a:r>
              <a:rPr lang="es-UY" dirty="0">
                <a:solidFill>
                  <a:prstClr val="black"/>
                </a:solidFill>
                <a:latin typeface="Lucida Console" panose="020B0609040504020204" pitchFamily="49" charset="0"/>
              </a:rPr>
              <a:t> </a:t>
            </a:r>
          </a:p>
          <a:p>
            <a:r>
              <a:rPr lang="es-UY" dirty="0">
                <a:solidFill>
                  <a:prstClr val="black"/>
                </a:solidFill>
                <a:latin typeface="Lucida Console" panose="020B0609040504020204" pitchFamily="49" charset="0"/>
              </a:rPr>
              <a:t>        </a:t>
            </a:r>
            <a:r>
              <a:rPr lang="es-UY" dirty="0">
                <a:solidFill>
                  <a:srgbClr val="006400"/>
                </a:solidFill>
                <a:latin typeface="Lucida Console" panose="020B0609040504020204" pitchFamily="49" charset="0"/>
              </a:rPr>
              <a:t>#Instalar ASP.NET 4.5</a:t>
            </a:r>
            <a:endParaRPr lang="es-UY" dirty="0">
              <a:solidFill>
                <a:prstClr val="black"/>
              </a:solidFill>
              <a:latin typeface="Lucida Console" panose="020B0609040504020204" pitchFamily="49" charset="0"/>
            </a:endParaRPr>
          </a:p>
          <a:p>
            <a:r>
              <a:rPr lang="es-UY" dirty="0">
                <a:solidFill>
                  <a:prstClr val="black"/>
                </a:solidFill>
                <a:latin typeface="Lucida Console" panose="020B0609040504020204" pitchFamily="49" charset="0"/>
              </a:rPr>
              <a:t>        </a:t>
            </a:r>
            <a:r>
              <a:rPr lang="es-UY" dirty="0">
                <a:solidFill>
                  <a:srgbClr val="00008B"/>
                </a:solidFill>
                <a:latin typeface="Lucida Console" panose="020B0609040504020204" pitchFamily="49" charset="0"/>
              </a:rPr>
              <a:t>WindowsFeature</a:t>
            </a:r>
            <a:r>
              <a:rPr lang="es-UY" dirty="0">
                <a:solidFill>
                  <a:prstClr val="black"/>
                </a:solidFill>
                <a:latin typeface="Lucida Console" panose="020B0609040504020204" pitchFamily="49" charset="0"/>
              </a:rPr>
              <a:t> </a:t>
            </a:r>
            <a:r>
              <a:rPr lang="es-UY" dirty="0">
                <a:solidFill>
                  <a:srgbClr val="8A2BE2"/>
                </a:solidFill>
                <a:latin typeface="Lucida Console" panose="020B0609040504020204" pitchFamily="49" charset="0"/>
              </a:rPr>
              <a:t>ASP</a:t>
            </a:r>
            <a:r>
              <a:rPr lang="es-UY" dirty="0">
                <a:solidFill>
                  <a:prstClr val="black"/>
                </a:solidFill>
                <a:latin typeface="Lucida Console" panose="020B0609040504020204" pitchFamily="49" charset="0"/>
              </a:rPr>
              <a:t> {</a:t>
            </a:r>
          </a:p>
          <a:p>
            <a:r>
              <a:rPr lang="es-UY" dirty="0">
                <a:solidFill>
                  <a:prstClr val="black"/>
                </a:solidFill>
                <a:latin typeface="Lucida Console" panose="020B0609040504020204" pitchFamily="49" charset="0"/>
              </a:rPr>
              <a:t>            Ensure </a:t>
            </a:r>
            <a:r>
              <a:rPr lang="es-UY" dirty="0">
                <a:solidFill>
                  <a:srgbClr val="A9A9A9"/>
                </a:solidFill>
                <a:latin typeface="Lucida Console" panose="020B0609040504020204" pitchFamily="49" charset="0"/>
              </a:rPr>
              <a:t>=</a:t>
            </a:r>
            <a:r>
              <a:rPr lang="es-UY" dirty="0">
                <a:solidFill>
                  <a:prstClr val="black"/>
                </a:solidFill>
                <a:latin typeface="Lucida Console" panose="020B0609040504020204" pitchFamily="49" charset="0"/>
              </a:rPr>
              <a:t> </a:t>
            </a:r>
            <a:r>
              <a:rPr lang="es-UY" dirty="0">
                <a:solidFill>
                  <a:srgbClr val="8B0000"/>
                </a:solidFill>
                <a:latin typeface="Lucida Console" panose="020B0609040504020204" pitchFamily="49" charset="0"/>
              </a:rPr>
              <a:t>“Present”</a:t>
            </a:r>
            <a:endParaRPr lang="es-UY" dirty="0">
              <a:solidFill>
                <a:prstClr val="black"/>
              </a:solidFill>
              <a:latin typeface="Lucida Console" panose="020B0609040504020204" pitchFamily="49" charset="0"/>
            </a:endParaRPr>
          </a:p>
          <a:p>
            <a:r>
              <a:rPr lang="es-UY" dirty="0">
                <a:solidFill>
                  <a:prstClr val="black"/>
                </a:solidFill>
                <a:latin typeface="Lucida Console" panose="020B0609040504020204" pitchFamily="49" charset="0"/>
              </a:rPr>
              <a:t>            Name </a:t>
            </a:r>
            <a:r>
              <a:rPr lang="es-UY" dirty="0">
                <a:solidFill>
                  <a:srgbClr val="A9A9A9"/>
                </a:solidFill>
                <a:latin typeface="Lucida Console" panose="020B0609040504020204" pitchFamily="49" charset="0"/>
              </a:rPr>
              <a:t>=</a:t>
            </a:r>
            <a:r>
              <a:rPr lang="es-UY" dirty="0">
                <a:solidFill>
                  <a:prstClr val="black"/>
                </a:solidFill>
                <a:latin typeface="Lucida Console" panose="020B0609040504020204" pitchFamily="49" charset="0"/>
              </a:rPr>
              <a:t> </a:t>
            </a:r>
            <a:r>
              <a:rPr lang="es-UY" dirty="0">
                <a:solidFill>
                  <a:srgbClr val="8B0000"/>
                </a:solidFill>
                <a:latin typeface="Lucida Console" panose="020B0609040504020204" pitchFamily="49" charset="0"/>
              </a:rPr>
              <a:t>“Web-Asp-Net45”</a:t>
            </a:r>
            <a:endParaRPr lang="es-UY" dirty="0">
              <a:solidFill>
                <a:prstClr val="black"/>
              </a:solidFill>
              <a:latin typeface="Lucida Console" panose="020B0609040504020204" pitchFamily="49" charset="0"/>
            </a:endParaRPr>
          </a:p>
          <a:p>
            <a:r>
              <a:rPr lang="es-UY" dirty="0">
                <a:solidFill>
                  <a:prstClr val="black"/>
                </a:solidFill>
                <a:latin typeface="Lucida Console" panose="020B0609040504020204" pitchFamily="49" charset="0"/>
              </a:rPr>
              <a:t>        }</a:t>
            </a:r>
          </a:p>
          <a:p>
            <a:r>
              <a:rPr lang="es-UY" dirty="0">
                <a:solidFill>
                  <a:prstClr val="black"/>
                </a:solidFill>
                <a:latin typeface="Lucida Console" panose="020B0609040504020204" pitchFamily="49" charset="0"/>
              </a:rPr>
              <a:t>    }</a:t>
            </a:r>
          </a:p>
          <a:p>
            <a:r>
              <a:rPr lang="es-UY" dirty="0">
                <a:solidFill>
                  <a:prstClr val="black"/>
                </a:solidFill>
                <a:latin typeface="Lucida Console" panose="020B0609040504020204" pitchFamily="49" charset="0"/>
              </a:rPr>
              <a:t>} </a:t>
            </a:r>
          </a:p>
        </p:txBody>
      </p:sp>
      <p:sp>
        <p:nvSpPr>
          <p:cNvPr id="4" name="Rectangle 3"/>
          <p:cNvSpPr/>
          <p:nvPr/>
        </p:nvSpPr>
        <p:spPr>
          <a:xfrm>
            <a:off x="210457" y="4899353"/>
            <a:ext cx="4956628" cy="369332"/>
          </a:xfrm>
          <a:prstGeom prst="rect">
            <a:avLst/>
          </a:prstGeom>
        </p:spPr>
        <p:txBody>
          <a:bodyPr wrap="square">
            <a:spAutoFit/>
          </a:bodyPr>
          <a:lstStyle/>
          <a:p>
            <a:r>
              <a:rPr lang="es-UY" dirty="0"/>
              <a:t> </a:t>
            </a:r>
            <a:r>
              <a:rPr lang="es-UY" dirty="0">
                <a:solidFill>
                  <a:srgbClr val="0000FF"/>
                </a:solidFill>
                <a:latin typeface="Lucida Console" panose="020B0609040504020204" pitchFamily="49" charset="0"/>
              </a:rPr>
              <a:t>DemoWebsite</a:t>
            </a:r>
            <a:r>
              <a:rPr lang="es-UY" dirty="0">
                <a:solidFill>
                  <a:prstClr val="black"/>
                </a:solidFill>
                <a:latin typeface="Lucida Console" panose="020B0609040504020204" pitchFamily="49" charset="0"/>
              </a:rPr>
              <a:t> </a:t>
            </a:r>
            <a:r>
              <a:rPr lang="es-UY" dirty="0">
                <a:solidFill>
                  <a:srgbClr val="000080"/>
                </a:solidFill>
                <a:latin typeface="Lucida Console" panose="020B0609040504020204" pitchFamily="49" charset="0"/>
              </a:rPr>
              <a:t>–MachineName</a:t>
            </a:r>
            <a:r>
              <a:rPr lang="es-UY" dirty="0">
                <a:solidFill>
                  <a:prstClr val="black"/>
                </a:solidFill>
                <a:latin typeface="Lucida Console" panose="020B0609040504020204" pitchFamily="49" charset="0"/>
              </a:rPr>
              <a:t> </a:t>
            </a:r>
            <a:r>
              <a:rPr lang="es-UY" dirty="0">
                <a:solidFill>
                  <a:srgbClr val="8B0000"/>
                </a:solidFill>
                <a:latin typeface="Lucida Console" panose="020B0609040504020204" pitchFamily="49" charset="0"/>
              </a:rPr>
              <a:t>“Server” </a:t>
            </a:r>
          </a:p>
        </p:txBody>
      </p:sp>
      <p:sp>
        <p:nvSpPr>
          <p:cNvPr id="6" name="Rectangle 5"/>
          <p:cNvSpPr/>
          <p:nvPr/>
        </p:nvSpPr>
        <p:spPr>
          <a:xfrm>
            <a:off x="210457" y="5600054"/>
            <a:ext cx="8251372" cy="369332"/>
          </a:xfrm>
          <a:prstGeom prst="rect">
            <a:avLst/>
          </a:prstGeom>
        </p:spPr>
        <p:txBody>
          <a:bodyPr wrap="square">
            <a:spAutoFit/>
          </a:bodyPr>
          <a:lstStyle/>
          <a:p>
            <a:r>
              <a:rPr lang="en-US" dirty="0"/>
              <a:t> </a:t>
            </a:r>
            <a:r>
              <a:rPr lang="en-US" dirty="0">
                <a:solidFill>
                  <a:srgbClr val="0000FF"/>
                </a:solidFill>
                <a:latin typeface="Lucida Console" panose="020B0609040504020204" pitchFamily="49" charset="0"/>
              </a:rPr>
              <a:t>Start-DscConfiguration</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–Path</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.\DemoWebsite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–Wait</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–Verbose </a:t>
            </a:r>
          </a:p>
        </p:txBody>
      </p:sp>
      <p:sp>
        <p:nvSpPr>
          <p:cNvPr id="8" name="Content Placeholder 4"/>
          <p:cNvSpPr txBox="1">
            <a:spLocks/>
          </p:cNvSpPr>
          <p:nvPr/>
        </p:nvSpPr>
        <p:spPr>
          <a:xfrm>
            <a:off x="5283200" y="221976"/>
            <a:ext cx="3556000" cy="50467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graphicFrame>
        <p:nvGraphicFramePr>
          <p:cNvPr id="9" name="Diagram 8"/>
          <p:cNvGraphicFramePr/>
          <p:nvPr>
            <p:extLst>
              <p:ext uri="{D42A27DB-BD31-4B8C-83A1-F6EECF244321}">
                <p14:modId xmlns:p14="http://schemas.microsoft.com/office/powerpoint/2010/main" val="4206212468"/>
              </p:ext>
            </p:extLst>
          </p:nvPr>
        </p:nvGraphicFramePr>
        <p:xfrm>
          <a:off x="5994400" y="368657"/>
          <a:ext cx="262708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6229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Infrastructure</a:t>
            </a:r>
            <a:r>
              <a:rPr lang="es-UY" dirty="0"/>
              <a:t> as Code</a:t>
            </a:r>
          </a:p>
        </p:txBody>
      </p:sp>
      <p:pic>
        <p:nvPicPr>
          <p:cNvPr id="3" name="Marcador de contenido 2"/>
          <p:cNvPicPr>
            <a:picLocks noGrp="1" noChangeAspect="1"/>
          </p:cNvPicPr>
          <p:nvPr>
            <p:ph idx="1"/>
          </p:nvPr>
        </p:nvPicPr>
        <p:blipFill>
          <a:blip r:embed="rId3"/>
          <a:stretch>
            <a:fillRect/>
          </a:stretch>
        </p:blipFill>
        <p:spPr>
          <a:xfrm>
            <a:off x="628649" y="2044700"/>
            <a:ext cx="8337105" cy="3712617"/>
          </a:xfrm>
          <a:prstGeom prst="rect">
            <a:avLst/>
          </a:prstGeom>
        </p:spPr>
      </p:pic>
    </p:spTree>
    <p:extLst>
      <p:ext uri="{BB962C8B-B14F-4D97-AF65-F5344CB8AC3E}">
        <p14:creationId xmlns:p14="http://schemas.microsoft.com/office/powerpoint/2010/main" val="141952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UY" dirty="0"/>
              <a:t>Windows Server 2016</a:t>
            </a:r>
          </a:p>
        </p:txBody>
      </p:sp>
      <p:sp>
        <p:nvSpPr>
          <p:cNvPr id="6" name="Content Placeholder 4"/>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UY" dirty="0"/>
              <a:t>Windows Server </a:t>
            </a:r>
            <a:r>
              <a:rPr lang="en-AU" strike="sngStrike" dirty="0"/>
              <a:t>TP</a:t>
            </a:r>
            <a:r>
              <a:rPr lang="es-UY" strike="sngStrike" dirty="0"/>
              <a:t>5</a:t>
            </a:r>
            <a:r>
              <a:rPr lang="es-UY" dirty="0"/>
              <a:t> RTM</a:t>
            </a:r>
          </a:p>
          <a:p>
            <a:pPr lvl="1"/>
            <a:r>
              <a:rPr lang="es-UY" dirty="0"/>
              <a:t>Eval download: </a:t>
            </a:r>
            <a:r>
              <a:rPr lang="es-UY" dirty="0">
                <a:hlinkClick r:id="rId2"/>
              </a:rPr>
              <a:t>https://aka.ms/ws16</a:t>
            </a:r>
            <a:endParaRPr lang="en-US" dirty="0"/>
          </a:p>
          <a:p>
            <a:pPr lvl="1"/>
            <a:r>
              <a:rPr lang="en-US" dirty="0"/>
              <a:t>Nano Server y Containers</a:t>
            </a:r>
          </a:p>
          <a:p>
            <a:pPr lvl="1"/>
            <a:r>
              <a:rPr lang="en-US" dirty="0"/>
              <a:t>Docker!</a:t>
            </a:r>
          </a:p>
          <a:p>
            <a:pPr marL="457200" lvl="1" indent="0">
              <a:buNone/>
            </a:pPr>
            <a:endParaRPr lang="en-US" dirty="0"/>
          </a:p>
          <a:p>
            <a:pPr marL="457200" lvl="1" indent="0">
              <a:buNone/>
            </a:pPr>
            <a:endParaRPr lang="en-US" dirty="0"/>
          </a:p>
          <a:p>
            <a:r>
              <a:rPr lang="en-US" dirty="0"/>
              <a:t>20 </a:t>
            </a:r>
            <a:r>
              <a:rPr lang="es-419" dirty="0"/>
              <a:t>años</a:t>
            </a:r>
            <a:r>
              <a:rPr lang="en-US" dirty="0"/>
              <a:t> de Windows Server!</a:t>
            </a:r>
          </a:p>
          <a:p>
            <a:pPr lvl="1"/>
            <a:r>
              <a:rPr lang="en-US" dirty="0">
                <a:hlinkClick r:id="rId3" action="ppaction://hlinkfile"/>
              </a:rPr>
              <a:t>20yearsofwindowsserver.com</a:t>
            </a:r>
            <a:endParaRPr lang="en-US" dirty="0"/>
          </a:p>
          <a:p>
            <a:endParaRPr lang="en-US" dirty="0"/>
          </a:p>
        </p:txBody>
      </p:sp>
      <p:pic>
        <p:nvPicPr>
          <p:cNvPr id="7170" name="Picture 2" descr="http://media.bestofmicro.com/7/U/499242/original/windows-server-201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5437" y="160754"/>
            <a:ext cx="2039913" cy="1529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25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UY" dirty="0"/>
              <a:t>Nano Server</a:t>
            </a:r>
          </a:p>
        </p:txBody>
      </p:sp>
      <p:sp>
        <p:nvSpPr>
          <p:cNvPr id="5" name="Content Placeholder 4"/>
          <p:cNvSpPr txBox="1">
            <a:spLocks noGrp="1"/>
          </p:cNvSpPr>
          <p:nvPr>
            <p:ph idx="1"/>
          </p:nvPr>
        </p:nvSpPr>
        <p:spPr>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UY" dirty="0"/>
              <a:t>Opción de instalación</a:t>
            </a:r>
          </a:p>
          <a:p>
            <a:r>
              <a:rPr lang="es-UY" dirty="0"/>
              <a:t>Evolución de la virtualización</a:t>
            </a:r>
          </a:p>
          <a:p>
            <a:pPr lvl="1"/>
            <a:r>
              <a:rPr lang="es-UY" dirty="0"/>
              <a:t>Foco en Nube: Infraestructura y apps</a:t>
            </a:r>
          </a:p>
          <a:p>
            <a:pPr marL="0" indent="0">
              <a:buNone/>
            </a:pPr>
            <a:endParaRPr lang="es-UY" dirty="0"/>
          </a:p>
          <a:p>
            <a:r>
              <a:rPr lang="es-UY" dirty="0"/>
              <a:t>Deploy</a:t>
            </a:r>
          </a:p>
          <a:p>
            <a:pPr lvl="1"/>
            <a:endParaRPr lang="es-UY" dirty="0"/>
          </a:p>
        </p:txBody>
      </p:sp>
      <p:pic>
        <p:nvPicPr>
          <p:cNvPr id="3" name="Imagen 2"/>
          <p:cNvPicPr>
            <a:picLocks noChangeAspect="1"/>
          </p:cNvPicPr>
          <p:nvPr/>
        </p:nvPicPr>
        <p:blipFill>
          <a:blip r:embed="rId2"/>
          <a:stretch>
            <a:fillRect/>
          </a:stretch>
        </p:blipFill>
        <p:spPr>
          <a:xfrm>
            <a:off x="2318502" y="3352366"/>
            <a:ext cx="2028204" cy="2798093"/>
          </a:xfrm>
          <a:prstGeom prst="rect">
            <a:avLst/>
          </a:prstGeom>
        </p:spPr>
      </p:pic>
      <p:pic>
        <p:nvPicPr>
          <p:cNvPr id="6" name="Imagen 5"/>
          <p:cNvPicPr>
            <a:picLocks noChangeAspect="1"/>
          </p:cNvPicPr>
          <p:nvPr/>
        </p:nvPicPr>
        <p:blipFill>
          <a:blip r:embed="rId3"/>
          <a:stretch>
            <a:fillRect/>
          </a:stretch>
        </p:blipFill>
        <p:spPr>
          <a:xfrm>
            <a:off x="4472395" y="3352365"/>
            <a:ext cx="2177214" cy="2798093"/>
          </a:xfrm>
          <a:prstGeom prst="rect">
            <a:avLst/>
          </a:prstGeom>
        </p:spPr>
      </p:pic>
      <p:pic>
        <p:nvPicPr>
          <p:cNvPr id="7" name="Imagen 6"/>
          <p:cNvPicPr>
            <a:picLocks noChangeAspect="1"/>
          </p:cNvPicPr>
          <p:nvPr/>
        </p:nvPicPr>
        <p:blipFill>
          <a:blip r:embed="rId4"/>
          <a:stretch>
            <a:fillRect/>
          </a:stretch>
        </p:blipFill>
        <p:spPr>
          <a:xfrm>
            <a:off x="6775299" y="3352365"/>
            <a:ext cx="2191978" cy="2798093"/>
          </a:xfrm>
          <a:prstGeom prst="rect">
            <a:avLst/>
          </a:prstGeom>
        </p:spPr>
      </p:pic>
    </p:spTree>
    <p:extLst>
      <p:ext uri="{BB962C8B-B14F-4D97-AF65-F5344CB8AC3E}">
        <p14:creationId xmlns:p14="http://schemas.microsoft.com/office/powerpoint/2010/main" val="402956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s-UY" sz="3200" dirty="0"/>
              <a:t>Nano Server – Usos y Ventajas</a:t>
            </a:r>
          </a:p>
        </p:txBody>
      </p:sp>
      <p:sp>
        <p:nvSpPr>
          <p:cNvPr id="5" name="Content Placeholder 4"/>
          <p:cNvSpPr txBox="1">
            <a:spLocks noGrp="1"/>
          </p:cNvSpPr>
          <p:nvPr>
            <p:ph idx="1"/>
          </p:nvPr>
        </p:nvSpPr>
        <p:spPr>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s-UY" dirty="0"/>
              <a:t>Windows Failover Cluster</a:t>
            </a:r>
          </a:p>
          <a:p>
            <a:pPr lvl="1"/>
            <a:r>
              <a:rPr lang="es-UY" dirty="0"/>
              <a:t>Host de Containers</a:t>
            </a:r>
          </a:p>
          <a:p>
            <a:pPr lvl="1"/>
            <a:r>
              <a:rPr lang="es-UY" dirty="0"/>
              <a:t>DNS Server</a:t>
            </a:r>
          </a:p>
          <a:p>
            <a:pPr lvl="1"/>
            <a:r>
              <a:rPr lang="es-UY" dirty="0"/>
              <a:t>Web Server (IIS)</a:t>
            </a:r>
          </a:p>
          <a:p>
            <a:pPr lvl="1"/>
            <a:r>
              <a:rPr lang="es-UY" dirty="0"/>
              <a:t>Plataforma para apps </a:t>
            </a:r>
            <a:r>
              <a:rPr lang="es-UY" dirty="0" err="1"/>
              <a:t>cloud</a:t>
            </a:r>
            <a:r>
              <a:rPr lang="es-UY" dirty="0"/>
              <a:t> nativas</a:t>
            </a:r>
          </a:p>
          <a:p>
            <a:pPr lvl="1"/>
            <a:endParaRPr lang="es-UY" dirty="0"/>
          </a:p>
          <a:p>
            <a:pPr lvl="1"/>
            <a:endParaRPr lang="es-UY" dirty="0"/>
          </a:p>
          <a:p>
            <a:pPr lvl="1"/>
            <a:r>
              <a:rPr lang="es-UY" dirty="0"/>
              <a:t>Menos reinicios</a:t>
            </a:r>
          </a:p>
          <a:p>
            <a:pPr lvl="1"/>
            <a:r>
              <a:rPr lang="es-UY" dirty="0"/>
              <a:t>Poco consumo de recursos</a:t>
            </a:r>
          </a:p>
          <a:p>
            <a:pPr lvl="1"/>
            <a:r>
              <a:rPr lang="es-UY" dirty="0"/>
              <a:t>Menos servicios</a:t>
            </a:r>
          </a:p>
          <a:p>
            <a:pPr lvl="1"/>
            <a:endParaRPr lang="es-UY" dirty="0"/>
          </a:p>
        </p:txBody>
      </p:sp>
    </p:spTree>
    <p:extLst>
      <p:ext uri="{BB962C8B-B14F-4D97-AF65-F5344CB8AC3E}">
        <p14:creationId xmlns:p14="http://schemas.microsoft.com/office/powerpoint/2010/main" val="4288026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UY" dirty="0"/>
              <a:t>Windows Containers</a:t>
            </a:r>
          </a:p>
        </p:txBody>
      </p:sp>
      <p:pic>
        <p:nvPicPr>
          <p:cNvPr id="2050" name="Picture 2" descr="https://i-msdn.sec.s-msft.com/en-us/virtualization/windowscontainers/about/media/containerfund.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28650" y="2046914"/>
            <a:ext cx="7886700" cy="3908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374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3"/>
          <a:stretch>
            <a:fillRect/>
          </a:stretch>
        </p:blipFill>
        <p:spPr>
          <a:xfrm>
            <a:off x="267527" y="651598"/>
            <a:ext cx="8612903" cy="4317966"/>
          </a:xfrm>
          <a:prstGeom prst="rect">
            <a:avLst/>
          </a:prstGeom>
        </p:spPr>
      </p:pic>
    </p:spTree>
    <p:extLst>
      <p:ext uri="{BB962C8B-B14F-4D97-AF65-F5344CB8AC3E}">
        <p14:creationId xmlns:p14="http://schemas.microsoft.com/office/powerpoint/2010/main" val="820063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s-UY" sz="3200" dirty="0"/>
              <a:t>Docker</a:t>
            </a:r>
          </a:p>
        </p:txBody>
      </p:sp>
      <p:sp>
        <p:nvSpPr>
          <p:cNvPr id="6" name="Content Placeholder 4"/>
          <p:cNvSpPr txBox="1">
            <a:spLocks/>
          </p:cNvSpPr>
          <p:nvPr/>
        </p:nvSpPr>
        <p:spPr>
          <a:xfrm>
            <a:off x="628650" y="1825625"/>
            <a:ext cx="493395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UY" dirty="0"/>
              <a:t>Plataforma para empaquetar apps</a:t>
            </a:r>
          </a:p>
          <a:p>
            <a:r>
              <a:rPr lang="es-UY" dirty="0"/>
              <a:t>Genera portabilidad del SO</a:t>
            </a:r>
          </a:p>
          <a:p>
            <a:r>
              <a:rPr lang="es-UY" dirty="0"/>
              <a:t>Nativo en Windows (anunciado en el       Microsoft Ignite)</a:t>
            </a:r>
          </a:p>
        </p:txBody>
      </p:sp>
      <p:pic>
        <p:nvPicPr>
          <p:cNvPr id="2050" name="Picture 2" descr="https://d3nmt5vlzunoa1.cloudfront.net/phpstorm/files/2015/10/large_v-tra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0" y="365126"/>
            <a:ext cx="3594100" cy="3206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495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g.scoop.it/YRf2mZDL6fRHIohz12etd7nTzqrqzN7Y9aBZTaXoQ8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95" y="107792"/>
            <a:ext cx="7784606" cy="6013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777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UY" dirty="0"/>
              <a:t>Demo</a:t>
            </a:r>
          </a:p>
        </p:txBody>
      </p:sp>
      <p:sp>
        <p:nvSpPr>
          <p:cNvPr id="6" name="Content Placeholder 4"/>
          <p:cNvSpPr txBox="1">
            <a:spLocks/>
          </p:cNvSpPr>
          <p:nvPr/>
        </p:nvSpPr>
        <p:spPr>
          <a:xfrm>
            <a:off x="628650" y="1825625"/>
            <a:ext cx="78867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UY" dirty="0"/>
              <a:t>Crear </a:t>
            </a:r>
            <a:r>
              <a:rPr lang="es-UY" dirty="0" err="1"/>
              <a:t>containers</a:t>
            </a:r>
            <a:endParaRPr lang="es-UY" dirty="0"/>
          </a:p>
          <a:p>
            <a:r>
              <a:rPr lang="es-UY" dirty="0"/>
              <a:t>Web Server</a:t>
            </a:r>
            <a:endParaRPr lang="en-US" dirty="0"/>
          </a:p>
        </p:txBody>
      </p:sp>
    </p:spTree>
    <p:extLst>
      <p:ext uri="{BB962C8B-B14F-4D97-AF65-F5344CB8AC3E}">
        <p14:creationId xmlns:p14="http://schemas.microsoft.com/office/powerpoint/2010/main" val="243215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UY" dirty="0"/>
              <a:t>Agenda</a:t>
            </a:r>
          </a:p>
        </p:txBody>
      </p:sp>
      <p:sp>
        <p:nvSpPr>
          <p:cNvPr id="5" name="Content Placeholder 4"/>
          <p:cNvSpPr>
            <a:spLocks noGrp="1"/>
          </p:cNvSpPr>
          <p:nvPr>
            <p:ph idx="1"/>
          </p:nvPr>
        </p:nvSpPr>
        <p:spPr/>
        <p:txBody>
          <a:bodyPr/>
          <a:lstStyle/>
          <a:p>
            <a:r>
              <a:rPr lang="en-US" dirty="0"/>
              <a:t>DevOps: intro</a:t>
            </a:r>
          </a:p>
          <a:p>
            <a:r>
              <a:rPr lang="en-US" dirty="0"/>
              <a:t>PowerShell</a:t>
            </a:r>
          </a:p>
          <a:p>
            <a:pPr lvl="1"/>
            <a:r>
              <a:rPr lang="es-UY" dirty="0"/>
              <a:t>DSC</a:t>
            </a:r>
          </a:p>
          <a:p>
            <a:pPr lvl="1"/>
            <a:r>
              <a:rPr lang="en-US" dirty="0"/>
              <a:t>PowerShell Core</a:t>
            </a:r>
          </a:p>
          <a:p>
            <a:pPr lvl="1"/>
            <a:r>
              <a:rPr lang="en-US" dirty="0"/>
              <a:t>Just Enough Administration</a:t>
            </a:r>
          </a:p>
          <a:p>
            <a:r>
              <a:rPr lang="en-US" dirty="0"/>
              <a:t>Windows Containers</a:t>
            </a:r>
          </a:p>
          <a:p>
            <a:pPr lvl="1"/>
            <a:r>
              <a:rPr lang="en-US" dirty="0"/>
              <a:t>What's New in Windows Server 2016</a:t>
            </a:r>
          </a:p>
          <a:p>
            <a:pPr lvl="1"/>
            <a:r>
              <a:rPr lang="en-US" dirty="0"/>
              <a:t>Nano Server</a:t>
            </a:r>
          </a:p>
          <a:p>
            <a:pPr lvl="1"/>
            <a:r>
              <a:rPr lang="en-US" dirty="0"/>
              <a:t>Docker</a:t>
            </a:r>
          </a:p>
        </p:txBody>
      </p:sp>
    </p:spTree>
    <p:extLst>
      <p:ext uri="{BB962C8B-B14F-4D97-AF65-F5344CB8AC3E}">
        <p14:creationId xmlns:p14="http://schemas.microsoft.com/office/powerpoint/2010/main" val="1694381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374900" y="3490983"/>
            <a:ext cx="5361214" cy="5138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UY" b="1" dirty="0"/>
              <a:t>vmsilvamolina@victorsilva.com.uy</a:t>
            </a:r>
          </a:p>
        </p:txBody>
      </p:sp>
      <p:sp>
        <p:nvSpPr>
          <p:cNvPr id="3" name="Right Brace 2"/>
          <p:cNvSpPr/>
          <p:nvPr/>
        </p:nvSpPr>
        <p:spPr>
          <a:xfrm rot="5400000">
            <a:off x="6031139" y="2806035"/>
            <a:ext cx="266700" cy="2635250"/>
          </a:xfrm>
          <a:prstGeom prst="rightBrace">
            <a:avLst>
              <a:gd name="adj1" fmla="val 5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UY" dirty="0"/>
          </a:p>
        </p:txBody>
      </p:sp>
      <p:sp>
        <p:nvSpPr>
          <p:cNvPr id="6" name="Right Brace 5"/>
          <p:cNvSpPr/>
          <p:nvPr/>
        </p:nvSpPr>
        <p:spPr>
          <a:xfrm rot="16200000">
            <a:off x="3335564" y="2368849"/>
            <a:ext cx="266700" cy="2006600"/>
          </a:xfrm>
          <a:prstGeom prst="rightBrace">
            <a:avLst>
              <a:gd name="adj1" fmla="val 5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UY" dirty="0"/>
          </a:p>
        </p:txBody>
      </p:sp>
      <p:sp>
        <p:nvSpPr>
          <p:cNvPr id="10" name="Title 5"/>
          <p:cNvSpPr>
            <a:spLocks noGrp="1"/>
          </p:cNvSpPr>
          <p:nvPr>
            <p:ph type="title"/>
          </p:nvPr>
        </p:nvSpPr>
        <p:spPr>
          <a:xfrm>
            <a:off x="628650" y="365126"/>
            <a:ext cx="7886700" cy="1325563"/>
          </a:xfrm>
        </p:spPr>
        <p:txBody>
          <a:bodyPr/>
          <a:lstStyle/>
          <a:p>
            <a:r>
              <a:rPr lang="es-UY" dirty="0"/>
              <a:t>Gracias!</a:t>
            </a:r>
          </a:p>
        </p:txBody>
      </p:sp>
      <p:pic>
        <p:nvPicPr>
          <p:cNvPr id="1026" name="Picture 2" descr="https://upload.wikimedia.org/wikipedia/commons/4/48/You've_got_mai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0368" y="3382194"/>
            <a:ext cx="730596" cy="7314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piran.com.au/static/images/icon-weba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3339" y="4445187"/>
            <a:ext cx="622300" cy="622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en/thumb/9/9f/Twitter_bird_logo_2012.svg/1259px-Twitter_bird_logo_2012.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06311" y="2649554"/>
            <a:ext cx="562603" cy="4575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assets-cdn.github.com/images/modules/logos_page/GitHub-Ma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03665" y="2517899"/>
            <a:ext cx="720899" cy="720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84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0856" y="1673658"/>
            <a:ext cx="6093461" cy="3451243"/>
          </a:xfrm>
          <a:prstGeom prst="rect">
            <a:avLst/>
          </a:prstGeom>
        </p:spPr>
      </p:pic>
      <p:sp>
        <p:nvSpPr>
          <p:cNvPr id="8" name="Title 1"/>
          <p:cNvSpPr txBox="1">
            <a:spLocks/>
          </p:cNvSpPr>
          <p:nvPr/>
        </p:nvSpPr>
        <p:spPr>
          <a:xfrm>
            <a:off x="746060" y="633271"/>
            <a:ext cx="1669334" cy="1134902"/>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1800" b="1" dirty="0">
                <a:solidFill>
                  <a:schemeClr val="bg1"/>
                </a:solidFill>
                <a:latin typeface="Segoe UI"/>
              </a:rPr>
              <a:t>“DevOps</a:t>
            </a:r>
            <a:r>
              <a:rPr sz="1800" dirty="0">
                <a:solidFill>
                  <a:schemeClr val="bg1"/>
                </a:solidFill>
                <a:latin typeface="Segoe UI"/>
              </a:rPr>
              <a:t> is development </a:t>
            </a:r>
            <a:br>
              <a:rPr sz="1800" dirty="0">
                <a:solidFill>
                  <a:schemeClr val="bg1"/>
                </a:solidFill>
                <a:latin typeface="Segoe UI"/>
              </a:rPr>
            </a:br>
            <a:r>
              <a:rPr sz="1800" dirty="0">
                <a:solidFill>
                  <a:schemeClr val="bg1"/>
                </a:solidFill>
                <a:latin typeface="Segoe UI"/>
              </a:rPr>
              <a:t>and operations </a:t>
            </a:r>
            <a:r>
              <a:rPr sz="1800" dirty="0">
                <a:solidFill>
                  <a:srgbClr val="0070C0"/>
                </a:solidFill>
                <a:latin typeface="Segoe UI"/>
              </a:rPr>
              <a:t>collaboration</a:t>
            </a:r>
            <a:r>
              <a:rPr sz="1800" dirty="0">
                <a:solidFill>
                  <a:schemeClr val="bg1"/>
                </a:solidFill>
                <a:latin typeface="Segoe UI"/>
              </a:rPr>
              <a:t>”</a:t>
            </a:r>
          </a:p>
          <a:p>
            <a:endParaRPr sz="1800" dirty="0">
              <a:solidFill>
                <a:schemeClr val="bg1"/>
              </a:solidFill>
            </a:endParaRPr>
          </a:p>
        </p:txBody>
      </p:sp>
      <p:sp>
        <p:nvSpPr>
          <p:cNvPr id="9" name="Title 1"/>
          <p:cNvSpPr txBox="1">
            <a:spLocks/>
          </p:cNvSpPr>
          <p:nvPr/>
        </p:nvSpPr>
        <p:spPr>
          <a:xfrm>
            <a:off x="7661558" y="640083"/>
            <a:ext cx="1482442" cy="1043938"/>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1800" b="1" dirty="0">
                <a:solidFill>
                  <a:schemeClr val="bg1"/>
                </a:solidFill>
                <a:latin typeface="Segoe UI"/>
              </a:rPr>
              <a:t>“DevOps</a:t>
            </a:r>
            <a:r>
              <a:rPr sz="1800" dirty="0">
                <a:solidFill>
                  <a:schemeClr val="bg1"/>
                </a:solidFill>
                <a:latin typeface="Segoe UI"/>
              </a:rPr>
              <a:t> is treating you</a:t>
            </a:r>
            <a:r>
              <a:rPr sz="1800" dirty="0">
                <a:gradFill>
                  <a:gsLst>
                    <a:gs pos="1250">
                      <a:srgbClr val="FFFFFF"/>
                    </a:gs>
                    <a:gs pos="100000">
                      <a:srgbClr val="FFFFFF"/>
                    </a:gs>
                  </a:gsLst>
                  <a:lin ang="5400000" scaled="0"/>
                </a:gradFill>
                <a:latin typeface="Segoe UI"/>
              </a:rPr>
              <a:t>r </a:t>
            </a:r>
            <a:r>
              <a:rPr sz="1800" dirty="0">
                <a:gradFill>
                  <a:gsLst>
                    <a:gs pos="1250">
                      <a:srgbClr val="00BCF2"/>
                    </a:gs>
                    <a:gs pos="100000">
                      <a:srgbClr val="00BCF2"/>
                    </a:gs>
                  </a:gsLst>
                  <a:lin ang="5400000" scaled="0"/>
                </a:gradFill>
                <a:latin typeface="Segoe UI"/>
              </a:rPr>
              <a:t>i</a:t>
            </a:r>
            <a:r>
              <a:rPr sz="1800" dirty="0">
                <a:gradFill>
                  <a:gsLst>
                    <a:gs pos="1250">
                      <a:srgbClr val="00BCF2"/>
                    </a:gs>
                    <a:gs pos="100000">
                      <a:srgbClr val="00BCF2"/>
                    </a:gs>
                  </a:gsLst>
                </a:gradFill>
                <a:latin typeface="Segoe UI"/>
              </a:rPr>
              <a:t>nfrastructure </a:t>
            </a:r>
            <a:br>
              <a:rPr sz="1800" dirty="0">
                <a:gradFill>
                  <a:gsLst>
                    <a:gs pos="1250">
                      <a:srgbClr val="00BCF2"/>
                    </a:gs>
                    <a:gs pos="100000">
                      <a:srgbClr val="00BCF2"/>
                    </a:gs>
                  </a:gsLst>
                </a:gradFill>
                <a:latin typeface="Segoe UI"/>
              </a:rPr>
            </a:br>
            <a:r>
              <a:rPr sz="1800" dirty="0">
                <a:gradFill>
                  <a:gsLst>
                    <a:gs pos="1250">
                      <a:srgbClr val="00BCF2"/>
                    </a:gs>
                    <a:gs pos="100000">
                      <a:srgbClr val="00BCF2"/>
                    </a:gs>
                  </a:gsLst>
                </a:gradFill>
                <a:latin typeface="Segoe UI"/>
              </a:rPr>
              <a:t>as code</a:t>
            </a:r>
            <a:r>
              <a:rPr sz="1800" dirty="0">
                <a:solidFill>
                  <a:schemeClr val="bg1"/>
                </a:solidFill>
                <a:latin typeface="Segoe UI"/>
              </a:rPr>
              <a:t>”</a:t>
            </a:r>
          </a:p>
        </p:txBody>
      </p:sp>
      <p:sp>
        <p:nvSpPr>
          <p:cNvPr id="10" name="Title 1"/>
          <p:cNvSpPr txBox="1">
            <a:spLocks/>
          </p:cNvSpPr>
          <p:nvPr/>
        </p:nvSpPr>
        <p:spPr>
          <a:xfrm>
            <a:off x="437146" y="2337350"/>
            <a:ext cx="1523396" cy="60995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1800" b="1" dirty="0">
                <a:solidFill>
                  <a:schemeClr val="bg1"/>
                </a:solidFill>
                <a:latin typeface="Segoe UI"/>
              </a:rPr>
              <a:t>“DevOps</a:t>
            </a:r>
            <a:r>
              <a:rPr sz="1800" dirty="0">
                <a:solidFill>
                  <a:schemeClr val="bg1"/>
                </a:solidFill>
                <a:latin typeface="Segoe UI"/>
              </a:rPr>
              <a:t> </a:t>
            </a:r>
            <a:br>
              <a:rPr sz="1800" dirty="0">
                <a:solidFill>
                  <a:schemeClr val="bg1"/>
                </a:solidFill>
                <a:latin typeface="Segoe UI"/>
              </a:rPr>
            </a:br>
            <a:r>
              <a:rPr sz="1800" dirty="0">
                <a:solidFill>
                  <a:schemeClr val="bg1"/>
                </a:solidFill>
                <a:latin typeface="Segoe UI"/>
              </a:rPr>
              <a:t>is using </a:t>
            </a:r>
            <a:r>
              <a:rPr sz="1800" dirty="0">
                <a:gradFill>
                  <a:gsLst>
                    <a:gs pos="1250">
                      <a:srgbClr val="FCB614"/>
                    </a:gs>
                    <a:gs pos="100000">
                      <a:srgbClr val="FCB614"/>
                    </a:gs>
                  </a:gsLst>
                </a:gradFill>
                <a:latin typeface="Segoe UI"/>
              </a:rPr>
              <a:t>automation</a:t>
            </a:r>
            <a:r>
              <a:rPr sz="1800" dirty="0">
                <a:solidFill>
                  <a:schemeClr val="bg1"/>
                </a:solidFill>
                <a:latin typeface="Segoe UI"/>
              </a:rPr>
              <a:t>”</a:t>
            </a:r>
          </a:p>
        </p:txBody>
      </p:sp>
      <p:sp>
        <p:nvSpPr>
          <p:cNvPr id="11" name="Title 1"/>
          <p:cNvSpPr txBox="1">
            <a:spLocks/>
          </p:cNvSpPr>
          <p:nvPr/>
        </p:nvSpPr>
        <p:spPr>
          <a:xfrm>
            <a:off x="7661558" y="3977374"/>
            <a:ext cx="1143445" cy="466422"/>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1800" b="1" dirty="0">
                <a:solidFill>
                  <a:schemeClr val="bg1"/>
                </a:solidFill>
                <a:latin typeface="Segoe UI"/>
              </a:rPr>
              <a:t>“</a:t>
            </a:r>
            <a:r>
              <a:rPr sz="1800" dirty="0">
                <a:gradFill>
                  <a:gsLst>
                    <a:gs pos="1250">
                      <a:srgbClr val="00BCF2"/>
                    </a:gs>
                    <a:gs pos="100000">
                      <a:srgbClr val="00BCF2"/>
                    </a:gs>
                  </a:gsLst>
                  <a:lin ang="5400000" scaled="0"/>
                </a:gradFill>
                <a:latin typeface="Segoe UI"/>
              </a:rPr>
              <a:t>Kanban</a:t>
            </a:r>
            <a:r>
              <a:rPr sz="1800" dirty="0">
                <a:solidFill>
                  <a:srgbClr val="0072C6"/>
                </a:solidFill>
                <a:latin typeface="Segoe UI"/>
              </a:rPr>
              <a:t> </a:t>
            </a:r>
            <a:br>
              <a:rPr sz="1800" dirty="0">
                <a:solidFill>
                  <a:srgbClr val="0072C6"/>
                </a:solidFill>
                <a:latin typeface="Segoe UI"/>
              </a:rPr>
            </a:br>
            <a:r>
              <a:rPr sz="1800" dirty="0">
                <a:solidFill>
                  <a:schemeClr val="bg1"/>
                </a:solidFill>
                <a:latin typeface="Segoe UI"/>
              </a:rPr>
              <a:t>for Ops?”</a:t>
            </a:r>
          </a:p>
        </p:txBody>
      </p:sp>
      <p:sp>
        <p:nvSpPr>
          <p:cNvPr id="12" name="Title 1"/>
          <p:cNvSpPr txBox="1">
            <a:spLocks/>
          </p:cNvSpPr>
          <p:nvPr/>
        </p:nvSpPr>
        <p:spPr>
          <a:xfrm>
            <a:off x="7661558" y="2641223"/>
            <a:ext cx="1338711" cy="612160"/>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1800" b="1" dirty="0">
                <a:solidFill>
                  <a:schemeClr val="bg1"/>
                </a:solidFill>
                <a:latin typeface="Segoe UI"/>
              </a:rPr>
              <a:t>“DevOps</a:t>
            </a:r>
            <a:r>
              <a:rPr sz="1800" dirty="0">
                <a:solidFill>
                  <a:schemeClr val="bg1"/>
                </a:solidFill>
                <a:latin typeface="Segoe UI"/>
              </a:rPr>
              <a:t> </a:t>
            </a:r>
            <a:br>
              <a:rPr sz="1800" dirty="0">
                <a:solidFill>
                  <a:schemeClr val="bg1"/>
                </a:solidFill>
                <a:latin typeface="Segoe UI"/>
              </a:rPr>
            </a:br>
            <a:r>
              <a:rPr sz="1800" dirty="0">
                <a:solidFill>
                  <a:schemeClr val="bg1"/>
                </a:solidFill>
                <a:latin typeface="Segoe UI"/>
              </a:rPr>
              <a:t>is feature </a:t>
            </a:r>
            <a:r>
              <a:rPr sz="1800" dirty="0">
                <a:gradFill>
                  <a:gsLst>
                    <a:gs pos="1250">
                      <a:srgbClr val="00BCF2"/>
                    </a:gs>
                    <a:gs pos="100000">
                      <a:srgbClr val="00BCF2"/>
                    </a:gs>
                  </a:gsLst>
                </a:gradFill>
                <a:latin typeface="Segoe UI"/>
              </a:rPr>
              <a:t>switches</a:t>
            </a:r>
            <a:r>
              <a:rPr sz="1800" dirty="0">
                <a:solidFill>
                  <a:schemeClr val="bg1"/>
                </a:solidFill>
                <a:latin typeface="Segoe UI"/>
              </a:rPr>
              <a:t>”</a:t>
            </a:r>
          </a:p>
        </p:txBody>
      </p:sp>
      <p:sp>
        <p:nvSpPr>
          <p:cNvPr id="13" name="Title 1"/>
          <p:cNvSpPr txBox="1">
            <a:spLocks/>
          </p:cNvSpPr>
          <p:nvPr/>
        </p:nvSpPr>
        <p:spPr>
          <a:xfrm>
            <a:off x="396549" y="3862375"/>
            <a:ext cx="1668448" cy="651326"/>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1800" b="1" dirty="0">
                <a:solidFill>
                  <a:schemeClr val="bg1"/>
                </a:solidFill>
                <a:latin typeface="Segoe UI"/>
              </a:rPr>
              <a:t>“DevOps</a:t>
            </a:r>
            <a:r>
              <a:rPr sz="1800" dirty="0">
                <a:solidFill>
                  <a:schemeClr val="bg1"/>
                </a:solidFill>
                <a:latin typeface="Segoe UI"/>
              </a:rPr>
              <a:t> </a:t>
            </a:r>
            <a:br>
              <a:rPr sz="1800" dirty="0">
                <a:gradFill>
                  <a:gsLst>
                    <a:gs pos="1250">
                      <a:srgbClr val="FFFFFF"/>
                    </a:gs>
                    <a:gs pos="100000">
                      <a:srgbClr val="FFFFFF"/>
                    </a:gs>
                  </a:gsLst>
                  <a:lin ang="5400000" scaled="0"/>
                </a:gradFill>
                <a:latin typeface="Segoe UI"/>
              </a:rPr>
            </a:br>
            <a:r>
              <a:rPr sz="1800" dirty="0">
                <a:solidFill>
                  <a:schemeClr val="bg1"/>
                </a:solidFill>
                <a:latin typeface="Segoe UI"/>
              </a:rPr>
              <a:t>is </a:t>
            </a:r>
            <a:r>
              <a:rPr sz="1800" dirty="0">
                <a:gradFill>
                  <a:gsLst>
                    <a:gs pos="1250">
                      <a:srgbClr val="FCB614"/>
                    </a:gs>
                    <a:gs pos="100000">
                      <a:srgbClr val="FCB614"/>
                    </a:gs>
                  </a:gsLst>
                </a:gradFill>
                <a:latin typeface="Segoe UI"/>
              </a:rPr>
              <a:t>small </a:t>
            </a:r>
            <a:r>
              <a:rPr sz="1800" dirty="0">
                <a:solidFill>
                  <a:schemeClr val="bg1"/>
                </a:solidFill>
                <a:latin typeface="Segoe UI"/>
              </a:rPr>
              <a:t>deployments”</a:t>
            </a:r>
          </a:p>
        </p:txBody>
      </p:sp>
      <p:grpSp>
        <p:nvGrpSpPr>
          <p:cNvPr id="14" name="Group 13"/>
          <p:cNvGrpSpPr/>
          <p:nvPr/>
        </p:nvGrpSpPr>
        <p:grpSpPr>
          <a:xfrm>
            <a:off x="2983897" y="883721"/>
            <a:ext cx="1286441" cy="914795"/>
            <a:chOff x="3079640" y="393786"/>
            <a:chExt cx="1842453" cy="1310178"/>
          </a:xfrm>
        </p:grpSpPr>
        <p:sp>
          <p:nvSpPr>
            <p:cNvPr id="15" name="Rectangle 14"/>
            <p:cNvSpPr/>
            <p:nvPr/>
          </p:nvSpPr>
          <p:spPr bwMode="auto">
            <a:xfrm>
              <a:off x="3079640" y="393786"/>
              <a:ext cx="1842453" cy="872728"/>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defTabSz="685577" fontAlgn="base">
                <a:lnSpc>
                  <a:spcPct val="90000"/>
                </a:lnSpc>
                <a:spcBef>
                  <a:spcPct val="0"/>
                </a:spcBef>
                <a:spcAft>
                  <a:spcPct val="0"/>
                </a:spcAft>
              </a:pPr>
              <a:r>
                <a:rPr lang="en-US" dirty="0">
                  <a:gradFill>
                    <a:gsLst>
                      <a:gs pos="2917">
                        <a:srgbClr val="FFFFFF"/>
                      </a:gs>
                      <a:gs pos="30000">
                        <a:srgbClr val="FFFFFF"/>
                      </a:gs>
                    </a:gsLst>
                    <a:lin ang="5400000" scaled="0"/>
                  </a:gradFill>
                  <a:cs typeface="Segoe UI" panose="020B0502040204020203" pitchFamily="34" charset="0"/>
                </a:rPr>
                <a:t>It’s DevOps!</a:t>
              </a:r>
            </a:p>
          </p:txBody>
        </p:sp>
        <p:sp>
          <p:nvSpPr>
            <p:cNvPr id="16" name="Right Triangle 15"/>
            <p:cNvSpPr/>
            <p:nvPr/>
          </p:nvSpPr>
          <p:spPr bwMode="auto">
            <a:xfrm flipH="1" flipV="1">
              <a:off x="4272301" y="1266514"/>
              <a:ext cx="505776" cy="437450"/>
            </a:xfrm>
            <a:prstGeom prst="rtTriangle">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7" name="Group 16"/>
          <p:cNvGrpSpPr/>
          <p:nvPr/>
        </p:nvGrpSpPr>
        <p:grpSpPr>
          <a:xfrm>
            <a:off x="2017803" y="2734395"/>
            <a:ext cx="1113868" cy="891491"/>
            <a:chOff x="3079640" y="145413"/>
            <a:chExt cx="1947320" cy="1558551"/>
          </a:xfrm>
        </p:grpSpPr>
        <p:sp>
          <p:nvSpPr>
            <p:cNvPr id="18" name="Rectangle 17"/>
            <p:cNvSpPr/>
            <p:nvPr/>
          </p:nvSpPr>
          <p:spPr bwMode="auto">
            <a:xfrm>
              <a:off x="3079640" y="145413"/>
              <a:ext cx="1947320" cy="1121103"/>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defTabSz="685577" fontAlgn="base">
                <a:lnSpc>
                  <a:spcPct val="90000"/>
                </a:lnSpc>
                <a:spcBef>
                  <a:spcPct val="0"/>
                </a:spcBef>
                <a:spcAft>
                  <a:spcPct val="0"/>
                </a:spcAft>
              </a:pPr>
              <a:r>
                <a:rPr lang="en-US" dirty="0">
                  <a:gradFill>
                    <a:gsLst>
                      <a:gs pos="2917">
                        <a:srgbClr val="FFFFFF"/>
                      </a:gs>
                      <a:gs pos="30000">
                        <a:srgbClr val="FFFFFF"/>
                      </a:gs>
                    </a:gsLst>
                    <a:lin ang="5400000" scaled="0"/>
                  </a:gradFill>
                  <a:cs typeface="Segoe UI" panose="020B0502040204020203" pitchFamily="34" charset="0"/>
                </a:rPr>
                <a:t>It’s DevOps!</a:t>
              </a:r>
            </a:p>
          </p:txBody>
        </p:sp>
        <p:sp>
          <p:nvSpPr>
            <p:cNvPr id="19" name="Right Triangle 18"/>
            <p:cNvSpPr/>
            <p:nvPr/>
          </p:nvSpPr>
          <p:spPr bwMode="auto">
            <a:xfrm flipH="1" flipV="1">
              <a:off x="3323442" y="1266513"/>
              <a:ext cx="505777" cy="437451"/>
            </a:xfrm>
            <a:prstGeom prst="rtTriangle">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0" name="Group 19"/>
          <p:cNvGrpSpPr/>
          <p:nvPr/>
        </p:nvGrpSpPr>
        <p:grpSpPr>
          <a:xfrm>
            <a:off x="5910589" y="2685747"/>
            <a:ext cx="1337527" cy="951122"/>
            <a:chOff x="3079640" y="393786"/>
            <a:chExt cx="1842453" cy="1310178"/>
          </a:xfrm>
        </p:grpSpPr>
        <p:sp>
          <p:nvSpPr>
            <p:cNvPr id="21" name="Rectangle 20"/>
            <p:cNvSpPr/>
            <p:nvPr/>
          </p:nvSpPr>
          <p:spPr bwMode="auto">
            <a:xfrm>
              <a:off x="3079640" y="393786"/>
              <a:ext cx="1842453" cy="872728"/>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defTabSz="685577" fontAlgn="base">
                <a:lnSpc>
                  <a:spcPct val="90000"/>
                </a:lnSpc>
                <a:spcBef>
                  <a:spcPct val="0"/>
                </a:spcBef>
                <a:spcAft>
                  <a:spcPct val="0"/>
                </a:spcAft>
              </a:pPr>
              <a:r>
                <a:rPr lang="en-US" dirty="0">
                  <a:gradFill>
                    <a:gsLst>
                      <a:gs pos="2917">
                        <a:srgbClr val="FFFFFF"/>
                      </a:gs>
                      <a:gs pos="30000">
                        <a:srgbClr val="FFFFFF"/>
                      </a:gs>
                    </a:gsLst>
                    <a:lin ang="5400000" scaled="0"/>
                  </a:gradFill>
                  <a:cs typeface="Segoe UI" panose="020B0502040204020203" pitchFamily="34" charset="0"/>
                </a:rPr>
                <a:t>It’s DevOps!</a:t>
              </a:r>
            </a:p>
          </p:txBody>
        </p:sp>
        <p:sp>
          <p:nvSpPr>
            <p:cNvPr id="22" name="Right Triangle 21"/>
            <p:cNvSpPr/>
            <p:nvPr/>
          </p:nvSpPr>
          <p:spPr bwMode="auto">
            <a:xfrm flipV="1">
              <a:off x="4181590" y="1266513"/>
              <a:ext cx="505777" cy="437451"/>
            </a:xfrm>
            <a:prstGeom prst="rtTriangle">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3" name="Group 22"/>
          <p:cNvGrpSpPr/>
          <p:nvPr/>
        </p:nvGrpSpPr>
        <p:grpSpPr>
          <a:xfrm>
            <a:off x="4602756" y="2481992"/>
            <a:ext cx="1158562" cy="802157"/>
            <a:chOff x="3131883" y="301592"/>
            <a:chExt cx="2025456" cy="1402372"/>
          </a:xfrm>
        </p:grpSpPr>
        <p:sp>
          <p:nvSpPr>
            <p:cNvPr id="24" name="Rectangle 23"/>
            <p:cNvSpPr/>
            <p:nvPr/>
          </p:nvSpPr>
          <p:spPr bwMode="auto">
            <a:xfrm>
              <a:off x="3131883" y="301592"/>
              <a:ext cx="2025456" cy="1001814"/>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defTabSz="685577" fontAlgn="base">
                <a:lnSpc>
                  <a:spcPct val="90000"/>
                </a:lnSpc>
                <a:spcBef>
                  <a:spcPct val="0"/>
                </a:spcBef>
                <a:spcAft>
                  <a:spcPct val="0"/>
                </a:spcAft>
              </a:pPr>
              <a:r>
                <a:rPr lang="en-US" dirty="0">
                  <a:gradFill>
                    <a:gsLst>
                      <a:gs pos="2917">
                        <a:srgbClr val="FFFFFF"/>
                      </a:gs>
                      <a:gs pos="30000">
                        <a:srgbClr val="FFFFFF"/>
                      </a:gs>
                    </a:gsLst>
                    <a:lin ang="5400000" scaled="0"/>
                  </a:gradFill>
                  <a:cs typeface="Segoe UI" panose="020B0502040204020203" pitchFamily="34" charset="0"/>
                </a:rPr>
                <a:t>It’s DevOps!</a:t>
              </a:r>
            </a:p>
          </p:txBody>
        </p:sp>
        <p:sp>
          <p:nvSpPr>
            <p:cNvPr id="25" name="Right Triangle 24"/>
            <p:cNvSpPr/>
            <p:nvPr/>
          </p:nvSpPr>
          <p:spPr bwMode="auto">
            <a:xfrm flipV="1">
              <a:off x="3323442" y="1266513"/>
              <a:ext cx="505777" cy="437451"/>
            </a:xfrm>
            <a:prstGeom prst="rtTriangle">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7526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3158571" y="2072940"/>
            <a:ext cx="2806115" cy="3369648"/>
            <a:chOff x="4359987" y="2125663"/>
            <a:chExt cx="3651001" cy="4384208"/>
          </a:xfrm>
        </p:grpSpPr>
        <p:sp>
          <p:nvSpPr>
            <p:cNvPr id="27" name="Rectangle 26"/>
            <p:cNvSpPr/>
            <p:nvPr/>
          </p:nvSpPr>
          <p:spPr bwMode="auto">
            <a:xfrm>
              <a:off x="4359987" y="5622366"/>
              <a:ext cx="914400" cy="88750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5294" b="1" dirty="0">
                  <a:ln w="0"/>
                  <a:gradFill>
                    <a:gsLst>
                      <a:gs pos="1250">
                        <a:srgbClr val="002050"/>
                      </a:gs>
                      <a:gs pos="100000">
                        <a:srgbClr val="002050"/>
                      </a:gs>
                    </a:gsLst>
                    <a:lin ang="0" scaled="0"/>
                  </a:gradFill>
                </a:rPr>
                <a:t>2</a:t>
              </a:r>
            </a:p>
          </p:txBody>
        </p:sp>
        <p:sp>
          <p:nvSpPr>
            <p:cNvPr id="28" name="Rectangle 27"/>
            <p:cNvSpPr/>
            <p:nvPr/>
          </p:nvSpPr>
          <p:spPr bwMode="auto">
            <a:xfrm>
              <a:off x="5292296" y="5622366"/>
              <a:ext cx="2718692" cy="88750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45720" rIns="0" bIns="45720" numCol="1" rtlCol="0" anchor="ctr" anchorCtr="0" compatLnSpc="1">
              <a:prstTxWarp prst="textNoShape">
                <a:avLst/>
              </a:prstTxWarp>
            </a:bodyPr>
            <a:lstStyle/>
            <a:p>
              <a:pPr defTabSz="914102" fontAlgn="base">
                <a:spcBef>
                  <a:spcPct val="0"/>
                </a:spcBef>
                <a:spcAft>
                  <a:spcPct val="0"/>
                </a:spcAft>
              </a:pPr>
              <a:r>
                <a:rPr lang="en-US" sz="3921" dirty="0">
                  <a:ln w="0"/>
                  <a:gradFill>
                    <a:gsLst>
                      <a:gs pos="1250">
                        <a:srgbClr val="002050"/>
                      </a:gs>
                      <a:gs pos="100000">
                        <a:srgbClr val="002050"/>
                      </a:gs>
                    </a:gsLst>
                    <a:lin ang="0" scaled="0"/>
                  </a:gradFill>
                  <a:latin typeface="Segoe UI Light"/>
                </a:rPr>
                <a:t>Process</a:t>
              </a: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7187" y="2125663"/>
              <a:ext cx="2418073" cy="3306391"/>
            </a:xfrm>
            <a:prstGeom prst="rect">
              <a:avLst/>
            </a:prstGeom>
          </p:spPr>
        </p:pic>
      </p:grpSp>
      <p:grpSp>
        <p:nvGrpSpPr>
          <p:cNvPr id="30" name="Group 29"/>
          <p:cNvGrpSpPr/>
          <p:nvPr/>
        </p:nvGrpSpPr>
        <p:grpSpPr>
          <a:xfrm>
            <a:off x="254000" y="2044700"/>
            <a:ext cx="2745968" cy="3397888"/>
            <a:chOff x="511482" y="1992086"/>
            <a:chExt cx="3651001" cy="4517785"/>
          </a:xfrm>
        </p:grpSpPr>
        <p:sp>
          <p:nvSpPr>
            <p:cNvPr id="31" name="Rectangle 30"/>
            <p:cNvSpPr/>
            <p:nvPr/>
          </p:nvSpPr>
          <p:spPr bwMode="auto">
            <a:xfrm>
              <a:off x="511482" y="5622366"/>
              <a:ext cx="914400" cy="887505"/>
            </a:xfrm>
            <a:prstGeom prst="rect">
              <a:avLst/>
            </a:prstGeom>
            <a:solidFill>
              <a:srgbClr val="22BDE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5294" b="1" dirty="0">
                  <a:ln w="0"/>
                  <a:gradFill>
                    <a:gsLst>
                      <a:gs pos="1250">
                        <a:srgbClr val="002050"/>
                      </a:gs>
                      <a:gs pos="100000">
                        <a:srgbClr val="002050"/>
                      </a:gs>
                    </a:gsLst>
                    <a:lin ang="0" scaled="0"/>
                  </a:gradFill>
                </a:rPr>
                <a:t>1</a:t>
              </a:r>
            </a:p>
          </p:txBody>
        </p:sp>
        <p:sp>
          <p:nvSpPr>
            <p:cNvPr id="32" name="Rectangle 31"/>
            <p:cNvSpPr/>
            <p:nvPr/>
          </p:nvSpPr>
          <p:spPr bwMode="auto">
            <a:xfrm>
              <a:off x="1443791" y="5622366"/>
              <a:ext cx="2718692" cy="887505"/>
            </a:xfrm>
            <a:prstGeom prst="rect">
              <a:avLst/>
            </a:prstGeom>
            <a:solidFill>
              <a:srgbClr val="22BDE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45720" rIns="0" bIns="45720" numCol="1" rtlCol="0" anchor="ctr" anchorCtr="0" compatLnSpc="1">
              <a:prstTxWarp prst="textNoShape">
                <a:avLst/>
              </a:prstTxWarp>
            </a:bodyPr>
            <a:lstStyle/>
            <a:p>
              <a:pPr defTabSz="914102" fontAlgn="base">
                <a:spcBef>
                  <a:spcPct val="0"/>
                </a:spcBef>
                <a:spcAft>
                  <a:spcPct val="0"/>
                </a:spcAft>
              </a:pPr>
              <a:r>
                <a:rPr lang="en-US" sz="3921" dirty="0">
                  <a:ln w="0"/>
                  <a:gradFill>
                    <a:gsLst>
                      <a:gs pos="1250">
                        <a:srgbClr val="002050"/>
                      </a:gs>
                      <a:gs pos="100000">
                        <a:srgbClr val="002050"/>
                      </a:gs>
                    </a:gsLst>
                    <a:lin ang="0" scaled="0"/>
                  </a:gradFill>
                  <a:latin typeface="Segoe UI Light"/>
                </a:rPr>
                <a:t>People</a:t>
              </a:r>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319" y="2029633"/>
              <a:ext cx="1371340" cy="3175367"/>
            </a:xfrm>
            <a:prstGeom prst="rect">
              <a:avLst/>
            </a:prstGeom>
          </p:spPr>
        </p:pic>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9378" y="1992086"/>
              <a:ext cx="1310102" cy="3212914"/>
            </a:xfrm>
            <a:prstGeom prst="rect">
              <a:avLst/>
            </a:prstGeom>
          </p:spPr>
        </p:pic>
      </p:grpSp>
      <p:grpSp>
        <p:nvGrpSpPr>
          <p:cNvPr id="35" name="Group 34"/>
          <p:cNvGrpSpPr/>
          <p:nvPr/>
        </p:nvGrpSpPr>
        <p:grpSpPr>
          <a:xfrm>
            <a:off x="6116306" y="1612144"/>
            <a:ext cx="2804798" cy="3830444"/>
            <a:chOff x="8208491" y="1523788"/>
            <a:chExt cx="3651001" cy="4986083"/>
          </a:xfrm>
        </p:grpSpPr>
        <p:sp>
          <p:nvSpPr>
            <p:cNvPr id="36" name="Rectangle 35"/>
            <p:cNvSpPr/>
            <p:nvPr/>
          </p:nvSpPr>
          <p:spPr bwMode="auto">
            <a:xfrm>
              <a:off x="8208491" y="5622366"/>
              <a:ext cx="914400" cy="88750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5294" b="1" dirty="0">
                  <a:ln w="0"/>
                  <a:gradFill>
                    <a:gsLst>
                      <a:gs pos="1250">
                        <a:srgbClr val="002050"/>
                      </a:gs>
                      <a:gs pos="100000">
                        <a:srgbClr val="002050"/>
                      </a:gs>
                    </a:gsLst>
                    <a:lin ang="0" scaled="0"/>
                  </a:gradFill>
                </a:rPr>
                <a:t>3</a:t>
              </a:r>
            </a:p>
          </p:txBody>
        </p:sp>
        <p:sp>
          <p:nvSpPr>
            <p:cNvPr id="37" name="Rectangle 36"/>
            <p:cNvSpPr/>
            <p:nvPr/>
          </p:nvSpPr>
          <p:spPr bwMode="auto">
            <a:xfrm>
              <a:off x="9140800" y="5622366"/>
              <a:ext cx="2718692" cy="88750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45720" rIns="0" bIns="45720" numCol="1" rtlCol="0" anchor="ctr" anchorCtr="0" compatLnSpc="1">
              <a:prstTxWarp prst="textNoShape">
                <a:avLst/>
              </a:prstTxWarp>
            </a:bodyPr>
            <a:lstStyle/>
            <a:p>
              <a:pPr defTabSz="914102" fontAlgn="base">
                <a:spcBef>
                  <a:spcPct val="0"/>
                </a:spcBef>
                <a:spcAft>
                  <a:spcPct val="0"/>
                </a:spcAft>
              </a:pPr>
              <a:r>
                <a:rPr lang="en-US" sz="3921" dirty="0">
                  <a:ln w="0"/>
                  <a:gradFill>
                    <a:gsLst>
                      <a:gs pos="1250">
                        <a:srgbClr val="002050"/>
                      </a:gs>
                      <a:gs pos="100000">
                        <a:srgbClr val="002050"/>
                      </a:gs>
                    </a:gsLst>
                    <a:lin ang="0" scaled="0"/>
                  </a:gradFill>
                  <a:latin typeface="Segoe UI Light"/>
                </a:rPr>
                <a:t>Tools</a:t>
              </a:r>
            </a:p>
          </p:txBody>
        </p:sp>
        <p:pic>
          <p:nvPicPr>
            <p:cNvPr id="38" name="Picture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83433" y="1523788"/>
              <a:ext cx="2743753" cy="3908265"/>
            </a:xfrm>
            <a:prstGeom prst="rect">
              <a:avLst/>
            </a:prstGeom>
          </p:spPr>
        </p:pic>
      </p:grpSp>
      <p:sp>
        <p:nvSpPr>
          <p:cNvPr id="52" name="Title 3"/>
          <p:cNvSpPr>
            <a:spLocks noGrp="1"/>
          </p:cNvSpPr>
          <p:nvPr>
            <p:ph type="title"/>
          </p:nvPr>
        </p:nvSpPr>
        <p:spPr>
          <a:xfrm>
            <a:off x="628650" y="365126"/>
            <a:ext cx="7886700" cy="1325563"/>
          </a:xfrm>
        </p:spPr>
        <p:txBody>
          <a:bodyPr>
            <a:normAutofit/>
          </a:bodyPr>
          <a:lstStyle/>
          <a:p>
            <a:r>
              <a:rPr lang="es-UY" sz="3200" dirty="0"/>
              <a:t>DevOps</a:t>
            </a:r>
          </a:p>
        </p:txBody>
      </p:sp>
    </p:spTree>
    <p:extLst>
      <p:ext uri="{BB962C8B-B14F-4D97-AF65-F5344CB8AC3E}">
        <p14:creationId xmlns:p14="http://schemas.microsoft.com/office/powerpoint/2010/main" val="103635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141811" y="1125033"/>
            <a:ext cx="9002189" cy="4746175"/>
            <a:chOff x="533566" y="114805"/>
            <a:chExt cx="11502108" cy="6374460"/>
          </a:xfrm>
        </p:grpSpPr>
        <p:sp>
          <p:nvSpPr>
            <p:cNvPr id="4" name="Right Arrow 3"/>
            <p:cNvSpPr/>
            <p:nvPr/>
          </p:nvSpPr>
          <p:spPr>
            <a:xfrm>
              <a:off x="2901687" y="1865207"/>
              <a:ext cx="1772730" cy="1042079"/>
            </a:xfrm>
            <a:prstGeom prst="rightArrow">
              <a:avLst>
                <a:gd name="adj1" fmla="val 50000"/>
                <a:gd name="adj2" fmla="val 7353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algn="r" defTabSz="932597"/>
              <a:endParaRPr lang="en-US" sz="1224" dirty="0">
                <a:solidFill>
                  <a:schemeClr val="bg1"/>
                </a:solidFill>
              </a:endParaRPr>
            </a:p>
          </p:txBody>
        </p:sp>
        <p:sp>
          <p:nvSpPr>
            <p:cNvPr id="5" name="Right Arrow 4"/>
            <p:cNvSpPr/>
            <p:nvPr/>
          </p:nvSpPr>
          <p:spPr>
            <a:xfrm>
              <a:off x="5483890" y="1865207"/>
              <a:ext cx="1811050" cy="1042079"/>
            </a:xfrm>
            <a:prstGeom prst="rightArrow">
              <a:avLst>
                <a:gd name="adj1" fmla="val 50000"/>
                <a:gd name="adj2" fmla="val 7353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algn="r" defTabSz="932597"/>
              <a:endParaRPr lang="en-US" sz="1224" dirty="0">
                <a:solidFill>
                  <a:schemeClr val="bg1"/>
                </a:solidFill>
              </a:endParaRPr>
            </a:p>
          </p:txBody>
        </p:sp>
        <p:sp>
          <p:nvSpPr>
            <p:cNvPr id="6" name="Right Arrow 5"/>
            <p:cNvSpPr/>
            <p:nvPr/>
          </p:nvSpPr>
          <p:spPr>
            <a:xfrm>
              <a:off x="8104414" y="1865207"/>
              <a:ext cx="1128250" cy="1042079"/>
            </a:xfrm>
            <a:prstGeom prst="rightArrow">
              <a:avLst>
                <a:gd name="adj1" fmla="val 50000"/>
                <a:gd name="adj2" fmla="val 7353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algn="r" defTabSz="932597"/>
              <a:endParaRPr lang="en-US" sz="1224" dirty="0">
                <a:solidFill>
                  <a:schemeClr val="bg1"/>
                </a:solidFill>
              </a:endParaRPr>
            </a:p>
          </p:txBody>
        </p:sp>
        <p:sp>
          <p:nvSpPr>
            <p:cNvPr id="7" name="Oval 6"/>
            <p:cNvSpPr/>
            <p:nvPr/>
          </p:nvSpPr>
          <p:spPr>
            <a:xfrm>
              <a:off x="9408209" y="1383747"/>
              <a:ext cx="2219477" cy="2229950"/>
            </a:xfrm>
            <a:prstGeom prst="ellipse">
              <a:avLst/>
            </a:prstGeom>
            <a:noFill/>
            <a:ln w="444500">
              <a:solidFill>
                <a:srgbClr val="16549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algn="r" defTabSz="932597"/>
              <a:endParaRPr lang="en-US" sz="1224" dirty="0">
                <a:solidFill>
                  <a:schemeClr val="bg1"/>
                </a:solidFill>
              </a:endParaRPr>
            </a:p>
          </p:txBody>
        </p:sp>
        <p:grpSp>
          <p:nvGrpSpPr>
            <p:cNvPr id="9" name="Group 8"/>
            <p:cNvGrpSpPr/>
            <p:nvPr/>
          </p:nvGrpSpPr>
          <p:grpSpPr>
            <a:xfrm>
              <a:off x="1231948" y="114805"/>
              <a:ext cx="10212187" cy="6294490"/>
              <a:chOff x="1368962" y="264965"/>
              <a:chExt cx="10012857" cy="6171629"/>
            </a:xfrm>
          </p:grpSpPr>
          <p:sp>
            <p:nvSpPr>
              <p:cNvPr id="10" name="TextBox 9"/>
              <p:cNvSpPr txBox="1"/>
              <p:nvPr/>
            </p:nvSpPr>
            <p:spPr>
              <a:xfrm>
                <a:off x="1368962" y="1214546"/>
                <a:ext cx="1981201" cy="381000"/>
              </a:xfrm>
              <a:prstGeom prst="rect">
                <a:avLst/>
              </a:prstGeom>
            </p:spPr>
            <p:txBody>
              <a:bodyPr vert="horz" wrap="square" lIns="93260" tIns="93260" rIns="93260" bIns="93260" rtlCol="0" anchor="t">
                <a:noAutofit/>
              </a:bodyPr>
              <a:lstStyle/>
              <a:p>
                <a:pPr marL="238007" indent="-238007" defTabSz="932597"/>
                <a:r>
                  <a:rPr lang="en-US" sz="2000" dirty="0">
                    <a:solidFill>
                      <a:schemeClr val="bg1"/>
                    </a:solidFill>
                    <a:ea typeface="Segoe UI" pitchFamily="34" charset="0"/>
                    <a:cs typeface="Segoe UI" pitchFamily="34" charset="0"/>
                  </a:rPr>
                  <a:t>2) Code </a:t>
                </a:r>
                <a:r>
                  <a:rPr lang="en-US" sz="1632" dirty="0">
                    <a:solidFill>
                      <a:schemeClr val="bg1"/>
                    </a:solidFill>
                    <a:ea typeface="Segoe UI" pitchFamily="34" charset="0"/>
                    <a:cs typeface="Segoe UI" pitchFamily="34" charset="0"/>
                  </a:rPr>
                  <a:t>Repository</a:t>
                </a:r>
              </a:p>
            </p:txBody>
          </p:sp>
          <p:sp>
            <p:nvSpPr>
              <p:cNvPr id="11" name="TextBox 10"/>
              <p:cNvSpPr txBox="1"/>
              <p:nvPr/>
            </p:nvSpPr>
            <p:spPr>
              <a:xfrm>
                <a:off x="1447396" y="6061228"/>
                <a:ext cx="2129804" cy="375366"/>
              </a:xfrm>
              <a:prstGeom prst="rect">
                <a:avLst/>
              </a:prstGeom>
            </p:spPr>
            <p:txBody>
              <a:bodyPr vert="horz" wrap="square" lIns="93260" tIns="93260" rIns="93260" bIns="93260" rtlCol="0" anchor="t">
                <a:noAutofit/>
              </a:bodyPr>
              <a:lstStyle/>
              <a:p>
                <a:pPr defTabSz="932597"/>
                <a:r>
                  <a:rPr lang="en-US" sz="2000" dirty="0">
                    <a:solidFill>
                      <a:schemeClr val="bg1"/>
                    </a:solidFill>
                    <a:ea typeface="Segoe UI" pitchFamily="34" charset="0"/>
                    <a:cs typeface="Segoe UI" pitchFamily="34" charset="0"/>
                  </a:rPr>
                  <a:t>1) Developers</a:t>
                </a:r>
              </a:p>
            </p:txBody>
          </p:sp>
          <p:sp>
            <p:nvSpPr>
              <p:cNvPr id="12" name="TextBox 11"/>
              <p:cNvSpPr txBox="1"/>
              <p:nvPr/>
            </p:nvSpPr>
            <p:spPr>
              <a:xfrm>
                <a:off x="3966980" y="1198250"/>
                <a:ext cx="1981201" cy="278592"/>
              </a:xfrm>
              <a:prstGeom prst="rect">
                <a:avLst/>
              </a:prstGeom>
            </p:spPr>
            <p:txBody>
              <a:bodyPr vert="horz" wrap="square" lIns="93260" tIns="93260" rIns="93260" bIns="93260" rtlCol="0" anchor="t">
                <a:noAutofit/>
              </a:bodyPr>
              <a:lstStyle/>
              <a:p>
                <a:pPr marL="238007" indent="-238007" defTabSz="932597"/>
                <a:r>
                  <a:rPr lang="en-US" sz="2000" dirty="0">
                    <a:solidFill>
                      <a:schemeClr val="bg1"/>
                    </a:solidFill>
                    <a:ea typeface="Segoe UI" pitchFamily="34" charset="0"/>
                    <a:cs typeface="Segoe UI" pitchFamily="34" charset="0"/>
                  </a:rPr>
                  <a:t>3) Build</a:t>
                </a:r>
              </a:p>
            </p:txBody>
          </p:sp>
          <p:sp>
            <p:nvSpPr>
              <p:cNvPr id="13" name="TextBox 12"/>
              <p:cNvSpPr txBox="1"/>
              <p:nvPr/>
            </p:nvSpPr>
            <p:spPr>
              <a:xfrm>
                <a:off x="6483155" y="1220646"/>
                <a:ext cx="1981201" cy="381000"/>
              </a:xfrm>
              <a:prstGeom prst="rect">
                <a:avLst/>
              </a:prstGeom>
            </p:spPr>
            <p:txBody>
              <a:bodyPr vert="horz" wrap="square" lIns="93260" tIns="93260" rIns="93260" bIns="93260" rtlCol="0" anchor="t">
                <a:noAutofit/>
              </a:bodyPr>
              <a:lstStyle/>
              <a:p>
                <a:pPr marL="238007" indent="-238007" defTabSz="932597"/>
                <a:r>
                  <a:rPr lang="en-US" sz="2000" dirty="0">
                    <a:solidFill>
                      <a:schemeClr val="bg1"/>
                    </a:solidFill>
                    <a:ea typeface="Segoe UI" pitchFamily="34" charset="0"/>
                    <a:cs typeface="Segoe UI" pitchFamily="34" charset="0"/>
                  </a:rPr>
                  <a:t>4) Test</a:t>
                </a:r>
              </a:p>
            </p:txBody>
          </p:sp>
          <p:sp>
            <p:nvSpPr>
              <p:cNvPr id="14" name="TextBox 13"/>
              <p:cNvSpPr txBox="1"/>
              <p:nvPr/>
            </p:nvSpPr>
            <p:spPr>
              <a:xfrm>
                <a:off x="9400618" y="264965"/>
                <a:ext cx="1981201" cy="381000"/>
              </a:xfrm>
              <a:prstGeom prst="rect">
                <a:avLst/>
              </a:prstGeom>
            </p:spPr>
            <p:txBody>
              <a:bodyPr vert="horz" wrap="square" lIns="93260" tIns="93260" rIns="93260" bIns="93260" rtlCol="0" anchor="t">
                <a:noAutofit/>
              </a:bodyPr>
              <a:lstStyle/>
              <a:p>
                <a:pPr marL="238007" indent="-238007" defTabSz="932597"/>
                <a:r>
                  <a:rPr lang="en-US" sz="2000" dirty="0">
                    <a:solidFill>
                      <a:schemeClr val="bg1"/>
                    </a:solidFill>
                    <a:ea typeface="Segoe UI" pitchFamily="34" charset="0"/>
                    <a:cs typeface="Segoe UI" pitchFamily="34" charset="0"/>
                  </a:rPr>
                  <a:t>5) Deploy to Cloud</a:t>
                </a:r>
              </a:p>
            </p:txBody>
          </p:sp>
        </p:grpSp>
        <p:sp>
          <p:nvSpPr>
            <p:cNvPr id="15" name="TextBox 14"/>
            <p:cNvSpPr txBox="1"/>
            <p:nvPr/>
          </p:nvSpPr>
          <p:spPr>
            <a:xfrm>
              <a:off x="7343620" y="6156997"/>
              <a:ext cx="3669764" cy="332268"/>
            </a:xfrm>
            <a:prstGeom prst="rect">
              <a:avLst/>
            </a:prstGeom>
          </p:spPr>
          <p:txBody>
            <a:bodyPr vert="horz" wrap="square" lIns="93260" tIns="93260" rIns="93260" bIns="93260" rtlCol="0" anchor="t">
              <a:noAutofit/>
            </a:bodyPr>
            <a:lstStyle/>
            <a:p>
              <a:pPr defTabSz="932597"/>
              <a:r>
                <a:rPr lang="en-US" sz="2000" dirty="0">
                  <a:solidFill>
                    <a:schemeClr val="bg1"/>
                  </a:solidFill>
                  <a:ea typeface="Segoe UI" pitchFamily="34" charset="0"/>
                  <a:cs typeface="Segoe UI" pitchFamily="34" charset="0"/>
                </a:rPr>
                <a:t>6) Monitor and Improve</a:t>
              </a:r>
            </a:p>
          </p:txBody>
        </p:sp>
        <p:sp>
          <p:nvSpPr>
            <p:cNvPr id="16" name="Rounded Rectangle 15"/>
            <p:cNvSpPr/>
            <p:nvPr/>
          </p:nvSpPr>
          <p:spPr>
            <a:xfrm>
              <a:off x="1311944" y="1632055"/>
              <a:ext cx="1632056" cy="1632056"/>
            </a:xfrm>
            <a:prstGeom prst="roundRect">
              <a:avLst>
                <a:gd name="adj" fmla="val 5783"/>
              </a:avLst>
            </a:prstGeom>
            <a:solidFill>
              <a:srgbClr val="1D43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algn="r" defTabSz="932597"/>
              <a:endParaRPr lang="en-US" sz="1224" dirty="0">
                <a:solidFill>
                  <a:schemeClr val="bg1"/>
                </a:solidFill>
              </a:endParaRPr>
            </a:p>
          </p:txBody>
        </p:sp>
        <p:sp>
          <p:nvSpPr>
            <p:cNvPr id="17" name="Right Arrow 16"/>
            <p:cNvSpPr/>
            <p:nvPr/>
          </p:nvSpPr>
          <p:spPr>
            <a:xfrm rot="16200000">
              <a:off x="1391236" y="4516017"/>
              <a:ext cx="2254967" cy="452828"/>
            </a:xfrm>
            <a:prstGeom prst="rightArrow">
              <a:avLst>
                <a:gd name="adj1" fmla="val 50000"/>
                <a:gd name="adj2" fmla="val 73537"/>
              </a:avLst>
            </a:prstGeom>
            <a:solidFill>
              <a:srgbClr val="00B0F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algn="r" defTabSz="932597"/>
              <a:endParaRPr lang="en-US" sz="1224" dirty="0">
                <a:solidFill>
                  <a:schemeClr val="bg1"/>
                </a:solidFill>
              </a:endParaRPr>
            </a:p>
          </p:txBody>
        </p:sp>
        <p:sp>
          <p:nvSpPr>
            <p:cNvPr id="18" name="Right Arrow 17"/>
            <p:cNvSpPr/>
            <p:nvPr/>
          </p:nvSpPr>
          <p:spPr>
            <a:xfrm rot="16200000">
              <a:off x="627390" y="4516017"/>
              <a:ext cx="2254967" cy="452828"/>
            </a:xfrm>
            <a:prstGeom prst="rightArrow">
              <a:avLst>
                <a:gd name="adj1" fmla="val 50000"/>
                <a:gd name="adj2" fmla="val 73537"/>
              </a:avLst>
            </a:prstGeom>
            <a:solidFill>
              <a:srgbClr val="00B0F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algn="r" defTabSz="932597"/>
              <a:endParaRPr lang="en-US" sz="1224" dirty="0">
                <a:solidFill>
                  <a:schemeClr val="bg1"/>
                </a:solidFill>
              </a:endParaRPr>
            </a:p>
          </p:txBody>
        </p:sp>
        <p:pic>
          <p:nvPicPr>
            <p:cNvPr id="19" name="Picture 18"/>
            <p:cNvPicPr>
              <a:picLocks noChangeAspect="1"/>
            </p:cNvPicPr>
            <p:nvPr/>
          </p:nvPicPr>
          <p:blipFill>
            <a:blip r:embed="rId3"/>
            <a:stretch>
              <a:fillRect/>
            </a:stretch>
          </p:blipFill>
          <p:spPr>
            <a:xfrm>
              <a:off x="1472330" y="4551333"/>
              <a:ext cx="565085" cy="591368"/>
            </a:xfrm>
            <a:prstGeom prst="rect">
              <a:avLst/>
            </a:prstGeom>
          </p:spPr>
        </p:pic>
        <p:pic>
          <p:nvPicPr>
            <p:cNvPr id="20" name="Picture 19"/>
            <p:cNvPicPr>
              <a:picLocks noChangeAspect="1"/>
            </p:cNvPicPr>
            <p:nvPr/>
          </p:nvPicPr>
          <p:blipFill>
            <a:blip r:embed="rId4"/>
            <a:stretch>
              <a:fillRect/>
            </a:stretch>
          </p:blipFill>
          <p:spPr>
            <a:xfrm>
              <a:off x="533566" y="4973884"/>
              <a:ext cx="3194532" cy="1084782"/>
            </a:xfrm>
            <a:prstGeom prst="rect">
              <a:avLst/>
            </a:prstGeom>
          </p:spPr>
        </p:pic>
        <p:sp>
          <p:nvSpPr>
            <p:cNvPr id="21" name="Rounded Rectangle 20"/>
            <p:cNvSpPr/>
            <p:nvPr/>
          </p:nvSpPr>
          <p:spPr>
            <a:xfrm>
              <a:off x="3914558" y="1632055"/>
              <a:ext cx="1632056" cy="1632056"/>
            </a:xfrm>
            <a:prstGeom prst="roundRect">
              <a:avLst>
                <a:gd name="adj" fmla="val 5783"/>
              </a:avLst>
            </a:prstGeom>
            <a:solidFill>
              <a:srgbClr val="1D43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algn="r" defTabSz="932597"/>
              <a:endParaRPr lang="en-US" sz="1224" dirty="0">
                <a:solidFill>
                  <a:schemeClr val="bg1"/>
                </a:solidFill>
              </a:endParaRPr>
            </a:p>
          </p:txBody>
        </p:sp>
        <p:sp>
          <p:nvSpPr>
            <p:cNvPr id="22" name="Rounded Rectangle 21"/>
            <p:cNvSpPr/>
            <p:nvPr/>
          </p:nvSpPr>
          <p:spPr>
            <a:xfrm>
              <a:off x="6517172" y="1632055"/>
              <a:ext cx="1632056" cy="1632056"/>
            </a:xfrm>
            <a:prstGeom prst="roundRect">
              <a:avLst>
                <a:gd name="adj" fmla="val 5783"/>
              </a:avLst>
            </a:prstGeom>
            <a:solidFill>
              <a:srgbClr val="1D43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algn="r" defTabSz="932597"/>
              <a:endParaRPr lang="en-US" sz="1224" dirty="0">
                <a:solidFill>
                  <a:schemeClr val="bg1"/>
                </a:solidFill>
              </a:endParaRPr>
            </a:p>
          </p:txBody>
        </p:sp>
        <p:pic>
          <p:nvPicPr>
            <p:cNvPr id="23" name="Picture 22"/>
            <p:cNvPicPr>
              <a:picLocks noChangeAspect="1"/>
            </p:cNvPicPr>
            <p:nvPr/>
          </p:nvPicPr>
          <p:blipFill>
            <a:blip r:embed="rId5"/>
            <a:stretch>
              <a:fillRect/>
            </a:stretch>
          </p:blipFill>
          <p:spPr>
            <a:xfrm>
              <a:off x="10719714" y="932603"/>
              <a:ext cx="1315960" cy="816493"/>
            </a:xfrm>
            <a:prstGeom prst="rect">
              <a:avLst/>
            </a:prstGeom>
            <a:noFill/>
          </p:spPr>
        </p:pic>
        <p:grpSp>
          <p:nvGrpSpPr>
            <p:cNvPr id="24" name="Group 23"/>
            <p:cNvGrpSpPr/>
            <p:nvPr/>
          </p:nvGrpSpPr>
          <p:grpSpPr>
            <a:xfrm>
              <a:off x="9450199" y="2018237"/>
              <a:ext cx="2166163" cy="1424117"/>
              <a:chOff x="9426803" y="2131247"/>
              <a:chExt cx="2123882" cy="1396322"/>
            </a:xfrm>
          </p:grpSpPr>
          <p:sp>
            <p:nvSpPr>
              <p:cNvPr id="25" name="TextBox 24"/>
              <p:cNvSpPr txBox="1"/>
              <p:nvPr/>
            </p:nvSpPr>
            <p:spPr>
              <a:xfrm>
                <a:off x="9433099" y="3201007"/>
                <a:ext cx="2064664" cy="326562"/>
              </a:xfrm>
              <a:prstGeom prst="rect">
                <a:avLst/>
              </a:prstGeom>
            </p:spPr>
            <p:txBody>
              <a:bodyPr vert="horz" wrap="square" lIns="93260" tIns="93260" rIns="93260" bIns="93260" rtlCol="0" anchor="t">
                <a:noAutofit/>
              </a:bodyPr>
              <a:lstStyle/>
              <a:p>
                <a:pPr marL="238007" indent="-238007" algn="ctr" defTabSz="932597"/>
                <a:r>
                  <a:rPr lang="en-US" sz="2000" dirty="0">
                    <a:ea typeface="Segoe UI" pitchFamily="34" charset="0"/>
                    <a:cs typeface="Segoe UI" pitchFamily="34" charset="0"/>
                  </a:rPr>
                  <a:t>Contoso App</a:t>
                </a:r>
              </a:p>
            </p:txBody>
          </p:sp>
          <p:grpSp>
            <p:nvGrpSpPr>
              <p:cNvPr id="26" name="Group 25"/>
              <p:cNvGrpSpPr/>
              <p:nvPr/>
            </p:nvGrpSpPr>
            <p:grpSpPr>
              <a:xfrm>
                <a:off x="9426803" y="2131247"/>
                <a:ext cx="2123882" cy="964640"/>
                <a:chOff x="9426803" y="2131247"/>
                <a:chExt cx="2123882" cy="964640"/>
              </a:xfrm>
            </p:grpSpPr>
            <p:pic>
              <p:nvPicPr>
                <p:cNvPr id="27" name="Picture 26"/>
                <p:cNvPicPr>
                  <a:picLocks noChangeAspect="1"/>
                </p:cNvPicPr>
                <p:nvPr/>
              </p:nvPicPr>
              <p:blipFill>
                <a:blip r:embed="rId6"/>
                <a:stretch>
                  <a:fillRect/>
                </a:stretch>
              </p:blipFill>
              <p:spPr>
                <a:xfrm>
                  <a:off x="9426803" y="2201188"/>
                  <a:ext cx="835116" cy="835116"/>
                </a:xfrm>
                <a:prstGeom prst="rect">
                  <a:avLst/>
                </a:prstGeom>
              </p:spPr>
            </p:pic>
            <p:pic>
              <p:nvPicPr>
                <p:cNvPr id="28" name="Picture 27"/>
                <p:cNvPicPr>
                  <a:picLocks noChangeAspect="1"/>
                </p:cNvPicPr>
                <p:nvPr/>
              </p:nvPicPr>
              <p:blipFill>
                <a:blip r:embed="rId7"/>
                <a:stretch>
                  <a:fillRect/>
                </a:stretch>
              </p:blipFill>
              <p:spPr>
                <a:xfrm>
                  <a:off x="10818889" y="2131247"/>
                  <a:ext cx="731796" cy="964640"/>
                </a:xfrm>
                <a:prstGeom prst="rect">
                  <a:avLst/>
                </a:prstGeom>
              </p:spPr>
            </p:pic>
            <p:grpSp>
              <p:nvGrpSpPr>
                <p:cNvPr id="29" name="Group 28"/>
                <p:cNvGrpSpPr/>
                <p:nvPr/>
              </p:nvGrpSpPr>
              <p:grpSpPr>
                <a:xfrm>
                  <a:off x="10391219" y="2492069"/>
                  <a:ext cx="280591" cy="280591"/>
                  <a:chOff x="8563291" y="1676400"/>
                  <a:chExt cx="2020388" cy="2020388"/>
                </a:xfrm>
                <a:solidFill>
                  <a:schemeClr val="tx1"/>
                </a:solidFill>
              </p:grpSpPr>
              <p:sp>
                <p:nvSpPr>
                  <p:cNvPr id="30" name="Rectangle 29"/>
                  <p:cNvSpPr/>
                  <p:nvPr/>
                </p:nvSpPr>
                <p:spPr>
                  <a:xfrm>
                    <a:off x="9335802" y="1676400"/>
                    <a:ext cx="475365" cy="20203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algn="r" defTabSz="932597"/>
                    <a:endParaRPr lang="en-US" sz="1224" dirty="0">
                      <a:solidFill>
                        <a:srgbClr val="333333"/>
                      </a:solidFill>
                    </a:endParaRPr>
                  </a:p>
                </p:txBody>
              </p:sp>
              <p:sp>
                <p:nvSpPr>
                  <p:cNvPr id="31" name="Rectangle 30"/>
                  <p:cNvSpPr/>
                  <p:nvPr/>
                </p:nvSpPr>
                <p:spPr>
                  <a:xfrm rot="5400000">
                    <a:off x="9335802" y="1676400"/>
                    <a:ext cx="475365" cy="20203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algn="r" defTabSz="932597"/>
                    <a:endParaRPr lang="en-US" sz="1224" dirty="0">
                      <a:solidFill>
                        <a:schemeClr val="bg1"/>
                      </a:solidFill>
                    </a:endParaRPr>
                  </a:p>
                </p:txBody>
              </p:sp>
            </p:grpSp>
          </p:grpSp>
        </p:grpSp>
        <p:sp>
          <p:nvSpPr>
            <p:cNvPr id="32" name="Bent Arrow 31"/>
            <p:cNvSpPr/>
            <p:nvPr/>
          </p:nvSpPr>
          <p:spPr>
            <a:xfrm rot="10800000">
              <a:off x="4510656" y="3723212"/>
              <a:ext cx="6069374" cy="1950124"/>
            </a:xfrm>
            <a:prstGeom prst="bentArrow">
              <a:avLst>
                <a:gd name="adj1" fmla="val 4873"/>
                <a:gd name="adj2" fmla="val 8600"/>
                <a:gd name="adj3" fmla="val 13322"/>
                <a:gd name="adj4" fmla="val 2947"/>
              </a:avLst>
            </a:prstGeom>
            <a:solidFill>
              <a:srgbClr val="16549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algn="r" defTabSz="932597"/>
              <a:endParaRPr lang="en-US" sz="1224" dirty="0">
                <a:solidFill>
                  <a:schemeClr val="bg1"/>
                </a:solidFill>
              </a:endParaRPr>
            </a:p>
          </p:txBody>
        </p:sp>
        <p:pic>
          <p:nvPicPr>
            <p:cNvPr id="33" name="Picture 32"/>
            <p:cNvPicPr>
              <a:picLocks noChangeAspect="1"/>
            </p:cNvPicPr>
            <p:nvPr/>
          </p:nvPicPr>
          <p:blipFill>
            <a:blip r:embed="rId3"/>
            <a:stretch>
              <a:fillRect/>
            </a:stretch>
          </p:blipFill>
          <p:spPr>
            <a:xfrm>
              <a:off x="2242269" y="4551333"/>
              <a:ext cx="565085" cy="591368"/>
            </a:xfrm>
            <a:prstGeom prst="rect">
              <a:avLst/>
            </a:prstGeom>
          </p:spPr>
        </p:pic>
        <p:pic>
          <p:nvPicPr>
            <p:cNvPr id="34" name="Picture 33"/>
            <p:cNvPicPr>
              <a:picLocks noChangeAspect="1"/>
            </p:cNvPicPr>
            <p:nvPr/>
          </p:nvPicPr>
          <p:blipFill>
            <a:blip r:embed="rId8"/>
            <a:stretch>
              <a:fillRect/>
            </a:stretch>
          </p:blipFill>
          <p:spPr>
            <a:xfrm>
              <a:off x="7994286" y="4650042"/>
              <a:ext cx="2276347" cy="1662577"/>
            </a:xfrm>
            <a:prstGeom prst="rect">
              <a:avLst/>
            </a:prstGeom>
          </p:spPr>
        </p:pic>
        <p:sp>
          <p:nvSpPr>
            <p:cNvPr id="35" name="TextBox 34"/>
            <p:cNvSpPr txBox="1"/>
            <p:nvPr/>
          </p:nvSpPr>
          <p:spPr>
            <a:xfrm>
              <a:off x="8668538" y="4267090"/>
              <a:ext cx="926524" cy="447058"/>
            </a:xfrm>
            <a:prstGeom prst="rect">
              <a:avLst/>
            </a:prstGeom>
          </p:spPr>
          <p:txBody>
            <a:bodyPr vert="horz" wrap="square" lIns="93260" tIns="93260" rIns="93260" bIns="93260" rtlCol="0" anchor="t">
              <a:noAutofit/>
            </a:bodyPr>
            <a:lstStyle/>
            <a:p>
              <a:pPr defTabSz="932597"/>
              <a:r>
                <a:rPr lang="en-US" sz="1632" dirty="0">
                  <a:solidFill>
                    <a:schemeClr val="bg1"/>
                  </a:solidFill>
                  <a:ea typeface="Segoe UI" pitchFamily="34" charset="0"/>
                  <a:cs typeface="Segoe UI" pitchFamily="34" charset="0"/>
                </a:rPr>
                <a:t>Azure</a:t>
              </a:r>
            </a:p>
          </p:txBody>
        </p:sp>
        <p:grpSp>
          <p:nvGrpSpPr>
            <p:cNvPr id="36" name="Group 35"/>
            <p:cNvGrpSpPr/>
            <p:nvPr/>
          </p:nvGrpSpPr>
          <p:grpSpPr>
            <a:xfrm>
              <a:off x="1389992" y="1980547"/>
              <a:ext cx="1128727" cy="1231182"/>
              <a:chOff x="1523922" y="2094289"/>
              <a:chExt cx="1106696" cy="1207151"/>
            </a:xfrm>
          </p:grpSpPr>
          <p:pic>
            <p:nvPicPr>
              <p:cNvPr id="37" name="Picture 36"/>
              <p:cNvPicPr>
                <a:picLocks noChangeAspect="1"/>
              </p:cNvPicPr>
              <p:nvPr/>
            </p:nvPicPr>
            <p:blipFill>
              <a:blip r:embed="rId9"/>
              <a:stretch>
                <a:fillRect/>
              </a:stretch>
            </p:blipFill>
            <p:spPr>
              <a:xfrm>
                <a:off x="1523922" y="2666999"/>
                <a:ext cx="455690" cy="634441"/>
              </a:xfrm>
              <a:prstGeom prst="rect">
                <a:avLst/>
              </a:prstGeom>
            </p:spPr>
          </p:pic>
          <p:pic>
            <p:nvPicPr>
              <p:cNvPr id="38" name="Picture 37"/>
              <p:cNvPicPr>
                <a:picLocks noChangeAspect="1"/>
              </p:cNvPicPr>
              <p:nvPr/>
            </p:nvPicPr>
            <p:blipFill>
              <a:blip r:embed="rId10"/>
              <a:stretch>
                <a:fillRect/>
              </a:stretch>
            </p:blipFill>
            <p:spPr>
              <a:xfrm>
                <a:off x="1903412" y="2094289"/>
                <a:ext cx="727206" cy="725111"/>
              </a:xfrm>
              <a:prstGeom prst="rect">
                <a:avLst/>
              </a:prstGeom>
            </p:spPr>
          </p:pic>
        </p:grpSp>
        <p:pic>
          <p:nvPicPr>
            <p:cNvPr id="39" name="Picture 38"/>
            <p:cNvPicPr>
              <a:picLocks noChangeAspect="1"/>
            </p:cNvPicPr>
            <p:nvPr/>
          </p:nvPicPr>
          <p:blipFill>
            <a:blip r:embed="rId11"/>
            <a:stretch>
              <a:fillRect/>
            </a:stretch>
          </p:blipFill>
          <p:spPr>
            <a:xfrm>
              <a:off x="4108545" y="1865206"/>
              <a:ext cx="1243471" cy="1042178"/>
            </a:xfrm>
            <a:prstGeom prst="rect">
              <a:avLst/>
            </a:prstGeom>
          </p:spPr>
        </p:pic>
        <p:pic>
          <p:nvPicPr>
            <p:cNvPr id="40" name="Picture 39"/>
            <p:cNvPicPr>
              <a:picLocks noChangeAspect="1"/>
            </p:cNvPicPr>
            <p:nvPr/>
          </p:nvPicPr>
          <p:blipFill>
            <a:blip r:embed="rId12"/>
            <a:stretch>
              <a:fillRect/>
            </a:stretch>
          </p:blipFill>
          <p:spPr>
            <a:xfrm>
              <a:off x="6718468" y="1939939"/>
              <a:ext cx="1198208" cy="935587"/>
            </a:xfrm>
            <a:prstGeom prst="rect">
              <a:avLst/>
            </a:prstGeom>
          </p:spPr>
        </p:pic>
      </p:grpSp>
      <p:sp>
        <p:nvSpPr>
          <p:cNvPr id="41" name="Title 3"/>
          <p:cNvSpPr txBox="1">
            <a:spLocks/>
          </p:cNvSpPr>
          <p:nvPr/>
        </p:nvSpPr>
        <p:spPr>
          <a:xfrm>
            <a:off x="7810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s-UY" sz="3200" dirty="0"/>
              <a:t>DevOps – Ciclo básico</a:t>
            </a:r>
          </a:p>
        </p:txBody>
      </p:sp>
      <p:pic>
        <p:nvPicPr>
          <p:cNvPr id="2" name="Picture 1"/>
          <p:cNvPicPr>
            <a:picLocks noChangeAspect="1"/>
          </p:cNvPicPr>
          <p:nvPr/>
        </p:nvPicPr>
        <p:blipFill>
          <a:blip r:embed="rId13"/>
          <a:stretch>
            <a:fillRect/>
          </a:stretch>
        </p:blipFill>
        <p:spPr>
          <a:xfrm>
            <a:off x="7970579" y="1641107"/>
            <a:ext cx="1189538" cy="744118"/>
          </a:xfrm>
          <a:prstGeom prst="rect">
            <a:avLst/>
          </a:prstGeom>
        </p:spPr>
      </p:pic>
      <p:sp>
        <p:nvSpPr>
          <p:cNvPr id="3" name="Cross 2"/>
          <p:cNvSpPr/>
          <p:nvPr/>
        </p:nvSpPr>
        <p:spPr>
          <a:xfrm>
            <a:off x="7808686" y="2710504"/>
            <a:ext cx="387196" cy="370216"/>
          </a:xfrm>
          <a:prstGeom prst="plus">
            <a:avLst>
              <a:gd name="adj" fmla="val 39718"/>
            </a:avLst>
          </a:prstGeom>
          <a:solidFill>
            <a:srgbClr val="8DC640"/>
          </a:solidFill>
          <a:ln>
            <a:solidFill>
              <a:srgbClr val="8DC6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dirty="0"/>
          </a:p>
        </p:txBody>
      </p:sp>
    </p:spTree>
    <p:extLst>
      <p:ext uri="{BB962C8B-B14F-4D97-AF65-F5344CB8AC3E}">
        <p14:creationId xmlns:p14="http://schemas.microsoft.com/office/powerpoint/2010/main" val="31208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UY" dirty="0"/>
              <a:t>PowerShell</a:t>
            </a:r>
          </a:p>
        </p:txBody>
      </p:sp>
      <p:pic>
        <p:nvPicPr>
          <p:cNvPr id="4098" name="Picture 2" descr="https://www.powershellgallery.com/Content/Images/packageDefaultIco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1860" y="365126"/>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4"/>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UY" dirty="0"/>
              <a:t>Qué es?</a:t>
            </a:r>
          </a:p>
          <a:p>
            <a:pPr lvl="1"/>
            <a:r>
              <a:rPr lang="es-UY" dirty="0"/>
              <a:t>Scripting + Objetos (</a:t>
            </a:r>
            <a:r>
              <a:rPr lang="es-419" dirty="0"/>
              <a:t>ej.</a:t>
            </a:r>
            <a:r>
              <a:rPr lang="es-UY" dirty="0"/>
              <a:t>: clases de C#)</a:t>
            </a:r>
            <a:endParaRPr lang="en-US" dirty="0"/>
          </a:p>
          <a:p>
            <a:pPr lvl="1"/>
            <a:r>
              <a:rPr lang="es-419" dirty="0"/>
              <a:t>Consola</a:t>
            </a:r>
            <a:r>
              <a:rPr lang="en-US" dirty="0"/>
              <a:t> </a:t>
            </a:r>
            <a:r>
              <a:rPr lang="es-419" dirty="0"/>
              <a:t>interactiva</a:t>
            </a:r>
            <a:r>
              <a:rPr lang="en-US" dirty="0"/>
              <a:t> + </a:t>
            </a:r>
            <a:r>
              <a:rPr lang="es-419" dirty="0"/>
              <a:t>Interfaz</a:t>
            </a:r>
            <a:r>
              <a:rPr lang="en-US" dirty="0"/>
              <a:t> de desarrollo (ISE)</a:t>
            </a:r>
          </a:p>
          <a:p>
            <a:pPr lvl="1"/>
            <a:endParaRPr lang="en-US" dirty="0"/>
          </a:p>
          <a:p>
            <a:r>
              <a:rPr lang="en-US" dirty="0"/>
              <a:t>DevOps?</a:t>
            </a:r>
          </a:p>
          <a:p>
            <a:pPr lvl="1"/>
            <a:r>
              <a:rPr lang="en-US" dirty="0"/>
              <a:t>PowerShell Direct</a:t>
            </a:r>
          </a:p>
          <a:p>
            <a:pPr lvl="1"/>
            <a:r>
              <a:rPr lang="en-US" dirty="0"/>
              <a:t>Just Enough Administration</a:t>
            </a:r>
          </a:p>
          <a:p>
            <a:pPr lvl="1"/>
            <a:r>
              <a:rPr lang="en-US" dirty="0"/>
              <a:t>DSC</a:t>
            </a:r>
          </a:p>
        </p:txBody>
      </p:sp>
    </p:spTree>
    <p:extLst>
      <p:ext uri="{BB962C8B-B14F-4D97-AF65-F5344CB8AC3E}">
        <p14:creationId xmlns:p14="http://schemas.microsoft.com/office/powerpoint/2010/main" val="385111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UY" dirty="0"/>
              <a:t>PowerShell</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2945" y="1193801"/>
            <a:ext cx="3697969" cy="2078338"/>
          </a:xfrm>
          <a:prstGeom prst="rect">
            <a:avLst/>
          </a:prstGeom>
        </p:spPr>
      </p:pic>
      <p:sp>
        <p:nvSpPr>
          <p:cNvPr id="7" name="Content Placeholder 4"/>
          <p:cNvSpPr txBox="1">
            <a:spLocks/>
          </p:cNvSpPr>
          <p:nvPr/>
        </p:nvSpPr>
        <p:spPr>
          <a:xfrm>
            <a:off x="628650" y="1825625"/>
            <a:ext cx="33337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PowerShell 6.0 Alpha</a:t>
            </a:r>
          </a:p>
        </p:txBody>
      </p:sp>
      <p:sp>
        <p:nvSpPr>
          <p:cNvPr id="8" name="Content Placeholder 4"/>
          <p:cNvSpPr txBox="1">
            <a:spLocks/>
          </p:cNvSpPr>
          <p:nvPr/>
        </p:nvSpPr>
        <p:spPr>
          <a:xfrm>
            <a:off x="628650" y="4100814"/>
            <a:ext cx="625112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Just Enough Administration</a:t>
            </a:r>
          </a:p>
          <a:p>
            <a:pPr lvl="2"/>
            <a:r>
              <a:rPr lang="en-US" dirty="0"/>
              <a:t>Role Based Access Control (RBAC)</a:t>
            </a:r>
          </a:p>
        </p:txBody>
      </p:sp>
    </p:spTree>
    <p:extLst>
      <p:ext uri="{BB962C8B-B14F-4D97-AF65-F5344CB8AC3E}">
        <p14:creationId xmlns:p14="http://schemas.microsoft.com/office/powerpoint/2010/main" val="2337603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s-UY" sz="3200" dirty="0"/>
              <a:t>Just Enough Administration</a:t>
            </a:r>
          </a:p>
        </p:txBody>
      </p:sp>
      <p:sp>
        <p:nvSpPr>
          <p:cNvPr id="7" name="Content Placeholder 4"/>
          <p:cNvSpPr txBox="1">
            <a:spLocks/>
          </p:cNvSpPr>
          <p:nvPr/>
        </p:nvSpPr>
        <p:spPr>
          <a:xfrm>
            <a:off x="628649" y="1825625"/>
            <a:ext cx="625112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Role Based Access Control (RBAC)</a:t>
            </a:r>
          </a:p>
        </p:txBody>
      </p:sp>
    </p:spTree>
    <p:extLst>
      <p:ext uri="{BB962C8B-B14F-4D97-AF65-F5344CB8AC3E}">
        <p14:creationId xmlns:p14="http://schemas.microsoft.com/office/powerpoint/2010/main" val="3117201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http://pbs.twimg.com/media/CqxLgJNWEAA0ySY.jpg: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609600"/>
            <a:ext cx="8802389" cy="4951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832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Segoe UI Semibold"/>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T Conf UY v2016.potx" id="{454BDEDB-FF76-42CD-ACCF-F9556061B378}" vid="{1526527F-0043-4184-96E3-AEFBEAED02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1880</TotalTime>
  <Words>960</Words>
  <Application>Microsoft Office PowerPoint</Application>
  <PresentationFormat>On-screen Show (4:3)</PresentationFormat>
  <Paragraphs>155</Paragraphs>
  <Slides>20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Lucida Console</vt:lpstr>
      <vt:lpstr>Segoe UI</vt:lpstr>
      <vt:lpstr>Segoe UI Light</vt:lpstr>
      <vt:lpstr>Segoe UI Semibold</vt:lpstr>
      <vt:lpstr>Office Theme</vt:lpstr>
      <vt:lpstr>DevOps, PowerShell y Windows Containers</vt:lpstr>
      <vt:lpstr>Agenda</vt:lpstr>
      <vt:lpstr>PowerPoint Presentation</vt:lpstr>
      <vt:lpstr>DevOps</vt:lpstr>
      <vt:lpstr>PowerPoint Presentation</vt:lpstr>
      <vt:lpstr>PowerShell</vt:lpstr>
      <vt:lpstr>PowerShell</vt:lpstr>
      <vt:lpstr>Just Enough Administration</vt:lpstr>
      <vt:lpstr>PowerPoint Presentation</vt:lpstr>
      <vt:lpstr>PowerPoint Presentation</vt:lpstr>
      <vt:lpstr>Infrastructure as Code</vt:lpstr>
      <vt:lpstr>Windows Server 2016</vt:lpstr>
      <vt:lpstr>Nano Server</vt:lpstr>
      <vt:lpstr>Nano Server – Usos y Ventajas</vt:lpstr>
      <vt:lpstr>Windows Containers</vt:lpstr>
      <vt:lpstr>PowerPoint Presentation</vt:lpstr>
      <vt:lpstr>Docker</vt:lpstr>
      <vt:lpstr>PowerPoint Presentation</vt:lpstr>
      <vt:lpstr>Demo</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Terevinto</dc:creator>
  <cp:lastModifiedBy>Victor Silva</cp:lastModifiedBy>
  <cp:revision>55</cp:revision>
  <dcterms:created xsi:type="dcterms:W3CDTF">2016-07-06T00:07:28Z</dcterms:created>
  <dcterms:modified xsi:type="dcterms:W3CDTF">2016-10-01T15:01:30Z</dcterms:modified>
</cp:coreProperties>
</file>