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94" r:id="rId5"/>
    <p:sldId id="290" r:id="rId6"/>
    <p:sldId id="291" r:id="rId7"/>
    <p:sldId id="292" r:id="rId8"/>
    <p:sldId id="293" r:id="rId9"/>
    <p:sldId id="279" r:id="rId10"/>
    <p:sldId id="28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5924" autoAdjust="0"/>
  </p:normalViewPr>
  <p:slideViewPr>
    <p:cSldViewPr snapToGrid="0">
      <p:cViewPr varScale="1">
        <p:scale>
          <a:sx n="55" d="100"/>
          <a:sy n="55" d="100"/>
        </p:scale>
        <p:origin x="1272"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a:solidFill>
                  <a:schemeClr val="tx2"/>
                </a:solidFill>
                <a:latin typeface="Segoe" pitchFamily="34" charset="0"/>
              </a:rPr>
              <a:t>Phoenix</a:t>
            </a:r>
            <a:r>
              <a:rPr lang="en-GB" baseline="0" dirty="0">
                <a:solidFill>
                  <a:schemeClr val="tx2"/>
                </a:solidFill>
                <a:latin typeface="Segoe" pitchFamily="34" charset="0"/>
              </a:rPr>
              <a:t> Project – Gene Kim</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51044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802527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dirty="0"/>
              <a:t>How Agile Development Practices apply to DevOps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653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Revisiting the Agile Manifesto</a:t>
            </a:r>
          </a:p>
        </p:txBody>
      </p:sp>
      <p:sp>
        <p:nvSpPr>
          <p:cNvPr id="3" name="Content Placeholder 2"/>
          <p:cNvSpPr>
            <a:spLocks noGrp="1"/>
          </p:cNvSpPr>
          <p:nvPr>
            <p:ph sz="quarter" idx="10"/>
          </p:nvPr>
        </p:nvSpPr>
        <p:spPr>
          <a:xfrm>
            <a:off x="379514" y="1245702"/>
            <a:ext cx="11525250" cy="5290388"/>
          </a:xfrm>
        </p:spPr>
        <p:txBody>
          <a:bodyPr/>
          <a:lstStyle/>
          <a:p>
            <a:pPr marL="0" indent="0">
              <a:buNone/>
            </a:pPr>
            <a:r>
              <a:rPr lang="en-US" sz="2800" dirty="0"/>
              <a:t>We are uncovering better ways of developing software by doing it and helping others do it. Through this work we have come to value:</a:t>
            </a:r>
          </a:p>
          <a:p>
            <a:pPr marL="0" indent="0">
              <a:buNone/>
            </a:pPr>
            <a:endParaRPr lang="en-US" sz="200" dirty="0"/>
          </a:p>
          <a:p>
            <a:pPr lvl="1"/>
            <a:r>
              <a:rPr lang="en-US" b="1" dirty="0"/>
              <a:t>Individuals and interactions</a:t>
            </a:r>
            <a:r>
              <a:rPr lang="en-US" dirty="0"/>
              <a:t> over processes and tools</a:t>
            </a:r>
          </a:p>
          <a:p>
            <a:pPr lvl="1"/>
            <a:r>
              <a:rPr lang="en-US" b="1" dirty="0"/>
              <a:t>Working software</a:t>
            </a:r>
            <a:r>
              <a:rPr lang="en-US" dirty="0"/>
              <a:t> over comprehensive documentation</a:t>
            </a:r>
          </a:p>
          <a:p>
            <a:pPr lvl="1"/>
            <a:r>
              <a:rPr lang="en-US" b="1" dirty="0"/>
              <a:t>Customer collaboration</a:t>
            </a:r>
            <a:r>
              <a:rPr lang="en-US" dirty="0"/>
              <a:t> over contract negotiation</a:t>
            </a:r>
          </a:p>
          <a:p>
            <a:pPr lvl="1"/>
            <a:r>
              <a:rPr lang="en-US" b="1" dirty="0"/>
              <a:t>Responding to change</a:t>
            </a:r>
            <a:r>
              <a:rPr lang="en-US" dirty="0"/>
              <a:t> over following a plan</a:t>
            </a:r>
            <a:br>
              <a:rPr lang="en-US" dirty="0"/>
            </a:br>
            <a:endParaRPr lang="en-US" dirty="0"/>
          </a:p>
          <a:p>
            <a:pPr marL="0" indent="0">
              <a:buNone/>
            </a:pPr>
            <a:r>
              <a:rPr lang="en-US" sz="2400" dirty="0"/>
              <a:t>That is, while there is value in the items on the right, we value the items on the left more.</a:t>
            </a:r>
            <a:br>
              <a:rPr lang="en-US" sz="2400" dirty="0"/>
            </a:br>
            <a:br>
              <a:rPr lang="en-US" dirty="0"/>
            </a:br>
            <a:br>
              <a:rPr lang="en-US" dirty="0"/>
            </a:br>
            <a:endParaRPr lang="en-US" dirty="0"/>
          </a:p>
          <a:p>
            <a:pPr marL="0" indent="0">
              <a:buNone/>
            </a:pPr>
            <a:endParaRPr lang="en-US" dirty="0"/>
          </a:p>
        </p:txBody>
      </p:sp>
    </p:spTree>
    <p:extLst>
      <p:ext uri="{BB962C8B-B14F-4D97-AF65-F5344CB8AC3E}">
        <p14:creationId xmlns:p14="http://schemas.microsoft.com/office/powerpoint/2010/main" val="152562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defTabSz="914400" eaLnBrk="0" fontAlgn="base" hangingPunct="0">
              <a:lnSpc>
                <a:spcPct val="100000"/>
              </a:lnSpc>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Principles behind the Agile Manifesto</a:t>
            </a:r>
          </a:p>
        </p:txBody>
      </p:sp>
      <p:sp>
        <p:nvSpPr>
          <p:cNvPr id="4" name="Rectangle 1"/>
          <p:cNvSpPr>
            <a:spLocks noGrp="1" noChangeArrowheads="1"/>
          </p:cNvSpPr>
          <p:nvPr>
            <p:ph sz="quarter" idx="10"/>
          </p:nvPr>
        </p:nvSpPr>
        <p:spPr bwMode="auto">
          <a:xfrm>
            <a:off x="1142295" y="1133356"/>
            <a:ext cx="4509568"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 follow these principles:</a:t>
            </a:r>
            <a:endParaRPr kumimoji="0" lang="en-US" altLang="en-US" sz="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Our highest priority is to satisfy the customer</a:t>
            </a:r>
            <a:b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through early and continuous delivery</a:t>
            </a:r>
            <a:b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of valuable software.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Welcome changing requirements, even late in </a:t>
            </a:r>
            <a:b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development. Agile processes harness change for </a:t>
            </a:r>
            <a:b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customer's competitive advantage.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Deliver working software frequently, from a </a:t>
            </a:r>
            <a:b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couple of weeks to a couple of months, with a </a:t>
            </a:r>
            <a:b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preference to the shorter timescale.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Business people and developers must work </a:t>
            </a:r>
            <a:b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together daily throughout the project.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Build projects around motivated individuals. </a:t>
            </a:r>
          </a:p>
          <a:p>
            <a:pPr marL="0" lvl="0" indent="0" algn="ctr"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Give them the environment and support they need, </a:t>
            </a:r>
          </a:p>
          <a:p>
            <a:pPr marL="0" lvl="0" indent="0" algn="ctr"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and trust them to get the job done.</a:t>
            </a:r>
          </a:p>
          <a:p>
            <a:pPr marL="0" lvl="0" indent="0" algn="ctr" defTabSz="914400" eaLnBrk="0" fontAlgn="base" hangingPunct="0">
              <a:spcBef>
                <a:spcPct val="0"/>
              </a:spcBef>
              <a:spcAft>
                <a:spcPct val="0"/>
              </a:spcAf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lvl="0" indent="0" algn="ctr"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The most efficient and effective method of </a:t>
            </a:r>
          </a:p>
          <a:p>
            <a:pPr marL="0" lvl="0" indent="0" algn="ctr"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conveying information to and within a development </a:t>
            </a:r>
          </a:p>
          <a:p>
            <a:pPr marL="0" lvl="0" indent="0" algn="ctr"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team is face-to-face conversation.</a:t>
            </a:r>
          </a:p>
          <a:p>
            <a:pPr marL="0" lvl="0" indent="0" algn="ctr" defTabSz="914400" eaLnBrk="0" fontAlgn="base" hangingPunct="0">
              <a:spcBef>
                <a:spcPct val="0"/>
              </a:spcBef>
              <a:spcAft>
                <a:spcPct val="0"/>
              </a:spcAf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txBox="1">
            <a:spLocks noChangeArrowheads="1"/>
          </p:cNvSpPr>
          <p:nvPr/>
        </p:nvSpPr>
        <p:spPr bwMode="auto">
          <a:xfrm>
            <a:off x="6414644" y="1245702"/>
            <a:ext cx="463139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Working software is the primary measure of progress.</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Agile processes promote sustainable development.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The sponsors, developers, and users should be able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to maintain a constant pace indefinitely.</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Continuous attention to technical excellence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and good design enhances agility.</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Simplicity--the art of maximizing the amount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of work not done--is essential.</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The best architectures, requirements, and designs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emerge from self-organizing teams.</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At regular intervals, the team reflects on how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to become more effective, then tunes and adjusts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its behavior accordingly.</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Tx/>
              <a:buNone/>
            </a:pPr>
            <a:endParaRPr lang="en-US" altLang="en-US" sz="8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Tx/>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334262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defTabSz="914400" eaLnBrk="0" fontAlgn="base" hangingPunct="0">
              <a:lnSpc>
                <a:spcPct val="100000"/>
              </a:lnSpc>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Principles behind the Agile Manifesto</a:t>
            </a:r>
          </a:p>
        </p:txBody>
      </p:sp>
      <p:sp>
        <p:nvSpPr>
          <p:cNvPr id="4" name="Rectangle 1"/>
          <p:cNvSpPr>
            <a:spLocks noGrp="1" noChangeArrowheads="1"/>
          </p:cNvSpPr>
          <p:nvPr>
            <p:ph sz="quarter" idx="10"/>
          </p:nvPr>
        </p:nvSpPr>
        <p:spPr bwMode="auto">
          <a:xfrm>
            <a:off x="1142295" y="1133356"/>
            <a:ext cx="4509568"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 follow these principles:</a:t>
            </a:r>
            <a:endParaRPr kumimoji="0" lang="en-US" altLang="en-US"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Our highest priority is to satisfy the customer</a:t>
            </a:r>
            <a:b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through early and continuous delivery</a:t>
            </a:r>
            <a:b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of valuable software.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Welcome changing requirements, even late in </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development. Agile processes harness change for </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customer's competitive advantage.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Deliver working software frequently, from a </a:t>
            </a:r>
            <a:b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couple of weeks to a couple of months, with a </a:t>
            </a:r>
            <a:b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preference to the shorter timescale.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Business people and developers must work </a:t>
            </a:r>
            <a:b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together daily throughout the project.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Build projects around motivated individuals. </a:t>
            </a:r>
          </a:p>
          <a:p>
            <a:pPr marL="0" lvl="0" indent="0" algn="ctr"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Give them the environment and support they need, </a:t>
            </a:r>
          </a:p>
          <a:p>
            <a:pPr marL="0" lvl="0" indent="0" algn="ctr"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and trust them to get the job done.</a:t>
            </a:r>
          </a:p>
          <a:p>
            <a:pPr marL="0" lvl="0" indent="0" algn="ctr" defTabSz="914400" eaLnBrk="0" fontAlgn="base" hangingPunct="0">
              <a:spcBef>
                <a:spcPct val="0"/>
              </a:spcBef>
              <a:spcAft>
                <a:spcPct val="0"/>
              </a:spcAf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lvl="0" indent="0" algn="ctr"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The most efficient and effective method of </a:t>
            </a:r>
          </a:p>
          <a:p>
            <a:pPr marL="0" lvl="0" indent="0" algn="ctr"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conveying information to and within a development </a:t>
            </a:r>
          </a:p>
          <a:p>
            <a:pPr marL="0" lvl="0" indent="0" algn="ctr"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team is face-to-face conversation.</a:t>
            </a:r>
          </a:p>
          <a:p>
            <a:pPr marL="0" lvl="0" indent="0" algn="ctr" defTabSz="914400" eaLnBrk="0" fontAlgn="base" hangingPunct="0">
              <a:spcBef>
                <a:spcPct val="0"/>
              </a:spcBef>
              <a:spcAft>
                <a:spcPct val="0"/>
              </a:spcAf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txBox="1">
            <a:spLocks noChangeArrowheads="1"/>
          </p:cNvSpPr>
          <p:nvPr/>
        </p:nvSpPr>
        <p:spPr bwMode="auto">
          <a:xfrm>
            <a:off x="6257550" y="1245702"/>
            <a:ext cx="494558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400" eaLnBrk="0" fontAlgn="base" hangingPunct="0">
              <a:spcBef>
                <a:spcPct val="0"/>
              </a:spcBef>
              <a:spcAft>
                <a:spcPct val="0"/>
              </a:spcAft>
              <a:buFont typeface="Arial" pitchFamily="34" charset="0"/>
              <a:buNone/>
            </a:pPr>
            <a:r>
              <a:rPr lang="en-US" altLang="en-US" sz="1600" b="1" dirty="0">
                <a:solidFill>
                  <a:srgbClr val="000000"/>
                </a:solidFill>
                <a:latin typeface="Times New Roman" panose="02020603050405020304" pitchFamily="18" charset="0"/>
                <a:cs typeface="Times New Roman" panose="02020603050405020304" pitchFamily="18" charset="0"/>
              </a:rPr>
              <a:t>Working software is the primary measure of progress.</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Agile processes promote sustainable development.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The sponsors, developers, and users should be able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to maintain a constant pace indefinitely.</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Continuous attention to technical excellence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and good design enhances agility.</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Simplicity--the art of maximizing the amount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of work not done--is essential.</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The best architectures, requirements, and designs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emerge from self-organizing teams.</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At regular intervals, the team reflects on how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to become more effective, then tunes and adjusts </a:t>
            </a:r>
          </a:p>
          <a:p>
            <a:pPr marL="0" indent="0" algn="ctr" defTabSz="914400" eaLnBrk="0" fontAlgn="base" hangingPunct="0">
              <a:spcBef>
                <a:spcPct val="0"/>
              </a:spcBef>
              <a:spcAft>
                <a:spcPct val="0"/>
              </a:spcAft>
              <a:buFont typeface="Arial" pitchFamily="34" charset="0"/>
              <a:buNone/>
            </a:pPr>
            <a:r>
              <a:rPr lang="en-US" altLang="en-US" sz="1600" dirty="0">
                <a:solidFill>
                  <a:srgbClr val="000000"/>
                </a:solidFill>
                <a:latin typeface="Times New Roman" panose="02020603050405020304" pitchFamily="18" charset="0"/>
                <a:cs typeface="Times New Roman" panose="02020603050405020304" pitchFamily="18" charset="0"/>
              </a:rPr>
              <a:t>its behavior accordingly.</a:t>
            </a:r>
          </a:p>
          <a:p>
            <a:pPr marL="0" indent="0" algn="ctr" defTabSz="914400" eaLnBrk="0" fontAlgn="base" hangingPunct="0">
              <a:spcBef>
                <a:spcPct val="0"/>
              </a:spcBef>
              <a:spcAft>
                <a:spcPct val="0"/>
              </a:spcAft>
              <a:buFont typeface="Arial" pitchFamily="34" charse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Tx/>
              <a:buNone/>
            </a:pPr>
            <a:endParaRPr lang="en-US" altLang="en-US" sz="800" dirty="0">
              <a:solidFill>
                <a:srgbClr val="000000"/>
              </a:solidFill>
              <a:latin typeface="Times New Roman" panose="02020603050405020304" pitchFamily="18" charset="0"/>
              <a:cs typeface="Times New Roman" panose="02020603050405020304" pitchFamily="18" charset="0"/>
            </a:endParaRPr>
          </a:p>
          <a:p>
            <a:pPr marL="0" indent="0" algn="ctr" defTabSz="914400" eaLnBrk="0" fontAlgn="base" hangingPunct="0">
              <a:spcBef>
                <a:spcPct val="0"/>
              </a:spcBef>
              <a:spcAft>
                <a:spcPct val="0"/>
              </a:spcAft>
              <a:buFontTx/>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77965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defTabSz="914400" eaLnBrk="0" fontAlgn="base" hangingPunct="0">
              <a:lnSpc>
                <a:spcPct val="100000"/>
              </a:lnSpc>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Principles behind the Agile Manifesto</a:t>
            </a:r>
          </a:p>
        </p:txBody>
      </p:sp>
      <p:sp>
        <p:nvSpPr>
          <p:cNvPr id="4" name="Rectangle 1"/>
          <p:cNvSpPr>
            <a:spLocks noGrp="1" noChangeArrowheads="1"/>
          </p:cNvSpPr>
          <p:nvPr>
            <p:ph sz="quarter" idx="10"/>
          </p:nvPr>
        </p:nvSpPr>
        <p:spPr bwMode="auto">
          <a:xfrm>
            <a:off x="2707135" y="945621"/>
            <a:ext cx="6869188" cy="660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Our highest priority is to satisfy the customer</a:t>
            </a:r>
            <a:b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through early and continuous delivery</a:t>
            </a:r>
            <a:b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of valuable software.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Deliver working software frequently, from a </a:t>
            </a:r>
            <a:b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couple of weeks to a couple of months, with a </a:t>
            </a:r>
            <a:b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preference to the shorter timescale.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Business people and developers must work </a:t>
            </a:r>
            <a:b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together daily throughout the project.</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Times New Roman" panose="02020603050405020304" pitchFamily="18" charset="0"/>
                <a:cs typeface="Times New Roman" panose="02020603050405020304" pitchFamily="18" charset="0"/>
              </a:rPr>
              <a:t>Working software is the primary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Times New Roman" panose="02020603050405020304" pitchFamily="18" charset="0"/>
                <a:cs typeface="Times New Roman" panose="02020603050405020304" pitchFamily="18" charset="0"/>
              </a:rPr>
              <a:t>measure of progress.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718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Source Control</a:t>
            </a:r>
          </a:p>
          <a:p>
            <a:pPr lvl="0"/>
            <a:r>
              <a:rPr lang="en-US" dirty="0"/>
              <a:t>Small, frequent releases</a:t>
            </a:r>
          </a:p>
          <a:p>
            <a:pPr lvl="0"/>
            <a:r>
              <a:rPr lang="en-US" dirty="0"/>
              <a:t>Automated testing</a:t>
            </a:r>
          </a:p>
          <a:p>
            <a:pPr lvl="0"/>
            <a:r>
              <a:rPr lang="en-US" dirty="0"/>
              <a:t>Continuous Integration</a:t>
            </a:r>
          </a:p>
          <a:p>
            <a:pPr lvl="0"/>
            <a:r>
              <a:rPr lang="en-US" dirty="0"/>
              <a:t>Continuous Deployment</a:t>
            </a:r>
          </a:p>
          <a:p>
            <a:pPr lvl="0"/>
            <a:r>
              <a:rPr lang="en-US" dirty="0"/>
              <a:t>Peer Review</a:t>
            </a:r>
          </a:p>
          <a:p>
            <a:pPr lvl="0"/>
            <a:r>
              <a:rPr lang="en-US" dirty="0"/>
              <a:t>Immutable Infrastructure</a:t>
            </a:r>
          </a:p>
        </p:txBody>
      </p:sp>
      <p:sp>
        <p:nvSpPr>
          <p:cNvPr id="2" name="Title 1"/>
          <p:cNvSpPr>
            <a:spLocks noGrp="1"/>
          </p:cNvSpPr>
          <p:nvPr>
            <p:ph type="title"/>
          </p:nvPr>
        </p:nvSpPr>
        <p:spPr/>
        <p:txBody>
          <a:bodyPr/>
          <a:lstStyle/>
          <a:p>
            <a:r>
              <a:rPr lang="en-US" dirty="0"/>
              <a:t>Agile Operations</a:t>
            </a:r>
          </a:p>
        </p:txBody>
      </p:sp>
    </p:spTree>
    <p:extLst>
      <p:ext uri="{BB962C8B-B14F-4D97-AF65-F5344CB8AC3E}">
        <p14:creationId xmlns:p14="http://schemas.microsoft.com/office/powerpoint/2010/main" val="18985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Lower risk</a:t>
            </a:r>
          </a:p>
          <a:p>
            <a:pPr lvl="0"/>
            <a:r>
              <a:rPr lang="en-US" dirty="0"/>
              <a:t>Faster feedback</a:t>
            </a:r>
          </a:p>
          <a:p>
            <a:pPr lvl="0"/>
            <a:r>
              <a:rPr lang="en-US" dirty="0"/>
              <a:t>More Confidence</a:t>
            </a:r>
          </a:p>
        </p:txBody>
      </p:sp>
      <p:sp>
        <p:nvSpPr>
          <p:cNvPr id="2" name="Title 1"/>
          <p:cNvSpPr>
            <a:spLocks noGrp="1"/>
          </p:cNvSpPr>
          <p:nvPr>
            <p:ph type="title"/>
          </p:nvPr>
        </p:nvSpPr>
        <p:spPr/>
        <p:txBody>
          <a:bodyPr/>
          <a:lstStyle/>
          <a:p>
            <a:r>
              <a:rPr lang="en-US" dirty="0"/>
              <a:t>Benefits of Small Releases</a:t>
            </a:r>
          </a:p>
        </p:txBody>
      </p:sp>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62" y="3726173"/>
            <a:ext cx="3947000" cy="230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rot="19380886">
            <a:off x="1737579" y="3865962"/>
            <a:ext cx="1302073" cy="1086998"/>
          </a:xfrm>
          <a:prstGeom prst="rect">
            <a:avLst/>
          </a:prstGeom>
        </p:spPr>
      </p:pic>
      <p:pic>
        <p:nvPicPr>
          <p:cNvPr id="9"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8805" y="3726173"/>
            <a:ext cx="4217314" cy="242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10" name="Picture 9"/>
          <p:cNvPicPr>
            <a:picLocks noChangeAspect="1"/>
          </p:cNvPicPr>
          <p:nvPr/>
        </p:nvPicPr>
        <p:blipFill>
          <a:blip r:embed="rId6">
            <a:clrChange>
              <a:clrFrom>
                <a:srgbClr val="FFFFFF"/>
              </a:clrFrom>
              <a:clrTo>
                <a:srgbClr val="FFFFFF">
                  <a:alpha val="0"/>
                </a:srgbClr>
              </a:clrTo>
            </a:clrChange>
          </a:blip>
          <a:stretch>
            <a:fillRect/>
          </a:stretch>
        </p:blipFill>
        <p:spPr>
          <a:xfrm rot="19375491">
            <a:off x="7773448" y="3872992"/>
            <a:ext cx="1296703" cy="1004414"/>
          </a:xfrm>
          <a:prstGeom prst="rect">
            <a:avLst/>
          </a:prstGeom>
        </p:spPr>
      </p:pic>
      <p:sp>
        <p:nvSpPr>
          <p:cNvPr id="3" name="Right Arrow 2"/>
          <p:cNvSpPr/>
          <p:nvPr/>
        </p:nvSpPr>
        <p:spPr>
          <a:xfrm>
            <a:off x="5366084" y="4584032"/>
            <a:ext cx="989355" cy="445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73637" y="6229993"/>
            <a:ext cx="5736186" cy="369332"/>
          </a:xfrm>
          <a:prstGeom prst="rect">
            <a:avLst/>
          </a:prstGeom>
        </p:spPr>
        <p:txBody>
          <a:bodyPr wrap="none">
            <a:spAutoFit/>
          </a:bodyPr>
          <a:lstStyle/>
          <a:p>
            <a:r>
              <a:rPr lang="en-US" dirty="0"/>
              <a:t>John </a:t>
            </a:r>
            <a:r>
              <a:rPr lang="en-US" dirty="0" err="1"/>
              <a:t>Allspaw’s</a:t>
            </a:r>
            <a:r>
              <a:rPr lang="en-US" dirty="0"/>
              <a:t> visualization of slow and fast delivery cycles </a:t>
            </a:r>
          </a:p>
        </p:txBody>
      </p:sp>
    </p:spTree>
    <p:extLst>
      <p:ext uri="{BB962C8B-B14F-4D97-AF65-F5344CB8AC3E}">
        <p14:creationId xmlns:p14="http://schemas.microsoft.com/office/powerpoint/2010/main" val="45060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4137</TotalTime>
  <Words>321</Words>
  <Application>Microsoft Office PowerPoint</Application>
  <PresentationFormat>Widescreen</PresentationFormat>
  <Paragraphs>109</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Segoe</vt:lpstr>
      <vt:lpstr>Arial</vt:lpstr>
      <vt:lpstr>Calibri</vt:lpstr>
      <vt:lpstr>Segoe UI</vt:lpstr>
      <vt:lpstr>Segoe UI Light</vt:lpstr>
      <vt:lpstr>Times New Roman</vt:lpstr>
      <vt:lpstr>1_Office Theme</vt:lpstr>
      <vt:lpstr>PowerPoint Presentation</vt:lpstr>
      <vt:lpstr>Revisiting the Agile Manifesto</vt:lpstr>
      <vt:lpstr>Principles behind the Agile Manifesto</vt:lpstr>
      <vt:lpstr>Principles behind the Agile Manifesto</vt:lpstr>
      <vt:lpstr>Principles behind the Agile Manifesto</vt:lpstr>
      <vt:lpstr>Agile Operations</vt:lpstr>
      <vt:lpstr>Benefits of Small Releases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leim@microsoft.com</dc:creator>
  <cp:lastModifiedBy>Lei Ma (LEX)</cp:lastModifiedBy>
  <cp:revision>103</cp:revision>
  <dcterms:created xsi:type="dcterms:W3CDTF">2013-02-15T23:12:42Z</dcterms:created>
  <dcterms:modified xsi:type="dcterms:W3CDTF">2016-05-08T04:49:20Z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