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97" r:id="rId5"/>
    <p:sldId id="285" r:id="rId6"/>
    <p:sldId id="307" r:id="rId7"/>
    <p:sldId id="29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5924" autoAdjust="0"/>
  </p:normalViewPr>
  <p:slideViewPr>
    <p:cSldViewPr snapToGrid="0">
      <p:cViewPr varScale="1">
        <p:scale>
          <a:sx n="55" d="100"/>
          <a:sy n="55" d="100"/>
        </p:scale>
        <p:origin x="1272"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60220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36513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Importance of Version Control to DevOps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48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5"/>
            <a:ext cx="11246530" cy="5110545"/>
          </a:xfrm>
        </p:spPr>
        <p:txBody>
          <a:bodyPr>
            <a:normAutofit/>
          </a:bodyPr>
          <a:lstStyle/>
          <a:p>
            <a:pPr lvl="0"/>
            <a:r>
              <a:rPr lang="en-US" dirty="0"/>
              <a:t>The management of changes to documents, computer programs, large web sites, and other collections of information.</a:t>
            </a:r>
          </a:p>
          <a:p>
            <a:pPr lvl="1"/>
            <a:r>
              <a:rPr lang="en-US" dirty="0"/>
              <a:t>Supported by a tool</a:t>
            </a:r>
          </a:p>
          <a:p>
            <a:pPr lvl="1"/>
            <a:r>
              <a:rPr lang="en-US" dirty="0"/>
              <a:t>Provides ways to see differences between versions</a:t>
            </a:r>
          </a:p>
          <a:p>
            <a:pPr lvl="1"/>
            <a:r>
              <a:rPr lang="en-US" dirty="0"/>
              <a:t>Allows parallel development through merges and branches</a:t>
            </a:r>
          </a:p>
          <a:p>
            <a:r>
              <a:rPr lang="en-US" dirty="0"/>
              <a:t>Foundational in software development, but occasionally new to operations teams</a:t>
            </a:r>
          </a:p>
          <a:p>
            <a:pPr lvl="1"/>
            <a:endParaRPr lang="en-US" dirty="0"/>
          </a:p>
          <a:p>
            <a:pPr lvl="1"/>
            <a:endParaRPr lang="en-US" dirty="0"/>
          </a:p>
          <a:p>
            <a:pPr lvl="0"/>
            <a:endParaRPr lang="en-US" dirty="0"/>
          </a:p>
        </p:txBody>
      </p:sp>
      <p:sp>
        <p:nvSpPr>
          <p:cNvPr id="2" name="Title 1"/>
          <p:cNvSpPr>
            <a:spLocks noGrp="1"/>
          </p:cNvSpPr>
          <p:nvPr>
            <p:ph type="title"/>
          </p:nvPr>
        </p:nvSpPr>
        <p:spPr/>
        <p:txBody>
          <a:bodyPr>
            <a:normAutofit/>
          </a:bodyPr>
          <a:lstStyle/>
          <a:p>
            <a:r>
              <a:rPr lang="en-US" dirty="0"/>
              <a:t>What is Version/Source Control?</a:t>
            </a:r>
          </a:p>
        </p:txBody>
      </p:sp>
    </p:spTree>
    <p:extLst>
      <p:ext uri="{BB962C8B-B14F-4D97-AF65-F5344CB8AC3E}">
        <p14:creationId xmlns:p14="http://schemas.microsoft.com/office/powerpoint/2010/main" val="238763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452956" cy="1406344"/>
          </a:xfrm>
        </p:spPr>
        <p:txBody>
          <a:bodyPr>
            <a:normAutofit/>
          </a:bodyPr>
          <a:lstStyle/>
          <a:p>
            <a:pPr lvl="0"/>
            <a:r>
              <a:rPr lang="en-US" dirty="0"/>
              <a:t>One of the highest predictors of performance (State of DevOps Report 2014)</a:t>
            </a:r>
          </a:p>
          <a:p>
            <a:pPr lvl="0"/>
            <a:endParaRPr lang="en-US" dirty="0"/>
          </a:p>
        </p:txBody>
      </p:sp>
      <p:sp>
        <p:nvSpPr>
          <p:cNvPr id="2" name="Title 1"/>
          <p:cNvSpPr>
            <a:spLocks noGrp="1"/>
          </p:cNvSpPr>
          <p:nvPr>
            <p:ph type="title"/>
          </p:nvPr>
        </p:nvSpPr>
        <p:spPr/>
        <p:txBody>
          <a:bodyPr>
            <a:normAutofit/>
          </a:bodyPr>
          <a:lstStyle/>
          <a:p>
            <a:r>
              <a:rPr lang="en-US" dirty="0"/>
              <a:t>Benefits of Version/Source Control</a:t>
            </a:r>
          </a:p>
        </p:txBody>
      </p:sp>
      <p:sp>
        <p:nvSpPr>
          <p:cNvPr id="6" name="Content Placeholder 6"/>
          <p:cNvSpPr txBox="1">
            <a:spLocks/>
          </p:cNvSpPr>
          <p:nvPr/>
        </p:nvSpPr>
        <p:spPr>
          <a:xfrm>
            <a:off x="378696" y="2527442"/>
            <a:ext cx="11525250" cy="3892913"/>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 Kim hypothesizes as to why:</a:t>
            </a:r>
          </a:p>
          <a:p>
            <a:pPr lvl="1"/>
            <a:r>
              <a:rPr lang="en-US" dirty="0"/>
              <a:t>High numbers of failures are due to misconfiguration, not bad code</a:t>
            </a:r>
          </a:p>
          <a:p>
            <a:pPr lvl="2"/>
            <a:r>
              <a:rPr lang="en-US" dirty="0"/>
              <a:t>Countermeasure: source control all configuration to a single source of truth</a:t>
            </a:r>
          </a:p>
          <a:p>
            <a:pPr lvl="1"/>
            <a:r>
              <a:rPr lang="en-US" dirty="0"/>
              <a:t>Allows anyone to recreate environments solely from what is in source control, as opposed to requiring individual or tribal knowledge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75906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Version Control</a:t>
            </a:r>
          </a:p>
        </p:txBody>
      </p:sp>
      <p:sp>
        <p:nvSpPr>
          <p:cNvPr id="3" name="Content Placeholder 2"/>
          <p:cNvSpPr>
            <a:spLocks noGrp="1"/>
          </p:cNvSpPr>
          <p:nvPr>
            <p:ph sz="quarter" idx="10"/>
          </p:nvPr>
        </p:nvSpPr>
        <p:spPr/>
        <p:txBody>
          <a:bodyPr/>
          <a:lstStyle/>
          <a:p>
            <a:r>
              <a:rPr lang="en-US" dirty="0"/>
              <a:t>Source Code</a:t>
            </a:r>
          </a:p>
          <a:p>
            <a:r>
              <a:rPr lang="en-US" dirty="0"/>
              <a:t>Environment definition </a:t>
            </a:r>
          </a:p>
          <a:p>
            <a:r>
              <a:rPr lang="en-US" dirty="0"/>
              <a:t>Infrastructure configuration</a:t>
            </a:r>
          </a:p>
          <a:p>
            <a:r>
              <a:rPr lang="en-US" dirty="0"/>
              <a:t>Deployment scripts</a:t>
            </a:r>
          </a:p>
          <a:p>
            <a:r>
              <a:rPr lang="en-US" dirty="0"/>
              <a:t>Documentation</a:t>
            </a:r>
          </a:p>
          <a:p>
            <a:endParaRPr lang="en-US" dirty="0"/>
          </a:p>
          <a:p>
            <a:r>
              <a:rPr lang="en-US" sz="3600" b="1" dirty="0"/>
              <a:t>EVERYTHING!</a:t>
            </a:r>
          </a:p>
          <a:p>
            <a:endParaRPr lang="en-US" dirty="0"/>
          </a:p>
          <a:p>
            <a:endParaRPr lang="en-US" dirty="0"/>
          </a:p>
        </p:txBody>
      </p:sp>
    </p:spTree>
    <p:extLst>
      <p:ext uri="{BB962C8B-B14F-4D97-AF65-F5344CB8AC3E}">
        <p14:creationId xmlns:p14="http://schemas.microsoft.com/office/powerpoint/2010/main" val="344021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4132</TotalTime>
  <Words>147</Words>
  <Application>Microsoft Office PowerPoint</Application>
  <PresentationFormat>Widescreen</PresentationFormat>
  <Paragraphs>25</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Segoe</vt:lpstr>
      <vt:lpstr>Arial</vt:lpstr>
      <vt:lpstr>Calibri</vt:lpstr>
      <vt:lpstr>Segoe UI</vt:lpstr>
      <vt:lpstr>Segoe UI Light</vt:lpstr>
      <vt:lpstr>1_Office Theme</vt:lpstr>
      <vt:lpstr>PowerPoint Presentation</vt:lpstr>
      <vt:lpstr>What is Version/Source Control?</vt:lpstr>
      <vt:lpstr>Benefits of Version/Source Control</vt:lpstr>
      <vt:lpstr>What to Version Control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leim@microsoft.com</dc:creator>
  <cp:lastModifiedBy>Lei Ma (LEX)</cp:lastModifiedBy>
  <cp:revision>103</cp:revision>
  <dcterms:created xsi:type="dcterms:W3CDTF">2013-02-15T23:12:42Z</dcterms:created>
  <dcterms:modified xsi:type="dcterms:W3CDTF">2016-05-08T04:51:43Z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