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99" r:id="rId5"/>
    <p:sldId id="300" r:id="rId6"/>
    <p:sldId id="288" r:id="rId7"/>
    <p:sldId id="305"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w Automation is applied to DevOps" id="{9318234B-41F1-40BD-9CC4-6D32E221E936}">
          <p14:sldIdLst>
            <p14:sldId id="299"/>
            <p14:sldId id="300"/>
            <p14:sldId id="288"/>
            <p14:sldId id="305"/>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5" autoAdjust="0"/>
    <p:restoredTop sz="75924" autoAdjust="0"/>
  </p:normalViewPr>
  <p:slideViewPr>
    <p:cSldViewPr snapToGrid="0">
      <p:cViewPr varScale="1">
        <p:scale>
          <a:sx n="55" d="100"/>
          <a:sy n="55" d="100"/>
        </p:scale>
        <p:origin x="1266" y="6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52033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1758508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lvl="0"/>
            <a:r>
              <a:rPr lang="en-US" dirty="0"/>
              <a:t>Automation in DevOps</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710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ctangle 168"/>
          <p:cNvSpPr/>
          <p:nvPr/>
        </p:nvSpPr>
        <p:spPr>
          <a:xfrm>
            <a:off x="8072034" y="2146265"/>
            <a:ext cx="1949638" cy="4459397"/>
          </a:xfrm>
          <a:prstGeom prst="rect">
            <a:avLst/>
          </a:prstGeom>
          <a:pattFill prst="dkUpDiag">
            <a:fgClr>
              <a:srgbClr val="FFFFFF"/>
            </a:fgClr>
            <a:bgClr>
              <a:schemeClr val="bg1">
                <a:lumMod val="95000"/>
              </a:schemeClr>
            </a:bgClr>
          </a:pattFill>
          <a:ln w="25400" cap="flat" cmpd="sng" algn="ctr">
            <a:noFill/>
            <a:prstDash val="solid"/>
            <a:headEnd type="none" w="med" len="med"/>
            <a:tailEnd type="none" w="med" len="med"/>
          </a:ln>
          <a:effectLst/>
        </p:spPr>
        <p:txBody>
          <a:bodyPr rot="0" spcFirstLastPara="0" vertOverflow="overflow" horzOverflow="overflow" vert="horz" wrap="square" lIns="238951" tIns="191161" rIns="238951" bIns="191161" numCol="1" spcCol="0" rtlCol="0" fromWordArt="0" anchor="t" anchorCtr="0" forceAA="0" compatLnSpc="1">
            <a:prstTxWarp prst="textNoShape">
              <a:avLst/>
            </a:prstTxWarp>
            <a:noAutofit/>
          </a:bodyPr>
          <a:lstStyle/>
          <a:p>
            <a:pPr marL="0" lvl="1" defTabSz="1194825" fontAlgn="base">
              <a:spcAft>
                <a:spcPct val="0"/>
              </a:spcAft>
              <a:defRPr/>
            </a:pPr>
            <a:endParaRPr lang="en-US" sz="1372" kern="0" dirty="0">
              <a:solidFill>
                <a:srgbClr val="404040">
                  <a:lumMod val="75000"/>
                  <a:lumOff val="25000"/>
                </a:srgbClr>
              </a:solidFill>
              <a:latin typeface="Arial" pitchFamily="34" charset="0"/>
              <a:cs typeface="Arial" pitchFamily="34" charset="0"/>
            </a:endParaRPr>
          </a:p>
        </p:txBody>
      </p:sp>
      <p:sp>
        <p:nvSpPr>
          <p:cNvPr id="168" name="Rectangle 167"/>
          <p:cNvSpPr/>
          <p:nvPr/>
        </p:nvSpPr>
        <p:spPr>
          <a:xfrm>
            <a:off x="4196960" y="2146265"/>
            <a:ext cx="1949638" cy="4459397"/>
          </a:xfrm>
          <a:prstGeom prst="rect">
            <a:avLst/>
          </a:prstGeom>
          <a:pattFill prst="dkUpDiag">
            <a:fgClr>
              <a:srgbClr val="FFFFFF"/>
            </a:fgClr>
            <a:bgClr>
              <a:schemeClr val="bg1">
                <a:lumMod val="95000"/>
              </a:schemeClr>
            </a:bgClr>
          </a:pattFill>
          <a:ln w="25400" cap="flat" cmpd="sng" algn="ctr">
            <a:noFill/>
            <a:prstDash val="solid"/>
            <a:headEnd type="none" w="med" len="med"/>
            <a:tailEnd type="none" w="med" len="med"/>
          </a:ln>
          <a:effectLst/>
        </p:spPr>
        <p:txBody>
          <a:bodyPr rot="0" spcFirstLastPara="0" vertOverflow="overflow" horzOverflow="overflow" vert="horz" wrap="square" lIns="238951" tIns="191161" rIns="238951" bIns="191161" numCol="1" spcCol="0" rtlCol="0" fromWordArt="0" anchor="t" anchorCtr="0" forceAA="0" compatLnSpc="1">
            <a:prstTxWarp prst="textNoShape">
              <a:avLst/>
            </a:prstTxWarp>
            <a:noAutofit/>
          </a:bodyPr>
          <a:lstStyle/>
          <a:p>
            <a:pPr marL="0" lvl="1" defTabSz="1194825" fontAlgn="base">
              <a:spcAft>
                <a:spcPct val="0"/>
              </a:spcAft>
              <a:defRPr/>
            </a:pPr>
            <a:endParaRPr lang="en-US" sz="1372" kern="0" dirty="0">
              <a:solidFill>
                <a:srgbClr val="404040">
                  <a:lumMod val="75000"/>
                  <a:lumOff val="25000"/>
                </a:srgbClr>
              </a:solidFill>
              <a:latin typeface="Arial" pitchFamily="34" charset="0"/>
              <a:cs typeface="Arial" pitchFamily="34" charset="0"/>
            </a:endParaRPr>
          </a:p>
        </p:txBody>
      </p:sp>
      <p:sp>
        <p:nvSpPr>
          <p:cNvPr id="167" name="Rectangle 166"/>
          <p:cNvSpPr/>
          <p:nvPr/>
        </p:nvSpPr>
        <p:spPr>
          <a:xfrm>
            <a:off x="321886" y="2146264"/>
            <a:ext cx="1949638" cy="4459397"/>
          </a:xfrm>
          <a:prstGeom prst="rect">
            <a:avLst/>
          </a:prstGeom>
          <a:pattFill prst="dkUpDiag">
            <a:fgClr>
              <a:srgbClr val="FFFFFF"/>
            </a:fgClr>
            <a:bgClr>
              <a:schemeClr val="bg1">
                <a:lumMod val="95000"/>
              </a:schemeClr>
            </a:bgClr>
          </a:pattFill>
          <a:ln w="25400" cap="flat" cmpd="sng" algn="ctr">
            <a:noFill/>
            <a:prstDash val="solid"/>
            <a:headEnd type="none" w="med" len="med"/>
            <a:tailEnd type="none" w="med" len="med"/>
          </a:ln>
          <a:effectLst/>
        </p:spPr>
        <p:txBody>
          <a:bodyPr rot="0" spcFirstLastPara="0" vertOverflow="overflow" horzOverflow="overflow" vert="horz" wrap="square" lIns="238951" tIns="191161" rIns="238951" bIns="191161" numCol="1" spcCol="0" rtlCol="0" fromWordArt="0" anchor="t" anchorCtr="0" forceAA="0" compatLnSpc="1">
            <a:prstTxWarp prst="textNoShape">
              <a:avLst/>
            </a:prstTxWarp>
            <a:noAutofit/>
          </a:bodyPr>
          <a:lstStyle/>
          <a:p>
            <a:pPr marL="0" lvl="1" defTabSz="1194825" fontAlgn="base">
              <a:spcAft>
                <a:spcPct val="0"/>
              </a:spcAft>
              <a:defRPr/>
            </a:pPr>
            <a:endParaRPr lang="en-US" sz="1372" kern="0" dirty="0">
              <a:solidFill>
                <a:srgbClr val="404040">
                  <a:lumMod val="75000"/>
                  <a:lumOff val="25000"/>
                </a:srgbClr>
              </a:solidFill>
              <a:latin typeface="Arial" pitchFamily="34" charset="0"/>
              <a:cs typeface="Arial" pitchFamily="34" charset="0"/>
            </a:endParaRPr>
          </a:p>
        </p:txBody>
      </p:sp>
      <p:sp>
        <p:nvSpPr>
          <p:cNvPr id="110" name="Rectangle 109"/>
          <p:cNvSpPr/>
          <p:nvPr/>
        </p:nvSpPr>
        <p:spPr bwMode="auto">
          <a:xfrm>
            <a:off x="2263456" y="2146265"/>
            <a:ext cx="1941570" cy="4459397"/>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56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Rectangle 111"/>
          <p:cNvSpPr/>
          <p:nvPr/>
        </p:nvSpPr>
        <p:spPr bwMode="auto">
          <a:xfrm>
            <a:off x="6131786" y="2146265"/>
            <a:ext cx="1957209" cy="4459397"/>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56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Rectangle 113"/>
          <p:cNvSpPr/>
          <p:nvPr/>
        </p:nvSpPr>
        <p:spPr bwMode="auto">
          <a:xfrm>
            <a:off x="10013606" y="2146265"/>
            <a:ext cx="1941570" cy="4459397"/>
          </a:xfrm>
          <a:prstGeom prst="rect">
            <a:avLst/>
          </a:pr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56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Automation enables continuous value delivery</a:t>
            </a:r>
          </a:p>
        </p:txBody>
      </p:sp>
      <p:sp>
        <p:nvSpPr>
          <p:cNvPr id="115" name="Rectangle 114"/>
          <p:cNvSpPr/>
          <p:nvPr/>
        </p:nvSpPr>
        <p:spPr bwMode="auto">
          <a:xfrm>
            <a:off x="321886" y="1266593"/>
            <a:ext cx="1941570" cy="82115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Developer</a:t>
            </a:r>
          </a:p>
        </p:txBody>
      </p:sp>
      <p:sp>
        <p:nvSpPr>
          <p:cNvPr id="116" name="Rectangle 115"/>
          <p:cNvSpPr/>
          <p:nvPr/>
        </p:nvSpPr>
        <p:spPr bwMode="auto">
          <a:xfrm>
            <a:off x="2263456" y="1266593"/>
            <a:ext cx="1941570" cy="82115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Version Control</a:t>
            </a:r>
          </a:p>
        </p:txBody>
      </p:sp>
      <p:sp>
        <p:nvSpPr>
          <p:cNvPr id="117" name="Rectangle 116"/>
          <p:cNvSpPr/>
          <p:nvPr/>
        </p:nvSpPr>
        <p:spPr bwMode="auto">
          <a:xfrm>
            <a:off x="4205028" y="1266593"/>
            <a:ext cx="1941570" cy="821150"/>
          </a:xfrm>
          <a:prstGeom prst="rect">
            <a:avLst/>
          </a:prstGeom>
          <a:solidFill>
            <a:srgbClr val="D52D1A"/>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Build and</a:t>
            </a:r>
            <a:b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b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Unit T</a:t>
            </a:r>
            <a:r>
              <a:rPr lang="en-US" sz="1372" kern="0" dirty="0" err="1">
                <a:gradFill>
                  <a:gsLst>
                    <a:gs pos="0">
                      <a:srgbClr val="FFFFFF"/>
                    </a:gs>
                    <a:gs pos="100000">
                      <a:srgbClr val="FFFFFF"/>
                    </a:gs>
                  </a:gsLst>
                  <a:lin ang="5400000" scaled="0"/>
                </a:gradFill>
                <a:ea typeface="Segoe UI" pitchFamily="34" charset="0"/>
                <a:cs typeface="Segoe UI Semibold" panose="020B0702040204020203" pitchFamily="34" charset="0"/>
              </a:rPr>
              <a:t>esting</a:t>
            </a:r>
            <a:endPar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sp>
        <p:nvSpPr>
          <p:cNvPr id="118" name="Rectangle 117"/>
          <p:cNvSpPr/>
          <p:nvPr/>
        </p:nvSpPr>
        <p:spPr bwMode="auto">
          <a:xfrm>
            <a:off x="6131786" y="1266593"/>
            <a:ext cx="1957209" cy="821150"/>
          </a:xfrm>
          <a:prstGeom prst="rect">
            <a:avLst/>
          </a:prstGeom>
          <a:solidFill>
            <a:srgbClr val="541868"/>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Automated Acceptance T</a:t>
            </a:r>
            <a:r>
              <a:rPr lang="en-US" sz="1372" kern="0" dirty="0" err="1">
                <a:gradFill>
                  <a:gsLst>
                    <a:gs pos="0">
                      <a:srgbClr val="FFFFFF"/>
                    </a:gs>
                    <a:gs pos="100000">
                      <a:srgbClr val="FFFFFF"/>
                    </a:gs>
                  </a:gsLst>
                  <a:lin ang="5400000" scaled="0"/>
                </a:gradFill>
                <a:ea typeface="Segoe UI" pitchFamily="34" charset="0"/>
                <a:cs typeface="Segoe UI Semibold" panose="020B0702040204020203" pitchFamily="34" charset="0"/>
              </a:rPr>
              <a:t>esting</a:t>
            </a:r>
            <a:endPar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sp>
        <p:nvSpPr>
          <p:cNvPr id="119" name="Rectangle 118"/>
          <p:cNvSpPr/>
          <p:nvPr/>
        </p:nvSpPr>
        <p:spPr bwMode="auto">
          <a:xfrm>
            <a:off x="8080102" y="1266593"/>
            <a:ext cx="1941570" cy="821150"/>
          </a:xfrm>
          <a:prstGeom prst="rect">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User</a:t>
            </a:r>
            <a:b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b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A</a:t>
            </a:r>
            <a:r>
              <a:rPr lang="en-US" sz="1372" kern="0" dirty="0" err="1">
                <a:gradFill>
                  <a:gsLst>
                    <a:gs pos="0">
                      <a:srgbClr val="FFFFFF"/>
                    </a:gs>
                    <a:gs pos="100000">
                      <a:srgbClr val="FFFFFF"/>
                    </a:gs>
                  </a:gsLst>
                  <a:lin ang="5400000" scaled="0"/>
                </a:gradFill>
                <a:ea typeface="Segoe UI" pitchFamily="34" charset="0"/>
                <a:cs typeface="Segoe UI Semibold" panose="020B0702040204020203" pitchFamily="34" charset="0"/>
              </a:rPr>
              <a:t>cceptance</a:t>
            </a:r>
            <a:r>
              <a:rPr lang="en-US" sz="1372" kern="0" dirty="0">
                <a:gradFill>
                  <a:gsLst>
                    <a:gs pos="0">
                      <a:srgbClr val="FFFFFF"/>
                    </a:gs>
                    <a:gs pos="100000">
                      <a:srgbClr val="FFFFFF"/>
                    </a:gs>
                  </a:gsLst>
                  <a:lin ang="5400000" scaled="0"/>
                </a:gradFill>
                <a:ea typeface="Segoe UI" pitchFamily="34" charset="0"/>
                <a:cs typeface="Segoe UI Semibold" panose="020B0702040204020203" pitchFamily="34" charset="0"/>
              </a:rPr>
              <a:t> Testing</a:t>
            </a:r>
          </a:p>
        </p:txBody>
      </p:sp>
      <p:sp>
        <p:nvSpPr>
          <p:cNvPr id="120" name="Rectangle 119"/>
          <p:cNvSpPr/>
          <p:nvPr/>
        </p:nvSpPr>
        <p:spPr bwMode="auto">
          <a:xfrm>
            <a:off x="10013606" y="1266593"/>
            <a:ext cx="1941570" cy="821150"/>
          </a:xfrm>
          <a:prstGeom prst="rect">
            <a:avLst/>
          </a:prstGeom>
          <a:solidFill>
            <a:schemeClr val="tx1">
              <a:lumMod val="60000"/>
              <a:lumOff val="40000"/>
            </a:scheme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765" kern="0" dirty="0">
                <a:gradFill>
                  <a:gsLst>
                    <a:gs pos="0">
                      <a:srgbClr val="FFFFFF"/>
                    </a:gs>
                    <a:gs pos="100000">
                      <a:srgbClr val="FFFFFF"/>
                    </a:gs>
                  </a:gsLst>
                  <a:lin ang="5400000" scaled="0"/>
                </a:gradFill>
                <a:ea typeface="Segoe UI" pitchFamily="34" charset="0"/>
                <a:cs typeface="Segoe UI Semibold" panose="020B0702040204020203" pitchFamily="34" charset="0"/>
              </a:rPr>
              <a:t>Release</a:t>
            </a:r>
          </a:p>
        </p:txBody>
      </p:sp>
      <p:sp>
        <p:nvSpPr>
          <p:cNvPr id="122" name="TextBox 121"/>
          <p:cNvSpPr txBox="1"/>
          <p:nvPr/>
        </p:nvSpPr>
        <p:spPr>
          <a:xfrm>
            <a:off x="1515386" y="2358058"/>
            <a:ext cx="1238964"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gradFill>
                  <a:gsLst>
                    <a:gs pos="0">
                      <a:srgbClr val="3F3F3F"/>
                    </a:gs>
                    <a:gs pos="100000">
                      <a:srgbClr val="3F3F3F"/>
                    </a:gs>
                  </a:gsLst>
                  <a:lin ang="5400000" scaled="0"/>
                </a:gradFill>
              </a:rPr>
              <a:t>Check-in</a:t>
            </a:r>
          </a:p>
        </p:txBody>
      </p:sp>
      <p:sp>
        <p:nvSpPr>
          <p:cNvPr id="123" name="TextBox 122"/>
          <p:cNvSpPr txBox="1"/>
          <p:nvPr/>
        </p:nvSpPr>
        <p:spPr>
          <a:xfrm>
            <a:off x="3503207" y="2358058"/>
            <a:ext cx="1077101"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gradFill>
                  <a:gsLst>
                    <a:gs pos="0">
                      <a:srgbClr val="3F3F3F"/>
                    </a:gs>
                    <a:gs pos="100000">
                      <a:srgbClr val="3F3F3F"/>
                    </a:gs>
                  </a:gsLst>
                  <a:lin ang="5400000" scaled="0"/>
                </a:gradFill>
              </a:rPr>
              <a:t>Trigger</a:t>
            </a:r>
          </a:p>
        </p:txBody>
      </p:sp>
      <p:sp>
        <p:nvSpPr>
          <p:cNvPr id="124" name="TextBox 123"/>
          <p:cNvSpPr txBox="1"/>
          <p:nvPr/>
        </p:nvSpPr>
        <p:spPr>
          <a:xfrm>
            <a:off x="1515386" y="2906698"/>
            <a:ext cx="1308110"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solidFill>
                  <a:srgbClr val="C00000"/>
                </a:solidFill>
              </a:rPr>
              <a:t>Feedback</a:t>
            </a:r>
          </a:p>
        </p:txBody>
      </p:sp>
      <p:sp>
        <p:nvSpPr>
          <p:cNvPr id="125" name="Freeform 5"/>
          <p:cNvSpPr>
            <a:spLocks/>
          </p:cNvSpPr>
          <p:nvPr/>
        </p:nvSpPr>
        <p:spPr bwMode="auto">
          <a:xfrm>
            <a:off x="1061049" y="2660514"/>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541868"/>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26" name="Freeform 5"/>
          <p:cNvSpPr>
            <a:spLocks/>
          </p:cNvSpPr>
          <p:nvPr/>
        </p:nvSpPr>
        <p:spPr bwMode="auto">
          <a:xfrm>
            <a:off x="1061049" y="3623722"/>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541868"/>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27" name="Freeform 5"/>
          <p:cNvSpPr>
            <a:spLocks/>
          </p:cNvSpPr>
          <p:nvPr/>
        </p:nvSpPr>
        <p:spPr bwMode="auto">
          <a:xfrm>
            <a:off x="1061049" y="4925841"/>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541868"/>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28" name="Freeform 5"/>
          <p:cNvSpPr>
            <a:spLocks/>
          </p:cNvSpPr>
          <p:nvPr/>
        </p:nvSpPr>
        <p:spPr bwMode="auto">
          <a:xfrm>
            <a:off x="2985659" y="2660514"/>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541868"/>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29" name="Freeform 5"/>
          <p:cNvSpPr>
            <a:spLocks/>
          </p:cNvSpPr>
          <p:nvPr/>
        </p:nvSpPr>
        <p:spPr bwMode="auto">
          <a:xfrm>
            <a:off x="2985659" y="3623722"/>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541868"/>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30" name="Freeform 5"/>
          <p:cNvSpPr>
            <a:spLocks/>
          </p:cNvSpPr>
          <p:nvPr/>
        </p:nvSpPr>
        <p:spPr bwMode="auto">
          <a:xfrm>
            <a:off x="2985659" y="4925841"/>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541868"/>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31" name="Freeform 5"/>
          <p:cNvSpPr>
            <a:spLocks/>
          </p:cNvSpPr>
          <p:nvPr/>
        </p:nvSpPr>
        <p:spPr bwMode="auto">
          <a:xfrm>
            <a:off x="4944190" y="3781096"/>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F17719"/>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32" name="Freeform 5"/>
          <p:cNvSpPr>
            <a:spLocks/>
          </p:cNvSpPr>
          <p:nvPr/>
        </p:nvSpPr>
        <p:spPr bwMode="auto">
          <a:xfrm>
            <a:off x="4944190" y="5065618"/>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F17719"/>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cxnSp>
        <p:nvCxnSpPr>
          <p:cNvPr id="133" name="Straight Arrow Connector 132"/>
          <p:cNvCxnSpPr/>
          <p:nvPr/>
        </p:nvCxnSpPr>
        <p:spPr>
          <a:xfrm flipV="1">
            <a:off x="1510546" y="2875129"/>
            <a:ext cx="1351786" cy="8863"/>
          </a:xfrm>
          <a:prstGeom prst="straightConnector1">
            <a:avLst/>
          </a:prstGeom>
          <a:noFill/>
          <a:ln w="38100" cap="flat" cmpd="sng" algn="ctr">
            <a:solidFill>
              <a:srgbClr val="541868"/>
            </a:solidFill>
            <a:prstDash val="solid"/>
            <a:headEnd type="none"/>
            <a:tailEnd type="triangle"/>
          </a:ln>
          <a:effectLst/>
        </p:spPr>
      </p:cxnSp>
      <p:cxnSp>
        <p:nvCxnSpPr>
          <p:cNvPr id="134" name="Straight Arrow Connector 133"/>
          <p:cNvCxnSpPr/>
          <p:nvPr/>
        </p:nvCxnSpPr>
        <p:spPr>
          <a:xfrm flipV="1">
            <a:off x="3406520" y="2867508"/>
            <a:ext cx="1411129" cy="1"/>
          </a:xfrm>
          <a:prstGeom prst="straightConnector1">
            <a:avLst/>
          </a:prstGeom>
          <a:noFill/>
          <a:ln w="38100" cap="flat" cmpd="sng" algn="ctr">
            <a:solidFill>
              <a:srgbClr val="541868"/>
            </a:solidFill>
            <a:prstDash val="solid"/>
            <a:headEnd type="none"/>
            <a:tailEnd type="triangle"/>
          </a:ln>
          <a:effectLst/>
        </p:spPr>
      </p:cxnSp>
      <p:cxnSp>
        <p:nvCxnSpPr>
          <p:cNvPr id="135" name="Straight Arrow Connector 134"/>
          <p:cNvCxnSpPr/>
          <p:nvPr/>
        </p:nvCxnSpPr>
        <p:spPr>
          <a:xfrm flipH="1">
            <a:off x="1293848" y="3408149"/>
            <a:ext cx="3668446" cy="0"/>
          </a:xfrm>
          <a:prstGeom prst="straightConnector1">
            <a:avLst/>
          </a:prstGeom>
          <a:noFill/>
          <a:ln w="38100" cap="flat" cmpd="sng" algn="ctr">
            <a:solidFill>
              <a:srgbClr val="D1281C"/>
            </a:solidFill>
            <a:prstDash val="sysDash"/>
            <a:headEnd type="none"/>
            <a:tailEnd type="arrow"/>
          </a:ln>
          <a:effectLst/>
        </p:spPr>
      </p:cxnSp>
      <p:cxnSp>
        <p:nvCxnSpPr>
          <p:cNvPr id="136" name="Straight Arrow Connector 135"/>
          <p:cNvCxnSpPr/>
          <p:nvPr/>
        </p:nvCxnSpPr>
        <p:spPr>
          <a:xfrm flipH="1">
            <a:off x="1292670" y="4428695"/>
            <a:ext cx="5490058" cy="0"/>
          </a:xfrm>
          <a:prstGeom prst="straightConnector1">
            <a:avLst/>
          </a:prstGeom>
          <a:noFill/>
          <a:ln w="38100" cap="flat" cmpd="sng" algn="ctr">
            <a:solidFill>
              <a:srgbClr val="F17719"/>
            </a:solidFill>
            <a:prstDash val="sysDash"/>
            <a:headEnd type="arrow"/>
            <a:tailEnd type="arrow"/>
          </a:ln>
          <a:effectLst/>
        </p:spPr>
      </p:cxnSp>
      <p:cxnSp>
        <p:nvCxnSpPr>
          <p:cNvPr id="137" name="Straight Arrow Connector 136"/>
          <p:cNvCxnSpPr/>
          <p:nvPr/>
        </p:nvCxnSpPr>
        <p:spPr>
          <a:xfrm flipV="1">
            <a:off x="1510546" y="3851472"/>
            <a:ext cx="1351786" cy="8863"/>
          </a:xfrm>
          <a:prstGeom prst="straightConnector1">
            <a:avLst/>
          </a:prstGeom>
          <a:noFill/>
          <a:ln w="38100" cap="flat" cmpd="sng" algn="ctr">
            <a:solidFill>
              <a:srgbClr val="541868"/>
            </a:solidFill>
            <a:prstDash val="solid"/>
            <a:headEnd type="none"/>
            <a:tailEnd type="triangle"/>
          </a:ln>
          <a:effectLst/>
        </p:spPr>
      </p:cxnSp>
      <p:cxnSp>
        <p:nvCxnSpPr>
          <p:cNvPr id="138" name="Straight Arrow Connector 137"/>
          <p:cNvCxnSpPr/>
          <p:nvPr/>
        </p:nvCxnSpPr>
        <p:spPr>
          <a:xfrm flipV="1">
            <a:off x="3405030" y="3844830"/>
            <a:ext cx="1411129" cy="1"/>
          </a:xfrm>
          <a:prstGeom prst="straightConnector1">
            <a:avLst/>
          </a:prstGeom>
          <a:noFill/>
          <a:ln w="38100" cap="flat" cmpd="sng" algn="ctr">
            <a:solidFill>
              <a:srgbClr val="541868"/>
            </a:solidFill>
            <a:prstDash val="solid"/>
            <a:headEnd type="none"/>
            <a:tailEnd type="triangle"/>
          </a:ln>
          <a:effectLst/>
        </p:spPr>
      </p:cxnSp>
      <p:cxnSp>
        <p:nvCxnSpPr>
          <p:cNvPr id="139" name="Straight Arrow Connector 138"/>
          <p:cNvCxnSpPr/>
          <p:nvPr/>
        </p:nvCxnSpPr>
        <p:spPr>
          <a:xfrm flipH="1">
            <a:off x="1292670" y="4667578"/>
            <a:ext cx="5615690" cy="0"/>
          </a:xfrm>
          <a:prstGeom prst="straightConnector1">
            <a:avLst/>
          </a:prstGeom>
          <a:noFill/>
          <a:ln w="38100" cap="flat" cmpd="sng" algn="ctr">
            <a:solidFill>
              <a:srgbClr val="D1281C"/>
            </a:solidFill>
            <a:prstDash val="sysDash"/>
            <a:headEnd type="none"/>
            <a:tailEnd type="arrow"/>
          </a:ln>
          <a:effectLst/>
        </p:spPr>
      </p:cxnSp>
      <p:sp>
        <p:nvSpPr>
          <p:cNvPr id="140" name="TextBox 139"/>
          <p:cNvSpPr txBox="1"/>
          <p:nvPr/>
        </p:nvSpPr>
        <p:spPr>
          <a:xfrm>
            <a:off x="5559049" y="3900638"/>
            <a:ext cx="1077101"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gradFill>
                  <a:gsLst>
                    <a:gs pos="0">
                      <a:srgbClr val="3F3F3F"/>
                    </a:gs>
                    <a:gs pos="100000">
                      <a:srgbClr val="3F3F3F"/>
                    </a:gs>
                  </a:gsLst>
                  <a:lin ang="5400000" scaled="0"/>
                </a:gradFill>
              </a:rPr>
              <a:t>Trigger</a:t>
            </a:r>
          </a:p>
        </p:txBody>
      </p:sp>
      <p:sp>
        <p:nvSpPr>
          <p:cNvPr id="141" name="TextBox 140"/>
          <p:cNvSpPr txBox="1"/>
          <p:nvPr/>
        </p:nvSpPr>
        <p:spPr>
          <a:xfrm>
            <a:off x="1515386" y="3900638"/>
            <a:ext cx="1308110"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solidFill>
                  <a:srgbClr val="C00000"/>
                </a:solidFill>
              </a:rPr>
              <a:t>Feedback</a:t>
            </a:r>
          </a:p>
        </p:txBody>
      </p:sp>
      <p:grpSp>
        <p:nvGrpSpPr>
          <p:cNvPr id="142" name="Group 141"/>
          <p:cNvGrpSpPr/>
          <p:nvPr/>
        </p:nvGrpSpPr>
        <p:grpSpPr>
          <a:xfrm>
            <a:off x="4916607" y="2869249"/>
            <a:ext cx="463244" cy="598266"/>
            <a:chOff x="4961494" y="2657728"/>
            <a:chExt cx="472533" cy="610262"/>
          </a:xfrm>
        </p:grpSpPr>
        <p:sp>
          <p:nvSpPr>
            <p:cNvPr id="158" name="Freeform 5"/>
            <p:cNvSpPr>
              <a:spLocks/>
            </p:cNvSpPr>
            <p:nvPr/>
          </p:nvSpPr>
          <p:spPr bwMode="auto">
            <a:xfrm>
              <a:off x="4961494" y="2657728"/>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D1281C"/>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grpSp>
          <p:nvGrpSpPr>
            <p:cNvPr id="159" name="Group 360"/>
            <p:cNvGrpSpPr>
              <a:grpSpLocks noChangeAspect="1"/>
            </p:cNvGrpSpPr>
            <p:nvPr/>
          </p:nvGrpSpPr>
          <p:grpSpPr bwMode="auto">
            <a:xfrm flipH="1">
              <a:off x="5172963" y="2756711"/>
              <a:ext cx="45719" cy="331991"/>
              <a:chOff x="-1094" y="874"/>
              <a:chExt cx="130" cy="944"/>
            </a:xfrm>
            <a:solidFill>
              <a:srgbClr val="FFFFFF"/>
            </a:solidFill>
          </p:grpSpPr>
          <p:sp>
            <p:nvSpPr>
              <p:cNvPr id="160" name="Freeform 361"/>
              <p:cNvSpPr>
                <a:spLocks/>
              </p:cNvSpPr>
              <p:nvPr/>
            </p:nvSpPr>
            <p:spPr bwMode="auto">
              <a:xfrm>
                <a:off x="-1094" y="874"/>
                <a:ext cx="130" cy="720"/>
              </a:xfrm>
              <a:custGeom>
                <a:avLst/>
                <a:gdLst>
                  <a:gd name="T0" fmla="*/ 0 w 130"/>
                  <a:gd name="T1" fmla="*/ 0 h 720"/>
                  <a:gd name="T2" fmla="*/ 130 w 130"/>
                  <a:gd name="T3" fmla="*/ 0 h 720"/>
                  <a:gd name="T4" fmla="*/ 130 w 130"/>
                  <a:gd name="T5" fmla="*/ 311 h 720"/>
                  <a:gd name="T6" fmla="*/ 99 w 130"/>
                  <a:gd name="T7" fmla="*/ 720 h 720"/>
                  <a:gd name="T8" fmla="*/ 33 w 130"/>
                  <a:gd name="T9" fmla="*/ 720 h 720"/>
                  <a:gd name="T10" fmla="*/ 0 w 130"/>
                  <a:gd name="T11" fmla="*/ 311 h 720"/>
                  <a:gd name="T12" fmla="*/ 0 w 13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130" h="720">
                    <a:moveTo>
                      <a:pt x="0" y="0"/>
                    </a:moveTo>
                    <a:lnTo>
                      <a:pt x="130" y="0"/>
                    </a:lnTo>
                    <a:lnTo>
                      <a:pt x="130" y="311"/>
                    </a:lnTo>
                    <a:lnTo>
                      <a:pt x="99" y="720"/>
                    </a:lnTo>
                    <a:lnTo>
                      <a:pt x="33" y="720"/>
                    </a:lnTo>
                    <a:lnTo>
                      <a:pt x="0" y="31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50">
                  <a:defRPr/>
                </a:pPr>
                <a:endParaRPr lang="en-US" sz="1765" kern="0">
                  <a:solidFill>
                    <a:srgbClr val="FFFFFF"/>
                  </a:solidFill>
                </a:endParaRPr>
              </a:p>
            </p:txBody>
          </p:sp>
          <p:sp>
            <p:nvSpPr>
              <p:cNvPr id="161" name="Rectangle 362"/>
              <p:cNvSpPr>
                <a:spLocks noChangeArrowheads="1"/>
              </p:cNvSpPr>
              <p:nvPr/>
            </p:nvSpPr>
            <p:spPr bwMode="auto">
              <a:xfrm>
                <a:off x="-1094" y="1684"/>
                <a:ext cx="127" cy="1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50">
                  <a:defRPr/>
                </a:pPr>
                <a:endParaRPr lang="en-US" sz="1765" kern="0">
                  <a:solidFill>
                    <a:srgbClr val="FFFFFF"/>
                  </a:solidFill>
                </a:endParaRPr>
              </a:p>
            </p:txBody>
          </p:sp>
        </p:grpSp>
      </p:grpSp>
      <p:grpSp>
        <p:nvGrpSpPr>
          <p:cNvPr id="143" name="Group 142"/>
          <p:cNvGrpSpPr/>
          <p:nvPr/>
        </p:nvGrpSpPr>
        <p:grpSpPr>
          <a:xfrm>
            <a:off x="6844994" y="4151109"/>
            <a:ext cx="463244" cy="598266"/>
            <a:chOff x="4961494" y="2657728"/>
            <a:chExt cx="472533" cy="610262"/>
          </a:xfrm>
        </p:grpSpPr>
        <p:sp>
          <p:nvSpPr>
            <p:cNvPr id="154" name="Freeform 5"/>
            <p:cNvSpPr>
              <a:spLocks/>
            </p:cNvSpPr>
            <p:nvPr/>
          </p:nvSpPr>
          <p:spPr bwMode="auto">
            <a:xfrm>
              <a:off x="4961494" y="2657728"/>
              <a:ext cx="472533" cy="610262"/>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D1281C"/>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grpSp>
          <p:nvGrpSpPr>
            <p:cNvPr id="155" name="Group 360"/>
            <p:cNvGrpSpPr>
              <a:grpSpLocks noChangeAspect="1"/>
            </p:cNvGrpSpPr>
            <p:nvPr/>
          </p:nvGrpSpPr>
          <p:grpSpPr bwMode="auto">
            <a:xfrm flipH="1">
              <a:off x="5172963" y="2756711"/>
              <a:ext cx="45719" cy="331991"/>
              <a:chOff x="-1094" y="874"/>
              <a:chExt cx="130" cy="944"/>
            </a:xfrm>
            <a:solidFill>
              <a:srgbClr val="FFFFFF"/>
            </a:solidFill>
          </p:grpSpPr>
          <p:sp>
            <p:nvSpPr>
              <p:cNvPr id="156" name="Freeform 361"/>
              <p:cNvSpPr>
                <a:spLocks/>
              </p:cNvSpPr>
              <p:nvPr/>
            </p:nvSpPr>
            <p:spPr bwMode="auto">
              <a:xfrm>
                <a:off x="-1094" y="874"/>
                <a:ext cx="130" cy="720"/>
              </a:xfrm>
              <a:custGeom>
                <a:avLst/>
                <a:gdLst>
                  <a:gd name="T0" fmla="*/ 0 w 130"/>
                  <a:gd name="T1" fmla="*/ 0 h 720"/>
                  <a:gd name="T2" fmla="*/ 130 w 130"/>
                  <a:gd name="T3" fmla="*/ 0 h 720"/>
                  <a:gd name="T4" fmla="*/ 130 w 130"/>
                  <a:gd name="T5" fmla="*/ 311 h 720"/>
                  <a:gd name="T6" fmla="*/ 99 w 130"/>
                  <a:gd name="T7" fmla="*/ 720 h 720"/>
                  <a:gd name="T8" fmla="*/ 33 w 130"/>
                  <a:gd name="T9" fmla="*/ 720 h 720"/>
                  <a:gd name="T10" fmla="*/ 0 w 130"/>
                  <a:gd name="T11" fmla="*/ 311 h 720"/>
                  <a:gd name="T12" fmla="*/ 0 w 13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130" h="720">
                    <a:moveTo>
                      <a:pt x="0" y="0"/>
                    </a:moveTo>
                    <a:lnTo>
                      <a:pt x="130" y="0"/>
                    </a:lnTo>
                    <a:lnTo>
                      <a:pt x="130" y="311"/>
                    </a:lnTo>
                    <a:lnTo>
                      <a:pt x="99" y="720"/>
                    </a:lnTo>
                    <a:lnTo>
                      <a:pt x="33" y="720"/>
                    </a:lnTo>
                    <a:lnTo>
                      <a:pt x="0" y="31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50">
                  <a:defRPr/>
                </a:pPr>
                <a:endParaRPr lang="en-US" sz="1765" kern="0">
                  <a:solidFill>
                    <a:srgbClr val="FFFFFF"/>
                  </a:solidFill>
                </a:endParaRPr>
              </a:p>
            </p:txBody>
          </p:sp>
          <p:sp>
            <p:nvSpPr>
              <p:cNvPr id="157" name="Rectangle 362"/>
              <p:cNvSpPr>
                <a:spLocks noChangeArrowheads="1"/>
              </p:cNvSpPr>
              <p:nvPr/>
            </p:nvSpPr>
            <p:spPr bwMode="auto">
              <a:xfrm>
                <a:off x="-1094" y="1684"/>
                <a:ext cx="127" cy="1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50">
                  <a:defRPr/>
                </a:pPr>
                <a:endParaRPr lang="en-US" sz="1765" kern="0">
                  <a:solidFill>
                    <a:srgbClr val="FFFFFF"/>
                  </a:solidFill>
                </a:endParaRPr>
              </a:p>
            </p:txBody>
          </p:sp>
        </p:grpSp>
      </p:grpSp>
      <p:cxnSp>
        <p:nvCxnSpPr>
          <p:cNvPr id="144" name="Straight Arrow Connector 143"/>
          <p:cNvCxnSpPr/>
          <p:nvPr/>
        </p:nvCxnSpPr>
        <p:spPr>
          <a:xfrm flipH="1">
            <a:off x="1292669" y="5722067"/>
            <a:ext cx="5520513" cy="0"/>
          </a:xfrm>
          <a:prstGeom prst="straightConnector1">
            <a:avLst/>
          </a:prstGeom>
          <a:noFill/>
          <a:ln w="38100" cap="flat" cmpd="sng" algn="ctr">
            <a:solidFill>
              <a:srgbClr val="F17719"/>
            </a:solidFill>
            <a:prstDash val="sysDash"/>
            <a:headEnd type="arrow"/>
            <a:tailEnd type="arrow"/>
          </a:ln>
          <a:effectLst/>
        </p:spPr>
      </p:cxnSp>
      <p:cxnSp>
        <p:nvCxnSpPr>
          <p:cNvPr id="145" name="Straight Arrow Connector 144"/>
          <p:cNvCxnSpPr/>
          <p:nvPr/>
        </p:nvCxnSpPr>
        <p:spPr>
          <a:xfrm flipH="1">
            <a:off x="1292668" y="5960950"/>
            <a:ext cx="7502920" cy="0"/>
          </a:xfrm>
          <a:prstGeom prst="straightConnector1">
            <a:avLst/>
          </a:prstGeom>
          <a:noFill/>
          <a:ln w="38100" cap="flat" cmpd="sng" algn="ctr">
            <a:solidFill>
              <a:srgbClr val="F17719"/>
            </a:solidFill>
            <a:prstDash val="sysDash"/>
            <a:headEnd type="arrow"/>
            <a:tailEnd type="arrow"/>
          </a:ln>
          <a:effectLst/>
        </p:spPr>
      </p:cxnSp>
      <p:cxnSp>
        <p:nvCxnSpPr>
          <p:cNvPr id="146" name="Straight Arrow Connector 145"/>
          <p:cNvCxnSpPr/>
          <p:nvPr/>
        </p:nvCxnSpPr>
        <p:spPr>
          <a:xfrm flipV="1">
            <a:off x="1510546" y="5159457"/>
            <a:ext cx="1351786" cy="8863"/>
          </a:xfrm>
          <a:prstGeom prst="straightConnector1">
            <a:avLst/>
          </a:prstGeom>
          <a:noFill/>
          <a:ln w="38100" cap="flat" cmpd="sng" algn="ctr">
            <a:solidFill>
              <a:srgbClr val="541868"/>
            </a:solidFill>
            <a:prstDash val="solid"/>
            <a:headEnd type="none"/>
            <a:tailEnd type="triangle"/>
          </a:ln>
          <a:effectLst/>
        </p:spPr>
      </p:cxnSp>
      <p:cxnSp>
        <p:nvCxnSpPr>
          <p:cNvPr id="147" name="Straight Arrow Connector 146"/>
          <p:cNvCxnSpPr/>
          <p:nvPr/>
        </p:nvCxnSpPr>
        <p:spPr>
          <a:xfrm flipV="1">
            <a:off x="3405030" y="5152815"/>
            <a:ext cx="1411129" cy="1"/>
          </a:xfrm>
          <a:prstGeom prst="straightConnector1">
            <a:avLst/>
          </a:prstGeom>
          <a:noFill/>
          <a:ln w="38100" cap="flat" cmpd="sng" algn="ctr">
            <a:solidFill>
              <a:srgbClr val="541868"/>
            </a:solidFill>
            <a:prstDash val="solid"/>
            <a:headEnd type="none"/>
            <a:tailEnd type="triangle"/>
          </a:ln>
          <a:effectLst/>
        </p:spPr>
      </p:cxnSp>
      <p:sp>
        <p:nvSpPr>
          <p:cNvPr id="148" name="Freeform 5"/>
          <p:cNvSpPr>
            <a:spLocks/>
          </p:cNvSpPr>
          <p:nvPr/>
        </p:nvSpPr>
        <p:spPr bwMode="auto">
          <a:xfrm>
            <a:off x="6850249" y="5311031"/>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F17719"/>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49" name="Freeform 5"/>
          <p:cNvSpPr>
            <a:spLocks/>
          </p:cNvSpPr>
          <p:nvPr/>
        </p:nvSpPr>
        <p:spPr bwMode="auto">
          <a:xfrm>
            <a:off x="8846489" y="5665500"/>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F17719"/>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
        <p:nvSpPr>
          <p:cNvPr id="152" name="TextBox 151"/>
          <p:cNvSpPr txBox="1"/>
          <p:nvPr/>
        </p:nvSpPr>
        <p:spPr>
          <a:xfrm>
            <a:off x="7310410" y="5409119"/>
            <a:ext cx="1264108"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solidFill>
                  <a:sysClr val="windowText" lastClr="000000"/>
                </a:solidFill>
              </a:rPr>
              <a:t>Approval</a:t>
            </a:r>
          </a:p>
        </p:txBody>
      </p:sp>
      <p:sp>
        <p:nvSpPr>
          <p:cNvPr id="153" name="TextBox 152"/>
          <p:cNvSpPr txBox="1"/>
          <p:nvPr/>
        </p:nvSpPr>
        <p:spPr>
          <a:xfrm>
            <a:off x="9345033" y="5409119"/>
            <a:ext cx="1264108" cy="534056"/>
          </a:xfrm>
          <a:prstGeom prst="rect">
            <a:avLst/>
          </a:prstGeom>
          <a:noFill/>
        </p:spPr>
        <p:txBody>
          <a:bodyPr wrap="none" lIns="179285" tIns="143428" rIns="179285" bIns="143428" rtlCol="0">
            <a:spAutoFit/>
          </a:bodyPr>
          <a:lstStyle/>
          <a:p>
            <a:pPr defTabSz="896386">
              <a:lnSpc>
                <a:spcPct val="90000"/>
              </a:lnSpc>
              <a:spcAft>
                <a:spcPts val="588"/>
              </a:spcAft>
              <a:defRPr/>
            </a:pPr>
            <a:r>
              <a:rPr lang="en-US" sz="1765" kern="0" dirty="0">
                <a:solidFill>
                  <a:sysClr val="windowText" lastClr="000000"/>
                </a:solidFill>
              </a:rPr>
              <a:t>Approval</a:t>
            </a:r>
          </a:p>
        </p:txBody>
      </p:sp>
      <p:cxnSp>
        <p:nvCxnSpPr>
          <p:cNvPr id="57" name="Straight Arrow Connector 56"/>
          <p:cNvCxnSpPr/>
          <p:nvPr/>
        </p:nvCxnSpPr>
        <p:spPr>
          <a:xfrm flipH="1">
            <a:off x="9367399" y="5941124"/>
            <a:ext cx="1385368" cy="19826"/>
          </a:xfrm>
          <a:prstGeom prst="straightConnector1">
            <a:avLst/>
          </a:prstGeom>
          <a:noFill/>
          <a:ln w="38100" cap="flat" cmpd="sng" algn="ctr">
            <a:solidFill>
              <a:srgbClr val="2FAFE9"/>
            </a:solidFill>
            <a:prstDash val="sysDash"/>
            <a:headEnd type="arrow"/>
            <a:tailEnd type="none"/>
          </a:ln>
          <a:effectLst/>
        </p:spPr>
      </p:cxnSp>
      <p:sp>
        <p:nvSpPr>
          <p:cNvPr id="58" name="Freeform 5"/>
          <p:cNvSpPr>
            <a:spLocks/>
          </p:cNvSpPr>
          <p:nvPr/>
        </p:nvSpPr>
        <p:spPr bwMode="auto">
          <a:xfrm>
            <a:off x="10786007" y="5665500"/>
            <a:ext cx="463244" cy="598266"/>
          </a:xfrm>
          <a:custGeom>
            <a:avLst/>
            <a:gdLst>
              <a:gd name="T0" fmla="*/ 176 w 176"/>
              <a:gd name="T1" fmla="*/ 80 h 228"/>
              <a:gd name="T2" fmla="*/ 88 w 176"/>
              <a:gd name="T3" fmla="*/ 228 h 228"/>
              <a:gd name="T4" fmla="*/ 0 w 176"/>
              <a:gd name="T5" fmla="*/ 80 h 228"/>
              <a:gd name="T6" fmla="*/ 88 w 176"/>
              <a:gd name="T7" fmla="*/ 0 h 228"/>
              <a:gd name="T8" fmla="*/ 176 w 176"/>
              <a:gd name="T9" fmla="*/ 80 h 228"/>
            </a:gdLst>
            <a:ahLst/>
            <a:cxnLst>
              <a:cxn ang="0">
                <a:pos x="T0" y="T1"/>
              </a:cxn>
              <a:cxn ang="0">
                <a:pos x="T2" y="T3"/>
              </a:cxn>
              <a:cxn ang="0">
                <a:pos x="T4" y="T5"/>
              </a:cxn>
              <a:cxn ang="0">
                <a:pos x="T6" y="T7"/>
              </a:cxn>
              <a:cxn ang="0">
                <a:pos x="T8" y="T9"/>
              </a:cxn>
            </a:cxnLst>
            <a:rect l="0" t="0" r="r" b="b"/>
            <a:pathLst>
              <a:path w="176" h="228">
                <a:moveTo>
                  <a:pt x="176" y="80"/>
                </a:moveTo>
                <a:cubicBezTo>
                  <a:pt x="176" y="129"/>
                  <a:pt x="88" y="228"/>
                  <a:pt x="88" y="228"/>
                </a:cubicBezTo>
                <a:cubicBezTo>
                  <a:pt x="88" y="228"/>
                  <a:pt x="0" y="129"/>
                  <a:pt x="0" y="80"/>
                </a:cubicBezTo>
                <a:cubicBezTo>
                  <a:pt x="0" y="31"/>
                  <a:pt x="39" y="0"/>
                  <a:pt x="88" y="0"/>
                </a:cubicBezTo>
                <a:cubicBezTo>
                  <a:pt x="137" y="0"/>
                  <a:pt x="176" y="31"/>
                  <a:pt x="176" y="80"/>
                </a:cubicBezTo>
                <a:close/>
              </a:path>
            </a:pathLst>
          </a:custGeom>
          <a:solidFill>
            <a:srgbClr val="2FAFE9"/>
          </a:solidFill>
          <a:ln>
            <a:noFill/>
          </a:ln>
        </p:spPr>
        <p:txBody>
          <a:bodyPr vert="horz" wrap="square" lIns="89642" tIns="44821" rIns="89642" bIns="44821" numCol="1" anchor="t" anchorCtr="0" compatLnSpc="1">
            <a:prstTxWarp prst="textNoShape">
              <a:avLst/>
            </a:prstTxWarp>
          </a:bodyPr>
          <a:lstStyle/>
          <a:p>
            <a:pPr defTabSz="914098">
              <a:defRPr/>
            </a:pPr>
            <a:endParaRPr lang="en-US" sz="1765" kern="0" dirty="0">
              <a:solidFill>
                <a:srgbClr val="FFFFFF"/>
              </a:solidFill>
            </a:endParaRPr>
          </a:p>
        </p:txBody>
      </p:sp>
    </p:spTree>
    <p:extLst>
      <p:ext uri="{BB962C8B-B14F-4D97-AF65-F5344CB8AC3E}">
        <p14:creationId xmlns:p14="http://schemas.microsoft.com/office/powerpoint/2010/main" val="394596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5"/>
                                        </p:tgtEl>
                                        <p:attrNameLst>
                                          <p:attrName>style.visibility</p:attrName>
                                        </p:attrNameLst>
                                      </p:cBhvr>
                                      <p:to>
                                        <p:strVal val="visible"/>
                                      </p:to>
                                    </p:set>
                                    <p:anim calcmode="lin" valueType="num">
                                      <p:cBhvr additive="base">
                                        <p:cTn id="7" dur="1000" fill="hold"/>
                                        <p:tgtEl>
                                          <p:spTgt spid="115"/>
                                        </p:tgtEl>
                                        <p:attrNameLst>
                                          <p:attrName>ppt_x</p:attrName>
                                        </p:attrNameLst>
                                      </p:cBhvr>
                                      <p:tavLst>
                                        <p:tav tm="0">
                                          <p:val>
                                            <p:strVal val="#ppt_x"/>
                                          </p:val>
                                        </p:tav>
                                        <p:tav tm="100000">
                                          <p:val>
                                            <p:strVal val="#ppt_x"/>
                                          </p:val>
                                        </p:tav>
                                      </p:tavLst>
                                    </p:anim>
                                    <p:anim calcmode="lin" valueType="num">
                                      <p:cBhvr additive="base">
                                        <p:cTn id="8" dur="1000" fill="hold"/>
                                        <p:tgtEl>
                                          <p:spTgt spid="11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116"/>
                                        </p:tgtEl>
                                        <p:attrNameLst>
                                          <p:attrName>style.visibility</p:attrName>
                                        </p:attrNameLst>
                                      </p:cBhvr>
                                      <p:to>
                                        <p:strVal val="visible"/>
                                      </p:to>
                                    </p:set>
                                    <p:anim calcmode="lin" valueType="num">
                                      <p:cBhvr additive="base">
                                        <p:cTn id="11" dur="1000" fill="hold"/>
                                        <p:tgtEl>
                                          <p:spTgt spid="116"/>
                                        </p:tgtEl>
                                        <p:attrNameLst>
                                          <p:attrName>ppt_x</p:attrName>
                                        </p:attrNameLst>
                                      </p:cBhvr>
                                      <p:tavLst>
                                        <p:tav tm="0">
                                          <p:val>
                                            <p:strVal val="#ppt_x"/>
                                          </p:val>
                                        </p:tav>
                                        <p:tav tm="100000">
                                          <p:val>
                                            <p:strVal val="#ppt_x"/>
                                          </p:val>
                                        </p:tav>
                                      </p:tavLst>
                                    </p:anim>
                                    <p:anim calcmode="lin" valueType="num">
                                      <p:cBhvr additive="base">
                                        <p:cTn id="12" dur="1000" fill="hold"/>
                                        <p:tgtEl>
                                          <p:spTgt spid="11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200"/>
                                  </p:stCondLst>
                                  <p:childTnLst>
                                    <p:set>
                                      <p:cBhvr>
                                        <p:cTn id="14" dur="1" fill="hold">
                                          <p:stCondLst>
                                            <p:cond delay="0"/>
                                          </p:stCondLst>
                                        </p:cTn>
                                        <p:tgtEl>
                                          <p:spTgt spid="117"/>
                                        </p:tgtEl>
                                        <p:attrNameLst>
                                          <p:attrName>style.visibility</p:attrName>
                                        </p:attrNameLst>
                                      </p:cBhvr>
                                      <p:to>
                                        <p:strVal val="visible"/>
                                      </p:to>
                                    </p:set>
                                    <p:anim calcmode="lin" valueType="num">
                                      <p:cBhvr additive="base">
                                        <p:cTn id="15" dur="1000" fill="hold"/>
                                        <p:tgtEl>
                                          <p:spTgt spid="117"/>
                                        </p:tgtEl>
                                        <p:attrNameLst>
                                          <p:attrName>ppt_x</p:attrName>
                                        </p:attrNameLst>
                                      </p:cBhvr>
                                      <p:tavLst>
                                        <p:tav tm="0">
                                          <p:val>
                                            <p:strVal val="#ppt_x"/>
                                          </p:val>
                                        </p:tav>
                                        <p:tav tm="100000">
                                          <p:val>
                                            <p:strVal val="#ppt_x"/>
                                          </p:val>
                                        </p:tav>
                                      </p:tavLst>
                                    </p:anim>
                                    <p:anim calcmode="lin" valueType="num">
                                      <p:cBhvr additive="base">
                                        <p:cTn id="16" dur="1000" fill="hold"/>
                                        <p:tgtEl>
                                          <p:spTgt spid="117"/>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300"/>
                                  </p:stCondLst>
                                  <p:childTnLst>
                                    <p:set>
                                      <p:cBhvr>
                                        <p:cTn id="18" dur="1" fill="hold">
                                          <p:stCondLst>
                                            <p:cond delay="0"/>
                                          </p:stCondLst>
                                        </p:cTn>
                                        <p:tgtEl>
                                          <p:spTgt spid="118"/>
                                        </p:tgtEl>
                                        <p:attrNameLst>
                                          <p:attrName>style.visibility</p:attrName>
                                        </p:attrNameLst>
                                      </p:cBhvr>
                                      <p:to>
                                        <p:strVal val="visible"/>
                                      </p:to>
                                    </p:set>
                                    <p:anim calcmode="lin" valueType="num">
                                      <p:cBhvr additive="base">
                                        <p:cTn id="19" dur="1000" fill="hold"/>
                                        <p:tgtEl>
                                          <p:spTgt spid="118"/>
                                        </p:tgtEl>
                                        <p:attrNameLst>
                                          <p:attrName>ppt_x</p:attrName>
                                        </p:attrNameLst>
                                      </p:cBhvr>
                                      <p:tavLst>
                                        <p:tav tm="0">
                                          <p:val>
                                            <p:strVal val="#ppt_x"/>
                                          </p:val>
                                        </p:tav>
                                        <p:tav tm="100000">
                                          <p:val>
                                            <p:strVal val="#ppt_x"/>
                                          </p:val>
                                        </p:tav>
                                      </p:tavLst>
                                    </p:anim>
                                    <p:anim calcmode="lin" valueType="num">
                                      <p:cBhvr additive="base">
                                        <p:cTn id="20" dur="1000" fill="hold"/>
                                        <p:tgtEl>
                                          <p:spTgt spid="118"/>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400"/>
                                  </p:stCondLst>
                                  <p:childTnLst>
                                    <p:set>
                                      <p:cBhvr>
                                        <p:cTn id="22" dur="1" fill="hold">
                                          <p:stCondLst>
                                            <p:cond delay="0"/>
                                          </p:stCondLst>
                                        </p:cTn>
                                        <p:tgtEl>
                                          <p:spTgt spid="119"/>
                                        </p:tgtEl>
                                        <p:attrNameLst>
                                          <p:attrName>style.visibility</p:attrName>
                                        </p:attrNameLst>
                                      </p:cBhvr>
                                      <p:to>
                                        <p:strVal val="visible"/>
                                      </p:to>
                                    </p:set>
                                    <p:anim calcmode="lin" valueType="num">
                                      <p:cBhvr additive="base">
                                        <p:cTn id="23" dur="1000" fill="hold"/>
                                        <p:tgtEl>
                                          <p:spTgt spid="119"/>
                                        </p:tgtEl>
                                        <p:attrNameLst>
                                          <p:attrName>ppt_x</p:attrName>
                                        </p:attrNameLst>
                                      </p:cBhvr>
                                      <p:tavLst>
                                        <p:tav tm="0">
                                          <p:val>
                                            <p:strVal val="#ppt_x"/>
                                          </p:val>
                                        </p:tav>
                                        <p:tav tm="100000">
                                          <p:val>
                                            <p:strVal val="#ppt_x"/>
                                          </p:val>
                                        </p:tav>
                                      </p:tavLst>
                                    </p:anim>
                                    <p:anim calcmode="lin" valueType="num">
                                      <p:cBhvr additive="base">
                                        <p:cTn id="24" dur="1000" fill="hold"/>
                                        <p:tgtEl>
                                          <p:spTgt spid="119"/>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500"/>
                                  </p:stCondLst>
                                  <p:childTnLst>
                                    <p:set>
                                      <p:cBhvr>
                                        <p:cTn id="26" dur="1" fill="hold">
                                          <p:stCondLst>
                                            <p:cond delay="0"/>
                                          </p:stCondLst>
                                        </p:cTn>
                                        <p:tgtEl>
                                          <p:spTgt spid="120"/>
                                        </p:tgtEl>
                                        <p:attrNameLst>
                                          <p:attrName>style.visibility</p:attrName>
                                        </p:attrNameLst>
                                      </p:cBhvr>
                                      <p:to>
                                        <p:strVal val="visible"/>
                                      </p:to>
                                    </p:set>
                                    <p:anim calcmode="lin" valueType="num">
                                      <p:cBhvr additive="base">
                                        <p:cTn id="27" dur="1000" fill="hold"/>
                                        <p:tgtEl>
                                          <p:spTgt spid="120"/>
                                        </p:tgtEl>
                                        <p:attrNameLst>
                                          <p:attrName>ppt_x</p:attrName>
                                        </p:attrNameLst>
                                      </p:cBhvr>
                                      <p:tavLst>
                                        <p:tav tm="0">
                                          <p:val>
                                            <p:strVal val="#ppt_x"/>
                                          </p:val>
                                        </p:tav>
                                        <p:tav tm="100000">
                                          <p:val>
                                            <p:strVal val="#ppt_x"/>
                                          </p:val>
                                        </p:tav>
                                      </p:tavLst>
                                    </p:anim>
                                    <p:anim calcmode="lin" valueType="num">
                                      <p:cBhvr additive="base">
                                        <p:cTn id="28" dur="1000" fill="hold"/>
                                        <p:tgtEl>
                                          <p:spTgt spid="1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6" grpId="0" animBg="1"/>
      <p:bldP spid="117" grpId="0" animBg="1"/>
      <p:bldP spid="118" grpId="0" animBg="1"/>
      <p:bldP spid="119" grpId="0" animBg="1"/>
      <p:bldP spid="1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a:r>
              <a:rPr lang="en-US" dirty="0"/>
              <a:t>Removes manual errors</a:t>
            </a:r>
          </a:p>
          <a:p>
            <a:pPr lvl="0"/>
            <a:r>
              <a:rPr lang="en-US" dirty="0"/>
              <a:t>Enables anyone to perform tasks</a:t>
            </a:r>
          </a:p>
          <a:p>
            <a:pPr lvl="0"/>
            <a:r>
              <a:rPr lang="en-US" dirty="0"/>
              <a:t>Enables speed, reliability and consistency</a:t>
            </a:r>
          </a:p>
          <a:p>
            <a:pPr lvl="0"/>
            <a:r>
              <a:rPr lang="en-US" dirty="0"/>
              <a:t>Empowers frequent releases and self-service</a:t>
            </a:r>
          </a:p>
          <a:p>
            <a:pPr lvl="0"/>
            <a:endParaRPr lang="en-US" dirty="0"/>
          </a:p>
          <a:p>
            <a:pPr lvl="0"/>
            <a:endParaRPr lang="en-US" dirty="0"/>
          </a:p>
        </p:txBody>
      </p:sp>
      <p:sp>
        <p:nvSpPr>
          <p:cNvPr id="2" name="Title 1"/>
          <p:cNvSpPr>
            <a:spLocks noGrp="1"/>
          </p:cNvSpPr>
          <p:nvPr>
            <p:ph type="title"/>
          </p:nvPr>
        </p:nvSpPr>
        <p:spPr/>
        <p:txBody>
          <a:bodyPr/>
          <a:lstStyle/>
          <a:p>
            <a:r>
              <a:rPr lang="en-US" dirty="0"/>
              <a:t>Benefits of Automation in DevOps</a:t>
            </a:r>
          </a:p>
        </p:txBody>
      </p:sp>
    </p:spTree>
    <p:extLst>
      <p:ext uri="{BB962C8B-B14F-4D97-AF65-F5344CB8AC3E}">
        <p14:creationId xmlns:p14="http://schemas.microsoft.com/office/powerpoint/2010/main" val="404321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to Automate</a:t>
            </a:r>
          </a:p>
        </p:txBody>
      </p:sp>
      <p:sp>
        <p:nvSpPr>
          <p:cNvPr id="3" name="Content Placeholder 2"/>
          <p:cNvSpPr>
            <a:spLocks noGrp="1"/>
          </p:cNvSpPr>
          <p:nvPr>
            <p:ph sz="quarter" idx="10"/>
          </p:nvPr>
        </p:nvSpPr>
        <p:spPr/>
        <p:txBody>
          <a:bodyPr/>
          <a:lstStyle/>
          <a:p>
            <a:r>
              <a:rPr lang="en-US" dirty="0"/>
              <a:t>Build and Deployment</a:t>
            </a:r>
          </a:p>
          <a:p>
            <a:r>
              <a:rPr lang="en-US" dirty="0"/>
              <a:t>Environment creation </a:t>
            </a:r>
          </a:p>
          <a:p>
            <a:r>
              <a:rPr lang="en-US" dirty="0"/>
              <a:t>Infrastructure configuration</a:t>
            </a:r>
          </a:p>
          <a:p>
            <a:r>
              <a:rPr lang="en-US" dirty="0"/>
              <a:t>Unit, Integration, UI and Performance Testing</a:t>
            </a:r>
          </a:p>
          <a:p>
            <a:r>
              <a:rPr lang="en-US" dirty="0"/>
              <a:t>Documentation generation</a:t>
            </a:r>
          </a:p>
          <a:p>
            <a:r>
              <a:rPr lang="en-US" dirty="0"/>
              <a:t>Monitoring and notifications</a:t>
            </a:r>
          </a:p>
          <a:p>
            <a:pPr marL="0" indent="0">
              <a:buNone/>
            </a:pPr>
            <a:endParaRPr lang="en-US" dirty="0"/>
          </a:p>
          <a:p>
            <a:r>
              <a:rPr lang="en-US" sz="3600" b="1" dirty="0"/>
              <a:t>EVERYTHING!</a:t>
            </a:r>
          </a:p>
          <a:p>
            <a:endParaRPr lang="en-US" dirty="0"/>
          </a:p>
          <a:p>
            <a:endParaRPr lang="en-US" dirty="0"/>
          </a:p>
        </p:txBody>
      </p:sp>
    </p:spTree>
    <p:extLst>
      <p:ext uri="{BB962C8B-B14F-4D97-AF65-F5344CB8AC3E}">
        <p14:creationId xmlns:p14="http://schemas.microsoft.com/office/powerpoint/2010/main" val="1060251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4134</TotalTime>
  <Words>76</Words>
  <Application>Microsoft Office PowerPoint</Application>
  <PresentationFormat>Widescreen</PresentationFormat>
  <Paragraphs>31</Paragraphs>
  <Slides>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Segoe</vt:lpstr>
      <vt:lpstr>Arial</vt:lpstr>
      <vt:lpstr>Calibri</vt:lpstr>
      <vt:lpstr>Segoe UI</vt:lpstr>
      <vt:lpstr>Segoe UI Light</vt:lpstr>
      <vt:lpstr>Segoe UI Semibold</vt:lpstr>
      <vt:lpstr>1_Office Theme</vt:lpstr>
      <vt:lpstr>PowerPoint Presentation</vt:lpstr>
      <vt:lpstr>Automation enables continuous value delivery</vt:lpstr>
      <vt:lpstr>Benefits of Automation in DevOps</vt:lpstr>
      <vt:lpstr>What to Automate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leim@microsoft.com</dc:creator>
  <cp:lastModifiedBy>Lei Ma (LEX)</cp:lastModifiedBy>
  <cp:revision>103</cp:revision>
  <dcterms:created xsi:type="dcterms:W3CDTF">2013-02-15T23:12:42Z</dcterms:created>
  <dcterms:modified xsi:type="dcterms:W3CDTF">2016-05-08T04:56:16Z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