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92" r:id="rId5"/>
    <p:sldId id="301" r:id="rId6"/>
    <p:sldId id="285" r:id="rId7"/>
    <p:sldId id="302" r:id="rId8"/>
    <p:sldId id="303"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8072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0718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11520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Continuous Testing</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024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Execution of tests repeatedly against a code base and deployment environment</a:t>
            </a:r>
          </a:p>
          <a:p>
            <a:pPr lvl="1"/>
            <a:r>
              <a:rPr lang="en-US" dirty="0"/>
              <a:t>Automated unit, integration, coded UI and load tests are common</a:t>
            </a:r>
          </a:p>
          <a:p>
            <a:pPr lvl="1"/>
            <a:r>
              <a:rPr lang="en-US" dirty="0"/>
              <a:t>Depth of testing often progresses a environment gets closer to Prod</a:t>
            </a:r>
          </a:p>
          <a:p>
            <a:r>
              <a:rPr lang="en-US" dirty="0"/>
              <a:t>In practice, continuous testing is the most difficult part of a continuous delivery pipeline to keep up to date</a:t>
            </a:r>
          </a:p>
          <a:p>
            <a:pPr lvl="0"/>
            <a:endParaRPr lang="en-US" dirty="0"/>
          </a:p>
        </p:txBody>
      </p:sp>
      <p:sp>
        <p:nvSpPr>
          <p:cNvPr id="2" name="Title 1"/>
          <p:cNvSpPr>
            <a:spLocks noGrp="1"/>
          </p:cNvSpPr>
          <p:nvPr>
            <p:ph type="title"/>
          </p:nvPr>
        </p:nvSpPr>
        <p:spPr/>
        <p:txBody>
          <a:bodyPr/>
          <a:lstStyle/>
          <a:p>
            <a:r>
              <a:rPr lang="en-US" dirty="0"/>
              <a:t>What is continuous testing?</a:t>
            </a:r>
          </a:p>
        </p:txBody>
      </p:sp>
    </p:spTree>
    <p:extLst>
      <p:ext uri="{BB962C8B-B14F-4D97-AF65-F5344CB8AC3E}">
        <p14:creationId xmlns:p14="http://schemas.microsoft.com/office/powerpoint/2010/main" val="397437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pPr lvl="0"/>
            <a:r>
              <a:rPr lang="en-US" dirty="0"/>
              <a:t>Unit Testing</a:t>
            </a:r>
          </a:p>
          <a:p>
            <a:pPr lvl="1"/>
            <a:r>
              <a:rPr lang="en-US" dirty="0"/>
              <a:t>Test units of system in isolation</a:t>
            </a:r>
          </a:p>
          <a:p>
            <a:r>
              <a:rPr lang="en-US" dirty="0"/>
              <a:t>Integration Testing</a:t>
            </a:r>
          </a:p>
          <a:p>
            <a:pPr lvl="1"/>
            <a:r>
              <a:rPr lang="en-US" dirty="0"/>
              <a:t>Test components together in scenarios</a:t>
            </a:r>
          </a:p>
          <a:p>
            <a:r>
              <a:rPr lang="en-US" dirty="0"/>
              <a:t>User Interface (UI) Testing</a:t>
            </a:r>
          </a:p>
          <a:p>
            <a:pPr lvl="1"/>
            <a:r>
              <a:rPr lang="en-US" dirty="0"/>
              <a:t>Test components together in scenarios through the UI</a:t>
            </a:r>
          </a:p>
          <a:p>
            <a:r>
              <a:rPr lang="en-US" dirty="0"/>
              <a:t>Load and Performance Testing</a:t>
            </a:r>
          </a:p>
          <a:p>
            <a:pPr lvl="1"/>
            <a:r>
              <a:rPr lang="en-US" dirty="0"/>
              <a:t>Test system at scale</a:t>
            </a:r>
          </a:p>
          <a:p>
            <a:r>
              <a:rPr lang="en-US" dirty="0">
                <a:solidFill>
                  <a:schemeClr val="accent2"/>
                </a:solidFill>
              </a:rPr>
              <a:t>Manual and Exploratory Testing</a:t>
            </a:r>
          </a:p>
          <a:p>
            <a:pPr lvl="1"/>
            <a:r>
              <a:rPr lang="en-US" dirty="0">
                <a:solidFill>
                  <a:schemeClr val="accent2"/>
                </a:solidFill>
              </a:rPr>
              <a:t>Human intelligence waged against the application</a:t>
            </a:r>
          </a:p>
          <a:p>
            <a:pPr lvl="0"/>
            <a:endParaRPr lang="en-US" dirty="0"/>
          </a:p>
          <a:p>
            <a:pPr lvl="0"/>
            <a:endParaRPr lang="en-US" dirty="0"/>
          </a:p>
        </p:txBody>
      </p:sp>
      <p:sp>
        <p:nvSpPr>
          <p:cNvPr id="2" name="Title 1"/>
          <p:cNvSpPr>
            <a:spLocks noGrp="1"/>
          </p:cNvSpPr>
          <p:nvPr>
            <p:ph type="title"/>
          </p:nvPr>
        </p:nvSpPr>
        <p:spPr/>
        <p:txBody>
          <a:bodyPr/>
          <a:lstStyle/>
          <a:p>
            <a:r>
              <a:rPr lang="en-US" dirty="0"/>
              <a:t>Types of Testing</a:t>
            </a:r>
          </a:p>
        </p:txBody>
      </p:sp>
    </p:spTree>
    <p:extLst>
      <p:ext uri="{BB962C8B-B14F-4D97-AF65-F5344CB8AC3E}">
        <p14:creationId xmlns:p14="http://schemas.microsoft.com/office/powerpoint/2010/main" val="151496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8072034"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8" name="Rectangle 167"/>
          <p:cNvSpPr/>
          <p:nvPr/>
        </p:nvSpPr>
        <p:spPr>
          <a:xfrm>
            <a:off x="4196960"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7" name="Rectangle 166"/>
          <p:cNvSpPr/>
          <p:nvPr/>
        </p:nvSpPr>
        <p:spPr>
          <a:xfrm>
            <a:off x="321886" y="2146264"/>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10" name="Rectangle 109"/>
          <p:cNvSpPr/>
          <p:nvPr/>
        </p:nvSpPr>
        <p:spPr bwMode="auto">
          <a:xfrm>
            <a:off x="226345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p:cNvSpPr/>
          <p:nvPr/>
        </p:nvSpPr>
        <p:spPr bwMode="auto">
          <a:xfrm>
            <a:off x="6131786" y="2146265"/>
            <a:ext cx="1957209"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Rectangle 113"/>
          <p:cNvSpPr/>
          <p:nvPr/>
        </p:nvSpPr>
        <p:spPr bwMode="auto">
          <a:xfrm>
            <a:off x="1001360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Continuous testing</a:t>
            </a:r>
          </a:p>
        </p:txBody>
      </p:sp>
      <p:sp>
        <p:nvSpPr>
          <p:cNvPr id="115" name="Rectangle 114"/>
          <p:cNvSpPr/>
          <p:nvPr/>
        </p:nvSpPr>
        <p:spPr bwMode="auto">
          <a:xfrm>
            <a:off x="321886" y="1266593"/>
            <a:ext cx="1941570" cy="82115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Developer</a:t>
            </a:r>
          </a:p>
        </p:txBody>
      </p:sp>
      <p:sp>
        <p:nvSpPr>
          <p:cNvPr id="116" name="Rectangle 115"/>
          <p:cNvSpPr/>
          <p:nvPr/>
        </p:nvSpPr>
        <p:spPr bwMode="auto">
          <a:xfrm>
            <a:off x="2263456" y="1266593"/>
            <a:ext cx="1941570" cy="82115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Version Control</a:t>
            </a:r>
          </a:p>
        </p:txBody>
      </p:sp>
      <p:sp>
        <p:nvSpPr>
          <p:cNvPr id="117" name="Rectangle 116"/>
          <p:cNvSpPr/>
          <p:nvPr/>
        </p:nvSpPr>
        <p:spPr bwMode="auto">
          <a:xfrm>
            <a:off x="4205028" y="1266593"/>
            <a:ext cx="1941570" cy="821150"/>
          </a:xfrm>
          <a:prstGeom prst="rect">
            <a:avLst/>
          </a:prstGeom>
          <a:solidFill>
            <a:srgbClr val="D52D1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Build and</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Unit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8" name="Rectangle 117"/>
          <p:cNvSpPr/>
          <p:nvPr/>
        </p:nvSpPr>
        <p:spPr bwMode="auto">
          <a:xfrm>
            <a:off x="6131786" y="1266593"/>
            <a:ext cx="1957209" cy="821150"/>
          </a:xfrm>
          <a:prstGeom prst="rect">
            <a:avLst/>
          </a:prstGeom>
          <a:solidFill>
            <a:srgbClr val="541868"/>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Automated Acceptance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9" name="Rectangle 118"/>
          <p:cNvSpPr/>
          <p:nvPr/>
        </p:nvSpPr>
        <p:spPr bwMode="auto">
          <a:xfrm>
            <a:off x="8080102" y="1266593"/>
            <a:ext cx="1941570" cy="82115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User</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cceptance</a:t>
            </a: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 Testing</a:t>
            </a:r>
          </a:p>
        </p:txBody>
      </p:sp>
      <p:sp>
        <p:nvSpPr>
          <p:cNvPr id="120" name="Rectangle 119"/>
          <p:cNvSpPr/>
          <p:nvPr/>
        </p:nvSpPr>
        <p:spPr bwMode="auto">
          <a:xfrm>
            <a:off x="10013606" y="1266593"/>
            <a:ext cx="1941570" cy="821150"/>
          </a:xfrm>
          <a:prstGeom prst="rect">
            <a:avLst/>
          </a:prstGeom>
          <a:solidFill>
            <a:schemeClr val="tx1">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kern="0" dirty="0">
                <a:gradFill>
                  <a:gsLst>
                    <a:gs pos="0">
                      <a:srgbClr val="FFFFFF"/>
                    </a:gs>
                    <a:gs pos="100000">
                      <a:srgbClr val="FFFFFF"/>
                    </a:gs>
                  </a:gsLst>
                  <a:lin ang="5400000" scaled="0"/>
                </a:gradFill>
                <a:ea typeface="Segoe UI" pitchFamily="34" charset="0"/>
                <a:cs typeface="Segoe UI Semibold" panose="020B0702040204020203" pitchFamily="34" charset="0"/>
              </a:rPr>
              <a:t>Release</a:t>
            </a:r>
          </a:p>
        </p:txBody>
      </p:sp>
      <p:sp>
        <p:nvSpPr>
          <p:cNvPr id="122" name="TextBox 121"/>
          <p:cNvSpPr txBox="1"/>
          <p:nvPr/>
        </p:nvSpPr>
        <p:spPr>
          <a:xfrm>
            <a:off x="1515386" y="2358058"/>
            <a:ext cx="1238964"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Check-in</a:t>
            </a:r>
          </a:p>
        </p:txBody>
      </p:sp>
      <p:sp>
        <p:nvSpPr>
          <p:cNvPr id="123" name="TextBox 122"/>
          <p:cNvSpPr txBox="1"/>
          <p:nvPr/>
        </p:nvSpPr>
        <p:spPr>
          <a:xfrm>
            <a:off x="3503207" y="235805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24" name="TextBox 123"/>
          <p:cNvSpPr txBox="1"/>
          <p:nvPr/>
        </p:nvSpPr>
        <p:spPr>
          <a:xfrm>
            <a:off x="1515386" y="290669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sp>
        <p:nvSpPr>
          <p:cNvPr id="125" name="Freeform 5"/>
          <p:cNvSpPr>
            <a:spLocks/>
          </p:cNvSpPr>
          <p:nvPr/>
        </p:nvSpPr>
        <p:spPr bwMode="auto">
          <a:xfrm>
            <a:off x="106104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6" name="Freeform 5"/>
          <p:cNvSpPr>
            <a:spLocks/>
          </p:cNvSpPr>
          <p:nvPr/>
        </p:nvSpPr>
        <p:spPr bwMode="auto">
          <a:xfrm>
            <a:off x="106104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7" name="Freeform 5"/>
          <p:cNvSpPr>
            <a:spLocks/>
          </p:cNvSpPr>
          <p:nvPr/>
        </p:nvSpPr>
        <p:spPr bwMode="auto">
          <a:xfrm>
            <a:off x="106104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8" name="Freeform 5"/>
          <p:cNvSpPr>
            <a:spLocks/>
          </p:cNvSpPr>
          <p:nvPr/>
        </p:nvSpPr>
        <p:spPr bwMode="auto">
          <a:xfrm>
            <a:off x="298565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9" name="Freeform 5"/>
          <p:cNvSpPr>
            <a:spLocks/>
          </p:cNvSpPr>
          <p:nvPr/>
        </p:nvSpPr>
        <p:spPr bwMode="auto">
          <a:xfrm>
            <a:off x="298565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0" name="Freeform 5"/>
          <p:cNvSpPr>
            <a:spLocks/>
          </p:cNvSpPr>
          <p:nvPr/>
        </p:nvSpPr>
        <p:spPr bwMode="auto">
          <a:xfrm>
            <a:off x="298565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1" name="Freeform 5"/>
          <p:cNvSpPr>
            <a:spLocks/>
          </p:cNvSpPr>
          <p:nvPr/>
        </p:nvSpPr>
        <p:spPr bwMode="auto">
          <a:xfrm>
            <a:off x="4944190" y="3781096"/>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2" name="Freeform 5"/>
          <p:cNvSpPr>
            <a:spLocks/>
          </p:cNvSpPr>
          <p:nvPr/>
        </p:nvSpPr>
        <p:spPr bwMode="auto">
          <a:xfrm>
            <a:off x="4944190" y="5065618"/>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cxnSp>
        <p:nvCxnSpPr>
          <p:cNvPr id="133" name="Straight Arrow Connector 132"/>
          <p:cNvCxnSpPr/>
          <p:nvPr/>
        </p:nvCxnSpPr>
        <p:spPr>
          <a:xfrm flipV="1">
            <a:off x="1510546" y="2875129"/>
            <a:ext cx="1351786" cy="8863"/>
          </a:xfrm>
          <a:prstGeom prst="straightConnector1">
            <a:avLst/>
          </a:prstGeom>
          <a:noFill/>
          <a:ln w="38100" cap="flat" cmpd="sng" algn="ctr">
            <a:solidFill>
              <a:srgbClr val="541868"/>
            </a:solidFill>
            <a:prstDash val="solid"/>
            <a:headEnd type="none"/>
            <a:tailEnd type="triangle"/>
          </a:ln>
          <a:effectLst/>
        </p:spPr>
      </p:cxnSp>
      <p:cxnSp>
        <p:nvCxnSpPr>
          <p:cNvPr id="134" name="Straight Arrow Connector 133"/>
          <p:cNvCxnSpPr/>
          <p:nvPr/>
        </p:nvCxnSpPr>
        <p:spPr>
          <a:xfrm flipV="1">
            <a:off x="3406520" y="2867508"/>
            <a:ext cx="1411129" cy="1"/>
          </a:xfrm>
          <a:prstGeom prst="straightConnector1">
            <a:avLst/>
          </a:prstGeom>
          <a:noFill/>
          <a:ln w="38100" cap="flat" cmpd="sng" algn="ctr">
            <a:solidFill>
              <a:srgbClr val="541868"/>
            </a:solidFill>
            <a:prstDash val="solid"/>
            <a:headEnd type="none"/>
            <a:tailEnd type="triangle"/>
          </a:ln>
          <a:effectLst/>
        </p:spPr>
      </p:cxnSp>
      <p:cxnSp>
        <p:nvCxnSpPr>
          <p:cNvPr id="135" name="Straight Arrow Connector 134"/>
          <p:cNvCxnSpPr/>
          <p:nvPr/>
        </p:nvCxnSpPr>
        <p:spPr>
          <a:xfrm flipH="1">
            <a:off x="1293848" y="3408149"/>
            <a:ext cx="3668446" cy="0"/>
          </a:xfrm>
          <a:prstGeom prst="straightConnector1">
            <a:avLst/>
          </a:prstGeom>
          <a:noFill/>
          <a:ln w="38100" cap="flat" cmpd="sng" algn="ctr">
            <a:solidFill>
              <a:srgbClr val="D1281C"/>
            </a:solidFill>
            <a:prstDash val="sysDash"/>
            <a:headEnd type="none"/>
            <a:tailEnd type="arrow"/>
          </a:ln>
          <a:effectLst/>
        </p:spPr>
      </p:cxnSp>
      <p:cxnSp>
        <p:nvCxnSpPr>
          <p:cNvPr id="136" name="Straight Arrow Connector 135"/>
          <p:cNvCxnSpPr/>
          <p:nvPr/>
        </p:nvCxnSpPr>
        <p:spPr>
          <a:xfrm flipH="1">
            <a:off x="1292670" y="4428695"/>
            <a:ext cx="5490058" cy="0"/>
          </a:xfrm>
          <a:prstGeom prst="straightConnector1">
            <a:avLst/>
          </a:prstGeom>
          <a:noFill/>
          <a:ln w="38100" cap="flat" cmpd="sng" algn="ctr">
            <a:solidFill>
              <a:srgbClr val="F17719"/>
            </a:solidFill>
            <a:prstDash val="sysDash"/>
            <a:headEnd type="arrow"/>
            <a:tailEnd type="arrow"/>
          </a:ln>
          <a:effectLst/>
        </p:spPr>
      </p:cxnSp>
      <p:cxnSp>
        <p:nvCxnSpPr>
          <p:cNvPr id="137" name="Straight Arrow Connector 136"/>
          <p:cNvCxnSpPr/>
          <p:nvPr/>
        </p:nvCxnSpPr>
        <p:spPr>
          <a:xfrm flipV="1">
            <a:off x="1510546" y="3851472"/>
            <a:ext cx="1351786" cy="8863"/>
          </a:xfrm>
          <a:prstGeom prst="straightConnector1">
            <a:avLst/>
          </a:prstGeom>
          <a:noFill/>
          <a:ln w="38100" cap="flat" cmpd="sng" algn="ctr">
            <a:solidFill>
              <a:srgbClr val="541868"/>
            </a:solidFill>
            <a:prstDash val="solid"/>
            <a:headEnd type="none"/>
            <a:tailEnd type="triangle"/>
          </a:ln>
          <a:effectLst/>
        </p:spPr>
      </p:cxnSp>
      <p:cxnSp>
        <p:nvCxnSpPr>
          <p:cNvPr id="138" name="Straight Arrow Connector 137"/>
          <p:cNvCxnSpPr/>
          <p:nvPr/>
        </p:nvCxnSpPr>
        <p:spPr>
          <a:xfrm flipV="1">
            <a:off x="3405030" y="3844830"/>
            <a:ext cx="1411129" cy="1"/>
          </a:xfrm>
          <a:prstGeom prst="straightConnector1">
            <a:avLst/>
          </a:prstGeom>
          <a:noFill/>
          <a:ln w="38100" cap="flat" cmpd="sng" algn="ctr">
            <a:solidFill>
              <a:srgbClr val="541868"/>
            </a:solidFill>
            <a:prstDash val="solid"/>
            <a:headEnd type="none"/>
            <a:tailEnd type="triangle"/>
          </a:ln>
          <a:effectLst/>
        </p:spPr>
      </p:cxnSp>
      <p:cxnSp>
        <p:nvCxnSpPr>
          <p:cNvPr id="139" name="Straight Arrow Connector 138"/>
          <p:cNvCxnSpPr/>
          <p:nvPr/>
        </p:nvCxnSpPr>
        <p:spPr>
          <a:xfrm flipH="1">
            <a:off x="1292670" y="4667578"/>
            <a:ext cx="5615690" cy="0"/>
          </a:xfrm>
          <a:prstGeom prst="straightConnector1">
            <a:avLst/>
          </a:prstGeom>
          <a:noFill/>
          <a:ln w="38100" cap="flat" cmpd="sng" algn="ctr">
            <a:solidFill>
              <a:srgbClr val="D1281C"/>
            </a:solidFill>
            <a:prstDash val="sysDash"/>
            <a:headEnd type="none"/>
            <a:tailEnd type="arrow"/>
          </a:ln>
          <a:effectLst/>
        </p:spPr>
      </p:cxnSp>
      <p:sp>
        <p:nvSpPr>
          <p:cNvPr id="140" name="TextBox 139"/>
          <p:cNvSpPr txBox="1"/>
          <p:nvPr/>
        </p:nvSpPr>
        <p:spPr>
          <a:xfrm>
            <a:off x="5559049" y="390063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41" name="TextBox 140"/>
          <p:cNvSpPr txBox="1"/>
          <p:nvPr/>
        </p:nvSpPr>
        <p:spPr>
          <a:xfrm>
            <a:off x="1515386" y="390063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grpSp>
        <p:nvGrpSpPr>
          <p:cNvPr id="142" name="Group 141"/>
          <p:cNvGrpSpPr/>
          <p:nvPr/>
        </p:nvGrpSpPr>
        <p:grpSpPr>
          <a:xfrm>
            <a:off x="4916607" y="2869249"/>
            <a:ext cx="463244" cy="598266"/>
            <a:chOff x="4961494" y="2657728"/>
            <a:chExt cx="472533" cy="610262"/>
          </a:xfrm>
        </p:grpSpPr>
        <p:sp>
          <p:nvSpPr>
            <p:cNvPr id="158"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9" name="Group 360"/>
            <p:cNvGrpSpPr>
              <a:grpSpLocks noChangeAspect="1"/>
            </p:cNvGrpSpPr>
            <p:nvPr/>
          </p:nvGrpSpPr>
          <p:grpSpPr bwMode="auto">
            <a:xfrm flipH="1">
              <a:off x="5172963" y="2756711"/>
              <a:ext cx="45719" cy="331991"/>
              <a:chOff x="-1094" y="874"/>
              <a:chExt cx="130" cy="944"/>
            </a:xfrm>
            <a:solidFill>
              <a:srgbClr val="FFFFFF"/>
            </a:solidFill>
          </p:grpSpPr>
          <p:sp>
            <p:nvSpPr>
              <p:cNvPr id="160"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61"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grpSp>
        <p:nvGrpSpPr>
          <p:cNvPr id="143" name="Group 142"/>
          <p:cNvGrpSpPr/>
          <p:nvPr/>
        </p:nvGrpSpPr>
        <p:grpSpPr>
          <a:xfrm>
            <a:off x="6844994" y="4151109"/>
            <a:ext cx="463244" cy="598266"/>
            <a:chOff x="4961494" y="2657728"/>
            <a:chExt cx="472533" cy="610262"/>
          </a:xfrm>
        </p:grpSpPr>
        <p:sp>
          <p:nvSpPr>
            <p:cNvPr id="154"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5" name="Group 360"/>
            <p:cNvGrpSpPr>
              <a:grpSpLocks noChangeAspect="1"/>
            </p:cNvGrpSpPr>
            <p:nvPr/>
          </p:nvGrpSpPr>
          <p:grpSpPr bwMode="auto">
            <a:xfrm flipH="1">
              <a:off x="5172963" y="2756711"/>
              <a:ext cx="45719" cy="331991"/>
              <a:chOff x="-1094" y="874"/>
              <a:chExt cx="130" cy="944"/>
            </a:xfrm>
            <a:solidFill>
              <a:srgbClr val="FFFFFF"/>
            </a:solidFill>
          </p:grpSpPr>
          <p:sp>
            <p:nvSpPr>
              <p:cNvPr id="156"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57"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cxnSp>
        <p:nvCxnSpPr>
          <p:cNvPr id="144" name="Straight Arrow Connector 143"/>
          <p:cNvCxnSpPr/>
          <p:nvPr/>
        </p:nvCxnSpPr>
        <p:spPr>
          <a:xfrm flipH="1">
            <a:off x="1292669" y="5722067"/>
            <a:ext cx="5520513" cy="0"/>
          </a:xfrm>
          <a:prstGeom prst="straightConnector1">
            <a:avLst/>
          </a:prstGeom>
          <a:noFill/>
          <a:ln w="38100" cap="flat" cmpd="sng" algn="ctr">
            <a:solidFill>
              <a:srgbClr val="F17719"/>
            </a:solidFill>
            <a:prstDash val="sysDash"/>
            <a:headEnd type="arrow"/>
            <a:tailEnd type="arrow"/>
          </a:ln>
          <a:effectLst/>
        </p:spPr>
      </p:cxnSp>
      <p:cxnSp>
        <p:nvCxnSpPr>
          <p:cNvPr id="145" name="Straight Arrow Connector 144"/>
          <p:cNvCxnSpPr/>
          <p:nvPr/>
        </p:nvCxnSpPr>
        <p:spPr>
          <a:xfrm flipH="1">
            <a:off x="1292668" y="5960950"/>
            <a:ext cx="7502920" cy="0"/>
          </a:xfrm>
          <a:prstGeom prst="straightConnector1">
            <a:avLst/>
          </a:prstGeom>
          <a:noFill/>
          <a:ln w="38100" cap="flat" cmpd="sng" algn="ctr">
            <a:solidFill>
              <a:srgbClr val="F17719"/>
            </a:solidFill>
            <a:prstDash val="sysDash"/>
            <a:headEnd type="arrow"/>
            <a:tailEnd type="arrow"/>
          </a:ln>
          <a:effectLst/>
        </p:spPr>
      </p:cxnSp>
      <p:cxnSp>
        <p:nvCxnSpPr>
          <p:cNvPr id="146" name="Straight Arrow Connector 145"/>
          <p:cNvCxnSpPr/>
          <p:nvPr/>
        </p:nvCxnSpPr>
        <p:spPr>
          <a:xfrm flipV="1">
            <a:off x="1510546" y="5159457"/>
            <a:ext cx="1351786" cy="8863"/>
          </a:xfrm>
          <a:prstGeom prst="straightConnector1">
            <a:avLst/>
          </a:prstGeom>
          <a:noFill/>
          <a:ln w="38100" cap="flat" cmpd="sng" algn="ctr">
            <a:solidFill>
              <a:srgbClr val="541868"/>
            </a:solidFill>
            <a:prstDash val="solid"/>
            <a:headEnd type="none"/>
            <a:tailEnd type="triangle"/>
          </a:ln>
          <a:effectLst/>
        </p:spPr>
      </p:cxnSp>
      <p:cxnSp>
        <p:nvCxnSpPr>
          <p:cNvPr id="147" name="Straight Arrow Connector 146"/>
          <p:cNvCxnSpPr/>
          <p:nvPr/>
        </p:nvCxnSpPr>
        <p:spPr>
          <a:xfrm flipV="1">
            <a:off x="3405030" y="5152815"/>
            <a:ext cx="1411129" cy="1"/>
          </a:xfrm>
          <a:prstGeom prst="straightConnector1">
            <a:avLst/>
          </a:prstGeom>
          <a:noFill/>
          <a:ln w="38100" cap="flat" cmpd="sng" algn="ctr">
            <a:solidFill>
              <a:srgbClr val="541868"/>
            </a:solidFill>
            <a:prstDash val="solid"/>
            <a:headEnd type="none"/>
            <a:tailEnd type="triangle"/>
          </a:ln>
          <a:effectLst/>
        </p:spPr>
      </p:cxnSp>
      <p:sp>
        <p:nvSpPr>
          <p:cNvPr id="148" name="Freeform 5"/>
          <p:cNvSpPr>
            <a:spLocks/>
          </p:cNvSpPr>
          <p:nvPr/>
        </p:nvSpPr>
        <p:spPr bwMode="auto">
          <a:xfrm>
            <a:off x="6850249" y="531103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49" name="Freeform 5"/>
          <p:cNvSpPr>
            <a:spLocks/>
          </p:cNvSpPr>
          <p:nvPr/>
        </p:nvSpPr>
        <p:spPr bwMode="auto">
          <a:xfrm>
            <a:off x="8846489"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52" name="TextBox 151"/>
          <p:cNvSpPr txBox="1"/>
          <p:nvPr/>
        </p:nvSpPr>
        <p:spPr>
          <a:xfrm>
            <a:off x="7310410"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153" name="TextBox 152"/>
          <p:cNvSpPr txBox="1"/>
          <p:nvPr/>
        </p:nvSpPr>
        <p:spPr>
          <a:xfrm>
            <a:off x="9345033"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56" name="Rectangle 55"/>
          <p:cNvSpPr/>
          <p:nvPr/>
        </p:nvSpPr>
        <p:spPr bwMode="auto">
          <a:xfrm>
            <a:off x="4205027" y="2123040"/>
            <a:ext cx="5810213" cy="4459397"/>
          </a:xfrm>
          <a:prstGeom prst="rect">
            <a:avLst/>
          </a:prstGeom>
          <a:solidFill>
            <a:srgbClr val="2BB8EB">
              <a:alpha val="25000"/>
            </a:srgbClr>
          </a:solidFill>
          <a:ln w="38100" cap="flat" cmpd="sng" algn="ctr">
            <a:solidFill>
              <a:srgbClr val="2FAFE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7" name="Straight Arrow Connector 56"/>
          <p:cNvCxnSpPr/>
          <p:nvPr/>
        </p:nvCxnSpPr>
        <p:spPr>
          <a:xfrm flipH="1">
            <a:off x="9367399" y="5941124"/>
            <a:ext cx="1385368" cy="19826"/>
          </a:xfrm>
          <a:prstGeom prst="straightConnector1">
            <a:avLst/>
          </a:prstGeom>
          <a:noFill/>
          <a:ln w="38100" cap="flat" cmpd="sng" algn="ctr">
            <a:solidFill>
              <a:srgbClr val="2FAFE9"/>
            </a:solidFill>
            <a:prstDash val="sysDash"/>
            <a:headEnd type="arrow"/>
            <a:tailEnd type="none"/>
          </a:ln>
          <a:effectLst/>
        </p:spPr>
      </p:cxnSp>
      <p:sp>
        <p:nvSpPr>
          <p:cNvPr id="58" name="Freeform 5"/>
          <p:cNvSpPr>
            <a:spLocks/>
          </p:cNvSpPr>
          <p:nvPr/>
        </p:nvSpPr>
        <p:spPr bwMode="auto">
          <a:xfrm>
            <a:off x="10786007"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2FAFE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Tree>
    <p:extLst>
      <p:ext uri="{BB962C8B-B14F-4D97-AF65-F5344CB8AC3E}">
        <p14:creationId xmlns:p14="http://schemas.microsoft.com/office/powerpoint/2010/main" val="35417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1000" fill="hold"/>
                                        <p:tgtEl>
                                          <p:spTgt spid="115"/>
                                        </p:tgtEl>
                                        <p:attrNameLst>
                                          <p:attrName>ppt_x</p:attrName>
                                        </p:attrNameLst>
                                      </p:cBhvr>
                                      <p:tavLst>
                                        <p:tav tm="0">
                                          <p:val>
                                            <p:strVal val="#ppt_x"/>
                                          </p:val>
                                        </p:tav>
                                        <p:tav tm="100000">
                                          <p:val>
                                            <p:strVal val="#ppt_x"/>
                                          </p:val>
                                        </p:tav>
                                      </p:tavLst>
                                    </p:anim>
                                    <p:anim calcmode="lin" valueType="num">
                                      <p:cBhvr additive="base">
                                        <p:cTn id="8" dur="1000" fill="hold"/>
                                        <p:tgtEl>
                                          <p:spTgt spid="1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16"/>
                                        </p:tgtEl>
                                        <p:attrNameLst>
                                          <p:attrName>style.visibility</p:attrName>
                                        </p:attrNameLst>
                                      </p:cBhvr>
                                      <p:to>
                                        <p:strVal val="visible"/>
                                      </p:to>
                                    </p:set>
                                    <p:anim calcmode="lin" valueType="num">
                                      <p:cBhvr additive="base">
                                        <p:cTn id="11" dur="1000" fill="hold"/>
                                        <p:tgtEl>
                                          <p:spTgt spid="116"/>
                                        </p:tgtEl>
                                        <p:attrNameLst>
                                          <p:attrName>ppt_x</p:attrName>
                                        </p:attrNameLst>
                                      </p:cBhvr>
                                      <p:tavLst>
                                        <p:tav tm="0">
                                          <p:val>
                                            <p:strVal val="#ppt_x"/>
                                          </p:val>
                                        </p:tav>
                                        <p:tav tm="100000">
                                          <p:val>
                                            <p:strVal val="#ppt_x"/>
                                          </p:val>
                                        </p:tav>
                                      </p:tavLst>
                                    </p:anim>
                                    <p:anim calcmode="lin" valueType="num">
                                      <p:cBhvr additive="base">
                                        <p:cTn id="12" dur="1000" fill="hold"/>
                                        <p:tgtEl>
                                          <p:spTgt spid="1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1000" fill="hold"/>
                                        <p:tgtEl>
                                          <p:spTgt spid="117"/>
                                        </p:tgtEl>
                                        <p:attrNameLst>
                                          <p:attrName>ppt_x</p:attrName>
                                        </p:attrNameLst>
                                      </p:cBhvr>
                                      <p:tavLst>
                                        <p:tav tm="0">
                                          <p:val>
                                            <p:strVal val="#ppt_x"/>
                                          </p:val>
                                        </p:tav>
                                        <p:tav tm="100000">
                                          <p:val>
                                            <p:strVal val="#ppt_x"/>
                                          </p:val>
                                        </p:tav>
                                      </p:tavLst>
                                    </p:anim>
                                    <p:anim calcmode="lin" valueType="num">
                                      <p:cBhvr additive="base">
                                        <p:cTn id="16" dur="1000" fill="hold"/>
                                        <p:tgtEl>
                                          <p:spTgt spid="1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1000" fill="hold"/>
                                        <p:tgtEl>
                                          <p:spTgt spid="118"/>
                                        </p:tgtEl>
                                        <p:attrNameLst>
                                          <p:attrName>ppt_x</p:attrName>
                                        </p:attrNameLst>
                                      </p:cBhvr>
                                      <p:tavLst>
                                        <p:tav tm="0">
                                          <p:val>
                                            <p:strVal val="#ppt_x"/>
                                          </p:val>
                                        </p:tav>
                                        <p:tav tm="100000">
                                          <p:val>
                                            <p:strVal val="#ppt_x"/>
                                          </p:val>
                                        </p:tav>
                                      </p:tavLst>
                                    </p:anim>
                                    <p:anim calcmode="lin" valueType="num">
                                      <p:cBhvr additive="base">
                                        <p:cTn id="20" dur="1000" fill="hold"/>
                                        <p:tgtEl>
                                          <p:spTgt spid="11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1000" fill="hold"/>
                                        <p:tgtEl>
                                          <p:spTgt spid="119"/>
                                        </p:tgtEl>
                                        <p:attrNameLst>
                                          <p:attrName>ppt_x</p:attrName>
                                        </p:attrNameLst>
                                      </p:cBhvr>
                                      <p:tavLst>
                                        <p:tav tm="0">
                                          <p:val>
                                            <p:strVal val="#ppt_x"/>
                                          </p:val>
                                        </p:tav>
                                        <p:tav tm="100000">
                                          <p:val>
                                            <p:strVal val="#ppt_x"/>
                                          </p:val>
                                        </p:tav>
                                      </p:tavLst>
                                    </p:anim>
                                    <p:anim calcmode="lin" valueType="num">
                                      <p:cBhvr additive="base">
                                        <p:cTn id="24" dur="1000" fill="hold"/>
                                        <p:tgtEl>
                                          <p:spTgt spid="119"/>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120"/>
                                        </p:tgtEl>
                                        <p:attrNameLst>
                                          <p:attrName>style.visibility</p:attrName>
                                        </p:attrNameLst>
                                      </p:cBhvr>
                                      <p:to>
                                        <p:strVal val="visible"/>
                                      </p:to>
                                    </p:set>
                                    <p:anim calcmode="lin" valueType="num">
                                      <p:cBhvr additive="base">
                                        <p:cTn id="27" dur="1000" fill="hold"/>
                                        <p:tgtEl>
                                          <p:spTgt spid="120"/>
                                        </p:tgtEl>
                                        <p:attrNameLst>
                                          <p:attrName>ppt_x</p:attrName>
                                        </p:attrNameLst>
                                      </p:cBhvr>
                                      <p:tavLst>
                                        <p:tav tm="0">
                                          <p:val>
                                            <p:strVal val="#ppt_x"/>
                                          </p:val>
                                        </p:tav>
                                        <p:tav tm="100000">
                                          <p:val>
                                            <p:strVal val="#ppt_x"/>
                                          </p:val>
                                        </p:tav>
                                      </p:tavLst>
                                    </p:anim>
                                    <p:anim calcmode="lin" valueType="num">
                                      <p:cBhvr additive="base">
                                        <p:cTn id="28" dur="1000" fill="hold"/>
                                        <p:tgtEl>
                                          <p:spTgt spid="1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animBg="1"/>
      <p:bldP spid="118" grpId="0" animBg="1"/>
      <p:bldP spid="119" grpId="0" animBg="1"/>
      <p:bldP spid="1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Quality gates throughout the pipeline</a:t>
            </a:r>
          </a:p>
          <a:p>
            <a:r>
              <a:rPr lang="en-US" dirty="0"/>
              <a:t>Increases confidence in code long before production</a:t>
            </a:r>
          </a:p>
          <a:p>
            <a:pPr lvl="0"/>
            <a:endParaRPr lang="en-US" dirty="0"/>
          </a:p>
        </p:txBody>
      </p:sp>
      <p:sp>
        <p:nvSpPr>
          <p:cNvPr id="2" name="Title 1"/>
          <p:cNvSpPr>
            <a:spLocks noGrp="1"/>
          </p:cNvSpPr>
          <p:nvPr>
            <p:ph type="title"/>
          </p:nvPr>
        </p:nvSpPr>
        <p:spPr/>
        <p:txBody>
          <a:bodyPr/>
          <a:lstStyle/>
          <a:p>
            <a:r>
              <a:rPr lang="en-US" dirty="0"/>
              <a:t>Benefits of continuous testing</a:t>
            </a:r>
          </a:p>
        </p:txBody>
      </p:sp>
    </p:spTree>
    <p:extLst>
      <p:ext uri="{BB962C8B-B14F-4D97-AF65-F5344CB8AC3E}">
        <p14:creationId xmlns:p14="http://schemas.microsoft.com/office/powerpoint/2010/main" val="59049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3911</TotalTime>
  <Words>149</Words>
  <Application>Microsoft Office PowerPoint</Application>
  <PresentationFormat>Widescreen</PresentationFormat>
  <Paragraphs>37</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Segoe</vt:lpstr>
      <vt:lpstr>Arial</vt:lpstr>
      <vt:lpstr>Calibri</vt:lpstr>
      <vt:lpstr>Segoe UI</vt:lpstr>
      <vt:lpstr>Segoe UI Light</vt:lpstr>
      <vt:lpstr>Segoe UI Semibold</vt:lpstr>
      <vt:lpstr>1_Office Theme</vt:lpstr>
      <vt:lpstr>PowerPoint Presentation</vt:lpstr>
      <vt:lpstr>What is continuous testing?</vt:lpstr>
      <vt:lpstr>Types of Testing</vt:lpstr>
      <vt:lpstr>Continuous testing</vt:lpstr>
      <vt:lpstr>Benefits of continuous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Lei Ma (LEX)</cp:lastModifiedBy>
  <cp:revision>107</cp:revision>
  <dcterms:created xsi:type="dcterms:W3CDTF">2013-02-15T23:12:42Z</dcterms:created>
  <dcterms:modified xsi:type="dcterms:W3CDTF">2016-05-08T05:08:22Z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