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74" r:id="rId2"/>
    <p:sldId id="257" r:id="rId3"/>
    <p:sldId id="276" r:id="rId4"/>
    <p:sldId id="277" r:id="rId5"/>
    <p:sldId id="258" r:id="rId6"/>
    <p:sldId id="260" r:id="rId7"/>
    <p:sldId id="259" r:id="rId8"/>
    <p:sldId id="261" r:id="rId9"/>
    <p:sldId id="264" r:id="rId10"/>
    <p:sldId id="265" r:id="rId11"/>
    <p:sldId id="270" r:id="rId12"/>
    <p:sldId id="268" r:id="rId13"/>
    <p:sldId id="271" r:id="rId14"/>
    <p:sldId id="272" r:id="rId15"/>
    <p:sldId id="273"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1758" y="7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18663-CBD7-B03A-058A-059AA50E78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5A4D45-454C-9973-F293-FF28EB4BCC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1704EF-33C6-68B3-B70E-35248DAA2A64}"/>
              </a:ext>
            </a:extLst>
          </p:cNvPr>
          <p:cNvSpPr>
            <a:spLocks noGrp="1"/>
          </p:cNvSpPr>
          <p:nvPr>
            <p:ph type="dt" sz="half" idx="10"/>
          </p:nvPr>
        </p:nvSpPr>
        <p:spPr/>
        <p:txBody>
          <a:bodyPr/>
          <a:lstStyle/>
          <a:p>
            <a:fld id="{3CADBD16-5BFB-4D9F-9646-C75D1B53BBB6}" type="datetimeFigureOut">
              <a:rPr lang="en-US" smtClean="0"/>
              <a:t>12/18/2022</a:t>
            </a:fld>
            <a:endParaRPr lang="en-US"/>
          </a:p>
        </p:txBody>
      </p:sp>
      <p:sp>
        <p:nvSpPr>
          <p:cNvPr id="5" name="Footer Placeholder 4">
            <a:extLst>
              <a:ext uri="{FF2B5EF4-FFF2-40B4-BE49-F238E27FC236}">
                <a16:creationId xmlns:a16="http://schemas.microsoft.com/office/drawing/2014/main" id="{F57BEA6C-C8A8-E5CA-F561-2E242A170D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0BBB06-7115-5ACE-1D7F-FF7FE647B04A}"/>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312992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D9A7-2EFE-9BBB-7179-F5D533C2BA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DA1A0D-2A3A-A928-7D08-05AF101476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05D3CE-C81F-BCB5-F053-F4B6854AA65E}"/>
              </a:ext>
            </a:extLst>
          </p:cNvPr>
          <p:cNvSpPr>
            <a:spLocks noGrp="1"/>
          </p:cNvSpPr>
          <p:nvPr>
            <p:ph type="dt" sz="half" idx="10"/>
          </p:nvPr>
        </p:nvSpPr>
        <p:spPr/>
        <p:txBody>
          <a:bodyPr/>
          <a:lstStyle/>
          <a:p>
            <a:fld id="{3CADBD16-5BFB-4D9F-9646-C75D1B53BBB6}" type="datetimeFigureOut">
              <a:rPr lang="en-US" smtClean="0"/>
              <a:t>12/18/2022</a:t>
            </a:fld>
            <a:endParaRPr lang="en-US"/>
          </a:p>
        </p:txBody>
      </p:sp>
      <p:sp>
        <p:nvSpPr>
          <p:cNvPr id="5" name="Footer Placeholder 4">
            <a:extLst>
              <a:ext uri="{FF2B5EF4-FFF2-40B4-BE49-F238E27FC236}">
                <a16:creationId xmlns:a16="http://schemas.microsoft.com/office/drawing/2014/main" id="{157696C5-701B-E80E-8E05-367ECE1D49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54FC96-5D60-D3E9-8297-A2029CA67FB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848043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3B206B-A41A-E572-11A9-94BF0621A7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AB670F-01F6-2DD8-89E7-B32D74DCD1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F532A9-56EC-7D81-E4FF-D5F52F7F0A9D}"/>
              </a:ext>
            </a:extLst>
          </p:cNvPr>
          <p:cNvSpPr>
            <a:spLocks noGrp="1"/>
          </p:cNvSpPr>
          <p:nvPr>
            <p:ph type="dt" sz="half" idx="10"/>
          </p:nvPr>
        </p:nvSpPr>
        <p:spPr/>
        <p:txBody>
          <a:bodyPr/>
          <a:lstStyle/>
          <a:p>
            <a:fld id="{3CADBD16-5BFB-4D9F-9646-C75D1B53BBB6}" type="datetimeFigureOut">
              <a:rPr lang="en-US" smtClean="0"/>
              <a:t>12/18/2022</a:t>
            </a:fld>
            <a:endParaRPr lang="en-US"/>
          </a:p>
        </p:txBody>
      </p:sp>
      <p:sp>
        <p:nvSpPr>
          <p:cNvPr id="5" name="Footer Placeholder 4">
            <a:extLst>
              <a:ext uri="{FF2B5EF4-FFF2-40B4-BE49-F238E27FC236}">
                <a16:creationId xmlns:a16="http://schemas.microsoft.com/office/drawing/2014/main" id="{AD428E26-FB5E-9F57-CCF6-0BA7CD50F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B6F098-8FFD-8603-54E4-1AE61179241F}"/>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690326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EE09B-DBAA-85E4-D8B7-FB063AE095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031C23-7A90-43A0-A6BA-F2FC547630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E77201-3CCB-CC02-480F-0AD338FF923A}"/>
              </a:ext>
            </a:extLst>
          </p:cNvPr>
          <p:cNvSpPr>
            <a:spLocks noGrp="1"/>
          </p:cNvSpPr>
          <p:nvPr>
            <p:ph type="dt" sz="half" idx="10"/>
          </p:nvPr>
        </p:nvSpPr>
        <p:spPr/>
        <p:txBody>
          <a:bodyPr/>
          <a:lstStyle/>
          <a:p>
            <a:fld id="{3CADBD16-5BFB-4D9F-9646-C75D1B53BBB6}" type="datetimeFigureOut">
              <a:rPr lang="en-US" smtClean="0"/>
              <a:t>12/18/2022</a:t>
            </a:fld>
            <a:endParaRPr lang="en-US"/>
          </a:p>
        </p:txBody>
      </p:sp>
      <p:sp>
        <p:nvSpPr>
          <p:cNvPr id="5" name="Footer Placeholder 4">
            <a:extLst>
              <a:ext uri="{FF2B5EF4-FFF2-40B4-BE49-F238E27FC236}">
                <a16:creationId xmlns:a16="http://schemas.microsoft.com/office/drawing/2014/main" id="{B89EA907-406C-FD1C-59D4-B917E1F6EA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2144E-AA3B-E049-A210-97AC70FBF8C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413640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88F69-D5B3-F2F2-4AEF-F02F12A3C0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CE74BB-9FF8-AE7C-D118-61E36B88C5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C3F56C-D87F-3CA5-CE87-EE09FAB36944}"/>
              </a:ext>
            </a:extLst>
          </p:cNvPr>
          <p:cNvSpPr>
            <a:spLocks noGrp="1"/>
          </p:cNvSpPr>
          <p:nvPr>
            <p:ph type="dt" sz="half" idx="10"/>
          </p:nvPr>
        </p:nvSpPr>
        <p:spPr/>
        <p:txBody>
          <a:bodyPr/>
          <a:lstStyle/>
          <a:p>
            <a:fld id="{3CADBD16-5BFB-4D9F-9646-C75D1B53BBB6}" type="datetimeFigureOut">
              <a:rPr lang="en-US" smtClean="0"/>
              <a:t>12/18/2022</a:t>
            </a:fld>
            <a:endParaRPr lang="en-US"/>
          </a:p>
        </p:txBody>
      </p:sp>
      <p:sp>
        <p:nvSpPr>
          <p:cNvPr id="5" name="Footer Placeholder 4">
            <a:extLst>
              <a:ext uri="{FF2B5EF4-FFF2-40B4-BE49-F238E27FC236}">
                <a16:creationId xmlns:a16="http://schemas.microsoft.com/office/drawing/2014/main" id="{87AC4A8D-B4F6-38DA-735A-99CAC5449F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2E1243-4B60-CC89-A686-032109FB8E7D}"/>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764880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77725-5079-3C51-3175-8F552E7089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AA4054-C5B4-0121-D9A3-75E5F2405F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457C2D-1A4C-5ECD-0140-C94FB0A35A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71CB2C-8FB6-726E-DC96-038131A3040C}"/>
              </a:ext>
            </a:extLst>
          </p:cNvPr>
          <p:cNvSpPr>
            <a:spLocks noGrp="1"/>
          </p:cNvSpPr>
          <p:nvPr>
            <p:ph type="dt" sz="half" idx="10"/>
          </p:nvPr>
        </p:nvSpPr>
        <p:spPr/>
        <p:txBody>
          <a:bodyPr/>
          <a:lstStyle/>
          <a:p>
            <a:fld id="{3CADBD16-5BFB-4D9F-9646-C75D1B53BBB6}" type="datetimeFigureOut">
              <a:rPr lang="en-US" smtClean="0"/>
              <a:t>12/18/2022</a:t>
            </a:fld>
            <a:endParaRPr lang="en-US"/>
          </a:p>
        </p:txBody>
      </p:sp>
      <p:sp>
        <p:nvSpPr>
          <p:cNvPr id="6" name="Footer Placeholder 5">
            <a:extLst>
              <a:ext uri="{FF2B5EF4-FFF2-40B4-BE49-F238E27FC236}">
                <a16:creationId xmlns:a16="http://schemas.microsoft.com/office/drawing/2014/main" id="{775572E5-D3BC-AED6-C6D2-54CCFBFAD8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A2BCFF-E810-4192-D256-DA6B6F643121}"/>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98389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C4ACC-DEE1-E698-88FA-E3B0B2BA42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FF77A1-B564-D6BC-37F7-511DEAE93B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D4E84C-05FB-EF3B-351E-66A40F1FCC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B5E88E-603C-7BCC-9816-EEEE615ABD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1A19E0-1E59-7578-62A7-7196BA6F90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D5017D-6163-B7D2-0AF5-750C47691735}"/>
              </a:ext>
            </a:extLst>
          </p:cNvPr>
          <p:cNvSpPr>
            <a:spLocks noGrp="1"/>
          </p:cNvSpPr>
          <p:nvPr>
            <p:ph type="dt" sz="half" idx="10"/>
          </p:nvPr>
        </p:nvSpPr>
        <p:spPr/>
        <p:txBody>
          <a:bodyPr/>
          <a:lstStyle/>
          <a:p>
            <a:fld id="{3CADBD16-5BFB-4D9F-9646-C75D1B53BBB6}" type="datetimeFigureOut">
              <a:rPr lang="en-US" smtClean="0"/>
              <a:t>12/18/2022</a:t>
            </a:fld>
            <a:endParaRPr lang="en-US"/>
          </a:p>
        </p:txBody>
      </p:sp>
      <p:sp>
        <p:nvSpPr>
          <p:cNvPr id="8" name="Footer Placeholder 7">
            <a:extLst>
              <a:ext uri="{FF2B5EF4-FFF2-40B4-BE49-F238E27FC236}">
                <a16:creationId xmlns:a16="http://schemas.microsoft.com/office/drawing/2014/main" id="{4BEA8ADC-05FB-E81B-F1B3-493385FE4D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95107D-44A6-1BCA-C252-1F730DE17CD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54427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EB90B-347B-4EE5-8BA4-F9FC75C5C1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D7A209-DC59-84CB-AE86-3FCD5C77A6C2}"/>
              </a:ext>
            </a:extLst>
          </p:cNvPr>
          <p:cNvSpPr>
            <a:spLocks noGrp="1"/>
          </p:cNvSpPr>
          <p:nvPr>
            <p:ph type="dt" sz="half" idx="10"/>
          </p:nvPr>
        </p:nvSpPr>
        <p:spPr/>
        <p:txBody>
          <a:bodyPr/>
          <a:lstStyle/>
          <a:p>
            <a:fld id="{3CADBD16-5BFB-4D9F-9646-C75D1B53BBB6}" type="datetimeFigureOut">
              <a:rPr lang="en-US" smtClean="0"/>
              <a:t>12/18/2022</a:t>
            </a:fld>
            <a:endParaRPr lang="en-US"/>
          </a:p>
        </p:txBody>
      </p:sp>
      <p:sp>
        <p:nvSpPr>
          <p:cNvPr id="4" name="Footer Placeholder 3">
            <a:extLst>
              <a:ext uri="{FF2B5EF4-FFF2-40B4-BE49-F238E27FC236}">
                <a16:creationId xmlns:a16="http://schemas.microsoft.com/office/drawing/2014/main" id="{12942241-2CE5-685D-CF0A-2E560FAD6E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9B4AE9-6E18-7297-0318-AEA83A137AB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309041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0EFBE-A9FF-8794-26A0-6BF50D08550A}"/>
              </a:ext>
            </a:extLst>
          </p:cNvPr>
          <p:cNvSpPr>
            <a:spLocks noGrp="1"/>
          </p:cNvSpPr>
          <p:nvPr>
            <p:ph type="dt" sz="half" idx="10"/>
          </p:nvPr>
        </p:nvSpPr>
        <p:spPr/>
        <p:txBody>
          <a:bodyPr/>
          <a:lstStyle/>
          <a:p>
            <a:fld id="{3CADBD16-5BFB-4D9F-9646-C75D1B53BBB6}" type="datetimeFigureOut">
              <a:rPr lang="en-US" smtClean="0"/>
              <a:t>12/18/2022</a:t>
            </a:fld>
            <a:endParaRPr lang="en-US"/>
          </a:p>
        </p:txBody>
      </p:sp>
      <p:sp>
        <p:nvSpPr>
          <p:cNvPr id="3" name="Footer Placeholder 2">
            <a:extLst>
              <a:ext uri="{FF2B5EF4-FFF2-40B4-BE49-F238E27FC236}">
                <a16:creationId xmlns:a16="http://schemas.microsoft.com/office/drawing/2014/main" id="{EBD14CA1-2684-B313-FD9D-8D5DF95F67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F4C182-FC5E-1B91-373B-082F4F78C9D1}"/>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275445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E1022-4350-3FB0-13C0-0BB452BE3C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C988AB-C201-1E64-5E22-8E5F60C260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DEF6BF-DB29-535E-ADE4-B4B09CF7FC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69A643-4EFB-453B-81C3-D40AF2706B8C}"/>
              </a:ext>
            </a:extLst>
          </p:cNvPr>
          <p:cNvSpPr>
            <a:spLocks noGrp="1"/>
          </p:cNvSpPr>
          <p:nvPr>
            <p:ph type="dt" sz="half" idx="10"/>
          </p:nvPr>
        </p:nvSpPr>
        <p:spPr/>
        <p:txBody>
          <a:bodyPr/>
          <a:lstStyle/>
          <a:p>
            <a:fld id="{3CADBD16-5BFB-4D9F-9646-C75D1B53BBB6}" type="datetimeFigureOut">
              <a:rPr lang="en-US" smtClean="0"/>
              <a:t>12/18/2022</a:t>
            </a:fld>
            <a:endParaRPr lang="en-US"/>
          </a:p>
        </p:txBody>
      </p:sp>
      <p:sp>
        <p:nvSpPr>
          <p:cNvPr id="6" name="Footer Placeholder 5">
            <a:extLst>
              <a:ext uri="{FF2B5EF4-FFF2-40B4-BE49-F238E27FC236}">
                <a16:creationId xmlns:a16="http://schemas.microsoft.com/office/drawing/2014/main" id="{4AE5A260-6ECA-D78D-5B8F-9B6B4848FA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33635-5318-1812-E082-FB43D9A04F8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691610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0924B-049D-2F32-7B9F-A00B5E24AE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00E0A7-823D-0195-E881-DB90B9BDBE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EA2FAE-F76C-1001-B31D-26995425FA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9F1D7C-27AE-D0AD-ECBC-1377FBAB4DBD}"/>
              </a:ext>
            </a:extLst>
          </p:cNvPr>
          <p:cNvSpPr>
            <a:spLocks noGrp="1"/>
          </p:cNvSpPr>
          <p:nvPr>
            <p:ph type="dt" sz="half" idx="10"/>
          </p:nvPr>
        </p:nvSpPr>
        <p:spPr/>
        <p:txBody>
          <a:bodyPr/>
          <a:lstStyle/>
          <a:p>
            <a:fld id="{3CADBD16-5BFB-4D9F-9646-C75D1B53BBB6}" type="datetimeFigureOut">
              <a:rPr lang="en-US" smtClean="0"/>
              <a:t>12/18/2022</a:t>
            </a:fld>
            <a:endParaRPr lang="en-US"/>
          </a:p>
        </p:txBody>
      </p:sp>
      <p:sp>
        <p:nvSpPr>
          <p:cNvPr id="6" name="Footer Placeholder 5">
            <a:extLst>
              <a:ext uri="{FF2B5EF4-FFF2-40B4-BE49-F238E27FC236}">
                <a16:creationId xmlns:a16="http://schemas.microsoft.com/office/drawing/2014/main" id="{A85C48CC-C3FD-58EB-89C0-FFE6F34F7D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252205-69FE-C157-6867-7F41A6D2CD1B}"/>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286358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2E33E1-7D54-2686-5363-C54FDE6050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FE1D5F-C6FD-F0EC-DF67-523A9C8ED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518A65-3E03-A15A-85FD-93EF65A39D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ADBD16-5BFB-4D9F-9646-C75D1B53BBB6}" type="datetimeFigureOut">
              <a:rPr lang="en-US" smtClean="0"/>
              <a:pPr/>
              <a:t>12/18/2022</a:t>
            </a:fld>
            <a:endParaRPr lang="en-US" dirty="0"/>
          </a:p>
        </p:txBody>
      </p:sp>
      <p:sp>
        <p:nvSpPr>
          <p:cNvPr id="5" name="Footer Placeholder 4">
            <a:extLst>
              <a:ext uri="{FF2B5EF4-FFF2-40B4-BE49-F238E27FC236}">
                <a16:creationId xmlns:a16="http://schemas.microsoft.com/office/drawing/2014/main" id="{0882EA25-AFD1-728D-7291-4AC9F8B43A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6855EE5-990D-D4BE-3CEE-6B42DC48F0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424407723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AC0D3-46FF-7422-4B50-878E8D288A30}"/>
              </a:ext>
            </a:extLst>
          </p:cNvPr>
          <p:cNvSpPr>
            <a:spLocks noGrp="1"/>
          </p:cNvSpPr>
          <p:nvPr>
            <p:ph type="title"/>
          </p:nvPr>
        </p:nvSpPr>
        <p:spPr>
          <a:xfrm>
            <a:off x="5581650" y="1783959"/>
            <a:ext cx="5970270" cy="2889114"/>
          </a:xfrm>
        </p:spPr>
        <p:txBody>
          <a:bodyPr vert="horz" lIns="91440" tIns="45720" rIns="91440" bIns="45720" rtlCol="0" anchor="b">
            <a:normAutofit/>
          </a:bodyPr>
          <a:lstStyle/>
          <a:p>
            <a:pPr algn="r"/>
            <a:r>
              <a:rPr lang="en-US" sz="3000" dirty="0"/>
              <a:t>Pharmaceutical Sales Analysis</a:t>
            </a:r>
          </a:p>
        </p:txBody>
      </p:sp>
      <p:sp>
        <p:nvSpPr>
          <p:cNvPr id="3" name="Text Placeholder 2">
            <a:extLst>
              <a:ext uri="{FF2B5EF4-FFF2-40B4-BE49-F238E27FC236}">
                <a16:creationId xmlns:a16="http://schemas.microsoft.com/office/drawing/2014/main" id="{2E2893E1-5B98-51CE-9703-05E48B9D41AE}"/>
              </a:ext>
            </a:extLst>
          </p:cNvPr>
          <p:cNvSpPr>
            <a:spLocks noGrp="1"/>
          </p:cNvSpPr>
          <p:nvPr>
            <p:ph type="body" idx="1"/>
          </p:nvPr>
        </p:nvSpPr>
        <p:spPr>
          <a:xfrm>
            <a:off x="7464612" y="4750893"/>
            <a:ext cx="4087305" cy="1147863"/>
          </a:xfrm>
        </p:spPr>
        <p:txBody>
          <a:bodyPr vert="horz" lIns="91440" tIns="45720" rIns="91440" bIns="45720" rtlCol="0" anchor="t">
            <a:normAutofit/>
          </a:bodyPr>
          <a:lstStyle/>
          <a:p>
            <a:pPr algn="r"/>
            <a:r>
              <a:rPr lang="en-US" sz="2000" dirty="0">
                <a:solidFill>
                  <a:schemeClr val="tx1"/>
                </a:solidFill>
              </a:rPr>
              <a:t>Victoria Tamburro</a:t>
            </a:r>
          </a:p>
        </p:txBody>
      </p:sp>
      <p:sp>
        <p:nvSpPr>
          <p:cNvPr id="20" name="Freeform: Shape 13">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B549070C-29C4-FCC7-6EE7-2587D61735D9}"/>
              </a:ext>
            </a:extLst>
          </p:cNvPr>
          <p:cNvPicPr>
            <a:picLocks noChangeAspect="1"/>
          </p:cNvPicPr>
          <p:nvPr/>
        </p:nvPicPr>
        <p:blipFill rotWithShape="1">
          <a:blip r:embed="rId2"/>
          <a:srcRect l="19582" r="29175"/>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06446646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55E11-29A1-99FE-33F0-64AD1453919F}"/>
              </a:ext>
            </a:extLst>
          </p:cNvPr>
          <p:cNvSpPr>
            <a:spLocks noGrp="1"/>
          </p:cNvSpPr>
          <p:nvPr>
            <p:ph type="title"/>
          </p:nvPr>
        </p:nvSpPr>
        <p:spPr/>
        <p:txBody>
          <a:bodyPr/>
          <a:lstStyle/>
          <a:p>
            <a:r>
              <a:rPr lang="en-US" dirty="0"/>
              <a:t>Seasonality</a:t>
            </a:r>
          </a:p>
        </p:txBody>
      </p:sp>
      <p:sp>
        <p:nvSpPr>
          <p:cNvPr id="3" name="Content Placeholder 2">
            <a:extLst>
              <a:ext uri="{FF2B5EF4-FFF2-40B4-BE49-F238E27FC236}">
                <a16:creationId xmlns:a16="http://schemas.microsoft.com/office/drawing/2014/main" id="{66683182-CCB7-436B-0E0F-FCF1BC7EBD1A}"/>
              </a:ext>
            </a:extLst>
          </p:cNvPr>
          <p:cNvSpPr>
            <a:spLocks noGrp="1"/>
          </p:cNvSpPr>
          <p:nvPr>
            <p:ph idx="1"/>
          </p:nvPr>
        </p:nvSpPr>
        <p:spPr>
          <a:xfrm>
            <a:off x="838200" y="1825625"/>
            <a:ext cx="7503695" cy="4351338"/>
          </a:xfrm>
        </p:spPr>
        <p:txBody>
          <a:bodyPr/>
          <a:lstStyle/>
          <a:p>
            <a:r>
              <a:rPr lang="en-US" dirty="0"/>
              <a:t>The data was split into three-year intervals for clarity of visualization. The data was then decomposed by drug group using an additive model, to indicate the impact of the seasonality.</a:t>
            </a:r>
          </a:p>
          <a:p>
            <a:r>
              <a:rPr lang="en-US" dirty="0"/>
              <a:t>It can be observed that the impact of the seasons in the time series dataset is the greatest on NO2BE</a:t>
            </a:r>
          </a:p>
        </p:txBody>
      </p:sp>
      <p:pic>
        <p:nvPicPr>
          <p:cNvPr id="5" name="Picture 4">
            <a:extLst>
              <a:ext uri="{FF2B5EF4-FFF2-40B4-BE49-F238E27FC236}">
                <a16:creationId xmlns:a16="http://schemas.microsoft.com/office/drawing/2014/main" id="{C8B48C95-BFBD-5CBD-832D-CA4741978CBA}"/>
              </a:ext>
            </a:extLst>
          </p:cNvPr>
          <p:cNvPicPr>
            <a:picLocks noChangeAspect="1"/>
          </p:cNvPicPr>
          <p:nvPr/>
        </p:nvPicPr>
        <p:blipFill>
          <a:blip r:embed="rId2"/>
          <a:stretch>
            <a:fillRect/>
          </a:stretch>
        </p:blipFill>
        <p:spPr>
          <a:xfrm>
            <a:off x="8570763" y="350352"/>
            <a:ext cx="3383245" cy="3263779"/>
          </a:xfrm>
          <a:prstGeom prst="rect">
            <a:avLst/>
          </a:prstGeom>
        </p:spPr>
      </p:pic>
      <p:pic>
        <p:nvPicPr>
          <p:cNvPr id="7" name="Picture 6">
            <a:extLst>
              <a:ext uri="{FF2B5EF4-FFF2-40B4-BE49-F238E27FC236}">
                <a16:creationId xmlns:a16="http://schemas.microsoft.com/office/drawing/2014/main" id="{4F60AE12-3612-4BD2-54C5-F018E0C6E2EC}"/>
              </a:ext>
            </a:extLst>
          </p:cNvPr>
          <p:cNvPicPr>
            <a:picLocks noChangeAspect="1"/>
          </p:cNvPicPr>
          <p:nvPr/>
        </p:nvPicPr>
        <p:blipFill>
          <a:blip r:embed="rId3"/>
          <a:stretch>
            <a:fillRect/>
          </a:stretch>
        </p:blipFill>
        <p:spPr>
          <a:xfrm>
            <a:off x="8684763" y="3614131"/>
            <a:ext cx="3155243" cy="3159688"/>
          </a:xfrm>
          <a:prstGeom prst="rect">
            <a:avLst/>
          </a:prstGeom>
        </p:spPr>
      </p:pic>
    </p:spTree>
    <p:extLst>
      <p:ext uri="{BB962C8B-B14F-4D97-AF65-F5344CB8AC3E}">
        <p14:creationId xmlns:p14="http://schemas.microsoft.com/office/powerpoint/2010/main" val="3972872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A180C-13B9-383E-4026-440B8133D5E6}"/>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Seasonality Detailed</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D7C582D-C717-8D5C-C4EB-EA2FC30855E0}"/>
              </a:ext>
            </a:extLst>
          </p:cNvPr>
          <p:cNvPicPr>
            <a:picLocks noChangeAspect="1"/>
          </p:cNvPicPr>
          <p:nvPr/>
        </p:nvPicPr>
        <p:blipFill>
          <a:blip r:embed="rId2"/>
          <a:stretch>
            <a:fillRect/>
          </a:stretch>
        </p:blipFill>
        <p:spPr>
          <a:xfrm>
            <a:off x="1065704" y="2426818"/>
            <a:ext cx="3987642" cy="3997637"/>
          </a:xfrm>
          <a:prstGeom prst="rect">
            <a:avLst/>
          </a:prstGeom>
        </p:spPr>
      </p:pic>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2714BE3-F0B0-772C-3709-48A41400919E}"/>
              </a:ext>
            </a:extLst>
          </p:cNvPr>
          <p:cNvPicPr>
            <a:picLocks noChangeAspect="1"/>
          </p:cNvPicPr>
          <p:nvPr/>
        </p:nvPicPr>
        <p:blipFill>
          <a:blip r:embed="rId3"/>
          <a:stretch>
            <a:fillRect/>
          </a:stretch>
        </p:blipFill>
        <p:spPr>
          <a:xfrm>
            <a:off x="7101717" y="2426818"/>
            <a:ext cx="4142628" cy="3997637"/>
          </a:xfrm>
          <a:prstGeom prst="rect">
            <a:avLst/>
          </a:prstGeom>
        </p:spPr>
      </p:pic>
    </p:spTree>
    <p:extLst>
      <p:ext uri="{BB962C8B-B14F-4D97-AF65-F5344CB8AC3E}">
        <p14:creationId xmlns:p14="http://schemas.microsoft.com/office/powerpoint/2010/main" val="3544987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37BA70E-B6FC-793A-B1A6-55005BAD8374}"/>
              </a:ext>
            </a:extLst>
          </p:cNvPr>
          <p:cNvSpPr>
            <a:spLocks noGrp="1"/>
          </p:cNvSpPr>
          <p:nvPr>
            <p:ph type="title"/>
          </p:nvPr>
        </p:nvSpPr>
        <p:spPr>
          <a:xfrm>
            <a:off x="1115568" y="548640"/>
            <a:ext cx="10168128" cy="1179576"/>
          </a:xfrm>
        </p:spPr>
        <p:txBody>
          <a:bodyPr>
            <a:normAutofit/>
          </a:bodyPr>
          <a:lstStyle/>
          <a:p>
            <a:r>
              <a:rPr lang="en-US" sz="4000"/>
              <a:t>Observing Long-Term Trends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05A4BCF-08EE-743A-DF77-7135BDF272DE}"/>
              </a:ext>
            </a:extLst>
          </p:cNvPr>
          <p:cNvSpPr>
            <a:spLocks noGrp="1"/>
          </p:cNvSpPr>
          <p:nvPr>
            <p:ph idx="1"/>
          </p:nvPr>
        </p:nvSpPr>
        <p:spPr>
          <a:xfrm>
            <a:off x="1115568" y="2481943"/>
            <a:ext cx="10168128" cy="3695020"/>
          </a:xfrm>
        </p:spPr>
        <p:txBody>
          <a:bodyPr>
            <a:normAutofit/>
          </a:bodyPr>
          <a:lstStyle/>
          <a:p>
            <a:r>
              <a:rPr lang="en-US" sz="2200"/>
              <a:t>Because of the volatile sales volume changes due to seasonality, it was required to normalize the data with moving averages to get a scope of the long-term drug sale trends.</a:t>
            </a:r>
          </a:p>
          <a:p>
            <a:r>
              <a:rPr lang="en-US" sz="2200"/>
              <a:t>The following visualizations were created from 30, 120, and 365 day intervallic moving averages. A linear regression model was performed on the 365-day normalized averages, and three of the drugs displayed clear linear tendencies over the six years: R03, R06, and N02BA.</a:t>
            </a:r>
          </a:p>
          <a:p>
            <a:r>
              <a:rPr lang="en-US" sz="2200"/>
              <a:t>These trends can be indicative of effectiveness, comfort of prescription from medical providers, advertising, and potential endemic/pandemic tendencies.</a:t>
            </a:r>
          </a:p>
          <a:p>
            <a:endParaRPr lang="en-US" sz="2200"/>
          </a:p>
        </p:txBody>
      </p:sp>
    </p:spTree>
    <p:extLst>
      <p:ext uri="{BB962C8B-B14F-4D97-AF65-F5344CB8AC3E}">
        <p14:creationId xmlns:p14="http://schemas.microsoft.com/office/powerpoint/2010/main" val="2666040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484993-9A63-FF0B-E210-2D2CDA8787DF}"/>
              </a:ext>
            </a:extLst>
          </p:cNvPr>
          <p:cNvPicPr>
            <a:picLocks noChangeAspect="1"/>
          </p:cNvPicPr>
          <p:nvPr/>
        </p:nvPicPr>
        <p:blipFill>
          <a:blip r:embed="rId2"/>
          <a:stretch>
            <a:fillRect/>
          </a:stretch>
        </p:blipFill>
        <p:spPr>
          <a:xfrm>
            <a:off x="484632" y="1612979"/>
            <a:ext cx="3517119" cy="3625895"/>
          </a:xfrm>
          <a:prstGeom prst="rect">
            <a:avLst/>
          </a:prstGeom>
        </p:spPr>
      </p:pic>
      <p:cxnSp>
        <p:nvCxnSpPr>
          <p:cNvPr id="13" name="Straight Connector 12">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2ED1CC1E-A8C0-E722-4E1B-93896CAE5D30}"/>
              </a:ext>
            </a:extLst>
          </p:cNvPr>
          <p:cNvPicPr>
            <a:picLocks noChangeAspect="1"/>
          </p:cNvPicPr>
          <p:nvPr/>
        </p:nvPicPr>
        <p:blipFill>
          <a:blip r:embed="rId3"/>
          <a:stretch>
            <a:fillRect/>
          </a:stretch>
        </p:blipFill>
        <p:spPr>
          <a:xfrm>
            <a:off x="4292160" y="1612979"/>
            <a:ext cx="3537345" cy="3555120"/>
          </a:xfrm>
          <a:prstGeom prst="rect">
            <a:avLst/>
          </a:prstGeom>
        </p:spPr>
      </p:pic>
      <p:cxnSp>
        <p:nvCxnSpPr>
          <p:cNvPr id="15" name="Straight Connector 14">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EAFC490B-4D18-90DC-3691-6156B1BE7E00}"/>
              </a:ext>
            </a:extLst>
          </p:cNvPr>
          <p:cNvPicPr>
            <a:picLocks noChangeAspect="1"/>
          </p:cNvPicPr>
          <p:nvPr/>
        </p:nvPicPr>
        <p:blipFill>
          <a:blip r:embed="rId4"/>
          <a:stretch>
            <a:fillRect/>
          </a:stretch>
        </p:blipFill>
        <p:spPr>
          <a:xfrm>
            <a:off x="8162336" y="1622277"/>
            <a:ext cx="3517120" cy="3607301"/>
          </a:xfrm>
          <a:prstGeom prst="rect">
            <a:avLst/>
          </a:prstGeom>
        </p:spPr>
      </p:pic>
    </p:spTree>
    <p:extLst>
      <p:ext uri="{BB962C8B-B14F-4D97-AF65-F5344CB8AC3E}">
        <p14:creationId xmlns:p14="http://schemas.microsoft.com/office/powerpoint/2010/main" val="1806162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9F4F9-C0AD-0CFF-215F-047FA3D8FD89}"/>
              </a:ext>
            </a:extLst>
          </p:cNvPr>
          <p:cNvSpPr>
            <a:spLocks noGrp="1"/>
          </p:cNvSpPr>
          <p:nvPr>
            <p:ph type="title"/>
          </p:nvPr>
        </p:nvSpPr>
        <p:spPr>
          <a:xfrm>
            <a:off x="4965430" y="629268"/>
            <a:ext cx="6586491" cy="1286160"/>
          </a:xfrm>
        </p:spPr>
        <p:txBody>
          <a:bodyPr anchor="b">
            <a:normAutofit/>
          </a:bodyPr>
          <a:lstStyle/>
          <a:p>
            <a:r>
              <a:rPr lang="en-US" dirty="0"/>
              <a:t>Linear Regressions</a:t>
            </a:r>
          </a:p>
        </p:txBody>
      </p:sp>
      <p:sp>
        <p:nvSpPr>
          <p:cNvPr id="3" name="Content Placeholder 2">
            <a:extLst>
              <a:ext uri="{FF2B5EF4-FFF2-40B4-BE49-F238E27FC236}">
                <a16:creationId xmlns:a16="http://schemas.microsoft.com/office/drawing/2014/main" id="{3788A005-772E-ADB0-2ABC-E064170E3061}"/>
              </a:ext>
            </a:extLst>
          </p:cNvPr>
          <p:cNvSpPr>
            <a:spLocks noGrp="1"/>
          </p:cNvSpPr>
          <p:nvPr>
            <p:ph idx="1"/>
          </p:nvPr>
        </p:nvSpPr>
        <p:spPr>
          <a:xfrm>
            <a:off x="4965431" y="2438400"/>
            <a:ext cx="6586489" cy="3785419"/>
          </a:xfrm>
        </p:spPr>
        <p:txBody>
          <a:bodyPr>
            <a:normAutofit/>
          </a:bodyPr>
          <a:lstStyle/>
          <a:p>
            <a:r>
              <a:rPr lang="en-US" sz="2000"/>
              <a:t>N02BA Predictive Model - Reducing over Time</a:t>
            </a:r>
          </a:p>
          <a:p>
            <a:pPr lvl="1"/>
            <a:r>
              <a:rPr lang="en-US" sz="2000"/>
              <a:t>76% Accuracy Training Score</a:t>
            </a:r>
          </a:p>
          <a:p>
            <a:pPr lvl="1"/>
            <a:r>
              <a:rPr lang="en-US" sz="2000"/>
              <a:t>76% Accuracy Test Score</a:t>
            </a:r>
          </a:p>
          <a:p>
            <a:r>
              <a:rPr lang="en-US" sz="2000"/>
              <a:t>R03 Predictive Model – Increasing Significantly</a:t>
            </a:r>
          </a:p>
          <a:p>
            <a:pPr lvl="1"/>
            <a:r>
              <a:rPr lang="en-US" sz="2000"/>
              <a:t>83% Accuracy Training Score</a:t>
            </a:r>
          </a:p>
          <a:p>
            <a:pPr lvl="1"/>
            <a:r>
              <a:rPr lang="en-US" sz="2000"/>
              <a:t>81% Accuracy Test Score</a:t>
            </a:r>
          </a:p>
          <a:p>
            <a:r>
              <a:rPr lang="en-US" sz="2000"/>
              <a:t>R06 Predictive Model – Increasing Slightly</a:t>
            </a:r>
          </a:p>
          <a:p>
            <a:pPr lvl="1"/>
            <a:r>
              <a:rPr lang="en-US" sz="2000"/>
              <a:t>70% Accuracy Training Score</a:t>
            </a:r>
          </a:p>
          <a:p>
            <a:pPr lvl="1"/>
            <a:r>
              <a:rPr lang="en-US" sz="2000"/>
              <a:t>66% Accuracy Test Score</a:t>
            </a:r>
          </a:p>
          <a:p>
            <a:pPr marL="457200" lvl="1" indent="0">
              <a:buNone/>
            </a:pPr>
            <a:endParaRPr lang="en-US" sz="2000"/>
          </a:p>
          <a:p>
            <a:endParaRPr lang="en-US" sz="2000"/>
          </a:p>
        </p:txBody>
      </p:sp>
      <p:pic>
        <p:nvPicPr>
          <p:cNvPr id="5" name="Picture 4" descr="Three arrows on bullseye">
            <a:extLst>
              <a:ext uri="{FF2B5EF4-FFF2-40B4-BE49-F238E27FC236}">
                <a16:creationId xmlns:a16="http://schemas.microsoft.com/office/drawing/2014/main" id="{93638711-067C-5F1F-6608-DC809A5487C7}"/>
              </a:ext>
            </a:extLst>
          </p:cNvPr>
          <p:cNvPicPr>
            <a:picLocks noChangeAspect="1"/>
          </p:cNvPicPr>
          <p:nvPr/>
        </p:nvPicPr>
        <p:blipFill rotWithShape="1">
          <a:blip r:embed="rId2"/>
          <a:srcRect l="11189" r="44538" b="2"/>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C10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6000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603E784-D51B-4BE7-02FB-4DB81CC625D6}"/>
              </a:ext>
            </a:extLst>
          </p:cNvPr>
          <p:cNvSpPr>
            <a:spLocks noGrp="1"/>
          </p:cNvSpPr>
          <p:nvPr>
            <p:ph type="title"/>
          </p:nvPr>
        </p:nvSpPr>
        <p:spPr>
          <a:xfrm>
            <a:off x="1115568" y="548640"/>
            <a:ext cx="10168128" cy="1179576"/>
          </a:xfrm>
        </p:spPr>
        <p:txBody>
          <a:bodyPr>
            <a:normAutofit/>
          </a:bodyPr>
          <a:lstStyle/>
          <a:p>
            <a:r>
              <a:rPr lang="en-US" sz="4000"/>
              <a:t>Conclusion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52501C6-A831-6343-DD71-EB6E07EF57D7}"/>
              </a:ext>
            </a:extLst>
          </p:cNvPr>
          <p:cNvSpPr>
            <a:spLocks noGrp="1"/>
          </p:cNvSpPr>
          <p:nvPr>
            <p:ph idx="1"/>
          </p:nvPr>
        </p:nvSpPr>
        <p:spPr>
          <a:xfrm>
            <a:off x="1115568" y="2481943"/>
            <a:ext cx="10168128" cy="3695020"/>
          </a:xfrm>
        </p:spPr>
        <p:txBody>
          <a:bodyPr>
            <a:normAutofit/>
          </a:bodyPr>
          <a:lstStyle/>
          <a:p>
            <a:r>
              <a:rPr lang="en-US" sz="2200" dirty="0"/>
              <a:t>The forecasting models can be used to predict long term generalized trends for specific drug groups. These forecasting models and seasonality trends can inform strategic re-ordering of these drugs.</a:t>
            </a:r>
          </a:p>
          <a:p>
            <a:r>
              <a:rPr lang="en-US" sz="2200" dirty="0"/>
              <a:t>It should be noted that while these predictions show the trends of sales, there are other factors that should also play a part in the re-ordering of a drug.</a:t>
            </a:r>
          </a:p>
          <a:p>
            <a:pPr lvl="1"/>
            <a:r>
              <a:rPr lang="en-US" sz="2200" dirty="0"/>
              <a:t>Pharma Capacities - Shelf/Stocking space availability</a:t>
            </a:r>
          </a:p>
          <a:p>
            <a:pPr lvl="1"/>
            <a:r>
              <a:rPr lang="en-US" sz="2200" dirty="0"/>
              <a:t>Price Optimizations</a:t>
            </a:r>
          </a:p>
          <a:p>
            <a:pPr lvl="1"/>
            <a:r>
              <a:rPr lang="en-US" sz="2200" dirty="0"/>
              <a:t>Essential Rescue drugs that must be kept on hand such as R03 which is used for obstructive </a:t>
            </a:r>
            <a:r>
              <a:rPr lang="en-US" sz="2200"/>
              <a:t>airway diseases</a:t>
            </a:r>
            <a:endParaRPr lang="en-US" sz="2200" dirty="0"/>
          </a:p>
          <a:p>
            <a:pPr lvl="1"/>
            <a:endParaRPr lang="en-US" sz="2200" dirty="0"/>
          </a:p>
        </p:txBody>
      </p:sp>
    </p:spTree>
    <p:extLst>
      <p:ext uri="{BB962C8B-B14F-4D97-AF65-F5344CB8AC3E}">
        <p14:creationId xmlns:p14="http://schemas.microsoft.com/office/powerpoint/2010/main" val="319913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B3A0052-A076-36B1-1798-85004E9A188E}"/>
              </a:ext>
            </a:extLst>
          </p:cNvPr>
          <p:cNvSpPr>
            <a:spLocks noGrp="1"/>
          </p:cNvSpPr>
          <p:nvPr>
            <p:ph type="title"/>
          </p:nvPr>
        </p:nvSpPr>
        <p:spPr>
          <a:xfrm>
            <a:off x="1115568" y="548640"/>
            <a:ext cx="10168128" cy="1179576"/>
          </a:xfrm>
        </p:spPr>
        <p:txBody>
          <a:bodyPr>
            <a:normAutofit/>
          </a:bodyPr>
          <a:lstStyle/>
          <a:p>
            <a:r>
              <a:rPr lang="en-US" sz="4000"/>
              <a:t>References</a:t>
            </a:r>
          </a:p>
        </p:txBody>
      </p:sp>
      <p:sp>
        <p:nvSpPr>
          <p:cNvPr id="17"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Content Placeholder 2">
            <a:extLst>
              <a:ext uri="{FF2B5EF4-FFF2-40B4-BE49-F238E27FC236}">
                <a16:creationId xmlns:a16="http://schemas.microsoft.com/office/drawing/2014/main" id="{934BEBC0-F844-E384-1D2F-36ADC4C510AE}"/>
              </a:ext>
            </a:extLst>
          </p:cNvPr>
          <p:cNvSpPr>
            <a:spLocks noGrp="1"/>
          </p:cNvSpPr>
          <p:nvPr>
            <p:ph idx="1"/>
          </p:nvPr>
        </p:nvSpPr>
        <p:spPr>
          <a:xfrm>
            <a:off x="1115568" y="2481943"/>
            <a:ext cx="10168128" cy="3695020"/>
          </a:xfrm>
        </p:spPr>
        <p:txBody>
          <a:bodyPr>
            <a:normAutofit/>
          </a:bodyPr>
          <a:lstStyle/>
          <a:p>
            <a:pPr marL="457200" indent="-457200"/>
            <a:r>
              <a:rPr lang="en-US" sz="2200" b="0" i="1" dirty="0">
                <a:effectLst/>
                <a:latin typeface="Calibri" panose="020F0502020204030204" pitchFamily="34" charset="0"/>
              </a:rPr>
              <a:t>Pharma sales data</a:t>
            </a:r>
            <a:r>
              <a:rPr lang="en-US" sz="2200" b="0" i="0" dirty="0">
                <a:effectLst/>
                <a:latin typeface="Calibri" panose="020F0502020204030204" pitchFamily="34" charset="0"/>
              </a:rPr>
              <a:t>. (n.d.). Www.kaggle.com. Retrieved December 18, 2022, from https://www.kaggle.com/datasets/milanzdravkovic/pharma-sales-data</a:t>
            </a:r>
          </a:p>
          <a:p>
            <a:pPr marL="457200" indent="-457200"/>
            <a:r>
              <a:rPr lang="en-US" sz="2200" b="0" i="0" dirty="0">
                <a:effectLst/>
                <a:latin typeface="Calibri" panose="020F0502020204030204" pitchFamily="34" charset="0"/>
              </a:rPr>
              <a:t>‌</a:t>
            </a:r>
            <a:r>
              <a:rPr lang="en-US" sz="2200" b="0" i="1" dirty="0" err="1">
                <a:effectLst/>
                <a:latin typeface="Calibri" panose="020F0502020204030204" pitchFamily="34" charset="0"/>
              </a:rPr>
              <a:t>statsmodels.tsa.seasonal.seasonal_decompose</a:t>
            </a:r>
            <a:r>
              <a:rPr lang="en-US" sz="2200" b="0" i="1" dirty="0">
                <a:effectLst/>
                <a:latin typeface="Calibri" panose="020F0502020204030204" pitchFamily="34" charset="0"/>
              </a:rPr>
              <a:t> — </a:t>
            </a:r>
            <a:r>
              <a:rPr lang="en-US" sz="2200" b="0" i="1" dirty="0" err="1">
                <a:effectLst/>
                <a:latin typeface="Calibri" panose="020F0502020204030204" pitchFamily="34" charset="0"/>
              </a:rPr>
              <a:t>statsmodels</a:t>
            </a:r>
            <a:r>
              <a:rPr lang="en-US" sz="2200" b="0" i="0" dirty="0">
                <a:effectLst/>
                <a:latin typeface="Calibri" panose="020F0502020204030204" pitchFamily="34" charset="0"/>
              </a:rPr>
              <a:t>. (n.d.). Www.statsmodels.org. https://www.statsmodels.org/dev/generated/statsmodels.tsa.seasonal.seasonal_decompose.html</a:t>
            </a:r>
          </a:p>
          <a:p>
            <a:pPr marL="457200" indent="-457200"/>
            <a:r>
              <a:rPr lang="en-US" sz="2200" b="0" i="1" dirty="0" err="1">
                <a:effectLst/>
                <a:latin typeface="Calibri" panose="020F0502020204030204" pitchFamily="34" charset="0"/>
              </a:rPr>
              <a:t>sklearn.linear_model.LogisticRegression</a:t>
            </a:r>
            <a:r>
              <a:rPr lang="en-US" sz="2200" b="0" i="1" dirty="0">
                <a:effectLst/>
                <a:latin typeface="Calibri" panose="020F0502020204030204" pitchFamily="34" charset="0"/>
              </a:rPr>
              <a:t> — scikit-learn 0.21.2 documentation</a:t>
            </a:r>
            <a:r>
              <a:rPr lang="en-US" sz="2200" b="0" i="0" dirty="0">
                <a:effectLst/>
                <a:latin typeface="Calibri" panose="020F0502020204030204" pitchFamily="34" charset="0"/>
              </a:rPr>
              <a:t>. (2014). Scikit-Learn.org. https://scikit-learn.org/stable/modules/generated/sklearn.linear_model.LogisticRegression.html</a:t>
            </a:r>
          </a:p>
          <a:p>
            <a:endParaRPr lang="en-US" sz="2200" b="0" i="0" dirty="0">
              <a:effectLst/>
              <a:latin typeface="Calibri" panose="020F0502020204030204" pitchFamily="34" charset="0"/>
            </a:endParaRPr>
          </a:p>
          <a:p>
            <a:endParaRPr lang="en-US" sz="2200" dirty="0"/>
          </a:p>
        </p:txBody>
      </p:sp>
    </p:spTree>
    <p:extLst>
      <p:ext uri="{BB962C8B-B14F-4D97-AF65-F5344CB8AC3E}">
        <p14:creationId xmlns:p14="http://schemas.microsoft.com/office/powerpoint/2010/main" val="2379844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A37316-FD72-FD18-DC0B-3CA763DE00DC}"/>
              </a:ext>
            </a:extLst>
          </p:cNvPr>
          <p:cNvSpPr>
            <a:spLocks noGrp="1"/>
          </p:cNvSpPr>
          <p:nvPr>
            <p:ph type="title"/>
          </p:nvPr>
        </p:nvSpPr>
        <p:spPr>
          <a:xfrm>
            <a:off x="841248" y="426720"/>
            <a:ext cx="9922002" cy="1450803"/>
          </a:xfrm>
        </p:spPr>
        <p:txBody>
          <a:bodyPr anchor="b">
            <a:normAutofit/>
          </a:bodyPr>
          <a:lstStyle/>
          <a:p>
            <a:r>
              <a:rPr lang="en-US" sz="6000" dirty="0"/>
              <a:t>Data Collection</a:t>
            </a:r>
          </a:p>
        </p:txBody>
      </p:sp>
      <p:sp>
        <p:nvSpPr>
          <p:cNvPr id="40" name="Rectangle 3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2" name="Rectangle 4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C5F11D3-37E2-16A2-F7C5-1FE5537CF77C}"/>
              </a:ext>
            </a:extLst>
          </p:cNvPr>
          <p:cNvSpPr>
            <a:spLocks noGrp="1"/>
          </p:cNvSpPr>
          <p:nvPr>
            <p:ph idx="1"/>
          </p:nvPr>
        </p:nvSpPr>
        <p:spPr>
          <a:xfrm>
            <a:off x="841248" y="3337269"/>
            <a:ext cx="10509504" cy="2905686"/>
          </a:xfrm>
        </p:spPr>
        <p:txBody>
          <a:bodyPr>
            <a:normAutofit fontScale="92500" lnSpcReduction="10000"/>
          </a:bodyPr>
          <a:lstStyle/>
          <a:p>
            <a:r>
              <a:rPr lang="en-US" sz="1400" dirty="0"/>
              <a:t>Collected and groomed by researcher </a:t>
            </a:r>
            <a:r>
              <a:rPr lang="en-US" sz="1400" b="0" i="0" dirty="0">
                <a:effectLst/>
              </a:rPr>
              <a:t>Milan </a:t>
            </a:r>
            <a:r>
              <a:rPr lang="en-US" sz="1400" b="0" i="0" dirty="0" err="1">
                <a:effectLst/>
              </a:rPr>
              <a:t>Zdravković</a:t>
            </a:r>
            <a:r>
              <a:rPr lang="en-US" sz="1400" b="0" i="0" dirty="0">
                <a:effectLst/>
              </a:rPr>
              <a:t>.</a:t>
            </a:r>
          </a:p>
          <a:p>
            <a:r>
              <a:rPr lang="en-US" sz="1400" dirty="0"/>
              <a:t>The initial dataset was created from transactional sales data collected from a single pharmacy’s point-of-sales system.</a:t>
            </a:r>
          </a:p>
          <a:p>
            <a:r>
              <a:rPr lang="en-US" sz="1400" dirty="0"/>
              <a:t>The 57 drugs sold were then grouped to the Anatomical Therapeutic Chemical (ATC) Classification System Categories.</a:t>
            </a:r>
          </a:p>
          <a:p>
            <a:pPr lvl="1" fontAlgn="base"/>
            <a:r>
              <a:rPr lang="en-US" sz="1400" b="0" i="0" dirty="0">
                <a:effectLst/>
                <a:latin typeface="inherit"/>
              </a:rPr>
              <a:t>M01AB - Anti-inflammatory and antirheumatic products, non-steroids, Acetic acid derivatives and related substances</a:t>
            </a:r>
          </a:p>
          <a:p>
            <a:pPr lvl="1" fontAlgn="base"/>
            <a:r>
              <a:rPr lang="en-US" sz="1400" b="0" i="0" dirty="0">
                <a:effectLst/>
                <a:latin typeface="inherit"/>
              </a:rPr>
              <a:t>M01AE - Anti-inflammatory and antirheumatic products, non-steroids, Propionic acid derivatives</a:t>
            </a:r>
          </a:p>
          <a:p>
            <a:pPr lvl="1" fontAlgn="base"/>
            <a:r>
              <a:rPr lang="en-US" sz="1400" b="0" i="0" dirty="0">
                <a:effectLst/>
                <a:latin typeface="inherit"/>
              </a:rPr>
              <a:t>N02BA - Other analgesics and antipyretics, Salicylic acid and derivatives</a:t>
            </a:r>
          </a:p>
          <a:p>
            <a:pPr lvl="1" fontAlgn="base"/>
            <a:r>
              <a:rPr lang="en-US" sz="1400" b="0" i="0" dirty="0">
                <a:effectLst/>
                <a:latin typeface="inherit"/>
              </a:rPr>
              <a:t>N02BE/B - Other analgesics and antipyretics, </a:t>
            </a:r>
            <a:r>
              <a:rPr lang="en-US" sz="1400" b="0" i="0" dirty="0" err="1">
                <a:effectLst/>
                <a:latin typeface="inherit"/>
              </a:rPr>
              <a:t>Pyrazolones</a:t>
            </a:r>
            <a:r>
              <a:rPr lang="en-US" sz="1400" b="0" i="0" dirty="0">
                <a:effectLst/>
                <a:latin typeface="inherit"/>
              </a:rPr>
              <a:t> and </a:t>
            </a:r>
            <a:r>
              <a:rPr lang="en-US" sz="1400" b="0" i="0" dirty="0" err="1">
                <a:effectLst/>
                <a:latin typeface="inherit"/>
              </a:rPr>
              <a:t>Anilides</a:t>
            </a:r>
            <a:endParaRPr lang="en-US" sz="1400" b="0" i="0" dirty="0">
              <a:effectLst/>
              <a:latin typeface="inherit"/>
            </a:endParaRPr>
          </a:p>
          <a:p>
            <a:pPr lvl="1" fontAlgn="base"/>
            <a:r>
              <a:rPr lang="en-US" sz="1400" b="0" i="0" dirty="0">
                <a:effectLst/>
                <a:latin typeface="inherit"/>
              </a:rPr>
              <a:t>N05B - </a:t>
            </a:r>
            <a:r>
              <a:rPr lang="en-US" sz="1400" b="0" i="0" dirty="0" err="1">
                <a:effectLst/>
                <a:latin typeface="inherit"/>
              </a:rPr>
              <a:t>Psycholeptics</a:t>
            </a:r>
            <a:r>
              <a:rPr lang="en-US" sz="1400" b="0" i="0" dirty="0">
                <a:effectLst/>
                <a:latin typeface="inherit"/>
              </a:rPr>
              <a:t> drugs, Anxiolytic drugs</a:t>
            </a:r>
          </a:p>
          <a:p>
            <a:pPr lvl="1" fontAlgn="base"/>
            <a:r>
              <a:rPr lang="en-US" sz="1400" b="0" i="0" dirty="0">
                <a:effectLst/>
                <a:latin typeface="inherit"/>
              </a:rPr>
              <a:t>N05C - </a:t>
            </a:r>
            <a:r>
              <a:rPr lang="en-US" sz="1400" b="0" i="0" dirty="0" err="1">
                <a:effectLst/>
                <a:latin typeface="inherit"/>
              </a:rPr>
              <a:t>Psycholeptics</a:t>
            </a:r>
            <a:r>
              <a:rPr lang="en-US" sz="1400" b="0" i="0" dirty="0">
                <a:effectLst/>
                <a:latin typeface="inherit"/>
              </a:rPr>
              <a:t> drugs, Hypnotics and sedatives drugs</a:t>
            </a:r>
          </a:p>
          <a:p>
            <a:pPr lvl="1" fontAlgn="base"/>
            <a:r>
              <a:rPr lang="en-US" sz="1400" b="0" i="0" dirty="0">
                <a:effectLst/>
                <a:latin typeface="inherit"/>
              </a:rPr>
              <a:t>R03 - Drugs for obstructive airway diseases</a:t>
            </a:r>
          </a:p>
          <a:p>
            <a:pPr lvl="1" fontAlgn="base"/>
            <a:r>
              <a:rPr lang="en-US" sz="1400" b="0" i="0" dirty="0">
                <a:effectLst/>
                <a:latin typeface="inherit"/>
              </a:rPr>
              <a:t>R06 - Antihistamines for systemic use</a:t>
            </a:r>
          </a:p>
          <a:p>
            <a:pPr fontAlgn="base"/>
            <a:r>
              <a:rPr lang="en-US" sz="1400" dirty="0">
                <a:latin typeface="inherit"/>
              </a:rPr>
              <a:t>The data was collected for six years, with an incomplete final year.</a:t>
            </a:r>
            <a:endParaRPr lang="en-US" sz="1400" b="0" i="0" dirty="0">
              <a:effectLst/>
              <a:latin typeface="inherit"/>
            </a:endParaRPr>
          </a:p>
          <a:p>
            <a:pPr marL="0" indent="0" fontAlgn="base">
              <a:buNone/>
            </a:pPr>
            <a:endParaRPr lang="en-US" sz="1400" b="0" i="0" dirty="0">
              <a:effectLst/>
              <a:latin typeface="inherit"/>
            </a:endParaRPr>
          </a:p>
          <a:p>
            <a:endParaRPr lang="en-US" sz="1400" dirty="0"/>
          </a:p>
          <a:p>
            <a:pPr marL="0" indent="0">
              <a:buNone/>
            </a:pPr>
            <a:endParaRPr lang="en-US" sz="1400" dirty="0"/>
          </a:p>
        </p:txBody>
      </p:sp>
    </p:spTree>
    <p:extLst>
      <p:ext uri="{BB962C8B-B14F-4D97-AF65-F5344CB8AC3E}">
        <p14:creationId xmlns:p14="http://schemas.microsoft.com/office/powerpoint/2010/main" val="3322208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5A759C38-2C35-F1F0-F8A7-F2F33F6D56FF}"/>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11804B-5C73-8BF2-EBC6-E582FF03B52F}"/>
              </a:ext>
            </a:extLst>
          </p:cNvPr>
          <p:cNvSpPr>
            <a:spLocks noGrp="1"/>
          </p:cNvSpPr>
          <p:nvPr>
            <p:ph type="title"/>
          </p:nvPr>
        </p:nvSpPr>
        <p:spPr>
          <a:xfrm>
            <a:off x="371094" y="1161288"/>
            <a:ext cx="3438144" cy="1124712"/>
          </a:xfrm>
        </p:spPr>
        <p:txBody>
          <a:bodyPr anchor="b">
            <a:normAutofit/>
          </a:bodyPr>
          <a:lstStyle/>
          <a:p>
            <a:r>
              <a:rPr lang="en-US" sz="2800" dirty="0"/>
              <a:t>Contents</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605ABDB-EE80-AF4C-4791-4794A14FBB9A}"/>
              </a:ext>
            </a:extLst>
          </p:cNvPr>
          <p:cNvSpPr>
            <a:spLocks noGrp="1"/>
          </p:cNvSpPr>
          <p:nvPr>
            <p:ph idx="1"/>
          </p:nvPr>
        </p:nvSpPr>
        <p:spPr>
          <a:xfrm>
            <a:off x="371094" y="2718054"/>
            <a:ext cx="3438906" cy="3207258"/>
          </a:xfrm>
        </p:spPr>
        <p:txBody>
          <a:bodyPr anchor="t">
            <a:normAutofit/>
          </a:bodyPr>
          <a:lstStyle/>
          <a:p>
            <a:r>
              <a:rPr lang="en-US" sz="1700" dirty="0"/>
              <a:t>Introduction</a:t>
            </a:r>
          </a:p>
          <a:p>
            <a:r>
              <a:rPr lang="en-US" sz="1700" dirty="0"/>
              <a:t>Statistical Analysis</a:t>
            </a:r>
          </a:p>
          <a:p>
            <a:r>
              <a:rPr lang="en-US" sz="1700" dirty="0"/>
              <a:t>Time Series Trends</a:t>
            </a:r>
          </a:p>
          <a:p>
            <a:r>
              <a:rPr lang="en-US" sz="1700" dirty="0"/>
              <a:t>Long Term Trends</a:t>
            </a:r>
          </a:p>
          <a:p>
            <a:r>
              <a:rPr lang="en-US" sz="1700" dirty="0"/>
              <a:t>Linear Regression Modeling</a:t>
            </a:r>
          </a:p>
          <a:p>
            <a:r>
              <a:rPr lang="en-US" sz="1700" dirty="0"/>
              <a:t>Forecasting and Re-Ordering</a:t>
            </a:r>
          </a:p>
          <a:p>
            <a:r>
              <a:rPr lang="en-US" sz="1700" dirty="0"/>
              <a:t>Conclusion</a:t>
            </a:r>
          </a:p>
          <a:p>
            <a:endParaRPr lang="en-US" sz="1700" dirty="0"/>
          </a:p>
          <a:p>
            <a:endParaRPr lang="en-US" sz="1700" dirty="0"/>
          </a:p>
        </p:txBody>
      </p:sp>
    </p:spTree>
    <p:extLst>
      <p:ext uri="{BB962C8B-B14F-4D97-AF65-F5344CB8AC3E}">
        <p14:creationId xmlns:p14="http://schemas.microsoft.com/office/powerpoint/2010/main" val="289442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4EE9B7-390A-2927-A4F8-BBA6295388C9}"/>
              </a:ext>
            </a:extLst>
          </p:cNvPr>
          <p:cNvSpPr>
            <a:spLocks noGrp="1"/>
          </p:cNvSpPr>
          <p:nvPr>
            <p:ph type="title"/>
          </p:nvPr>
        </p:nvSpPr>
        <p:spPr>
          <a:xfrm>
            <a:off x="841248" y="426720"/>
            <a:ext cx="10506456" cy="1919141"/>
          </a:xfrm>
        </p:spPr>
        <p:txBody>
          <a:bodyPr anchor="b">
            <a:normAutofit/>
          </a:bodyPr>
          <a:lstStyle/>
          <a:p>
            <a:r>
              <a:rPr lang="en-US" sz="6000"/>
              <a:t>Introduction</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4"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5" name="Content Placeholder 2">
            <a:extLst>
              <a:ext uri="{FF2B5EF4-FFF2-40B4-BE49-F238E27FC236}">
                <a16:creationId xmlns:a16="http://schemas.microsoft.com/office/drawing/2014/main" id="{A2AF0D77-44DE-BF82-172E-A927F244E0C2}"/>
              </a:ext>
            </a:extLst>
          </p:cNvPr>
          <p:cNvSpPr>
            <a:spLocks noGrp="1"/>
          </p:cNvSpPr>
          <p:nvPr>
            <p:ph idx="1"/>
          </p:nvPr>
        </p:nvSpPr>
        <p:spPr>
          <a:xfrm>
            <a:off x="841248" y="3337269"/>
            <a:ext cx="10509504" cy="2905686"/>
          </a:xfrm>
        </p:spPr>
        <p:txBody>
          <a:bodyPr>
            <a:normAutofit/>
          </a:bodyPr>
          <a:lstStyle/>
          <a:p>
            <a:r>
              <a:rPr lang="en-US" sz="2200"/>
              <a:t>Through this analysis data trends will be discovered and forecasting models will be created to predict long term generalized trends for specific drug groups. </a:t>
            </a:r>
          </a:p>
          <a:p>
            <a:r>
              <a:rPr lang="en-US" sz="2200"/>
              <a:t>These machine learning forecasting models and seasonality trends can be used to inform strategic re-ordering.</a:t>
            </a:r>
          </a:p>
          <a:p>
            <a:r>
              <a:rPr lang="en-US" sz="2200"/>
              <a:t>Recommendations will be made for further analysis based on exogeneous variables. </a:t>
            </a:r>
          </a:p>
          <a:p>
            <a:endParaRPr lang="en-US" sz="2200"/>
          </a:p>
        </p:txBody>
      </p:sp>
    </p:spTree>
    <p:extLst>
      <p:ext uri="{BB962C8B-B14F-4D97-AF65-F5344CB8AC3E}">
        <p14:creationId xmlns:p14="http://schemas.microsoft.com/office/powerpoint/2010/main" val="2567102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DD1E07-49BB-4EEB-E55B-3FB922D90FA1}"/>
              </a:ext>
            </a:extLst>
          </p:cNvPr>
          <p:cNvSpPr>
            <a:spLocks noGrp="1"/>
          </p:cNvSpPr>
          <p:nvPr>
            <p:ph type="title"/>
          </p:nvPr>
        </p:nvSpPr>
        <p:spPr>
          <a:xfrm>
            <a:off x="1046746" y="586822"/>
            <a:ext cx="3560252" cy="1645920"/>
          </a:xfrm>
        </p:spPr>
        <p:txBody>
          <a:bodyPr>
            <a:normAutofit/>
          </a:bodyPr>
          <a:lstStyle/>
          <a:p>
            <a:r>
              <a:rPr lang="en-US" sz="3200" dirty="0"/>
              <a:t>Understanding the Data</a:t>
            </a:r>
          </a:p>
        </p:txBody>
      </p:sp>
      <p:sp>
        <p:nvSpPr>
          <p:cNvPr id="29" name="Rectangle 28">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1" name="Rectangle 30">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0A197B5-D9C3-470E-D182-50B66807D830}"/>
              </a:ext>
            </a:extLst>
          </p:cNvPr>
          <p:cNvSpPr>
            <a:spLocks noGrp="1"/>
          </p:cNvSpPr>
          <p:nvPr>
            <p:ph idx="1"/>
          </p:nvPr>
        </p:nvSpPr>
        <p:spPr>
          <a:xfrm>
            <a:off x="5351164" y="586822"/>
            <a:ext cx="6002636" cy="1645920"/>
          </a:xfrm>
        </p:spPr>
        <p:txBody>
          <a:bodyPr anchor="ctr">
            <a:normAutofit/>
          </a:bodyPr>
          <a:lstStyle/>
          <a:p>
            <a:r>
              <a:rPr lang="en-US" sz="1500" dirty="0"/>
              <a:t>The data is presented in several views which include hourly, daily, weekly, and monthly point-in-time sales.</a:t>
            </a:r>
          </a:p>
          <a:p>
            <a:r>
              <a:rPr lang="en-US" sz="1500" dirty="0"/>
              <a:t>For the purposes of this analysis, we assume that the values presented represent the number prescriptions filled.</a:t>
            </a:r>
          </a:p>
        </p:txBody>
      </p:sp>
      <p:pic>
        <p:nvPicPr>
          <p:cNvPr id="9" name="Picture 8">
            <a:extLst>
              <a:ext uri="{FF2B5EF4-FFF2-40B4-BE49-F238E27FC236}">
                <a16:creationId xmlns:a16="http://schemas.microsoft.com/office/drawing/2014/main" id="{6E191BBC-03F6-3F43-B73B-8DB3C4BBBA5F}"/>
              </a:ext>
            </a:extLst>
          </p:cNvPr>
          <p:cNvPicPr>
            <a:picLocks noChangeAspect="1"/>
          </p:cNvPicPr>
          <p:nvPr/>
        </p:nvPicPr>
        <p:blipFill>
          <a:blip r:embed="rId2"/>
          <a:stretch>
            <a:fillRect/>
          </a:stretch>
        </p:blipFill>
        <p:spPr>
          <a:xfrm>
            <a:off x="1151995" y="3429000"/>
            <a:ext cx="9888010" cy="2417871"/>
          </a:xfrm>
          <a:prstGeom prst="rect">
            <a:avLst/>
          </a:prstGeom>
        </p:spPr>
      </p:pic>
      <p:sp>
        <p:nvSpPr>
          <p:cNvPr id="10" name="TextBox 9">
            <a:extLst>
              <a:ext uri="{FF2B5EF4-FFF2-40B4-BE49-F238E27FC236}">
                <a16:creationId xmlns:a16="http://schemas.microsoft.com/office/drawing/2014/main" id="{0C48FA48-319C-6E68-F38F-2BB15C1B3F2E}"/>
              </a:ext>
            </a:extLst>
          </p:cNvPr>
          <p:cNvSpPr txBox="1"/>
          <p:nvPr/>
        </p:nvSpPr>
        <p:spPr>
          <a:xfrm>
            <a:off x="1151995" y="2880241"/>
            <a:ext cx="2619375" cy="369332"/>
          </a:xfrm>
          <a:prstGeom prst="rect">
            <a:avLst/>
          </a:prstGeom>
          <a:noFill/>
        </p:spPr>
        <p:txBody>
          <a:bodyPr wrap="square" rtlCol="0">
            <a:spAutoFit/>
          </a:bodyPr>
          <a:lstStyle/>
          <a:p>
            <a:r>
              <a:rPr lang="en-US" dirty="0"/>
              <a:t>Example Data Set:</a:t>
            </a:r>
          </a:p>
        </p:txBody>
      </p:sp>
    </p:spTree>
    <p:extLst>
      <p:ext uri="{BB962C8B-B14F-4D97-AF65-F5344CB8AC3E}">
        <p14:creationId xmlns:p14="http://schemas.microsoft.com/office/powerpoint/2010/main" val="1044374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A3E74-AFDF-8936-223D-D5AF1DEEEA65}"/>
              </a:ext>
            </a:extLst>
          </p:cNvPr>
          <p:cNvSpPr>
            <a:spLocks noGrp="1"/>
          </p:cNvSpPr>
          <p:nvPr>
            <p:ph type="title"/>
          </p:nvPr>
        </p:nvSpPr>
        <p:spPr/>
        <p:txBody>
          <a:bodyPr/>
          <a:lstStyle/>
          <a:p>
            <a:r>
              <a:rPr lang="en-US" dirty="0"/>
              <a:t>Descriptive Statistics Highlights</a:t>
            </a:r>
          </a:p>
        </p:txBody>
      </p:sp>
      <p:sp>
        <p:nvSpPr>
          <p:cNvPr id="3" name="Content Placeholder 2">
            <a:extLst>
              <a:ext uri="{FF2B5EF4-FFF2-40B4-BE49-F238E27FC236}">
                <a16:creationId xmlns:a16="http://schemas.microsoft.com/office/drawing/2014/main" id="{E2F816CB-011C-88A0-683B-977E8618381D}"/>
              </a:ext>
            </a:extLst>
          </p:cNvPr>
          <p:cNvSpPr>
            <a:spLocks noGrp="1"/>
          </p:cNvSpPr>
          <p:nvPr>
            <p:ph idx="1"/>
          </p:nvPr>
        </p:nvSpPr>
        <p:spPr/>
        <p:txBody>
          <a:bodyPr>
            <a:normAutofit/>
          </a:bodyPr>
          <a:lstStyle/>
          <a:p>
            <a:r>
              <a:rPr lang="en-US" sz="2000" dirty="0"/>
              <a:t>Upon inspection of the descriptive statistics it can be noted that the daily, weekly, and monthly collected data increases proportionately for the mean, median, standard deviation. </a:t>
            </a:r>
          </a:p>
          <a:p>
            <a:r>
              <a:rPr lang="en-US" sz="2000" dirty="0"/>
              <a:t>It as also evident that the drug group N02BE is the most sold drug, and the drug group N05C is the least sold drug.</a:t>
            </a:r>
          </a:p>
          <a:p>
            <a:r>
              <a:rPr lang="en-US" sz="2000" dirty="0"/>
              <a:t>There is also a high level of variance for the drug group N02BE, alluding to its seasonal influence which will be covered in later slides.</a:t>
            </a:r>
          </a:p>
          <a:p>
            <a:endParaRPr lang="en-US" sz="2000" dirty="0"/>
          </a:p>
          <a:p>
            <a:endParaRPr lang="en-US" sz="2000" dirty="0"/>
          </a:p>
        </p:txBody>
      </p:sp>
      <p:pic>
        <p:nvPicPr>
          <p:cNvPr id="5" name="Picture 4">
            <a:extLst>
              <a:ext uri="{FF2B5EF4-FFF2-40B4-BE49-F238E27FC236}">
                <a16:creationId xmlns:a16="http://schemas.microsoft.com/office/drawing/2014/main" id="{0FD99AE0-07D8-AB16-0B54-8A878DC27B43}"/>
              </a:ext>
            </a:extLst>
          </p:cNvPr>
          <p:cNvPicPr>
            <a:picLocks noChangeAspect="1"/>
          </p:cNvPicPr>
          <p:nvPr/>
        </p:nvPicPr>
        <p:blipFill>
          <a:blip r:embed="rId2"/>
          <a:stretch>
            <a:fillRect/>
          </a:stretch>
        </p:blipFill>
        <p:spPr>
          <a:xfrm>
            <a:off x="2828841" y="4185194"/>
            <a:ext cx="2208985" cy="2195718"/>
          </a:xfrm>
          <a:prstGeom prst="rect">
            <a:avLst/>
          </a:prstGeom>
        </p:spPr>
      </p:pic>
      <p:pic>
        <p:nvPicPr>
          <p:cNvPr id="11" name="Picture 10">
            <a:extLst>
              <a:ext uri="{FF2B5EF4-FFF2-40B4-BE49-F238E27FC236}">
                <a16:creationId xmlns:a16="http://schemas.microsoft.com/office/drawing/2014/main" id="{8EFB0B38-BBBD-BE63-AD7B-DFD946077864}"/>
              </a:ext>
            </a:extLst>
          </p:cNvPr>
          <p:cNvPicPr>
            <a:picLocks noChangeAspect="1"/>
          </p:cNvPicPr>
          <p:nvPr/>
        </p:nvPicPr>
        <p:blipFill>
          <a:blip r:embed="rId3"/>
          <a:stretch>
            <a:fillRect/>
          </a:stretch>
        </p:blipFill>
        <p:spPr>
          <a:xfrm>
            <a:off x="6498301" y="4240650"/>
            <a:ext cx="2208986" cy="2140262"/>
          </a:xfrm>
          <a:prstGeom prst="rect">
            <a:avLst/>
          </a:prstGeom>
        </p:spPr>
      </p:pic>
    </p:spTree>
    <p:extLst>
      <p:ext uri="{BB962C8B-B14F-4D97-AF65-F5344CB8AC3E}">
        <p14:creationId xmlns:p14="http://schemas.microsoft.com/office/powerpoint/2010/main" val="346260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0D3A3-88AF-02F7-5CAD-541F5988BBBF}"/>
              </a:ext>
            </a:extLst>
          </p:cNvPr>
          <p:cNvSpPr>
            <a:spLocks noGrp="1"/>
          </p:cNvSpPr>
          <p:nvPr>
            <p:ph type="title"/>
          </p:nvPr>
        </p:nvSpPr>
        <p:spPr/>
        <p:txBody>
          <a:bodyPr/>
          <a:lstStyle/>
          <a:p>
            <a:r>
              <a:rPr lang="en-US" dirty="0"/>
              <a:t>Descriptive Statistics</a:t>
            </a:r>
          </a:p>
        </p:txBody>
      </p:sp>
      <p:graphicFrame>
        <p:nvGraphicFramePr>
          <p:cNvPr id="5" name="Content Placeholder 4">
            <a:extLst>
              <a:ext uri="{FF2B5EF4-FFF2-40B4-BE49-F238E27FC236}">
                <a16:creationId xmlns:a16="http://schemas.microsoft.com/office/drawing/2014/main" id="{F5C57410-25D7-0582-2FC1-9A04EE7E3A4B}"/>
              </a:ext>
            </a:extLst>
          </p:cNvPr>
          <p:cNvGraphicFramePr>
            <a:graphicFrameLocks noGrp="1"/>
          </p:cNvGraphicFramePr>
          <p:nvPr>
            <p:ph idx="1"/>
            <p:extLst>
              <p:ext uri="{D42A27DB-BD31-4B8C-83A1-F6EECF244321}">
                <p14:modId xmlns:p14="http://schemas.microsoft.com/office/powerpoint/2010/main" val="1162627505"/>
              </p:ext>
            </p:extLst>
          </p:nvPr>
        </p:nvGraphicFramePr>
        <p:xfrm>
          <a:off x="838201" y="2141361"/>
          <a:ext cx="10515599" cy="1045675"/>
        </p:xfrm>
        <a:graphic>
          <a:graphicData uri="http://schemas.openxmlformats.org/drawingml/2006/table">
            <a:tbl>
              <a:tblPr/>
              <a:tblGrid>
                <a:gridCol w="998715">
                  <a:extLst>
                    <a:ext uri="{9D8B030D-6E8A-4147-A177-3AD203B41FA5}">
                      <a16:colId xmlns:a16="http://schemas.microsoft.com/office/drawing/2014/main" val="612964912"/>
                    </a:ext>
                  </a:extLst>
                </a:gridCol>
                <a:gridCol w="998715">
                  <a:extLst>
                    <a:ext uri="{9D8B030D-6E8A-4147-A177-3AD203B41FA5}">
                      <a16:colId xmlns:a16="http://schemas.microsoft.com/office/drawing/2014/main" val="2819352785"/>
                    </a:ext>
                  </a:extLst>
                </a:gridCol>
                <a:gridCol w="1173248">
                  <a:extLst>
                    <a:ext uri="{9D8B030D-6E8A-4147-A177-3AD203B41FA5}">
                      <a16:colId xmlns:a16="http://schemas.microsoft.com/office/drawing/2014/main" val="992626883"/>
                    </a:ext>
                  </a:extLst>
                </a:gridCol>
                <a:gridCol w="1076285">
                  <a:extLst>
                    <a:ext uri="{9D8B030D-6E8A-4147-A177-3AD203B41FA5}">
                      <a16:colId xmlns:a16="http://schemas.microsoft.com/office/drawing/2014/main" val="1857091163"/>
                    </a:ext>
                  </a:extLst>
                </a:gridCol>
                <a:gridCol w="989019">
                  <a:extLst>
                    <a:ext uri="{9D8B030D-6E8A-4147-A177-3AD203B41FA5}">
                      <a16:colId xmlns:a16="http://schemas.microsoft.com/office/drawing/2014/main" val="554243534"/>
                    </a:ext>
                  </a:extLst>
                </a:gridCol>
                <a:gridCol w="1633821">
                  <a:extLst>
                    <a:ext uri="{9D8B030D-6E8A-4147-A177-3AD203B41FA5}">
                      <a16:colId xmlns:a16="http://schemas.microsoft.com/office/drawing/2014/main" val="3825951694"/>
                    </a:ext>
                  </a:extLst>
                </a:gridCol>
                <a:gridCol w="1284755">
                  <a:extLst>
                    <a:ext uri="{9D8B030D-6E8A-4147-A177-3AD203B41FA5}">
                      <a16:colId xmlns:a16="http://schemas.microsoft.com/office/drawing/2014/main" val="1306385922"/>
                    </a:ext>
                  </a:extLst>
                </a:gridCol>
                <a:gridCol w="1207185">
                  <a:extLst>
                    <a:ext uri="{9D8B030D-6E8A-4147-A177-3AD203B41FA5}">
                      <a16:colId xmlns:a16="http://schemas.microsoft.com/office/drawing/2014/main" val="1383896002"/>
                    </a:ext>
                  </a:extLst>
                </a:gridCol>
                <a:gridCol w="1153856">
                  <a:extLst>
                    <a:ext uri="{9D8B030D-6E8A-4147-A177-3AD203B41FA5}">
                      <a16:colId xmlns:a16="http://schemas.microsoft.com/office/drawing/2014/main" val="608349619"/>
                    </a:ext>
                  </a:extLst>
                </a:gridCol>
              </a:tblGrid>
              <a:tr h="159019">
                <a:tc>
                  <a:txBody>
                    <a:bodyPr/>
                    <a:lstStyle/>
                    <a:p>
                      <a:pPr rtl="0" fontAlgn="b"/>
                      <a:endParaRPr lang="en-US" sz="900">
                        <a:effectLst/>
                      </a:endParaRP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900">
                          <a:effectLst/>
                        </a:rPr>
                        <a:t>M01AB</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900">
                          <a:effectLst/>
                        </a:rPr>
                        <a:t>M01AE</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900" dirty="0">
                          <a:effectLst/>
                        </a:rPr>
                        <a:t>N02BA</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900">
                          <a:effectLst/>
                        </a:rPr>
                        <a:t>N02BE</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900">
                          <a:effectLst/>
                        </a:rPr>
                        <a:t>N05B</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900" b="1">
                          <a:effectLst/>
                        </a:rPr>
                        <a:t>N05C </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900" b="1">
                          <a:effectLst/>
                        </a:rPr>
                        <a:t>R03 </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900">
                          <a:effectLst/>
                        </a:rPr>
                        <a:t>R06</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59328626"/>
                  </a:ext>
                </a:extLst>
              </a:tr>
              <a:tr h="104720">
                <a:tc>
                  <a:txBody>
                    <a:bodyPr/>
                    <a:lstStyle/>
                    <a:p>
                      <a:pPr rtl="0" fontAlgn="b"/>
                      <a:r>
                        <a:rPr lang="en-US" sz="600" b="1">
                          <a:effectLst/>
                        </a:rPr>
                        <a:t>count</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a:effectLst/>
                        </a:rPr>
                        <a:t>2106</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2106</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2106</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2106</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2106</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2106</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2106</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2106</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91368484"/>
                  </a:ext>
                </a:extLst>
              </a:tr>
              <a:tr h="104720">
                <a:tc>
                  <a:txBody>
                    <a:bodyPr/>
                    <a:lstStyle/>
                    <a:p>
                      <a:pPr rtl="0" fontAlgn="b"/>
                      <a:r>
                        <a:rPr lang="en-US" sz="600" b="1">
                          <a:effectLst/>
                        </a:rPr>
                        <a:t>mean</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5.033683</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3.89583</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3.880441</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29.917095</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8.853627</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0.593522</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5.512262</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2.900198</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55857246"/>
                  </a:ext>
                </a:extLst>
              </a:tr>
              <a:tr h="104720">
                <a:tc>
                  <a:txBody>
                    <a:bodyPr/>
                    <a:lstStyle/>
                    <a:p>
                      <a:pPr rtl="0" fontAlgn="b"/>
                      <a:r>
                        <a:rPr lang="en-US" sz="600" b="1">
                          <a:effectLst/>
                        </a:rPr>
                        <a:t>std</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2.737579</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2.133337</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2.38401</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15.590966</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5.605605</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1.092988</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6.428736</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2.415816</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16613925"/>
                  </a:ext>
                </a:extLst>
              </a:tr>
              <a:tr h="104720">
                <a:tc>
                  <a:txBody>
                    <a:bodyPr/>
                    <a:lstStyle/>
                    <a:p>
                      <a:pPr rtl="0" fontAlgn="b"/>
                      <a:r>
                        <a:rPr lang="en-US" sz="600" b="1">
                          <a:effectLst/>
                        </a:rPr>
                        <a:t>min</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0</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0</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0</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0</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0</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0</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0</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0</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362194350"/>
                  </a:ext>
                </a:extLst>
              </a:tr>
              <a:tr h="104720">
                <a:tc>
                  <a:txBody>
                    <a:bodyPr/>
                    <a:lstStyle/>
                    <a:p>
                      <a:pPr rtl="0" fontAlgn="b"/>
                      <a:r>
                        <a:rPr lang="en-US" sz="600" b="1">
                          <a:effectLst/>
                        </a:rPr>
                        <a:t>25%</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3</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2.34</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2</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19</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5</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0</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1</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1</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911132142"/>
                  </a:ext>
                </a:extLst>
              </a:tr>
              <a:tr h="104720">
                <a:tc>
                  <a:txBody>
                    <a:bodyPr/>
                    <a:lstStyle/>
                    <a:p>
                      <a:pPr rtl="0" fontAlgn="b"/>
                      <a:r>
                        <a:rPr lang="en-US" sz="600" b="1">
                          <a:effectLst/>
                        </a:rPr>
                        <a:t>50%</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4.99</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3.67</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3.5</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26.9</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8</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0</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4</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2</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854790712"/>
                  </a:ext>
                </a:extLst>
              </a:tr>
              <a:tr h="104720">
                <a:tc>
                  <a:txBody>
                    <a:bodyPr/>
                    <a:lstStyle/>
                    <a:p>
                      <a:pPr rtl="0" fontAlgn="b"/>
                      <a:r>
                        <a:rPr lang="en-US" sz="600" b="1">
                          <a:effectLst/>
                        </a:rPr>
                        <a:t>75%</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6.67</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5.138</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5.2</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38.3</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12</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1</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8</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4</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28173708"/>
                  </a:ext>
                </a:extLst>
              </a:tr>
              <a:tr h="104720">
                <a:tc>
                  <a:txBody>
                    <a:bodyPr/>
                    <a:lstStyle/>
                    <a:p>
                      <a:pPr rtl="0" fontAlgn="b"/>
                      <a:r>
                        <a:rPr lang="en-US" sz="600" b="1">
                          <a:effectLst/>
                        </a:rPr>
                        <a:t>max</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17.34</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14.463</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16</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161</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54.833333</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9</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45</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dirty="0">
                          <a:effectLst/>
                          <a:latin typeface="Courier New" panose="02070309020205020404" pitchFamily="49" charset="0"/>
                        </a:rPr>
                        <a:t>15</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456263982"/>
                  </a:ext>
                </a:extLst>
              </a:tr>
            </a:tbl>
          </a:graphicData>
        </a:graphic>
      </p:graphicFrame>
      <p:graphicFrame>
        <p:nvGraphicFramePr>
          <p:cNvPr id="6" name="Table 5">
            <a:extLst>
              <a:ext uri="{FF2B5EF4-FFF2-40B4-BE49-F238E27FC236}">
                <a16:creationId xmlns:a16="http://schemas.microsoft.com/office/drawing/2014/main" id="{50553E16-9696-4B19-68E3-7910CD8855B5}"/>
              </a:ext>
            </a:extLst>
          </p:cNvPr>
          <p:cNvGraphicFramePr>
            <a:graphicFrameLocks noGrp="1"/>
          </p:cNvGraphicFramePr>
          <p:nvPr>
            <p:extLst>
              <p:ext uri="{D42A27DB-BD31-4B8C-83A1-F6EECF244321}">
                <p14:modId xmlns:p14="http://schemas.microsoft.com/office/powerpoint/2010/main" val="2861922599"/>
              </p:ext>
            </p:extLst>
          </p:nvPr>
        </p:nvGraphicFramePr>
        <p:xfrm>
          <a:off x="777815" y="3598890"/>
          <a:ext cx="10515599" cy="1101378"/>
        </p:xfrm>
        <a:graphic>
          <a:graphicData uri="http://schemas.openxmlformats.org/drawingml/2006/table">
            <a:tbl>
              <a:tblPr/>
              <a:tblGrid>
                <a:gridCol w="1103522">
                  <a:extLst>
                    <a:ext uri="{9D8B030D-6E8A-4147-A177-3AD203B41FA5}">
                      <a16:colId xmlns:a16="http://schemas.microsoft.com/office/drawing/2014/main" val="4150215078"/>
                    </a:ext>
                  </a:extLst>
                </a:gridCol>
                <a:gridCol w="1296370">
                  <a:extLst>
                    <a:ext uri="{9D8B030D-6E8A-4147-A177-3AD203B41FA5}">
                      <a16:colId xmlns:a16="http://schemas.microsoft.com/office/drawing/2014/main" val="4104968223"/>
                    </a:ext>
                  </a:extLst>
                </a:gridCol>
                <a:gridCol w="1189232">
                  <a:extLst>
                    <a:ext uri="{9D8B030D-6E8A-4147-A177-3AD203B41FA5}">
                      <a16:colId xmlns:a16="http://schemas.microsoft.com/office/drawing/2014/main" val="21640362"/>
                    </a:ext>
                  </a:extLst>
                </a:gridCol>
                <a:gridCol w="1092808">
                  <a:extLst>
                    <a:ext uri="{9D8B030D-6E8A-4147-A177-3AD203B41FA5}">
                      <a16:colId xmlns:a16="http://schemas.microsoft.com/office/drawing/2014/main" val="236245271"/>
                    </a:ext>
                  </a:extLst>
                </a:gridCol>
                <a:gridCol w="1805276">
                  <a:extLst>
                    <a:ext uri="{9D8B030D-6E8A-4147-A177-3AD203B41FA5}">
                      <a16:colId xmlns:a16="http://schemas.microsoft.com/office/drawing/2014/main" val="2616775365"/>
                    </a:ext>
                  </a:extLst>
                </a:gridCol>
                <a:gridCol w="1419579">
                  <a:extLst>
                    <a:ext uri="{9D8B030D-6E8A-4147-A177-3AD203B41FA5}">
                      <a16:colId xmlns:a16="http://schemas.microsoft.com/office/drawing/2014/main" val="2031428891"/>
                    </a:ext>
                  </a:extLst>
                </a:gridCol>
                <a:gridCol w="1333869">
                  <a:extLst>
                    <a:ext uri="{9D8B030D-6E8A-4147-A177-3AD203B41FA5}">
                      <a16:colId xmlns:a16="http://schemas.microsoft.com/office/drawing/2014/main" val="3544413676"/>
                    </a:ext>
                  </a:extLst>
                </a:gridCol>
                <a:gridCol w="1274943">
                  <a:extLst>
                    <a:ext uri="{9D8B030D-6E8A-4147-A177-3AD203B41FA5}">
                      <a16:colId xmlns:a16="http://schemas.microsoft.com/office/drawing/2014/main" val="2806900023"/>
                    </a:ext>
                  </a:extLst>
                </a:gridCol>
              </a:tblGrid>
              <a:tr h="175706">
                <a:tc>
                  <a:txBody>
                    <a:bodyPr/>
                    <a:lstStyle/>
                    <a:p>
                      <a:pPr rtl="0" fontAlgn="b"/>
                      <a:r>
                        <a:rPr lang="en-US" sz="600" b="1">
                          <a:effectLst/>
                          <a:latin typeface="Courier New" panose="02070309020205020404" pitchFamily="49" charset="0"/>
                        </a:rPr>
                        <a:t>M01AB</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1">
                          <a:effectLst/>
                          <a:latin typeface="Courier New" panose="02070309020205020404" pitchFamily="49" charset="0"/>
                        </a:rPr>
                        <a:t>M01AE</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1">
                          <a:effectLst/>
                          <a:latin typeface="Courier New" panose="02070309020205020404" pitchFamily="49" charset="0"/>
                        </a:rPr>
                        <a:t>N02BA</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1">
                          <a:effectLst/>
                          <a:latin typeface="Courier New" panose="02070309020205020404" pitchFamily="49" charset="0"/>
                        </a:rPr>
                        <a:t>N02BE</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1">
                          <a:effectLst/>
                          <a:latin typeface="Courier New" panose="02070309020205020404" pitchFamily="49" charset="0"/>
                        </a:rPr>
                        <a:t>N05B</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1000" b="1">
                          <a:effectLst/>
                        </a:rPr>
                        <a:t>N05C </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1">
                          <a:effectLst/>
                        </a:rPr>
                        <a:t>R03 </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600" b="1">
                          <a:effectLst/>
                          <a:latin typeface="Courier New" panose="02070309020205020404" pitchFamily="49" charset="0"/>
                        </a:rPr>
                        <a:t>R06</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65657452"/>
                  </a:ext>
                </a:extLst>
              </a:tr>
              <a:tr h="115709">
                <a:tc>
                  <a:txBody>
                    <a:bodyPr/>
                    <a:lstStyle/>
                    <a:p>
                      <a:pPr rtl="0" fontAlgn="b"/>
                      <a:r>
                        <a:rPr lang="en-US" sz="600" b="0">
                          <a:effectLst/>
                          <a:latin typeface="Courier New" panose="02070309020205020404" pitchFamily="49" charset="0"/>
                        </a:rPr>
                        <a:t>302</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302</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302</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302</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302</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302</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302</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302</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96683658"/>
                  </a:ext>
                </a:extLst>
              </a:tr>
              <a:tr h="115709">
                <a:tc>
                  <a:txBody>
                    <a:bodyPr/>
                    <a:lstStyle/>
                    <a:p>
                      <a:pPr rtl="0" fontAlgn="b"/>
                      <a:r>
                        <a:rPr lang="en-US" sz="600" b="0">
                          <a:effectLst/>
                          <a:latin typeface="Courier New" panose="02070309020205020404" pitchFamily="49" charset="0"/>
                        </a:rPr>
                        <a:t>35.102441</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27.167611</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27.060295</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208.627161</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208.627161</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4.138935</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38.439811</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20.224561</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818419793"/>
                  </a:ext>
                </a:extLst>
              </a:tr>
              <a:tr h="115709">
                <a:tc>
                  <a:txBody>
                    <a:bodyPr/>
                    <a:lstStyle/>
                    <a:p>
                      <a:pPr rtl="0" fontAlgn="b"/>
                      <a:r>
                        <a:rPr lang="en-US" sz="600" b="0">
                          <a:effectLst/>
                          <a:latin typeface="Courier New" panose="02070309020205020404" pitchFamily="49" charset="0"/>
                        </a:rPr>
                        <a:t>8.617106</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7.043491</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8.086458</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76.069221</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76.069221</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3.129265</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22.900873</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11.381464</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1254866"/>
                  </a:ext>
                </a:extLst>
              </a:tr>
              <a:tr h="115709">
                <a:tc>
                  <a:txBody>
                    <a:bodyPr/>
                    <a:lstStyle/>
                    <a:p>
                      <a:pPr rtl="0" fontAlgn="b"/>
                      <a:r>
                        <a:rPr lang="en-US" sz="600" b="0">
                          <a:effectLst/>
                          <a:latin typeface="Courier New" panose="02070309020205020404" pitchFamily="49" charset="0"/>
                        </a:rPr>
                        <a:t>7.67</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6.237</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3.5</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86.25</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86.25</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0</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2</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1</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82460674"/>
                  </a:ext>
                </a:extLst>
              </a:tr>
              <a:tr h="115709">
                <a:tc>
                  <a:txBody>
                    <a:bodyPr/>
                    <a:lstStyle/>
                    <a:p>
                      <a:pPr rtl="0" fontAlgn="b"/>
                      <a:r>
                        <a:rPr lang="en-US" sz="600" b="0">
                          <a:effectLst/>
                          <a:latin typeface="Courier New" panose="02070309020205020404" pitchFamily="49" charset="0"/>
                        </a:rPr>
                        <a:t>29.3875</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22.3875</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21.3</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149.3</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149.3</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2</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21</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11.475</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220497954"/>
                  </a:ext>
                </a:extLst>
              </a:tr>
              <a:tr h="115709">
                <a:tc>
                  <a:txBody>
                    <a:bodyPr/>
                    <a:lstStyle/>
                    <a:p>
                      <a:pPr rtl="0" fontAlgn="b"/>
                      <a:r>
                        <a:rPr lang="en-US" sz="600" b="0">
                          <a:effectLst/>
                          <a:latin typeface="Courier New" panose="02070309020205020404" pitchFamily="49" charset="0"/>
                        </a:rPr>
                        <a:t>34.565</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26.7895</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26.5</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198.3</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198.3</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3.979167</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35</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17.5</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85706482"/>
                  </a:ext>
                </a:extLst>
              </a:tr>
              <a:tr h="115709">
                <a:tc>
                  <a:txBody>
                    <a:bodyPr/>
                    <a:lstStyle/>
                    <a:p>
                      <a:pPr rtl="0" fontAlgn="b"/>
                      <a:r>
                        <a:rPr lang="en-US" sz="600" b="0">
                          <a:effectLst/>
                          <a:latin typeface="Courier New" panose="02070309020205020404" pitchFamily="49" charset="0"/>
                        </a:rPr>
                        <a:t>40.175</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31.0465</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32.475</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252.4715</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252.4715</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6</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51</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26</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141905183"/>
                  </a:ext>
                </a:extLst>
              </a:tr>
              <a:tr h="115709">
                <a:tc>
                  <a:txBody>
                    <a:bodyPr/>
                    <a:lstStyle/>
                    <a:p>
                      <a:pPr rtl="0" fontAlgn="b"/>
                      <a:r>
                        <a:rPr lang="en-US" sz="600" b="0">
                          <a:effectLst/>
                          <a:latin typeface="Courier New" panose="02070309020205020404" pitchFamily="49" charset="0"/>
                        </a:rPr>
                        <a:t>65.33</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53.571</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60.125</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546.899</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546.899</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17</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131</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dirty="0">
                          <a:effectLst/>
                          <a:latin typeface="Courier New" panose="02070309020205020404" pitchFamily="49" charset="0"/>
                        </a:rPr>
                        <a:t>65</a:t>
                      </a:r>
                    </a:p>
                  </a:txBody>
                  <a:tcPr marL="16071" marR="16071" marT="10714" marB="1071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73683"/>
                  </a:ext>
                </a:extLst>
              </a:tr>
            </a:tbl>
          </a:graphicData>
        </a:graphic>
      </p:graphicFrame>
      <p:graphicFrame>
        <p:nvGraphicFramePr>
          <p:cNvPr id="7" name="Table 6">
            <a:extLst>
              <a:ext uri="{FF2B5EF4-FFF2-40B4-BE49-F238E27FC236}">
                <a16:creationId xmlns:a16="http://schemas.microsoft.com/office/drawing/2014/main" id="{73878741-2E36-1B93-9D9A-DD0214E10F64}"/>
              </a:ext>
            </a:extLst>
          </p:cNvPr>
          <p:cNvGraphicFramePr>
            <a:graphicFrameLocks noGrp="1"/>
          </p:cNvGraphicFramePr>
          <p:nvPr>
            <p:extLst>
              <p:ext uri="{D42A27DB-BD31-4B8C-83A1-F6EECF244321}">
                <p14:modId xmlns:p14="http://schemas.microsoft.com/office/powerpoint/2010/main" val="770781064"/>
              </p:ext>
            </p:extLst>
          </p:nvPr>
        </p:nvGraphicFramePr>
        <p:xfrm>
          <a:off x="777814" y="5095238"/>
          <a:ext cx="10515599" cy="886656"/>
        </p:xfrm>
        <a:graphic>
          <a:graphicData uri="http://schemas.openxmlformats.org/drawingml/2006/table">
            <a:tbl>
              <a:tblPr/>
              <a:tblGrid>
                <a:gridCol w="998715">
                  <a:extLst>
                    <a:ext uri="{9D8B030D-6E8A-4147-A177-3AD203B41FA5}">
                      <a16:colId xmlns:a16="http://schemas.microsoft.com/office/drawing/2014/main" val="3366075484"/>
                    </a:ext>
                  </a:extLst>
                </a:gridCol>
                <a:gridCol w="998715">
                  <a:extLst>
                    <a:ext uri="{9D8B030D-6E8A-4147-A177-3AD203B41FA5}">
                      <a16:colId xmlns:a16="http://schemas.microsoft.com/office/drawing/2014/main" val="3409992646"/>
                    </a:ext>
                  </a:extLst>
                </a:gridCol>
                <a:gridCol w="1173248">
                  <a:extLst>
                    <a:ext uri="{9D8B030D-6E8A-4147-A177-3AD203B41FA5}">
                      <a16:colId xmlns:a16="http://schemas.microsoft.com/office/drawing/2014/main" val="2184767530"/>
                    </a:ext>
                  </a:extLst>
                </a:gridCol>
                <a:gridCol w="1076285">
                  <a:extLst>
                    <a:ext uri="{9D8B030D-6E8A-4147-A177-3AD203B41FA5}">
                      <a16:colId xmlns:a16="http://schemas.microsoft.com/office/drawing/2014/main" val="1968417990"/>
                    </a:ext>
                  </a:extLst>
                </a:gridCol>
                <a:gridCol w="989019">
                  <a:extLst>
                    <a:ext uri="{9D8B030D-6E8A-4147-A177-3AD203B41FA5}">
                      <a16:colId xmlns:a16="http://schemas.microsoft.com/office/drawing/2014/main" val="2137874472"/>
                    </a:ext>
                  </a:extLst>
                </a:gridCol>
                <a:gridCol w="1633821">
                  <a:extLst>
                    <a:ext uri="{9D8B030D-6E8A-4147-A177-3AD203B41FA5}">
                      <a16:colId xmlns:a16="http://schemas.microsoft.com/office/drawing/2014/main" val="3937454762"/>
                    </a:ext>
                  </a:extLst>
                </a:gridCol>
                <a:gridCol w="1284755">
                  <a:extLst>
                    <a:ext uri="{9D8B030D-6E8A-4147-A177-3AD203B41FA5}">
                      <a16:colId xmlns:a16="http://schemas.microsoft.com/office/drawing/2014/main" val="2130200279"/>
                    </a:ext>
                  </a:extLst>
                </a:gridCol>
                <a:gridCol w="1207185">
                  <a:extLst>
                    <a:ext uri="{9D8B030D-6E8A-4147-A177-3AD203B41FA5}">
                      <a16:colId xmlns:a16="http://schemas.microsoft.com/office/drawing/2014/main" val="1154076486"/>
                    </a:ext>
                  </a:extLst>
                </a:gridCol>
                <a:gridCol w="1153856">
                  <a:extLst>
                    <a:ext uri="{9D8B030D-6E8A-4147-A177-3AD203B41FA5}">
                      <a16:colId xmlns:a16="http://schemas.microsoft.com/office/drawing/2014/main" val="73973924"/>
                    </a:ext>
                  </a:extLst>
                </a:gridCol>
              </a:tblGrid>
              <a:tr h="104720">
                <a:tc>
                  <a:txBody>
                    <a:bodyPr/>
                    <a:lstStyle/>
                    <a:p>
                      <a:pPr rtl="0" fontAlgn="b"/>
                      <a:r>
                        <a:rPr lang="en-US" sz="600" b="1">
                          <a:effectLst/>
                        </a:rPr>
                        <a:t>count</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70</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70</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70</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70</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70</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70</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70</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70</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14890084"/>
                  </a:ext>
                </a:extLst>
              </a:tr>
              <a:tr h="104720">
                <a:tc>
                  <a:txBody>
                    <a:bodyPr/>
                    <a:lstStyle/>
                    <a:p>
                      <a:pPr rtl="0" fontAlgn="b"/>
                      <a:r>
                        <a:rPr lang="en-US" sz="600" b="1">
                          <a:effectLst/>
                        </a:rPr>
                        <a:t>mean</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149.992</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dirty="0">
                          <a:effectLst/>
                          <a:latin typeface="Courier New" panose="02070309020205020404" pitchFamily="49" charset="0"/>
                        </a:rPr>
                        <a:t>116.514286</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115.020843</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892.542071</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262.118571</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17.842857</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167.675</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86.662571</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57239941"/>
                  </a:ext>
                </a:extLst>
              </a:tr>
              <a:tr h="104720">
                <a:tc>
                  <a:txBody>
                    <a:bodyPr/>
                    <a:lstStyle/>
                    <a:p>
                      <a:pPr rtl="0" fontAlgn="b"/>
                      <a:r>
                        <a:rPr lang="en-US" sz="600" b="1">
                          <a:effectLst/>
                        </a:rPr>
                        <a:t>std</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31.485325</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27.889336</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31.245899</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338.843908</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85.06093</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8.481242</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81.767979</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45.859336</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530303810"/>
                  </a:ext>
                </a:extLst>
              </a:tr>
              <a:tr h="104720">
                <a:tc>
                  <a:txBody>
                    <a:bodyPr/>
                    <a:lstStyle/>
                    <a:p>
                      <a:pPr rtl="0" fontAlgn="b"/>
                      <a:r>
                        <a:rPr lang="en-US" sz="600" b="1">
                          <a:effectLst/>
                        </a:rPr>
                        <a:t>min</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0</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dirty="0">
                          <a:effectLst/>
                          <a:latin typeface="Courier New" panose="02070309020205020404" pitchFamily="49" charset="0"/>
                        </a:rPr>
                        <a:t>0</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0</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0</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1</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0</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0</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0</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719119565"/>
                  </a:ext>
                </a:extLst>
              </a:tr>
              <a:tr h="104720">
                <a:tc>
                  <a:txBody>
                    <a:bodyPr/>
                    <a:lstStyle/>
                    <a:p>
                      <a:pPr rtl="0" fontAlgn="b"/>
                      <a:r>
                        <a:rPr lang="en-US" sz="600" b="1">
                          <a:effectLst/>
                        </a:rPr>
                        <a:t>25%</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137.49</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103.51825</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94.375</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648.1875</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223.75</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12</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112</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49.875</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142072662"/>
                  </a:ext>
                </a:extLst>
              </a:tr>
              <a:tr h="104720">
                <a:tc>
                  <a:txBody>
                    <a:bodyPr/>
                    <a:lstStyle/>
                    <a:p>
                      <a:pPr rtl="0" fontAlgn="b"/>
                      <a:r>
                        <a:rPr lang="en-US" sz="600" b="1">
                          <a:effectLst/>
                        </a:rPr>
                        <a:t>50%</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154.635</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114.84</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117.225</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865.8245</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250.3</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18</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160</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74.1</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982218316"/>
                  </a:ext>
                </a:extLst>
              </a:tr>
              <a:tr h="104720">
                <a:tc>
                  <a:txBody>
                    <a:bodyPr/>
                    <a:lstStyle/>
                    <a:p>
                      <a:pPr rtl="0" fontAlgn="b"/>
                      <a:r>
                        <a:rPr lang="en-US" sz="600" b="1">
                          <a:effectLst/>
                        </a:rPr>
                        <a:t>75%</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169</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dirty="0">
                          <a:effectLst/>
                          <a:latin typeface="Courier New" panose="02070309020205020404" pitchFamily="49" charset="0"/>
                        </a:rPr>
                        <a:t>128.35975</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133.8375</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1061.58</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293.65</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23</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218.25</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119.8075</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660955396"/>
                  </a:ext>
                </a:extLst>
              </a:tr>
              <a:tr h="104720">
                <a:tc>
                  <a:txBody>
                    <a:bodyPr/>
                    <a:lstStyle/>
                    <a:p>
                      <a:pPr rtl="0" fontAlgn="b"/>
                      <a:r>
                        <a:rPr lang="en-US" sz="600" b="1">
                          <a:effectLst/>
                        </a:rPr>
                        <a:t>max</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211.13</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dirty="0">
                          <a:effectLst/>
                          <a:latin typeface="Courier New" panose="02070309020205020404" pitchFamily="49" charset="0"/>
                        </a:rPr>
                        <a:t>222.351</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191.6</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1856.815</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492</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50</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a:effectLst/>
                          <a:latin typeface="Courier New" panose="02070309020205020404" pitchFamily="49" charset="0"/>
                        </a:rPr>
                        <a:t>386</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600" b="0" dirty="0">
                          <a:effectLst/>
                          <a:latin typeface="Courier New" panose="02070309020205020404" pitchFamily="49" charset="0"/>
                        </a:rPr>
                        <a:t>213.04</a:t>
                      </a:r>
                    </a:p>
                  </a:txBody>
                  <a:tcPr marL="14544" marR="14544" marT="9696" marB="969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35602354"/>
                  </a:ext>
                </a:extLst>
              </a:tr>
            </a:tbl>
          </a:graphicData>
        </a:graphic>
      </p:graphicFrame>
    </p:spTree>
    <p:extLst>
      <p:ext uri="{BB962C8B-B14F-4D97-AF65-F5344CB8AC3E}">
        <p14:creationId xmlns:p14="http://schemas.microsoft.com/office/powerpoint/2010/main" val="918882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44361-E2F9-46EB-356C-B98B1C890E01}"/>
              </a:ext>
            </a:extLst>
          </p:cNvPr>
          <p:cNvSpPr>
            <a:spLocks noGrp="1"/>
          </p:cNvSpPr>
          <p:nvPr>
            <p:ph type="title"/>
          </p:nvPr>
        </p:nvSpPr>
        <p:spPr/>
        <p:txBody>
          <a:bodyPr/>
          <a:lstStyle/>
          <a:p>
            <a:r>
              <a:rPr lang="en-US" dirty="0"/>
              <a:t>Time of Day</a:t>
            </a:r>
          </a:p>
        </p:txBody>
      </p:sp>
      <p:sp>
        <p:nvSpPr>
          <p:cNvPr id="3" name="Content Placeholder 2">
            <a:extLst>
              <a:ext uri="{FF2B5EF4-FFF2-40B4-BE49-F238E27FC236}">
                <a16:creationId xmlns:a16="http://schemas.microsoft.com/office/drawing/2014/main" id="{9B28E562-6CAB-D722-F291-861E86F1F559}"/>
              </a:ext>
            </a:extLst>
          </p:cNvPr>
          <p:cNvSpPr>
            <a:spLocks noGrp="1"/>
          </p:cNvSpPr>
          <p:nvPr>
            <p:ph idx="1"/>
          </p:nvPr>
        </p:nvSpPr>
        <p:spPr>
          <a:xfrm>
            <a:off x="838200" y="1825625"/>
            <a:ext cx="6002547" cy="4351338"/>
          </a:xfrm>
        </p:spPr>
        <p:txBody>
          <a:bodyPr>
            <a:normAutofit fontScale="70000" lnSpcReduction="20000"/>
          </a:bodyPr>
          <a:lstStyle/>
          <a:p>
            <a:r>
              <a:rPr lang="en-US" dirty="0"/>
              <a:t>The data was aggregated by average sales by time of day. Upon visualization it can be observed that on average the flux of drugs sold at various times of the day seems to differ based on these groups.</a:t>
            </a:r>
          </a:p>
          <a:p>
            <a:r>
              <a:rPr lang="en-US" dirty="0"/>
              <a:t>Notably, N02BE has two peaks at 12:00PM, and 9:00PM with a steep drop in purchase frequency, while R03 has only an evening peak which has a more fluent onset.</a:t>
            </a:r>
          </a:p>
          <a:p>
            <a:r>
              <a:rPr lang="en-US" dirty="0"/>
              <a:t>This could be perhaps due to the nature of the drug and the availability of the patients that are able to visit the store during those hours. The times seem to trend with a lunch time and evening time store visit.</a:t>
            </a:r>
          </a:p>
          <a:p>
            <a:r>
              <a:rPr lang="en-US" dirty="0"/>
              <a:t>Given further customer demographic information and customer analysis, this could impact certain aspects of the business such as store staffing and shipment/loading scheduling. </a:t>
            </a:r>
          </a:p>
          <a:p>
            <a:endParaRPr lang="en-US" dirty="0"/>
          </a:p>
        </p:txBody>
      </p:sp>
      <p:pic>
        <p:nvPicPr>
          <p:cNvPr id="8" name="Picture 7">
            <a:extLst>
              <a:ext uri="{FF2B5EF4-FFF2-40B4-BE49-F238E27FC236}">
                <a16:creationId xmlns:a16="http://schemas.microsoft.com/office/drawing/2014/main" id="{A2522B41-71CE-2DD0-F456-E2E9E01051FB}"/>
              </a:ext>
            </a:extLst>
          </p:cNvPr>
          <p:cNvPicPr>
            <a:picLocks noChangeAspect="1"/>
          </p:cNvPicPr>
          <p:nvPr/>
        </p:nvPicPr>
        <p:blipFill>
          <a:blip r:embed="rId2"/>
          <a:stretch>
            <a:fillRect/>
          </a:stretch>
        </p:blipFill>
        <p:spPr>
          <a:xfrm>
            <a:off x="6840747" y="1027906"/>
            <a:ext cx="5128414" cy="4898441"/>
          </a:xfrm>
          <a:prstGeom prst="rect">
            <a:avLst/>
          </a:prstGeom>
        </p:spPr>
      </p:pic>
    </p:spTree>
    <p:extLst>
      <p:ext uri="{BB962C8B-B14F-4D97-AF65-F5344CB8AC3E}">
        <p14:creationId xmlns:p14="http://schemas.microsoft.com/office/powerpoint/2010/main" val="4260070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44361-E2F9-46EB-356C-B98B1C890E01}"/>
              </a:ext>
            </a:extLst>
          </p:cNvPr>
          <p:cNvSpPr>
            <a:spLocks noGrp="1"/>
          </p:cNvSpPr>
          <p:nvPr>
            <p:ph type="title"/>
          </p:nvPr>
        </p:nvSpPr>
        <p:spPr/>
        <p:txBody>
          <a:bodyPr/>
          <a:lstStyle/>
          <a:p>
            <a:r>
              <a:rPr lang="en-US" dirty="0"/>
              <a:t>Time of Month</a:t>
            </a:r>
          </a:p>
        </p:txBody>
      </p:sp>
      <p:sp>
        <p:nvSpPr>
          <p:cNvPr id="3" name="Content Placeholder 2">
            <a:extLst>
              <a:ext uri="{FF2B5EF4-FFF2-40B4-BE49-F238E27FC236}">
                <a16:creationId xmlns:a16="http://schemas.microsoft.com/office/drawing/2014/main" id="{9B28E562-6CAB-D722-F291-861E86F1F559}"/>
              </a:ext>
            </a:extLst>
          </p:cNvPr>
          <p:cNvSpPr>
            <a:spLocks noGrp="1"/>
          </p:cNvSpPr>
          <p:nvPr>
            <p:ph idx="1"/>
          </p:nvPr>
        </p:nvSpPr>
        <p:spPr>
          <a:xfrm>
            <a:off x="838200" y="1825625"/>
            <a:ext cx="6002547" cy="4351338"/>
          </a:xfrm>
        </p:spPr>
        <p:txBody>
          <a:bodyPr>
            <a:normAutofit fontScale="77500" lnSpcReduction="20000"/>
          </a:bodyPr>
          <a:lstStyle/>
          <a:p>
            <a:r>
              <a:rPr lang="en-US" dirty="0"/>
              <a:t>Additionally, the data was aggregated by average sales by time of month. Several trends can be seen. </a:t>
            </a:r>
          </a:p>
          <a:p>
            <a:r>
              <a:rPr lang="en-US" dirty="0"/>
              <a:t>N02BE has a sharp spike in February and a smaller spike in October. This is an interesting trend as these drugs are generally painkillers, which one wouldn’t assume to have any type of seasonality, such as </a:t>
            </a:r>
            <a:r>
              <a:rPr lang="en-US" sz="2800" b="0" i="0" dirty="0">
                <a:effectLst/>
                <a:latin typeface="inherit"/>
              </a:rPr>
              <a:t>R06 which is an antihistamine</a:t>
            </a:r>
            <a:r>
              <a:rPr lang="en-US" dirty="0">
                <a:latin typeface="inherit"/>
              </a:rPr>
              <a:t> for seasonal allergies.</a:t>
            </a:r>
          </a:p>
          <a:p>
            <a:r>
              <a:rPr lang="en-US" dirty="0">
                <a:latin typeface="inherit"/>
              </a:rPr>
              <a:t>Seasonal trends can be observed for R06 aligning with Spring, Summer and Fall allergy seasons.</a:t>
            </a:r>
          </a:p>
          <a:p>
            <a:r>
              <a:rPr lang="en-US" dirty="0">
                <a:latin typeface="inherit"/>
              </a:rPr>
              <a:t>With further data collection on patient diagnoses it may be worth investigating further into  the reason for N02BE trending as it is the highest selling drug of the pharmacy.</a:t>
            </a:r>
            <a:endParaRPr lang="en-US" dirty="0"/>
          </a:p>
        </p:txBody>
      </p:sp>
      <p:pic>
        <p:nvPicPr>
          <p:cNvPr id="5" name="Picture 4">
            <a:extLst>
              <a:ext uri="{FF2B5EF4-FFF2-40B4-BE49-F238E27FC236}">
                <a16:creationId xmlns:a16="http://schemas.microsoft.com/office/drawing/2014/main" id="{2092107A-8378-03B5-0349-97BDF4454E94}"/>
              </a:ext>
            </a:extLst>
          </p:cNvPr>
          <p:cNvPicPr>
            <a:picLocks noChangeAspect="1"/>
          </p:cNvPicPr>
          <p:nvPr/>
        </p:nvPicPr>
        <p:blipFill>
          <a:blip r:embed="rId2"/>
          <a:stretch>
            <a:fillRect/>
          </a:stretch>
        </p:blipFill>
        <p:spPr>
          <a:xfrm>
            <a:off x="6659401" y="681037"/>
            <a:ext cx="5532599" cy="5342083"/>
          </a:xfrm>
          <a:prstGeom prst="rect">
            <a:avLst/>
          </a:prstGeom>
        </p:spPr>
      </p:pic>
    </p:spTree>
    <p:extLst>
      <p:ext uri="{BB962C8B-B14F-4D97-AF65-F5344CB8AC3E}">
        <p14:creationId xmlns:p14="http://schemas.microsoft.com/office/powerpoint/2010/main" val="3560785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TotalTime>
  <Words>1274</Words>
  <Application>Microsoft Office PowerPoint</Application>
  <PresentationFormat>Widescreen</PresentationFormat>
  <Paragraphs>299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Courier New</vt:lpstr>
      <vt:lpstr>inherit</vt:lpstr>
      <vt:lpstr>Office Theme</vt:lpstr>
      <vt:lpstr>Pharmaceutical Sales Analysis</vt:lpstr>
      <vt:lpstr>Data Collection</vt:lpstr>
      <vt:lpstr>Contents</vt:lpstr>
      <vt:lpstr>Introduction</vt:lpstr>
      <vt:lpstr>Understanding the Data</vt:lpstr>
      <vt:lpstr>Descriptive Statistics Highlights</vt:lpstr>
      <vt:lpstr>Descriptive Statistics</vt:lpstr>
      <vt:lpstr>Time of Day</vt:lpstr>
      <vt:lpstr>Time of Month</vt:lpstr>
      <vt:lpstr>Seasonality</vt:lpstr>
      <vt:lpstr>Seasonality Detailed</vt:lpstr>
      <vt:lpstr>Observing Long-Term Trends</vt:lpstr>
      <vt:lpstr>PowerPoint Presentation</vt:lpstr>
      <vt:lpstr>Linear Regressions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 Sales Analyis</dc:title>
  <dc:creator>Victoria Tamburro</dc:creator>
  <cp:lastModifiedBy>Victoria Tamburro</cp:lastModifiedBy>
  <cp:revision>7</cp:revision>
  <dcterms:created xsi:type="dcterms:W3CDTF">2022-12-18T16:47:39Z</dcterms:created>
  <dcterms:modified xsi:type="dcterms:W3CDTF">2022-12-18T18:54:05Z</dcterms:modified>
</cp:coreProperties>
</file>