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Open Sans ExtraBold"/>
      <p:bold r:id="rId19"/>
      <p:boldItalic r:id="rId20"/>
    </p:embeddedFont>
    <p:embeddedFont>
      <p:font typeface="Open Sans"/>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hVNYx9VKPP2DuXd1FixDDnQGd9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ExtraBold-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www.figma.com/file/kkeTeyfsH0qHTChnlAgSD2/FINAL-PROJECT?type=design&amp;node-id=0%3A1&amp;mode=design&amp;t=mXItYl0FCCXMoo07-1" TargetMode="Externa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ocs.google.com/document/d/10PXRXoFQHSZKHVKVCp5q9arHi0p7rvqI/edit?usp=share_link&amp;ouid=106286070536414148116&amp;rtpof=true&amp;sd=true" TargetMode="External"/><Relationship Id="rId4" Type="http://schemas.openxmlformats.org/officeDocument/2006/relationships/hyperlink" Target="https://docs.google.com/document/d/101RgnvKIvTA7A2NVNbAJb9h9sQVJBeCI/edit?usp=share_link&amp;ouid=106286070536414148116&amp;rtpof=true&amp;sd=true" TargetMode="External"/><Relationship Id="rId5" Type="http://schemas.openxmlformats.org/officeDocument/2006/relationships/hyperlink" Target="https://docs.google.com/document/d/127tt6nVzAsHGWROe2CekA2zk5xXOAZOb/edit?usp=share_link&amp;ouid=106286070536414148116&amp;rtpof=true&amp;sd=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rot="2099596">
            <a:off x="11105237" y="635897"/>
            <a:ext cx="10805081" cy="14384133"/>
            <a:chOff x="0" y="-47625"/>
            <a:chExt cx="2845783" cy="3788414"/>
          </a:xfrm>
        </p:grpSpPr>
        <p:sp>
          <p:nvSpPr>
            <p:cNvPr id="85" name="Google Shape;85;p1"/>
            <p:cNvSpPr/>
            <p:nvPr/>
          </p:nvSpPr>
          <p:spPr>
            <a:xfrm>
              <a:off x="0" y="0"/>
              <a:ext cx="2845783" cy="3740789"/>
            </a:xfrm>
            <a:custGeom>
              <a:rect b="b" l="l" r="r" t="t"/>
              <a:pathLst>
                <a:path extrusionOk="0" h="3740789" w="2845783">
                  <a:moveTo>
                    <a:pt x="203200" y="0"/>
                  </a:moveTo>
                  <a:lnTo>
                    <a:pt x="2845783" y="0"/>
                  </a:lnTo>
                  <a:lnTo>
                    <a:pt x="2642583" y="3740789"/>
                  </a:lnTo>
                  <a:lnTo>
                    <a:pt x="0" y="3740789"/>
                  </a:lnTo>
                  <a:lnTo>
                    <a:pt x="203200" y="0"/>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txBox="1"/>
            <p:nvPr/>
          </p:nvSpPr>
          <p:spPr>
            <a:xfrm>
              <a:off x="101600" y="-47625"/>
              <a:ext cx="609600" cy="6572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 name="Google Shape;87;p1"/>
          <p:cNvSpPr/>
          <p:nvPr/>
        </p:nvSpPr>
        <p:spPr>
          <a:xfrm>
            <a:off x="9778065" y="1584357"/>
            <a:ext cx="7091593" cy="7118287"/>
          </a:xfrm>
          <a:custGeom>
            <a:rect b="b" l="l" r="r" t="t"/>
            <a:pathLst>
              <a:path extrusionOk="0" h="7118287" w="7091593">
                <a:moveTo>
                  <a:pt x="0" y="0"/>
                </a:moveTo>
                <a:lnTo>
                  <a:pt x="7091593" y="0"/>
                </a:lnTo>
                <a:lnTo>
                  <a:pt x="7091593" y="7118286"/>
                </a:lnTo>
                <a:lnTo>
                  <a:pt x="0" y="711828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8" name="Google Shape;88;p1"/>
          <p:cNvGrpSpPr/>
          <p:nvPr/>
        </p:nvGrpSpPr>
        <p:grpSpPr>
          <a:xfrm rot="-3041705">
            <a:off x="13500183" y="-3543779"/>
            <a:ext cx="4727280" cy="8237219"/>
            <a:chOff x="0" y="-47625"/>
            <a:chExt cx="812800" cy="2169473"/>
          </a:xfrm>
        </p:grpSpPr>
        <p:sp>
          <p:nvSpPr>
            <p:cNvPr id="89" name="Google Shape;89;p1"/>
            <p:cNvSpPr/>
            <p:nvPr/>
          </p:nvSpPr>
          <p:spPr>
            <a:xfrm>
              <a:off x="0" y="0"/>
              <a:ext cx="812800" cy="2121848"/>
            </a:xfrm>
            <a:custGeom>
              <a:rect b="b" l="l" r="r" t="t"/>
              <a:pathLst>
                <a:path extrusionOk="0" h="2121848" w="812800">
                  <a:moveTo>
                    <a:pt x="0" y="0"/>
                  </a:moveTo>
                  <a:lnTo>
                    <a:pt x="812800" y="0"/>
                  </a:lnTo>
                  <a:lnTo>
                    <a:pt x="812800" y="2121848"/>
                  </a:lnTo>
                  <a:lnTo>
                    <a:pt x="0" y="2121848"/>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 name="Google Shape;91;p1"/>
          <p:cNvSpPr/>
          <p:nvPr/>
        </p:nvSpPr>
        <p:spPr>
          <a:xfrm>
            <a:off x="9332926" y="885292"/>
            <a:ext cx="1209748" cy="2044644"/>
          </a:xfrm>
          <a:custGeom>
            <a:rect b="b" l="l" r="r" t="t"/>
            <a:pathLst>
              <a:path extrusionOk="0" h="2044644" w="1209748">
                <a:moveTo>
                  <a:pt x="0" y="0"/>
                </a:moveTo>
                <a:lnTo>
                  <a:pt x="1209747" y="0"/>
                </a:lnTo>
                <a:lnTo>
                  <a:pt x="1209747" y="2044644"/>
                </a:lnTo>
                <a:lnTo>
                  <a:pt x="0" y="20446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2" name="Google Shape;92;p1"/>
          <p:cNvGrpSpPr/>
          <p:nvPr/>
        </p:nvGrpSpPr>
        <p:grpSpPr>
          <a:xfrm>
            <a:off x="0" y="-180826"/>
            <a:ext cx="3086094" cy="10467826"/>
            <a:chOff x="0" y="-47625"/>
            <a:chExt cx="812800" cy="2756958"/>
          </a:xfrm>
        </p:grpSpPr>
        <p:sp>
          <p:nvSpPr>
            <p:cNvPr id="93" name="Google Shape;93;p1"/>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5" name="Google Shape;95;p1"/>
          <p:cNvSpPr/>
          <p:nvPr/>
        </p:nvSpPr>
        <p:spPr>
          <a:xfrm>
            <a:off x="1077405" y="7902033"/>
            <a:ext cx="2075969" cy="2075969"/>
          </a:xfrm>
          <a:custGeom>
            <a:rect b="b" l="l" r="r" t="t"/>
            <a:pathLst>
              <a:path extrusionOk="0" h="2075969" w="2075969">
                <a:moveTo>
                  <a:pt x="0" y="0"/>
                </a:moveTo>
                <a:lnTo>
                  <a:pt x="2075969" y="0"/>
                </a:lnTo>
                <a:lnTo>
                  <a:pt x="2075969" y="2075969"/>
                </a:lnTo>
                <a:lnTo>
                  <a:pt x="0" y="2075969"/>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txBox="1"/>
          <p:nvPr/>
        </p:nvSpPr>
        <p:spPr>
          <a:xfrm>
            <a:off x="1357441" y="1907614"/>
            <a:ext cx="8797320" cy="5116179"/>
          </a:xfrm>
          <a:prstGeom prst="rect">
            <a:avLst/>
          </a:prstGeom>
          <a:noFill/>
          <a:ln>
            <a:noFill/>
          </a:ln>
        </p:spPr>
        <p:txBody>
          <a:bodyPr anchorCtr="0" anchor="t" bIns="0" lIns="0" spcFirstLastPara="1" rIns="0" wrap="square" tIns="0">
            <a:spAutoFit/>
          </a:bodyPr>
          <a:lstStyle/>
          <a:p>
            <a:pPr indent="0" lvl="0" marL="0" marR="0" rtl="0" algn="just">
              <a:lnSpc>
                <a:spcPct val="119005"/>
              </a:lnSpc>
              <a:spcBef>
                <a:spcPts val="0"/>
              </a:spcBef>
              <a:spcAft>
                <a:spcPts val="0"/>
              </a:spcAft>
              <a:buNone/>
            </a:pPr>
            <a:r>
              <a:rPr b="1" lang="en-US" sz="8487">
                <a:solidFill>
                  <a:srgbClr val="001C47"/>
                </a:solidFill>
                <a:latin typeface="Open Sans ExtraBold"/>
                <a:ea typeface="Open Sans ExtraBold"/>
                <a:cs typeface="Open Sans ExtraBold"/>
                <a:sym typeface="Open Sans ExtraBold"/>
              </a:rPr>
              <a:t>HỆ THỐNG</a:t>
            </a:r>
            <a:endParaRPr b="1" sz="8487">
              <a:solidFill>
                <a:srgbClr val="001C47"/>
              </a:solidFill>
              <a:latin typeface="Open Sans ExtraBold"/>
              <a:ea typeface="Open Sans ExtraBold"/>
              <a:cs typeface="Open Sans ExtraBold"/>
              <a:sym typeface="Open Sans ExtraBold"/>
            </a:endParaRPr>
          </a:p>
          <a:p>
            <a:pPr indent="0" lvl="0" marL="0" marR="0" rtl="0" algn="just">
              <a:lnSpc>
                <a:spcPct val="119005"/>
              </a:lnSpc>
              <a:spcBef>
                <a:spcPts val="0"/>
              </a:spcBef>
              <a:spcAft>
                <a:spcPts val="0"/>
              </a:spcAft>
              <a:buNone/>
            </a:pPr>
            <a:r>
              <a:rPr b="1" lang="en-US" sz="8487">
                <a:solidFill>
                  <a:srgbClr val="001C47"/>
                </a:solidFill>
                <a:latin typeface="Open Sans ExtraBold"/>
                <a:ea typeface="Open Sans ExtraBold"/>
                <a:cs typeface="Open Sans ExtraBold"/>
                <a:sym typeface="Open Sans ExtraBold"/>
              </a:rPr>
              <a:t>QUẢN LÝ</a:t>
            </a:r>
            <a:endParaRPr/>
          </a:p>
          <a:p>
            <a:pPr indent="0" lvl="0" marL="0" marR="0" rtl="0" algn="just">
              <a:lnSpc>
                <a:spcPct val="119005"/>
              </a:lnSpc>
              <a:spcBef>
                <a:spcPts val="0"/>
              </a:spcBef>
              <a:spcAft>
                <a:spcPts val="0"/>
              </a:spcAft>
              <a:buNone/>
            </a:pPr>
            <a:r>
              <a:rPr b="1" lang="en-US" sz="8487">
                <a:solidFill>
                  <a:srgbClr val="001C47"/>
                </a:solidFill>
                <a:latin typeface="Open Sans ExtraBold"/>
                <a:ea typeface="Open Sans ExtraBold"/>
                <a:cs typeface="Open Sans ExtraBold"/>
                <a:sym typeface="Open Sans ExtraBold"/>
              </a:rPr>
              <a:t>ĐƠN HÀNG</a:t>
            </a:r>
            <a:endParaRPr b="1" sz="8487">
              <a:solidFill>
                <a:srgbClr val="001C47"/>
              </a:solidFill>
              <a:latin typeface="Open Sans ExtraBold"/>
              <a:ea typeface="Open Sans ExtraBold"/>
              <a:cs typeface="Open Sans ExtraBold"/>
              <a:sym typeface="Open Sans ExtraBold"/>
            </a:endParaRPr>
          </a:p>
          <a:p>
            <a:pPr indent="0" lvl="0" marL="0" marR="0" rtl="0" algn="just">
              <a:lnSpc>
                <a:spcPct val="119005"/>
              </a:lnSpc>
              <a:spcBef>
                <a:spcPts val="0"/>
              </a:spcBef>
              <a:spcAft>
                <a:spcPts val="0"/>
              </a:spcAft>
              <a:buNone/>
            </a:pPr>
            <a:r>
              <a:rPr b="1" lang="en-US" sz="8487">
                <a:solidFill>
                  <a:srgbClr val="001C47"/>
                </a:solidFill>
                <a:latin typeface="Open Sans ExtraBold"/>
                <a:ea typeface="Open Sans ExtraBold"/>
                <a:cs typeface="Open Sans ExtraBold"/>
                <a:sym typeface="Open Sans ExtraBold"/>
              </a:rPr>
              <a:t>TKT</a:t>
            </a:r>
            <a:endParaRPr b="1" sz="8487">
              <a:solidFill>
                <a:srgbClr val="001C47"/>
              </a:solidFill>
              <a:latin typeface="Open Sans ExtraBold"/>
              <a:ea typeface="Open Sans ExtraBold"/>
              <a:cs typeface="Open Sans ExtraBold"/>
              <a:sym typeface="Open Sans ExtraBold"/>
            </a:endParaRPr>
          </a:p>
        </p:txBody>
      </p:sp>
      <p:sp>
        <p:nvSpPr>
          <p:cNvPr id="97" name="Google Shape;97;p1"/>
          <p:cNvSpPr txBox="1"/>
          <p:nvPr/>
        </p:nvSpPr>
        <p:spPr>
          <a:xfrm>
            <a:off x="3515324" y="8374670"/>
            <a:ext cx="5006373" cy="1149746"/>
          </a:xfrm>
          <a:prstGeom prst="rect">
            <a:avLst/>
          </a:prstGeom>
          <a:noFill/>
          <a:ln>
            <a:noFill/>
          </a:ln>
        </p:spPr>
        <p:txBody>
          <a:bodyPr anchorCtr="0" anchor="t" bIns="0" lIns="0" spcFirstLastPara="1" rIns="0" wrap="square" tIns="0">
            <a:spAutoFit/>
          </a:bodyPr>
          <a:lstStyle/>
          <a:p>
            <a:pPr indent="0" lvl="0" marL="0" marR="0" rtl="0" algn="l">
              <a:lnSpc>
                <a:spcPct val="108037"/>
              </a:lnSpc>
              <a:spcBef>
                <a:spcPts val="0"/>
              </a:spcBef>
              <a:spcAft>
                <a:spcPts val="0"/>
              </a:spcAft>
              <a:buNone/>
            </a:pPr>
            <a:r>
              <a:rPr b="1" lang="en-US" sz="1692">
                <a:solidFill>
                  <a:srgbClr val="001C47"/>
                </a:solidFill>
                <a:latin typeface="Open Sans"/>
                <a:ea typeface="Open Sans"/>
                <a:cs typeface="Open Sans"/>
                <a:sym typeface="Open Sans"/>
              </a:rPr>
              <a:t>Học viên: Vương Văn Tuyền</a:t>
            </a:r>
            <a:endParaRPr b="1" sz="1692">
              <a:solidFill>
                <a:srgbClr val="001C47"/>
              </a:solidFill>
              <a:latin typeface="Open Sans"/>
              <a:ea typeface="Open Sans"/>
              <a:cs typeface="Open Sans"/>
              <a:sym typeface="Open Sans"/>
            </a:endParaRPr>
          </a:p>
          <a:p>
            <a:pPr indent="0" lvl="0" marL="0" marR="0" rtl="0" algn="l">
              <a:lnSpc>
                <a:spcPct val="108037"/>
              </a:lnSpc>
              <a:spcBef>
                <a:spcPts val="0"/>
              </a:spcBef>
              <a:spcAft>
                <a:spcPts val="0"/>
              </a:spcAft>
              <a:buNone/>
            </a:pPr>
            <a:r>
              <a:rPr b="1" lang="en-US" sz="1692">
                <a:solidFill>
                  <a:srgbClr val="001C47"/>
                </a:solidFill>
                <a:latin typeface="Open Sans"/>
                <a:ea typeface="Open Sans"/>
                <a:cs typeface="Open Sans"/>
                <a:sym typeface="Open Sans"/>
              </a:rPr>
              <a:t>Mã học viên: FX22691</a:t>
            </a:r>
            <a:endParaRPr b="1" sz="1692">
              <a:solidFill>
                <a:srgbClr val="001C47"/>
              </a:solidFill>
              <a:latin typeface="Open Sans"/>
              <a:ea typeface="Open Sans"/>
              <a:cs typeface="Open Sans"/>
              <a:sym typeface="Open Sans"/>
            </a:endParaRPr>
          </a:p>
          <a:p>
            <a:pPr indent="0" lvl="0" marL="0" marR="0" rtl="0" algn="l">
              <a:lnSpc>
                <a:spcPct val="108037"/>
              </a:lnSpc>
              <a:spcBef>
                <a:spcPts val="0"/>
              </a:spcBef>
              <a:spcAft>
                <a:spcPts val="0"/>
              </a:spcAft>
              <a:buNone/>
            </a:pPr>
            <a:r>
              <a:rPr b="1" lang="en-US" sz="1692">
                <a:solidFill>
                  <a:srgbClr val="001C47"/>
                </a:solidFill>
                <a:latin typeface="Open Sans"/>
                <a:ea typeface="Open Sans"/>
                <a:cs typeface="Open Sans"/>
                <a:sym typeface="Open Sans"/>
              </a:rPr>
              <a:t>Email: tuyenvvfx22691@funix.edu.vn</a:t>
            </a:r>
            <a:endParaRPr b="1" sz="1692">
              <a:solidFill>
                <a:srgbClr val="001C47"/>
              </a:solidFill>
              <a:latin typeface="Open Sans"/>
              <a:ea typeface="Open Sans"/>
              <a:cs typeface="Open Sans"/>
              <a:sym typeface="Open Sans"/>
            </a:endParaRPr>
          </a:p>
          <a:p>
            <a:pPr indent="0" lvl="0" marL="0" marR="0" rtl="0" algn="l">
              <a:lnSpc>
                <a:spcPct val="108037"/>
              </a:lnSpc>
              <a:spcBef>
                <a:spcPts val="0"/>
              </a:spcBef>
              <a:spcAft>
                <a:spcPts val="0"/>
              </a:spcAft>
              <a:buNone/>
            </a:pPr>
            <a:r>
              <a:rPr b="1" lang="en-US" sz="1692">
                <a:solidFill>
                  <a:srgbClr val="001C47"/>
                </a:solidFill>
                <a:latin typeface="Open Sans"/>
                <a:ea typeface="Open Sans"/>
                <a:cs typeface="Open Sans"/>
                <a:sym typeface="Open Sans"/>
              </a:rPr>
              <a:t>Mentor hướng dẫn: Mr. Nguyễn Tấn Tài</a:t>
            </a:r>
            <a:endParaRPr b="1" sz="1692">
              <a:solidFill>
                <a:srgbClr val="001C47"/>
              </a:solidFill>
              <a:latin typeface="Open Sans"/>
              <a:ea typeface="Open Sans"/>
              <a:cs typeface="Open Sans"/>
              <a:sym typeface="Open Sans"/>
            </a:endParaRPr>
          </a:p>
          <a:p>
            <a:pPr indent="0" lvl="0" marL="0" marR="0" rtl="0" algn="l">
              <a:lnSpc>
                <a:spcPct val="108037"/>
              </a:lnSpc>
              <a:spcBef>
                <a:spcPts val="0"/>
              </a:spcBef>
              <a:spcAft>
                <a:spcPts val="0"/>
              </a:spcAft>
              <a:buNone/>
            </a:pPr>
            <a:r>
              <a:t/>
            </a:r>
            <a:endParaRPr b="1" sz="1692">
              <a:solidFill>
                <a:srgbClr val="001C47"/>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pSp>
        <p:nvGrpSpPr>
          <p:cNvPr id="291" name="Google Shape;291;p10"/>
          <p:cNvGrpSpPr/>
          <p:nvPr/>
        </p:nvGrpSpPr>
        <p:grpSpPr>
          <a:xfrm rot="997444">
            <a:off x="16799628" y="4198865"/>
            <a:ext cx="3086098" cy="10467826"/>
            <a:chOff x="0" y="-47625"/>
            <a:chExt cx="812800" cy="2756958"/>
          </a:xfrm>
        </p:grpSpPr>
        <p:sp>
          <p:nvSpPr>
            <p:cNvPr id="292" name="Google Shape;292;p10"/>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4" name="Google Shape;294;p10"/>
          <p:cNvGrpSpPr/>
          <p:nvPr/>
        </p:nvGrpSpPr>
        <p:grpSpPr>
          <a:xfrm rot="-1695943">
            <a:off x="16885523" y="-4479076"/>
            <a:ext cx="3164669" cy="12064759"/>
            <a:chOff x="0" y="-47625"/>
            <a:chExt cx="833493" cy="3177550"/>
          </a:xfrm>
        </p:grpSpPr>
        <p:sp>
          <p:nvSpPr>
            <p:cNvPr id="295" name="Google Shape;295;p10"/>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7" name="Google Shape;297;p10"/>
          <p:cNvGrpSpPr/>
          <p:nvPr/>
        </p:nvGrpSpPr>
        <p:grpSpPr>
          <a:xfrm>
            <a:off x="0" y="-180826"/>
            <a:ext cx="3086094" cy="10467826"/>
            <a:chOff x="0" y="-47625"/>
            <a:chExt cx="812800" cy="2756958"/>
          </a:xfrm>
        </p:grpSpPr>
        <p:sp>
          <p:nvSpPr>
            <p:cNvPr id="298" name="Google Shape;298;p10"/>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0" name="Google Shape;300;p10"/>
          <p:cNvSpPr/>
          <p:nvPr/>
        </p:nvSpPr>
        <p:spPr>
          <a:xfrm>
            <a:off x="1028700" y="2754963"/>
            <a:ext cx="15954425" cy="5400857"/>
          </a:xfrm>
          <a:custGeom>
            <a:rect b="b" l="l" r="r" t="t"/>
            <a:pathLst>
              <a:path extrusionOk="0" h="5400857" w="15954425">
                <a:moveTo>
                  <a:pt x="0" y="0"/>
                </a:moveTo>
                <a:lnTo>
                  <a:pt x="15954425" y="0"/>
                </a:lnTo>
                <a:lnTo>
                  <a:pt x="15954425" y="5400858"/>
                </a:lnTo>
                <a:lnTo>
                  <a:pt x="0" y="5400858"/>
                </a:lnTo>
                <a:lnTo>
                  <a:pt x="0" y="0"/>
                </a:lnTo>
                <a:close/>
              </a:path>
            </a:pathLst>
          </a:custGeom>
          <a:blipFill rotWithShape="1">
            <a:blip r:embed="rId3">
              <a:alphaModFix/>
            </a:blip>
            <a:stretch>
              <a:fillRect b="0" l="0" r="0" t="0"/>
            </a:stretch>
          </a:blipFill>
          <a:ln cap="sq" cmpd="sng" w="2857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0"/>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LỊCH TRÌNH DỰ ÁN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11"/>
          <p:cNvGrpSpPr/>
          <p:nvPr/>
        </p:nvGrpSpPr>
        <p:grpSpPr>
          <a:xfrm rot="997444">
            <a:off x="16799628" y="4198865"/>
            <a:ext cx="3086098" cy="10467826"/>
            <a:chOff x="0" y="-47625"/>
            <a:chExt cx="812800" cy="2756958"/>
          </a:xfrm>
        </p:grpSpPr>
        <p:sp>
          <p:nvSpPr>
            <p:cNvPr id="307" name="Google Shape;307;p11"/>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9" name="Google Shape;309;p11"/>
          <p:cNvGrpSpPr/>
          <p:nvPr/>
        </p:nvGrpSpPr>
        <p:grpSpPr>
          <a:xfrm rot="-1695943">
            <a:off x="16885523" y="-4479076"/>
            <a:ext cx="3164669" cy="12064759"/>
            <a:chOff x="0" y="-47625"/>
            <a:chExt cx="833493" cy="3177550"/>
          </a:xfrm>
        </p:grpSpPr>
        <p:sp>
          <p:nvSpPr>
            <p:cNvPr id="310" name="Google Shape;310;p11"/>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2" name="Google Shape;312;p11"/>
          <p:cNvGrpSpPr/>
          <p:nvPr/>
        </p:nvGrpSpPr>
        <p:grpSpPr>
          <a:xfrm>
            <a:off x="0" y="-180826"/>
            <a:ext cx="3086094" cy="10467826"/>
            <a:chOff x="0" y="-47625"/>
            <a:chExt cx="812800" cy="2756958"/>
          </a:xfrm>
        </p:grpSpPr>
        <p:sp>
          <p:nvSpPr>
            <p:cNvPr id="313" name="Google Shape;313;p11"/>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5" name="Google Shape;315;p11"/>
          <p:cNvSpPr txBox="1"/>
          <p:nvPr/>
        </p:nvSpPr>
        <p:spPr>
          <a:xfrm>
            <a:off x="3586722" y="503960"/>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MOCKUP MOBILE APP</a:t>
            </a:r>
            <a:endParaRPr/>
          </a:p>
        </p:txBody>
      </p:sp>
      <p:sp>
        <p:nvSpPr>
          <p:cNvPr id="316" name="Google Shape;316;p11"/>
          <p:cNvSpPr/>
          <p:nvPr/>
        </p:nvSpPr>
        <p:spPr>
          <a:xfrm>
            <a:off x="8893512" y="2189769"/>
            <a:ext cx="7091593" cy="7118287"/>
          </a:xfrm>
          <a:custGeom>
            <a:rect b="b" l="l" r="r" t="t"/>
            <a:pathLst>
              <a:path extrusionOk="0" h="7118287" w="7091593">
                <a:moveTo>
                  <a:pt x="0" y="0"/>
                </a:moveTo>
                <a:lnTo>
                  <a:pt x="7091593" y="0"/>
                </a:lnTo>
                <a:lnTo>
                  <a:pt x="7091593" y="7118286"/>
                </a:lnTo>
                <a:lnTo>
                  <a:pt x="0" y="711828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7" name="Google Shape;317;p11">
            <a:hlinkClick r:id="rId4"/>
          </p:cNvPr>
          <p:cNvPicPr preferRelativeResize="0"/>
          <p:nvPr/>
        </p:nvPicPr>
        <p:blipFill rotWithShape="1">
          <a:blip r:embed="rId5">
            <a:alphaModFix/>
          </a:blip>
          <a:srcRect b="0" l="0" r="0" t="0"/>
          <a:stretch/>
        </p:blipFill>
        <p:spPr>
          <a:xfrm>
            <a:off x="3697670" y="2643762"/>
            <a:ext cx="2991823" cy="621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pSp>
        <p:nvGrpSpPr>
          <p:cNvPr id="322" name="Google Shape;322;p12"/>
          <p:cNvGrpSpPr/>
          <p:nvPr/>
        </p:nvGrpSpPr>
        <p:grpSpPr>
          <a:xfrm rot="997444">
            <a:off x="16799628" y="4198865"/>
            <a:ext cx="3086098" cy="10467826"/>
            <a:chOff x="0" y="-47625"/>
            <a:chExt cx="812800" cy="2756958"/>
          </a:xfrm>
        </p:grpSpPr>
        <p:sp>
          <p:nvSpPr>
            <p:cNvPr id="323" name="Google Shape;323;p12"/>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5" name="Google Shape;325;p12"/>
          <p:cNvGrpSpPr/>
          <p:nvPr/>
        </p:nvGrpSpPr>
        <p:grpSpPr>
          <a:xfrm rot="-1695943">
            <a:off x="16885523" y="-4479076"/>
            <a:ext cx="3164669" cy="12064759"/>
            <a:chOff x="0" y="-47625"/>
            <a:chExt cx="833493" cy="3177550"/>
          </a:xfrm>
        </p:grpSpPr>
        <p:sp>
          <p:nvSpPr>
            <p:cNvPr id="326" name="Google Shape;326;p12"/>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8" name="Google Shape;328;p12"/>
          <p:cNvGrpSpPr/>
          <p:nvPr/>
        </p:nvGrpSpPr>
        <p:grpSpPr>
          <a:xfrm>
            <a:off x="0" y="-180826"/>
            <a:ext cx="3086094" cy="10467826"/>
            <a:chOff x="0" y="-47625"/>
            <a:chExt cx="812800" cy="2756958"/>
          </a:xfrm>
        </p:grpSpPr>
        <p:sp>
          <p:nvSpPr>
            <p:cNvPr id="329" name="Google Shape;329;p12"/>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1" name="Google Shape;331;p12"/>
          <p:cNvSpPr txBox="1"/>
          <p:nvPr/>
        </p:nvSpPr>
        <p:spPr>
          <a:xfrm>
            <a:off x="3586722" y="503960"/>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TÀI LIỆU GIẢI PHÁP</a:t>
            </a:r>
            <a:endParaRPr b="1" sz="5608">
              <a:solidFill>
                <a:srgbClr val="FF3131"/>
              </a:solidFill>
              <a:latin typeface="Open Sans ExtraBold"/>
              <a:ea typeface="Open Sans ExtraBold"/>
              <a:cs typeface="Open Sans ExtraBold"/>
              <a:sym typeface="Open Sans ExtraBold"/>
            </a:endParaRPr>
          </a:p>
        </p:txBody>
      </p:sp>
      <p:sp>
        <p:nvSpPr>
          <p:cNvPr id="332" name="Google Shape;332;p12"/>
          <p:cNvSpPr txBox="1"/>
          <p:nvPr/>
        </p:nvSpPr>
        <p:spPr>
          <a:xfrm>
            <a:off x="2956148" y="2385992"/>
            <a:ext cx="10744200" cy="4814908"/>
          </a:xfrm>
          <a:prstGeom prst="rect">
            <a:avLst/>
          </a:prstGeom>
          <a:noFill/>
          <a:ln>
            <a:noFill/>
          </a:ln>
        </p:spPr>
        <p:txBody>
          <a:bodyPr anchorCtr="0" anchor="t" bIns="45700" lIns="91425" spcFirstLastPara="1" rIns="91425" wrap="square" tIns="45700">
            <a:spAutoFit/>
          </a:bodyPr>
          <a:lstStyle/>
          <a:p>
            <a:pPr indent="-457200" lvl="0" marL="457200" marR="0" rtl="0" algn="l">
              <a:lnSpc>
                <a:spcPct val="250000"/>
              </a:lnSpc>
              <a:spcBef>
                <a:spcPts val="0"/>
              </a:spcBef>
              <a:spcAft>
                <a:spcPts val="0"/>
              </a:spcAft>
              <a:buClr>
                <a:srgbClr val="000066"/>
              </a:buClr>
              <a:buSzPts val="3200"/>
              <a:buFont typeface="Calibri"/>
              <a:buAutoNum type="arabicPeriod"/>
            </a:pPr>
            <a:r>
              <a:rPr lang="en-US" sz="3200" u="sng">
                <a:solidFill>
                  <a:srgbClr val="000066"/>
                </a:solidFill>
                <a:latin typeface="Open Sans ExtraBold"/>
                <a:ea typeface="Open Sans ExtraBold"/>
                <a:cs typeface="Open Sans ExtraBold"/>
                <a:sym typeface="Open Sans ExtraBold"/>
                <a:hlinkClick r:id="rId3">
                  <a:extLst>
                    <a:ext uri="{A12FA001-AC4F-418D-AE19-62706E023703}">
                      <ahyp:hlinkClr val="tx"/>
                    </a:ext>
                  </a:extLst>
                </a:hlinkClick>
              </a:rPr>
              <a:t>BẢN ĐỀ XUẤT DỰ ÁN</a:t>
            </a:r>
            <a:endParaRPr sz="3200">
              <a:solidFill>
                <a:srgbClr val="000066"/>
              </a:solidFill>
              <a:latin typeface="Open Sans ExtraBold"/>
              <a:ea typeface="Open Sans ExtraBold"/>
              <a:cs typeface="Open Sans ExtraBold"/>
              <a:sym typeface="Open Sans ExtraBold"/>
            </a:endParaRPr>
          </a:p>
          <a:p>
            <a:pPr indent="-457200" lvl="0" marL="457200" marR="0" rtl="0" algn="l">
              <a:lnSpc>
                <a:spcPct val="250000"/>
              </a:lnSpc>
              <a:spcBef>
                <a:spcPts val="0"/>
              </a:spcBef>
              <a:spcAft>
                <a:spcPts val="0"/>
              </a:spcAft>
              <a:buClr>
                <a:srgbClr val="000066"/>
              </a:buClr>
              <a:buSzPts val="3200"/>
              <a:buFont typeface="Calibri"/>
              <a:buAutoNum type="arabicPeriod"/>
            </a:pPr>
            <a:r>
              <a:rPr lang="en-US" sz="3200" u="sng">
                <a:solidFill>
                  <a:srgbClr val="000066"/>
                </a:solidFill>
                <a:latin typeface="Open Sans ExtraBold"/>
                <a:ea typeface="Open Sans ExtraBold"/>
                <a:cs typeface="Open Sans ExtraBold"/>
                <a:sym typeface="Open Sans ExtraBold"/>
                <a:hlinkClick r:id="rId4">
                  <a:extLst>
                    <a:ext uri="{A12FA001-AC4F-418D-AE19-62706E023703}">
                      <ahyp:hlinkClr val="tx"/>
                    </a:ext>
                  </a:extLst>
                </a:hlinkClick>
              </a:rPr>
              <a:t>TÀI LIỆU BRD</a:t>
            </a:r>
            <a:endParaRPr sz="3200">
              <a:solidFill>
                <a:srgbClr val="000066"/>
              </a:solidFill>
              <a:latin typeface="Open Sans ExtraBold"/>
              <a:ea typeface="Open Sans ExtraBold"/>
              <a:cs typeface="Open Sans ExtraBold"/>
              <a:sym typeface="Open Sans ExtraBold"/>
            </a:endParaRPr>
          </a:p>
          <a:p>
            <a:pPr indent="-457200" lvl="0" marL="457200" marR="0" rtl="0" algn="l">
              <a:lnSpc>
                <a:spcPct val="250000"/>
              </a:lnSpc>
              <a:spcBef>
                <a:spcPts val="0"/>
              </a:spcBef>
              <a:spcAft>
                <a:spcPts val="0"/>
              </a:spcAft>
              <a:buClr>
                <a:srgbClr val="000066"/>
              </a:buClr>
              <a:buSzPts val="3200"/>
              <a:buFont typeface="Calibri"/>
              <a:buAutoNum type="arabicPeriod"/>
            </a:pPr>
            <a:r>
              <a:rPr lang="en-US" sz="3200" u="sng">
                <a:solidFill>
                  <a:srgbClr val="000066"/>
                </a:solidFill>
                <a:latin typeface="Open Sans ExtraBold"/>
                <a:ea typeface="Open Sans ExtraBold"/>
                <a:cs typeface="Open Sans ExtraBold"/>
                <a:sym typeface="Open Sans ExtraBold"/>
                <a:hlinkClick r:id="rId5">
                  <a:extLst>
                    <a:ext uri="{A12FA001-AC4F-418D-AE19-62706E023703}">
                      <ahyp:hlinkClr val="tx"/>
                    </a:ext>
                  </a:extLst>
                </a:hlinkClick>
              </a:rPr>
              <a:t>TÀI LIỆU SRS</a:t>
            </a:r>
            <a:endParaRPr sz="3200">
              <a:solidFill>
                <a:srgbClr val="000066"/>
              </a:solidFill>
              <a:latin typeface="Open Sans ExtraBold"/>
              <a:ea typeface="Open Sans ExtraBold"/>
              <a:cs typeface="Open Sans ExtraBold"/>
              <a:sym typeface="Open Sans ExtraBold"/>
            </a:endParaRPr>
          </a:p>
          <a:p>
            <a:pPr indent="0" lvl="0" marL="0" marR="0" rtl="0" algn="l">
              <a:lnSpc>
                <a:spcPct val="250000"/>
              </a:lnSpc>
              <a:spcBef>
                <a:spcPts val="0"/>
              </a:spcBef>
              <a:spcAft>
                <a:spcPts val="0"/>
              </a:spcAft>
              <a:buNone/>
            </a:pPr>
            <a:r>
              <a:t/>
            </a:r>
            <a:endParaRPr sz="3200">
              <a:solidFill>
                <a:srgbClr val="000066"/>
              </a:solidFill>
              <a:latin typeface="Open Sans ExtraBold"/>
              <a:ea typeface="Open Sans ExtraBold"/>
              <a:cs typeface="Open Sans ExtraBold"/>
              <a:sym typeface="Open Sa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pSp>
        <p:nvGrpSpPr>
          <p:cNvPr id="337" name="Google Shape;337;p13"/>
          <p:cNvGrpSpPr/>
          <p:nvPr/>
        </p:nvGrpSpPr>
        <p:grpSpPr>
          <a:xfrm rot="997444">
            <a:off x="16799628" y="4198865"/>
            <a:ext cx="3086098" cy="10467826"/>
            <a:chOff x="0" y="-47625"/>
            <a:chExt cx="812800" cy="2756958"/>
          </a:xfrm>
        </p:grpSpPr>
        <p:sp>
          <p:nvSpPr>
            <p:cNvPr id="338" name="Google Shape;338;p13"/>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0" name="Google Shape;340;p13"/>
          <p:cNvGrpSpPr/>
          <p:nvPr/>
        </p:nvGrpSpPr>
        <p:grpSpPr>
          <a:xfrm rot="-1695943">
            <a:off x="16885523" y="-4479076"/>
            <a:ext cx="3164669" cy="12064759"/>
            <a:chOff x="0" y="-47625"/>
            <a:chExt cx="833493" cy="3177550"/>
          </a:xfrm>
        </p:grpSpPr>
        <p:sp>
          <p:nvSpPr>
            <p:cNvPr id="341" name="Google Shape;341;p13"/>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3" name="Google Shape;343;p13"/>
          <p:cNvGrpSpPr/>
          <p:nvPr/>
        </p:nvGrpSpPr>
        <p:grpSpPr>
          <a:xfrm>
            <a:off x="0" y="-180826"/>
            <a:ext cx="3086094" cy="10467826"/>
            <a:chOff x="0" y="-47625"/>
            <a:chExt cx="812800" cy="2756958"/>
          </a:xfrm>
        </p:grpSpPr>
        <p:sp>
          <p:nvSpPr>
            <p:cNvPr id="344" name="Google Shape;344;p13"/>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6" name="Google Shape;346;p13"/>
          <p:cNvSpPr txBox="1"/>
          <p:nvPr/>
        </p:nvSpPr>
        <p:spPr>
          <a:xfrm>
            <a:off x="3586722" y="4035145"/>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THANKS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2"/>
          <p:cNvGrpSpPr/>
          <p:nvPr/>
        </p:nvGrpSpPr>
        <p:grpSpPr>
          <a:xfrm rot="997444">
            <a:off x="16799628" y="4198865"/>
            <a:ext cx="3086098" cy="10467826"/>
            <a:chOff x="0" y="-47625"/>
            <a:chExt cx="812800" cy="2756958"/>
          </a:xfrm>
        </p:grpSpPr>
        <p:sp>
          <p:nvSpPr>
            <p:cNvPr id="103" name="Google Shape;103;p2"/>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5" name="Google Shape;105;p2"/>
          <p:cNvGrpSpPr/>
          <p:nvPr/>
        </p:nvGrpSpPr>
        <p:grpSpPr>
          <a:xfrm rot="-1695943">
            <a:off x="16885523" y="-4479076"/>
            <a:ext cx="3164669" cy="12064759"/>
            <a:chOff x="0" y="-47625"/>
            <a:chExt cx="833493" cy="3177550"/>
          </a:xfrm>
        </p:grpSpPr>
        <p:sp>
          <p:nvSpPr>
            <p:cNvPr id="106" name="Google Shape;106;p2"/>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8" name="Google Shape;108;p2"/>
          <p:cNvGrpSpPr/>
          <p:nvPr/>
        </p:nvGrpSpPr>
        <p:grpSpPr>
          <a:xfrm>
            <a:off x="0" y="-180826"/>
            <a:ext cx="3086094" cy="10467826"/>
            <a:chOff x="0" y="-47625"/>
            <a:chExt cx="812800" cy="2756958"/>
          </a:xfrm>
        </p:grpSpPr>
        <p:sp>
          <p:nvSpPr>
            <p:cNvPr id="109" name="Google Shape;109;p2"/>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1" name="Google Shape;111;p2"/>
          <p:cNvGrpSpPr/>
          <p:nvPr/>
        </p:nvGrpSpPr>
        <p:grpSpPr>
          <a:xfrm>
            <a:off x="1909119" y="1863828"/>
            <a:ext cx="6036029" cy="3266925"/>
            <a:chOff x="0" y="-47625"/>
            <a:chExt cx="1589736" cy="860425"/>
          </a:xfrm>
        </p:grpSpPr>
        <p:sp>
          <p:nvSpPr>
            <p:cNvPr id="112" name="Google Shape;112;p2"/>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4" name="Google Shape;114;p2"/>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BỐI CẢNH DỰ ÁN</a:t>
            </a:r>
            <a:endParaRPr/>
          </a:p>
        </p:txBody>
      </p:sp>
      <p:sp>
        <p:nvSpPr>
          <p:cNvPr id="115" name="Google Shape;115;p2"/>
          <p:cNvSpPr txBox="1"/>
          <p:nvPr/>
        </p:nvSpPr>
        <p:spPr>
          <a:xfrm>
            <a:off x="1909119" y="2194514"/>
            <a:ext cx="6036000" cy="2975700"/>
          </a:xfrm>
          <a:prstGeom prst="rect">
            <a:avLst/>
          </a:prstGeom>
          <a:noFill/>
          <a:ln>
            <a:noFill/>
          </a:ln>
        </p:spPr>
        <p:txBody>
          <a:bodyPr anchorCtr="0" anchor="t" bIns="0" lIns="0" spcFirstLastPara="1" rIns="0" wrap="square" tIns="0">
            <a:spAutoFit/>
          </a:bodyPr>
          <a:lstStyle/>
          <a:p>
            <a:pPr indent="0" lvl="0" marL="0" marR="0" rtl="0" algn="ctr">
              <a:lnSpc>
                <a:spcPct val="140041"/>
              </a:lnSpc>
              <a:spcBef>
                <a:spcPts val="0"/>
              </a:spcBef>
              <a:spcAft>
                <a:spcPts val="0"/>
              </a:spcAft>
              <a:buNone/>
            </a:pPr>
            <a:r>
              <a:rPr b="1" lang="en-US" sz="3716">
                <a:solidFill>
                  <a:srgbClr val="FFFFFF"/>
                </a:solidFill>
                <a:latin typeface="Open Sans"/>
                <a:ea typeface="Open Sans"/>
                <a:cs typeface="Open Sans"/>
                <a:sym typeface="Open Sans"/>
              </a:rPr>
              <a:t>Công ty TKT là một công ty cung cấp dịch vụ vận chuyển hàng hoá ở các tỉnh miền Bắc Việt Nam</a:t>
            </a:r>
            <a:endParaRPr sz="1300"/>
          </a:p>
        </p:txBody>
      </p:sp>
      <p:grpSp>
        <p:nvGrpSpPr>
          <p:cNvPr id="116" name="Google Shape;116;p2"/>
          <p:cNvGrpSpPr/>
          <p:nvPr/>
        </p:nvGrpSpPr>
        <p:grpSpPr>
          <a:xfrm>
            <a:off x="9330719" y="1863828"/>
            <a:ext cx="6036029" cy="3266925"/>
            <a:chOff x="0" y="-47625"/>
            <a:chExt cx="1589736" cy="860425"/>
          </a:xfrm>
        </p:grpSpPr>
        <p:sp>
          <p:nvSpPr>
            <p:cNvPr id="117" name="Google Shape;117;p2"/>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9" name="Google Shape;119;p2"/>
          <p:cNvGrpSpPr/>
          <p:nvPr/>
        </p:nvGrpSpPr>
        <p:grpSpPr>
          <a:xfrm>
            <a:off x="1909119" y="5818933"/>
            <a:ext cx="6036029" cy="3266925"/>
            <a:chOff x="0" y="-47625"/>
            <a:chExt cx="1589736" cy="860425"/>
          </a:xfrm>
        </p:grpSpPr>
        <p:sp>
          <p:nvSpPr>
            <p:cNvPr id="120" name="Google Shape;120;p2"/>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2" name="Google Shape;122;p2"/>
          <p:cNvSpPr txBox="1"/>
          <p:nvPr/>
        </p:nvSpPr>
        <p:spPr>
          <a:xfrm>
            <a:off x="2056830" y="6149619"/>
            <a:ext cx="6036000" cy="2975700"/>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1" lang="en-US" sz="3716">
                <a:solidFill>
                  <a:srgbClr val="FFFFFF"/>
                </a:solidFill>
                <a:latin typeface="Open Sans"/>
                <a:ea typeface="Open Sans"/>
                <a:cs typeface="Open Sans"/>
                <a:sym typeface="Open Sans"/>
              </a:rPr>
              <a:t>Số lượng đơn hàng</a:t>
            </a:r>
            <a:endParaRPr sz="1300"/>
          </a:p>
          <a:p>
            <a:pPr indent="0" lvl="0" marL="0" marR="0" rtl="0" algn="l">
              <a:lnSpc>
                <a:spcPct val="140041"/>
              </a:lnSpc>
              <a:spcBef>
                <a:spcPts val="0"/>
              </a:spcBef>
              <a:spcAft>
                <a:spcPts val="0"/>
              </a:spcAft>
              <a:buNone/>
            </a:pPr>
            <a:r>
              <a:rPr b="1" lang="en-US" sz="3716">
                <a:solidFill>
                  <a:srgbClr val="FFFFFF"/>
                </a:solidFill>
                <a:latin typeface="Open Sans"/>
                <a:ea typeface="Open Sans"/>
                <a:cs typeface="Open Sans"/>
                <a:sym typeface="Open Sans"/>
              </a:rPr>
              <a:t>công ty phục vụ một ngày: khoảng 500 ~ 700 đơn hàng</a:t>
            </a:r>
            <a:endParaRPr sz="1300"/>
          </a:p>
        </p:txBody>
      </p:sp>
      <p:sp>
        <p:nvSpPr>
          <p:cNvPr id="123" name="Google Shape;123;p2"/>
          <p:cNvSpPr txBox="1"/>
          <p:nvPr/>
        </p:nvSpPr>
        <p:spPr>
          <a:xfrm>
            <a:off x="9432457" y="2194514"/>
            <a:ext cx="6036000" cy="2975700"/>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1" lang="en-US" sz="3716">
                <a:solidFill>
                  <a:srgbClr val="FFFFFF"/>
                </a:solidFill>
                <a:latin typeface="Open Sans"/>
                <a:ea typeface="Open Sans"/>
                <a:cs typeface="Open Sans"/>
                <a:sym typeface="Open Sans"/>
              </a:rPr>
              <a:t>Hiện tại công ty đang có 20 xe tải chuyên dụng, 10 kho/văn phòng đại diện, hơn 40 nhân viên</a:t>
            </a:r>
            <a:endParaRPr b="1" sz="3716">
              <a:solidFill>
                <a:srgbClr val="FFFFFF"/>
              </a:solidFill>
              <a:latin typeface="Open Sans"/>
              <a:ea typeface="Open Sans"/>
              <a:cs typeface="Open Sans"/>
              <a:sym typeface="Open Sans"/>
            </a:endParaRPr>
          </a:p>
        </p:txBody>
      </p:sp>
      <p:grpSp>
        <p:nvGrpSpPr>
          <p:cNvPr id="124" name="Google Shape;124;p2"/>
          <p:cNvGrpSpPr/>
          <p:nvPr/>
        </p:nvGrpSpPr>
        <p:grpSpPr>
          <a:xfrm>
            <a:off x="9330719" y="5818933"/>
            <a:ext cx="6036029" cy="3266925"/>
            <a:chOff x="0" y="-47625"/>
            <a:chExt cx="1589736" cy="860425"/>
          </a:xfrm>
        </p:grpSpPr>
        <p:sp>
          <p:nvSpPr>
            <p:cNvPr id="125" name="Google Shape;125;p2"/>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2"/>
          <p:cNvSpPr txBox="1"/>
          <p:nvPr/>
        </p:nvSpPr>
        <p:spPr>
          <a:xfrm>
            <a:off x="9432457" y="6149619"/>
            <a:ext cx="6234600" cy="2174700"/>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1" lang="en-US" sz="3716">
                <a:solidFill>
                  <a:srgbClr val="FFFFFF"/>
                </a:solidFill>
                <a:latin typeface="Open Sans"/>
                <a:ea typeface="Open Sans"/>
                <a:cs typeface="Open Sans"/>
                <a:sym typeface="Open Sans"/>
              </a:rPr>
              <a:t>Hiện tại quy trình công việc của công ty TKT là hoàn toàn thủ công</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3"/>
          <p:cNvGrpSpPr/>
          <p:nvPr/>
        </p:nvGrpSpPr>
        <p:grpSpPr>
          <a:xfrm rot="997444">
            <a:off x="16799628" y="4198865"/>
            <a:ext cx="3086098" cy="10467826"/>
            <a:chOff x="0" y="-47625"/>
            <a:chExt cx="812800" cy="2756958"/>
          </a:xfrm>
        </p:grpSpPr>
        <p:sp>
          <p:nvSpPr>
            <p:cNvPr id="133" name="Google Shape;133;p3"/>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5" name="Google Shape;135;p3"/>
          <p:cNvGrpSpPr/>
          <p:nvPr/>
        </p:nvGrpSpPr>
        <p:grpSpPr>
          <a:xfrm rot="-1695943">
            <a:off x="16885523" y="-4479076"/>
            <a:ext cx="3164669" cy="12064759"/>
            <a:chOff x="0" y="-47625"/>
            <a:chExt cx="833493" cy="3177550"/>
          </a:xfrm>
        </p:grpSpPr>
        <p:sp>
          <p:nvSpPr>
            <p:cNvPr id="136" name="Google Shape;136;p3"/>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 name="Google Shape;138;p3"/>
          <p:cNvGrpSpPr/>
          <p:nvPr/>
        </p:nvGrpSpPr>
        <p:grpSpPr>
          <a:xfrm>
            <a:off x="0" y="-180826"/>
            <a:ext cx="3086094" cy="10467826"/>
            <a:chOff x="0" y="-47625"/>
            <a:chExt cx="812800" cy="2756958"/>
          </a:xfrm>
        </p:grpSpPr>
        <p:sp>
          <p:nvSpPr>
            <p:cNvPr id="139" name="Google Shape;139;p3"/>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 name="Google Shape;141;p3"/>
          <p:cNvGrpSpPr/>
          <p:nvPr/>
        </p:nvGrpSpPr>
        <p:grpSpPr>
          <a:xfrm>
            <a:off x="1909119" y="1645424"/>
            <a:ext cx="6036029" cy="7212754"/>
            <a:chOff x="0" y="-47625"/>
            <a:chExt cx="1589736" cy="860425"/>
          </a:xfrm>
        </p:grpSpPr>
        <p:sp>
          <p:nvSpPr>
            <p:cNvPr id="142" name="Google Shape;142;p3"/>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3"/>
          <p:cNvSpPr txBox="1"/>
          <p:nvPr/>
        </p:nvSpPr>
        <p:spPr>
          <a:xfrm>
            <a:off x="3045217" y="699909"/>
            <a:ext cx="3728478" cy="94551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VẤN ĐỀ</a:t>
            </a:r>
            <a:endParaRPr b="1" sz="5608">
              <a:solidFill>
                <a:srgbClr val="FF3131"/>
              </a:solidFill>
              <a:latin typeface="Open Sans ExtraBold"/>
              <a:ea typeface="Open Sans ExtraBold"/>
              <a:cs typeface="Open Sans ExtraBold"/>
              <a:sym typeface="Open Sans ExtraBold"/>
            </a:endParaRPr>
          </a:p>
        </p:txBody>
      </p:sp>
      <p:sp>
        <p:nvSpPr>
          <p:cNvPr id="145" name="Google Shape;145;p3"/>
          <p:cNvSpPr txBox="1"/>
          <p:nvPr/>
        </p:nvSpPr>
        <p:spPr>
          <a:xfrm>
            <a:off x="2080987" y="2194514"/>
            <a:ext cx="5864161" cy="4714176"/>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1" lang="en-US" sz="3816">
                <a:solidFill>
                  <a:srgbClr val="FFFFFF"/>
                </a:solidFill>
                <a:latin typeface="Open Sans"/>
                <a:ea typeface="Open Sans"/>
                <a:cs typeface="Open Sans"/>
                <a:sym typeface="Open Sans"/>
              </a:rPr>
              <a:t>Quy trình công việc của công ty TKT là quy trình thủ công, gây tiêu tốn thời gian và tiền bạc, khách hàng không có trải nghiệm tốt về dịch vụ của công ty</a:t>
            </a:r>
            <a:endParaRPr/>
          </a:p>
        </p:txBody>
      </p:sp>
      <p:grpSp>
        <p:nvGrpSpPr>
          <p:cNvPr id="146" name="Google Shape;146;p3"/>
          <p:cNvGrpSpPr/>
          <p:nvPr/>
        </p:nvGrpSpPr>
        <p:grpSpPr>
          <a:xfrm>
            <a:off x="9330719" y="1645424"/>
            <a:ext cx="6036029" cy="7212754"/>
            <a:chOff x="0" y="-47625"/>
            <a:chExt cx="1589736" cy="860425"/>
          </a:xfrm>
        </p:grpSpPr>
        <p:sp>
          <p:nvSpPr>
            <p:cNvPr id="147" name="Google Shape;147;p3"/>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9" name="Google Shape;149;p3"/>
          <p:cNvSpPr txBox="1"/>
          <p:nvPr/>
        </p:nvSpPr>
        <p:spPr>
          <a:xfrm>
            <a:off x="9601200" y="2194514"/>
            <a:ext cx="5867286" cy="4034502"/>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1" lang="en-US" sz="3816">
                <a:solidFill>
                  <a:srgbClr val="FFFFFF"/>
                </a:solidFill>
                <a:latin typeface="Open Sans"/>
                <a:ea typeface="Open Sans"/>
                <a:cs typeface="Open Sans"/>
                <a:sym typeface="Open Sans"/>
              </a:rPr>
              <a:t>Cung cấp dịch vụ giao nhận hàng tận nơi và phát triển hệ thống phần mềm quản lý</a:t>
            </a:r>
            <a:endParaRPr b="1" sz="3816">
              <a:solidFill>
                <a:srgbClr val="FFFFFF"/>
              </a:solidFill>
              <a:latin typeface="Open Sans"/>
              <a:ea typeface="Open Sans"/>
              <a:cs typeface="Open Sans"/>
              <a:sym typeface="Open Sans"/>
            </a:endParaRPr>
          </a:p>
          <a:p>
            <a:pPr indent="0" lvl="0" marL="0" marR="0" rtl="0" algn="l">
              <a:lnSpc>
                <a:spcPct val="140041"/>
              </a:lnSpc>
              <a:spcBef>
                <a:spcPts val="0"/>
              </a:spcBef>
              <a:spcAft>
                <a:spcPts val="0"/>
              </a:spcAft>
              <a:buNone/>
            </a:pPr>
            <a:r>
              <a:rPr b="1" lang="en-US" sz="3816">
                <a:solidFill>
                  <a:srgbClr val="FFFFFF"/>
                </a:solidFill>
                <a:latin typeface="Open Sans"/>
                <a:ea typeface="Open Sans"/>
                <a:cs typeface="Open Sans"/>
                <a:sym typeface="Open Sans"/>
              </a:rPr>
              <a:t>đơn hàng hoàn toàn</a:t>
            </a:r>
            <a:endParaRPr b="1" sz="3816">
              <a:solidFill>
                <a:srgbClr val="FFFFFF"/>
              </a:solidFill>
              <a:latin typeface="Open Sans"/>
              <a:ea typeface="Open Sans"/>
              <a:cs typeface="Open Sans"/>
              <a:sym typeface="Open Sans"/>
            </a:endParaRPr>
          </a:p>
          <a:p>
            <a:pPr indent="0" lvl="0" marL="0" marR="0" rtl="0" algn="l">
              <a:lnSpc>
                <a:spcPct val="140041"/>
              </a:lnSpc>
              <a:spcBef>
                <a:spcPts val="0"/>
              </a:spcBef>
              <a:spcAft>
                <a:spcPts val="0"/>
              </a:spcAft>
              <a:buNone/>
            </a:pPr>
            <a:r>
              <a:rPr b="1" lang="en-US" sz="3816">
                <a:solidFill>
                  <a:srgbClr val="FFFFFF"/>
                </a:solidFill>
                <a:latin typeface="Open Sans"/>
                <a:ea typeface="Open Sans"/>
                <a:cs typeface="Open Sans"/>
                <a:sym typeface="Open Sans"/>
              </a:rPr>
              <a:t>mới</a:t>
            </a:r>
            <a:endParaRPr b="1" sz="3816">
              <a:solidFill>
                <a:srgbClr val="FFFFFF"/>
              </a:solidFill>
              <a:latin typeface="Open Sans"/>
              <a:ea typeface="Open Sans"/>
              <a:cs typeface="Open Sans"/>
              <a:sym typeface="Open Sans"/>
            </a:endParaRPr>
          </a:p>
        </p:txBody>
      </p:sp>
      <p:sp>
        <p:nvSpPr>
          <p:cNvPr id="150" name="Google Shape;150;p3"/>
          <p:cNvSpPr txBox="1"/>
          <p:nvPr/>
        </p:nvSpPr>
        <p:spPr>
          <a:xfrm>
            <a:off x="10552580" y="687420"/>
            <a:ext cx="3728478" cy="94551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NHU CẦU</a:t>
            </a:r>
            <a:endParaRPr b="1" sz="5608">
              <a:solidFill>
                <a:srgbClr val="FF3131"/>
              </a:solidFill>
              <a:latin typeface="Open Sans ExtraBold"/>
              <a:ea typeface="Open Sans ExtraBold"/>
              <a:cs typeface="Open Sans ExtraBold"/>
              <a:sym typeface="Open Sans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4"/>
          <p:cNvGrpSpPr/>
          <p:nvPr/>
        </p:nvGrpSpPr>
        <p:grpSpPr>
          <a:xfrm rot="997444">
            <a:off x="16799628" y="4198865"/>
            <a:ext cx="3086098" cy="10467826"/>
            <a:chOff x="0" y="-47625"/>
            <a:chExt cx="812800" cy="2756958"/>
          </a:xfrm>
        </p:grpSpPr>
        <p:sp>
          <p:nvSpPr>
            <p:cNvPr id="156" name="Google Shape;156;p4"/>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8" name="Google Shape;158;p4"/>
          <p:cNvGrpSpPr/>
          <p:nvPr/>
        </p:nvGrpSpPr>
        <p:grpSpPr>
          <a:xfrm rot="-1695943">
            <a:off x="16885523" y="-4479076"/>
            <a:ext cx="3164669" cy="12064759"/>
            <a:chOff x="0" y="-47625"/>
            <a:chExt cx="833493" cy="3177550"/>
          </a:xfrm>
        </p:grpSpPr>
        <p:sp>
          <p:nvSpPr>
            <p:cNvPr id="159" name="Google Shape;159;p4"/>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1" name="Google Shape;161;p4"/>
          <p:cNvGrpSpPr/>
          <p:nvPr/>
        </p:nvGrpSpPr>
        <p:grpSpPr>
          <a:xfrm>
            <a:off x="0" y="-180826"/>
            <a:ext cx="3086094" cy="10467826"/>
            <a:chOff x="0" y="-47625"/>
            <a:chExt cx="812800" cy="2756958"/>
          </a:xfrm>
        </p:grpSpPr>
        <p:sp>
          <p:nvSpPr>
            <p:cNvPr id="162" name="Google Shape;162;p4"/>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4" name="Google Shape;164;p4"/>
          <p:cNvGrpSpPr/>
          <p:nvPr/>
        </p:nvGrpSpPr>
        <p:grpSpPr>
          <a:xfrm>
            <a:off x="1872248" y="1863828"/>
            <a:ext cx="14543503" cy="7394472"/>
            <a:chOff x="0" y="-47625"/>
            <a:chExt cx="3830388" cy="1947515"/>
          </a:xfrm>
        </p:grpSpPr>
        <p:sp>
          <p:nvSpPr>
            <p:cNvPr id="165" name="Google Shape;165;p4"/>
            <p:cNvSpPr/>
            <p:nvPr/>
          </p:nvSpPr>
          <p:spPr>
            <a:xfrm>
              <a:off x="0" y="0"/>
              <a:ext cx="3830388" cy="1899890"/>
            </a:xfrm>
            <a:custGeom>
              <a:rect b="b" l="l" r="r" t="t"/>
              <a:pathLst>
                <a:path extrusionOk="0" h="1899890" w="3830388">
                  <a:moveTo>
                    <a:pt x="27149" y="0"/>
                  </a:moveTo>
                  <a:lnTo>
                    <a:pt x="3803239" y="0"/>
                  </a:lnTo>
                  <a:cubicBezTo>
                    <a:pt x="3810440" y="0"/>
                    <a:pt x="3817345" y="2860"/>
                    <a:pt x="3822436" y="7952"/>
                  </a:cubicBezTo>
                  <a:cubicBezTo>
                    <a:pt x="3827528" y="13043"/>
                    <a:pt x="3830388" y="19948"/>
                    <a:pt x="3830388" y="27149"/>
                  </a:cubicBezTo>
                  <a:lnTo>
                    <a:pt x="3830388" y="1872742"/>
                  </a:lnTo>
                  <a:cubicBezTo>
                    <a:pt x="3830388" y="1879942"/>
                    <a:pt x="3827528" y="1886847"/>
                    <a:pt x="3822436" y="1891939"/>
                  </a:cubicBezTo>
                  <a:cubicBezTo>
                    <a:pt x="3817345" y="1897030"/>
                    <a:pt x="3810440" y="1899890"/>
                    <a:pt x="3803239" y="1899890"/>
                  </a:cubicBezTo>
                  <a:lnTo>
                    <a:pt x="27149" y="1899890"/>
                  </a:lnTo>
                  <a:cubicBezTo>
                    <a:pt x="19948" y="1899890"/>
                    <a:pt x="13043" y="1897030"/>
                    <a:pt x="7952" y="1891939"/>
                  </a:cubicBezTo>
                  <a:cubicBezTo>
                    <a:pt x="2860" y="1886847"/>
                    <a:pt x="0" y="1879942"/>
                    <a:pt x="0" y="1872742"/>
                  </a:cubicBezTo>
                  <a:lnTo>
                    <a:pt x="0" y="27149"/>
                  </a:lnTo>
                  <a:cubicBezTo>
                    <a:pt x="0" y="19948"/>
                    <a:pt x="2860" y="13043"/>
                    <a:pt x="7952" y="7952"/>
                  </a:cubicBezTo>
                  <a:cubicBezTo>
                    <a:pt x="13043" y="2860"/>
                    <a:pt x="19948" y="0"/>
                    <a:pt x="27149"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 name="Google Shape;167;p4"/>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MỤC ĐÍCH DỰ ÁN</a:t>
            </a:r>
            <a:endParaRPr/>
          </a:p>
        </p:txBody>
      </p:sp>
      <p:sp>
        <p:nvSpPr>
          <p:cNvPr id="168" name="Google Shape;168;p4"/>
          <p:cNvSpPr txBox="1"/>
          <p:nvPr/>
        </p:nvSpPr>
        <p:spPr>
          <a:xfrm>
            <a:off x="6280496" y="2556657"/>
            <a:ext cx="5727007" cy="688522"/>
          </a:xfrm>
          <a:prstGeom prst="rect">
            <a:avLst/>
          </a:prstGeom>
          <a:noFill/>
          <a:ln>
            <a:noFill/>
          </a:ln>
        </p:spPr>
        <p:txBody>
          <a:bodyPr anchorCtr="0" anchor="t" bIns="0" lIns="0" spcFirstLastPara="1" rIns="0" wrap="square" tIns="0">
            <a:spAutoFit/>
          </a:bodyPr>
          <a:lstStyle/>
          <a:p>
            <a:pPr indent="0" lvl="0" marL="0" marR="0" rtl="0" algn="ctr">
              <a:lnSpc>
                <a:spcPct val="140039"/>
              </a:lnSpc>
              <a:spcBef>
                <a:spcPts val="0"/>
              </a:spcBef>
              <a:spcAft>
                <a:spcPts val="0"/>
              </a:spcAft>
              <a:buNone/>
            </a:pPr>
            <a:r>
              <a:rPr b="1" lang="en-US" sz="4016">
                <a:solidFill>
                  <a:srgbClr val="FFFFFF"/>
                </a:solidFill>
                <a:latin typeface="Open Sans"/>
                <a:ea typeface="Open Sans"/>
                <a:cs typeface="Open Sans"/>
                <a:sym typeface="Open Sans"/>
              </a:rPr>
              <a:t>ĐỐI VỚI CÔNG TY TKT</a:t>
            </a:r>
            <a:endParaRPr/>
          </a:p>
        </p:txBody>
      </p:sp>
      <p:sp>
        <p:nvSpPr>
          <p:cNvPr id="169" name="Google Shape;169;p4"/>
          <p:cNvSpPr txBox="1"/>
          <p:nvPr/>
        </p:nvSpPr>
        <p:spPr>
          <a:xfrm>
            <a:off x="2753899" y="3693471"/>
            <a:ext cx="12780203" cy="5389427"/>
          </a:xfrm>
          <a:prstGeom prst="rect">
            <a:avLst/>
          </a:prstGeom>
          <a:noFill/>
          <a:ln>
            <a:noFill/>
          </a:ln>
        </p:spPr>
        <p:txBody>
          <a:bodyPr anchorCtr="0" anchor="t" bIns="0" lIns="0" spcFirstLastPara="1" rIns="0" wrap="square" tIns="0">
            <a:spAutoFit/>
          </a:bodyPr>
          <a:lstStyle/>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Tự động hoá quy trình kinh doanh</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Giảm bớt chi phí trong hoạt động của công ty</a:t>
            </a:r>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Gia tăng khả năng cạnh tranh trong ngành nghề</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Tạo ra nhiều cơ hội kinh doanh mới</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5"/>
          <p:cNvGrpSpPr/>
          <p:nvPr/>
        </p:nvGrpSpPr>
        <p:grpSpPr>
          <a:xfrm rot="997444">
            <a:off x="16799628" y="4198865"/>
            <a:ext cx="3086098" cy="10467826"/>
            <a:chOff x="0" y="-47625"/>
            <a:chExt cx="812800" cy="2756958"/>
          </a:xfrm>
        </p:grpSpPr>
        <p:sp>
          <p:nvSpPr>
            <p:cNvPr id="175" name="Google Shape;175;p5"/>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7" name="Google Shape;177;p5"/>
          <p:cNvGrpSpPr/>
          <p:nvPr/>
        </p:nvGrpSpPr>
        <p:grpSpPr>
          <a:xfrm rot="-1695943">
            <a:off x="16885523" y="-4479076"/>
            <a:ext cx="3164669" cy="12064759"/>
            <a:chOff x="0" y="-47625"/>
            <a:chExt cx="833493" cy="3177550"/>
          </a:xfrm>
        </p:grpSpPr>
        <p:sp>
          <p:nvSpPr>
            <p:cNvPr id="178" name="Google Shape;178;p5"/>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0" name="Google Shape;180;p5"/>
          <p:cNvGrpSpPr/>
          <p:nvPr/>
        </p:nvGrpSpPr>
        <p:grpSpPr>
          <a:xfrm>
            <a:off x="0" y="-180826"/>
            <a:ext cx="3086094" cy="10467826"/>
            <a:chOff x="0" y="-47625"/>
            <a:chExt cx="812800" cy="2756958"/>
          </a:xfrm>
        </p:grpSpPr>
        <p:sp>
          <p:nvSpPr>
            <p:cNvPr id="181" name="Google Shape;181;p5"/>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 name="Google Shape;183;p5"/>
          <p:cNvGrpSpPr/>
          <p:nvPr/>
        </p:nvGrpSpPr>
        <p:grpSpPr>
          <a:xfrm>
            <a:off x="1872248" y="1863828"/>
            <a:ext cx="14543503" cy="7394472"/>
            <a:chOff x="0" y="-47625"/>
            <a:chExt cx="3830388" cy="1947515"/>
          </a:xfrm>
        </p:grpSpPr>
        <p:sp>
          <p:nvSpPr>
            <p:cNvPr id="184" name="Google Shape;184;p5"/>
            <p:cNvSpPr/>
            <p:nvPr/>
          </p:nvSpPr>
          <p:spPr>
            <a:xfrm>
              <a:off x="0" y="0"/>
              <a:ext cx="3830388" cy="1899890"/>
            </a:xfrm>
            <a:custGeom>
              <a:rect b="b" l="l" r="r" t="t"/>
              <a:pathLst>
                <a:path extrusionOk="0" h="1899890" w="3830388">
                  <a:moveTo>
                    <a:pt x="27149" y="0"/>
                  </a:moveTo>
                  <a:lnTo>
                    <a:pt x="3803239" y="0"/>
                  </a:lnTo>
                  <a:cubicBezTo>
                    <a:pt x="3810440" y="0"/>
                    <a:pt x="3817345" y="2860"/>
                    <a:pt x="3822436" y="7952"/>
                  </a:cubicBezTo>
                  <a:cubicBezTo>
                    <a:pt x="3827528" y="13043"/>
                    <a:pt x="3830388" y="19948"/>
                    <a:pt x="3830388" y="27149"/>
                  </a:cubicBezTo>
                  <a:lnTo>
                    <a:pt x="3830388" y="1872742"/>
                  </a:lnTo>
                  <a:cubicBezTo>
                    <a:pt x="3830388" y="1879942"/>
                    <a:pt x="3827528" y="1886847"/>
                    <a:pt x="3822436" y="1891939"/>
                  </a:cubicBezTo>
                  <a:cubicBezTo>
                    <a:pt x="3817345" y="1897030"/>
                    <a:pt x="3810440" y="1899890"/>
                    <a:pt x="3803239" y="1899890"/>
                  </a:cubicBezTo>
                  <a:lnTo>
                    <a:pt x="27149" y="1899890"/>
                  </a:lnTo>
                  <a:cubicBezTo>
                    <a:pt x="19948" y="1899890"/>
                    <a:pt x="13043" y="1897030"/>
                    <a:pt x="7952" y="1891939"/>
                  </a:cubicBezTo>
                  <a:cubicBezTo>
                    <a:pt x="2860" y="1886847"/>
                    <a:pt x="0" y="1879942"/>
                    <a:pt x="0" y="1872742"/>
                  </a:cubicBezTo>
                  <a:lnTo>
                    <a:pt x="0" y="27149"/>
                  </a:lnTo>
                  <a:cubicBezTo>
                    <a:pt x="0" y="19948"/>
                    <a:pt x="2860" y="13043"/>
                    <a:pt x="7952" y="7952"/>
                  </a:cubicBezTo>
                  <a:cubicBezTo>
                    <a:pt x="13043" y="2860"/>
                    <a:pt x="19948" y="0"/>
                    <a:pt x="27149"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5"/>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MỤC ĐÍCH DỰ ÁN</a:t>
            </a:r>
            <a:endParaRPr/>
          </a:p>
        </p:txBody>
      </p:sp>
      <p:sp>
        <p:nvSpPr>
          <p:cNvPr id="187" name="Google Shape;187;p5"/>
          <p:cNvSpPr txBox="1"/>
          <p:nvPr/>
        </p:nvSpPr>
        <p:spPr>
          <a:xfrm>
            <a:off x="4037017" y="2596506"/>
            <a:ext cx="10213967" cy="688522"/>
          </a:xfrm>
          <a:prstGeom prst="rect">
            <a:avLst/>
          </a:prstGeom>
          <a:noFill/>
          <a:ln>
            <a:noFill/>
          </a:ln>
        </p:spPr>
        <p:txBody>
          <a:bodyPr anchorCtr="0" anchor="t" bIns="0" lIns="0" spcFirstLastPara="1" rIns="0" wrap="square" tIns="0">
            <a:spAutoFit/>
          </a:bodyPr>
          <a:lstStyle/>
          <a:p>
            <a:pPr indent="0" lvl="0" marL="0" marR="0" rtl="0" algn="ctr">
              <a:lnSpc>
                <a:spcPct val="140039"/>
              </a:lnSpc>
              <a:spcBef>
                <a:spcPts val="0"/>
              </a:spcBef>
              <a:spcAft>
                <a:spcPts val="0"/>
              </a:spcAft>
              <a:buNone/>
            </a:pPr>
            <a:r>
              <a:rPr b="1" lang="en-US" sz="4016">
                <a:solidFill>
                  <a:srgbClr val="FFFFFF"/>
                </a:solidFill>
                <a:latin typeface="Open Sans"/>
                <a:ea typeface="Open Sans"/>
                <a:cs typeface="Open Sans"/>
                <a:sym typeface="Open Sans"/>
              </a:rPr>
              <a:t>ĐỐI VỚI NHÂN VIÊN CÔNG TY TKT</a:t>
            </a:r>
            <a:endParaRPr b="1" sz="4016">
              <a:solidFill>
                <a:srgbClr val="FFFFFF"/>
              </a:solidFill>
              <a:latin typeface="Open Sans"/>
              <a:ea typeface="Open Sans"/>
              <a:cs typeface="Open Sans"/>
              <a:sym typeface="Open Sans"/>
            </a:endParaRPr>
          </a:p>
        </p:txBody>
      </p:sp>
      <p:sp>
        <p:nvSpPr>
          <p:cNvPr id="188" name="Google Shape;188;p5"/>
          <p:cNvSpPr txBox="1"/>
          <p:nvPr/>
        </p:nvSpPr>
        <p:spPr>
          <a:xfrm>
            <a:off x="2753899" y="3693471"/>
            <a:ext cx="12780203" cy="4713152"/>
          </a:xfrm>
          <a:prstGeom prst="rect">
            <a:avLst/>
          </a:prstGeom>
          <a:noFill/>
          <a:ln>
            <a:noFill/>
          </a:ln>
        </p:spPr>
        <p:txBody>
          <a:bodyPr anchorCtr="0" anchor="t" bIns="0" lIns="0" spcFirstLastPara="1" rIns="0" wrap="square" tIns="0">
            <a:spAutoFit/>
          </a:bodyPr>
          <a:lstStyle/>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Tự động hoá quy trình việc</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Dễ dàng thao tác để xử lý</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412136" lvl="1" marL="824273" marR="0" rtl="0" algn="l">
              <a:lnSpc>
                <a:spcPct val="140041"/>
              </a:lnSpc>
              <a:spcBef>
                <a:spcPts val="0"/>
              </a:spcBef>
              <a:spcAft>
                <a:spcPts val="0"/>
              </a:spcAft>
              <a:buClr>
                <a:srgbClr val="FFFFFF"/>
              </a:buClr>
              <a:buSzPts val="3816"/>
              <a:buFont typeface="Arial"/>
              <a:buChar char="•"/>
            </a:pPr>
            <a:r>
              <a:rPr b="1" i="0" lang="en-US" sz="3816" u="none" cap="none" strike="noStrike">
                <a:solidFill>
                  <a:srgbClr val="FFFFFF"/>
                </a:solidFill>
                <a:latin typeface="Open Sans"/>
                <a:ea typeface="Open Sans"/>
                <a:cs typeface="Open Sans"/>
                <a:sym typeface="Open Sans"/>
              </a:rPr>
              <a:t>Hỗ trợ kịp thời, nhanh chóng</a:t>
            </a:r>
            <a:endParaRPr b="1" i="0" sz="3816" u="none" cap="none" strike="noStrike">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a:p>
            <a:pPr indent="0" lvl="0" marL="0" marR="0" rtl="0" algn="l">
              <a:lnSpc>
                <a:spcPct val="140005"/>
              </a:lnSpc>
              <a:spcBef>
                <a:spcPts val="0"/>
              </a:spcBef>
              <a:spcAft>
                <a:spcPts val="0"/>
              </a:spcAft>
              <a:buNone/>
            </a:pPr>
            <a:r>
              <a:t/>
            </a:r>
            <a:endParaRPr b="1" sz="3816">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6"/>
          <p:cNvGrpSpPr/>
          <p:nvPr/>
        </p:nvGrpSpPr>
        <p:grpSpPr>
          <a:xfrm rot="997444">
            <a:off x="16799628" y="4198865"/>
            <a:ext cx="3086098" cy="10467826"/>
            <a:chOff x="0" y="-47625"/>
            <a:chExt cx="812800" cy="2756958"/>
          </a:xfrm>
        </p:grpSpPr>
        <p:sp>
          <p:nvSpPr>
            <p:cNvPr id="194" name="Google Shape;194;p6"/>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6"/>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 name="Google Shape;196;p6"/>
          <p:cNvGrpSpPr/>
          <p:nvPr/>
        </p:nvGrpSpPr>
        <p:grpSpPr>
          <a:xfrm rot="-1695943">
            <a:off x="16885523" y="-4479076"/>
            <a:ext cx="3164669" cy="12064759"/>
            <a:chOff x="0" y="-47625"/>
            <a:chExt cx="833493" cy="3177550"/>
          </a:xfrm>
        </p:grpSpPr>
        <p:sp>
          <p:nvSpPr>
            <p:cNvPr id="197" name="Google Shape;197;p6"/>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6"/>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9" name="Google Shape;199;p6"/>
          <p:cNvGrpSpPr/>
          <p:nvPr/>
        </p:nvGrpSpPr>
        <p:grpSpPr>
          <a:xfrm>
            <a:off x="0" y="-180826"/>
            <a:ext cx="3086094" cy="10467826"/>
            <a:chOff x="0" y="-47625"/>
            <a:chExt cx="812800" cy="2756958"/>
          </a:xfrm>
        </p:grpSpPr>
        <p:sp>
          <p:nvSpPr>
            <p:cNvPr id="200" name="Google Shape;200;p6"/>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6"/>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6"/>
          <p:cNvSpPr/>
          <p:nvPr/>
        </p:nvSpPr>
        <p:spPr>
          <a:xfrm>
            <a:off x="4004181" y="1632935"/>
            <a:ext cx="10279638" cy="7465587"/>
          </a:xfrm>
          <a:custGeom>
            <a:rect b="b" l="l" r="r" t="t"/>
            <a:pathLst>
              <a:path extrusionOk="0" h="7465587" w="10279638">
                <a:moveTo>
                  <a:pt x="0" y="0"/>
                </a:moveTo>
                <a:lnTo>
                  <a:pt x="10279638" y="0"/>
                </a:lnTo>
                <a:lnTo>
                  <a:pt x="10279638" y="7465588"/>
                </a:lnTo>
                <a:lnTo>
                  <a:pt x="0" y="746558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6"/>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MÔ HÌNH SẢN PHẨM</a:t>
            </a:r>
            <a:endParaRPr b="1" sz="5608">
              <a:solidFill>
                <a:srgbClr val="FF3131"/>
              </a:solidFill>
              <a:latin typeface="Open Sans ExtraBold"/>
              <a:ea typeface="Open Sans ExtraBold"/>
              <a:cs typeface="Open Sans ExtraBold"/>
              <a:sym typeface="Open Sans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7"/>
          <p:cNvGrpSpPr/>
          <p:nvPr/>
        </p:nvGrpSpPr>
        <p:grpSpPr>
          <a:xfrm rot="997444">
            <a:off x="16799628" y="4198865"/>
            <a:ext cx="3086098" cy="10467826"/>
            <a:chOff x="0" y="-47625"/>
            <a:chExt cx="812800" cy="2756958"/>
          </a:xfrm>
        </p:grpSpPr>
        <p:sp>
          <p:nvSpPr>
            <p:cNvPr id="209" name="Google Shape;209;p7"/>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1" name="Google Shape;211;p7"/>
          <p:cNvGrpSpPr/>
          <p:nvPr/>
        </p:nvGrpSpPr>
        <p:grpSpPr>
          <a:xfrm rot="-1695943">
            <a:off x="16885523" y="-4479076"/>
            <a:ext cx="3164669" cy="12064759"/>
            <a:chOff x="0" y="-47625"/>
            <a:chExt cx="833493" cy="3177550"/>
          </a:xfrm>
        </p:grpSpPr>
        <p:sp>
          <p:nvSpPr>
            <p:cNvPr id="212" name="Google Shape;212;p7"/>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4" name="Google Shape;214;p7"/>
          <p:cNvGrpSpPr/>
          <p:nvPr/>
        </p:nvGrpSpPr>
        <p:grpSpPr>
          <a:xfrm>
            <a:off x="0" y="-180826"/>
            <a:ext cx="3086094" cy="10467826"/>
            <a:chOff x="0" y="-47625"/>
            <a:chExt cx="812800" cy="2756958"/>
          </a:xfrm>
        </p:grpSpPr>
        <p:sp>
          <p:nvSpPr>
            <p:cNvPr id="215" name="Google Shape;215;p7"/>
            <p:cNvSpPr/>
            <p:nvPr/>
          </p:nvSpPr>
          <p:spPr>
            <a:xfrm>
              <a:off x="0" y="0"/>
              <a:ext cx="188901" cy="2709333"/>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7" name="Google Shape;217;p7"/>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CHỨC NĂNG MOBILE APP</a:t>
            </a:r>
            <a:endParaRPr/>
          </a:p>
        </p:txBody>
      </p:sp>
      <p:grpSp>
        <p:nvGrpSpPr>
          <p:cNvPr id="218" name="Google Shape;218;p7"/>
          <p:cNvGrpSpPr/>
          <p:nvPr/>
        </p:nvGrpSpPr>
        <p:grpSpPr>
          <a:xfrm>
            <a:off x="1909119" y="1863828"/>
            <a:ext cx="6036029" cy="3266925"/>
            <a:chOff x="0" y="-47625"/>
            <a:chExt cx="1589736" cy="860425"/>
          </a:xfrm>
        </p:grpSpPr>
        <p:sp>
          <p:nvSpPr>
            <p:cNvPr id="219" name="Google Shape;219;p7"/>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ĐƠN HÀNG</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Hiển thị đơn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Gọi điện cho khách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Thêm ghi chú cá nhân</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Cập nhật trạng thái đơn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Lọc/tìm đơn hàng</a:t>
              </a:r>
              <a:endParaRPr b="1" sz="2600">
                <a:solidFill>
                  <a:srgbClr val="000066"/>
                </a:solidFill>
                <a:latin typeface="Open Sans"/>
                <a:ea typeface="Open Sans"/>
                <a:cs typeface="Open Sans"/>
                <a:sym typeface="Open Sans"/>
              </a:endParaRPr>
            </a:p>
          </p:txBody>
        </p:sp>
        <p:sp>
          <p:nvSpPr>
            <p:cNvPr id="220" name="Google Shape;220;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grpSp>
        <p:nvGrpSpPr>
          <p:cNvPr id="221" name="Google Shape;221;p7"/>
          <p:cNvGrpSpPr/>
          <p:nvPr/>
        </p:nvGrpSpPr>
        <p:grpSpPr>
          <a:xfrm>
            <a:off x="9330719" y="1863828"/>
            <a:ext cx="6036029" cy="3266925"/>
            <a:chOff x="0" y="-47625"/>
            <a:chExt cx="1589736" cy="860425"/>
          </a:xfrm>
        </p:grpSpPr>
        <p:sp>
          <p:nvSpPr>
            <p:cNvPr id="222" name="Google Shape;222;p7"/>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THỐNG KÊ</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Lịch sử đơn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Lọc đơn hàng theo trạng thái</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Thống kê tiền hàng</a:t>
              </a:r>
              <a:endParaRPr b="1" sz="2600">
                <a:solidFill>
                  <a:srgbClr val="000066"/>
                </a:solidFill>
                <a:latin typeface="Open Sans"/>
                <a:ea typeface="Open Sans"/>
                <a:cs typeface="Open Sans"/>
                <a:sym typeface="Open Sans"/>
              </a:endParaRPr>
            </a:p>
            <a:p>
              <a:pPr indent="-138112" lvl="0" marL="633413" marR="0" rtl="0" algn="l">
                <a:spcBef>
                  <a:spcPts val="0"/>
                </a:spcBef>
                <a:spcAft>
                  <a:spcPts val="0"/>
                </a:spcAft>
                <a:buClr>
                  <a:schemeClr val="dk1"/>
                </a:buClr>
                <a:buSzPts val="2400"/>
                <a:buFont typeface="Arial"/>
                <a:buNone/>
              </a:pPr>
              <a:r>
                <a:t/>
              </a:r>
              <a:endParaRPr b="1" sz="2400">
                <a:solidFill>
                  <a:srgbClr val="000066"/>
                </a:solidFill>
                <a:latin typeface="Open Sans"/>
                <a:ea typeface="Open Sans"/>
                <a:cs typeface="Open Sans"/>
                <a:sym typeface="Open Sans"/>
              </a:endParaRPr>
            </a:p>
            <a:p>
              <a:pPr indent="0" lvl="0" marL="0" marR="0" rtl="0" algn="l">
                <a:spcBef>
                  <a:spcPts val="0"/>
                </a:spcBef>
                <a:spcAft>
                  <a:spcPts val="0"/>
                </a:spcAft>
                <a:buNone/>
              </a:pPr>
              <a:r>
                <a:t/>
              </a:r>
              <a:endParaRPr sz="1800">
                <a:solidFill>
                  <a:srgbClr val="000066"/>
                </a:solidFill>
                <a:latin typeface="Calibri"/>
                <a:ea typeface="Calibri"/>
                <a:cs typeface="Calibri"/>
                <a:sym typeface="Calibri"/>
              </a:endParaRPr>
            </a:p>
          </p:txBody>
        </p:sp>
        <p:sp>
          <p:nvSpPr>
            <p:cNvPr id="223" name="Google Shape;223;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4" name="Google Shape;224;p7"/>
          <p:cNvGrpSpPr/>
          <p:nvPr/>
        </p:nvGrpSpPr>
        <p:grpSpPr>
          <a:xfrm>
            <a:off x="1909119" y="5818933"/>
            <a:ext cx="6036029" cy="3266925"/>
            <a:chOff x="0" y="-47625"/>
            <a:chExt cx="1589736" cy="860425"/>
          </a:xfrm>
        </p:grpSpPr>
        <p:sp>
          <p:nvSpPr>
            <p:cNvPr id="225" name="Google Shape;225;p7"/>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HỖ TRỢ</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Xem câu hỏi thường gặp</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Xem hướng dẫn quy trình</a:t>
              </a:r>
              <a:endParaRPr b="1" sz="2600">
                <a:solidFill>
                  <a:srgbClr val="000066"/>
                </a:solidFill>
                <a:latin typeface="Open Sans"/>
                <a:ea typeface="Open Sans"/>
                <a:cs typeface="Open Sans"/>
                <a:sym typeface="Open Sans"/>
              </a:endParaRPr>
            </a:p>
            <a:p>
              <a:pPr indent="0" lvl="0" marL="0" marR="0" rtl="0" algn="l">
                <a:spcBef>
                  <a:spcPts val="0"/>
                </a:spcBef>
                <a:spcAft>
                  <a:spcPts val="0"/>
                </a:spcAft>
                <a:buNone/>
              </a:pPr>
              <a:r>
                <a:t/>
              </a:r>
              <a:endParaRPr sz="2400">
                <a:solidFill>
                  <a:srgbClr val="000066"/>
                </a:solidFill>
                <a:latin typeface="Calibri"/>
                <a:ea typeface="Calibri"/>
                <a:cs typeface="Calibri"/>
                <a:sym typeface="Calibri"/>
              </a:endParaRPr>
            </a:p>
          </p:txBody>
        </p:sp>
        <p:sp>
          <p:nvSpPr>
            <p:cNvPr id="226" name="Google Shape;226;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7" name="Google Shape;227;p7"/>
          <p:cNvGrpSpPr/>
          <p:nvPr/>
        </p:nvGrpSpPr>
        <p:grpSpPr>
          <a:xfrm>
            <a:off x="9330719" y="5818933"/>
            <a:ext cx="6036029" cy="3266925"/>
            <a:chOff x="0" y="-47625"/>
            <a:chExt cx="1589736" cy="860425"/>
          </a:xfrm>
        </p:grpSpPr>
        <p:sp>
          <p:nvSpPr>
            <p:cNvPr id="228" name="Google Shape;228;p7"/>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HỆ THỐNG</a:t>
              </a:r>
              <a:endParaRPr b="1" sz="3200">
                <a:solidFill>
                  <a:srgbClr val="000066"/>
                </a:solidFill>
                <a:latin typeface="Open Sans ExtraBold"/>
                <a:ea typeface="Open Sans ExtraBold"/>
                <a:cs typeface="Open Sans ExtraBold"/>
                <a:sym typeface="Open Sans ExtraBold"/>
              </a:endParaRPr>
            </a:p>
            <a:p>
              <a:pPr indent="-290513" lvl="0" marL="633413" marR="0" rtl="0" algn="just">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Đăng nhập, đăng xuất</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Thay đổi mật khẩu</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Thông báo</a:t>
              </a:r>
              <a:endParaRPr b="1" sz="2600">
                <a:solidFill>
                  <a:srgbClr val="000066"/>
                </a:solidFill>
                <a:latin typeface="Open Sans"/>
                <a:ea typeface="Open Sans"/>
                <a:cs typeface="Open Sans"/>
                <a:sym typeface="Open Sans"/>
              </a:endParaRPr>
            </a:p>
            <a:p>
              <a:pPr indent="0" lvl="0" marL="0" marR="0" rtl="0" algn="l">
                <a:spcBef>
                  <a:spcPts val="0"/>
                </a:spcBef>
                <a:spcAft>
                  <a:spcPts val="0"/>
                </a:spcAft>
                <a:buNone/>
              </a:pPr>
              <a:r>
                <a:t/>
              </a:r>
              <a:endParaRPr sz="2400">
                <a:solidFill>
                  <a:srgbClr val="000066"/>
                </a:solidFill>
                <a:latin typeface="Calibri"/>
                <a:ea typeface="Calibri"/>
                <a:cs typeface="Calibri"/>
                <a:sym typeface="Calibri"/>
              </a:endParaRPr>
            </a:p>
          </p:txBody>
        </p:sp>
        <p:sp>
          <p:nvSpPr>
            <p:cNvPr id="229" name="Google Shape;229;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8"/>
          <p:cNvGrpSpPr/>
          <p:nvPr/>
        </p:nvGrpSpPr>
        <p:grpSpPr>
          <a:xfrm rot="997444">
            <a:off x="16799628" y="4198865"/>
            <a:ext cx="3086098" cy="10467826"/>
            <a:chOff x="0" y="-47625"/>
            <a:chExt cx="812800" cy="2756958"/>
          </a:xfrm>
        </p:grpSpPr>
        <p:sp>
          <p:nvSpPr>
            <p:cNvPr id="235" name="Google Shape;235;p8"/>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7" name="Google Shape;237;p8"/>
          <p:cNvGrpSpPr/>
          <p:nvPr/>
        </p:nvGrpSpPr>
        <p:grpSpPr>
          <a:xfrm rot="-1695943">
            <a:off x="16885523" y="-4479076"/>
            <a:ext cx="3164669" cy="12064759"/>
            <a:chOff x="0" y="-47625"/>
            <a:chExt cx="833493" cy="3177550"/>
          </a:xfrm>
        </p:grpSpPr>
        <p:sp>
          <p:nvSpPr>
            <p:cNvPr id="238" name="Google Shape;238;p8"/>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8"/>
          <p:cNvSpPr/>
          <p:nvPr/>
        </p:nvSpPr>
        <p:spPr>
          <a:xfrm>
            <a:off x="0" y="0"/>
            <a:ext cx="717232" cy="10287000"/>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8"/>
          <p:cNvSpPr txBox="1"/>
          <p:nvPr/>
        </p:nvSpPr>
        <p:spPr>
          <a:xfrm>
            <a:off x="3586722" y="490329"/>
            <a:ext cx="11114556" cy="962442"/>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lang="en-US" sz="5608">
                <a:solidFill>
                  <a:srgbClr val="FF3131"/>
                </a:solidFill>
                <a:latin typeface="Open Sans ExtraBold"/>
                <a:ea typeface="Open Sans ExtraBold"/>
                <a:cs typeface="Open Sans ExtraBold"/>
                <a:sym typeface="Open Sans ExtraBold"/>
              </a:rPr>
              <a:t>CHỨC NĂNG WEB APP</a:t>
            </a:r>
            <a:endParaRPr/>
          </a:p>
        </p:txBody>
      </p:sp>
      <p:grpSp>
        <p:nvGrpSpPr>
          <p:cNvPr id="242" name="Google Shape;242;p8"/>
          <p:cNvGrpSpPr/>
          <p:nvPr/>
        </p:nvGrpSpPr>
        <p:grpSpPr>
          <a:xfrm>
            <a:off x="3944068" y="2019037"/>
            <a:ext cx="4567881" cy="2822472"/>
            <a:chOff x="0" y="-47625"/>
            <a:chExt cx="1589736" cy="860425"/>
          </a:xfrm>
        </p:grpSpPr>
        <p:sp>
          <p:nvSpPr>
            <p:cNvPr id="243" name="Google Shape;243;p8"/>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ĐƠN HÀNG</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Hiển thị đơn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Nhập/xuất kho</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Điều phối đơn hàng</a:t>
              </a:r>
              <a:endParaRPr b="1" sz="2600">
                <a:solidFill>
                  <a:srgbClr val="000066"/>
                </a:solidFill>
                <a:latin typeface="Open Sans"/>
                <a:ea typeface="Open Sans"/>
                <a:cs typeface="Open Sans"/>
                <a:sym typeface="Open Sans"/>
              </a:endParaRPr>
            </a:p>
            <a:p>
              <a:pPr indent="0" lvl="0" marL="342900" marR="0" rtl="0" algn="l">
                <a:spcBef>
                  <a:spcPts val="0"/>
                </a:spcBef>
                <a:spcAft>
                  <a:spcPts val="0"/>
                </a:spcAft>
                <a:buNone/>
              </a:pPr>
              <a:r>
                <a:t/>
              </a:r>
              <a:endParaRPr b="1" sz="2800">
                <a:solidFill>
                  <a:srgbClr val="000066"/>
                </a:solidFill>
                <a:latin typeface="Open Sans"/>
                <a:ea typeface="Open Sans"/>
                <a:cs typeface="Open Sans"/>
                <a:sym typeface="Open Sans"/>
              </a:endParaRPr>
            </a:p>
          </p:txBody>
        </p:sp>
        <p:sp>
          <p:nvSpPr>
            <p:cNvPr id="244" name="Google Shape;244;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sp>
        <p:nvSpPr>
          <p:cNvPr id="245" name="Google Shape;245;p8"/>
          <p:cNvSpPr txBox="1"/>
          <p:nvPr/>
        </p:nvSpPr>
        <p:spPr>
          <a:xfrm>
            <a:off x="1909119" y="5818933"/>
            <a:ext cx="3086100" cy="32669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6" name="Google Shape;246;p8"/>
          <p:cNvGrpSpPr/>
          <p:nvPr/>
        </p:nvGrpSpPr>
        <p:grpSpPr>
          <a:xfrm>
            <a:off x="10209039" y="2019037"/>
            <a:ext cx="4567881" cy="2822472"/>
            <a:chOff x="0" y="-47625"/>
            <a:chExt cx="1589736" cy="860425"/>
          </a:xfrm>
        </p:grpSpPr>
        <p:sp>
          <p:nvSpPr>
            <p:cNvPr id="247" name="Google Shape;247;p8"/>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THỐNG KÊ</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Lịch sử đơn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Báo tiền hàng</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Xuất báo cáo</a:t>
              </a:r>
              <a:endParaRPr b="1" sz="2600">
                <a:solidFill>
                  <a:srgbClr val="000066"/>
                </a:solidFill>
                <a:latin typeface="Open Sans"/>
                <a:ea typeface="Open Sans"/>
                <a:cs typeface="Open Sans"/>
                <a:sym typeface="Open Sans"/>
              </a:endParaRPr>
            </a:p>
          </p:txBody>
        </p:sp>
        <p:sp>
          <p:nvSpPr>
            <p:cNvPr id="248" name="Google Shape;248;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grpSp>
        <p:nvGrpSpPr>
          <p:cNvPr id="249" name="Google Shape;249;p8"/>
          <p:cNvGrpSpPr/>
          <p:nvPr/>
        </p:nvGrpSpPr>
        <p:grpSpPr>
          <a:xfrm>
            <a:off x="1641944" y="5599451"/>
            <a:ext cx="4567881" cy="2822472"/>
            <a:chOff x="0" y="-47625"/>
            <a:chExt cx="1589736" cy="860425"/>
          </a:xfrm>
        </p:grpSpPr>
        <p:sp>
          <p:nvSpPr>
            <p:cNvPr id="250" name="Google Shape;250;p8"/>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HỖ TRỢ</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Câu hỏi thường gặp</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Hướng dẫn quy trình</a:t>
              </a:r>
              <a:endParaRPr b="1" sz="2600">
                <a:solidFill>
                  <a:srgbClr val="000066"/>
                </a:solidFill>
                <a:latin typeface="Open Sans"/>
                <a:ea typeface="Open Sans"/>
                <a:cs typeface="Open Sans"/>
                <a:sym typeface="Open Sans"/>
              </a:endParaRPr>
            </a:p>
          </p:txBody>
        </p:sp>
        <p:sp>
          <p:nvSpPr>
            <p:cNvPr id="251" name="Google Shape;251;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grpSp>
        <p:nvGrpSpPr>
          <p:cNvPr id="252" name="Google Shape;252;p8"/>
          <p:cNvGrpSpPr/>
          <p:nvPr/>
        </p:nvGrpSpPr>
        <p:grpSpPr>
          <a:xfrm>
            <a:off x="6965002" y="5599451"/>
            <a:ext cx="4567881" cy="2822472"/>
            <a:chOff x="0" y="-47625"/>
            <a:chExt cx="1589736" cy="860425"/>
          </a:xfrm>
        </p:grpSpPr>
        <p:sp>
          <p:nvSpPr>
            <p:cNvPr id="253" name="Google Shape;253;p8"/>
            <p:cNvSpPr/>
            <p:nvPr/>
          </p:nvSpPr>
          <p:spPr>
            <a:xfrm>
              <a:off x="0" y="0"/>
              <a:ext cx="1589736" cy="80599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HỆ THỐNG</a:t>
              </a:r>
              <a:endParaRPr b="1" sz="3200">
                <a:solidFill>
                  <a:srgbClr val="000066"/>
                </a:solidFill>
                <a:latin typeface="Open Sans ExtraBold"/>
                <a:ea typeface="Open Sans ExtraBold"/>
                <a:cs typeface="Open Sans ExtraBold"/>
                <a:sym typeface="Open Sans ExtraBold"/>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Đăng nhập, đăng xuất</a:t>
              </a:r>
              <a:endParaRPr b="1" sz="26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600"/>
                <a:buFont typeface="Arial"/>
                <a:buChar char="•"/>
              </a:pPr>
              <a:r>
                <a:rPr b="1" lang="en-US" sz="2600">
                  <a:solidFill>
                    <a:srgbClr val="000066"/>
                  </a:solidFill>
                  <a:latin typeface="Open Sans"/>
                  <a:ea typeface="Open Sans"/>
                  <a:cs typeface="Open Sans"/>
                  <a:sym typeface="Open Sans"/>
                </a:rPr>
                <a:t>Đổi mật khẩu</a:t>
              </a:r>
              <a:endParaRPr b="1" sz="2600">
                <a:solidFill>
                  <a:srgbClr val="000066"/>
                </a:solidFill>
                <a:latin typeface="Open Sans"/>
                <a:ea typeface="Open Sans"/>
                <a:cs typeface="Open Sans"/>
                <a:sym typeface="Open Sans"/>
              </a:endParaRPr>
            </a:p>
            <a:p>
              <a:pPr indent="-112712" lvl="0" marL="633413" marR="0" rtl="0" algn="l">
                <a:spcBef>
                  <a:spcPts val="0"/>
                </a:spcBef>
                <a:spcAft>
                  <a:spcPts val="0"/>
                </a:spcAft>
                <a:buClr>
                  <a:schemeClr val="dk1"/>
                </a:buClr>
                <a:buSzPts val="2800"/>
                <a:buFont typeface="Arial"/>
                <a:buNone/>
              </a:pPr>
              <a:r>
                <a:t/>
              </a:r>
              <a:endParaRPr b="1" sz="2800">
                <a:solidFill>
                  <a:srgbClr val="000066"/>
                </a:solidFill>
                <a:latin typeface="Open Sans"/>
                <a:ea typeface="Open Sans"/>
                <a:cs typeface="Open Sans"/>
                <a:sym typeface="Open Sans"/>
              </a:endParaRPr>
            </a:p>
          </p:txBody>
        </p:sp>
        <p:sp>
          <p:nvSpPr>
            <p:cNvPr id="254" name="Google Shape;254;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rgbClr val="000066"/>
                </a:solidFill>
                <a:latin typeface="Calibri"/>
                <a:ea typeface="Calibri"/>
                <a:cs typeface="Calibri"/>
                <a:sym typeface="Calibri"/>
              </a:endParaRPr>
            </a:p>
          </p:txBody>
        </p:sp>
      </p:grpSp>
      <p:sp>
        <p:nvSpPr>
          <p:cNvPr id="255" name="Google Shape;255;p8"/>
          <p:cNvSpPr/>
          <p:nvPr/>
        </p:nvSpPr>
        <p:spPr>
          <a:xfrm>
            <a:off x="12372673" y="5755676"/>
            <a:ext cx="4567881" cy="2643911"/>
          </a:xfrm>
          <a:custGeom>
            <a:rect b="b" l="l" r="r" t="t"/>
            <a:pathLst>
              <a:path extrusionOk="0" h="805991" w="1589736">
                <a:moveTo>
                  <a:pt x="65414" y="0"/>
                </a:moveTo>
                <a:lnTo>
                  <a:pt x="1524322" y="0"/>
                </a:lnTo>
                <a:cubicBezTo>
                  <a:pt x="1541671" y="0"/>
                  <a:pt x="1558309" y="6892"/>
                  <a:pt x="1570577" y="19159"/>
                </a:cubicBezTo>
                <a:cubicBezTo>
                  <a:pt x="1582844" y="31427"/>
                  <a:pt x="1589736" y="48065"/>
                  <a:pt x="1589736" y="65414"/>
                </a:cubicBezTo>
                <a:lnTo>
                  <a:pt x="1589736" y="740577"/>
                </a:lnTo>
                <a:cubicBezTo>
                  <a:pt x="1589736" y="757926"/>
                  <a:pt x="1582844" y="774564"/>
                  <a:pt x="1570577" y="786831"/>
                </a:cubicBezTo>
                <a:cubicBezTo>
                  <a:pt x="1558309" y="799099"/>
                  <a:pt x="1541671" y="805991"/>
                  <a:pt x="1524322" y="805991"/>
                </a:cubicBezTo>
                <a:lnTo>
                  <a:pt x="65414" y="805991"/>
                </a:lnTo>
                <a:cubicBezTo>
                  <a:pt x="48065" y="805991"/>
                  <a:pt x="31427" y="799099"/>
                  <a:pt x="19159" y="786831"/>
                </a:cubicBezTo>
                <a:cubicBezTo>
                  <a:pt x="6892" y="774564"/>
                  <a:pt x="0" y="757926"/>
                  <a:pt x="0" y="740577"/>
                </a:cubicBezTo>
                <a:lnTo>
                  <a:pt x="0" y="65414"/>
                </a:lnTo>
                <a:cubicBezTo>
                  <a:pt x="0" y="48065"/>
                  <a:pt x="6892" y="31427"/>
                  <a:pt x="19159" y="19159"/>
                </a:cubicBezTo>
                <a:cubicBezTo>
                  <a:pt x="31427" y="6892"/>
                  <a:pt x="48065" y="0"/>
                  <a:pt x="65414" y="0"/>
                </a:cubicBezTo>
                <a:close/>
              </a:path>
            </a:pathLst>
          </a:custGeom>
          <a:solidFill>
            <a:schemeClr val="lt1"/>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0066"/>
                </a:solidFill>
                <a:latin typeface="Open Sans ExtraBold"/>
                <a:ea typeface="Open Sans ExtraBold"/>
                <a:cs typeface="Open Sans ExtraBold"/>
                <a:sym typeface="Open Sans ExtraBold"/>
              </a:rPr>
              <a:t>QL </a:t>
            </a:r>
            <a:r>
              <a:rPr b="1" lang="en-US" sz="3200">
                <a:solidFill>
                  <a:srgbClr val="000066"/>
                </a:solidFill>
                <a:latin typeface="Open Sans ExtraBold"/>
                <a:ea typeface="Open Sans ExtraBold"/>
                <a:cs typeface="Open Sans ExtraBold"/>
                <a:sym typeface="Open Sans ExtraBold"/>
              </a:rPr>
              <a:t>NHÂN VIÊN</a:t>
            </a:r>
            <a:endParaRPr/>
          </a:p>
          <a:p>
            <a:pPr indent="-290513" lvl="0" marL="633413" marR="0" rtl="0" algn="l">
              <a:spcBef>
                <a:spcPts val="0"/>
              </a:spcBef>
              <a:spcAft>
                <a:spcPts val="0"/>
              </a:spcAft>
              <a:buClr>
                <a:srgbClr val="000066"/>
              </a:buClr>
              <a:buSzPts val="2400"/>
              <a:buFont typeface="Arial"/>
              <a:buChar char="•"/>
            </a:pPr>
            <a:r>
              <a:rPr b="1" lang="en-US" sz="2400">
                <a:solidFill>
                  <a:srgbClr val="000066"/>
                </a:solidFill>
                <a:latin typeface="Open Sans"/>
                <a:ea typeface="Open Sans"/>
                <a:cs typeface="Open Sans"/>
                <a:sym typeface="Open Sans"/>
              </a:rPr>
              <a:t>Thêm, sửa, xoá nhân viên</a:t>
            </a:r>
            <a:endParaRPr b="1" sz="2400">
              <a:solidFill>
                <a:srgbClr val="000066"/>
              </a:solidFill>
              <a:latin typeface="Open Sans"/>
              <a:ea typeface="Open Sans"/>
              <a:cs typeface="Open Sans"/>
              <a:sym typeface="Open Sans"/>
            </a:endParaRPr>
          </a:p>
          <a:p>
            <a:pPr indent="-290513" lvl="0" marL="633413" marR="0" rtl="0" algn="l">
              <a:spcBef>
                <a:spcPts val="0"/>
              </a:spcBef>
              <a:spcAft>
                <a:spcPts val="0"/>
              </a:spcAft>
              <a:buClr>
                <a:srgbClr val="000066"/>
              </a:buClr>
              <a:buSzPts val="2400"/>
              <a:buFont typeface="Arial"/>
              <a:buChar char="•"/>
            </a:pPr>
            <a:r>
              <a:rPr b="1" lang="en-US" sz="2400">
                <a:solidFill>
                  <a:srgbClr val="000066"/>
                </a:solidFill>
                <a:latin typeface="Open Sans"/>
                <a:ea typeface="Open Sans"/>
                <a:cs typeface="Open Sans"/>
                <a:sym typeface="Open Sans"/>
              </a:rPr>
              <a:t>Đổi mật khẩu tài khoản nhân viên</a:t>
            </a:r>
            <a:endParaRPr b="1" sz="2400">
              <a:solidFill>
                <a:srgbClr val="000066"/>
              </a:solidFill>
              <a:latin typeface="Open Sans"/>
              <a:ea typeface="Open Sans"/>
              <a:cs typeface="Open Sans"/>
              <a:sym typeface="Open Sans"/>
            </a:endParaRPr>
          </a:p>
          <a:p>
            <a:pPr indent="-138112" lvl="0" marL="633413" marR="0" rtl="0" algn="l">
              <a:spcBef>
                <a:spcPts val="0"/>
              </a:spcBef>
              <a:spcAft>
                <a:spcPts val="0"/>
              </a:spcAft>
              <a:buClr>
                <a:schemeClr val="dk1"/>
              </a:buClr>
              <a:buSzPts val="2400"/>
              <a:buFont typeface="Arial"/>
              <a:buNone/>
            </a:pPr>
            <a:r>
              <a:t/>
            </a:r>
            <a:endParaRPr b="1" sz="2400">
              <a:solidFill>
                <a:srgbClr val="000066"/>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9"/>
          <p:cNvGrpSpPr/>
          <p:nvPr/>
        </p:nvGrpSpPr>
        <p:grpSpPr>
          <a:xfrm rot="997444">
            <a:off x="16799628" y="4198865"/>
            <a:ext cx="3086098" cy="10467826"/>
            <a:chOff x="0" y="-47625"/>
            <a:chExt cx="812800" cy="2756958"/>
          </a:xfrm>
        </p:grpSpPr>
        <p:sp>
          <p:nvSpPr>
            <p:cNvPr id="261" name="Google Shape;261;p9"/>
            <p:cNvSpPr/>
            <p:nvPr/>
          </p:nvSpPr>
          <p:spPr>
            <a:xfrm>
              <a:off x="0" y="0"/>
              <a:ext cx="580322" cy="2709333"/>
            </a:xfrm>
            <a:custGeom>
              <a:rect b="b" l="l" r="r" t="t"/>
              <a:pathLst>
                <a:path extrusionOk="0" h="2709333" w="580322">
                  <a:moveTo>
                    <a:pt x="0" y="0"/>
                  </a:moveTo>
                  <a:lnTo>
                    <a:pt x="580322" y="0"/>
                  </a:lnTo>
                  <a:lnTo>
                    <a:pt x="580322" y="2709333"/>
                  </a:lnTo>
                  <a:lnTo>
                    <a:pt x="0" y="2709333"/>
                  </a:lnTo>
                  <a:close/>
                </a:path>
              </a:pathLst>
            </a:custGeom>
            <a:solidFill>
              <a:srgbClr val="001C47">
                <a:alpha val="9254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3" name="Google Shape;263;p9"/>
          <p:cNvGrpSpPr/>
          <p:nvPr/>
        </p:nvGrpSpPr>
        <p:grpSpPr>
          <a:xfrm rot="-1695943">
            <a:off x="16885523" y="-4479076"/>
            <a:ext cx="3164669" cy="12064759"/>
            <a:chOff x="0" y="-47625"/>
            <a:chExt cx="833493" cy="3177550"/>
          </a:xfrm>
        </p:grpSpPr>
        <p:sp>
          <p:nvSpPr>
            <p:cNvPr id="264" name="Google Shape;264;p9"/>
            <p:cNvSpPr/>
            <p:nvPr/>
          </p:nvSpPr>
          <p:spPr>
            <a:xfrm>
              <a:off x="0" y="0"/>
              <a:ext cx="833493" cy="3129925"/>
            </a:xfrm>
            <a:custGeom>
              <a:rect b="b" l="l" r="r" t="t"/>
              <a:pathLst>
                <a:path extrusionOk="0" h="3129925" w="833493">
                  <a:moveTo>
                    <a:pt x="0" y="0"/>
                  </a:moveTo>
                  <a:lnTo>
                    <a:pt x="833493" y="0"/>
                  </a:lnTo>
                  <a:lnTo>
                    <a:pt x="833493" y="3129925"/>
                  </a:lnTo>
                  <a:lnTo>
                    <a:pt x="0" y="3129925"/>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9"/>
          <p:cNvGrpSpPr/>
          <p:nvPr/>
        </p:nvGrpSpPr>
        <p:grpSpPr>
          <a:xfrm>
            <a:off x="1455962" y="637368"/>
            <a:ext cx="3365983" cy="8857804"/>
            <a:chOff x="0" y="-47625"/>
            <a:chExt cx="1037839" cy="2731141"/>
          </a:xfrm>
        </p:grpSpPr>
        <p:sp>
          <p:nvSpPr>
            <p:cNvPr id="267" name="Google Shape;267;p9"/>
            <p:cNvSpPr/>
            <p:nvPr/>
          </p:nvSpPr>
          <p:spPr>
            <a:xfrm>
              <a:off x="0" y="0"/>
              <a:ext cx="1037839" cy="2683516"/>
            </a:xfrm>
            <a:custGeom>
              <a:rect b="b" l="l" r="r" t="t"/>
              <a:pathLst>
                <a:path extrusionOk="0" h="2683516" w="1037839">
                  <a:moveTo>
                    <a:pt x="117302" y="0"/>
                  </a:moveTo>
                  <a:lnTo>
                    <a:pt x="920537" y="0"/>
                  </a:lnTo>
                  <a:cubicBezTo>
                    <a:pt x="985321" y="0"/>
                    <a:pt x="1037839" y="52518"/>
                    <a:pt x="1037839" y="117302"/>
                  </a:cubicBezTo>
                  <a:lnTo>
                    <a:pt x="1037839" y="2566214"/>
                  </a:lnTo>
                  <a:cubicBezTo>
                    <a:pt x="1037839" y="2630998"/>
                    <a:pt x="985321" y="2683516"/>
                    <a:pt x="920537" y="2683516"/>
                  </a:cubicBezTo>
                  <a:lnTo>
                    <a:pt x="117302" y="2683516"/>
                  </a:lnTo>
                  <a:cubicBezTo>
                    <a:pt x="86192" y="2683516"/>
                    <a:pt x="56356" y="2671158"/>
                    <a:pt x="34357" y="2649159"/>
                  </a:cubicBezTo>
                  <a:cubicBezTo>
                    <a:pt x="12359" y="2627161"/>
                    <a:pt x="0" y="2597325"/>
                    <a:pt x="0" y="2566214"/>
                  </a:cubicBezTo>
                  <a:lnTo>
                    <a:pt x="0" y="117302"/>
                  </a:lnTo>
                  <a:cubicBezTo>
                    <a:pt x="0" y="52518"/>
                    <a:pt x="52518" y="0"/>
                    <a:pt x="117302"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9"/>
          <p:cNvGrpSpPr/>
          <p:nvPr/>
        </p:nvGrpSpPr>
        <p:grpSpPr>
          <a:xfrm>
            <a:off x="5245509" y="683748"/>
            <a:ext cx="3365983" cy="8811424"/>
            <a:chOff x="0" y="-47625"/>
            <a:chExt cx="1037839" cy="2716841"/>
          </a:xfrm>
        </p:grpSpPr>
        <p:sp>
          <p:nvSpPr>
            <p:cNvPr id="270" name="Google Shape;270;p9"/>
            <p:cNvSpPr/>
            <p:nvPr/>
          </p:nvSpPr>
          <p:spPr>
            <a:xfrm>
              <a:off x="0" y="0"/>
              <a:ext cx="1037839" cy="2669216"/>
            </a:xfrm>
            <a:custGeom>
              <a:rect b="b" l="l" r="r" t="t"/>
              <a:pathLst>
                <a:path extrusionOk="0" h="2669216" w="1037839">
                  <a:moveTo>
                    <a:pt x="117302" y="0"/>
                  </a:moveTo>
                  <a:lnTo>
                    <a:pt x="920537" y="0"/>
                  </a:lnTo>
                  <a:cubicBezTo>
                    <a:pt x="985321" y="0"/>
                    <a:pt x="1037839" y="52518"/>
                    <a:pt x="1037839" y="117302"/>
                  </a:cubicBezTo>
                  <a:lnTo>
                    <a:pt x="1037839" y="2551914"/>
                  </a:lnTo>
                  <a:cubicBezTo>
                    <a:pt x="1037839" y="2616698"/>
                    <a:pt x="985321" y="2669216"/>
                    <a:pt x="920537" y="2669216"/>
                  </a:cubicBezTo>
                  <a:lnTo>
                    <a:pt x="117302" y="2669216"/>
                  </a:lnTo>
                  <a:cubicBezTo>
                    <a:pt x="86192" y="2669216"/>
                    <a:pt x="56356" y="2656858"/>
                    <a:pt x="34357" y="2634859"/>
                  </a:cubicBezTo>
                  <a:cubicBezTo>
                    <a:pt x="12359" y="2612861"/>
                    <a:pt x="0" y="2583024"/>
                    <a:pt x="0" y="2551914"/>
                  </a:cubicBezTo>
                  <a:lnTo>
                    <a:pt x="0" y="117302"/>
                  </a:lnTo>
                  <a:cubicBezTo>
                    <a:pt x="0" y="52518"/>
                    <a:pt x="52518" y="0"/>
                    <a:pt x="117302"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2" name="Google Shape;272;p9"/>
          <p:cNvSpPr/>
          <p:nvPr/>
        </p:nvSpPr>
        <p:spPr>
          <a:xfrm>
            <a:off x="0" y="0"/>
            <a:ext cx="717238" cy="10287066"/>
          </a:xfrm>
          <a:custGeom>
            <a:rect b="b" l="l" r="r" t="t"/>
            <a:pathLst>
              <a:path extrusionOk="0" h="2709333" w="188901">
                <a:moveTo>
                  <a:pt x="0" y="0"/>
                </a:moveTo>
                <a:lnTo>
                  <a:pt x="188901" y="0"/>
                </a:lnTo>
                <a:lnTo>
                  <a:pt x="188901" y="2709333"/>
                </a:lnTo>
                <a:lnTo>
                  <a:pt x="0" y="2709333"/>
                </a:lnTo>
                <a:close/>
              </a:path>
            </a:pathLst>
          </a:custGeom>
          <a:solidFill>
            <a:srgbClr val="001C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3" name="Google Shape;273;p9"/>
          <p:cNvGrpSpPr/>
          <p:nvPr/>
        </p:nvGrpSpPr>
        <p:grpSpPr>
          <a:xfrm>
            <a:off x="9033470" y="660558"/>
            <a:ext cx="3365983" cy="8834614"/>
            <a:chOff x="0" y="-47625"/>
            <a:chExt cx="1037839" cy="2723991"/>
          </a:xfrm>
        </p:grpSpPr>
        <p:sp>
          <p:nvSpPr>
            <p:cNvPr id="274" name="Google Shape;274;p9"/>
            <p:cNvSpPr/>
            <p:nvPr/>
          </p:nvSpPr>
          <p:spPr>
            <a:xfrm>
              <a:off x="0" y="0"/>
              <a:ext cx="1037839" cy="2676366"/>
            </a:xfrm>
            <a:custGeom>
              <a:rect b="b" l="l" r="r" t="t"/>
              <a:pathLst>
                <a:path extrusionOk="0" h="2676366" w="1037839">
                  <a:moveTo>
                    <a:pt x="117302" y="0"/>
                  </a:moveTo>
                  <a:lnTo>
                    <a:pt x="920537" y="0"/>
                  </a:lnTo>
                  <a:cubicBezTo>
                    <a:pt x="985321" y="0"/>
                    <a:pt x="1037839" y="52518"/>
                    <a:pt x="1037839" y="117302"/>
                  </a:cubicBezTo>
                  <a:lnTo>
                    <a:pt x="1037839" y="2559064"/>
                  </a:lnTo>
                  <a:cubicBezTo>
                    <a:pt x="1037839" y="2623848"/>
                    <a:pt x="985321" y="2676366"/>
                    <a:pt x="920537" y="2676366"/>
                  </a:cubicBezTo>
                  <a:lnTo>
                    <a:pt x="117302" y="2676366"/>
                  </a:lnTo>
                  <a:cubicBezTo>
                    <a:pt x="86192" y="2676366"/>
                    <a:pt x="56356" y="2664008"/>
                    <a:pt x="34357" y="2642009"/>
                  </a:cubicBezTo>
                  <a:cubicBezTo>
                    <a:pt x="12359" y="2620011"/>
                    <a:pt x="0" y="2590174"/>
                    <a:pt x="0" y="2559064"/>
                  </a:cubicBezTo>
                  <a:lnTo>
                    <a:pt x="0" y="117302"/>
                  </a:lnTo>
                  <a:cubicBezTo>
                    <a:pt x="0" y="52518"/>
                    <a:pt x="52518" y="0"/>
                    <a:pt x="117302"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6" name="Google Shape;276;p9"/>
          <p:cNvGrpSpPr/>
          <p:nvPr/>
        </p:nvGrpSpPr>
        <p:grpSpPr>
          <a:xfrm>
            <a:off x="12823016" y="706937"/>
            <a:ext cx="3365983" cy="8788235"/>
            <a:chOff x="0" y="-47625"/>
            <a:chExt cx="1037839" cy="2709691"/>
          </a:xfrm>
        </p:grpSpPr>
        <p:sp>
          <p:nvSpPr>
            <p:cNvPr id="277" name="Google Shape;277;p9"/>
            <p:cNvSpPr/>
            <p:nvPr/>
          </p:nvSpPr>
          <p:spPr>
            <a:xfrm>
              <a:off x="0" y="0"/>
              <a:ext cx="1037839" cy="2662066"/>
            </a:xfrm>
            <a:custGeom>
              <a:rect b="b" l="l" r="r" t="t"/>
              <a:pathLst>
                <a:path extrusionOk="0" h="2662066" w="1037839">
                  <a:moveTo>
                    <a:pt x="117302" y="0"/>
                  </a:moveTo>
                  <a:lnTo>
                    <a:pt x="920537" y="0"/>
                  </a:lnTo>
                  <a:cubicBezTo>
                    <a:pt x="985321" y="0"/>
                    <a:pt x="1037839" y="52518"/>
                    <a:pt x="1037839" y="117302"/>
                  </a:cubicBezTo>
                  <a:lnTo>
                    <a:pt x="1037839" y="2544764"/>
                  </a:lnTo>
                  <a:cubicBezTo>
                    <a:pt x="1037839" y="2609548"/>
                    <a:pt x="985321" y="2662066"/>
                    <a:pt x="920537" y="2662066"/>
                  </a:cubicBezTo>
                  <a:lnTo>
                    <a:pt x="117302" y="2662066"/>
                  </a:lnTo>
                  <a:cubicBezTo>
                    <a:pt x="86192" y="2662066"/>
                    <a:pt x="56356" y="2649707"/>
                    <a:pt x="34357" y="2627709"/>
                  </a:cubicBezTo>
                  <a:cubicBezTo>
                    <a:pt x="12359" y="2605711"/>
                    <a:pt x="0" y="2575874"/>
                    <a:pt x="0" y="2544764"/>
                  </a:cubicBezTo>
                  <a:lnTo>
                    <a:pt x="0" y="117302"/>
                  </a:lnTo>
                  <a:cubicBezTo>
                    <a:pt x="0" y="52518"/>
                    <a:pt x="52518" y="0"/>
                    <a:pt x="117302" y="0"/>
                  </a:cubicBezTo>
                  <a:close/>
                </a:path>
              </a:pathLst>
            </a:custGeom>
            <a:solidFill>
              <a:srgbClr val="001C47"/>
            </a:solidFill>
            <a:ln cap="rnd" cmpd="sng" w="47625">
              <a:solidFill>
                <a:srgbClr val="001C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9" name="Google Shape;279;p9"/>
          <p:cNvSpPr txBox="1"/>
          <p:nvPr/>
        </p:nvSpPr>
        <p:spPr>
          <a:xfrm>
            <a:off x="2791961" y="629903"/>
            <a:ext cx="693986" cy="13049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500">
                <a:solidFill>
                  <a:srgbClr val="FFFFFF"/>
                </a:solidFill>
                <a:latin typeface="Arial"/>
                <a:ea typeface="Arial"/>
                <a:cs typeface="Arial"/>
                <a:sym typeface="Arial"/>
              </a:rPr>
              <a:t>S</a:t>
            </a:r>
            <a:endParaRPr/>
          </a:p>
        </p:txBody>
      </p:sp>
      <p:sp>
        <p:nvSpPr>
          <p:cNvPr id="280" name="Google Shape;280;p9"/>
          <p:cNvSpPr txBox="1"/>
          <p:nvPr/>
        </p:nvSpPr>
        <p:spPr>
          <a:xfrm>
            <a:off x="6448158" y="629903"/>
            <a:ext cx="960686" cy="13049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500">
                <a:solidFill>
                  <a:srgbClr val="FFFFFF"/>
                </a:solidFill>
                <a:latin typeface="Arial"/>
                <a:ea typeface="Arial"/>
                <a:cs typeface="Arial"/>
                <a:sym typeface="Arial"/>
              </a:rPr>
              <a:t>W</a:t>
            </a:r>
            <a:endParaRPr/>
          </a:p>
        </p:txBody>
      </p:sp>
      <p:sp>
        <p:nvSpPr>
          <p:cNvPr id="281" name="Google Shape;281;p9"/>
          <p:cNvSpPr txBox="1"/>
          <p:nvPr/>
        </p:nvSpPr>
        <p:spPr>
          <a:xfrm>
            <a:off x="10357990" y="653093"/>
            <a:ext cx="711696" cy="13049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500">
                <a:solidFill>
                  <a:srgbClr val="FFFFFF"/>
                </a:solidFill>
                <a:latin typeface="Arial"/>
                <a:ea typeface="Arial"/>
                <a:cs typeface="Arial"/>
                <a:sym typeface="Arial"/>
              </a:rPr>
              <a:t>O</a:t>
            </a:r>
            <a:endParaRPr/>
          </a:p>
        </p:txBody>
      </p:sp>
      <p:sp>
        <p:nvSpPr>
          <p:cNvPr id="282" name="Google Shape;282;p9"/>
          <p:cNvSpPr txBox="1"/>
          <p:nvPr/>
        </p:nvSpPr>
        <p:spPr>
          <a:xfrm>
            <a:off x="14170549" y="629903"/>
            <a:ext cx="670917" cy="13049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500">
                <a:solidFill>
                  <a:srgbClr val="FFFFFF"/>
                </a:solidFill>
                <a:latin typeface="Arial"/>
                <a:ea typeface="Arial"/>
                <a:cs typeface="Arial"/>
                <a:sym typeface="Arial"/>
              </a:rPr>
              <a:t>T</a:t>
            </a:r>
            <a:endParaRPr/>
          </a:p>
        </p:txBody>
      </p:sp>
      <p:sp>
        <p:nvSpPr>
          <p:cNvPr id="283" name="Google Shape;283;p9"/>
          <p:cNvSpPr txBox="1"/>
          <p:nvPr/>
        </p:nvSpPr>
        <p:spPr>
          <a:xfrm>
            <a:off x="1696138" y="2011852"/>
            <a:ext cx="2885630" cy="2934008"/>
          </a:xfrm>
          <a:prstGeom prst="rect">
            <a:avLst/>
          </a:prstGeom>
          <a:noFill/>
          <a:ln>
            <a:noFill/>
          </a:ln>
        </p:spPr>
        <p:txBody>
          <a:bodyPr anchorCtr="0" anchor="t" bIns="0" lIns="0" spcFirstLastPara="1" rIns="0" wrap="square" tIns="0">
            <a:spAutoFit/>
          </a:bodyPr>
          <a:lstStyle/>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Là phần mềm đơn giản, dễ sử dụng</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Có đầy đủ các chức năng cơ bản</a:t>
            </a:r>
            <a:endParaRPr b="0" i="0" sz="2339" u="none" cap="none" strike="noStrike">
              <a:solidFill>
                <a:srgbClr val="FFFFFF"/>
              </a:solidFill>
              <a:latin typeface="Open Sans"/>
              <a:ea typeface="Open Sans"/>
              <a:cs typeface="Open Sans"/>
              <a:sym typeface="Open Sans"/>
            </a:endParaRPr>
          </a:p>
        </p:txBody>
      </p:sp>
      <p:sp>
        <p:nvSpPr>
          <p:cNvPr id="284" name="Google Shape;284;p9"/>
          <p:cNvSpPr txBox="1"/>
          <p:nvPr/>
        </p:nvSpPr>
        <p:spPr>
          <a:xfrm>
            <a:off x="5485685" y="2032659"/>
            <a:ext cx="2885700" cy="3888600"/>
          </a:xfrm>
          <a:prstGeom prst="rect">
            <a:avLst/>
          </a:prstGeom>
          <a:noFill/>
          <a:ln>
            <a:noFill/>
          </a:ln>
        </p:spPr>
        <p:txBody>
          <a:bodyPr anchorCtr="0" anchor="t" bIns="0" lIns="0" spcFirstLastPara="1" rIns="0" wrap="square" tIns="0">
            <a:spAutoFit/>
          </a:bodyPr>
          <a:lstStyle/>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Chưa có chức năng chat hỗ trợ</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Chưa có </a:t>
            </a:r>
            <a:r>
              <a:rPr lang="en-US" sz="2339">
                <a:solidFill>
                  <a:srgbClr val="FFFFFF"/>
                </a:solidFill>
                <a:latin typeface="Open Sans"/>
                <a:ea typeface="Open Sans"/>
                <a:cs typeface="Open Sans"/>
                <a:sym typeface="Open Sans"/>
              </a:rPr>
              <a:t>phương </a:t>
            </a:r>
            <a:r>
              <a:rPr b="0" i="0" lang="en-US" sz="2339" u="none" cap="none" strike="noStrike">
                <a:solidFill>
                  <a:srgbClr val="FFFFFF"/>
                </a:solidFill>
                <a:latin typeface="Open Sans"/>
                <a:ea typeface="Open Sans"/>
                <a:cs typeface="Open Sans"/>
                <a:sym typeface="Open Sans"/>
              </a:rPr>
              <a:t> </a:t>
            </a:r>
            <a:r>
              <a:rPr lang="en-US" sz="2339">
                <a:solidFill>
                  <a:srgbClr val="FFFFFF"/>
                </a:solidFill>
                <a:latin typeface="Open Sans"/>
                <a:ea typeface="Open Sans"/>
                <a:cs typeface="Open Sans"/>
                <a:sym typeface="Open Sans"/>
              </a:rPr>
              <a:t>thức </a:t>
            </a:r>
            <a:r>
              <a:rPr b="0" i="0" lang="en-US" sz="2339" u="none" cap="none" strike="noStrike">
                <a:solidFill>
                  <a:srgbClr val="FFFFFF"/>
                </a:solidFill>
                <a:latin typeface="Open Sans"/>
                <a:ea typeface="Open Sans"/>
                <a:cs typeface="Open Sans"/>
                <a:sym typeface="Open Sans"/>
              </a:rPr>
              <a:t> xác thực giao hàng thành công</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p:txBody>
      </p:sp>
      <p:sp>
        <p:nvSpPr>
          <p:cNvPr id="285" name="Google Shape;285;p9"/>
          <p:cNvSpPr txBox="1"/>
          <p:nvPr/>
        </p:nvSpPr>
        <p:spPr>
          <a:xfrm>
            <a:off x="9271023" y="2079039"/>
            <a:ext cx="2885630" cy="1664430"/>
          </a:xfrm>
          <a:prstGeom prst="rect">
            <a:avLst/>
          </a:prstGeom>
          <a:noFill/>
          <a:ln>
            <a:noFill/>
          </a:ln>
        </p:spPr>
        <p:txBody>
          <a:bodyPr anchorCtr="0" anchor="t" bIns="0" lIns="0" spcFirstLastPara="1" rIns="0" wrap="square" tIns="0">
            <a:spAutoFit/>
          </a:bodyPr>
          <a:lstStyle/>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Dễ dàng được chấp nhận bởi người sử dụng</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p:txBody>
      </p:sp>
      <p:sp>
        <p:nvSpPr>
          <p:cNvPr id="286" name="Google Shape;286;p9"/>
          <p:cNvSpPr txBox="1"/>
          <p:nvPr/>
        </p:nvSpPr>
        <p:spPr>
          <a:xfrm>
            <a:off x="13032125" y="2102228"/>
            <a:ext cx="2885630" cy="3357201"/>
          </a:xfrm>
          <a:prstGeom prst="rect">
            <a:avLst/>
          </a:prstGeom>
          <a:noFill/>
          <a:ln>
            <a:noFill/>
          </a:ln>
        </p:spPr>
        <p:txBody>
          <a:bodyPr anchorCtr="0" anchor="t" bIns="0" lIns="0" spcFirstLastPara="1" rIns="0" wrap="square" tIns="0">
            <a:spAutoFit/>
          </a:bodyPr>
          <a:lstStyle/>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Khả năng vận hành ổn định</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Khả năng bảo mật dữ liệu</a:t>
            </a:r>
            <a:endParaRPr b="0" i="0" sz="2339" u="none" cap="none" strike="noStrike">
              <a:solidFill>
                <a:srgbClr val="FFFFFF"/>
              </a:solidFill>
              <a:latin typeface="Open Sans"/>
              <a:ea typeface="Open Sans"/>
              <a:cs typeface="Open Sans"/>
              <a:sym typeface="Open Sans"/>
            </a:endParaRPr>
          </a:p>
          <a:p>
            <a:pPr indent="0" lvl="0" marL="0" marR="0" rtl="0" algn="l">
              <a:lnSpc>
                <a:spcPct val="140017"/>
              </a:lnSpc>
              <a:spcBef>
                <a:spcPts val="0"/>
              </a:spcBef>
              <a:spcAft>
                <a:spcPts val="0"/>
              </a:spcAft>
              <a:buNone/>
            </a:pPr>
            <a:r>
              <a:t/>
            </a:r>
            <a:endParaRPr sz="2339">
              <a:solidFill>
                <a:srgbClr val="FFFFFF"/>
              </a:solidFill>
              <a:latin typeface="Open Sans"/>
              <a:ea typeface="Open Sans"/>
              <a:cs typeface="Open Sans"/>
              <a:sym typeface="Open Sans"/>
            </a:endParaRPr>
          </a:p>
          <a:p>
            <a:pPr indent="-252527" lvl="1" marL="505054" marR="0" rtl="0" algn="l">
              <a:lnSpc>
                <a:spcPct val="140017"/>
              </a:lnSpc>
              <a:spcBef>
                <a:spcPts val="0"/>
              </a:spcBef>
              <a:spcAft>
                <a:spcPts val="0"/>
              </a:spcAft>
              <a:buClr>
                <a:srgbClr val="FFFFFF"/>
              </a:buClr>
              <a:buSzPts val="2339"/>
              <a:buFont typeface="Arial"/>
              <a:buChar char="•"/>
            </a:pPr>
            <a:r>
              <a:rPr b="0" i="0" lang="en-US" sz="2339" u="none" cap="none" strike="noStrike">
                <a:solidFill>
                  <a:srgbClr val="FFFFFF"/>
                </a:solidFill>
                <a:latin typeface="Open Sans"/>
                <a:ea typeface="Open Sans"/>
                <a:cs typeface="Open Sans"/>
                <a:sym typeface="Open Sans"/>
              </a:rPr>
              <a:t>Khả năng mở rộng phần mềm</a:t>
            </a:r>
            <a:endParaRPr b="0" i="0" sz="2339" u="none" cap="none" strike="noStrike">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