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323" r:id="rId2"/>
    <p:sldId id="341" r:id="rId3"/>
    <p:sldId id="325" r:id="rId4"/>
    <p:sldId id="342" r:id="rId5"/>
    <p:sldId id="343" r:id="rId6"/>
    <p:sldId id="344" r:id="rId7"/>
    <p:sldId id="345" r:id="rId8"/>
    <p:sldId id="346" r:id="rId9"/>
    <p:sldId id="347" r:id="rId10"/>
    <p:sldId id="349" r:id="rId11"/>
    <p:sldId id="364" r:id="rId12"/>
    <p:sldId id="363" r:id="rId13"/>
    <p:sldId id="361" r:id="rId14"/>
    <p:sldId id="350" r:id="rId15"/>
    <p:sldId id="362" r:id="rId16"/>
    <p:sldId id="348" r:id="rId17"/>
    <p:sldId id="351" r:id="rId18"/>
    <p:sldId id="365" r:id="rId19"/>
    <p:sldId id="352" r:id="rId20"/>
    <p:sldId id="353" r:id="rId21"/>
    <p:sldId id="354" r:id="rId22"/>
    <p:sldId id="366" r:id="rId23"/>
    <p:sldId id="367" r:id="rId24"/>
    <p:sldId id="368" r:id="rId25"/>
    <p:sldId id="369" r:id="rId26"/>
    <p:sldId id="355" r:id="rId27"/>
    <p:sldId id="356" r:id="rId28"/>
    <p:sldId id="370" r:id="rId29"/>
    <p:sldId id="371" r:id="rId30"/>
    <p:sldId id="372" r:id="rId31"/>
    <p:sldId id="373" r:id="rId32"/>
    <p:sldId id="374" r:id="rId33"/>
    <p:sldId id="357" r:id="rId34"/>
    <p:sldId id="358" r:id="rId35"/>
    <p:sldId id="359" r:id="rId36"/>
    <p:sldId id="360" r:id="rId3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0" autoAdjust="0"/>
    <p:restoredTop sz="94186" autoAdjust="0"/>
  </p:normalViewPr>
  <p:slideViewPr>
    <p:cSldViewPr snapToGrid="0" snapToObjects="1">
      <p:cViewPr varScale="1">
        <p:scale>
          <a:sx n="105" d="100"/>
          <a:sy n="105" d="100"/>
        </p:scale>
        <p:origin x="1320" y="13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10/04/2019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t>10/04/2019</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t>‹Nº›</a:t>
            </a:fld>
            <a:endParaRPr lang="es-CO"/>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4</a:t>
            </a:fld>
            <a:endParaRPr lang="es-CO"/>
          </a:p>
        </p:txBody>
      </p:sp>
    </p:spTree>
    <p:extLst>
      <p:ext uri="{BB962C8B-B14F-4D97-AF65-F5344CB8AC3E}">
        <p14:creationId xmlns:p14="http://schemas.microsoft.com/office/powerpoint/2010/main" val="3529981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13</a:t>
            </a:fld>
            <a:endParaRPr lang="es-CO"/>
          </a:p>
        </p:txBody>
      </p:sp>
    </p:spTree>
    <p:extLst>
      <p:ext uri="{BB962C8B-B14F-4D97-AF65-F5344CB8AC3E}">
        <p14:creationId xmlns:p14="http://schemas.microsoft.com/office/powerpoint/2010/main" val="1899269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14</a:t>
            </a:fld>
            <a:endParaRPr lang="es-CO"/>
          </a:p>
        </p:txBody>
      </p:sp>
    </p:spTree>
    <p:extLst>
      <p:ext uri="{BB962C8B-B14F-4D97-AF65-F5344CB8AC3E}">
        <p14:creationId xmlns:p14="http://schemas.microsoft.com/office/powerpoint/2010/main" val="3573557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15</a:t>
            </a:fld>
            <a:endParaRPr lang="es-CO"/>
          </a:p>
        </p:txBody>
      </p:sp>
    </p:spTree>
    <p:extLst>
      <p:ext uri="{BB962C8B-B14F-4D97-AF65-F5344CB8AC3E}">
        <p14:creationId xmlns:p14="http://schemas.microsoft.com/office/powerpoint/2010/main" val="1804400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16</a:t>
            </a:fld>
            <a:endParaRPr lang="es-CO"/>
          </a:p>
        </p:txBody>
      </p:sp>
    </p:spTree>
    <p:extLst>
      <p:ext uri="{BB962C8B-B14F-4D97-AF65-F5344CB8AC3E}">
        <p14:creationId xmlns:p14="http://schemas.microsoft.com/office/powerpoint/2010/main" val="2622505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17</a:t>
            </a:fld>
            <a:endParaRPr lang="es-CO"/>
          </a:p>
        </p:txBody>
      </p:sp>
    </p:spTree>
    <p:extLst>
      <p:ext uri="{BB962C8B-B14F-4D97-AF65-F5344CB8AC3E}">
        <p14:creationId xmlns:p14="http://schemas.microsoft.com/office/powerpoint/2010/main" val="551341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18</a:t>
            </a:fld>
            <a:endParaRPr lang="es-CO"/>
          </a:p>
        </p:txBody>
      </p:sp>
    </p:spTree>
    <p:extLst>
      <p:ext uri="{BB962C8B-B14F-4D97-AF65-F5344CB8AC3E}">
        <p14:creationId xmlns:p14="http://schemas.microsoft.com/office/powerpoint/2010/main" val="561533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19</a:t>
            </a:fld>
            <a:endParaRPr lang="es-CO"/>
          </a:p>
        </p:txBody>
      </p:sp>
    </p:spTree>
    <p:extLst>
      <p:ext uri="{BB962C8B-B14F-4D97-AF65-F5344CB8AC3E}">
        <p14:creationId xmlns:p14="http://schemas.microsoft.com/office/powerpoint/2010/main" val="2723458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20</a:t>
            </a:fld>
            <a:endParaRPr lang="es-CO"/>
          </a:p>
        </p:txBody>
      </p:sp>
    </p:spTree>
    <p:extLst>
      <p:ext uri="{BB962C8B-B14F-4D97-AF65-F5344CB8AC3E}">
        <p14:creationId xmlns:p14="http://schemas.microsoft.com/office/powerpoint/2010/main" val="2600437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21</a:t>
            </a:fld>
            <a:endParaRPr lang="es-CO"/>
          </a:p>
        </p:txBody>
      </p:sp>
    </p:spTree>
    <p:extLst>
      <p:ext uri="{BB962C8B-B14F-4D97-AF65-F5344CB8AC3E}">
        <p14:creationId xmlns:p14="http://schemas.microsoft.com/office/powerpoint/2010/main" val="4199825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22</a:t>
            </a:fld>
            <a:endParaRPr lang="es-CO"/>
          </a:p>
        </p:txBody>
      </p:sp>
    </p:spTree>
    <p:extLst>
      <p:ext uri="{BB962C8B-B14F-4D97-AF65-F5344CB8AC3E}">
        <p14:creationId xmlns:p14="http://schemas.microsoft.com/office/powerpoint/2010/main" val="1891356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5</a:t>
            </a:fld>
            <a:endParaRPr lang="es-CO"/>
          </a:p>
        </p:txBody>
      </p:sp>
    </p:spTree>
    <p:extLst>
      <p:ext uri="{BB962C8B-B14F-4D97-AF65-F5344CB8AC3E}">
        <p14:creationId xmlns:p14="http://schemas.microsoft.com/office/powerpoint/2010/main" val="425287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23</a:t>
            </a:fld>
            <a:endParaRPr lang="es-CO"/>
          </a:p>
        </p:txBody>
      </p:sp>
    </p:spTree>
    <p:extLst>
      <p:ext uri="{BB962C8B-B14F-4D97-AF65-F5344CB8AC3E}">
        <p14:creationId xmlns:p14="http://schemas.microsoft.com/office/powerpoint/2010/main" val="1991398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24</a:t>
            </a:fld>
            <a:endParaRPr lang="es-CO"/>
          </a:p>
        </p:txBody>
      </p:sp>
    </p:spTree>
    <p:extLst>
      <p:ext uri="{BB962C8B-B14F-4D97-AF65-F5344CB8AC3E}">
        <p14:creationId xmlns:p14="http://schemas.microsoft.com/office/powerpoint/2010/main" val="822728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25</a:t>
            </a:fld>
            <a:endParaRPr lang="es-CO"/>
          </a:p>
        </p:txBody>
      </p:sp>
    </p:spTree>
    <p:extLst>
      <p:ext uri="{BB962C8B-B14F-4D97-AF65-F5344CB8AC3E}">
        <p14:creationId xmlns:p14="http://schemas.microsoft.com/office/powerpoint/2010/main" val="3693469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26</a:t>
            </a:fld>
            <a:endParaRPr lang="es-CO"/>
          </a:p>
        </p:txBody>
      </p:sp>
    </p:spTree>
    <p:extLst>
      <p:ext uri="{BB962C8B-B14F-4D97-AF65-F5344CB8AC3E}">
        <p14:creationId xmlns:p14="http://schemas.microsoft.com/office/powerpoint/2010/main" val="740808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27</a:t>
            </a:fld>
            <a:endParaRPr lang="es-CO"/>
          </a:p>
        </p:txBody>
      </p:sp>
    </p:spTree>
    <p:extLst>
      <p:ext uri="{BB962C8B-B14F-4D97-AF65-F5344CB8AC3E}">
        <p14:creationId xmlns:p14="http://schemas.microsoft.com/office/powerpoint/2010/main" val="1812646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28</a:t>
            </a:fld>
            <a:endParaRPr lang="es-CO"/>
          </a:p>
        </p:txBody>
      </p:sp>
    </p:spTree>
    <p:extLst>
      <p:ext uri="{BB962C8B-B14F-4D97-AF65-F5344CB8AC3E}">
        <p14:creationId xmlns:p14="http://schemas.microsoft.com/office/powerpoint/2010/main" val="1594633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29</a:t>
            </a:fld>
            <a:endParaRPr lang="es-CO"/>
          </a:p>
        </p:txBody>
      </p:sp>
    </p:spTree>
    <p:extLst>
      <p:ext uri="{BB962C8B-B14F-4D97-AF65-F5344CB8AC3E}">
        <p14:creationId xmlns:p14="http://schemas.microsoft.com/office/powerpoint/2010/main" val="947358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30</a:t>
            </a:fld>
            <a:endParaRPr lang="es-CO"/>
          </a:p>
        </p:txBody>
      </p:sp>
    </p:spTree>
    <p:extLst>
      <p:ext uri="{BB962C8B-B14F-4D97-AF65-F5344CB8AC3E}">
        <p14:creationId xmlns:p14="http://schemas.microsoft.com/office/powerpoint/2010/main" val="2710257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31</a:t>
            </a:fld>
            <a:endParaRPr lang="es-CO"/>
          </a:p>
        </p:txBody>
      </p:sp>
    </p:spTree>
    <p:extLst>
      <p:ext uri="{BB962C8B-B14F-4D97-AF65-F5344CB8AC3E}">
        <p14:creationId xmlns:p14="http://schemas.microsoft.com/office/powerpoint/2010/main" val="478021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32</a:t>
            </a:fld>
            <a:endParaRPr lang="es-CO"/>
          </a:p>
        </p:txBody>
      </p:sp>
    </p:spTree>
    <p:extLst>
      <p:ext uri="{BB962C8B-B14F-4D97-AF65-F5344CB8AC3E}">
        <p14:creationId xmlns:p14="http://schemas.microsoft.com/office/powerpoint/2010/main" val="280430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6</a:t>
            </a:fld>
            <a:endParaRPr lang="es-CO"/>
          </a:p>
        </p:txBody>
      </p:sp>
    </p:spTree>
    <p:extLst>
      <p:ext uri="{BB962C8B-B14F-4D97-AF65-F5344CB8AC3E}">
        <p14:creationId xmlns:p14="http://schemas.microsoft.com/office/powerpoint/2010/main" val="22176870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33</a:t>
            </a:fld>
            <a:endParaRPr lang="es-CO"/>
          </a:p>
        </p:txBody>
      </p:sp>
    </p:spTree>
    <p:extLst>
      <p:ext uri="{BB962C8B-B14F-4D97-AF65-F5344CB8AC3E}">
        <p14:creationId xmlns:p14="http://schemas.microsoft.com/office/powerpoint/2010/main" val="2835592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34</a:t>
            </a:fld>
            <a:endParaRPr lang="es-CO"/>
          </a:p>
        </p:txBody>
      </p:sp>
    </p:spTree>
    <p:extLst>
      <p:ext uri="{BB962C8B-B14F-4D97-AF65-F5344CB8AC3E}">
        <p14:creationId xmlns:p14="http://schemas.microsoft.com/office/powerpoint/2010/main" val="4088223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35</a:t>
            </a:fld>
            <a:endParaRPr lang="es-CO"/>
          </a:p>
        </p:txBody>
      </p:sp>
    </p:spTree>
    <p:extLst>
      <p:ext uri="{BB962C8B-B14F-4D97-AF65-F5344CB8AC3E}">
        <p14:creationId xmlns:p14="http://schemas.microsoft.com/office/powerpoint/2010/main" val="367359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36</a:t>
            </a:fld>
            <a:endParaRPr lang="es-CO"/>
          </a:p>
        </p:txBody>
      </p:sp>
    </p:spTree>
    <p:extLst>
      <p:ext uri="{BB962C8B-B14F-4D97-AF65-F5344CB8AC3E}">
        <p14:creationId xmlns:p14="http://schemas.microsoft.com/office/powerpoint/2010/main" val="4282001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7</a:t>
            </a:fld>
            <a:endParaRPr lang="es-CO"/>
          </a:p>
        </p:txBody>
      </p:sp>
    </p:spTree>
    <p:extLst>
      <p:ext uri="{BB962C8B-B14F-4D97-AF65-F5344CB8AC3E}">
        <p14:creationId xmlns:p14="http://schemas.microsoft.com/office/powerpoint/2010/main" val="802557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8</a:t>
            </a:fld>
            <a:endParaRPr lang="es-CO"/>
          </a:p>
        </p:txBody>
      </p:sp>
    </p:spTree>
    <p:extLst>
      <p:ext uri="{BB962C8B-B14F-4D97-AF65-F5344CB8AC3E}">
        <p14:creationId xmlns:p14="http://schemas.microsoft.com/office/powerpoint/2010/main" val="1632619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9</a:t>
            </a:fld>
            <a:endParaRPr lang="es-CO"/>
          </a:p>
        </p:txBody>
      </p:sp>
    </p:spTree>
    <p:extLst>
      <p:ext uri="{BB962C8B-B14F-4D97-AF65-F5344CB8AC3E}">
        <p14:creationId xmlns:p14="http://schemas.microsoft.com/office/powerpoint/2010/main" val="4138071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10</a:t>
            </a:fld>
            <a:endParaRPr lang="es-CO"/>
          </a:p>
        </p:txBody>
      </p:sp>
    </p:spTree>
    <p:extLst>
      <p:ext uri="{BB962C8B-B14F-4D97-AF65-F5344CB8AC3E}">
        <p14:creationId xmlns:p14="http://schemas.microsoft.com/office/powerpoint/2010/main" val="22326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11</a:t>
            </a:fld>
            <a:endParaRPr lang="es-CO"/>
          </a:p>
        </p:txBody>
      </p:sp>
    </p:spTree>
    <p:extLst>
      <p:ext uri="{BB962C8B-B14F-4D97-AF65-F5344CB8AC3E}">
        <p14:creationId xmlns:p14="http://schemas.microsoft.com/office/powerpoint/2010/main" val="34651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06DF1DBB-D2B5-4901-B422-57DA65914203}" type="slidenum">
              <a:rPr lang="es-CO" smtClean="0"/>
              <a:t>12</a:t>
            </a:fld>
            <a:endParaRPr lang="es-CO"/>
          </a:p>
        </p:txBody>
      </p:sp>
    </p:spTree>
    <p:extLst>
      <p:ext uri="{BB962C8B-B14F-4D97-AF65-F5344CB8AC3E}">
        <p14:creationId xmlns:p14="http://schemas.microsoft.com/office/powerpoint/2010/main" val="30097244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10/04/2019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9.jpeg"/></Relationships>
</file>

<file path=ppt/slides/_rels/slide2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53.jpeg"/></Relationships>
</file>

<file path=ppt/slides/_rels/slide3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20622" y="362599"/>
            <a:ext cx="809200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err="1">
                <a:solidFill>
                  <a:schemeClr val="accent5">
                    <a:lumMod val="75000"/>
                  </a:schemeClr>
                </a:solidFill>
              </a:rPr>
              <a:t>Groomingdog</a:t>
            </a:r>
            <a:endParaRPr lang="es-CO" sz="6600" b="1" dirty="0">
              <a:solidFill>
                <a:schemeClr val="accent5">
                  <a:lumMod val="75000"/>
                </a:schemeClr>
              </a:solidFill>
            </a:endParaRPr>
          </a:p>
        </p:txBody>
      </p:sp>
      <p:sp>
        <p:nvSpPr>
          <p:cNvPr id="12" name="Título 1"/>
          <p:cNvSpPr txBox="1">
            <a:spLocks/>
          </p:cNvSpPr>
          <p:nvPr/>
        </p:nvSpPr>
        <p:spPr>
          <a:xfrm>
            <a:off x="420623" y="915681"/>
            <a:ext cx="7391400" cy="277742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err="1">
                <a:solidFill>
                  <a:schemeClr val="bg1">
                    <a:lumMod val="75000"/>
                  </a:schemeClr>
                </a:solidFill>
              </a:rPr>
              <a:t>Jhon</a:t>
            </a:r>
            <a:r>
              <a:rPr lang="es-CO" sz="4800" b="1" dirty="0">
                <a:solidFill>
                  <a:schemeClr val="bg1">
                    <a:lumMod val="75000"/>
                  </a:schemeClr>
                </a:solidFill>
              </a:rPr>
              <a:t> Aguilar</a:t>
            </a:r>
          </a:p>
          <a:p>
            <a:pPr algn="l" defTabSz="288000"/>
            <a:r>
              <a:rPr lang="es-CO" sz="4800" b="1" dirty="0" err="1">
                <a:solidFill>
                  <a:schemeClr val="bg1">
                    <a:lumMod val="75000"/>
                  </a:schemeClr>
                </a:solidFill>
              </a:rPr>
              <a:t>Victor</a:t>
            </a:r>
            <a:r>
              <a:rPr lang="es-CO" sz="4800" b="1" dirty="0">
                <a:solidFill>
                  <a:schemeClr val="bg1">
                    <a:lumMod val="75000"/>
                  </a:schemeClr>
                </a:solidFill>
              </a:rPr>
              <a:t> Torres</a:t>
            </a:r>
          </a:p>
          <a:p>
            <a:pPr algn="l" defTabSz="288000"/>
            <a:r>
              <a:rPr lang="es-CO" sz="4800" b="1" dirty="0">
                <a:solidFill>
                  <a:schemeClr val="bg1">
                    <a:lumMod val="75000"/>
                  </a:schemeClr>
                </a:solidFill>
              </a:rPr>
              <a:t>Oscar Guarín</a:t>
            </a:r>
          </a:p>
        </p:txBody>
      </p:sp>
    </p:spTree>
    <p:extLst>
      <p:ext uri="{BB962C8B-B14F-4D97-AF65-F5344CB8AC3E}">
        <p14:creationId xmlns:p14="http://schemas.microsoft.com/office/powerpoint/2010/main" val="37560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96917"/>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Informe de Requerimientos (F / NF) IEEE 830</a:t>
            </a:r>
          </a:p>
        </p:txBody>
      </p:sp>
      <p:pic>
        <p:nvPicPr>
          <p:cNvPr id="3" name="Imagen 2">
            <a:extLst>
              <a:ext uri="{FF2B5EF4-FFF2-40B4-BE49-F238E27FC236}">
                <a16:creationId xmlns:a16="http://schemas.microsoft.com/office/drawing/2014/main" id="{E91C6A11-CFA2-4554-BA31-EEA3CE454DDA}"/>
              </a:ext>
            </a:extLst>
          </p:cNvPr>
          <p:cNvPicPr>
            <a:picLocks noChangeAspect="1"/>
          </p:cNvPicPr>
          <p:nvPr/>
        </p:nvPicPr>
        <p:blipFill>
          <a:blip r:embed="rId3"/>
          <a:stretch>
            <a:fillRect/>
          </a:stretch>
        </p:blipFill>
        <p:spPr>
          <a:xfrm>
            <a:off x="2608661" y="1671850"/>
            <a:ext cx="6388194" cy="4789233"/>
          </a:xfrm>
          <a:prstGeom prst="rect">
            <a:avLst/>
          </a:prstGeom>
        </p:spPr>
      </p:pic>
    </p:spTree>
    <p:extLst>
      <p:ext uri="{BB962C8B-B14F-4D97-AF65-F5344CB8AC3E}">
        <p14:creationId xmlns:p14="http://schemas.microsoft.com/office/powerpoint/2010/main" val="331295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96917"/>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Informe de Requerimientos (F / NF) IEEE 830</a:t>
            </a:r>
          </a:p>
        </p:txBody>
      </p:sp>
      <p:pic>
        <p:nvPicPr>
          <p:cNvPr id="2" name="Imagen 1">
            <a:extLst>
              <a:ext uri="{FF2B5EF4-FFF2-40B4-BE49-F238E27FC236}">
                <a16:creationId xmlns:a16="http://schemas.microsoft.com/office/drawing/2014/main" id="{AE8AD927-A11A-4DC0-B742-7304134DF337}"/>
              </a:ext>
            </a:extLst>
          </p:cNvPr>
          <p:cNvPicPr>
            <a:picLocks noChangeAspect="1"/>
          </p:cNvPicPr>
          <p:nvPr/>
        </p:nvPicPr>
        <p:blipFill>
          <a:blip r:embed="rId3"/>
          <a:stretch>
            <a:fillRect/>
          </a:stretch>
        </p:blipFill>
        <p:spPr>
          <a:xfrm>
            <a:off x="1089696" y="1781813"/>
            <a:ext cx="7943850" cy="4962525"/>
          </a:xfrm>
          <a:prstGeom prst="rect">
            <a:avLst/>
          </a:prstGeom>
        </p:spPr>
      </p:pic>
    </p:spTree>
    <p:extLst>
      <p:ext uri="{BB962C8B-B14F-4D97-AF65-F5344CB8AC3E}">
        <p14:creationId xmlns:p14="http://schemas.microsoft.com/office/powerpoint/2010/main" val="1310489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96917"/>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Informe de Requerimientos (F / NF) IEEE 830</a:t>
            </a:r>
          </a:p>
        </p:txBody>
      </p:sp>
      <p:pic>
        <p:nvPicPr>
          <p:cNvPr id="2" name="Imagen 1">
            <a:extLst>
              <a:ext uri="{FF2B5EF4-FFF2-40B4-BE49-F238E27FC236}">
                <a16:creationId xmlns:a16="http://schemas.microsoft.com/office/drawing/2014/main" id="{8BD2C3CC-220D-418A-A5A6-5E50036DC6A3}"/>
              </a:ext>
            </a:extLst>
          </p:cNvPr>
          <p:cNvPicPr>
            <a:picLocks noChangeAspect="1"/>
          </p:cNvPicPr>
          <p:nvPr/>
        </p:nvPicPr>
        <p:blipFill>
          <a:blip r:embed="rId3"/>
          <a:stretch>
            <a:fillRect/>
          </a:stretch>
        </p:blipFill>
        <p:spPr>
          <a:xfrm>
            <a:off x="1043480" y="1850983"/>
            <a:ext cx="7953375" cy="4610100"/>
          </a:xfrm>
          <a:prstGeom prst="rect">
            <a:avLst/>
          </a:prstGeom>
        </p:spPr>
      </p:pic>
    </p:spTree>
    <p:extLst>
      <p:ext uri="{BB962C8B-B14F-4D97-AF65-F5344CB8AC3E}">
        <p14:creationId xmlns:p14="http://schemas.microsoft.com/office/powerpoint/2010/main" val="3543485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96917"/>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Informe de Requerimientos (F / NF) IEEE 830</a:t>
            </a:r>
          </a:p>
        </p:txBody>
      </p:sp>
      <p:pic>
        <p:nvPicPr>
          <p:cNvPr id="2" name="Imagen 1">
            <a:extLst>
              <a:ext uri="{FF2B5EF4-FFF2-40B4-BE49-F238E27FC236}">
                <a16:creationId xmlns:a16="http://schemas.microsoft.com/office/drawing/2014/main" id="{26716D87-F8CD-459D-A7B9-591030F2B5E7}"/>
              </a:ext>
            </a:extLst>
          </p:cNvPr>
          <p:cNvPicPr>
            <a:picLocks noChangeAspect="1"/>
          </p:cNvPicPr>
          <p:nvPr/>
        </p:nvPicPr>
        <p:blipFill>
          <a:blip r:embed="rId3"/>
          <a:stretch>
            <a:fillRect/>
          </a:stretch>
        </p:blipFill>
        <p:spPr>
          <a:xfrm>
            <a:off x="1353671" y="1847179"/>
            <a:ext cx="7643184" cy="4860516"/>
          </a:xfrm>
          <a:prstGeom prst="rect">
            <a:avLst/>
          </a:prstGeom>
        </p:spPr>
      </p:pic>
    </p:spTree>
    <p:extLst>
      <p:ext uri="{BB962C8B-B14F-4D97-AF65-F5344CB8AC3E}">
        <p14:creationId xmlns:p14="http://schemas.microsoft.com/office/powerpoint/2010/main" val="2130127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58271" y="396917"/>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Casos de uso:</a:t>
            </a:r>
          </a:p>
          <a:p>
            <a:pPr algn="l" defTabSz="288000"/>
            <a:r>
              <a:rPr lang="es-CO" sz="5400" b="1" dirty="0">
                <a:solidFill>
                  <a:schemeClr val="bg1"/>
                </a:solidFill>
              </a:rPr>
              <a:t>Diagrama y F. CU extendidos</a:t>
            </a:r>
          </a:p>
        </p:txBody>
      </p:sp>
      <p:pic>
        <p:nvPicPr>
          <p:cNvPr id="4" name="Imagen 3">
            <a:extLst>
              <a:ext uri="{FF2B5EF4-FFF2-40B4-BE49-F238E27FC236}">
                <a16:creationId xmlns:a16="http://schemas.microsoft.com/office/drawing/2014/main" id="{726CB545-5F85-4456-B783-96537C3508A0}"/>
              </a:ext>
            </a:extLst>
          </p:cNvPr>
          <p:cNvPicPr>
            <a:picLocks noChangeAspect="1"/>
          </p:cNvPicPr>
          <p:nvPr/>
        </p:nvPicPr>
        <p:blipFill>
          <a:blip r:embed="rId3"/>
          <a:stretch>
            <a:fillRect/>
          </a:stretch>
        </p:blipFill>
        <p:spPr>
          <a:xfrm>
            <a:off x="3000653" y="1632209"/>
            <a:ext cx="4298333" cy="4705837"/>
          </a:xfrm>
          <a:prstGeom prst="rect">
            <a:avLst/>
          </a:prstGeom>
        </p:spPr>
      </p:pic>
    </p:spTree>
    <p:extLst>
      <p:ext uri="{BB962C8B-B14F-4D97-AF65-F5344CB8AC3E}">
        <p14:creationId xmlns:p14="http://schemas.microsoft.com/office/powerpoint/2010/main" val="1719990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458271" y="396917"/>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Casos de uso:</a:t>
            </a:r>
          </a:p>
          <a:p>
            <a:pPr algn="l" defTabSz="288000"/>
            <a:r>
              <a:rPr lang="es-CO" sz="5400" b="1" dirty="0">
                <a:solidFill>
                  <a:schemeClr val="bg1"/>
                </a:solidFill>
              </a:rPr>
              <a:t>Diagrama y F. CU extendidos</a:t>
            </a:r>
          </a:p>
        </p:txBody>
      </p:sp>
      <p:pic>
        <p:nvPicPr>
          <p:cNvPr id="5" name="Imagen 4">
            <a:extLst>
              <a:ext uri="{FF2B5EF4-FFF2-40B4-BE49-F238E27FC236}">
                <a16:creationId xmlns:a16="http://schemas.microsoft.com/office/drawing/2014/main" id="{43E16557-0F73-4D18-9726-779E35704E43}"/>
              </a:ext>
            </a:extLst>
          </p:cNvPr>
          <p:cNvPicPr>
            <a:picLocks noChangeAspect="1"/>
          </p:cNvPicPr>
          <p:nvPr/>
        </p:nvPicPr>
        <p:blipFill>
          <a:blip r:embed="rId3"/>
          <a:stretch>
            <a:fillRect/>
          </a:stretch>
        </p:blipFill>
        <p:spPr>
          <a:xfrm>
            <a:off x="3147048" y="1657349"/>
            <a:ext cx="4134813" cy="4991101"/>
          </a:xfrm>
          <a:prstGeom prst="rect">
            <a:avLst/>
          </a:prstGeom>
        </p:spPr>
      </p:pic>
    </p:spTree>
    <p:extLst>
      <p:ext uri="{BB962C8B-B14F-4D97-AF65-F5344CB8AC3E}">
        <p14:creationId xmlns:p14="http://schemas.microsoft.com/office/powerpoint/2010/main" val="1220957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MER / </a:t>
            </a:r>
            <a:r>
              <a:rPr lang="es-CO" sz="5400" b="1" dirty="0" err="1">
                <a:solidFill>
                  <a:schemeClr val="bg1"/>
                </a:solidFill>
              </a:rPr>
              <a:t>Crow’s</a:t>
            </a:r>
            <a:r>
              <a:rPr lang="es-CO" sz="5400" b="1" dirty="0">
                <a:solidFill>
                  <a:schemeClr val="bg1"/>
                </a:solidFill>
              </a:rPr>
              <a:t> </a:t>
            </a:r>
            <a:r>
              <a:rPr lang="es-CO" sz="5400" b="1" dirty="0" err="1">
                <a:solidFill>
                  <a:schemeClr val="bg1"/>
                </a:solidFill>
              </a:rPr>
              <a:t>foot</a:t>
            </a:r>
            <a:endParaRPr lang="es-CO" sz="5400" b="1" dirty="0">
              <a:solidFill>
                <a:schemeClr val="bg1"/>
              </a:solidFill>
            </a:endParaRPr>
          </a:p>
        </p:txBody>
      </p:sp>
      <p:pic>
        <p:nvPicPr>
          <p:cNvPr id="6" name="Imagen 5">
            <a:extLst>
              <a:ext uri="{FF2B5EF4-FFF2-40B4-BE49-F238E27FC236}">
                <a16:creationId xmlns:a16="http://schemas.microsoft.com/office/drawing/2014/main" id="{DC3CEA29-712C-4ADE-8494-CB8345B2BA6F}"/>
              </a:ext>
            </a:extLst>
          </p:cNvPr>
          <p:cNvPicPr>
            <a:picLocks noChangeAspect="1"/>
          </p:cNvPicPr>
          <p:nvPr/>
        </p:nvPicPr>
        <p:blipFill>
          <a:blip r:embed="rId3"/>
          <a:stretch>
            <a:fillRect/>
          </a:stretch>
        </p:blipFill>
        <p:spPr>
          <a:xfrm>
            <a:off x="2121408" y="1850538"/>
            <a:ext cx="7022592" cy="5071470"/>
          </a:xfrm>
          <a:prstGeom prst="rect">
            <a:avLst/>
          </a:prstGeom>
        </p:spPr>
      </p:pic>
    </p:spTree>
    <p:extLst>
      <p:ext uri="{BB962C8B-B14F-4D97-AF65-F5344CB8AC3E}">
        <p14:creationId xmlns:p14="http://schemas.microsoft.com/office/powerpoint/2010/main" val="1711687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Diccionario de datos</a:t>
            </a:r>
          </a:p>
        </p:txBody>
      </p:sp>
      <p:pic>
        <p:nvPicPr>
          <p:cNvPr id="3" name="Imagen 2">
            <a:extLst>
              <a:ext uri="{FF2B5EF4-FFF2-40B4-BE49-F238E27FC236}">
                <a16:creationId xmlns:a16="http://schemas.microsoft.com/office/drawing/2014/main" id="{BA78125D-327C-4DDF-BF5E-D8EE207988A3}"/>
              </a:ext>
            </a:extLst>
          </p:cNvPr>
          <p:cNvPicPr>
            <a:picLocks noChangeAspect="1"/>
          </p:cNvPicPr>
          <p:nvPr/>
        </p:nvPicPr>
        <p:blipFill>
          <a:blip r:embed="rId3"/>
          <a:stretch>
            <a:fillRect/>
          </a:stretch>
        </p:blipFill>
        <p:spPr>
          <a:xfrm>
            <a:off x="95955" y="2402609"/>
            <a:ext cx="8952089" cy="3431263"/>
          </a:xfrm>
          <a:prstGeom prst="rect">
            <a:avLst/>
          </a:prstGeom>
        </p:spPr>
      </p:pic>
    </p:spTree>
    <p:extLst>
      <p:ext uri="{BB962C8B-B14F-4D97-AF65-F5344CB8AC3E}">
        <p14:creationId xmlns:p14="http://schemas.microsoft.com/office/powerpoint/2010/main" val="1716307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Diccionario de datos</a:t>
            </a:r>
          </a:p>
        </p:txBody>
      </p:sp>
      <p:pic>
        <p:nvPicPr>
          <p:cNvPr id="4" name="Imagen 3">
            <a:extLst>
              <a:ext uri="{FF2B5EF4-FFF2-40B4-BE49-F238E27FC236}">
                <a16:creationId xmlns:a16="http://schemas.microsoft.com/office/drawing/2014/main" id="{C013A7B4-2F89-4867-948A-C8EBAD9735E9}"/>
              </a:ext>
            </a:extLst>
          </p:cNvPr>
          <p:cNvPicPr>
            <a:picLocks noChangeAspect="1"/>
          </p:cNvPicPr>
          <p:nvPr/>
        </p:nvPicPr>
        <p:blipFill>
          <a:blip r:embed="rId3"/>
          <a:stretch>
            <a:fillRect/>
          </a:stretch>
        </p:blipFill>
        <p:spPr>
          <a:xfrm>
            <a:off x="67952" y="2472795"/>
            <a:ext cx="9144000" cy="3069125"/>
          </a:xfrm>
          <a:prstGeom prst="rect">
            <a:avLst/>
          </a:prstGeom>
        </p:spPr>
      </p:pic>
    </p:spTree>
    <p:extLst>
      <p:ext uri="{BB962C8B-B14F-4D97-AF65-F5344CB8AC3E}">
        <p14:creationId xmlns:p14="http://schemas.microsoft.com/office/powerpoint/2010/main" val="2391332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Diagrama de Gantt</a:t>
            </a:r>
          </a:p>
        </p:txBody>
      </p:sp>
    </p:spTree>
    <p:extLst>
      <p:ext uri="{BB962C8B-B14F-4D97-AF65-F5344CB8AC3E}">
        <p14:creationId xmlns:p14="http://schemas.microsoft.com/office/powerpoint/2010/main" val="3188906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821068" y="2603817"/>
            <a:ext cx="914400" cy="914400"/>
          </a:xfrm>
          <a:prstGeom prst="rect">
            <a:avLst/>
          </a:prstGeom>
        </p:spPr>
        <p:txBody>
          <a:bodyPr vert="horz" wrap="none" lIns="91440" tIns="45720" rIns="91440" bIns="45720" rtlCol="0" anchor="ctr">
            <a:noAutofit/>
          </a:bodyPr>
          <a:lstStyle/>
          <a:p>
            <a:pPr algn="l"/>
            <a:endParaRPr lang="es-ES" sz="8000" b="1" dirty="0">
              <a:solidFill>
                <a:srgbClr val="92D050"/>
              </a:solidFill>
            </a:endParaRPr>
          </a:p>
        </p:txBody>
      </p:sp>
      <p:sp>
        <p:nvSpPr>
          <p:cNvPr id="7" name="CuadroTexto 6"/>
          <p:cNvSpPr txBox="1"/>
          <p:nvPr/>
        </p:nvSpPr>
        <p:spPr>
          <a:xfrm>
            <a:off x="2575034" y="3989854"/>
            <a:ext cx="2201811" cy="430887"/>
          </a:xfrm>
          <a:prstGeom prst="rect">
            <a:avLst/>
          </a:prstGeom>
          <a:noFill/>
        </p:spPr>
        <p:txBody>
          <a:bodyPr wrap="square" rtlCol="0">
            <a:spAutoFit/>
          </a:bodyPr>
          <a:lstStyle/>
          <a:p>
            <a:r>
              <a:rPr lang="es-ES" sz="2200" b="1" dirty="0">
                <a:solidFill>
                  <a:schemeClr val="accent6">
                    <a:lumMod val="75000"/>
                  </a:schemeClr>
                </a:solidFill>
                <a:latin typeface="Calibri"/>
                <a:cs typeface="Calibri"/>
              </a:rPr>
              <a:t>GROMMINGDOG</a:t>
            </a:r>
          </a:p>
        </p:txBody>
      </p:sp>
      <p:pic>
        <p:nvPicPr>
          <p:cNvPr id="8" name="Imagen 7"/>
          <p:cNvPicPr>
            <a:picLocks noChangeAspect="1"/>
          </p:cNvPicPr>
          <p:nvPr/>
        </p:nvPicPr>
        <p:blipFill>
          <a:blip r:embed="rId2"/>
          <a:stretch>
            <a:fillRect/>
          </a:stretch>
        </p:blipFill>
        <p:spPr>
          <a:xfrm>
            <a:off x="2889571" y="4853612"/>
            <a:ext cx="1623042" cy="45719"/>
          </a:xfrm>
          <a:prstGeom prst="rect">
            <a:avLst/>
          </a:prstGeom>
        </p:spPr>
      </p:pic>
      <p:sp>
        <p:nvSpPr>
          <p:cNvPr id="9" name="CuadroTexto 8"/>
          <p:cNvSpPr txBox="1"/>
          <p:nvPr/>
        </p:nvSpPr>
        <p:spPr>
          <a:xfrm>
            <a:off x="5155129" y="1860229"/>
            <a:ext cx="3725334" cy="4616648"/>
          </a:xfrm>
          <a:prstGeom prst="rect">
            <a:avLst/>
          </a:prstGeom>
          <a:noFill/>
        </p:spPr>
        <p:txBody>
          <a:bodyPr wrap="square" rtlCol="0">
            <a:spAutoFit/>
          </a:bodyPr>
          <a:lstStyle/>
          <a:p>
            <a:r>
              <a:rPr lang="es-CO" sz="1400" dirty="0">
                <a:solidFill>
                  <a:srgbClr val="5E5C5D"/>
                </a:solidFill>
                <a:cs typeface="Calibri"/>
              </a:rPr>
              <a:t>Se denomina Gromming al conjunto de operaciones destinadas a mantener a un Perro en condiciones higiénico sanitarias óptimas y estéticamente caracterizado con su raza.</a:t>
            </a:r>
          </a:p>
          <a:p>
            <a:endParaRPr lang="es-CO" sz="1400" dirty="0">
              <a:solidFill>
                <a:srgbClr val="5E5C5D"/>
              </a:solidFill>
              <a:cs typeface="Calibri"/>
            </a:endParaRPr>
          </a:p>
          <a:p>
            <a:r>
              <a:rPr lang="es-CO" sz="1400" dirty="0">
                <a:solidFill>
                  <a:srgbClr val="5E5C5D"/>
                </a:solidFill>
                <a:cs typeface="Calibri"/>
              </a:rPr>
              <a:t>Las fases que comprenden el Gromming son:</a:t>
            </a:r>
          </a:p>
          <a:p>
            <a:endParaRPr lang="es-CO" sz="1400" dirty="0">
              <a:solidFill>
                <a:srgbClr val="5E5C5D"/>
              </a:solidFill>
              <a:cs typeface="Calibri"/>
            </a:endParaRPr>
          </a:p>
          <a:p>
            <a:r>
              <a:rPr lang="es-CO" sz="1400" dirty="0">
                <a:solidFill>
                  <a:srgbClr val="5E5C5D"/>
                </a:solidFill>
                <a:cs typeface="Calibri"/>
              </a:rPr>
              <a:t>- Preparación para el baño y control del estado del Perro (desanudado, inspección de ectoparásitos, estado general de la piel, oídos, genitales, etc.)</a:t>
            </a:r>
          </a:p>
          <a:p>
            <a:endParaRPr lang="es-CO" sz="1400" dirty="0">
              <a:solidFill>
                <a:srgbClr val="5E5C5D"/>
              </a:solidFill>
              <a:cs typeface="Calibri"/>
            </a:endParaRPr>
          </a:p>
          <a:p>
            <a:r>
              <a:rPr lang="es-CO" sz="1400" dirty="0">
                <a:solidFill>
                  <a:srgbClr val="5E5C5D"/>
                </a:solidFill>
                <a:cs typeface="Calibri"/>
              </a:rPr>
              <a:t>- Baño propiamente dicho, con uso de productos adecuados para cada raza y tipo de manto.</a:t>
            </a:r>
          </a:p>
          <a:p>
            <a:endParaRPr lang="es-CO" sz="1400" dirty="0">
              <a:solidFill>
                <a:srgbClr val="5E5C5D"/>
              </a:solidFill>
              <a:cs typeface="Calibri"/>
            </a:endParaRPr>
          </a:p>
          <a:p>
            <a:r>
              <a:rPr lang="es-CO" sz="1400" dirty="0">
                <a:solidFill>
                  <a:srgbClr val="5E5C5D"/>
                </a:solidFill>
                <a:cs typeface="Calibri"/>
              </a:rPr>
              <a:t>- Secado y cepillado con herramientas idóneas.</a:t>
            </a:r>
          </a:p>
          <a:p>
            <a:r>
              <a:rPr lang="es-CO" sz="1400" dirty="0">
                <a:solidFill>
                  <a:srgbClr val="5E5C5D"/>
                </a:solidFill>
                <a:cs typeface="Calibri"/>
              </a:rPr>
              <a:t>- Limpieza de oídos, extracción de pelos del canal auditivo.</a:t>
            </a:r>
          </a:p>
          <a:p>
            <a:r>
              <a:rPr lang="es-CO" sz="1400" dirty="0">
                <a:solidFill>
                  <a:srgbClr val="5E5C5D"/>
                </a:solidFill>
                <a:cs typeface="Calibri"/>
              </a:rPr>
              <a:t>- Pedicura. Limpieza interdigital. Corte de uñas.</a:t>
            </a:r>
          </a:p>
          <a:p>
            <a:r>
              <a:rPr lang="es-CO" sz="1400" dirty="0">
                <a:solidFill>
                  <a:srgbClr val="5E5C5D"/>
                </a:solidFill>
                <a:cs typeface="Calibri"/>
              </a:rPr>
              <a:t>- Limpieza de genitales.</a:t>
            </a:r>
          </a:p>
          <a:p>
            <a:r>
              <a:rPr lang="es-CO" sz="1400" dirty="0">
                <a:solidFill>
                  <a:srgbClr val="5E5C5D"/>
                </a:solidFill>
                <a:cs typeface="Calibri"/>
              </a:rPr>
              <a:t>- Control y limpieza de ojos. Limpieza de sarro.</a:t>
            </a:r>
          </a:p>
        </p:txBody>
      </p:sp>
      <p:sp>
        <p:nvSpPr>
          <p:cNvPr id="11" name="Título 1"/>
          <p:cNvSpPr txBox="1">
            <a:spLocks/>
          </p:cNvSpPr>
          <p:nvPr/>
        </p:nvSpPr>
        <p:spPr>
          <a:xfrm>
            <a:off x="458271" y="370283"/>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Introducción </a:t>
            </a:r>
          </a:p>
        </p:txBody>
      </p:sp>
    </p:spTree>
    <p:extLst>
      <p:ext uri="{BB962C8B-B14F-4D97-AF65-F5344CB8AC3E}">
        <p14:creationId xmlns:p14="http://schemas.microsoft.com/office/powerpoint/2010/main" val="3016083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Diagrama de Clases</a:t>
            </a:r>
          </a:p>
        </p:txBody>
      </p:sp>
      <p:pic>
        <p:nvPicPr>
          <p:cNvPr id="4" name="Imagen 3">
            <a:extLst>
              <a:ext uri="{FF2B5EF4-FFF2-40B4-BE49-F238E27FC236}">
                <a16:creationId xmlns:a16="http://schemas.microsoft.com/office/drawing/2014/main" id="{D5C272CB-10A5-431B-8279-424FB5E28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111" y="2070758"/>
            <a:ext cx="7621129" cy="4416960"/>
          </a:xfrm>
          <a:prstGeom prst="rect">
            <a:avLst/>
          </a:prstGeom>
        </p:spPr>
      </p:pic>
    </p:spTree>
    <p:extLst>
      <p:ext uri="{BB962C8B-B14F-4D97-AF65-F5344CB8AC3E}">
        <p14:creationId xmlns:p14="http://schemas.microsoft.com/office/powerpoint/2010/main" val="2987452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Patrones de diseño</a:t>
            </a:r>
          </a:p>
        </p:txBody>
      </p:sp>
      <p:pic>
        <p:nvPicPr>
          <p:cNvPr id="3" name="Imagen 2">
            <a:extLst>
              <a:ext uri="{FF2B5EF4-FFF2-40B4-BE49-F238E27FC236}">
                <a16:creationId xmlns:a16="http://schemas.microsoft.com/office/drawing/2014/main" id="{5404AD06-5C15-43C3-96FF-AAC9B41EE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488" y="2167128"/>
            <a:ext cx="8071431" cy="4320589"/>
          </a:xfrm>
          <a:prstGeom prst="rect">
            <a:avLst/>
          </a:prstGeom>
        </p:spPr>
      </p:pic>
    </p:spTree>
    <p:extLst>
      <p:ext uri="{BB962C8B-B14F-4D97-AF65-F5344CB8AC3E}">
        <p14:creationId xmlns:p14="http://schemas.microsoft.com/office/powerpoint/2010/main" val="3048440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Patrones de diseño</a:t>
            </a:r>
          </a:p>
        </p:txBody>
      </p:sp>
      <p:pic>
        <p:nvPicPr>
          <p:cNvPr id="4" name="Imagen 3">
            <a:extLst>
              <a:ext uri="{FF2B5EF4-FFF2-40B4-BE49-F238E27FC236}">
                <a16:creationId xmlns:a16="http://schemas.microsoft.com/office/drawing/2014/main" id="{5A1D4E44-58AD-4515-A2F5-2B9677C33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566" y="2139696"/>
            <a:ext cx="8150290" cy="4348021"/>
          </a:xfrm>
          <a:prstGeom prst="rect">
            <a:avLst/>
          </a:prstGeom>
        </p:spPr>
      </p:pic>
    </p:spTree>
    <p:extLst>
      <p:ext uri="{BB962C8B-B14F-4D97-AF65-F5344CB8AC3E}">
        <p14:creationId xmlns:p14="http://schemas.microsoft.com/office/powerpoint/2010/main" val="2520299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Patrones de diseño</a:t>
            </a:r>
          </a:p>
        </p:txBody>
      </p:sp>
      <p:pic>
        <p:nvPicPr>
          <p:cNvPr id="6" name="Imagen 5">
            <a:extLst>
              <a:ext uri="{FF2B5EF4-FFF2-40B4-BE49-F238E27FC236}">
                <a16:creationId xmlns:a16="http://schemas.microsoft.com/office/drawing/2014/main" id="{152F3649-431E-4324-BBEF-2515E5A70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220" y="2176272"/>
            <a:ext cx="8047636" cy="4311445"/>
          </a:xfrm>
          <a:prstGeom prst="rect">
            <a:avLst/>
          </a:prstGeom>
        </p:spPr>
      </p:pic>
    </p:spTree>
    <p:extLst>
      <p:ext uri="{BB962C8B-B14F-4D97-AF65-F5344CB8AC3E}">
        <p14:creationId xmlns:p14="http://schemas.microsoft.com/office/powerpoint/2010/main" val="1904604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Patrones de diseño</a:t>
            </a:r>
          </a:p>
        </p:txBody>
      </p:sp>
      <p:pic>
        <p:nvPicPr>
          <p:cNvPr id="4" name="Imagen 3">
            <a:extLst>
              <a:ext uri="{FF2B5EF4-FFF2-40B4-BE49-F238E27FC236}">
                <a16:creationId xmlns:a16="http://schemas.microsoft.com/office/drawing/2014/main" id="{7F3B8676-29CB-4BE7-BDC1-8426B8E6F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96" y="2166179"/>
            <a:ext cx="8106609" cy="4321538"/>
          </a:xfrm>
          <a:prstGeom prst="rect">
            <a:avLst/>
          </a:prstGeom>
        </p:spPr>
      </p:pic>
    </p:spTree>
    <p:extLst>
      <p:ext uri="{BB962C8B-B14F-4D97-AF65-F5344CB8AC3E}">
        <p14:creationId xmlns:p14="http://schemas.microsoft.com/office/powerpoint/2010/main" val="1523529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Patrones de diseño</a:t>
            </a:r>
          </a:p>
        </p:txBody>
      </p:sp>
      <p:pic>
        <p:nvPicPr>
          <p:cNvPr id="6" name="Imagen 5">
            <a:extLst>
              <a:ext uri="{FF2B5EF4-FFF2-40B4-BE49-F238E27FC236}">
                <a16:creationId xmlns:a16="http://schemas.microsoft.com/office/drawing/2014/main" id="{6AE832C6-EBEC-4AC8-8C7B-51D88B81F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240" y="2157984"/>
            <a:ext cx="8144449" cy="4329733"/>
          </a:xfrm>
          <a:prstGeom prst="rect">
            <a:avLst/>
          </a:prstGeom>
        </p:spPr>
      </p:pic>
    </p:spTree>
    <p:extLst>
      <p:ext uri="{BB962C8B-B14F-4D97-AF65-F5344CB8AC3E}">
        <p14:creationId xmlns:p14="http://schemas.microsoft.com/office/powerpoint/2010/main" val="20505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Diagrama de distribución</a:t>
            </a:r>
          </a:p>
        </p:txBody>
      </p:sp>
      <p:pic>
        <p:nvPicPr>
          <p:cNvPr id="3" name="Imagen 2">
            <a:extLst>
              <a:ext uri="{FF2B5EF4-FFF2-40B4-BE49-F238E27FC236}">
                <a16:creationId xmlns:a16="http://schemas.microsoft.com/office/drawing/2014/main" id="{F5B7EF73-665C-4978-BF97-0B2A39F47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072" y="1774533"/>
            <a:ext cx="5841125" cy="4713184"/>
          </a:xfrm>
          <a:prstGeom prst="rect">
            <a:avLst/>
          </a:prstGeom>
        </p:spPr>
      </p:pic>
    </p:spTree>
    <p:extLst>
      <p:ext uri="{BB962C8B-B14F-4D97-AF65-F5344CB8AC3E}">
        <p14:creationId xmlns:p14="http://schemas.microsoft.com/office/powerpoint/2010/main" val="4131000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Control de versiones</a:t>
            </a:r>
          </a:p>
        </p:txBody>
      </p:sp>
      <p:pic>
        <p:nvPicPr>
          <p:cNvPr id="3" name="Imagen 2">
            <a:extLst>
              <a:ext uri="{FF2B5EF4-FFF2-40B4-BE49-F238E27FC236}">
                <a16:creationId xmlns:a16="http://schemas.microsoft.com/office/drawing/2014/main" id="{906043DF-454E-49CC-BB90-3B3C42F2BFCE}"/>
              </a:ext>
            </a:extLst>
          </p:cNvPr>
          <p:cNvPicPr>
            <a:picLocks noChangeAspect="1"/>
          </p:cNvPicPr>
          <p:nvPr/>
        </p:nvPicPr>
        <p:blipFill>
          <a:blip r:embed="rId3"/>
          <a:stretch>
            <a:fillRect/>
          </a:stretch>
        </p:blipFill>
        <p:spPr>
          <a:xfrm>
            <a:off x="2102279" y="1849997"/>
            <a:ext cx="6894576" cy="4687273"/>
          </a:xfrm>
          <a:prstGeom prst="rect">
            <a:avLst/>
          </a:prstGeom>
        </p:spPr>
      </p:pic>
    </p:spTree>
    <p:extLst>
      <p:ext uri="{BB962C8B-B14F-4D97-AF65-F5344CB8AC3E}">
        <p14:creationId xmlns:p14="http://schemas.microsoft.com/office/powerpoint/2010/main" val="1463074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Control de versiones</a:t>
            </a:r>
          </a:p>
        </p:txBody>
      </p:sp>
      <p:pic>
        <p:nvPicPr>
          <p:cNvPr id="4" name="Imagen 3">
            <a:extLst>
              <a:ext uri="{FF2B5EF4-FFF2-40B4-BE49-F238E27FC236}">
                <a16:creationId xmlns:a16="http://schemas.microsoft.com/office/drawing/2014/main" id="{F17261D4-57D1-4E66-A5E2-8047E3454668}"/>
              </a:ext>
            </a:extLst>
          </p:cNvPr>
          <p:cNvPicPr>
            <a:picLocks noChangeAspect="1"/>
          </p:cNvPicPr>
          <p:nvPr/>
        </p:nvPicPr>
        <p:blipFill>
          <a:blip r:embed="rId3"/>
          <a:stretch>
            <a:fillRect/>
          </a:stretch>
        </p:blipFill>
        <p:spPr>
          <a:xfrm>
            <a:off x="2057400" y="2262050"/>
            <a:ext cx="7013448" cy="1669869"/>
          </a:xfrm>
          <a:prstGeom prst="rect">
            <a:avLst/>
          </a:prstGeom>
        </p:spPr>
      </p:pic>
      <p:pic>
        <p:nvPicPr>
          <p:cNvPr id="7" name="Imagen 6">
            <a:extLst>
              <a:ext uri="{FF2B5EF4-FFF2-40B4-BE49-F238E27FC236}">
                <a16:creationId xmlns:a16="http://schemas.microsoft.com/office/drawing/2014/main" id="{731F8731-8DBA-4325-9ACD-C5196FE51878}"/>
              </a:ext>
            </a:extLst>
          </p:cNvPr>
          <p:cNvPicPr>
            <a:picLocks noChangeAspect="1"/>
          </p:cNvPicPr>
          <p:nvPr/>
        </p:nvPicPr>
        <p:blipFill>
          <a:blip r:embed="rId4"/>
          <a:stretch>
            <a:fillRect/>
          </a:stretch>
        </p:blipFill>
        <p:spPr>
          <a:xfrm>
            <a:off x="91440" y="4226242"/>
            <a:ext cx="8686800" cy="1514475"/>
          </a:xfrm>
          <a:prstGeom prst="rect">
            <a:avLst/>
          </a:prstGeom>
        </p:spPr>
      </p:pic>
    </p:spTree>
    <p:extLst>
      <p:ext uri="{BB962C8B-B14F-4D97-AF65-F5344CB8AC3E}">
        <p14:creationId xmlns:p14="http://schemas.microsoft.com/office/powerpoint/2010/main" val="2039763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Control de versiones</a:t>
            </a:r>
          </a:p>
        </p:txBody>
      </p:sp>
      <p:pic>
        <p:nvPicPr>
          <p:cNvPr id="3" name="Imagen 2">
            <a:extLst>
              <a:ext uri="{FF2B5EF4-FFF2-40B4-BE49-F238E27FC236}">
                <a16:creationId xmlns:a16="http://schemas.microsoft.com/office/drawing/2014/main" id="{3FFAB3DA-00DC-4BEE-8A0F-FDFE275C2A9B}"/>
              </a:ext>
            </a:extLst>
          </p:cNvPr>
          <p:cNvPicPr>
            <a:picLocks noChangeAspect="1"/>
          </p:cNvPicPr>
          <p:nvPr/>
        </p:nvPicPr>
        <p:blipFill>
          <a:blip r:embed="rId3"/>
          <a:stretch>
            <a:fillRect/>
          </a:stretch>
        </p:blipFill>
        <p:spPr>
          <a:xfrm>
            <a:off x="1660398" y="2535712"/>
            <a:ext cx="6724650" cy="2933700"/>
          </a:xfrm>
          <a:prstGeom prst="rect">
            <a:avLst/>
          </a:prstGeom>
        </p:spPr>
      </p:pic>
    </p:spTree>
    <p:extLst>
      <p:ext uri="{BB962C8B-B14F-4D97-AF65-F5344CB8AC3E}">
        <p14:creationId xmlns:p14="http://schemas.microsoft.com/office/powerpoint/2010/main" val="9293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p:cNvSpPr txBox="1"/>
          <p:nvPr/>
        </p:nvSpPr>
        <p:spPr>
          <a:xfrm>
            <a:off x="954675" y="2542922"/>
            <a:ext cx="6694481" cy="1938992"/>
          </a:xfrm>
          <a:prstGeom prst="rect">
            <a:avLst/>
          </a:prstGeom>
          <a:noFill/>
        </p:spPr>
        <p:txBody>
          <a:bodyPr wrap="square" rtlCol="0">
            <a:spAutoFit/>
          </a:bodyPr>
          <a:lstStyle/>
          <a:p>
            <a:r>
              <a:rPr lang="es-CO" sz="2400" dirty="0">
                <a:solidFill>
                  <a:srgbClr val="5E5C5D"/>
                </a:solidFill>
                <a:cs typeface="Calibri"/>
              </a:rPr>
              <a:t>Diseñar un aplicativo web que permita el control y registro de mascotas, en el cual se pueda solicitar citas para baños, paseos y guarderías caninas y además poder generar  seguimiento de las mascotas, desde su ingreso hasta su despacho.</a:t>
            </a:r>
            <a:endParaRPr lang="es-ES" sz="2400" dirty="0">
              <a:solidFill>
                <a:srgbClr val="5E5C5D"/>
              </a:solidFill>
              <a:latin typeface="Calibri"/>
              <a:cs typeface="Calibri"/>
            </a:endParaRPr>
          </a:p>
        </p:txBody>
      </p:sp>
      <p:sp>
        <p:nvSpPr>
          <p:cNvPr id="18" name="Título 1"/>
          <p:cNvSpPr txBox="1">
            <a:spLocks/>
          </p:cNvSpPr>
          <p:nvPr/>
        </p:nvSpPr>
        <p:spPr>
          <a:xfrm>
            <a:off x="458271" y="370283"/>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Objetivo general </a:t>
            </a:r>
          </a:p>
        </p:txBody>
      </p:sp>
    </p:spTree>
    <p:extLst>
      <p:ext uri="{BB962C8B-B14F-4D97-AF65-F5344CB8AC3E}">
        <p14:creationId xmlns:p14="http://schemas.microsoft.com/office/powerpoint/2010/main" val="4126290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Control de versiones</a:t>
            </a:r>
          </a:p>
        </p:txBody>
      </p:sp>
      <p:pic>
        <p:nvPicPr>
          <p:cNvPr id="4" name="Imagen 3">
            <a:extLst>
              <a:ext uri="{FF2B5EF4-FFF2-40B4-BE49-F238E27FC236}">
                <a16:creationId xmlns:a16="http://schemas.microsoft.com/office/drawing/2014/main" id="{57980638-90DA-43CF-9AB7-A86CA8D003DB}"/>
              </a:ext>
            </a:extLst>
          </p:cNvPr>
          <p:cNvPicPr>
            <a:picLocks noChangeAspect="1"/>
          </p:cNvPicPr>
          <p:nvPr/>
        </p:nvPicPr>
        <p:blipFill>
          <a:blip r:embed="rId3"/>
          <a:stretch>
            <a:fillRect/>
          </a:stretch>
        </p:blipFill>
        <p:spPr>
          <a:xfrm>
            <a:off x="2907792" y="1726760"/>
            <a:ext cx="5801724" cy="4939215"/>
          </a:xfrm>
          <a:prstGeom prst="rect">
            <a:avLst/>
          </a:prstGeom>
        </p:spPr>
      </p:pic>
    </p:spTree>
    <p:extLst>
      <p:ext uri="{BB962C8B-B14F-4D97-AF65-F5344CB8AC3E}">
        <p14:creationId xmlns:p14="http://schemas.microsoft.com/office/powerpoint/2010/main" val="1377139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Control de versiones</a:t>
            </a:r>
          </a:p>
        </p:txBody>
      </p:sp>
      <p:pic>
        <p:nvPicPr>
          <p:cNvPr id="3" name="Imagen 2">
            <a:extLst>
              <a:ext uri="{FF2B5EF4-FFF2-40B4-BE49-F238E27FC236}">
                <a16:creationId xmlns:a16="http://schemas.microsoft.com/office/drawing/2014/main" id="{7C5BF4A9-4239-4317-9EAC-30B222B48D52}"/>
              </a:ext>
            </a:extLst>
          </p:cNvPr>
          <p:cNvPicPr>
            <a:picLocks noChangeAspect="1"/>
          </p:cNvPicPr>
          <p:nvPr/>
        </p:nvPicPr>
        <p:blipFill>
          <a:blip r:embed="rId3"/>
          <a:stretch>
            <a:fillRect/>
          </a:stretch>
        </p:blipFill>
        <p:spPr>
          <a:xfrm>
            <a:off x="0" y="2350264"/>
            <a:ext cx="9144000" cy="1834015"/>
          </a:xfrm>
          <a:prstGeom prst="rect">
            <a:avLst/>
          </a:prstGeom>
        </p:spPr>
      </p:pic>
      <p:pic>
        <p:nvPicPr>
          <p:cNvPr id="7" name="Imagen 6">
            <a:extLst>
              <a:ext uri="{FF2B5EF4-FFF2-40B4-BE49-F238E27FC236}">
                <a16:creationId xmlns:a16="http://schemas.microsoft.com/office/drawing/2014/main" id="{841F31F7-F097-4983-9127-4CBFF1D91F3B}"/>
              </a:ext>
            </a:extLst>
          </p:cNvPr>
          <p:cNvPicPr>
            <a:picLocks noChangeAspect="1"/>
          </p:cNvPicPr>
          <p:nvPr/>
        </p:nvPicPr>
        <p:blipFill>
          <a:blip r:embed="rId4"/>
          <a:stretch>
            <a:fillRect/>
          </a:stretch>
        </p:blipFill>
        <p:spPr>
          <a:xfrm>
            <a:off x="3090672" y="4551284"/>
            <a:ext cx="4892040" cy="1936433"/>
          </a:xfrm>
          <a:prstGeom prst="rect">
            <a:avLst/>
          </a:prstGeom>
        </p:spPr>
      </p:pic>
    </p:spTree>
    <p:extLst>
      <p:ext uri="{BB962C8B-B14F-4D97-AF65-F5344CB8AC3E}">
        <p14:creationId xmlns:p14="http://schemas.microsoft.com/office/powerpoint/2010/main" val="2877474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Control de versiones</a:t>
            </a:r>
          </a:p>
        </p:txBody>
      </p:sp>
      <p:pic>
        <p:nvPicPr>
          <p:cNvPr id="4" name="Imagen 3">
            <a:extLst>
              <a:ext uri="{FF2B5EF4-FFF2-40B4-BE49-F238E27FC236}">
                <a16:creationId xmlns:a16="http://schemas.microsoft.com/office/drawing/2014/main" id="{C3B0964B-F549-440D-B608-0C9067DAA2A3}"/>
              </a:ext>
            </a:extLst>
          </p:cNvPr>
          <p:cNvPicPr>
            <a:picLocks noChangeAspect="1"/>
          </p:cNvPicPr>
          <p:nvPr/>
        </p:nvPicPr>
        <p:blipFill>
          <a:blip r:embed="rId3"/>
          <a:stretch>
            <a:fillRect/>
          </a:stretch>
        </p:blipFill>
        <p:spPr>
          <a:xfrm>
            <a:off x="621220" y="3096768"/>
            <a:ext cx="8029575" cy="2438400"/>
          </a:xfrm>
          <a:prstGeom prst="rect">
            <a:avLst/>
          </a:prstGeom>
        </p:spPr>
      </p:pic>
    </p:spTree>
    <p:extLst>
      <p:ext uri="{BB962C8B-B14F-4D97-AF65-F5344CB8AC3E}">
        <p14:creationId xmlns:p14="http://schemas.microsoft.com/office/powerpoint/2010/main" val="2176375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Base de datos, poblada</a:t>
            </a:r>
          </a:p>
        </p:txBody>
      </p:sp>
      <p:pic>
        <p:nvPicPr>
          <p:cNvPr id="2" name="Imagen 1">
            <a:extLst>
              <a:ext uri="{FF2B5EF4-FFF2-40B4-BE49-F238E27FC236}">
                <a16:creationId xmlns:a16="http://schemas.microsoft.com/office/drawing/2014/main" id="{127681FF-A225-4132-9034-FE60F3AC222E}"/>
              </a:ext>
            </a:extLst>
          </p:cNvPr>
          <p:cNvPicPr>
            <a:picLocks noChangeAspect="1"/>
          </p:cNvPicPr>
          <p:nvPr/>
        </p:nvPicPr>
        <p:blipFill>
          <a:blip r:embed="rId3"/>
          <a:stretch>
            <a:fillRect/>
          </a:stretch>
        </p:blipFill>
        <p:spPr>
          <a:xfrm>
            <a:off x="338328" y="3179690"/>
            <a:ext cx="8467344" cy="2563837"/>
          </a:xfrm>
          <a:prstGeom prst="rect">
            <a:avLst/>
          </a:prstGeom>
        </p:spPr>
      </p:pic>
    </p:spTree>
    <p:extLst>
      <p:ext uri="{BB962C8B-B14F-4D97-AF65-F5344CB8AC3E}">
        <p14:creationId xmlns:p14="http://schemas.microsoft.com/office/powerpoint/2010/main" val="1288245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Prototipo no funcional - CSS</a:t>
            </a:r>
          </a:p>
        </p:txBody>
      </p:sp>
    </p:spTree>
    <p:extLst>
      <p:ext uri="{BB962C8B-B14F-4D97-AF65-F5344CB8AC3E}">
        <p14:creationId xmlns:p14="http://schemas.microsoft.com/office/powerpoint/2010/main" val="3031576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Pruebas: caja negra / blanca</a:t>
            </a:r>
          </a:p>
        </p:txBody>
      </p:sp>
    </p:spTree>
    <p:extLst>
      <p:ext uri="{BB962C8B-B14F-4D97-AF65-F5344CB8AC3E}">
        <p14:creationId xmlns:p14="http://schemas.microsoft.com/office/powerpoint/2010/main" val="2649135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Implementación diag. </a:t>
            </a:r>
            <a:r>
              <a:rPr lang="es-CO" sz="5400" b="1" dirty="0" err="1">
                <a:solidFill>
                  <a:schemeClr val="bg1"/>
                </a:solidFill>
              </a:rPr>
              <a:t>distrib</a:t>
            </a:r>
            <a:endParaRPr lang="es-CO" sz="5400" b="1" dirty="0">
              <a:solidFill>
                <a:schemeClr val="bg1"/>
              </a:solidFill>
            </a:endParaRPr>
          </a:p>
        </p:txBody>
      </p:sp>
    </p:spTree>
    <p:extLst>
      <p:ext uri="{BB962C8B-B14F-4D97-AF65-F5344CB8AC3E}">
        <p14:creationId xmlns:p14="http://schemas.microsoft.com/office/powerpoint/2010/main" val="1436232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
          <p:cNvSpPr txBox="1">
            <a:spLocks/>
          </p:cNvSpPr>
          <p:nvPr/>
        </p:nvSpPr>
        <p:spPr>
          <a:xfrm>
            <a:off x="458271" y="370283"/>
            <a:ext cx="73193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Objetivos específicos</a:t>
            </a:r>
          </a:p>
        </p:txBody>
      </p:sp>
      <p:sp>
        <p:nvSpPr>
          <p:cNvPr id="4" name="CuadroTexto 3"/>
          <p:cNvSpPr txBox="1"/>
          <p:nvPr/>
        </p:nvSpPr>
        <p:spPr>
          <a:xfrm>
            <a:off x="458271" y="1908400"/>
            <a:ext cx="8595516" cy="3539430"/>
          </a:xfrm>
          <a:prstGeom prst="rect">
            <a:avLst/>
          </a:prstGeom>
          <a:noFill/>
        </p:spPr>
        <p:txBody>
          <a:bodyPr wrap="square" rtlCol="0">
            <a:spAutoFit/>
          </a:bodyPr>
          <a:lstStyle/>
          <a:p>
            <a:r>
              <a:rPr lang="es-CO" sz="1400" dirty="0">
                <a:solidFill>
                  <a:srgbClr val="5E5C5D"/>
                </a:solidFill>
                <a:cs typeface="Calibri"/>
              </a:rPr>
              <a:t>Realizar una investigación del sector de mascotas, enfocada en determinar la necesidad en el registro y control del servicio de Gromming, paseo y guardería con una duración de 1 semana en la cual se les aplique una encuesta a quienes prestan de manera formal este servicio.</a:t>
            </a:r>
          </a:p>
          <a:p>
            <a:endParaRPr lang="es-CO" sz="1400" dirty="0">
              <a:solidFill>
                <a:srgbClr val="5E5C5D"/>
              </a:solidFill>
              <a:cs typeface="Calibri"/>
            </a:endParaRPr>
          </a:p>
          <a:p>
            <a:r>
              <a:rPr lang="es-CO" sz="1400" dirty="0">
                <a:solidFill>
                  <a:srgbClr val="5E5C5D"/>
                </a:solidFill>
                <a:cs typeface="Calibri"/>
              </a:rPr>
              <a:t>Llevar a cabo la codificación de las encuestas y método de observación, para detectar las etapas de los procesos en que se requiere intervención y control.</a:t>
            </a:r>
          </a:p>
          <a:p>
            <a:endParaRPr lang="es-CO" sz="1400" dirty="0">
              <a:solidFill>
                <a:srgbClr val="5E5C5D"/>
              </a:solidFill>
              <a:cs typeface="Calibri"/>
            </a:endParaRPr>
          </a:p>
          <a:p>
            <a:r>
              <a:rPr lang="es-CO" sz="1400" dirty="0">
                <a:solidFill>
                  <a:srgbClr val="5E5C5D"/>
                </a:solidFill>
                <a:cs typeface="Calibri"/>
              </a:rPr>
              <a:t>Realizar un análisis de la información codificada en un sistema automatizado el cual  administre su almacenamiento y carga de los datos para poder utilizarlos y manipularlos.</a:t>
            </a:r>
          </a:p>
          <a:p>
            <a:r>
              <a:rPr lang="es-CO" sz="1400" dirty="0">
                <a:solidFill>
                  <a:srgbClr val="5E5C5D"/>
                </a:solidFill>
                <a:cs typeface="Calibri"/>
              </a:rPr>
              <a:t>Diseñar un sistema que represente el proceso y el flujo de la información desde el primer contacto con el cliente hasta el final del proceso.</a:t>
            </a:r>
          </a:p>
          <a:p>
            <a:endParaRPr lang="es-CO" sz="1400" dirty="0">
              <a:solidFill>
                <a:srgbClr val="5E5C5D"/>
              </a:solidFill>
              <a:cs typeface="Calibri"/>
            </a:endParaRPr>
          </a:p>
          <a:p>
            <a:r>
              <a:rPr lang="es-CO" sz="1400" dirty="0">
                <a:solidFill>
                  <a:srgbClr val="5E5C5D"/>
                </a:solidFill>
                <a:cs typeface="Calibri"/>
              </a:rPr>
              <a:t>Establecer unos parámetros dentro del flujo del proceso en el cual se desprendan los servicios que se ofrecen al cliente.</a:t>
            </a:r>
          </a:p>
          <a:p>
            <a:endParaRPr lang="es-CO" sz="1400" dirty="0">
              <a:solidFill>
                <a:srgbClr val="5E5C5D"/>
              </a:solidFill>
              <a:cs typeface="Calibri"/>
            </a:endParaRPr>
          </a:p>
          <a:p>
            <a:r>
              <a:rPr lang="es-CO" sz="1400" dirty="0">
                <a:solidFill>
                  <a:srgbClr val="5E5C5D"/>
                </a:solidFill>
                <a:cs typeface="Calibri"/>
              </a:rPr>
              <a:t>Permitir al administrador consultar la base de datos de los clientes y el flujo de los procesos.</a:t>
            </a:r>
          </a:p>
        </p:txBody>
      </p:sp>
    </p:spTree>
    <p:extLst>
      <p:ext uri="{BB962C8B-B14F-4D97-AF65-F5344CB8AC3E}">
        <p14:creationId xmlns:p14="http://schemas.microsoft.com/office/powerpoint/2010/main" val="189609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Planteamiento del problema</a:t>
            </a:r>
          </a:p>
        </p:txBody>
      </p:sp>
      <p:sp>
        <p:nvSpPr>
          <p:cNvPr id="6" name="CuadroTexto 5"/>
          <p:cNvSpPr txBox="1"/>
          <p:nvPr/>
        </p:nvSpPr>
        <p:spPr>
          <a:xfrm>
            <a:off x="684158" y="2304199"/>
            <a:ext cx="8086809" cy="2554545"/>
          </a:xfrm>
          <a:prstGeom prst="rect">
            <a:avLst/>
          </a:prstGeom>
          <a:noFill/>
        </p:spPr>
        <p:txBody>
          <a:bodyPr wrap="square" rtlCol="0">
            <a:spAutoFit/>
          </a:bodyPr>
          <a:lstStyle/>
          <a:p>
            <a:pPr algn="just"/>
            <a:r>
              <a:rPr lang="es-CO" sz="2000" dirty="0">
                <a:solidFill>
                  <a:srgbClr val="5E5C5D"/>
                </a:solidFill>
                <a:cs typeface="Calibri"/>
              </a:rPr>
              <a:t>Dentro de la industria que se enfoca al cuidado de mascotas se ha evidenciado que éste sector no se ha estandarizado una herramienta que permita administrar los datos detallados del cliente y mascotas así como del recurso humano dispuesto para prestar dicho servicio y esto hace que el registro como el control de estos servicios se realicen de manera manual lo cual dificulta poder tener estadísticas y evidenciar posibles vacíos en los procesos, además el poder aprovechar de manera más eficiente los datos del usuario para ofrecer más servicios.</a:t>
            </a:r>
            <a:endParaRPr lang="es-ES" sz="2000" dirty="0">
              <a:solidFill>
                <a:srgbClr val="5E5C5D"/>
              </a:solidFill>
              <a:latin typeface="Calibri"/>
              <a:cs typeface="Calibri"/>
            </a:endParaRPr>
          </a:p>
        </p:txBody>
      </p:sp>
    </p:spTree>
    <p:extLst>
      <p:ext uri="{BB962C8B-B14F-4D97-AF65-F5344CB8AC3E}">
        <p14:creationId xmlns:p14="http://schemas.microsoft.com/office/powerpoint/2010/main" val="389231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Alcance del proyecto</a:t>
            </a:r>
          </a:p>
        </p:txBody>
      </p:sp>
      <p:sp>
        <p:nvSpPr>
          <p:cNvPr id="4" name="CuadroTexto 3"/>
          <p:cNvSpPr txBox="1"/>
          <p:nvPr/>
        </p:nvSpPr>
        <p:spPr>
          <a:xfrm>
            <a:off x="1380322" y="2732108"/>
            <a:ext cx="6694481" cy="1631216"/>
          </a:xfrm>
          <a:prstGeom prst="rect">
            <a:avLst/>
          </a:prstGeom>
          <a:noFill/>
        </p:spPr>
        <p:txBody>
          <a:bodyPr wrap="square" rtlCol="0">
            <a:spAutoFit/>
          </a:bodyPr>
          <a:lstStyle/>
          <a:p>
            <a:pPr algn="just"/>
            <a:r>
              <a:rPr lang="es-CO" sz="2000" dirty="0">
                <a:solidFill>
                  <a:srgbClr val="5E5C5D"/>
                </a:solidFill>
                <a:cs typeface="Calibri"/>
              </a:rPr>
              <a:t>Vamos a realizar el proyecto Gromming Dog en el barrio MODELIA de la localidad FONTIBON en 10 veterinarias que prestan este servicio de Baño, Guardería y Paseo canino para que puedan ofrecer estos servicios de una manera automatizada.</a:t>
            </a:r>
            <a:endParaRPr lang="es-ES" sz="2000" dirty="0">
              <a:solidFill>
                <a:srgbClr val="5E5C5D"/>
              </a:solidFill>
              <a:latin typeface="Calibri"/>
              <a:cs typeface="Calibri"/>
            </a:endParaRPr>
          </a:p>
        </p:txBody>
      </p:sp>
    </p:spTree>
    <p:extLst>
      <p:ext uri="{BB962C8B-B14F-4D97-AF65-F5344CB8AC3E}">
        <p14:creationId xmlns:p14="http://schemas.microsoft.com/office/powerpoint/2010/main" val="171241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Justificación</a:t>
            </a:r>
          </a:p>
        </p:txBody>
      </p:sp>
      <p:sp>
        <p:nvSpPr>
          <p:cNvPr id="5" name="CuadroTexto 4"/>
          <p:cNvSpPr txBox="1"/>
          <p:nvPr/>
        </p:nvSpPr>
        <p:spPr>
          <a:xfrm>
            <a:off x="1480241" y="3611678"/>
            <a:ext cx="6494644" cy="1477328"/>
          </a:xfrm>
          <a:prstGeom prst="rect">
            <a:avLst/>
          </a:prstGeom>
          <a:noFill/>
        </p:spPr>
        <p:txBody>
          <a:bodyPr wrap="square" rtlCol="0">
            <a:spAutoFit/>
          </a:bodyPr>
          <a:lstStyle/>
          <a:p>
            <a:r>
              <a:rPr lang="es-CO" dirty="0">
                <a:solidFill>
                  <a:srgbClr val="5E5C5D"/>
                </a:solidFill>
                <a:cs typeface="Calibri"/>
              </a:rPr>
              <a:t>Se ha evidenciado que en el tema de mascotas, en las diferentes veterinarias, las cuales en su mayoría, tienen poco control en sus procesos, y el propósito de éste proyecto, es implementar un aplicativo web para facilitar el control de los datos de los clientes y sus mascotas. </a:t>
            </a:r>
          </a:p>
        </p:txBody>
      </p:sp>
    </p:spTree>
    <p:extLst>
      <p:ext uri="{BB962C8B-B14F-4D97-AF65-F5344CB8AC3E}">
        <p14:creationId xmlns:p14="http://schemas.microsoft.com/office/powerpoint/2010/main" val="2638770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ítulo 1"/>
          <p:cNvSpPr txBox="1">
            <a:spLocks/>
          </p:cNvSpPr>
          <p:nvPr/>
        </p:nvSpPr>
        <p:spPr>
          <a:xfrm>
            <a:off x="458271" y="441304"/>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Técnicas de levantamiento de información</a:t>
            </a:r>
          </a:p>
        </p:txBody>
      </p:sp>
      <p:sp>
        <p:nvSpPr>
          <p:cNvPr id="4" name="CuadroTexto 3"/>
          <p:cNvSpPr txBox="1"/>
          <p:nvPr/>
        </p:nvSpPr>
        <p:spPr>
          <a:xfrm>
            <a:off x="1001488" y="3340173"/>
            <a:ext cx="5936906" cy="1815882"/>
          </a:xfrm>
          <a:prstGeom prst="rect">
            <a:avLst/>
          </a:prstGeom>
          <a:noFill/>
        </p:spPr>
        <p:txBody>
          <a:bodyPr wrap="square" rtlCol="0">
            <a:spAutoFit/>
          </a:bodyPr>
          <a:lstStyle/>
          <a:p>
            <a:r>
              <a:rPr lang="es-CO" sz="1600" dirty="0">
                <a:solidFill>
                  <a:srgbClr val="5E5C5D"/>
                </a:solidFill>
                <a:cs typeface="Calibri"/>
              </a:rPr>
              <a:t>Durante el proceso de Levantamiento de Información, se implementaron dos métodos:</a:t>
            </a:r>
          </a:p>
          <a:p>
            <a:endParaRPr lang="es-CO" sz="1600" dirty="0">
              <a:solidFill>
                <a:srgbClr val="5E5C5D"/>
              </a:solidFill>
              <a:latin typeface="Calibri"/>
              <a:cs typeface="Calibri"/>
            </a:endParaRPr>
          </a:p>
          <a:p>
            <a:pPr marL="285750" indent="-285750">
              <a:buFont typeface="Wingdings" panose="05000000000000000000" pitchFamily="2" charset="2"/>
              <a:buChar char="Ø"/>
            </a:pPr>
            <a:r>
              <a:rPr lang="es-CO" sz="1600" dirty="0">
                <a:solidFill>
                  <a:srgbClr val="5E5C5D"/>
                </a:solidFill>
                <a:latin typeface="Calibri"/>
                <a:cs typeface="Calibri"/>
              </a:rPr>
              <a:t>Encuesta</a:t>
            </a:r>
          </a:p>
          <a:p>
            <a:endParaRPr lang="es-CO" sz="1600" dirty="0">
              <a:solidFill>
                <a:srgbClr val="5E5C5D"/>
              </a:solidFill>
              <a:latin typeface="Calibri"/>
              <a:cs typeface="Calibri"/>
            </a:endParaRPr>
          </a:p>
          <a:p>
            <a:pPr marL="285750" indent="-285750">
              <a:buFont typeface="Wingdings" panose="05000000000000000000" pitchFamily="2" charset="2"/>
              <a:buChar char="Ø"/>
            </a:pPr>
            <a:r>
              <a:rPr lang="es-CO" sz="1600" dirty="0">
                <a:solidFill>
                  <a:srgbClr val="5E5C5D"/>
                </a:solidFill>
                <a:latin typeface="Calibri"/>
                <a:cs typeface="Calibri"/>
              </a:rPr>
              <a:t>Método de Observación</a:t>
            </a:r>
          </a:p>
          <a:p>
            <a:endParaRPr lang="es-ES" sz="1600" dirty="0">
              <a:solidFill>
                <a:srgbClr val="5E5C5D"/>
              </a:solidFill>
              <a:latin typeface="Calibri"/>
              <a:cs typeface="Calibri"/>
            </a:endParaRPr>
          </a:p>
        </p:txBody>
      </p:sp>
    </p:spTree>
    <p:extLst>
      <p:ext uri="{BB962C8B-B14F-4D97-AF65-F5344CB8AC3E}">
        <p14:creationId xmlns:p14="http://schemas.microsoft.com/office/powerpoint/2010/main" val="401066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370283"/>
            <a:ext cx="8538584"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Mapa de procesos BPMN</a:t>
            </a:r>
          </a:p>
        </p:txBody>
      </p:sp>
      <p:pic>
        <p:nvPicPr>
          <p:cNvPr id="2" name="Imagen 1"/>
          <p:cNvPicPr>
            <a:picLocks noChangeAspect="1"/>
          </p:cNvPicPr>
          <p:nvPr/>
        </p:nvPicPr>
        <p:blipFill>
          <a:blip r:embed="rId3"/>
          <a:stretch>
            <a:fillRect/>
          </a:stretch>
        </p:blipFill>
        <p:spPr>
          <a:xfrm>
            <a:off x="133350" y="3077950"/>
            <a:ext cx="8863505" cy="2622761"/>
          </a:xfrm>
          <a:prstGeom prst="rect">
            <a:avLst/>
          </a:prstGeom>
        </p:spPr>
      </p:pic>
    </p:spTree>
    <p:extLst>
      <p:ext uri="{BB962C8B-B14F-4D97-AF65-F5344CB8AC3E}">
        <p14:creationId xmlns:p14="http://schemas.microsoft.com/office/powerpoint/2010/main" val="6764532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1502</TotalTime>
  <Words>735</Words>
  <Application>Microsoft Office PowerPoint</Application>
  <PresentationFormat>Presentación en pantalla (4:3)</PresentationFormat>
  <Paragraphs>107</Paragraphs>
  <Slides>36</Slides>
  <Notes>33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36</vt:i4>
      </vt:variant>
    </vt:vector>
  </HeadingPairs>
  <TitlesOfParts>
    <vt:vector size="40" baseType="lpstr">
      <vt:lpstr>Arial</vt:lpstr>
      <vt:lpstr>Calibri</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OSP2019</cp:lastModifiedBy>
  <cp:revision>200</cp:revision>
  <dcterms:created xsi:type="dcterms:W3CDTF">2014-06-25T16:18:26Z</dcterms:created>
  <dcterms:modified xsi:type="dcterms:W3CDTF">2019-04-10T21:21:05Z</dcterms:modified>
</cp:coreProperties>
</file>