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342" r:id="rId6"/>
    <p:sldId id="340" r:id="rId7"/>
    <p:sldId id="293" r:id="rId8"/>
    <p:sldId id="341" r:id="rId9"/>
    <p:sldId id="343" r:id="rId10"/>
    <p:sldId id="259" r:id="rId11"/>
    <p:sldId id="344" r:id="rId12"/>
    <p:sldId id="311" r:id="rId13"/>
    <p:sldId id="355" r:id="rId14"/>
    <p:sldId id="353" r:id="rId15"/>
    <p:sldId id="267" r:id="rId16"/>
    <p:sldId id="327" r:id="rId17"/>
    <p:sldId id="334" r:id="rId18"/>
    <p:sldId id="269" r:id="rId19"/>
    <p:sldId id="335" r:id="rId20"/>
    <p:sldId id="352" r:id="rId21"/>
    <p:sldId id="271" r:id="rId22"/>
    <p:sldId id="328" r:id="rId23"/>
    <p:sldId id="345" r:id="rId24"/>
    <p:sldId id="337" r:id="rId25"/>
    <p:sldId id="338" r:id="rId26"/>
    <p:sldId id="339" r:id="rId27"/>
    <p:sldId id="356" r:id="rId28"/>
    <p:sldId id="346" r:id="rId29"/>
    <p:sldId id="350" r:id="rId30"/>
    <p:sldId id="351" r:id="rId31"/>
    <p:sldId id="349" r:id="rId32"/>
    <p:sldId id="347" r:id="rId33"/>
    <p:sldId id="348" r:id="rId34"/>
    <p:sldId id="325"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48" autoAdjust="0"/>
  </p:normalViewPr>
  <p:slideViewPr>
    <p:cSldViewPr>
      <p:cViewPr>
        <p:scale>
          <a:sx n="100" d="100"/>
          <a:sy n="100" d="100"/>
        </p:scale>
        <p:origin x="1134" y="4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laurenwhitehouse:Documents:Programs:customer%20survey:TechValidate%20-%20Campaign%201:productivity%20and%20utilization%20increases%20char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laurenwhitehouse:Documents:Programs:customer%20survey:TechValidate%20-%20Campaign%201:productivity%20and%20utilization%20increases%20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000" b="0">
                <a:latin typeface="Century Gothic"/>
                <a:cs typeface="Century Gothic"/>
              </a:defRPr>
            </a:pPr>
            <a:r>
              <a:rPr lang="en-US" sz="1000" b="0">
                <a:latin typeface="Century Gothic"/>
                <a:cs typeface="Century Gothic"/>
              </a:rPr>
              <a:t>Since deploying VMTurbo, estimate the percentage increase in IT staff productivity.</a:t>
            </a:r>
          </a:p>
        </c:rich>
      </c:tx>
      <c:layout>
        <c:manualLayout>
          <c:xMode val="edge"/>
          <c:yMode val="edge"/>
          <c:x val="0.148858795944636"/>
          <c:y val="0.194444444444444"/>
        </c:manualLayout>
      </c:layout>
      <c:overlay val="0"/>
    </c:title>
    <c:autoTitleDeleted val="0"/>
    <c:plotArea>
      <c:layout>
        <c:manualLayout>
          <c:layoutTarget val="inner"/>
          <c:xMode val="edge"/>
          <c:yMode val="edge"/>
          <c:x val="0.27213954830473402"/>
          <c:y val="0.361054381180484"/>
          <c:w val="0.31059011769065498"/>
          <c:h val="0.57685185185185195"/>
        </c:manualLayout>
      </c:layout>
      <c:pieChart>
        <c:varyColors val="1"/>
        <c:ser>
          <c:idx val="1"/>
          <c:order val="1"/>
          <c:spPr>
            <a:solidFill>
              <a:srgbClr val="FFDD3A"/>
            </a:solidFill>
            <a:effectLst/>
          </c:spPr>
          <c:dPt>
            <c:idx val="0"/>
            <c:bubble3D val="0"/>
            <c:spPr>
              <a:solidFill>
                <a:srgbClr val="FFDD3A"/>
              </a:solidFill>
              <a:ln>
                <a:solidFill>
                  <a:schemeClr val="bg1"/>
                </a:solidFill>
              </a:ln>
              <a:effectLst/>
            </c:spPr>
          </c:dPt>
          <c:dPt>
            <c:idx val="1"/>
            <c:bubble3D val="0"/>
            <c:spPr>
              <a:solidFill>
                <a:srgbClr val="B8D931"/>
              </a:solidFill>
              <a:ln>
                <a:solidFill>
                  <a:schemeClr val="bg1"/>
                </a:solidFill>
              </a:ln>
              <a:effectLst/>
            </c:spPr>
          </c:dPt>
          <c:dPt>
            <c:idx val="2"/>
            <c:bubble3D val="0"/>
            <c:spPr>
              <a:solidFill>
                <a:srgbClr val="00A500"/>
              </a:solidFill>
              <a:ln>
                <a:solidFill>
                  <a:schemeClr val="bg1"/>
                </a:solidFill>
              </a:ln>
              <a:effectLst/>
            </c:spPr>
          </c:dPt>
          <c:dPt>
            <c:idx val="3"/>
            <c:bubble3D val="0"/>
            <c:spPr>
              <a:solidFill>
                <a:srgbClr val="00AEAE"/>
              </a:solidFill>
              <a:ln>
                <a:solidFill>
                  <a:schemeClr val="bg1"/>
                </a:solidFill>
              </a:ln>
              <a:effectLst/>
            </c:spPr>
          </c:dPt>
          <c:cat>
            <c:strRef>
              <c:f>Sheet1!$B$4:$B$7</c:f>
              <c:strCache>
                <c:ptCount val="4"/>
                <c:pt idx="0">
                  <c:v>60% or greater</c:v>
                </c:pt>
                <c:pt idx="1">
                  <c:v>40% to 59%</c:v>
                </c:pt>
                <c:pt idx="2">
                  <c:v>20% to 39%</c:v>
                </c:pt>
                <c:pt idx="3">
                  <c:v>Less than 20%</c:v>
                </c:pt>
              </c:strCache>
            </c:strRef>
          </c:cat>
          <c:val>
            <c:numRef>
              <c:f>Sheet1!$C$4:$C$7</c:f>
              <c:numCache>
                <c:formatCode>0%</c:formatCode>
                <c:ptCount val="4"/>
                <c:pt idx="0">
                  <c:v>0.02</c:v>
                </c:pt>
                <c:pt idx="1">
                  <c:v>0.13</c:v>
                </c:pt>
                <c:pt idx="2">
                  <c:v>0.4</c:v>
                </c:pt>
                <c:pt idx="3">
                  <c:v>0.45</c:v>
                </c:pt>
              </c:numCache>
            </c:numRef>
          </c:val>
        </c:ser>
        <c:ser>
          <c:idx val="0"/>
          <c:order val="0"/>
          <c:spPr>
            <a:solidFill>
              <a:srgbClr val="FFDD3A"/>
            </a:solidFill>
          </c:spPr>
          <c:dPt>
            <c:idx val="0"/>
            <c:bubble3D val="0"/>
            <c:spPr>
              <a:solidFill>
                <a:srgbClr val="FFDD3A"/>
              </a:solidFill>
              <a:ln>
                <a:solidFill>
                  <a:schemeClr val="bg1"/>
                </a:solidFill>
              </a:ln>
            </c:spPr>
          </c:dPt>
          <c:dPt>
            <c:idx val="1"/>
            <c:bubble3D val="0"/>
            <c:spPr>
              <a:solidFill>
                <a:srgbClr val="B8D931"/>
              </a:solidFill>
              <a:ln>
                <a:solidFill>
                  <a:schemeClr val="bg1"/>
                </a:solidFill>
              </a:ln>
            </c:spPr>
          </c:dPt>
          <c:dPt>
            <c:idx val="2"/>
            <c:bubble3D val="0"/>
            <c:spPr>
              <a:solidFill>
                <a:srgbClr val="00A500"/>
              </a:solidFill>
              <a:ln>
                <a:solidFill>
                  <a:schemeClr val="bg1"/>
                </a:solidFill>
              </a:ln>
            </c:spPr>
          </c:dPt>
          <c:dPt>
            <c:idx val="3"/>
            <c:bubble3D val="0"/>
            <c:spPr>
              <a:solidFill>
                <a:srgbClr val="00AEAE"/>
              </a:solidFill>
              <a:ln>
                <a:solidFill>
                  <a:schemeClr val="bg1"/>
                </a:solidFill>
              </a:ln>
            </c:spPr>
          </c:dPt>
          <c:cat>
            <c:strRef>
              <c:f>Sheet1!$B$4:$B$7</c:f>
              <c:strCache>
                <c:ptCount val="4"/>
                <c:pt idx="0">
                  <c:v>60% or greater</c:v>
                </c:pt>
                <c:pt idx="1">
                  <c:v>40% to 59%</c:v>
                </c:pt>
                <c:pt idx="2">
                  <c:v>20% to 39%</c:v>
                </c:pt>
                <c:pt idx="3">
                  <c:v>Less than 20%</c:v>
                </c:pt>
              </c:strCache>
            </c:strRef>
          </c:cat>
          <c:val>
            <c:numRef>
              <c:f>Sheet1!$C$4:$C$7</c:f>
              <c:numCache>
                <c:formatCode>0%</c:formatCode>
                <c:ptCount val="4"/>
                <c:pt idx="0">
                  <c:v>0.02</c:v>
                </c:pt>
                <c:pt idx="1">
                  <c:v>0.13</c:v>
                </c:pt>
                <c:pt idx="2">
                  <c:v>0.4</c:v>
                </c:pt>
                <c:pt idx="3">
                  <c:v>0.45</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9199482549903903"/>
          <c:y val="0.489973030617183"/>
          <c:w val="0.28329024496937899"/>
          <c:h val="0.37190580344123603"/>
        </c:manualLayout>
      </c:layout>
      <c:overlay val="0"/>
      <c:txPr>
        <a:bodyPr/>
        <a:lstStyle/>
        <a:p>
          <a:pPr>
            <a:defRPr sz="1100"/>
          </a:pPr>
          <a:endParaRPr lang="en-US"/>
        </a:p>
      </c:txPr>
    </c:legend>
    <c:plotVisOnly val="1"/>
    <c:dispBlanksAs val="gap"/>
    <c:showDLblsOverMax val="0"/>
  </c:chart>
  <c:spPr>
    <a:solidFill>
      <a:schemeClr val="bg1"/>
    </a:solidFill>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900" b="0">
                <a:latin typeface="Century Gothic"/>
                <a:cs typeface="Century Gothic"/>
              </a:defRPr>
            </a:pPr>
            <a:r>
              <a:rPr lang="en-US" sz="900" b="0">
                <a:latin typeface="Century Gothic"/>
                <a:cs typeface="Century Gothic"/>
              </a:rPr>
              <a:t>Since deploying VMTurbo, estimate the percentage increase in resource utilization.</a:t>
            </a:r>
          </a:p>
        </c:rich>
      </c:tx>
      <c:layout>
        <c:manualLayout>
          <c:xMode val="edge"/>
          <c:yMode val="edge"/>
          <c:x val="0.15350414144826999"/>
          <c:y val="0.197671709315521"/>
        </c:manualLayout>
      </c:layout>
      <c:overlay val="0"/>
    </c:title>
    <c:autoTitleDeleted val="0"/>
    <c:plotArea>
      <c:layout>
        <c:manualLayout>
          <c:layoutTarget val="inner"/>
          <c:xMode val="edge"/>
          <c:yMode val="edge"/>
          <c:x val="0.14099198353155601"/>
          <c:y val="0.37377923216025799"/>
          <c:w val="0.330929313153492"/>
          <c:h val="0.54835009447302197"/>
        </c:manualLayout>
      </c:layout>
      <c:pieChart>
        <c:varyColors val="1"/>
        <c:ser>
          <c:idx val="0"/>
          <c:order val="0"/>
          <c:spPr>
            <a:solidFill>
              <a:srgbClr val="FFDD3A"/>
            </a:solidFill>
            <a:effectLst/>
          </c:spPr>
          <c:dPt>
            <c:idx val="0"/>
            <c:bubble3D val="0"/>
            <c:spPr>
              <a:solidFill>
                <a:srgbClr val="FFDD3A"/>
              </a:solidFill>
              <a:ln>
                <a:solidFill>
                  <a:schemeClr val="bg1"/>
                </a:solidFill>
              </a:ln>
              <a:effectLst/>
            </c:spPr>
          </c:dPt>
          <c:dPt>
            <c:idx val="1"/>
            <c:bubble3D val="0"/>
            <c:spPr>
              <a:solidFill>
                <a:srgbClr val="B8D931"/>
              </a:solidFill>
              <a:ln>
                <a:solidFill>
                  <a:schemeClr val="bg1"/>
                </a:solidFill>
              </a:ln>
              <a:effectLst/>
            </c:spPr>
          </c:dPt>
          <c:dPt>
            <c:idx val="2"/>
            <c:bubble3D val="0"/>
            <c:spPr>
              <a:solidFill>
                <a:srgbClr val="00A500"/>
              </a:solidFill>
              <a:ln>
                <a:solidFill>
                  <a:schemeClr val="bg1"/>
                </a:solidFill>
              </a:ln>
              <a:effectLst/>
            </c:spPr>
          </c:dPt>
          <c:dPt>
            <c:idx val="3"/>
            <c:bubble3D val="0"/>
            <c:spPr>
              <a:solidFill>
                <a:srgbClr val="00AEAE"/>
              </a:solidFill>
              <a:ln>
                <a:solidFill>
                  <a:schemeClr val="bg1"/>
                </a:solidFill>
              </a:ln>
              <a:effectLst/>
            </c:spPr>
          </c:dPt>
          <c:cat>
            <c:strRef>
              <c:f>Sheet1!$B$10:$B$13</c:f>
              <c:strCache>
                <c:ptCount val="4"/>
                <c:pt idx="0">
                  <c:v>60% or greater</c:v>
                </c:pt>
                <c:pt idx="1">
                  <c:v>40% to 59%</c:v>
                </c:pt>
                <c:pt idx="2">
                  <c:v>20% to 39%</c:v>
                </c:pt>
                <c:pt idx="3">
                  <c:v>Less than 20%</c:v>
                </c:pt>
              </c:strCache>
            </c:strRef>
          </c:cat>
          <c:val>
            <c:numRef>
              <c:f>Sheet1!$C$10:$C$13</c:f>
              <c:numCache>
                <c:formatCode>0%</c:formatCode>
                <c:ptCount val="4"/>
                <c:pt idx="0">
                  <c:v>0.09</c:v>
                </c:pt>
                <c:pt idx="1">
                  <c:v>0.28000000000000003</c:v>
                </c:pt>
                <c:pt idx="2">
                  <c:v>0.43</c:v>
                </c:pt>
                <c:pt idx="3">
                  <c:v>0.2</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1663197313630604"/>
          <c:y val="0.56374122598909004"/>
          <c:w val="0.35920513340902999"/>
          <c:h val="0.35393565269396698"/>
        </c:manualLayout>
      </c:layout>
      <c:overlay val="0"/>
      <c:txPr>
        <a:bodyPr/>
        <a:lstStyle/>
        <a:p>
          <a:pPr>
            <a:defRPr sz="1100"/>
          </a:pPr>
          <a:endParaRPr lang="en-US"/>
        </a:p>
      </c:txPr>
    </c:legend>
    <c:plotVisOnly val="1"/>
    <c:dispBlanksAs val="gap"/>
    <c:showDLblsOverMax val="0"/>
  </c:chart>
  <c:spPr>
    <a:solidFill>
      <a:schemeClr val="bg1"/>
    </a:solidFill>
    <a:ln>
      <a:no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515AE5-8F0A-4050-A337-BAB17B64D290}" type="datetimeFigureOut">
              <a:rPr lang="en-US" smtClean="0"/>
              <a:t>4/21/2015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88DA01-49B2-4B09-9356-55E6FCBACF0F}" type="slidenum">
              <a:rPr lang="en-US" smtClean="0"/>
              <a:t>‹#›</a:t>
            </a:fld>
            <a:endParaRPr lang="en-US"/>
          </a:p>
        </p:txBody>
      </p:sp>
    </p:spTree>
    <p:extLst>
      <p:ext uri="{BB962C8B-B14F-4D97-AF65-F5344CB8AC3E}">
        <p14:creationId xmlns:p14="http://schemas.microsoft.com/office/powerpoint/2010/main" val="3038418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88DA01-49B2-4B09-9356-55E6FCBACF0F}" type="slidenum">
              <a:rPr lang="en-US" smtClean="0"/>
              <a:t>31</a:t>
            </a:fld>
            <a:endParaRPr lang="en-US"/>
          </a:p>
        </p:txBody>
      </p:sp>
    </p:spTree>
    <p:extLst>
      <p:ext uri="{BB962C8B-B14F-4D97-AF65-F5344CB8AC3E}">
        <p14:creationId xmlns:p14="http://schemas.microsoft.com/office/powerpoint/2010/main" val="1753893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5D574B-ECF7-4268-8022-18C170AC7BCD}"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F323D-341A-4A46-8E1F-62AAE43683EB}" type="slidenum">
              <a:rPr lang="en-US" smtClean="0"/>
              <a:t>‹#›</a:t>
            </a:fld>
            <a:endParaRPr lang="en-US"/>
          </a:p>
        </p:txBody>
      </p:sp>
    </p:spTree>
    <p:extLst>
      <p:ext uri="{BB962C8B-B14F-4D97-AF65-F5344CB8AC3E}">
        <p14:creationId xmlns:p14="http://schemas.microsoft.com/office/powerpoint/2010/main" val="412935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5D574B-ECF7-4268-8022-18C170AC7BCD}"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F323D-341A-4A46-8E1F-62AAE43683EB}" type="slidenum">
              <a:rPr lang="en-US" smtClean="0"/>
              <a:t>‹#›</a:t>
            </a:fld>
            <a:endParaRPr lang="en-US"/>
          </a:p>
        </p:txBody>
      </p:sp>
    </p:spTree>
    <p:extLst>
      <p:ext uri="{BB962C8B-B14F-4D97-AF65-F5344CB8AC3E}">
        <p14:creationId xmlns:p14="http://schemas.microsoft.com/office/powerpoint/2010/main" val="2995434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5D574B-ECF7-4268-8022-18C170AC7BCD}"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F323D-341A-4A46-8E1F-62AAE43683EB}" type="slidenum">
              <a:rPr lang="en-US" smtClean="0"/>
              <a:t>‹#›</a:t>
            </a:fld>
            <a:endParaRPr lang="en-US"/>
          </a:p>
        </p:txBody>
      </p:sp>
    </p:spTree>
    <p:extLst>
      <p:ext uri="{BB962C8B-B14F-4D97-AF65-F5344CB8AC3E}">
        <p14:creationId xmlns:p14="http://schemas.microsoft.com/office/powerpoint/2010/main" val="428559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5D574B-ECF7-4268-8022-18C170AC7BCD}"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F323D-341A-4A46-8E1F-62AAE43683EB}" type="slidenum">
              <a:rPr lang="en-US" smtClean="0"/>
              <a:t>‹#›</a:t>
            </a:fld>
            <a:endParaRPr lang="en-US"/>
          </a:p>
        </p:txBody>
      </p:sp>
    </p:spTree>
    <p:extLst>
      <p:ext uri="{BB962C8B-B14F-4D97-AF65-F5344CB8AC3E}">
        <p14:creationId xmlns:p14="http://schemas.microsoft.com/office/powerpoint/2010/main" val="400075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5D574B-ECF7-4268-8022-18C170AC7BCD}"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F323D-341A-4A46-8E1F-62AAE43683EB}" type="slidenum">
              <a:rPr lang="en-US" smtClean="0"/>
              <a:t>‹#›</a:t>
            </a:fld>
            <a:endParaRPr lang="en-US"/>
          </a:p>
        </p:txBody>
      </p:sp>
    </p:spTree>
    <p:extLst>
      <p:ext uri="{BB962C8B-B14F-4D97-AF65-F5344CB8AC3E}">
        <p14:creationId xmlns:p14="http://schemas.microsoft.com/office/powerpoint/2010/main" val="153223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5D574B-ECF7-4268-8022-18C170AC7BCD}"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CF323D-341A-4A46-8E1F-62AAE43683EB}" type="slidenum">
              <a:rPr lang="en-US" smtClean="0"/>
              <a:t>‹#›</a:t>
            </a:fld>
            <a:endParaRPr lang="en-US"/>
          </a:p>
        </p:txBody>
      </p:sp>
    </p:spTree>
    <p:extLst>
      <p:ext uri="{BB962C8B-B14F-4D97-AF65-F5344CB8AC3E}">
        <p14:creationId xmlns:p14="http://schemas.microsoft.com/office/powerpoint/2010/main" val="180456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5D574B-ECF7-4268-8022-18C170AC7BCD}" type="datetimeFigureOut">
              <a:rPr lang="en-US" smtClean="0"/>
              <a:t>4/21/2015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CF323D-341A-4A46-8E1F-62AAE43683EB}" type="slidenum">
              <a:rPr lang="en-US" smtClean="0"/>
              <a:t>‹#›</a:t>
            </a:fld>
            <a:endParaRPr lang="en-US"/>
          </a:p>
        </p:txBody>
      </p:sp>
    </p:spTree>
    <p:extLst>
      <p:ext uri="{BB962C8B-B14F-4D97-AF65-F5344CB8AC3E}">
        <p14:creationId xmlns:p14="http://schemas.microsoft.com/office/powerpoint/2010/main" val="1194622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5D574B-ECF7-4268-8022-18C170AC7BCD}" type="datetimeFigureOut">
              <a:rPr lang="en-US" smtClean="0"/>
              <a:t>4/21/2015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CF323D-341A-4A46-8E1F-62AAE43683EB}" type="slidenum">
              <a:rPr lang="en-US" smtClean="0"/>
              <a:t>‹#›</a:t>
            </a:fld>
            <a:endParaRPr lang="en-US"/>
          </a:p>
        </p:txBody>
      </p:sp>
    </p:spTree>
    <p:extLst>
      <p:ext uri="{BB962C8B-B14F-4D97-AF65-F5344CB8AC3E}">
        <p14:creationId xmlns:p14="http://schemas.microsoft.com/office/powerpoint/2010/main" val="605720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D574B-ECF7-4268-8022-18C170AC7BCD}" type="datetimeFigureOut">
              <a:rPr lang="en-US" smtClean="0"/>
              <a:t>4/21/2015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CF323D-341A-4A46-8E1F-62AAE43683EB}" type="slidenum">
              <a:rPr lang="en-US" smtClean="0"/>
              <a:t>‹#›</a:t>
            </a:fld>
            <a:endParaRPr lang="en-US"/>
          </a:p>
        </p:txBody>
      </p:sp>
    </p:spTree>
    <p:extLst>
      <p:ext uri="{BB962C8B-B14F-4D97-AF65-F5344CB8AC3E}">
        <p14:creationId xmlns:p14="http://schemas.microsoft.com/office/powerpoint/2010/main" val="3653854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5D574B-ECF7-4268-8022-18C170AC7BCD}"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CF323D-341A-4A46-8E1F-62AAE43683EB}" type="slidenum">
              <a:rPr lang="en-US" smtClean="0"/>
              <a:t>‹#›</a:t>
            </a:fld>
            <a:endParaRPr lang="en-US"/>
          </a:p>
        </p:txBody>
      </p:sp>
    </p:spTree>
    <p:extLst>
      <p:ext uri="{BB962C8B-B14F-4D97-AF65-F5344CB8AC3E}">
        <p14:creationId xmlns:p14="http://schemas.microsoft.com/office/powerpoint/2010/main" val="119126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5D574B-ECF7-4268-8022-18C170AC7BCD}"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CF323D-341A-4A46-8E1F-62AAE43683EB}" type="slidenum">
              <a:rPr lang="en-US" smtClean="0"/>
              <a:t>‹#›</a:t>
            </a:fld>
            <a:endParaRPr lang="en-US"/>
          </a:p>
        </p:txBody>
      </p:sp>
    </p:spTree>
    <p:extLst>
      <p:ext uri="{BB962C8B-B14F-4D97-AF65-F5344CB8AC3E}">
        <p14:creationId xmlns:p14="http://schemas.microsoft.com/office/powerpoint/2010/main" val="17351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D5D574B-ECF7-4268-8022-18C170AC7BCD}" type="datetimeFigureOut">
              <a:rPr lang="en-US" smtClean="0"/>
              <a:t>4/21/2015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0CF323D-341A-4A46-8E1F-62AAE43683EB}" type="slidenum">
              <a:rPr lang="en-US" smtClean="0"/>
              <a:t>‹#›</a:t>
            </a:fld>
            <a:endParaRPr lang="en-US"/>
          </a:p>
        </p:txBody>
      </p:sp>
    </p:spTree>
    <p:extLst>
      <p:ext uri="{BB962C8B-B14F-4D97-AF65-F5344CB8AC3E}">
        <p14:creationId xmlns:p14="http://schemas.microsoft.com/office/powerpoint/2010/main" val="283645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tmp"/><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tmp"/><Relationship Id="rId1" Type="http://schemas.openxmlformats.org/officeDocument/2006/relationships/slideLayout" Target="../slideLayouts/slideLayout2.xml"/><Relationship Id="rId4" Type="http://schemas.openxmlformats.org/officeDocument/2006/relationships/image" Target="../media/image21.tmp"/></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26790" y="3867150"/>
            <a:ext cx="2938177" cy="646331"/>
          </a:xfrm>
          <a:prstGeom prst="rect">
            <a:avLst/>
          </a:prstGeom>
          <a:noFill/>
        </p:spPr>
        <p:txBody>
          <a:bodyPr wrap="none" rtlCol="0">
            <a:spAutoFit/>
          </a:bodyPr>
          <a:lstStyle/>
          <a:p>
            <a:pPr algn="r"/>
            <a:r>
              <a:rPr lang="en-US" dirty="0" smtClean="0">
                <a:latin typeface="+mj-lt"/>
              </a:rPr>
              <a:t>Business Impact Presentation</a:t>
            </a:r>
          </a:p>
          <a:p>
            <a:pPr algn="ctr"/>
            <a:r>
              <a:rPr lang="en-US" dirty="0" smtClean="0">
                <a:latin typeface="+mj-lt"/>
              </a:rPr>
              <a:t>1/15/2015</a:t>
            </a:r>
          </a:p>
        </p:txBody>
      </p:sp>
      <p:pic>
        <p:nvPicPr>
          <p:cNvPr id="9" name="Picture 8"/>
          <p:cNvPicPr>
            <a:picLocks noChangeAspect="1"/>
          </p:cNvPicPr>
          <p:nvPr/>
        </p:nvPicPr>
        <p:blipFill>
          <a:blip r:embed="rId2"/>
          <a:stretch>
            <a:fillRect/>
          </a:stretch>
        </p:blipFill>
        <p:spPr>
          <a:xfrm>
            <a:off x="7086600" y="154694"/>
            <a:ext cx="1828959" cy="688908"/>
          </a:xfrm>
          <a:prstGeom prst="rect">
            <a:avLst/>
          </a:prstGeom>
        </p:spPr>
      </p:pic>
      <p:pic>
        <p:nvPicPr>
          <p:cNvPr id="10" name="Picture 9"/>
          <p:cNvPicPr>
            <a:picLocks noChangeAspect="1"/>
          </p:cNvPicPr>
          <p:nvPr/>
        </p:nvPicPr>
        <p:blipFill>
          <a:blip r:embed="rId3"/>
          <a:stretch>
            <a:fillRect/>
          </a:stretch>
        </p:blipFill>
        <p:spPr>
          <a:xfrm>
            <a:off x="533400" y="910547"/>
            <a:ext cx="8068718" cy="2685620"/>
          </a:xfrm>
          <a:prstGeom prst="rect">
            <a:avLst/>
          </a:prstGeom>
        </p:spPr>
      </p:pic>
    </p:spTree>
    <p:extLst>
      <p:ext uri="{BB962C8B-B14F-4D97-AF65-F5344CB8AC3E}">
        <p14:creationId xmlns:p14="http://schemas.microsoft.com/office/powerpoint/2010/main" val="1572749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image003"/>
          <p:cNvPicPr>
            <a:picLocks noChangeAspect="1" noChangeArrowheads="1"/>
          </p:cNvPicPr>
          <p:nvPr/>
        </p:nvPicPr>
        <p:blipFill rotWithShape="1">
          <a:blip r:embed="rId2">
            <a:extLst>
              <a:ext uri="{28A0092B-C50C-407E-A947-70E740481C1C}">
                <a14:useLocalDpi xmlns:a14="http://schemas.microsoft.com/office/drawing/2010/main" val="0"/>
              </a:ext>
            </a:extLst>
          </a:blip>
          <a:srcRect l="19117" t="50077" r="54919" b="2107"/>
          <a:stretch/>
        </p:blipFill>
        <p:spPr bwMode="auto">
          <a:xfrm>
            <a:off x="522418" y="1465354"/>
            <a:ext cx="2590800" cy="2105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rotWithShape="1">
          <a:blip r:embed="rId3"/>
          <a:srcRect l="11993" t="54054" r="58723"/>
          <a:stretch/>
        </p:blipFill>
        <p:spPr>
          <a:xfrm>
            <a:off x="4871229" y="1465354"/>
            <a:ext cx="2624923" cy="20574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415143" y="3962855"/>
            <a:ext cx="6400800" cy="646331"/>
          </a:xfrm>
          <a:prstGeom prst="rect">
            <a:avLst/>
          </a:prstGeom>
          <a:noFill/>
        </p:spPr>
        <p:txBody>
          <a:bodyPr wrap="square" rtlCol="0">
            <a:spAutoFit/>
          </a:bodyPr>
          <a:lstStyle/>
          <a:p>
            <a:r>
              <a:rPr lang="en-US" i="1" u="sng" dirty="0" smtClean="0"/>
              <a:t>Critical Performance problems grew by 6% over 3 months or 214 VMs with degraded performance compared to 119 in January. </a:t>
            </a:r>
            <a:endParaRPr lang="en-US" i="1" u="sng"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8" name="TextBox 7"/>
          <p:cNvSpPr txBox="1"/>
          <p:nvPr/>
        </p:nvSpPr>
        <p:spPr>
          <a:xfrm>
            <a:off x="103318" y="24979"/>
            <a:ext cx="6019800" cy="677108"/>
          </a:xfrm>
          <a:prstGeom prst="rect">
            <a:avLst/>
          </a:prstGeom>
          <a:noFill/>
        </p:spPr>
        <p:txBody>
          <a:bodyPr wrap="square" rtlCol="0">
            <a:spAutoFit/>
          </a:bodyPr>
          <a:lstStyle/>
          <a:p>
            <a:r>
              <a:rPr lang="en-US" sz="2000" b="1" dirty="0" smtClean="0"/>
              <a:t>Testing VMTurbo: </a:t>
            </a:r>
            <a:r>
              <a:rPr lang="en-US" sz="2000" b="1" dirty="0" smtClean="0">
                <a:solidFill>
                  <a:srgbClr val="00B050"/>
                </a:solidFill>
              </a:rPr>
              <a:t>Assuring Application performance </a:t>
            </a:r>
          </a:p>
          <a:p>
            <a:endParaRPr lang="en-US" dirty="0"/>
          </a:p>
        </p:txBody>
      </p:sp>
      <p:sp>
        <p:nvSpPr>
          <p:cNvPr id="9" name="TextBox 8"/>
          <p:cNvSpPr txBox="1"/>
          <p:nvPr/>
        </p:nvSpPr>
        <p:spPr>
          <a:xfrm>
            <a:off x="1219200" y="1142188"/>
            <a:ext cx="908775" cy="369332"/>
          </a:xfrm>
          <a:prstGeom prst="rect">
            <a:avLst/>
          </a:prstGeom>
          <a:noFill/>
        </p:spPr>
        <p:txBody>
          <a:bodyPr wrap="none" rtlCol="0">
            <a:spAutoFit/>
          </a:bodyPr>
          <a:lstStyle/>
          <a:p>
            <a:r>
              <a:rPr lang="en-US" dirty="0" smtClean="0"/>
              <a:t>January</a:t>
            </a:r>
            <a:endParaRPr lang="en-US" dirty="0"/>
          </a:p>
        </p:txBody>
      </p:sp>
      <p:sp>
        <p:nvSpPr>
          <p:cNvPr id="10" name="TextBox 9"/>
          <p:cNvSpPr txBox="1"/>
          <p:nvPr/>
        </p:nvSpPr>
        <p:spPr>
          <a:xfrm>
            <a:off x="5870945" y="1096022"/>
            <a:ext cx="625492" cy="369332"/>
          </a:xfrm>
          <a:prstGeom prst="rect">
            <a:avLst/>
          </a:prstGeom>
          <a:noFill/>
        </p:spPr>
        <p:txBody>
          <a:bodyPr wrap="none" rtlCol="0">
            <a:spAutoFit/>
          </a:bodyPr>
          <a:lstStyle/>
          <a:p>
            <a:r>
              <a:rPr lang="en-US" dirty="0" smtClean="0"/>
              <a:t>April</a:t>
            </a:r>
            <a:endParaRPr lang="en-US" dirty="0"/>
          </a:p>
        </p:txBody>
      </p:sp>
    </p:spTree>
    <p:extLst>
      <p:ext uri="{BB962C8B-B14F-4D97-AF65-F5344CB8AC3E}">
        <p14:creationId xmlns:p14="http://schemas.microsoft.com/office/powerpoint/2010/main" val="4095383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igma Aldrich Consolidation v2  [Read-Only] - Excel"/>
          <p:cNvPicPr>
            <a:picLocks noChangeAspect="1"/>
          </p:cNvPicPr>
          <p:nvPr/>
        </p:nvPicPr>
        <p:blipFill rotWithShape="1">
          <a:blip r:embed="rId2">
            <a:extLst>
              <a:ext uri="{28A0092B-C50C-407E-A947-70E740481C1C}">
                <a14:useLocalDpi xmlns:a14="http://schemas.microsoft.com/office/drawing/2010/main" val="0"/>
              </a:ext>
            </a:extLst>
          </a:blip>
          <a:srcRect l="2095" t="29259" r="79920" b="15926"/>
          <a:stretch/>
        </p:blipFill>
        <p:spPr>
          <a:xfrm>
            <a:off x="274321" y="1634314"/>
            <a:ext cx="1630680" cy="2819400"/>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5" name="TextBox 4"/>
          <p:cNvSpPr txBox="1"/>
          <p:nvPr/>
        </p:nvSpPr>
        <p:spPr>
          <a:xfrm>
            <a:off x="304800" y="133350"/>
            <a:ext cx="6928378" cy="400110"/>
          </a:xfrm>
          <a:prstGeom prst="rect">
            <a:avLst/>
          </a:prstGeom>
          <a:noFill/>
        </p:spPr>
        <p:txBody>
          <a:bodyPr wrap="square" rtlCol="0">
            <a:spAutoFit/>
          </a:bodyPr>
          <a:lstStyle/>
          <a:p>
            <a:r>
              <a:rPr lang="en-US" sz="2000" b="1" dirty="0" smtClean="0"/>
              <a:t>Testing VMTurbo: </a:t>
            </a:r>
            <a:r>
              <a:rPr lang="en-US" sz="2000" b="1" dirty="0" smtClean="0">
                <a:solidFill>
                  <a:srgbClr val="00B050"/>
                </a:solidFill>
              </a:rPr>
              <a:t>Performance</a:t>
            </a:r>
            <a:endParaRPr lang="en-US" sz="1400" b="1" dirty="0">
              <a:solidFill>
                <a:srgbClr val="00B050"/>
              </a:solidFill>
            </a:endParaRPr>
          </a:p>
        </p:txBody>
      </p:sp>
      <p:pic>
        <p:nvPicPr>
          <p:cNvPr id="9" name="Picture 8" descr="Sigma Aldrich Consolidation v2  [Read-Only] - Excel"/>
          <p:cNvPicPr>
            <a:picLocks noChangeAspect="1"/>
          </p:cNvPicPr>
          <p:nvPr/>
        </p:nvPicPr>
        <p:blipFill rotWithShape="1">
          <a:blip r:embed="rId2">
            <a:extLst>
              <a:ext uri="{28A0092B-C50C-407E-A947-70E740481C1C}">
                <a14:useLocalDpi xmlns:a14="http://schemas.microsoft.com/office/drawing/2010/main" val="0"/>
              </a:ext>
            </a:extLst>
          </a:blip>
          <a:srcRect l="91517" t="30741" r="2402" b="15926"/>
          <a:stretch/>
        </p:blipFill>
        <p:spPr>
          <a:xfrm>
            <a:off x="3182531" y="1645682"/>
            <a:ext cx="551269" cy="2743200"/>
          </a:xfrm>
          <a:prstGeom prst="rect">
            <a:avLst/>
          </a:prstGeom>
        </p:spPr>
      </p:pic>
      <p:pic>
        <p:nvPicPr>
          <p:cNvPr id="11" name="Picture 10"/>
          <p:cNvPicPr>
            <a:picLocks noChangeAspect="1"/>
          </p:cNvPicPr>
          <p:nvPr/>
        </p:nvPicPr>
        <p:blipFill rotWithShape="1">
          <a:blip r:embed="rId4"/>
          <a:srcRect l="93455" t="14194"/>
          <a:stretch/>
        </p:blipFill>
        <p:spPr>
          <a:xfrm>
            <a:off x="2209800" y="1657350"/>
            <a:ext cx="670278" cy="2811516"/>
          </a:xfrm>
          <a:prstGeom prst="rect">
            <a:avLst/>
          </a:prstGeom>
        </p:spPr>
      </p:pic>
      <p:sp>
        <p:nvSpPr>
          <p:cNvPr id="2" name="TextBox 1"/>
          <p:cNvSpPr txBox="1"/>
          <p:nvPr/>
        </p:nvSpPr>
        <p:spPr>
          <a:xfrm>
            <a:off x="2209800" y="1440418"/>
            <a:ext cx="490840" cy="369332"/>
          </a:xfrm>
          <a:prstGeom prst="rect">
            <a:avLst/>
          </a:prstGeom>
          <a:noFill/>
        </p:spPr>
        <p:txBody>
          <a:bodyPr wrap="none" rtlCol="0">
            <a:spAutoFit/>
          </a:bodyPr>
          <a:lstStyle/>
          <a:p>
            <a:r>
              <a:rPr lang="en-US" dirty="0" smtClean="0"/>
              <a:t>Jan</a:t>
            </a:r>
            <a:endParaRPr lang="en-US" dirty="0"/>
          </a:p>
        </p:txBody>
      </p:sp>
      <p:sp>
        <p:nvSpPr>
          <p:cNvPr id="12" name="TextBox 11"/>
          <p:cNvSpPr txBox="1"/>
          <p:nvPr/>
        </p:nvSpPr>
        <p:spPr>
          <a:xfrm>
            <a:off x="3124200" y="1428750"/>
            <a:ext cx="625492" cy="369332"/>
          </a:xfrm>
          <a:prstGeom prst="rect">
            <a:avLst/>
          </a:prstGeom>
          <a:noFill/>
        </p:spPr>
        <p:txBody>
          <a:bodyPr wrap="none" rtlCol="0">
            <a:spAutoFit/>
          </a:bodyPr>
          <a:lstStyle/>
          <a:p>
            <a:r>
              <a:rPr lang="en-US" dirty="0" smtClean="0"/>
              <a:t>April</a:t>
            </a:r>
            <a:endParaRPr lang="en-US" dirty="0"/>
          </a:p>
        </p:txBody>
      </p:sp>
      <p:sp>
        <p:nvSpPr>
          <p:cNvPr id="3" name="TextBox 2"/>
          <p:cNvSpPr txBox="1"/>
          <p:nvPr/>
        </p:nvSpPr>
        <p:spPr>
          <a:xfrm>
            <a:off x="4173252" y="1613416"/>
            <a:ext cx="4589748"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Over 4 months Sigma Aldrich added 265 VMs which led to higher levels of complexity.</a:t>
            </a:r>
            <a:br>
              <a:rPr lang="en-US" sz="1600" dirty="0" smtClean="0"/>
            </a:br>
            <a:endParaRPr lang="en-US" sz="1600" dirty="0" smtClean="0"/>
          </a:p>
          <a:p>
            <a:pPr marL="285750" indent="-285750">
              <a:buFont typeface="Arial" panose="020B0604020202020204" pitchFamily="34" charset="0"/>
              <a:buChar char="•"/>
            </a:pPr>
            <a:r>
              <a:rPr lang="en-US" sz="1600" dirty="0" smtClean="0"/>
              <a:t>As utilization on compute resources increase it becomes much more difficult to assure application performance </a:t>
            </a:r>
            <a:br>
              <a:rPr lang="en-US" sz="1600" dirty="0" smtClean="0"/>
            </a:br>
            <a:endParaRPr lang="en-US" sz="1600" dirty="0" smtClean="0"/>
          </a:p>
          <a:p>
            <a:pPr marL="285750" indent="-285750">
              <a:buFont typeface="Arial" panose="020B0604020202020204" pitchFamily="34" charset="0"/>
              <a:buChar char="•"/>
            </a:pPr>
            <a:r>
              <a:rPr lang="en-US" sz="1600" dirty="0" smtClean="0"/>
              <a:t>Sigma Aldrich took VMTurbo out of </a:t>
            </a:r>
            <a:r>
              <a:rPr lang="en-US" sz="1600" b="1" dirty="0" smtClean="0">
                <a:solidFill>
                  <a:srgbClr val="00B050"/>
                </a:solidFill>
              </a:rPr>
              <a:t>Automating</a:t>
            </a:r>
            <a:r>
              <a:rPr lang="en-US" sz="1600" dirty="0" smtClean="0"/>
              <a:t> performance assurance and as a result went from </a:t>
            </a:r>
            <a:r>
              <a:rPr lang="en-US" sz="1600" b="1" dirty="0" smtClean="0">
                <a:solidFill>
                  <a:srgbClr val="FF0000"/>
                </a:solidFill>
              </a:rPr>
              <a:t>259</a:t>
            </a:r>
            <a:r>
              <a:rPr lang="en-US" sz="1600" dirty="0" smtClean="0"/>
              <a:t> performance actions to </a:t>
            </a:r>
            <a:r>
              <a:rPr lang="en-US" sz="1600" b="1" dirty="0" smtClean="0">
                <a:solidFill>
                  <a:srgbClr val="FF0000"/>
                </a:solidFill>
              </a:rPr>
              <a:t>755</a:t>
            </a:r>
            <a:r>
              <a:rPr lang="en-US" sz="1600" dirty="0" smtClean="0"/>
              <a:t>.</a:t>
            </a:r>
            <a:endParaRPr lang="en-US" sz="1600" dirty="0"/>
          </a:p>
        </p:txBody>
      </p:sp>
      <p:sp>
        <p:nvSpPr>
          <p:cNvPr id="13" name="Oval 12"/>
          <p:cNvSpPr/>
          <p:nvPr/>
        </p:nvSpPr>
        <p:spPr>
          <a:xfrm>
            <a:off x="2194278" y="4076198"/>
            <a:ext cx="662020" cy="5296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124200" y="4076198"/>
            <a:ext cx="662020" cy="5296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4" idx="6"/>
          </p:cNvCxnSpPr>
          <p:nvPr/>
        </p:nvCxnSpPr>
        <p:spPr>
          <a:xfrm flipV="1">
            <a:off x="3786220" y="3638550"/>
            <a:ext cx="480980" cy="7024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665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6" name="TextBox 5"/>
          <p:cNvSpPr txBox="1"/>
          <p:nvPr/>
        </p:nvSpPr>
        <p:spPr>
          <a:xfrm>
            <a:off x="304800" y="133350"/>
            <a:ext cx="6019800" cy="677108"/>
          </a:xfrm>
          <a:prstGeom prst="rect">
            <a:avLst/>
          </a:prstGeom>
          <a:noFill/>
        </p:spPr>
        <p:txBody>
          <a:bodyPr wrap="square" rtlCol="0">
            <a:spAutoFit/>
          </a:bodyPr>
          <a:lstStyle/>
          <a:p>
            <a:r>
              <a:rPr lang="en-US" sz="2000" b="1" dirty="0" smtClean="0"/>
              <a:t>Testing VMTurbo: </a:t>
            </a:r>
            <a:r>
              <a:rPr lang="en-US" sz="2000" b="1" dirty="0" smtClean="0">
                <a:solidFill>
                  <a:srgbClr val="00B050"/>
                </a:solidFill>
              </a:rPr>
              <a:t>Assure Application Performance </a:t>
            </a:r>
          </a:p>
          <a:p>
            <a:endParaRPr lang="en-US" dirty="0"/>
          </a:p>
        </p:txBody>
      </p:sp>
      <p:sp>
        <p:nvSpPr>
          <p:cNvPr id="3" name="TextBox 2"/>
          <p:cNvSpPr txBox="1"/>
          <p:nvPr/>
        </p:nvSpPr>
        <p:spPr>
          <a:xfrm>
            <a:off x="76200" y="641687"/>
            <a:ext cx="8382000" cy="3970318"/>
          </a:xfrm>
          <a:prstGeom prst="rect">
            <a:avLst/>
          </a:prstGeom>
          <a:noFill/>
        </p:spPr>
        <p:txBody>
          <a:bodyPr wrap="square" rtlCol="0">
            <a:spAutoFit/>
          </a:bodyPr>
          <a:lstStyle/>
          <a:p>
            <a:r>
              <a:rPr lang="en-US" sz="1200" u="sng" dirty="0" smtClean="0"/>
              <a:t>Sigma-Aldrich has the ability to choose various actions around Keeping the environment healthy:</a:t>
            </a:r>
          </a:p>
          <a:p>
            <a:endParaRPr lang="en-US" sz="1200" dirty="0"/>
          </a:p>
          <a:p>
            <a:pPr marL="228600" indent="-228600">
              <a:buAutoNum type="arabicPeriod"/>
            </a:pPr>
            <a:r>
              <a:rPr lang="en-US" sz="1200" dirty="0" smtClean="0"/>
              <a:t>Automate: will keep the environment healthy, automatically apply the recommendation as soon as VMTurbo determines a change</a:t>
            </a:r>
          </a:p>
          <a:p>
            <a:pPr marL="228600" indent="-228600">
              <a:buAutoNum type="arabicPeriod"/>
            </a:pPr>
            <a:r>
              <a:rPr lang="en-US" sz="1200" dirty="0" smtClean="0"/>
              <a:t>Manual: ability to click the recommendations and hit apply</a:t>
            </a:r>
          </a:p>
          <a:p>
            <a:pPr marL="228600" indent="-228600">
              <a:buAutoNum type="arabicPeriod"/>
            </a:pPr>
            <a:r>
              <a:rPr lang="en-US" sz="1200" dirty="0" smtClean="0"/>
              <a:t>Recommend: read recommendations to keep environment healthy</a:t>
            </a:r>
          </a:p>
          <a:p>
            <a:pPr marL="228600" indent="-228600">
              <a:buAutoNum type="arabicPeriod"/>
            </a:pPr>
            <a:r>
              <a:rPr lang="en-US" sz="1200" dirty="0" smtClean="0"/>
              <a:t>Schedule: ability to schedule changes during maintenance windows.</a:t>
            </a:r>
          </a:p>
          <a:p>
            <a:endParaRPr lang="en-US" sz="1200" dirty="0"/>
          </a:p>
          <a:p>
            <a:endParaRPr lang="en-US" sz="1200" u="sng" dirty="0" smtClean="0"/>
          </a:p>
          <a:p>
            <a:r>
              <a:rPr lang="en-US" sz="1200" u="sng" dirty="0" smtClean="0"/>
              <a:t>Recommendations around:</a:t>
            </a:r>
          </a:p>
          <a:p>
            <a:pPr marL="228600" indent="-228600">
              <a:buAutoNum type="arabicPeriod"/>
            </a:pPr>
            <a:r>
              <a:rPr lang="en-US" sz="1200" dirty="0" err="1" smtClean="0"/>
              <a:t>vMotion</a:t>
            </a:r>
            <a:endParaRPr lang="en-US" sz="1200" dirty="0" smtClean="0"/>
          </a:p>
          <a:p>
            <a:pPr marL="228600" indent="-228600">
              <a:buAutoNum type="arabicPeriod"/>
            </a:pPr>
            <a:r>
              <a:rPr lang="en-US" sz="1200" dirty="0" smtClean="0"/>
              <a:t>Storage </a:t>
            </a:r>
            <a:r>
              <a:rPr lang="en-US" sz="1200" dirty="0" err="1" smtClean="0"/>
              <a:t>vMotion</a:t>
            </a:r>
            <a:endParaRPr lang="en-US" sz="1200" dirty="0" smtClean="0"/>
          </a:p>
          <a:p>
            <a:pPr marL="228600" indent="-228600">
              <a:buAutoNum type="arabicPeriod"/>
            </a:pPr>
            <a:r>
              <a:rPr lang="en-US" sz="1200" dirty="0" smtClean="0"/>
              <a:t>Resize</a:t>
            </a:r>
          </a:p>
          <a:p>
            <a:endParaRPr lang="en-US" sz="1200" dirty="0" smtClean="0"/>
          </a:p>
          <a:p>
            <a:r>
              <a:rPr lang="en-US" sz="1200" u="sng" dirty="0" smtClean="0"/>
              <a:t>Control Options:</a:t>
            </a:r>
          </a:p>
          <a:p>
            <a:pPr marL="228600" indent="-228600">
              <a:buAutoNum type="arabicPeriod"/>
            </a:pPr>
            <a:r>
              <a:rPr lang="en-US" sz="1200" dirty="0" smtClean="0"/>
              <a:t>All VMs</a:t>
            </a:r>
          </a:p>
          <a:p>
            <a:pPr marL="228600" indent="-228600">
              <a:buAutoNum type="arabicPeriod"/>
            </a:pPr>
            <a:r>
              <a:rPr lang="en-US" sz="1200" dirty="0" smtClean="0"/>
              <a:t>By Cluster</a:t>
            </a:r>
          </a:p>
          <a:p>
            <a:pPr marL="228600" indent="-228600">
              <a:buAutoNum type="arabicPeriod"/>
            </a:pPr>
            <a:r>
              <a:rPr lang="en-US" sz="1200" dirty="0" smtClean="0"/>
              <a:t>By Network</a:t>
            </a:r>
          </a:p>
          <a:p>
            <a:pPr marL="228600" indent="-228600">
              <a:buAutoNum type="arabicPeriod"/>
            </a:pPr>
            <a:r>
              <a:rPr lang="en-US" sz="1200" dirty="0" smtClean="0"/>
              <a:t>By Storage</a:t>
            </a:r>
          </a:p>
          <a:p>
            <a:pPr marL="228600" indent="-228600">
              <a:buAutoNum type="arabicPeriod"/>
            </a:pPr>
            <a:r>
              <a:rPr lang="en-US" sz="1200" dirty="0" smtClean="0"/>
              <a:t>By Folders</a:t>
            </a:r>
          </a:p>
          <a:p>
            <a:pPr marL="228600" indent="-228600">
              <a:buAutoNum type="arabicPeriod"/>
            </a:pPr>
            <a:r>
              <a:rPr lang="en-US" sz="1200" dirty="0" smtClean="0"/>
              <a:t>By individual groups that Sigma-Aldrich can create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650" y="2057221"/>
            <a:ext cx="4371975" cy="1752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6"/>
          <p:cNvSpPr/>
          <p:nvPr/>
        </p:nvSpPr>
        <p:spPr>
          <a:xfrm>
            <a:off x="0" y="5010150"/>
            <a:ext cx="9144000" cy="1333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907100" y="3809821"/>
            <a:ext cx="4114800" cy="461665"/>
          </a:xfrm>
          <a:prstGeom prst="rect">
            <a:avLst/>
          </a:prstGeom>
          <a:noFill/>
        </p:spPr>
        <p:txBody>
          <a:bodyPr wrap="square" rtlCol="0">
            <a:spAutoFit/>
          </a:bodyPr>
          <a:lstStyle/>
          <a:p>
            <a:r>
              <a:rPr lang="en-US" sz="1200" dirty="0" smtClean="0"/>
              <a:t>We have decided to test automation in one of Sigma Aldrich’s Clusters – Let’s Check out the results!</a:t>
            </a:r>
            <a:endParaRPr lang="en-US" sz="1200" dirty="0"/>
          </a:p>
        </p:txBody>
      </p:sp>
    </p:spTree>
    <p:extLst>
      <p:ext uri="{BB962C8B-B14F-4D97-AF65-F5344CB8AC3E}">
        <p14:creationId xmlns:p14="http://schemas.microsoft.com/office/powerpoint/2010/main" val="191620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4567" y="53827"/>
            <a:ext cx="18288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28600" y="229037"/>
            <a:ext cx="7391400" cy="338554"/>
          </a:xfrm>
          <a:prstGeom prst="rect">
            <a:avLst/>
          </a:prstGeom>
        </p:spPr>
        <p:txBody>
          <a:bodyPr wrap="square">
            <a:spAutoFit/>
          </a:bodyPr>
          <a:lstStyle/>
          <a:p>
            <a:r>
              <a:rPr lang="en-US" sz="1600" b="1" dirty="0"/>
              <a:t>Testing VMTurbo: </a:t>
            </a:r>
            <a:r>
              <a:rPr lang="en-US" sz="1600" b="1" dirty="0">
                <a:solidFill>
                  <a:srgbClr val="00B050"/>
                </a:solidFill>
              </a:rPr>
              <a:t>Assure Application </a:t>
            </a:r>
            <a:r>
              <a:rPr lang="en-US" sz="1600" b="1" dirty="0" smtClean="0">
                <a:solidFill>
                  <a:srgbClr val="00B050"/>
                </a:solidFill>
              </a:rPr>
              <a:t>Performance – </a:t>
            </a:r>
            <a:r>
              <a:rPr lang="en-US" sz="1600" b="1" dirty="0" err="1" smtClean="0">
                <a:solidFill>
                  <a:srgbClr val="00B050"/>
                </a:solidFill>
              </a:rPr>
              <a:t>VMTurbo</a:t>
            </a:r>
            <a:r>
              <a:rPr lang="en-US" sz="1600" b="1" dirty="0" smtClean="0">
                <a:solidFill>
                  <a:srgbClr val="00B050"/>
                </a:solidFill>
              </a:rPr>
              <a:t> in Automation </a:t>
            </a:r>
            <a:endParaRPr lang="en-US" sz="1600" b="1" dirty="0">
              <a:solidFill>
                <a:srgbClr val="00B050"/>
              </a:solidFill>
            </a:endParaRPr>
          </a:p>
        </p:txBody>
      </p:sp>
      <p:pic>
        <p:nvPicPr>
          <p:cNvPr id="3" name="Picture 2"/>
          <p:cNvPicPr>
            <a:picLocks noChangeAspect="1"/>
          </p:cNvPicPr>
          <p:nvPr/>
        </p:nvPicPr>
        <p:blipFill>
          <a:blip r:embed="rId3"/>
          <a:stretch>
            <a:fillRect/>
          </a:stretch>
        </p:blipFill>
        <p:spPr>
          <a:xfrm>
            <a:off x="386730" y="742801"/>
            <a:ext cx="6886575" cy="3056444"/>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990600" y="1352550"/>
            <a:ext cx="6400800" cy="369332"/>
          </a:xfrm>
          <a:prstGeom prst="rect">
            <a:avLst/>
          </a:prstGeom>
          <a:noFill/>
        </p:spPr>
        <p:txBody>
          <a:bodyPr wrap="square" rtlCol="0">
            <a:spAutoFit/>
          </a:bodyPr>
          <a:lstStyle/>
          <a:p>
            <a:pPr algn="ctr"/>
            <a:r>
              <a:rPr lang="en-US" dirty="0" smtClean="0">
                <a:solidFill>
                  <a:srgbClr val="00B050"/>
                </a:solidFill>
              </a:rPr>
              <a:t>No Alerts, No Recommendations!</a:t>
            </a:r>
          </a:p>
        </p:txBody>
      </p:sp>
      <p:sp>
        <p:nvSpPr>
          <p:cNvPr id="2" name="Rectangle 1"/>
          <p:cNvSpPr/>
          <p:nvPr/>
        </p:nvSpPr>
        <p:spPr>
          <a:xfrm>
            <a:off x="457200" y="3950553"/>
            <a:ext cx="6705600" cy="830997"/>
          </a:xfrm>
          <a:prstGeom prst="rect">
            <a:avLst/>
          </a:prstGeom>
        </p:spPr>
        <p:txBody>
          <a:bodyPr wrap="square">
            <a:spAutoFit/>
          </a:bodyPr>
          <a:lstStyle/>
          <a:p>
            <a:r>
              <a:rPr lang="en-US" sz="1200" dirty="0"/>
              <a:t>Proven from the WinnOnProd01 Cluster in automate, keeping perpetual health, this green circle with no alerts is effectively what Sigma-Aldrich’s environment will look like with VMTurbo’s control.  The Demand of the Workloads will always be met, guaranteeing performance, while allowing Sigma-Aldrich to have to lowest total cost of ownership of the Infrastructure they have invested in.</a:t>
            </a:r>
          </a:p>
        </p:txBody>
      </p:sp>
    </p:spTree>
    <p:extLst>
      <p:ext uri="{BB962C8B-B14F-4D97-AF65-F5344CB8AC3E}">
        <p14:creationId xmlns:p14="http://schemas.microsoft.com/office/powerpoint/2010/main" val="385722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768"/>
            <a:ext cx="8229600" cy="857250"/>
          </a:xfrm>
        </p:spPr>
        <p:txBody>
          <a:bodyPr>
            <a:normAutofit/>
          </a:bodyPr>
          <a:lstStyle/>
          <a:p>
            <a:r>
              <a:rPr lang="en-US" sz="2400" b="1" dirty="0" err="1" smtClean="0">
                <a:latin typeface="+mn-lt"/>
              </a:rPr>
              <a:t>VMTurbo</a:t>
            </a:r>
            <a:r>
              <a:rPr lang="en-US" sz="2400" b="1" dirty="0" smtClean="0">
                <a:latin typeface="+mn-lt"/>
              </a:rPr>
              <a:t>: </a:t>
            </a:r>
            <a:r>
              <a:rPr lang="en-US" sz="2400" b="1" dirty="0" smtClean="0">
                <a:solidFill>
                  <a:srgbClr val="00B050"/>
                </a:solidFill>
                <a:latin typeface="+mn-lt"/>
              </a:rPr>
              <a:t>Assuring Application Performance</a:t>
            </a:r>
            <a:endParaRPr lang="en-US" sz="2400" b="1" dirty="0">
              <a:solidFill>
                <a:srgbClr val="00B050"/>
              </a:solidFill>
              <a:latin typeface="+mn-lt"/>
            </a:endParaRPr>
          </a:p>
        </p:txBody>
      </p:sp>
      <p:pic>
        <p:nvPicPr>
          <p:cNvPr id="4" name="Picture 3"/>
          <p:cNvPicPr>
            <a:picLocks noChangeAspect="1"/>
          </p:cNvPicPr>
          <p:nvPr/>
        </p:nvPicPr>
        <p:blipFill>
          <a:blip r:embed="rId2"/>
          <a:stretch>
            <a:fillRect/>
          </a:stretch>
        </p:blipFill>
        <p:spPr>
          <a:xfrm>
            <a:off x="381000" y="666750"/>
            <a:ext cx="4495800" cy="256720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7239000" y="104572"/>
            <a:ext cx="1828959" cy="688908"/>
          </a:xfrm>
          <a:prstGeom prst="rect">
            <a:avLst/>
          </a:prstGeom>
        </p:spPr>
      </p:pic>
      <p:sp>
        <p:nvSpPr>
          <p:cNvPr id="6" name="TextBox 5"/>
          <p:cNvSpPr txBox="1"/>
          <p:nvPr/>
        </p:nvSpPr>
        <p:spPr>
          <a:xfrm>
            <a:off x="5141640" y="824482"/>
            <a:ext cx="2719040" cy="1754326"/>
          </a:xfrm>
          <a:prstGeom prst="rect">
            <a:avLst/>
          </a:prstGeom>
          <a:noFill/>
        </p:spPr>
        <p:txBody>
          <a:bodyPr wrap="square" rtlCol="0">
            <a:spAutoFit/>
          </a:bodyPr>
          <a:lstStyle/>
          <a:p>
            <a:r>
              <a:rPr lang="en-US" sz="1200" dirty="0" smtClean="0"/>
              <a:t>Under Automation, VMTurbo took your </a:t>
            </a:r>
            <a:r>
              <a:rPr lang="en-US" sz="1200" b="1" dirty="0" smtClean="0"/>
              <a:t>WinNONProd01 </a:t>
            </a:r>
            <a:r>
              <a:rPr lang="en-US" sz="1200" dirty="0" smtClean="0"/>
              <a:t>cluster from the state on the left, to the state on the right.  Once all of the actions are taken at the bottom and you are at the state on the right, </a:t>
            </a:r>
            <a:r>
              <a:rPr lang="en-US" sz="1200" dirty="0" err="1" smtClean="0"/>
              <a:t>VMTurbo</a:t>
            </a:r>
            <a:r>
              <a:rPr lang="en-US" sz="1200" dirty="0" smtClean="0"/>
              <a:t> will keep you there perpetually, assuring performance while maximizing the efficiency of the hardware.</a:t>
            </a:r>
            <a:endParaRPr lang="en-US" sz="1200" dirty="0"/>
          </a:p>
        </p:txBody>
      </p:sp>
      <p:pic>
        <p:nvPicPr>
          <p:cNvPr id="7" name="Picture 6"/>
          <p:cNvPicPr>
            <a:picLocks noChangeAspect="1"/>
          </p:cNvPicPr>
          <p:nvPr/>
        </p:nvPicPr>
        <p:blipFill>
          <a:blip r:embed="rId4"/>
          <a:stretch>
            <a:fillRect/>
          </a:stretch>
        </p:blipFill>
        <p:spPr>
          <a:xfrm>
            <a:off x="4572000" y="2800350"/>
            <a:ext cx="4436060" cy="2209800"/>
          </a:xfrm>
          <a:prstGeom prst="rect">
            <a:avLst/>
          </a:prstGeom>
        </p:spPr>
      </p:pic>
      <p:sp>
        <p:nvSpPr>
          <p:cNvPr id="8" name="TextBox 7"/>
          <p:cNvSpPr txBox="1"/>
          <p:nvPr/>
        </p:nvSpPr>
        <p:spPr>
          <a:xfrm>
            <a:off x="228600" y="3638550"/>
            <a:ext cx="3505200" cy="1323439"/>
          </a:xfrm>
          <a:prstGeom prst="rect">
            <a:avLst/>
          </a:prstGeom>
          <a:noFill/>
        </p:spPr>
        <p:txBody>
          <a:bodyPr wrap="square" rtlCol="0">
            <a:spAutoFit/>
          </a:bodyPr>
          <a:lstStyle/>
          <a:p>
            <a:r>
              <a:rPr lang="en-US" sz="1600" i="1" u="sng" dirty="0" smtClean="0"/>
              <a:t>After Sigma-Aldrich’s 30 day trial of VMTurbo ran out, your </a:t>
            </a:r>
            <a:r>
              <a:rPr lang="en-US" sz="1600" i="1" u="sng" dirty="0" smtClean="0"/>
              <a:t>WinNONProd01 </a:t>
            </a:r>
            <a:r>
              <a:rPr lang="en-US" sz="1600" i="1" u="sng" dirty="0" smtClean="0"/>
              <a:t>cluster went from a green circle with perpetual health to a risky cluster as seen on the right</a:t>
            </a:r>
            <a:endParaRPr lang="en-US" sz="1600" i="1" u="sng" dirty="0"/>
          </a:p>
        </p:txBody>
      </p:sp>
      <p:cxnSp>
        <p:nvCxnSpPr>
          <p:cNvPr id="10" name="Straight Arrow Connector 9"/>
          <p:cNvCxnSpPr>
            <a:stCxn id="8" idx="3"/>
          </p:cNvCxnSpPr>
          <p:nvPr/>
        </p:nvCxnSpPr>
        <p:spPr>
          <a:xfrm flipV="1">
            <a:off x="3733800" y="4281750"/>
            <a:ext cx="1981200" cy="185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908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486" y="800131"/>
            <a:ext cx="8927027" cy="3943348"/>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6" name="TextBox 5"/>
          <p:cNvSpPr txBox="1"/>
          <p:nvPr/>
        </p:nvSpPr>
        <p:spPr>
          <a:xfrm>
            <a:off x="304800" y="133350"/>
            <a:ext cx="6928378" cy="400110"/>
          </a:xfrm>
          <a:prstGeom prst="rect">
            <a:avLst/>
          </a:prstGeom>
          <a:noFill/>
        </p:spPr>
        <p:txBody>
          <a:bodyPr wrap="square" rtlCol="0">
            <a:spAutoFit/>
          </a:bodyPr>
          <a:lstStyle/>
          <a:p>
            <a:r>
              <a:rPr lang="en-US" sz="2000" b="1" dirty="0" smtClean="0"/>
              <a:t>Testing </a:t>
            </a:r>
            <a:r>
              <a:rPr lang="en-US" sz="2000" b="1" dirty="0" err="1" smtClean="0"/>
              <a:t>VMTurbo</a:t>
            </a:r>
            <a:r>
              <a:rPr lang="en-US" sz="2000" b="1" dirty="0" smtClean="0"/>
              <a:t>: </a:t>
            </a:r>
            <a:r>
              <a:rPr lang="en-US" sz="2000" b="1" dirty="0" smtClean="0">
                <a:solidFill>
                  <a:srgbClr val="00B050"/>
                </a:solidFill>
              </a:rPr>
              <a:t>Efficiency</a:t>
            </a:r>
            <a:r>
              <a:rPr lang="en-US" sz="2000" b="1" dirty="0" smtClean="0"/>
              <a:t> </a:t>
            </a:r>
            <a:endParaRPr lang="en-US" sz="1400" b="1" dirty="0">
              <a:solidFill>
                <a:srgbClr val="00B050"/>
              </a:solidFill>
            </a:endParaRPr>
          </a:p>
        </p:txBody>
      </p:sp>
      <p:sp>
        <p:nvSpPr>
          <p:cNvPr id="8" name="Rectangle 7"/>
          <p:cNvSpPr/>
          <p:nvPr/>
        </p:nvSpPr>
        <p:spPr>
          <a:xfrm>
            <a:off x="0" y="5010150"/>
            <a:ext cx="9144000" cy="1333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752600" y="914641"/>
            <a:ext cx="7346003" cy="181839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962399" y="545309"/>
            <a:ext cx="2165131" cy="369332"/>
          </a:xfrm>
          <a:prstGeom prst="rect">
            <a:avLst/>
          </a:prstGeom>
          <a:solidFill>
            <a:srgbClr val="00B050"/>
          </a:solidFill>
        </p:spPr>
        <p:txBody>
          <a:bodyPr wrap="square" rtlCol="0">
            <a:spAutoFit/>
          </a:bodyPr>
          <a:lstStyle/>
          <a:p>
            <a:r>
              <a:rPr lang="en-US" dirty="0" smtClean="0">
                <a:solidFill>
                  <a:schemeClr val="bg1"/>
                </a:solidFill>
              </a:rPr>
              <a:t>Reclaim Resources:</a:t>
            </a:r>
            <a:endParaRPr lang="en-US" dirty="0">
              <a:solidFill>
                <a:schemeClr val="bg1"/>
              </a:solidFill>
            </a:endParaRPr>
          </a:p>
        </p:txBody>
      </p:sp>
      <p:sp>
        <p:nvSpPr>
          <p:cNvPr id="7" name="TextBox 6"/>
          <p:cNvSpPr txBox="1"/>
          <p:nvPr/>
        </p:nvSpPr>
        <p:spPr>
          <a:xfrm>
            <a:off x="86808" y="2271157"/>
            <a:ext cx="1573379" cy="938719"/>
          </a:xfrm>
          <a:prstGeom prst="rect">
            <a:avLst/>
          </a:prstGeom>
          <a:noFill/>
        </p:spPr>
        <p:txBody>
          <a:bodyPr wrap="square" rtlCol="0">
            <a:spAutoFit/>
          </a:bodyPr>
          <a:lstStyle/>
          <a:p>
            <a:pPr algn="ctr"/>
            <a:r>
              <a:rPr lang="en-US" sz="1100" b="1" dirty="0" smtClean="0"/>
              <a:t>VMTurbo identifies areas of over-allocated resources that we can help reclaim back to assure performance </a:t>
            </a:r>
            <a:endParaRPr lang="en-US" sz="1100" b="1" dirty="0"/>
          </a:p>
        </p:txBody>
      </p:sp>
    </p:spTree>
    <p:extLst>
      <p:ext uri="{BB962C8B-B14F-4D97-AF65-F5344CB8AC3E}">
        <p14:creationId xmlns:p14="http://schemas.microsoft.com/office/powerpoint/2010/main" val="3246173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5" name="TextBox 4"/>
          <p:cNvSpPr txBox="1"/>
          <p:nvPr/>
        </p:nvSpPr>
        <p:spPr>
          <a:xfrm>
            <a:off x="304800" y="133350"/>
            <a:ext cx="6928378" cy="400110"/>
          </a:xfrm>
          <a:prstGeom prst="rect">
            <a:avLst/>
          </a:prstGeom>
          <a:noFill/>
        </p:spPr>
        <p:txBody>
          <a:bodyPr wrap="square" rtlCol="0">
            <a:spAutoFit/>
          </a:bodyPr>
          <a:lstStyle/>
          <a:p>
            <a:r>
              <a:rPr lang="en-US" sz="2000" b="1" dirty="0" smtClean="0"/>
              <a:t>Testing VMTurbo: </a:t>
            </a:r>
            <a:r>
              <a:rPr lang="en-US" sz="2000" b="1" dirty="0" smtClean="0">
                <a:solidFill>
                  <a:srgbClr val="00B050"/>
                </a:solidFill>
              </a:rPr>
              <a:t>Efficiency (JAN)</a:t>
            </a:r>
            <a:r>
              <a:rPr lang="en-US" sz="2000" b="1" dirty="0" smtClean="0"/>
              <a:t> </a:t>
            </a:r>
            <a:endParaRPr lang="en-US" sz="1400" b="1" dirty="0">
              <a:solidFill>
                <a:srgbClr val="00B050"/>
              </a:solidFill>
            </a:endParaRPr>
          </a:p>
        </p:txBody>
      </p:sp>
      <p:sp>
        <p:nvSpPr>
          <p:cNvPr id="8" name="TextBox 7"/>
          <p:cNvSpPr txBox="1"/>
          <p:nvPr/>
        </p:nvSpPr>
        <p:spPr>
          <a:xfrm>
            <a:off x="887673" y="4248150"/>
            <a:ext cx="7256795" cy="646331"/>
          </a:xfrm>
          <a:prstGeom prst="rect">
            <a:avLst/>
          </a:prstGeom>
          <a:noFill/>
        </p:spPr>
        <p:txBody>
          <a:bodyPr wrap="none" rtlCol="0">
            <a:spAutoFit/>
          </a:bodyPr>
          <a:lstStyle/>
          <a:p>
            <a:r>
              <a:rPr lang="en-US" b="1" i="1" u="sng" dirty="0" smtClean="0"/>
              <a:t>69% more efficient or 13 hosts can be removed / repurposed immediately.</a:t>
            </a:r>
          </a:p>
          <a:p>
            <a:r>
              <a:rPr lang="en-US" b="1" i="1" u="sng" dirty="0" smtClean="0"/>
              <a:t>(data collected from Sigma-Aldrich POC with VMTurbo)</a:t>
            </a:r>
            <a:endParaRPr lang="en-US" b="1" i="1" u="sng" dirty="0"/>
          </a:p>
        </p:txBody>
      </p:sp>
      <p:cxnSp>
        <p:nvCxnSpPr>
          <p:cNvPr id="10" name="Straight Arrow Connector 9"/>
          <p:cNvCxnSpPr/>
          <p:nvPr/>
        </p:nvCxnSpPr>
        <p:spPr>
          <a:xfrm flipV="1">
            <a:off x="5715000" y="3714750"/>
            <a:ext cx="9906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152400" y="798558"/>
            <a:ext cx="8642878" cy="2765273"/>
          </a:xfrm>
          <a:prstGeom prst="rect">
            <a:avLst/>
          </a:prstGeom>
        </p:spPr>
      </p:pic>
      <p:sp>
        <p:nvSpPr>
          <p:cNvPr id="7" name="Oval 6"/>
          <p:cNvSpPr/>
          <p:nvPr/>
        </p:nvSpPr>
        <p:spPr>
          <a:xfrm>
            <a:off x="6544252" y="3397624"/>
            <a:ext cx="1752600" cy="2218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0553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igma Aldrich Consolidation v2  [Read-Only] - Excel"/>
          <p:cNvPicPr>
            <a:picLocks noChangeAspect="1"/>
          </p:cNvPicPr>
          <p:nvPr/>
        </p:nvPicPr>
        <p:blipFill rotWithShape="1">
          <a:blip r:embed="rId2">
            <a:extLst>
              <a:ext uri="{28A0092B-C50C-407E-A947-70E740481C1C}">
                <a14:useLocalDpi xmlns:a14="http://schemas.microsoft.com/office/drawing/2010/main" val="0"/>
              </a:ext>
            </a:extLst>
          </a:blip>
          <a:srcRect l="2095" t="29259" r="2095" b="15926"/>
          <a:stretch/>
        </p:blipFill>
        <p:spPr>
          <a:xfrm>
            <a:off x="274320" y="719914"/>
            <a:ext cx="8686801" cy="2819400"/>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5" name="TextBox 4"/>
          <p:cNvSpPr txBox="1"/>
          <p:nvPr/>
        </p:nvSpPr>
        <p:spPr>
          <a:xfrm>
            <a:off x="304800" y="133350"/>
            <a:ext cx="6928378" cy="400110"/>
          </a:xfrm>
          <a:prstGeom prst="rect">
            <a:avLst/>
          </a:prstGeom>
          <a:noFill/>
        </p:spPr>
        <p:txBody>
          <a:bodyPr wrap="square" rtlCol="0">
            <a:spAutoFit/>
          </a:bodyPr>
          <a:lstStyle/>
          <a:p>
            <a:r>
              <a:rPr lang="en-US" sz="2000" b="1" dirty="0" smtClean="0"/>
              <a:t>Testing VMTurbo: </a:t>
            </a:r>
            <a:r>
              <a:rPr lang="en-US" sz="2000" b="1" dirty="0" smtClean="0">
                <a:solidFill>
                  <a:srgbClr val="00B050"/>
                </a:solidFill>
              </a:rPr>
              <a:t>Efficiency (APRIL)</a:t>
            </a:r>
            <a:r>
              <a:rPr lang="en-US" sz="2000" b="1" dirty="0" smtClean="0"/>
              <a:t> </a:t>
            </a:r>
            <a:endParaRPr lang="en-US" sz="1400" b="1" dirty="0">
              <a:solidFill>
                <a:srgbClr val="00B050"/>
              </a:solidFill>
            </a:endParaRPr>
          </a:p>
        </p:txBody>
      </p:sp>
      <p:sp>
        <p:nvSpPr>
          <p:cNvPr id="8" name="TextBox 7"/>
          <p:cNvSpPr txBox="1"/>
          <p:nvPr/>
        </p:nvSpPr>
        <p:spPr>
          <a:xfrm>
            <a:off x="887673" y="4248150"/>
            <a:ext cx="7256795" cy="646331"/>
          </a:xfrm>
          <a:prstGeom prst="rect">
            <a:avLst/>
          </a:prstGeom>
          <a:noFill/>
        </p:spPr>
        <p:txBody>
          <a:bodyPr wrap="none" rtlCol="0">
            <a:spAutoFit/>
          </a:bodyPr>
          <a:lstStyle/>
          <a:p>
            <a:r>
              <a:rPr lang="en-US" b="1" i="1" u="sng" dirty="0" smtClean="0"/>
              <a:t>67% </a:t>
            </a:r>
            <a:r>
              <a:rPr lang="en-US" b="1" i="1" u="sng" dirty="0" smtClean="0"/>
              <a:t>more efficient or </a:t>
            </a:r>
            <a:r>
              <a:rPr lang="en-US" b="1" i="1" u="sng" dirty="0" smtClean="0"/>
              <a:t>11 </a:t>
            </a:r>
            <a:r>
              <a:rPr lang="en-US" b="1" i="1" u="sng" dirty="0" smtClean="0"/>
              <a:t>hosts can be removed / repurposed immediately.</a:t>
            </a:r>
          </a:p>
          <a:p>
            <a:r>
              <a:rPr lang="en-US" b="1" i="1" u="sng" dirty="0" smtClean="0"/>
              <a:t>(data collected from Sigma-Aldrich POC with VMTurbo)</a:t>
            </a:r>
            <a:endParaRPr lang="en-US" b="1" i="1" u="sng" dirty="0"/>
          </a:p>
        </p:txBody>
      </p:sp>
      <p:cxnSp>
        <p:nvCxnSpPr>
          <p:cNvPr id="10" name="Straight Arrow Connector 9"/>
          <p:cNvCxnSpPr/>
          <p:nvPr/>
        </p:nvCxnSpPr>
        <p:spPr>
          <a:xfrm flipV="1">
            <a:off x="5715000" y="3533805"/>
            <a:ext cx="1066800" cy="714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705600" y="3333750"/>
            <a:ext cx="1752600" cy="20005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379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5010150"/>
            <a:ext cx="9144000" cy="1333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8" name="TextBox 7"/>
          <p:cNvSpPr txBox="1"/>
          <p:nvPr/>
        </p:nvSpPr>
        <p:spPr>
          <a:xfrm>
            <a:off x="304800" y="133350"/>
            <a:ext cx="6781800" cy="984885"/>
          </a:xfrm>
          <a:prstGeom prst="rect">
            <a:avLst/>
          </a:prstGeom>
          <a:noFill/>
        </p:spPr>
        <p:txBody>
          <a:bodyPr wrap="square" rtlCol="0">
            <a:spAutoFit/>
          </a:bodyPr>
          <a:lstStyle/>
          <a:p>
            <a:r>
              <a:rPr lang="en-US" sz="2000" b="1" dirty="0" smtClean="0"/>
              <a:t>Testing VMTurbo:  </a:t>
            </a:r>
            <a:r>
              <a:rPr lang="en-US" sz="2000" b="1" dirty="0" smtClean="0">
                <a:solidFill>
                  <a:srgbClr val="00B050"/>
                </a:solidFill>
              </a:rPr>
              <a:t>Efficiency - Justification behind rightsizing environment</a:t>
            </a:r>
          </a:p>
          <a:p>
            <a:endParaRPr lang="en-US" dirty="0"/>
          </a:p>
        </p:txBody>
      </p:sp>
      <p:sp>
        <p:nvSpPr>
          <p:cNvPr id="6" name="AutoShape 6" descr="http://upload.wikimedia.org/wikipedia/en/archive/2/29/20140318122848!HP_New_Logo_2D.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ttp://upload.wikimedia.org/wikipedia/en/archive/2/29/20140318122848!HP_New_Logo_2D.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518624" y="964286"/>
            <a:ext cx="5257800" cy="1600438"/>
          </a:xfrm>
          <a:prstGeom prst="rect">
            <a:avLst/>
          </a:prstGeom>
          <a:noFill/>
        </p:spPr>
        <p:txBody>
          <a:bodyPr wrap="square" rtlCol="0">
            <a:spAutoFit/>
          </a:bodyPr>
          <a:lstStyle/>
          <a:p>
            <a:r>
              <a:rPr lang="en-US" sz="1400" dirty="0" smtClean="0"/>
              <a:t>VMTurbo will not only make these rightsizing recommendations to increase efficiency, but give the justification behind it for every resize it recommends.  As we see here we are recommending to reduce </a:t>
            </a:r>
            <a:r>
              <a:rPr lang="en-US" sz="1400" dirty="0" smtClean="0"/>
              <a:t>vMEM </a:t>
            </a:r>
            <a:r>
              <a:rPr lang="en-US" sz="1400" dirty="0" smtClean="0"/>
              <a:t>on </a:t>
            </a:r>
            <a:r>
              <a:rPr lang="en-US" sz="1400" dirty="0" smtClean="0"/>
              <a:t>a VM from 32 GB to 27 GB taking into account its peaks and average utilization.  Average Utilization is under 5% and it is peaking out around 16%, giving clear proof that we can reclaim these resources from this VM.</a:t>
            </a:r>
            <a:endParaRPr lang="en-US" sz="1400" dirty="0"/>
          </a:p>
        </p:txBody>
      </p:sp>
      <p:pic>
        <p:nvPicPr>
          <p:cNvPr id="2" name="Picture 1"/>
          <p:cNvPicPr>
            <a:picLocks noChangeAspect="1"/>
          </p:cNvPicPr>
          <p:nvPr/>
        </p:nvPicPr>
        <p:blipFill rotWithShape="1">
          <a:blip r:embed="rId3"/>
          <a:srcRect b="49850"/>
          <a:stretch/>
        </p:blipFill>
        <p:spPr>
          <a:xfrm>
            <a:off x="200981" y="964286"/>
            <a:ext cx="2512784" cy="2053590"/>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rotWithShape="1">
          <a:blip r:embed="rId3"/>
          <a:srcRect t="50336"/>
          <a:stretch/>
        </p:blipFill>
        <p:spPr>
          <a:xfrm>
            <a:off x="990600" y="2495550"/>
            <a:ext cx="2512784" cy="20336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466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8045" y="4019192"/>
            <a:ext cx="8305800" cy="954107"/>
          </a:xfrm>
          <a:prstGeom prst="rect">
            <a:avLst/>
          </a:prstGeom>
        </p:spPr>
        <p:txBody>
          <a:bodyPr wrap="square">
            <a:spAutoFit/>
          </a:bodyPr>
          <a:lstStyle/>
          <a:p>
            <a:r>
              <a:rPr lang="en-US" sz="1400" dirty="0"/>
              <a:t>VMTurbo quickly proved out how many hosts you need to support the current and new workload, and exactly where to place all of the new VM’s, as well as where to replace all of the already existing VM’s for maximum performance as well as efficiency maximization of your hosts</a:t>
            </a:r>
            <a:r>
              <a:rPr lang="en-US" sz="1400" dirty="0" smtClean="0"/>
              <a:t>.  What is compelling here is that we added </a:t>
            </a:r>
            <a:r>
              <a:rPr lang="en-US" sz="1400" b="1" dirty="0" smtClean="0"/>
              <a:t>257 VM’s into this cluster and </a:t>
            </a:r>
            <a:r>
              <a:rPr lang="en-US" sz="1400" b="1" dirty="0" err="1" smtClean="0"/>
              <a:t>VMTurbo</a:t>
            </a:r>
            <a:r>
              <a:rPr lang="en-US" sz="1400" b="1" dirty="0" smtClean="0"/>
              <a:t> STILL is able to suspend 2 hosts while running optimal performance.</a:t>
            </a:r>
            <a:endParaRPr lang="en-US" sz="1400" b="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96793"/>
            <a:ext cx="18288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371600" y="84102"/>
            <a:ext cx="5466907" cy="646331"/>
          </a:xfrm>
          <a:prstGeom prst="rect">
            <a:avLst/>
          </a:prstGeom>
        </p:spPr>
        <p:txBody>
          <a:bodyPr wrap="square">
            <a:spAutoFit/>
          </a:bodyPr>
          <a:lstStyle/>
          <a:p>
            <a:r>
              <a:rPr lang="en-US" dirty="0"/>
              <a:t>Testing VMTurbo: Capacity Planning – </a:t>
            </a:r>
            <a:r>
              <a:rPr lang="en-US" dirty="0">
                <a:solidFill>
                  <a:srgbClr val="00B050"/>
                </a:solidFill>
              </a:rPr>
              <a:t>How to keep the environment optimized through any changes you make</a:t>
            </a:r>
          </a:p>
        </p:txBody>
      </p:sp>
      <p:pic>
        <p:nvPicPr>
          <p:cNvPr id="2" name="Picture 1"/>
          <p:cNvPicPr>
            <a:picLocks noChangeAspect="1"/>
          </p:cNvPicPr>
          <p:nvPr/>
        </p:nvPicPr>
        <p:blipFill>
          <a:blip r:embed="rId3"/>
          <a:stretch>
            <a:fillRect/>
          </a:stretch>
        </p:blipFill>
        <p:spPr>
          <a:xfrm>
            <a:off x="1887564" y="1335306"/>
            <a:ext cx="6856034" cy="2620330"/>
          </a:xfrm>
          <a:prstGeom prst="rect">
            <a:avLst/>
          </a:prstGeom>
        </p:spPr>
      </p:pic>
      <p:sp>
        <p:nvSpPr>
          <p:cNvPr id="3" name="Oval 2"/>
          <p:cNvSpPr/>
          <p:nvPr/>
        </p:nvSpPr>
        <p:spPr>
          <a:xfrm>
            <a:off x="5257800" y="1885950"/>
            <a:ext cx="13716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76200" y="730433"/>
            <a:ext cx="3180400" cy="15007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88346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6" name="TextBox 5"/>
          <p:cNvSpPr txBox="1"/>
          <p:nvPr/>
        </p:nvSpPr>
        <p:spPr>
          <a:xfrm>
            <a:off x="304800" y="133350"/>
            <a:ext cx="1061957" cy="677108"/>
          </a:xfrm>
          <a:prstGeom prst="rect">
            <a:avLst/>
          </a:prstGeom>
          <a:noFill/>
        </p:spPr>
        <p:txBody>
          <a:bodyPr wrap="none" rtlCol="0">
            <a:spAutoFit/>
          </a:bodyPr>
          <a:lstStyle/>
          <a:p>
            <a:r>
              <a:rPr lang="en-US" sz="2000" b="1" dirty="0" smtClean="0"/>
              <a:t>Agenda:</a:t>
            </a:r>
          </a:p>
          <a:p>
            <a:endParaRPr lang="en-US" dirty="0"/>
          </a:p>
        </p:txBody>
      </p:sp>
      <p:sp>
        <p:nvSpPr>
          <p:cNvPr id="7" name="Rectangle 6"/>
          <p:cNvSpPr/>
          <p:nvPr/>
        </p:nvSpPr>
        <p:spPr>
          <a:xfrm>
            <a:off x="304800" y="739973"/>
            <a:ext cx="7924800" cy="6125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4800" y="813449"/>
            <a:ext cx="8305800" cy="3046988"/>
          </a:xfrm>
          <a:prstGeom prst="rect">
            <a:avLst/>
          </a:prstGeom>
          <a:noFill/>
        </p:spPr>
        <p:txBody>
          <a:bodyPr wrap="square" rtlCol="0">
            <a:spAutoFit/>
          </a:bodyPr>
          <a:lstStyle/>
          <a:p>
            <a:pPr marL="342900" indent="-342900">
              <a:buAutoNum type="arabicPeriod"/>
            </a:pPr>
            <a:r>
              <a:rPr lang="en-US" sz="1600" dirty="0" smtClean="0"/>
              <a:t>About VMTurbo</a:t>
            </a:r>
            <a:r>
              <a:rPr lang="en-US" sz="1600" dirty="0"/>
              <a:t/>
            </a:r>
            <a:br>
              <a:rPr lang="en-US" sz="1600" dirty="0"/>
            </a:br>
            <a:endParaRPr lang="en-US" sz="1600" dirty="0"/>
          </a:p>
          <a:p>
            <a:pPr marL="342900" indent="-342900">
              <a:buAutoNum type="arabicPeriod"/>
            </a:pPr>
            <a:r>
              <a:rPr lang="en-US" sz="1600" dirty="0" smtClean="0"/>
              <a:t>Sigma-Aldrich Key Requirements</a:t>
            </a:r>
            <a:r>
              <a:rPr lang="en-US" sz="1600" dirty="0"/>
              <a:t/>
            </a:r>
            <a:br>
              <a:rPr lang="en-US" sz="1600" dirty="0"/>
            </a:br>
            <a:endParaRPr lang="en-US" sz="1600" dirty="0"/>
          </a:p>
          <a:p>
            <a:pPr marL="342900" indent="-342900">
              <a:buAutoNum type="arabicPeriod"/>
            </a:pPr>
            <a:r>
              <a:rPr lang="en-US" sz="1600" dirty="0"/>
              <a:t>POV Overview</a:t>
            </a:r>
            <a:br>
              <a:rPr lang="en-US" sz="1600" dirty="0"/>
            </a:br>
            <a:endParaRPr lang="en-US" sz="1600" dirty="0"/>
          </a:p>
          <a:p>
            <a:pPr marL="342900" indent="-342900">
              <a:buAutoNum type="arabicPeriod"/>
            </a:pPr>
            <a:r>
              <a:rPr lang="en-US" sz="1600" dirty="0"/>
              <a:t>ROI Presentation</a:t>
            </a:r>
            <a:br>
              <a:rPr lang="en-US" sz="1600" dirty="0"/>
            </a:br>
            <a:endParaRPr lang="en-US" sz="1600" dirty="0"/>
          </a:p>
          <a:p>
            <a:pPr marL="342900" indent="-342900">
              <a:buFontTx/>
              <a:buAutoNum type="arabicPeriod"/>
            </a:pPr>
            <a:r>
              <a:rPr lang="en-US" sz="1600" dirty="0"/>
              <a:t>Proposal Discussion </a:t>
            </a:r>
            <a:br>
              <a:rPr lang="en-US" sz="1600" dirty="0"/>
            </a:br>
            <a:endParaRPr lang="en-US" sz="1600" dirty="0"/>
          </a:p>
          <a:p>
            <a:pPr marL="342900" indent="-342900">
              <a:buAutoNum type="arabicPeriod"/>
            </a:pPr>
            <a:r>
              <a:rPr lang="en-US" sz="1600" dirty="0"/>
              <a:t>Appendix (ROI Numbers confirmed through plans)</a:t>
            </a:r>
            <a:br>
              <a:rPr lang="en-US" sz="1600" dirty="0"/>
            </a:br>
            <a:endParaRPr lang="en-US" sz="1600" dirty="0"/>
          </a:p>
        </p:txBody>
      </p:sp>
    </p:spTree>
    <p:extLst>
      <p:ext uri="{BB962C8B-B14F-4D97-AF65-F5344CB8AC3E}">
        <p14:creationId xmlns:p14="http://schemas.microsoft.com/office/powerpoint/2010/main" val="1509318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6" name="TextBox 5"/>
          <p:cNvSpPr txBox="1"/>
          <p:nvPr/>
        </p:nvSpPr>
        <p:spPr>
          <a:xfrm>
            <a:off x="304800" y="133350"/>
            <a:ext cx="1061957" cy="677108"/>
          </a:xfrm>
          <a:prstGeom prst="rect">
            <a:avLst/>
          </a:prstGeom>
          <a:noFill/>
        </p:spPr>
        <p:txBody>
          <a:bodyPr wrap="none" rtlCol="0">
            <a:spAutoFit/>
          </a:bodyPr>
          <a:lstStyle/>
          <a:p>
            <a:r>
              <a:rPr lang="en-US" sz="2000" b="1" dirty="0" smtClean="0"/>
              <a:t>Agenda:</a:t>
            </a:r>
          </a:p>
          <a:p>
            <a:endParaRPr lang="en-US" dirty="0"/>
          </a:p>
        </p:txBody>
      </p:sp>
      <p:sp>
        <p:nvSpPr>
          <p:cNvPr id="7" name="Rectangle 6"/>
          <p:cNvSpPr/>
          <p:nvPr/>
        </p:nvSpPr>
        <p:spPr>
          <a:xfrm>
            <a:off x="304800" y="2187773"/>
            <a:ext cx="7924800" cy="6125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4800" y="813449"/>
            <a:ext cx="8305800" cy="3046988"/>
          </a:xfrm>
          <a:prstGeom prst="rect">
            <a:avLst/>
          </a:prstGeom>
          <a:noFill/>
        </p:spPr>
        <p:txBody>
          <a:bodyPr wrap="square" rtlCol="0">
            <a:spAutoFit/>
          </a:bodyPr>
          <a:lstStyle/>
          <a:p>
            <a:pPr marL="342900" indent="-342900">
              <a:buAutoNum type="arabicPeriod"/>
            </a:pPr>
            <a:r>
              <a:rPr lang="en-US" sz="1600" dirty="0" smtClean="0"/>
              <a:t>About VMTurbo</a:t>
            </a:r>
            <a:r>
              <a:rPr lang="en-US" sz="1600" dirty="0"/>
              <a:t/>
            </a:r>
            <a:br>
              <a:rPr lang="en-US" sz="1600" dirty="0"/>
            </a:br>
            <a:endParaRPr lang="en-US" sz="1600" dirty="0"/>
          </a:p>
          <a:p>
            <a:pPr marL="342900" indent="-342900">
              <a:buAutoNum type="arabicPeriod"/>
            </a:pPr>
            <a:r>
              <a:rPr lang="en-US" sz="1600" dirty="0" smtClean="0"/>
              <a:t>Sigma-Aldrich Key Requirements</a:t>
            </a:r>
            <a:r>
              <a:rPr lang="en-US" sz="1600" dirty="0"/>
              <a:t/>
            </a:r>
            <a:br>
              <a:rPr lang="en-US" sz="1600" dirty="0"/>
            </a:br>
            <a:endParaRPr lang="en-US" sz="1600" dirty="0"/>
          </a:p>
          <a:p>
            <a:pPr marL="342900" indent="-342900">
              <a:buAutoNum type="arabicPeriod"/>
            </a:pPr>
            <a:r>
              <a:rPr lang="en-US" sz="1600" dirty="0"/>
              <a:t>POV Overview</a:t>
            </a:r>
            <a:br>
              <a:rPr lang="en-US" sz="1600" dirty="0"/>
            </a:br>
            <a:endParaRPr lang="en-US" sz="1600" dirty="0"/>
          </a:p>
          <a:p>
            <a:pPr marL="342900" indent="-342900">
              <a:buAutoNum type="arabicPeriod"/>
            </a:pPr>
            <a:r>
              <a:rPr lang="en-US" sz="1600" dirty="0"/>
              <a:t>ROI Presentation</a:t>
            </a:r>
            <a:br>
              <a:rPr lang="en-US" sz="1600" dirty="0"/>
            </a:br>
            <a:endParaRPr lang="en-US" sz="1600" dirty="0"/>
          </a:p>
          <a:p>
            <a:pPr marL="342900" indent="-342900">
              <a:buFontTx/>
              <a:buAutoNum type="arabicPeriod"/>
            </a:pPr>
            <a:r>
              <a:rPr lang="en-US" sz="1600" dirty="0"/>
              <a:t>Proposal Discussion </a:t>
            </a:r>
            <a:br>
              <a:rPr lang="en-US" sz="1600" dirty="0"/>
            </a:br>
            <a:endParaRPr lang="en-US" sz="1600" dirty="0"/>
          </a:p>
          <a:p>
            <a:pPr marL="342900" indent="-342900">
              <a:buAutoNum type="arabicPeriod"/>
            </a:pPr>
            <a:r>
              <a:rPr lang="en-US" sz="1600" dirty="0"/>
              <a:t>Appendix (ROI Numbers confirmed through plans)</a:t>
            </a:r>
            <a:br>
              <a:rPr lang="en-US" sz="1600" dirty="0"/>
            </a:br>
            <a:endParaRPr lang="en-US" sz="1600" dirty="0"/>
          </a:p>
        </p:txBody>
      </p:sp>
    </p:spTree>
    <p:extLst>
      <p:ext uri="{BB962C8B-B14F-4D97-AF65-F5344CB8AC3E}">
        <p14:creationId xmlns:p14="http://schemas.microsoft.com/office/powerpoint/2010/main" val="3304472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oi - Excel"/>
          <p:cNvPicPr>
            <a:picLocks noChangeAspect="1"/>
          </p:cNvPicPr>
          <p:nvPr/>
        </p:nvPicPr>
        <p:blipFill rotWithShape="1">
          <a:blip r:embed="rId2">
            <a:extLst>
              <a:ext uri="{28A0092B-C50C-407E-A947-70E740481C1C}">
                <a14:useLocalDpi xmlns:a14="http://schemas.microsoft.com/office/drawing/2010/main" val="0"/>
              </a:ext>
            </a:extLst>
          </a:blip>
          <a:srcRect l="29167" t="26941" r="31667" b="36164"/>
          <a:stretch/>
        </p:blipFill>
        <p:spPr>
          <a:xfrm>
            <a:off x="4160520" y="1200150"/>
            <a:ext cx="4775200" cy="2438400"/>
          </a:xfrm>
          <a:prstGeom prst="rect">
            <a:avLst/>
          </a:prstGeom>
        </p:spPr>
      </p:pic>
      <p:sp>
        <p:nvSpPr>
          <p:cNvPr id="21" name="Rectangle 20"/>
          <p:cNvSpPr/>
          <p:nvPr/>
        </p:nvSpPr>
        <p:spPr>
          <a:xfrm>
            <a:off x="4191000" y="3790950"/>
            <a:ext cx="4876799"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6" name="TextBox 5"/>
          <p:cNvSpPr txBox="1"/>
          <p:nvPr/>
        </p:nvSpPr>
        <p:spPr>
          <a:xfrm>
            <a:off x="304800" y="133350"/>
            <a:ext cx="6172200" cy="1292662"/>
          </a:xfrm>
          <a:prstGeom prst="rect">
            <a:avLst/>
          </a:prstGeom>
          <a:noFill/>
        </p:spPr>
        <p:txBody>
          <a:bodyPr wrap="square" rtlCol="0">
            <a:spAutoFit/>
          </a:bodyPr>
          <a:lstStyle/>
          <a:p>
            <a:r>
              <a:rPr lang="en-US" sz="2000" b="1" dirty="0" smtClean="0"/>
              <a:t>Return on Investment Summary</a:t>
            </a:r>
            <a:endParaRPr lang="en-US" sz="2000" b="1" dirty="0">
              <a:solidFill>
                <a:srgbClr val="00B050"/>
              </a:solidFill>
            </a:endParaRPr>
          </a:p>
          <a:p>
            <a:r>
              <a:rPr lang="en-US" sz="2000" b="1" i="1" dirty="0" smtClean="0">
                <a:solidFill>
                  <a:srgbClr val="00B050"/>
                </a:solidFill>
              </a:rPr>
              <a:t>Projected payback period of </a:t>
            </a:r>
            <a:r>
              <a:rPr lang="en-US" sz="2000" b="1" i="1" u="sng" dirty="0" smtClean="0">
                <a:solidFill>
                  <a:srgbClr val="00B050"/>
                </a:solidFill>
              </a:rPr>
              <a:t>9 months</a:t>
            </a:r>
            <a:r>
              <a:rPr lang="en-US" sz="2000" b="1" i="1" dirty="0" smtClean="0">
                <a:solidFill>
                  <a:srgbClr val="00B050"/>
                </a:solidFill>
              </a:rPr>
              <a:t>… @35% increase in VM Density.</a:t>
            </a:r>
          </a:p>
          <a:p>
            <a:endParaRPr lang="en-US" dirty="0"/>
          </a:p>
        </p:txBody>
      </p:sp>
      <p:sp>
        <p:nvSpPr>
          <p:cNvPr id="7" name="Down Arrow 6"/>
          <p:cNvSpPr/>
          <p:nvPr/>
        </p:nvSpPr>
        <p:spPr>
          <a:xfrm>
            <a:off x="6319520" y="2390471"/>
            <a:ext cx="457200" cy="609600"/>
          </a:xfrm>
          <a:prstGeom prst="down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67200" y="3790950"/>
            <a:ext cx="4572000" cy="1261884"/>
          </a:xfrm>
          <a:prstGeom prst="rect">
            <a:avLst/>
          </a:prstGeom>
        </p:spPr>
        <p:txBody>
          <a:bodyPr>
            <a:spAutoFit/>
          </a:bodyPr>
          <a:lstStyle/>
          <a:p>
            <a:pPr algn="ctr"/>
            <a:r>
              <a:rPr lang="en-US" sz="1600" dirty="0" smtClean="0"/>
              <a:t>Proven in POV:</a:t>
            </a:r>
          </a:p>
          <a:p>
            <a:pPr algn="ctr"/>
            <a:r>
              <a:rPr lang="en-US" sz="1600" dirty="0" smtClean="0"/>
              <a:t>Average VM / Host Density:</a:t>
            </a:r>
          </a:p>
          <a:p>
            <a:pPr algn="ctr"/>
            <a:r>
              <a:rPr lang="en-US" sz="2800" b="1" dirty="0" smtClean="0"/>
              <a:t>69% </a:t>
            </a:r>
            <a:r>
              <a:rPr lang="en-US" sz="1600" b="1" dirty="0" smtClean="0"/>
              <a:t>(used 35%)</a:t>
            </a:r>
            <a:endParaRPr lang="en-US" sz="2400" dirty="0" smtClean="0"/>
          </a:p>
          <a:p>
            <a:pPr algn="ctr"/>
            <a:r>
              <a:rPr lang="en-US" sz="1400" dirty="0" smtClean="0"/>
              <a:t>See Appendix for cluster projections ran</a:t>
            </a:r>
            <a:endParaRPr lang="en-US" sz="1200" dirty="0" smtClean="0"/>
          </a:p>
        </p:txBody>
      </p:sp>
      <p:pic>
        <p:nvPicPr>
          <p:cNvPr id="2" name="Picture 1" descr="roi - Excel"/>
          <p:cNvPicPr>
            <a:picLocks noChangeAspect="1"/>
          </p:cNvPicPr>
          <p:nvPr/>
        </p:nvPicPr>
        <p:blipFill rotWithShape="1">
          <a:blip r:embed="rId4">
            <a:extLst>
              <a:ext uri="{28A0092B-C50C-407E-A947-70E740481C1C}">
                <a14:useLocalDpi xmlns:a14="http://schemas.microsoft.com/office/drawing/2010/main" val="0"/>
              </a:ext>
            </a:extLst>
          </a:blip>
          <a:srcRect l="2500" t="26941" r="71667" b="36164"/>
          <a:stretch/>
        </p:blipFill>
        <p:spPr>
          <a:xfrm>
            <a:off x="217927" y="1100935"/>
            <a:ext cx="3740150" cy="2895600"/>
          </a:xfrm>
          <a:prstGeom prst="rect">
            <a:avLst/>
          </a:prstGeom>
        </p:spPr>
      </p:pic>
    </p:spTree>
    <p:extLst>
      <p:ext uri="{BB962C8B-B14F-4D97-AF65-F5344CB8AC3E}">
        <p14:creationId xmlns:p14="http://schemas.microsoft.com/office/powerpoint/2010/main" val="1552473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i - Excel"/>
          <p:cNvPicPr>
            <a:picLocks noChangeAspect="1"/>
          </p:cNvPicPr>
          <p:nvPr/>
        </p:nvPicPr>
        <p:blipFill rotWithShape="1">
          <a:blip r:embed="rId2">
            <a:extLst>
              <a:ext uri="{28A0092B-C50C-407E-A947-70E740481C1C}">
                <a14:useLocalDpi xmlns:a14="http://schemas.microsoft.com/office/drawing/2010/main" val="0"/>
              </a:ext>
            </a:extLst>
          </a:blip>
          <a:srcRect l="30833" t="23866" r="46667" b="30015"/>
          <a:stretch/>
        </p:blipFill>
        <p:spPr>
          <a:xfrm>
            <a:off x="4914900" y="810458"/>
            <a:ext cx="3657600" cy="4064000"/>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6" name="TextBox 5"/>
          <p:cNvSpPr txBox="1"/>
          <p:nvPr/>
        </p:nvSpPr>
        <p:spPr>
          <a:xfrm>
            <a:off x="304800" y="133350"/>
            <a:ext cx="6172200" cy="677108"/>
          </a:xfrm>
          <a:prstGeom prst="rect">
            <a:avLst/>
          </a:prstGeom>
          <a:noFill/>
        </p:spPr>
        <p:txBody>
          <a:bodyPr wrap="square" rtlCol="0">
            <a:spAutoFit/>
          </a:bodyPr>
          <a:lstStyle/>
          <a:p>
            <a:r>
              <a:rPr lang="en-US" sz="2000" b="1" dirty="0" smtClean="0"/>
              <a:t>Return on Investment Summary</a:t>
            </a:r>
            <a:endParaRPr lang="en-US" sz="2000" b="1" dirty="0">
              <a:solidFill>
                <a:srgbClr val="00B050"/>
              </a:solidFill>
            </a:endParaRPr>
          </a:p>
          <a:p>
            <a:endParaRPr lang="en-US" dirty="0"/>
          </a:p>
        </p:txBody>
      </p:sp>
      <p:sp>
        <p:nvSpPr>
          <p:cNvPr id="3" name="Rectangle 2"/>
          <p:cNvSpPr/>
          <p:nvPr/>
        </p:nvSpPr>
        <p:spPr>
          <a:xfrm>
            <a:off x="4800600" y="2495550"/>
            <a:ext cx="3886200" cy="533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2395" y="1200150"/>
            <a:ext cx="4572000" cy="923330"/>
          </a:xfrm>
          <a:prstGeom prst="rect">
            <a:avLst/>
          </a:prstGeom>
        </p:spPr>
        <p:txBody>
          <a:bodyPr>
            <a:spAutoFit/>
          </a:bodyPr>
          <a:lstStyle/>
          <a:p>
            <a:r>
              <a:rPr lang="en-US" b="1" i="1" dirty="0" smtClean="0">
                <a:solidFill>
                  <a:srgbClr val="00B050"/>
                </a:solidFill>
              </a:rPr>
              <a:t>ROI Key Assumptions…35% increase in VM Density drives  </a:t>
            </a:r>
            <a:r>
              <a:rPr lang="en-US" b="1" i="1" u="sng" dirty="0" smtClean="0">
                <a:solidFill>
                  <a:srgbClr val="00B050"/>
                </a:solidFill>
              </a:rPr>
              <a:t>52 less host</a:t>
            </a:r>
            <a:r>
              <a:rPr lang="en-US" b="1" i="1" dirty="0" smtClean="0">
                <a:solidFill>
                  <a:srgbClr val="00B050"/>
                </a:solidFill>
              </a:rPr>
              <a:t> purchases over 3 years.. </a:t>
            </a:r>
            <a:r>
              <a:rPr lang="en-US" b="1" i="1" u="sng" dirty="0" smtClean="0">
                <a:solidFill>
                  <a:srgbClr val="00B050"/>
                </a:solidFill>
              </a:rPr>
              <a:t>$1.3 million savings</a:t>
            </a:r>
          </a:p>
        </p:txBody>
      </p:sp>
    </p:spTree>
    <p:extLst>
      <p:ext uri="{BB962C8B-B14F-4D97-AF65-F5344CB8AC3E}">
        <p14:creationId xmlns:p14="http://schemas.microsoft.com/office/powerpoint/2010/main" val="1932234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6" name="TextBox 5"/>
          <p:cNvSpPr txBox="1"/>
          <p:nvPr/>
        </p:nvSpPr>
        <p:spPr>
          <a:xfrm>
            <a:off x="304800" y="133350"/>
            <a:ext cx="6172200" cy="677108"/>
          </a:xfrm>
          <a:prstGeom prst="rect">
            <a:avLst/>
          </a:prstGeom>
          <a:noFill/>
        </p:spPr>
        <p:txBody>
          <a:bodyPr wrap="square" rtlCol="0">
            <a:spAutoFit/>
          </a:bodyPr>
          <a:lstStyle/>
          <a:p>
            <a:r>
              <a:rPr lang="en-US" sz="2000" b="1" dirty="0" smtClean="0"/>
              <a:t>Return on Investment Summary</a:t>
            </a:r>
            <a:endParaRPr lang="en-US" sz="2000" b="1" dirty="0">
              <a:solidFill>
                <a:srgbClr val="00B050"/>
              </a:solidFill>
            </a:endParaRPr>
          </a:p>
          <a:p>
            <a:endParaRPr lang="en-US" dirty="0"/>
          </a:p>
        </p:txBody>
      </p:sp>
      <p:sp>
        <p:nvSpPr>
          <p:cNvPr id="8" name="Rectangle 7"/>
          <p:cNvSpPr/>
          <p:nvPr/>
        </p:nvSpPr>
        <p:spPr>
          <a:xfrm>
            <a:off x="250382" y="481921"/>
            <a:ext cx="4572000" cy="923330"/>
          </a:xfrm>
          <a:prstGeom prst="rect">
            <a:avLst/>
          </a:prstGeom>
        </p:spPr>
        <p:txBody>
          <a:bodyPr>
            <a:spAutoFit/>
          </a:bodyPr>
          <a:lstStyle/>
          <a:p>
            <a:r>
              <a:rPr lang="en-US" b="1" i="1" dirty="0" smtClean="0">
                <a:solidFill>
                  <a:srgbClr val="00B050"/>
                </a:solidFill>
              </a:rPr>
              <a:t>On a P&amp;L basis breakeven in</a:t>
            </a:r>
          </a:p>
          <a:p>
            <a:r>
              <a:rPr lang="en-US" b="1" i="1" u="sng" dirty="0" smtClean="0">
                <a:solidFill>
                  <a:srgbClr val="00B050"/>
                </a:solidFill>
              </a:rPr>
              <a:t>LESS THAT 1 YEAR</a:t>
            </a:r>
          </a:p>
          <a:p>
            <a:endParaRPr lang="en-US" b="1" i="1" u="sng" dirty="0" smtClean="0">
              <a:solidFill>
                <a:srgbClr val="00B050"/>
              </a:solidFill>
            </a:endParaRPr>
          </a:p>
        </p:txBody>
      </p:sp>
      <p:pic>
        <p:nvPicPr>
          <p:cNvPr id="2" name="Picture 1" descr="roi - Excel"/>
          <p:cNvPicPr>
            <a:picLocks noChangeAspect="1"/>
          </p:cNvPicPr>
          <p:nvPr/>
        </p:nvPicPr>
        <p:blipFill rotWithShape="1">
          <a:blip r:embed="rId3">
            <a:extLst>
              <a:ext uri="{28A0092B-C50C-407E-A947-70E740481C1C}">
                <a14:useLocalDpi xmlns:a14="http://schemas.microsoft.com/office/drawing/2010/main" val="0"/>
              </a:ext>
            </a:extLst>
          </a:blip>
          <a:srcRect l="9167" t="30015" r="55000" b="19254"/>
          <a:stretch/>
        </p:blipFill>
        <p:spPr>
          <a:xfrm>
            <a:off x="1600200" y="1157230"/>
            <a:ext cx="4876800" cy="3742661"/>
          </a:xfrm>
          <a:prstGeom prst="rect">
            <a:avLst/>
          </a:prstGeom>
        </p:spPr>
      </p:pic>
      <p:sp>
        <p:nvSpPr>
          <p:cNvPr id="3" name="Rectangle 2"/>
          <p:cNvSpPr/>
          <p:nvPr/>
        </p:nvSpPr>
        <p:spPr>
          <a:xfrm>
            <a:off x="3674132" y="4378610"/>
            <a:ext cx="3886200" cy="533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9018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6" name="TextBox 5"/>
          <p:cNvSpPr txBox="1"/>
          <p:nvPr/>
        </p:nvSpPr>
        <p:spPr>
          <a:xfrm>
            <a:off x="1676400" y="1200150"/>
            <a:ext cx="6400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Sigma-Aldrich added 265 VM’s since January</a:t>
            </a:r>
          </a:p>
          <a:p>
            <a:pPr marL="285750" indent="-285750">
              <a:buFont typeface="Arial" panose="020B0604020202020204" pitchFamily="34" charset="0"/>
              <a:buChar char="•"/>
            </a:pPr>
            <a:r>
              <a:rPr lang="en-US" dirty="0" smtClean="0"/>
              <a:t>21% Growth</a:t>
            </a:r>
          </a:p>
          <a:p>
            <a:pPr marL="285750" indent="-285750">
              <a:buFont typeface="Arial" panose="020B0604020202020204" pitchFamily="34" charset="0"/>
              <a:buChar char="•"/>
            </a:pPr>
            <a:r>
              <a:rPr lang="en-US" dirty="0" smtClean="0"/>
              <a:t>Based on the growth if Sigma-Aldrich purchased VMTurbo in January, they would have already received a ROI.</a:t>
            </a:r>
            <a:endParaRPr lang="en-US" dirty="0"/>
          </a:p>
          <a:p>
            <a:endParaRPr lang="en-US" dirty="0"/>
          </a:p>
        </p:txBody>
      </p:sp>
      <p:pic>
        <p:nvPicPr>
          <p:cNvPr id="7" name="Picture 6" descr="sigma-janroi - Excel"/>
          <p:cNvPicPr>
            <a:picLocks noChangeAspect="1"/>
          </p:cNvPicPr>
          <p:nvPr/>
        </p:nvPicPr>
        <p:blipFill rotWithShape="1">
          <a:blip r:embed="rId3">
            <a:extLst>
              <a:ext uri="{28A0092B-C50C-407E-A947-70E740481C1C}">
                <a14:useLocalDpi xmlns:a14="http://schemas.microsoft.com/office/drawing/2010/main" val="0"/>
              </a:ext>
            </a:extLst>
          </a:blip>
          <a:srcRect l="2935" t="72222" r="43277" b="11481"/>
          <a:stretch/>
        </p:blipFill>
        <p:spPr>
          <a:xfrm>
            <a:off x="228600" y="2343150"/>
            <a:ext cx="8423565" cy="1447800"/>
          </a:xfrm>
          <a:prstGeom prst="rect">
            <a:avLst/>
          </a:prstGeom>
        </p:spPr>
      </p:pic>
      <p:sp>
        <p:nvSpPr>
          <p:cNvPr id="8" name="TextBox 7"/>
          <p:cNvSpPr txBox="1"/>
          <p:nvPr/>
        </p:nvSpPr>
        <p:spPr>
          <a:xfrm>
            <a:off x="228600" y="209550"/>
            <a:ext cx="3081677" cy="461665"/>
          </a:xfrm>
          <a:prstGeom prst="rect">
            <a:avLst/>
          </a:prstGeom>
          <a:noFill/>
        </p:spPr>
        <p:txBody>
          <a:bodyPr wrap="none" rtlCol="0">
            <a:spAutoFit/>
          </a:bodyPr>
          <a:lstStyle/>
          <a:p>
            <a:r>
              <a:rPr lang="en-US" sz="2400" dirty="0" smtClean="0"/>
              <a:t>ROI BEFORE YOU BUY…</a:t>
            </a:r>
            <a:endParaRPr lang="en-US" sz="2400" dirty="0"/>
          </a:p>
        </p:txBody>
      </p:sp>
      <p:sp>
        <p:nvSpPr>
          <p:cNvPr id="9" name="Oval 8"/>
          <p:cNvSpPr/>
          <p:nvPr/>
        </p:nvSpPr>
        <p:spPr>
          <a:xfrm>
            <a:off x="8077200" y="3409950"/>
            <a:ext cx="688712"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6245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6" name="TextBox 5"/>
          <p:cNvSpPr txBox="1"/>
          <p:nvPr/>
        </p:nvSpPr>
        <p:spPr>
          <a:xfrm>
            <a:off x="304800" y="133350"/>
            <a:ext cx="1061957" cy="677108"/>
          </a:xfrm>
          <a:prstGeom prst="rect">
            <a:avLst/>
          </a:prstGeom>
          <a:noFill/>
        </p:spPr>
        <p:txBody>
          <a:bodyPr wrap="none" rtlCol="0">
            <a:spAutoFit/>
          </a:bodyPr>
          <a:lstStyle/>
          <a:p>
            <a:r>
              <a:rPr lang="en-US" sz="2000" b="1" dirty="0" smtClean="0"/>
              <a:t>Agenda:</a:t>
            </a:r>
          </a:p>
          <a:p>
            <a:endParaRPr lang="en-US" dirty="0"/>
          </a:p>
        </p:txBody>
      </p:sp>
      <p:sp>
        <p:nvSpPr>
          <p:cNvPr id="7" name="Rectangle 6"/>
          <p:cNvSpPr/>
          <p:nvPr/>
        </p:nvSpPr>
        <p:spPr>
          <a:xfrm>
            <a:off x="304800" y="2644973"/>
            <a:ext cx="7924800" cy="6125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4800" y="813449"/>
            <a:ext cx="8305800" cy="3046988"/>
          </a:xfrm>
          <a:prstGeom prst="rect">
            <a:avLst/>
          </a:prstGeom>
          <a:noFill/>
        </p:spPr>
        <p:txBody>
          <a:bodyPr wrap="square" rtlCol="0">
            <a:spAutoFit/>
          </a:bodyPr>
          <a:lstStyle/>
          <a:p>
            <a:pPr marL="342900" indent="-342900">
              <a:buAutoNum type="arabicPeriod"/>
            </a:pPr>
            <a:r>
              <a:rPr lang="en-US" sz="1600" dirty="0" smtClean="0"/>
              <a:t>About VMTurbo</a:t>
            </a:r>
            <a:r>
              <a:rPr lang="en-US" sz="1600" dirty="0"/>
              <a:t/>
            </a:r>
            <a:br>
              <a:rPr lang="en-US" sz="1600" dirty="0"/>
            </a:br>
            <a:endParaRPr lang="en-US" sz="1600" dirty="0"/>
          </a:p>
          <a:p>
            <a:pPr marL="342900" indent="-342900">
              <a:buAutoNum type="arabicPeriod"/>
            </a:pPr>
            <a:r>
              <a:rPr lang="en-US" sz="1600" dirty="0" smtClean="0"/>
              <a:t>Sigma-Aldrich Key Requirements</a:t>
            </a:r>
            <a:r>
              <a:rPr lang="en-US" sz="1600" dirty="0"/>
              <a:t/>
            </a:r>
            <a:br>
              <a:rPr lang="en-US" sz="1600" dirty="0"/>
            </a:br>
            <a:endParaRPr lang="en-US" sz="1600" dirty="0"/>
          </a:p>
          <a:p>
            <a:pPr marL="342900" indent="-342900">
              <a:buAutoNum type="arabicPeriod"/>
            </a:pPr>
            <a:r>
              <a:rPr lang="en-US" sz="1600" dirty="0"/>
              <a:t>POV Overview</a:t>
            </a:r>
            <a:br>
              <a:rPr lang="en-US" sz="1600" dirty="0"/>
            </a:br>
            <a:endParaRPr lang="en-US" sz="1600" dirty="0"/>
          </a:p>
          <a:p>
            <a:pPr marL="342900" indent="-342900">
              <a:buAutoNum type="arabicPeriod"/>
            </a:pPr>
            <a:r>
              <a:rPr lang="en-US" sz="1600" dirty="0"/>
              <a:t>ROI Presentation</a:t>
            </a:r>
            <a:br>
              <a:rPr lang="en-US" sz="1600" dirty="0"/>
            </a:br>
            <a:endParaRPr lang="en-US" sz="1600" dirty="0"/>
          </a:p>
          <a:p>
            <a:pPr marL="342900" indent="-342900">
              <a:buFontTx/>
              <a:buAutoNum type="arabicPeriod"/>
            </a:pPr>
            <a:r>
              <a:rPr lang="en-US" sz="1600" dirty="0"/>
              <a:t>Proposal Discussion </a:t>
            </a:r>
            <a:br>
              <a:rPr lang="en-US" sz="1600" dirty="0"/>
            </a:br>
            <a:endParaRPr lang="en-US" sz="1600" dirty="0"/>
          </a:p>
          <a:p>
            <a:pPr marL="342900" indent="-342900">
              <a:buAutoNum type="arabicPeriod"/>
            </a:pPr>
            <a:r>
              <a:rPr lang="en-US" sz="1600" dirty="0"/>
              <a:t>Appendix (ROI Numbers confirmed through plans)</a:t>
            </a:r>
            <a:br>
              <a:rPr lang="en-US" sz="1600" dirty="0"/>
            </a:br>
            <a:endParaRPr lang="en-US" sz="1600" dirty="0"/>
          </a:p>
        </p:txBody>
      </p:sp>
    </p:spTree>
    <p:extLst>
      <p:ext uri="{BB962C8B-B14F-4D97-AF65-F5344CB8AC3E}">
        <p14:creationId xmlns:p14="http://schemas.microsoft.com/office/powerpoint/2010/main" val="3700209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48" y="55636"/>
            <a:ext cx="7886700" cy="466508"/>
          </a:xfrm>
        </p:spPr>
        <p:txBody>
          <a:bodyPr>
            <a:noAutofit/>
          </a:bodyPr>
          <a:lstStyle/>
          <a:p>
            <a:pPr algn="l"/>
            <a:r>
              <a:rPr lang="en-US" sz="3200" dirty="0" smtClean="0"/>
              <a:t>Operationalizing VMTurbo – the Plan</a:t>
            </a:r>
            <a:endParaRPr lang="en-US" sz="3200" dirty="0"/>
          </a:p>
        </p:txBody>
      </p:sp>
      <p:sp>
        <p:nvSpPr>
          <p:cNvPr id="3" name="Content Placeholder 2"/>
          <p:cNvSpPr>
            <a:spLocks noGrp="1"/>
          </p:cNvSpPr>
          <p:nvPr>
            <p:ph idx="1"/>
          </p:nvPr>
        </p:nvSpPr>
        <p:spPr>
          <a:xfrm>
            <a:off x="363683" y="737971"/>
            <a:ext cx="7886700" cy="3263504"/>
          </a:xfrm>
        </p:spPr>
        <p:txBody>
          <a:bodyPr>
            <a:noAutofit/>
          </a:bodyPr>
          <a:lstStyle/>
          <a:p>
            <a:pPr marL="0" indent="0">
              <a:buNone/>
            </a:pPr>
            <a:r>
              <a:rPr lang="en-US" sz="1200" b="1" i="1" dirty="0" smtClean="0"/>
              <a:t>Sigma-Aldrich has </a:t>
            </a:r>
            <a:r>
              <a:rPr lang="en-US" sz="1200" b="1" i="1" dirty="0"/>
              <a:t>worked with VMTurbo to quickly Operationalize VMTurbo:</a:t>
            </a:r>
          </a:p>
          <a:p>
            <a:pPr marL="257175" indent="-257175">
              <a:buAutoNum type="arabicPeriod"/>
            </a:pPr>
            <a:r>
              <a:rPr lang="en-US" sz="1200" dirty="0"/>
              <a:t>VMTurbo license key enabled (platform is already installed, minimal time needed to upgrade to new version, add additional </a:t>
            </a:r>
            <a:r>
              <a:rPr lang="en-US" sz="1200" dirty="0" err="1"/>
              <a:t>vCenters</a:t>
            </a:r>
            <a:r>
              <a:rPr lang="en-US" sz="1200" dirty="0"/>
              <a:t>, and license key).</a:t>
            </a:r>
          </a:p>
          <a:p>
            <a:pPr marL="257175" indent="-257175">
              <a:buAutoNum type="arabicPeriod"/>
            </a:pPr>
            <a:r>
              <a:rPr lang="en-US" sz="1200" dirty="0"/>
              <a:t>Discussed Requirements with VMTurbo Rapid Success Team.</a:t>
            </a:r>
          </a:p>
          <a:p>
            <a:pPr marL="257175" indent="-257175">
              <a:buAutoNum type="arabicPeriod"/>
            </a:pPr>
            <a:r>
              <a:rPr lang="en-US" sz="1200" dirty="0"/>
              <a:t>Value Plan created:</a:t>
            </a:r>
          </a:p>
          <a:p>
            <a:pPr marL="342900" lvl="1" indent="0">
              <a:buNone/>
            </a:pPr>
            <a:r>
              <a:rPr lang="en-US" sz="900" b="1" dirty="0"/>
              <a:t>Harmony</a:t>
            </a:r>
            <a:r>
              <a:rPr lang="en-US" sz="900" dirty="0"/>
              <a:t>	</a:t>
            </a:r>
          </a:p>
          <a:p>
            <a:pPr marL="600075" lvl="1" indent="-257175">
              <a:buAutoNum type="arabicPeriod"/>
            </a:pPr>
            <a:r>
              <a:rPr lang="en-US" sz="900" dirty="0"/>
              <a:t>VM Move Actions Automated / Manually applied</a:t>
            </a:r>
          </a:p>
          <a:p>
            <a:pPr marL="600075" lvl="1" indent="-257175">
              <a:buAutoNum type="arabicPeriod"/>
            </a:pPr>
            <a:r>
              <a:rPr lang="en-US" sz="900" dirty="0"/>
              <a:t>Plan: Model with constraints, higher host utilization, reduce future spend / increase VM Headroom</a:t>
            </a:r>
          </a:p>
          <a:p>
            <a:pPr marL="600075" lvl="1" indent="-257175">
              <a:buAutoNum type="arabicPeriod"/>
            </a:pPr>
            <a:r>
              <a:rPr lang="en-US" sz="900" dirty="0"/>
              <a:t>Storage: equalize latency and IOPs</a:t>
            </a:r>
          </a:p>
          <a:p>
            <a:pPr marL="600075" lvl="1" indent="-257175">
              <a:buAutoNum type="arabicPeriod"/>
            </a:pPr>
            <a:r>
              <a:rPr lang="en-US" sz="900" dirty="0"/>
              <a:t>VM Right sizing's: understand the opportunity to release committed resources</a:t>
            </a:r>
            <a:endParaRPr lang="en-US" sz="1200" dirty="0"/>
          </a:p>
          <a:p>
            <a:pPr marL="342900" lvl="1" indent="0">
              <a:buNone/>
            </a:pPr>
            <a:r>
              <a:rPr lang="en-US" sz="900" b="1" dirty="0"/>
              <a:t>Liquidity:</a:t>
            </a:r>
          </a:p>
          <a:p>
            <a:pPr marL="600075" lvl="1" indent="-257175">
              <a:buAutoNum type="arabicPeriod"/>
            </a:pPr>
            <a:r>
              <a:rPr lang="en-US" sz="900" dirty="0"/>
              <a:t>Examine Constraints – cluster boundaries</a:t>
            </a:r>
          </a:p>
          <a:p>
            <a:pPr marL="600075" lvl="1" indent="-257175">
              <a:buAutoNum type="arabicPeriod"/>
            </a:pPr>
            <a:r>
              <a:rPr lang="en-US" sz="900" dirty="0"/>
              <a:t>Plan: model without constraints</a:t>
            </a:r>
          </a:p>
          <a:p>
            <a:pPr marL="600075" lvl="1" indent="-257175">
              <a:buAutoNum type="arabicPeriod"/>
            </a:pPr>
            <a:r>
              <a:rPr lang="en-US" sz="900" dirty="0"/>
              <a:t>Utilization model vs. Static Tiering</a:t>
            </a:r>
          </a:p>
          <a:p>
            <a:pPr marL="342900" lvl="1" indent="0">
              <a:buNone/>
            </a:pPr>
            <a:r>
              <a:rPr lang="en-US" sz="900" b="1" dirty="0"/>
              <a:t>Demand Drive Automated Control</a:t>
            </a:r>
          </a:p>
          <a:p>
            <a:pPr lvl="1">
              <a:buAutoNum type="arabicPeriod"/>
            </a:pPr>
            <a:r>
              <a:rPr lang="en-US" sz="900" dirty="0"/>
              <a:t>Adaptive control in response to varying demand </a:t>
            </a:r>
          </a:p>
          <a:p>
            <a:pPr lvl="1">
              <a:buAutoNum type="arabicPeriod"/>
            </a:pPr>
            <a:r>
              <a:rPr lang="en-US" sz="900" dirty="0"/>
              <a:t>Integrated with provisioning for intelligent initial placement</a:t>
            </a:r>
          </a:p>
          <a:p>
            <a:pPr lvl="1">
              <a:buAutoNum type="arabicPeriod"/>
            </a:pPr>
            <a:r>
              <a:rPr lang="en-US" sz="900" dirty="0"/>
              <a:t>Spanning Technologies and vendor agnostic approach</a:t>
            </a:r>
          </a:p>
          <a:p>
            <a:pPr lvl="1">
              <a:buAutoNum type="arabicPeriod"/>
            </a:pPr>
            <a:r>
              <a:rPr lang="en-US" sz="900" dirty="0"/>
              <a:t>New technology adoption and value</a:t>
            </a:r>
          </a:p>
          <a:p>
            <a:pPr marL="0" indent="0">
              <a:buNone/>
            </a:pPr>
            <a:endParaRPr lang="en-US" sz="1200" dirty="0"/>
          </a:p>
          <a:p>
            <a:pPr marL="0" indent="0">
              <a:buNone/>
            </a:pPr>
            <a:endParaRPr lang="en-US" sz="1200" dirty="0"/>
          </a:p>
          <a:p>
            <a:pPr lvl="1"/>
            <a:endParaRPr lang="en-US" sz="12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Tree>
    <p:extLst>
      <p:ext uri="{BB962C8B-B14F-4D97-AF65-F5344CB8AC3E}">
        <p14:creationId xmlns:p14="http://schemas.microsoft.com/office/powerpoint/2010/main" val="2285953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48" y="55636"/>
            <a:ext cx="7886700" cy="466508"/>
          </a:xfrm>
        </p:spPr>
        <p:txBody>
          <a:bodyPr>
            <a:noAutofit/>
          </a:bodyPr>
          <a:lstStyle/>
          <a:p>
            <a:pPr algn="l"/>
            <a:r>
              <a:rPr lang="en-US" sz="2800" dirty="0" smtClean="0"/>
              <a:t>Operationalizing VMTurbo – the Plan</a:t>
            </a:r>
            <a:endParaRPr lang="en-US" sz="2800" dirty="0"/>
          </a:p>
        </p:txBody>
      </p:sp>
      <p:sp>
        <p:nvSpPr>
          <p:cNvPr id="3" name="Content Placeholder 2"/>
          <p:cNvSpPr>
            <a:spLocks noGrp="1"/>
          </p:cNvSpPr>
          <p:nvPr>
            <p:ph idx="1"/>
          </p:nvPr>
        </p:nvSpPr>
        <p:spPr>
          <a:xfrm>
            <a:off x="363683" y="737971"/>
            <a:ext cx="7886700" cy="3263504"/>
          </a:xfrm>
        </p:spPr>
        <p:txBody>
          <a:bodyPr>
            <a:noAutofit/>
          </a:bodyPr>
          <a:lstStyle/>
          <a:p>
            <a:pPr marL="0" indent="0">
              <a:buNone/>
            </a:pPr>
            <a:r>
              <a:rPr lang="en-US" sz="900" b="1" dirty="0"/>
              <a:t>4. VMTurbo Value Milestone &amp; Run Book creation:</a:t>
            </a:r>
          </a:p>
          <a:p>
            <a:pPr marL="0" indent="0">
              <a:buNone/>
            </a:pPr>
            <a:r>
              <a:rPr lang="en-US" sz="900" dirty="0"/>
              <a:t>	1. Document initial state of </a:t>
            </a:r>
            <a:r>
              <a:rPr lang="en-US" sz="900" dirty="0" smtClean="0"/>
              <a:t>Sigma-Aldrich</a:t>
            </a:r>
            <a:endParaRPr lang="en-US" sz="900" dirty="0"/>
          </a:p>
          <a:p>
            <a:pPr marL="0" indent="0">
              <a:buNone/>
            </a:pPr>
            <a:r>
              <a:rPr lang="en-US" sz="900" dirty="0"/>
              <a:t>	2. Detailed Rapid Success Recommendation and Summary report with milestones and measurable outcomes</a:t>
            </a:r>
          </a:p>
          <a:p>
            <a:pPr marL="0" indent="0">
              <a:buNone/>
            </a:pPr>
            <a:r>
              <a:rPr lang="en-US" sz="900" b="1" dirty="0"/>
              <a:t>5. Rapid Success Engagement includes:</a:t>
            </a:r>
          </a:p>
          <a:p>
            <a:pPr marL="0" indent="0">
              <a:buNone/>
            </a:pPr>
            <a:r>
              <a:rPr lang="en-US" sz="900" dirty="0"/>
              <a:t>	1. Two days of on-site advanced training providing both lab and hands on instruction with a certified VMTurbo Trainer</a:t>
            </a:r>
          </a:p>
          <a:p>
            <a:pPr marL="0" indent="0">
              <a:buNone/>
            </a:pPr>
            <a:r>
              <a:rPr lang="en-US" sz="900" dirty="0"/>
              <a:t>	2. Two days of consultative services from a VMTurbo Customer Success Manager to understand the use-cases outlined, people, processes and 	integration points and provide guidance and knowledge transfer</a:t>
            </a:r>
          </a:p>
          <a:p>
            <a:pPr marL="0" indent="0">
              <a:buNone/>
            </a:pPr>
            <a:r>
              <a:rPr lang="en-US" sz="900" dirty="0"/>
              <a:t>	3. Review more complex use cases and document how to leverage VMTurbo for solving these problems</a:t>
            </a:r>
          </a:p>
          <a:p>
            <a:pPr marL="0" indent="0">
              <a:buNone/>
            </a:pPr>
            <a:r>
              <a:rPr lang="en-US" sz="900" dirty="0"/>
              <a:t>	4. Provide detailed information on how VMTurbo can integrate with any relevant 3</a:t>
            </a:r>
            <a:r>
              <a:rPr lang="en-US" sz="900" baseline="30000" dirty="0"/>
              <a:t>rd</a:t>
            </a:r>
            <a:r>
              <a:rPr lang="en-US" sz="900" dirty="0"/>
              <a:t> party </a:t>
            </a:r>
            <a:r>
              <a:rPr lang="en-US" sz="900" dirty="0" smtClean="0"/>
              <a:t>solutions.</a:t>
            </a:r>
            <a:br>
              <a:rPr lang="en-US" sz="900" dirty="0" smtClean="0"/>
            </a:br>
            <a:r>
              <a:rPr lang="en-US" sz="900" dirty="0"/>
              <a:t>	5. Additional ½ day of training where all knowledge transfer activities will be reviewed, documents will be distributed, and any topics still </a:t>
            </a:r>
            <a:r>
              <a:rPr lang="en-US" sz="900" dirty="0" smtClean="0"/>
              <a:t>	unaddressed will </a:t>
            </a:r>
            <a:r>
              <a:rPr lang="en-US" sz="900" dirty="0"/>
              <a:t>be covered.</a:t>
            </a:r>
          </a:p>
          <a:p>
            <a:pPr marL="0" indent="0">
              <a:buNone/>
            </a:pPr>
            <a:endParaRPr lang="en-US" sz="12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Tree>
    <p:extLst>
      <p:ext uri="{BB962C8B-B14F-4D97-AF65-F5344CB8AC3E}">
        <p14:creationId xmlns:p14="http://schemas.microsoft.com/office/powerpoint/2010/main" val="33763642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5" name="TextBox 4"/>
          <p:cNvSpPr txBox="1"/>
          <p:nvPr/>
        </p:nvSpPr>
        <p:spPr>
          <a:xfrm>
            <a:off x="228600" y="215384"/>
            <a:ext cx="1118063" cy="523220"/>
          </a:xfrm>
          <a:prstGeom prst="rect">
            <a:avLst/>
          </a:prstGeom>
          <a:noFill/>
        </p:spPr>
        <p:txBody>
          <a:bodyPr wrap="none" rtlCol="0">
            <a:spAutoFit/>
          </a:bodyPr>
          <a:lstStyle/>
          <a:p>
            <a:r>
              <a:rPr lang="en-US" sz="2800" b="1" dirty="0" smtClean="0"/>
              <a:t>Quote</a:t>
            </a:r>
            <a:endParaRPr lang="en-US" sz="2800" b="1" dirty="0"/>
          </a:p>
        </p:txBody>
      </p:sp>
      <p:sp>
        <p:nvSpPr>
          <p:cNvPr id="3" name="TextBox 2"/>
          <p:cNvSpPr txBox="1"/>
          <p:nvPr/>
        </p:nvSpPr>
        <p:spPr>
          <a:xfrm>
            <a:off x="2057400" y="176480"/>
            <a:ext cx="4114800" cy="830997"/>
          </a:xfrm>
          <a:prstGeom prst="rect">
            <a:avLst/>
          </a:prstGeom>
          <a:noFill/>
        </p:spPr>
        <p:txBody>
          <a:bodyPr wrap="square" rtlCol="0">
            <a:spAutoFit/>
          </a:bodyPr>
          <a:lstStyle/>
          <a:p>
            <a:r>
              <a:rPr lang="en-US" sz="1600" dirty="0" smtClean="0"/>
              <a:t>This quote reflects last years pricing: a 25% discount off of list price for 250 sockets and free Rapid Success Training for your team</a:t>
            </a:r>
            <a:endParaRPr lang="en-US" sz="1600" dirty="0"/>
          </a:p>
        </p:txBody>
      </p:sp>
      <p:pic>
        <p:nvPicPr>
          <p:cNvPr id="6" name="Picture 5"/>
          <p:cNvPicPr>
            <a:picLocks noChangeAspect="1"/>
          </p:cNvPicPr>
          <p:nvPr/>
        </p:nvPicPr>
        <p:blipFill>
          <a:blip r:embed="rId3"/>
          <a:stretch>
            <a:fillRect/>
          </a:stretch>
        </p:blipFill>
        <p:spPr>
          <a:xfrm>
            <a:off x="609600" y="1047750"/>
            <a:ext cx="7834312" cy="3588416"/>
          </a:xfrm>
          <a:prstGeom prst="rect">
            <a:avLst/>
          </a:prstGeom>
        </p:spPr>
      </p:pic>
    </p:spTree>
    <p:extLst>
      <p:ext uri="{BB962C8B-B14F-4D97-AF65-F5344CB8AC3E}">
        <p14:creationId xmlns:p14="http://schemas.microsoft.com/office/powerpoint/2010/main" val="4171254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6" name="TextBox 5"/>
          <p:cNvSpPr txBox="1"/>
          <p:nvPr/>
        </p:nvSpPr>
        <p:spPr>
          <a:xfrm>
            <a:off x="304800" y="133350"/>
            <a:ext cx="1061957" cy="677108"/>
          </a:xfrm>
          <a:prstGeom prst="rect">
            <a:avLst/>
          </a:prstGeom>
          <a:noFill/>
        </p:spPr>
        <p:txBody>
          <a:bodyPr wrap="none" rtlCol="0">
            <a:spAutoFit/>
          </a:bodyPr>
          <a:lstStyle/>
          <a:p>
            <a:r>
              <a:rPr lang="en-US" sz="2000" b="1" dirty="0" smtClean="0"/>
              <a:t>Agenda:</a:t>
            </a:r>
          </a:p>
          <a:p>
            <a:endParaRPr lang="en-US" dirty="0"/>
          </a:p>
        </p:txBody>
      </p:sp>
      <p:sp>
        <p:nvSpPr>
          <p:cNvPr id="7" name="Rectangle 6"/>
          <p:cNvSpPr/>
          <p:nvPr/>
        </p:nvSpPr>
        <p:spPr>
          <a:xfrm>
            <a:off x="304800" y="3178373"/>
            <a:ext cx="7924800" cy="6125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4800" y="813449"/>
            <a:ext cx="8305800" cy="3046988"/>
          </a:xfrm>
          <a:prstGeom prst="rect">
            <a:avLst/>
          </a:prstGeom>
          <a:noFill/>
        </p:spPr>
        <p:txBody>
          <a:bodyPr wrap="square" rtlCol="0">
            <a:spAutoFit/>
          </a:bodyPr>
          <a:lstStyle/>
          <a:p>
            <a:pPr marL="342900" indent="-342900">
              <a:buAutoNum type="arabicPeriod"/>
            </a:pPr>
            <a:r>
              <a:rPr lang="en-US" sz="1600" dirty="0" smtClean="0"/>
              <a:t>About VMTurbo</a:t>
            </a:r>
            <a:r>
              <a:rPr lang="en-US" sz="1600" dirty="0"/>
              <a:t/>
            </a:r>
            <a:br>
              <a:rPr lang="en-US" sz="1600" dirty="0"/>
            </a:br>
            <a:endParaRPr lang="en-US" sz="1600" dirty="0"/>
          </a:p>
          <a:p>
            <a:pPr marL="342900" indent="-342900">
              <a:buAutoNum type="arabicPeriod"/>
            </a:pPr>
            <a:r>
              <a:rPr lang="en-US" sz="1600" dirty="0" smtClean="0"/>
              <a:t>Sigma-Aldrich Key Requirements</a:t>
            </a:r>
            <a:r>
              <a:rPr lang="en-US" sz="1600" dirty="0"/>
              <a:t/>
            </a:r>
            <a:br>
              <a:rPr lang="en-US" sz="1600" dirty="0"/>
            </a:br>
            <a:endParaRPr lang="en-US" sz="1600" dirty="0"/>
          </a:p>
          <a:p>
            <a:pPr marL="342900" indent="-342900">
              <a:buAutoNum type="arabicPeriod"/>
            </a:pPr>
            <a:r>
              <a:rPr lang="en-US" sz="1600" dirty="0"/>
              <a:t>POV Overview</a:t>
            </a:r>
            <a:br>
              <a:rPr lang="en-US" sz="1600" dirty="0"/>
            </a:br>
            <a:endParaRPr lang="en-US" sz="1600" dirty="0"/>
          </a:p>
          <a:p>
            <a:pPr marL="342900" indent="-342900">
              <a:buAutoNum type="arabicPeriod"/>
            </a:pPr>
            <a:r>
              <a:rPr lang="en-US" sz="1600" dirty="0"/>
              <a:t>ROI Presentation</a:t>
            </a:r>
            <a:br>
              <a:rPr lang="en-US" sz="1600" dirty="0"/>
            </a:br>
            <a:endParaRPr lang="en-US" sz="1600" dirty="0"/>
          </a:p>
          <a:p>
            <a:pPr marL="342900" indent="-342900">
              <a:buFontTx/>
              <a:buAutoNum type="arabicPeriod"/>
            </a:pPr>
            <a:r>
              <a:rPr lang="en-US" sz="1600" dirty="0"/>
              <a:t>Proposal Discussion </a:t>
            </a:r>
            <a:br>
              <a:rPr lang="en-US" sz="1600" dirty="0"/>
            </a:br>
            <a:endParaRPr lang="en-US" sz="1600" dirty="0"/>
          </a:p>
          <a:p>
            <a:pPr marL="342900" indent="-342900">
              <a:buAutoNum type="arabicPeriod"/>
            </a:pPr>
            <a:r>
              <a:rPr lang="en-US" sz="1600" dirty="0"/>
              <a:t>Appendix (ROI Numbers confirmed through plans)</a:t>
            </a:r>
            <a:br>
              <a:rPr lang="en-US" sz="1600" dirty="0"/>
            </a:br>
            <a:endParaRPr lang="en-US" sz="1600" dirty="0"/>
          </a:p>
        </p:txBody>
      </p:sp>
    </p:spTree>
    <p:extLst>
      <p:ext uri="{BB962C8B-B14F-4D97-AF65-F5344CB8AC3E}">
        <p14:creationId xmlns:p14="http://schemas.microsoft.com/office/powerpoint/2010/main" val="506966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20588" y="555526"/>
            <a:ext cx="9339943" cy="3693319"/>
          </a:xfrm>
          <a:prstGeom prst="rect">
            <a:avLst/>
          </a:prstGeom>
        </p:spPr>
        <p:txBody>
          <a:bodyPr wrap="square">
            <a:spAutoFit/>
          </a:bodyPr>
          <a:lstStyle/>
          <a:p>
            <a:r>
              <a:rPr lang="en-US" dirty="0">
                <a:solidFill>
                  <a:srgbClr val="1F497D"/>
                </a:solidFill>
                <a:latin typeface="Calibri" panose="020F050202020403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1428750" marR="0" indent="-285750">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Founded 2009</a:t>
            </a:r>
          </a:p>
          <a:p>
            <a:pPr marL="1428750" marR="0" indent="-285750">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Founding team from SMARTS (Acquired by EMC)</a:t>
            </a:r>
          </a:p>
          <a:p>
            <a:pPr marL="1428750" marR="0" indent="-285750">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Backed by Bain Capital Ventures and Highland Capital </a:t>
            </a:r>
            <a:r>
              <a:rPr lang="en-US" sz="2400" dirty="0" smtClean="0">
                <a:latin typeface="Calibri" panose="020F0502020204030204" pitchFamily="34" charset="0"/>
                <a:ea typeface="Calibri" panose="020F0502020204030204" pitchFamily="34" charset="0"/>
                <a:cs typeface="Times New Roman" panose="02020603050405020304" pitchFamily="18" charset="0"/>
              </a:rPr>
              <a:t>Partners </a:t>
            </a:r>
          </a:p>
          <a:p>
            <a:pPr marL="1428750" marR="0" indent="-285750">
              <a:spcBef>
                <a:spcPts val="0"/>
              </a:spcBef>
              <a:spcAft>
                <a:spcPts val="0"/>
              </a:spcAft>
              <a:buFont typeface="Arial" panose="020B0604020202020204" pitchFamily="34" charset="0"/>
              <a:buChar char="•"/>
            </a:pPr>
            <a:r>
              <a:rPr lang="en-US" sz="2400" dirty="0" smtClean="0">
                <a:latin typeface="Calibri" panose="020F0502020204030204" pitchFamily="34" charset="0"/>
                <a:ea typeface="Calibri" panose="020F0502020204030204" pitchFamily="34" charset="0"/>
                <a:cs typeface="Times New Roman" panose="02020603050405020304" pitchFamily="18" charset="0"/>
              </a:rPr>
              <a:t>Award-winning </a:t>
            </a:r>
            <a:r>
              <a:rPr lang="en-US" sz="2400" dirty="0">
                <a:latin typeface="Calibri" panose="020F0502020204030204" pitchFamily="34" charset="0"/>
                <a:ea typeface="Calibri" panose="020F0502020204030204" pitchFamily="34" charset="0"/>
                <a:cs typeface="Times New Roman" panose="02020603050405020304" pitchFamily="18" charset="0"/>
              </a:rPr>
              <a:t>control system for virtualized and cloud environments</a:t>
            </a:r>
          </a:p>
          <a:p>
            <a:pPr marL="1428750" marR="0" indent="-285750">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First product released </a:t>
            </a:r>
            <a:r>
              <a:rPr lang="en-US" sz="2400" dirty="0" smtClean="0">
                <a:latin typeface="Calibri" panose="020F0502020204030204" pitchFamily="34" charset="0"/>
                <a:ea typeface="Calibri" panose="020F0502020204030204" pitchFamily="34" charset="0"/>
                <a:cs typeface="Times New Roman" panose="02020603050405020304" pitchFamily="18" charset="0"/>
              </a:rPr>
              <a:t>VMTURBO Operations </a:t>
            </a:r>
            <a:r>
              <a:rPr lang="en-US" sz="2400" dirty="0">
                <a:latin typeface="Calibri" panose="020F0502020204030204" pitchFamily="34" charset="0"/>
                <a:ea typeface="Calibri" panose="020F0502020204030204" pitchFamily="34" charset="0"/>
                <a:cs typeface="Times New Roman" panose="02020603050405020304" pitchFamily="18" charset="0"/>
              </a:rPr>
              <a:t>Manager </a:t>
            </a:r>
          </a:p>
          <a:p>
            <a:pPr marL="1143000" marR="0">
              <a:spcBef>
                <a:spcPts val="0"/>
              </a:spcBef>
              <a:spcAft>
                <a:spcPts val="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	launched </a:t>
            </a:r>
            <a:r>
              <a:rPr lang="en-US" sz="2400" dirty="0">
                <a:latin typeface="Calibri" panose="020F0502020204030204" pitchFamily="34" charset="0"/>
                <a:ea typeface="Calibri" panose="020F0502020204030204" pitchFamily="34" charset="0"/>
                <a:cs typeface="Times New Roman" panose="02020603050405020304" pitchFamily="18" charset="0"/>
              </a:rPr>
              <a:t>in September 2010</a:t>
            </a:r>
          </a:p>
          <a:p>
            <a:pPr marL="1428750" marR="0" indent="-285750">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15,000+ users worldwide; </a:t>
            </a:r>
            <a:r>
              <a:rPr lang="en-US" sz="2400" dirty="0" smtClean="0">
                <a:latin typeface="Calibri" panose="020F0502020204030204" pitchFamily="34" charset="0"/>
                <a:ea typeface="Calibri" panose="020F0502020204030204" pitchFamily="34" charset="0"/>
                <a:cs typeface="Times New Roman" panose="02020603050405020304" pitchFamily="18" charset="0"/>
              </a:rPr>
              <a:t>1,000</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smtClean="0">
                <a:latin typeface="Calibri" panose="020F0502020204030204" pitchFamily="34" charset="0"/>
                <a:ea typeface="Calibri" panose="020F0502020204030204" pitchFamily="34" charset="0"/>
                <a:cs typeface="Times New Roman" panose="02020603050405020304" pitchFamily="18" charset="0"/>
              </a:rPr>
              <a:t>customers</a:t>
            </a:r>
          </a:p>
          <a:p>
            <a:pPr marL="1428750" marR="0" indent="-285750">
              <a:spcBef>
                <a:spcPts val="0"/>
              </a:spcBef>
              <a:spcAft>
                <a:spcPts val="0"/>
              </a:spcAft>
              <a:buFont typeface="Arial" panose="020B0604020202020204" pitchFamily="34" charset="0"/>
              <a:buChar char="•"/>
            </a:pPr>
            <a:r>
              <a:rPr lang="en-US" sz="2400" dirty="0" smtClean="0">
                <a:latin typeface="Calibri" panose="020F0502020204030204" pitchFamily="34" charset="0"/>
                <a:ea typeface="Calibri" panose="020F0502020204030204" pitchFamily="34" charset="0"/>
                <a:cs typeface="Times New Roman" panose="02020603050405020304" pitchFamily="18" charset="0"/>
              </a:rPr>
              <a:t>180+ </a:t>
            </a:r>
            <a:r>
              <a:rPr lang="en-US" sz="2400" dirty="0">
                <a:latin typeface="Calibri" panose="020F0502020204030204" pitchFamily="34" charset="0"/>
                <a:ea typeface="Calibri" panose="020F0502020204030204" pitchFamily="34" charset="0"/>
                <a:cs typeface="Times New Roman" panose="02020603050405020304" pitchFamily="18" charset="0"/>
              </a:rPr>
              <a:t>employees (doubled over the past 9 months)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32637" t="38588" r="30769" b="37094"/>
          <a:stretch/>
        </p:blipFill>
        <p:spPr>
          <a:xfrm>
            <a:off x="7177817" y="4298218"/>
            <a:ext cx="1834621" cy="685800"/>
          </a:xfrm>
          <a:prstGeom prst="rect">
            <a:avLst/>
          </a:prstGeom>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0238" y="138189"/>
            <a:ext cx="2362200" cy="10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4"/>
          <p:cNvSpPr>
            <a:spLocks noGrp="1"/>
          </p:cNvSpPr>
          <p:nvPr>
            <p:ph type="title"/>
          </p:nvPr>
        </p:nvSpPr>
        <p:spPr>
          <a:xfrm>
            <a:off x="-72516" y="133350"/>
            <a:ext cx="7620000" cy="742950"/>
          </a:xfrm>
        </p:spPr>
        <p:txBody>
          <a:bodyPr>
            <a:normAutofit fontScale="90000"/>
          </a:bodyPr>
          <a:lstStyle/>
          <a:p>
            <a:pPr algn="ctr"/>
            <a:r>
              <a:rPr lang="en-US" dirty="0" smtClean="0"/>
              <a:t>VMTURBO Background</a:t>
            </a:r>
            <a:endParaRPr lang="en-US" dirty="0"/>
          </a:p>
        </p:txBody>
      </p:sp>
      <p:sp>
        <p:nvSpPr>
          <p:cNvPr id="2" name="Rectangle 1"/>
          <p:cNvSpPr/>
          <p:nvPr/>
        </p:nvSpPr>
        <p:spPr>
          <a:xfrm>
            <a:off x="4450813" y="238708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25982360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6" name="TextBox 5"/>
          <p:cNvSpPr txBox="1"/>
          <p:nvPr/>
        </p:nvSpPr>
        <p:spPr>
          <a:xfrm>
            <a:off x="381000" y="272996"/>
            <a:ext cx="1603965" cy="369332"/>
          </a:xfrm>
          <a:prstGeom prst="rect">
            <a:avLst/>
          </a:prstGeom>
          <a:noFill/>
        </p:spPr>
        <p:txBody>
          <a:bodyPr wrap="none" rtlCol="0">
            <a:spAutoFit/>
          </a:bodyPr>
          <a:lstStyle/>
          <a:p>
            <a:r>
              <a:rPr lang="en-US" dirty="0" smtClean="0"/>
              <a:t>Growth @ 15%</a:t>
            </a:r>
            <a:endParaRPr lang="en-US" dirty="0"/>
          </a:p>
        </p:txBody>
      </p:sp>
      <p:pic>
        <p:nvPicPr>
          <p:cNvPr id="2" name="Picture 1"/>
          <p:cNvPicPr>
            <a:picLocks noChangeAspect="1"/>
          </p:cNvPicPr>
          <p:nvPr/>
        </p:nvPicPr>
        <p:blipFill>
          <a:blip r:embed="rId3"/>
          <a:stretch>
            <a:fillRect/>
          </a:stretch>
        </p:blipFill>
        <p:spPr>
          <a:xfrm>
            <a:off x="76200" y="895350"/>
            <a:ext cx="8887010" cy="3657600"/>
          </a:xfrm>
          <a:prstGeom prst="rect">
            <a:avLst/>
          </a:prstGeom>
        </p:spPr>
      </p:pic>
      <p:sp>
        <p:nvSpPr>
          <p:cNvPr id="3" name="TextBox 2"/>
          <p:cNvSpPr txBox="1"/>
          <p:nvPr/>
        </p:nvSpPr>
        <p:spPr>
          <a:xfrm>
            <a:off x="2513571" y="146601"/>
            <a:ext cx="4191000" cy="738664"/>
          </a:xfrm>
          <a:prstGeom prst="rect">
            <a:avLst/>
          </a:prstGeom>
          <a:noFill/>
        </p:spPr>
        <p:txBody>
          <a:bodyPr wrap="square" rtlCol="0">
            <a:spAutoFit/>
          </a:bodyPr>
          <a:lstStyle/>
          <a:p>
            <a:r>
              <a:rPr lang="en-US" sz="1400" dirty="0" smtClean="0"/>
              <a:t>VMTurbo will allow you to defer any host purchases for the next year.  At your current VM/Host density you would be purchasing 12 by January 2016</a:t>
            </a:r>
            <a:endParaRPr lang="en-US" sz="1400" dirty="0"/>
          </a:p>
        </p:txBody>
      </p:sp>
    </p:spTree>
    <p:extLst>
      <p:ext uri="{BB962C8B-B14F-4D97-AF65-F5344CB8AC3E}">
        <p14:creationId xmlns:p14="http://schemas.microsoft.com/office/powerpoint/2010/main" val="1456123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2" name="TextBox 1"/>
          <p:cNvSpPr txBox="1"/>
          <p:nvPr/>
        </p:nvSpPr>
        <p:spPr>
          <a:xfrm>
            <a:off x="2438400" y="2190750"/>
            <a:ext cx="4267200" cy="369332"/>
          </a:xfrm>
          <a:prstGeom prst="rect">
            <a:avLst/>
          </a:prstGeom>
          <a:noFill/>
        </p:spPr>
        <p:txBody>
          <a:bodyPr wrap="square" rtlCol="0">
            <a:spAutoFit/>
          </a:bodyPr>
          <a:lstStyle/>
          <a:p>
            <a:pPr algn="ctr"/>
            <a:r>
              <a:rPr lang="en-US" dirty="0" smtClean="0"/>
              <a:t>Thank you</a:t>
            </a:r>
            <a:endParaRPr lang="en-US" dirty="0"/>
          </a:p>
        </p:txBody>
      </p:sp>
    </p:spTree>
    <p:extLst>
      <p:ext uri="{BB962C8B-B14F-4D97-AF65-F5344CB8AC3E}">
        <p14:creationId xmlns:p14="http://schemas.microsoft.com/office/powerpoint/2010/main" val="3750866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81000" y="4145149"/>
            <a:ext cx="4006199" cy="738664"/>
          </a:xfrm>
          <a:prstGeom prst="rect">
            <a:avLst/>
          </a:prstGeom>
          <a:noFill/>
        </p:spPr>
        <p:txBody>
          <a:bodyPr wrap="square" rtlCol="0">
            <a:spAutoFit/>
          </a:bodyPr>
          <a:lstStyle/>
          <a:p>
            <a:r>
              <a:rPr lang="en-US" sz="1400" dirty="0" smtClean="0"/>
              <a:t>Traditional </a:t>
            </a:r>
            <a:r>
              <a:rPr lang="en-US" sz="1400" dirty="0" smtClean="0"/>
              <a:t>methods</a:t>
            </a:r>
            <a:r>
              <a:rPr lang="en-US" sz="1400" dirty="0" smtClean="0"/>
              <a:t> </a:t>
            </a:r>
            <a:r>
              <a:rPr lang="en-US" sz="1400" dirty="0" smtClean="0"/>
              <a:t>wait until you have a problem, send you an alert and allow you to troubleshoot and fire fight AFTER you have a problem</a:t>
            </a:r>
            <a:endParaRPr lang="en-US" sz="1400" dirty="0"/>
          </a:p>
        </p:txBody>
      </p:sp>
      <p:sp>
        <p:nvSpPr>
          <p:cNvPr id="15" name="TextBox 14"/>
          <p:cNvSpPr txBox="1"/>
          <p:nvPr/>
        </p:nvSpPr>
        <p:spPr>
          <a:xfrm>
            <a:off x="4575243" y="4167458"/>
            <a:ext cx="4006199" cy="738664"/>
          </a:xfrm>
          <a:prstGeom prst="rect">
            <a:avLst/>
          </a:prstGeom>
          <a:noFill/>
        </p:spPr>
        <p:txBody>
          <a:bodyPr wrap="square" rtlCol="0">
            <a:spAutoFit/>
          </a:bodyPr>
          <a:lstStyle/>
          <a:p>
            <a:r>
              <a:rPr lang="en-US" sz="1400" dirty="0" smtClean="0"/>
              <a:t>Virtualization enabled us to prevent problems from happening. VMTurbo gives us the recommendations to make sure you do not leave an optimal state</a:t>
            </a:r>
            <a:endParaRPr lang="en-US" sz="1400" dirty="0"/>
          </a:p>
        </p:txBody>
      </p:sp>
      <p:pic>
        <p:nvPicPr>
          <p:cNvPr id="5" name="Picture 4"/>
          <p:cNvPicPr>
            <a:picLocks noChangeAspect="1"/>
          </p:cNvPicPr>
          <p:nvPr/>
        </p:nvPicPr>
        <p:blipFill>
          <a:blip r:embed="rId2"/>
          <a:stretch>
            <a:fillRect/>
          </a:stretch>
        </p:blipFill>
        <p:spPr>
          <a:xfrm>
            <a:off x="411804" y="868372"/>
            <a:ext cx="7667625" cy="2990850"/>
          </a:xfrm>
          <a:prstGeom prst="rect">
            <a:avLst/>
          </a:prstGeom>
        </p:spPr>
      </p:pic>
      <p:sp>
        <p:nvSpPr>
          <p:cNvPr id="19" name="TextBox 18"/>
          <p:cNvSpPr txBox="1"/>
          <p:nvPr/>
        </p:nvSpPr>
        <p:spPr>
          <a:xfrm>
            <a:off x="2133600" y="283597"/>
            <a:ext cx="5486400" cy="584775"/>
          </a:xfrm>
          <a:prstGeom prst="rect">
            <a:avLst/>
          </a:prstGeom>
          <a:noFill/>
        </p:spPr>
        <p:txBody>
          <a:bodyPr wrap="square" rtlCol="0">
            <a:spAutoFit/>
          </a:bodyPr>
          <a:lstStyle/>
          <a:p>
            <a:r>
              <a:rPr lang="en-US" sz="3200" dirty="0" smtClean="0">
                <a:solidFill>
                  <a:srgbClr val="00B050"/>
                </a:solidFill>
              </a:rPr>
              <a:t>Rethinking the approach</a:t>
            </a:r>
            <a:endParaRPr lang="en-US" sz="3200" dirty="0">
              <a:solidFill>
                <a:srgbClr val="00B050"/>
              </a:solidFill>
            </a:endParaRPr>
          </a:p>
        </p:txBody>
      </p:sp>
    </p:spTree>
    <p:extLst>
      <p:ext uri="{BB962C8B-B14F-4D97-AF65-F5344CB8AC3E}">
        <p14:creationId xmlns:p14="http://schemas.microsoft.com/office/powerpoint/2010/main" val="1172729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71328" y="197248"/>
            <a:ext cx="8229600" cy="431506"/>
          </a:xfrm>
        </p:spPr>
        <p:txBody>
          <a:bodyPr>
            <a:noAutofit/>
          </a:bodyPr>
          <a:lstStyle/>
          <a:p>
            <a:pPr algn="l"/>
            <a:r>
              <a:rPr lang="en-US" sz="2800" dirty="0"/>
              <a:t>VMTurbo Improves CAPEX and OPEX</a:t>
            </a:r>
          </a:p>
        </p:txBody>
      </p:sp>
      <p:sp>
        <p:nvSpPr>
          <p:cNvPr id="9" name="Content Placeholder 7"/>
          <p:cNvSpPr>
            <a:spLocks noGrp="1"/>
          </p:cNvSpPr>
          <p:nvPr>
            <p:ph idx="1"/>
          </p:nvPr>
        </p:nvSpPr>
        <p:spPr>
          <a:xfrm>
            <a:off x="1601031" y="633474"/>
            <a:ext cx="3046338" cy="1001112"/>
          </a:xfrm>
        </p:spPr>
        <p:txBody>
          <a:bodyPr>
            <a:normAutofit lnSpcReduction="10000"/>
          </a:bodyPr>
          <a:lstStyle/>
          <a:p>
            <a:pPr marL="0" indent="0" algn="ctr">
              <a:buNone/>
            </a:pPr>
            <a:r>
              <a:rPr lang="en-US" sz="1600" b="1" dirty="0"/>
              <a:t>55%</a:t>
            </a:r>
            <a:r>
              <a:rPr lang="en-US" sz="1600" dirty="0"/>
              <a:t> of customers increased IT staff productivity by </a:t>
            </a:r>
            <a:br>
              <a:rPr lang="en-US" sz="1600" dirty="0"/>
            </a:br>
            <a:r>
              <a:rPr lang="en-US" sz="1600" b="1" dirty="0"/>
              <a:t>20% or more</a:t>
            </a:r>
            <a:r>
              <a:rPr lang="en-US" sz="1600" dirty="0"/>
              <a:t> since deploying VMTurbo</a:t>
            </a:r>
          </a:p>
        </p:txBody>
      </p:sp>
      <p:sp>
        <p:nvSpPr>
          <p:cNvPr id="10" name="Content Placeholder 7"/>
          <p:cNvSpPr txBox="1">
            <a:spLocks/>
          </p:cNvSpPr>
          <p:nvPr/>
        </p:nvSpPr>
        <p:spPr>
          <a:xfrm>
            <a:off x="5791200" y="4054914"/>
            <a:ext cx="3046338" cy="1001112"/>
          </a:xfrm>
          <a:prstGeom prst="rect">
            <a:avLst/>
          </a:prstGeom>
        </p:spPr>
        <p:txBody>
          <a:bodyPr vert="horz" lIns="91436" tIns="45718" rIns="91436" bIns="45718" rtlCol="0">
            <a:normAutofit lnSpcReduction="10000"/>
          </a:bodyPr>
          <a:lstStyle>
            <a:lvl1pPr marL="342900" indent="-342900" algn="l" defTabSz="457200" rtl="0" eaLnBrk="1" latinLnBrk="0" hangingPunct="1">
              <a:spcBef>
                <a:spcPct val="20000"/>
              </a:spcBef>
              <a:buClr>
                <a:srgbClr val="337BBB"/>
              </a:buClr>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Clr>
                <a:srgbClr val="337BBB"/>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337BBB"/>
              </a:buClr>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Clr>
                <a:srgbClr val="337BBB"/>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337BBB"/>
              </a:buClr>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600" b="1" dirty="0">
                <a:latin typeface="+mj-lt"/>
              </a:rPr>
              <a:t>80%</a:t>
            </a:r>
            <a:r>
              <a:rPr lang="en-US" sz="1600" dirty="0">
                <a:latin typeface="+mj-lt"/>
              </a:rPr>
              <a:t> of customers increased resource utilization by </a:t>
            </a:r>
            <a:br>
              <a:rPr lang="en-US" sz="1600" dirty="0">
                <a:latin typeface="+mj-lt"/>
              </a:rPr>
            </a:br>
            <a:r>
              <a:rPr lang="en-US" sz="1600" b="1" dirty="0">
                <a:latin typeface="+mj-lt"/>
              </a:rPr>
              <a:t>20% or more</a:t>
            </a:r>
            <a:r>
              <a:rPr lang="en-US" sz="1600" dirty="0">
                <a:latin typeface="+mj-lt"/>
              </a:rPr>
              <a:t> since deploying VMTurbo</a:t>
            </a:r>
          </a:p>
        </p:txBody>
      </p:sp>
      <p:grpSp>
        <p:nvGrpSpPr>
          <p:cNvPr id="11" name="Group 10"/>
          <p:cNvGrpSpPr/>
          <p:nvPr/>
        </p:nvGrpSpPr>
        <p:grpSpPr>
          <a:xfrm>
            <a:off x="346662" y="1634587"/>
            <a:ext cx="4190667" cy="3054215"/>
            <a:chOff x="137051" y="1634586"/>
            <a:chExt cx="4190667" cy="3054215"/>
          </a:xfrm>
        </p:grpSpPr>
        <p:pic>
          <p:nvPicPr>
            <p:cNvPr id="12" name="Picture 11" descr="9B1-5C2-EEB-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51" y="1634586"/>
              <a:ext cx="4190667" cy="3054215"/>
            </a:xfrm>
            <a:prstGeom prst="rect">
              <a:avLst/>
            </a:prstGeom>
          </p:spPr>
        </p:pic>
        <p:graphicFrame>
          <p:nvGraphicFramePr>
            <p:cNvPr id="13" name="Chart 12"/>
            <p:cNvGraphicFramePr>
              <a:graphicFrameLocks/>
            </p:cNvGraphicFramePr>
            <p:nvPr>
              <p:extLst/>
            </p:nvPr>
          </p:nvGraphicFramePr>
          <p:xfrm>
            <a:off x="320571" y="2159786"/>
            <a:ext cx="3749435" cy="2120182"/>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p:cNvSpPr txBox="1"/>
            <p:nvPr/>
          </p:nvSpPr>
          <p:spPr>
            <a:xfrm>
              <a:off x="409893" y="2225246"/>
              <a:ext cx="1954381" cy="307777"/>
            </a:xfrm>
            <a:prstGeom prst="rect">
              <a:avLst/>
            </a:prstGeom>
            <a:noFill/>
          </p:spPr>
          <p:txBody>
            <a:bodyPr wrap="none" rtlCol="0">
              <a:spAutoFit/>
            </a:bodyPr>
            <a:lstStyle/>
            <a:p>
              <a:r>
                <a:rPr lang="en-US" sz="1400" b="1" dirty="0"/>
                <a:t>VMTurbo Impacts OpEx</a:t>
              </a:r>
            </a:p>
          </p:txBody>
        </p:sp>
        <p:sp>
          <p:nvSpPr>
            <p:cNvPr id="15" name="TextBox 14"/>
            <p:cNvSpPr txBox="1"/>
            <p:nvPr/>
          </p:nvSpPr>
          <p:spPr>
            <a:xfrm>
              <a:off x="3486256" y="3151042"/>
              <a:ext cx="428635" cy="261610"/>
            </a:xfrm>
            <a:prstGeom prst="rect">
              <a:avLst/>
            </a:prstGeom>
            <a:noFill/>
          </p:spPr>
          <p:txBody>
            <a:bodyPr wrap="none" rtlCol="0">
              <a:spAutoFit/>
            </a:bodyPr>
            <a:lstStyle/>
            <a:p>
              <a:r>
                <a:rPr lang="en-US" sz="1100" dirty="0"/>
                <a:t>: </a:t>
              </a:r>
              <a:r>
                <a:rPr lang="en-US" sz="1100" b="1" dirty="0"/>
                <a:t>2%</a:t>
              </a:r>
            </a:p>
          </p:txBody>
        </p:sp>
        <p:sp>
          <p:nvSpPr>
            <p:cNvPr id="16" name="TextBox 15"/>
            <p:cNvSpPr txBox="1"/>
            <p:nvPr/>
          </p:nvSpPr>
          <p:spPr>
            <a:xfrm>
              <a:off x="3309584" y="3338221"/>
              <a:ext cx="500132" cy="261610"/>
            </a:xfrm>
            <a:prstGeom prst="rect">
              <a:avLst/>
            </a:prstGeom>
            <a:noFill/>
          </p:spPr>
          <p:txBody>
            <a:bodyPr wrap="none" rtlCol="0">
              <a:spAutoFit/>
            </a:bodyPr>
            <a:lstStyle/>
            <a:p>
              <a:r>
                <a:rPr lang="en-US" sz="1100" dirty="0"/>
                <a:t>: </a:t>
              </a:r>
              <a:r>
                <a:rPr lang="en-US" sz="1100" b="1" dirty="0"/>
                <a:t>13%</a:t>
              </a:r>
            </a:p>
          </p:txBody>
        </p:sp>
        <p:sp>
          <p:nvSpPr>
            <p:cNvPr id="17" name="TextBox 16"/>
            <p:cNvSpPr txBox="1"/>
            <p:nvPr/>
          </p:nvSpPr>
          <p:spPr>
            <a:xfrm>
              <a:off x="3451749" y="3738131"/>
              <a:ext cx="500132" cy="261610"/>
            </a:xfrm>
            <a:prstGeom prst="rect">
              <a:avLst/>
            </a:prstGeom>
            <a:noFill/>
          </p:spPr>
          <p:txBody>
            <a:bodyPr wrap="none" rtlCol="0">
              <a:spAutoFit/>
            </a:bodyPr>
            <a:lstStyle/>
            <a:p>
              <a:r>
                <a:rPr lang="en-US" sz="1100" dirty="0"/>
                <a:t>:</a:t>
              </a:r>
              <a:r>
                <a:rPr lang="en-US" sz="1100" b="1" dirty="0"/>
                <a:t> 45%</a:t>
              </a:r>
            </a:p>
          </p:txBody>
        </p:sp>
        <p:sp>
          <p:nvSpPr>
            <p:cNvPr id="18" name="TextBox 17"/>
            <p:cNvSpPr txBox="1"/>
            <p:nvPr/>
          </p:nvSpPr>
          <p:spPr>
            <a:xfrm>
              <a:off x="3316119" y="3550507"/>
              <a:ext cx="500132" cy="261610"/>
            </a:xfrm>
            <a:prstGeom prst="rect">
              <a:avLst/>
            </a:prstGeom>
            <a:noFill/>
          </p:spPr>
          <p:txBody>
            <a:bodyPr wrap="none" rtlCol="0">
              <a:spAutoFit/>
            </a:bodyPr>
            <a:lstStyle/>
            <a:p>
              <a:r>
                <a:rPr lang="en-US" sz="1100" dirty="0"/>
                <a:t>:</a:t>
              </a:r>
              <a:r>
                <a:rPr lang="en-US" sz="1100" b="1" dirty="0"/>
                <a:t> 40%</a:t>
              </a:r>
            </a:p>
          </p:txBody>
        </p:sp>
      </p:grpSp>
      <p:grpSp>
        <p:nvGrpSpPr>
          <p:cNvPr id="19" name="Group 18"/>
          <p:cNvGrpSpPr/>
          <p:nvPr/>
        </p:nvGrpSpPr>
        <p:grpSpPr>
          <a:xfrm>
            <a:off x="4740201" y="842666"/>
            <a:ext cx="4190667" cy="3054215"/>
            <a:chOff x="4623339" y="496292"/>
            <a:chExt cx="4190667" cy="3054215"/>
          </a:xfrm>
        </p:grpSpPr>
        <p:pic>
          <p:nvPicPr>
            <p:cNvPr id="20" name="Picture 19" descr="9B1-5C2-EEB-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3339" y="496292"/>
              <a:ext cx="4190667" cy="3054215"/>
            </a:xfrm>
            <a:prstGeom prst="rect">
              <a:avLst/>
            </a:prstGeom>
          </p:spPr>
        </p:pic>
        <p:graphicFrame>
          <p:nvGraphicFramePr>
            <p:cNvPr id="21" name="Chart 20"/>
            <p:cNvGraphicFramePr>
              <a:graphicFrameLocks/>
            </p:cNvGraphicFramePr>
            <p:nvPr>
              <p:extLst/>
            </p:nvPr>
          </p:nvGraphicFramePr>
          <p:xfrm>
            <a:off x="4964484" y="969216"/>
            <a:ext cx="3513143" cy="2120182"/>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p:cNvSpPr txBox="1"/>
            <p:nvPr/>
          </p:nvSpPr>
          <p:spPr>
            <a:xfrm>
              <a:off x="7824584" y="2111396"/>
              <a:ext cx="428635" cy="261610"/>
            </a:xfrm>
            <a:prstGeom prst="rect">
              <a:avLst/>
            </a:prstGeom>
            <a:noFill/>
          </p:spPr>
          <p:txBody>
            <a:bodyPr wrap="none" rtlCol="0">
              <a:spAutoFit/>
            </a:bodyPr>
            <a:lstStyle/>
            <a:p>
              <a:r>
                <a:rPr lang="en-US" sz="1100" dirty="0"/>
                <a:t>: </a:t>
              </a:r>
              <a:r>
                <a:rPr lang="en-US" sz="1100" b="1" dirty="0"/>
                <a:t>9%</a:t>
              </a:r>
            </a:p>
          </p:txBody>
        </p:sp>
        <p:sp>
          <p:nvSpPr>
            <p:cNvPr id="23" name="TextBox 22"/>
            <p:cNvSpPr txBox="1"/>
            <p:nvPr/>
          </p:nvSpPr>
          <p:spPr>
            <a:xfrm>
              <a:off x="7660242" y="2286244"/>
              <a:ext cx="500132" cy="261610"/>
            </a:xfrm>
            <a:prstGeom prst="rect">
              <a:avLst/>
            </a:prstGeom>
            <a:noFill/>
          </p:spPr>
          <p:txBody>
            <a:bodyPr wrap="none" rtlCol="0">
              <a:spAutoFit/>
            </a:bodyPr>
            <a:lstStyle/>
            <a:p>
              <a:r>
                <a:rPr lang="en-US" sz="1100" dirty="0"/>
                <a:t>: </a:t>
              </a:r>
              <a:r>
                <a:rPr lang="en-US" sz="1100" b="1" dirty="0"/>
                <a:t>28%</a:t>
              </a:r>
            </a:p>
          </p:txBody>
        </p:sp>
        <p:sp>
          <p:nvSpPr>
            <p:cNvPr id="24" name="TextBox 23"/>
            <p:cNvSpPr txBox="1"/>
            <p:nvPr/>
          </p:nvSpPr>
          <p:spPr>
            <a:xfrm>
              <a:off x="7802407" y="2686154"/>
              <a:ext cx="500132" cy="261610"/>
            </a:xfrm>
            <a:prstGeom prst="rect">
              <a:avLst/>
            </a:prstGeom>
            <a:noFill/>
          </p:spPr>
          <p:txBody>
            <a:bodyPr wrap="none" rtlCol="0">
              <a:spAutoFit/>
            </a:bodyPr>
            <a:lstStyle/>
            <a:p>
              <a:r>
                <a:rPr lang="en-US" sz="1100" dirty="0"/>
                <a:t>:</a:t>
              </a:r>
              <a:r>
                <a:rPr lang="en-US" sz="1100" b="1" dirty="0"/>
                <a:t> 20%</a:t>
              </a:r>
            </a:p>
          </p:txBody>
        </p:sp>
        <p:sp>
          <p:nvSpPr>
            <p:cNvPr id="25" name="TextBox 24"/>
            <p:cNvSpPr txBox="1"/>
            <p:nvPr/>
          </p:nvSpPr>
          <p:spPr>
            <a:xfrm>
              <a:off x="7666777" y="2486199"/>
              <a:ext cx="500132" cy="261610"/>
            </a:xfrm>
            <a:prstGeom prst="rect">
              <a:avLst/>
            </a:prstGeom>
            <a:noFill/>
          </p:spPr>
          <p:txBody>
            <a:bodyPr wrap="none" rtlCol="0">
              <a:spAutoFit/>
            </a:bodyPr>
            <a:lstStyle/>
            <a:p>
              <a:r>
                <a:rPr lang="en-US" sz="1100" dirty="0"/>
                <a:t>:</a:t>
              </a:r>
              <a:r>
                <a:rPr lang="en-US" sz="1100" b="1" dirty="0"/>
                <a:t> 43%</a:t>
              </a:r>
            </a:p>
          </p:txBody>
        </p:sp>
        <p:sp>
          <p:nvSpPr>
            <p:cNvPr id="26" name="TextBox 25"/>
            <p:cNvSpPr txBox="1"/>
            <p:nvPr/>
          </p:nvSpPr>
          <p:spPr>
            <a:xfrm>
              <a:off x="4896181" y="1086952"/>
              <a:ext cx="2018501" cy="307777"/>
            </a:xfrm>
            <a:prstGeom prst="rect">
              <a:avLst/>
            </a:prstGeom>
            <a:noFill/>
          </p:spPr>
          <p:txBody>
            <a:bodyPr wrap="none" rtlCol="0">
              <a:spAutoFit/>
            </a:bodyPr>
            <a:lstStyle/>
            <a:p>
              <a:r>
                <a:rPr lang="en-US" sz="1400" b="1" dirty="0"/>
                <a:t>VMTurbo Impacts CapEx</a:t>
              </a:r>
            </a:p>
          </p:txBody>
        </p:sp>
      </p:grpSp>
      <p:sp>
        <p:nvSpPr>
          <p:cNvPr id="27" name="Oval 26"/>
          <p:cNvSpPr/>
          <p:nvPr/>
        </p:nvSpPr>
        <p:spPr>
          <a:xfrm>
            <a:off x="7850731" y="2395490"/>
            <a:ext cx="520521" cy="698693"/>
          </a:xfrm>
          <a:prstGeom prst="ellipse">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a:p>
        </p:txBody>
      </p:sp>
      <p:sp>
        <p:nvSpPr>
          <p:cNvPr id="28" name="Oval 27"/>
          <p:cNvSpPr/>
          <p:nvPr/>
        </p:nvSpPr>
        <p:spPr>
          <a:xfrm>
            <a:off x="3610400" y="2994283"/>
            <a:ext cx="466796" cy="836738"/>
          </a:xfrm>
          <a:prstGeom prst="ellipse">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a:p>
        </p:txBody>
      </p:sp>
      <p:cxnSp>
        <p:nvCxnSpPr>
          <p:cNvPr id="29" name="Straight Connector 28"/>
          <p:cNvCxnSpPr>
            <a:stCxn id="28" idx="0"/>
          </p:cNvCxnSpPr>
          <p:nvPr/>
        </p:nvCxnSpPr>
        <p:spPr>
          <a:xfrm flipV="1">
            <a:off x="3843797" y="1394730"/>
            <a:ext cx="0" cy="1599554"/>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27" idx="4"/>
          </p:cNvCxnSpPr>
          <p:nvPr/>
        </p:nvCxnSpPr>
        <p:spPr>
          <a:xfrm flipH="1">
            <a:off x="7490007" y="3094183"/>
            <a:ext cx="620984" cy="990322"/>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1" name="Picture 30"/>
          <p:cNvPicPr>
            <a:picLocks noChangeAspect="1"/>
          </p:cNvPicPr>
          <p:nvPr/>
        </p:nvPicPr>
        <p:blipFill rotWithShape="1">
          <a:blip r:embed="rId5"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Tree>
    <p:extLst>
      <p:ext uri="{BB962C8B-B14F-4D97-AF65-F5344CB8AC3E}">
        <p14:creationId xmlns:p14="http://schemas.microsoft.com/office/powerpoint/2010/main" val="205991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6" name="TextBox 5"/>
          <p:cNvSpPr txBox="1"/>
          <p:nvPr/>
        </p:nvSpPr>
        <p:spPr>
          <a:xfrm>
            <a:off x="304800" y="133350"/>
            <a:ext cx="1061957" cy="677108"/>
          </a:xfrm>
          <a:prstGeom prst="rect">
            <a:avLst/>
          </a:prstGeom>
          <a:noFill/>
        </p:spPr>
        <p:txBody>
          <a:bodyPr wrap="none" rtlCol="0">
            <a:spAutoFit/>
          </a:bodyPr>
          <a:lstStyle/>
          <a:p>
            <a:r>
              <a:rPr lang="en-US" sz="2000" b="1" dirty="0" smtClean="0"/>
              <a:t>Agenda:</a:t>
            </a:r>
          </a:p>
          <a:p>
            <a:endParaRPr lang="en-US" dirty="0"/>
          </a:p>
        </p:txBody>
      </p:sp>
      <p:sp>
        <p:nvSpPr>
          <p:cNvPr id="7" name="Rectangle 6"/>
          <p:cNvSpPr/>
          <p:nvPr/>
        </p:nvSpPr>
        <p:spPr>
          <a:xfrm>
            <a:off x="304800" y="1197173"/>
            <a:ext cx="7924800" cy="6125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4800" y="813449"/>
            <a:ext cx="8305800" cy="3046988"/>
          </a:xfrm>
          <a:prstGeom prst="rect">
            <a:avLst/>
          </a:prstGeom>
          <a:noFill/>
        </p:spPr>
        <p:txBody>
          <a:bodyPr wrap="square" rtlCol="0">
            <a:spAutoFit/>
          </a:bodyPr>
          <a:lstStyle/>
          <a:p>
            <a:pPr marL="342900" indent="-342900">
              <a:buAutoNum type="arabicPeriod"/>
            </a:pPr>
            <a:r>
              <a:rPr lang="en-US" sz="1600" dirty="0" smtClean="0"/>
              <a:t>About VMTurbo</a:t>
            </a:r>
            <a:r>
              <a:rPr lang="en-US" sz="1600" dirty="0"/>
              <a:t/>
            </a:r>
            <a:br>
              <a:rPr lang="en-US" sz="1600" dirty="0"/>
            </a:br>
            <a:endParaRPr lang="en-US" sz="1600" dirty="0"/>
          </a:p>
          <a:p>
            <a:pPr marL="342900" indent="-342900">
              <a:buAutoNum type="arabicPeriod"/>
            </a:pPr>
            <a:r>
              <a:rPr lang="en-US" sz="1600" dirty="0" smtClean="0"/>
              <a:t>Sigma-Aldrich Key Requirements</a:t>
            </a:r>
            <a:r>
              <a:rPr lang="en-US" sz="1600" dirty="0"/>
              <a:t/>
            </a:r>
            <a:br>
              <a:rPr lang="en-US" sz="1600" dirty="0"/>
            </a:br>
            <a:endParaRPr lang="en-US" sz="1600" dirty="0"/>
          </a:p>
          <a:p>
            <a:pPr marL="342900" indent="-342900">
              <a:buAutoNum type="arabicPeriod"/>
            </a:pPr>
            <a:r>
              <a:rPr lang="en-US" sz="1600" dirty="0"/>
              <a:t>POV Overview</a:t>
            </a:r>
            <a:br>
              <a:rPr lang="en-US" sz="1600" dirty="0"/>
            </a:br>
            <a:endParaRPr lang="en-US" sz="1600" dirty="0"/>
          </a:p>
          <a:p>
            <a:pPr marL="342900" indent="-342900">
              <a:buAutoNum type="arabicPeriod"/>
            </a:pPr>
            <a:r>
              <a:rPr lang="en-US" sz="1600" dirty="0"/>
              <a:t>ROI Presentation</a:t>
            </a:r>
            <a:br>
              <a:rPr lang="en-US" sz="1600" dirty="0"/>
            </a:br>
            <a:endParaRPr lang="en-US" sz="1600" dirty="0"/>
          </a:p>
          <a:p>
            <a:pPr marL="342900" indent="-342900">
              <a:buFontTx/>
              <a:buAutoNum type="arabicPeriod"/>
            </a:pPr>
            <a:r>
              <a:rPr lang="en-US" sz="1600" dirty="0"/>
              <a:t>Proposal Discussion </a:t>
            </a:r>
            <a:br>
              <a:rPr lang="en-US" sz="1600" dirty="0"/>
            </a:br>
            <a:endParaRPr lang="en-US" sz="1600" dirty="0"/>
          </a:p>
          <a:p>
            <a:pPr marL="342900" indent="-342900">
              <a:buAutoNum type="arabicPeriod"/>
            </a:pPr>
            <a:r>
              <a:rPr lang="en-US" sz="1600" dirty="0"/>
              <a:t>Appendix (ROI Numbers confirmed through plans)</a:t>
            </a:r>
            <a:br>
              <a:rPr lang="en-US" sz="1600" dirty="0"/>
            </a:br>
            <a:endParaRPr lang="en-US" sz="1600" dirty="0"/>
          </a:p>
        </p:txBody>
      </p:sp>
    </p:spTree>
    <p:extLst>
      <p:ext uri="{BB962C8B-B14F-4D97-AF65-F5344CB8AC3E}">
        <p14:creationId xmlns:p14="http://schemas.microsoft.com/office/powerpoint/2010/main" val="2874511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32637" t="38588" r="30769" b="37094"/>
          <a:stretch/>
        </p:blipFill>
        <p:spPr>
          <a:xfrm>
            <a:off x="7233178" y="0"/>
            <a:ext cx="1834621" cy="685800"/>
          </a:xfrm>
          <a:prstGeom prst="rect">
            <a:avLst/>
          </a:prstGeom>
        </p:spPr>
      </p:pic>
      <p:sp>
        <p:nvSpPr>
          <p:cNvPr id="6" name="TextBox 5"/>
          <p:cNvSpPr txBox="1"/>
          <p:nvPr/>
        </p:nvSpPr>
        <p:spPr>
          <a:xfrm>
            <a:off x="3062785" y="88887"/>
            <a:ext cx="1746568" cy="677108"/>
          </a:xfrm>
          <a:prstGeom prst="rect">
            <a:avLst/>
          </a:prstGeom>
          <a:noFill/>
        </p:spPr>
        <p:txBody>
          <a:bodyPr wrap="none" rtlCol="0">
            <a:spAutoFit/>
          </a:bodyPr>
          <a:lstStyle/>
          <a:p>
            <a:r>
              <a:rPr lang="en-US" sz="2000" b="1" dirty="0" smtClean="0"/>
              <a:t>Requirements:</a:t>
            </a:r>
          </a:p>
          <a:p>
            <a:endParaRPr lang="en-US" dirty="0"/>
          </a:p>
        </p:txBody>
      </p:sp>
      <p:sp>
        <p:nvSpPr>
          <p:cNvPr id="7" name="Rectangle 6"/>
          <p:cNvSpPr/>
          <p:nvPr/>
        </p:nvSpPr>
        <p:spPr>
          <a:xfrm>
            <a:off x="76200" y="485633"/>
            <a:ext cx="8763000" cy="261610"/>
          </a:xfrm>
          <a:prstGeom prst="rect">
            <a:avLst/>
          </a:prstGeom>
        </p:spPr>
        <p:txBody>
          <a:bodyPr wrap="square">
            <a:spAutoFit/>
          </a:bodyPr>
          <a:lstStyle/>
          <a:p>
            <a:r>
              <a:rPr lang="en-US" sz="1100" dirty="0"/>
              <a:t> </a:t>
            </a:r>
          </a:p>
        </p:txBody>
      </p:sp>
      <p:sp>
        <p:nvSpPr>
          <p:cNvPr id="8" name="Rectangle 7"/>
          <p:cNvSpPr/>
          <p:nvPr/>
        </p:nvSpPr>
        <p:spPr>
          <a:xfrm>
            <a:off x="0" y="5010150"/>
            <a:ext cx="9144000" cy="1333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00167" y="514350"/>
            <a:ext cx="8610600" cy="4939814"/>
          </a:xfrm>
          <a:prstGeom prst="rect">
            <a:avLst/>
          </a:prstGeom>
          <a:noFill/>
        </p:spPr>
        <p:txBody>
          <a:bodyPr wrap="square" rtlCol="0">
            <a:spAutoFit/>
          </a:bodyPr>
          <a:lstStyle/>
          <a:p>
            <a:r>
              <a:rPr lang="en-US" sz="1050" b="1" u="sng" dirty="0"/>
              <a:t>Assure Application </a:t>
            </a:r>
            <a:r>
              <a:rPr lang="en-US" sz="1050" b="1" u="sng" dirty="0" smtClean="0"/>
              <a:t>Performance</a:t>
            </a:r>
            <a:endParaRPr lang="en-US" sz="1050" dirty="0"/>
          </a:p>
          <a:p>
            <a:pPr marL="285750" indent="-285750">
              <a:buFont typeface="Arial" panose="020B0604020202020204" pitchFamily="34" charset="0"/>
              <a:buChar char="•"/>
            </a:pPr>
            <a:r>
              <a:rPr lang="en-US" sz="1050" dirty="0"/>
              <a:t>Ability to automate preventive tasks to keep environment healthy, by providing executable actions instead of just alerting when a problem happens.</a:t>
            </a:r>
          </a:p>
          <a:p>
            <a:pPr marL="285750" indent="-285750">
              <a:buFont typeface="Arial" panose="020B0604020202020204" pitchFamily="34" charset="0"/>
              <a:buChar char="•"/>
            </a:pPr>
            <a:r>
              <a:rPr lang="en-US" sz="1050" dirty="0"/>
              <a:t>Understands when to add compute or capacity to environment.</a:t>
            </a:r>
          </a:p>
          <a:p>
            <a:pPr marL="285750" indent="-285750">
              <a:buFont typeface="Arial" panose="020B0604020202020204" pitchFamily="34" charset="0"/>
              <a:buChar char="•"/>
            </a:pPr>
            <a:r>
              <a:rPr lang="en-US" sz="1050" dirty="0"/>
              <a:t>Must be able to make rightsizing recommendations simultaneously with placement and capacity with justification as to why a VM needs to be sized differently</a:t>
            </a:r>
            <a:r>
              <a:rPr lang="en-US" sz="1050" dirty="0" smtClean="0"/>
              <a:t>.</a:t>
            </a:r>
            <a:br>
              <a:rPr lang="en-US" sz="1050" dirty="0" smtClean="0"/>
            </a:br>
            <a:endParaRPr lang="en-US" sz="1050" dirty="0"/>
          </a:p>
          <a:p>
            <a:r>
              <a:rPr lang="en-US" sz="1050" b="1" u="sng" dirty="0" smtClean="0"/>
              <a:t>Improve </a:t>
            </a:r>
            <a:r>
              <a:rPr lang="en-US" sz="1050" b="1" u="sng" dirty="0"/>
              <a:t>Efficiency </a:t>
            </a:r>
          </a:p>
          <a:p>
            <a:pPr marL="171450" indent="-171450">
              <a:buFont typeface="Arial" panose="020B0604020202020204" pitchFamily="34" charset="0"/>
              <a:buChar char="•"/>
            </a:pPr>
            <a:r>
              <a:rPr lang="en-US" sz="1050" dirty="0"/>
              <a:t>Ability to make rightsizing recommendations simultaneously with placement and capacity: by doing this we must demonstrate how to safely increase VM Density. </a:t>
            </a:r>
          </a:p>
          <a:p>
            <a:pPr marL="171450" indent="-171450">
              <a:buFont typeface="Arial" panose="020B0604020202020204" pitchFamily="34" charset="0"/>
              <a:buChar char="•"/>
            </a:pPr>
            <a:r>
              <a:rPr lang="en-US" sz="1050" dirty="0"/>
              <a:t>Can create on demand reports with justification behind the recommendations and show resource peaks and averages.</a:t>
            </a:r>
          </a:p>
          <a:p>
            <a:pPr marL="171450" indent="-171450">
              <a:buFont typeface="Arial" panose="020B0604020202020204" pitchFamily="34" charset="0"/>
              <a:buChar char="•"/>
            </a:pPr>
            <a:r>
              <a:rPr lang="en-US" sz="1050" dirty="0"/>
              <a:t>Ability to converge the peak resource utilization of hosts with averages to allow an increase in VM density without impacting application performance to end users.</a:t>
            </a:r>
          </a:p>
          <a:p>
            <a:endParaRPr lang="en-US" sz="1050" b="1" u="sng" dirty="0"/>
          </a:p>
          <a:p>
            <a:r>
              <a:rPr lang="en-US" sz="1050" b="1" u="sng" dirty="0"/>
              <a:t>Tying Capacity planning with real time actions </a:t>
            </a:r>
          </a:p>
          <a:p>
            <a:pPr marL="171450" indent="-171450">
              <a:buFont typeface="Arial" panose="020B0604020202020204" pitchFamily="34" charset="0"/>
              <a:buChar char="•"/>
            </a:pPr>
            <a:r>
              <a:rPr lang="en-US" sz="1050" dirty="0"/>
              <a:t>Ability to simulate adding or removing any resource (VM’s, </a:t>
            </a:r>
            <a:r>
              <a:rPr lang="en-US" sz="1050" dirty="0" err="1"/>
              <a:t>datastores</a:t>
            </a:r>
            <a:r>
              <a:rPr lang="en-US" sz="1050" dirty="0"/>
              <a:t>, &amp; hosts) to accommodate planned growth and make better decisions about hardware requirements. </a:t>
            </a:r>
          </a:p>
          <a:p>
            <a:pPr marL="171450" indent="-171450">
              <a:buFont typeface="Arial" panose="020B0604020202020204" pitchFamily="34" charset="0"/>
              <a:buChar char="•"/>
            </a:pPr>
            <a:r>
              <a:rPr lang="en-US" sz="1050" dirty="0"/>
              <a:t>Ability to increase VM count: adding VM’s into clusters and accurately forecast when additional hardware is needed to support VM’s to prevent being “blindsided“ by hardware needs.</a:t>
            </a:r>
          </a:p>
          <a:p>
            <a:pPr marL="171450" indent="-171450">
              <a:buFont typeface="Arial" panose="020B0604020202020204" pitchFamily="34" charset="0"/>
              <a:buChar char="•"/>
            </a:pPr>
            <a:r>
              <a:rPr lang="en-US" sz="1050" dirty="0"/>
              <a:t>Must be able to provide detailed reporting of plans with the decisions as to where to place the virtual machines across the infrastructure to show how to execute plan.</a:t>
            </a:r>
          </a:p>
          <a:p>
            <a:endParaRPr lang="en-US" sz="1050" b="1" u="sng" dirty="0"/>
          </a:p>
          <a:p>
            <a:r>
              <a:rPr lang="en-US" sz="1050" b="1" u="sng" dirty="0" smtClean="0"/>
              <a:t>Future Proof and Operationalizing the Platform</a:t>
            </a:r>
            <a:endParaRPr lang="en-US" sz="1050" dirty="0"/>
          </a:p>
          <a:p>
            <a:pPr marL="285750" indent="-285750">
              <a:buFont typeface="Arial" panose="020B0604020202020204" pitchFamily="34" charset="0"/>
              <a:buChar char="•"/>
            </a:pPr>
            <a:r>
              <a:rPr lang="en-US" sz="1050" dirty="0"/>
              <a:t>Must be able to quickly and easily provide insight into the health and risks across the virtual infrastructure.</a:t>
            </a:r>
          </a:p>
          <a:p>
            <a:pPr marL="285750" indent="-285750">
              <a:buFont typeface="Arial" panose="020B0604020202020204" pitchFamily="34" charset="0"/>
              <a:buChar char="•"/>
            </a:pPr>
            <a:r>
              <a:rPr lang="en-US" sz="1050" dirty="0"/>
              <a:t>Ability to provide specific recommendations to reduce the present risks and provide   preventative recommendations to prevent future problems from impacting VM performance.</a:t>
            </a:r>
          </a:p>
          <a:p>
            <a:pPr marL="285750" indent="-285750">
              <a:buFont typeface="Arial" panose="020B0604020202020204" pitchFamily="34" charset="0"/>
              <a:buChar char="•"/>
            </a:pPr>
            <a:r>
              <a:rPr lang="en-US" sz="1050" dirty="0"/>
              <a:t>Provide high level dashboards of the status of the entire environment: easily customizable and must be able to provide on demand reports based on the custom dashboards. </a:t>
            </a:r>
          </a:p>
          <a:p>
            <a:endParaRPr lang="en-US" sz="1050" dirty="0"/>
          </a:p>
          <a:p>
            <a:endParaRPr lang="en-US" sz="1050" dirty="0"/>
          </a:p>
          <a:p>
            <a:endParaRPr lang="en-US" sz="1050" b="1" u="sng" dirty="0" smtClean="0"/>
          </a:p>
        </p:txBody>
      </p:sp>
    </p:spTree>
    <p:extLst>
      <p:ext uri="{BB962C8B-B14F-4D97-AF65-F5344CB8AC3E}">
        <p14:creationId xmlns:p14="http://schemas.microsoft.com/office/powerpoint/2010/main" val="190284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6" name="TextBox 5"/>
          <p:cNvSpPr txBox="1"/>
          <p:nvPr/>
        </p:nvSpPr>
        <p:spPr>
          <a:xfrm>
            <a:off x="304800" y="133350"/>
            <a:ext cx="1061957" cy="677108"/>
          </a:xfrm>
          <a:prstGeom prst="rect">
            <a:avLst/>
          </a:prstGeom>
          <a:noFill/>
        </p:spPr>
        <p:txBody>
          <a:bodyPr wrap="none" rtlCol="0">
            <a:spAutoFit/>
          </a:bodyPr>
          <a:lstStyle/>
          <a:p>
            <a:r>
              <a:rPr lang="en-US" sz="2000" b="1" dirty="0" smtClean="0"/>
              <a:t>Agenda:</a:t>
            </a:r>
          </a:p>
          <a:p>
            <a:endParaRPr lang="en-US" dirty="0"/>
          </a:p>
        </p:txBody>
      </p:sp>
      <p:sp>
        <p:nvSpPr>
          <p:cNvPr id="7" name="Rectangle 6"/>
          <p:cNvSpPr/>
          <p:nvPr/>
        </p:nvSpPr>
        <p:spPr>
          <a:xfrm>
            <a:off x="304800" y="1654373"/>
            <a:ext cx="7924800" cy="6125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4800" y="813449"/>
            <a:ext cx="8305800" cy="3046988"/>
          </a:xfrm>
          <a:prstGeom prst="rect">
            <a:avLst/>
          </a:prstGeom>
          <a:noFill/>
        </p:spPr>
        <p:txBody>
          <a:bodyPr wrap="square" rtlCol="0">
            <a:spAutoFit/>
          </a:bodyPr>
          <a:lstStyle/>
          <a:p>
            <a:pPr marL="342900" indent="-342900">
              <a:buAutoNum type="arabicPeriod"/>
            </a:pPr>
            <a:r>
              <a:rPr lang="en-US" sz="1600" dirty="0" smtClean="0"/>
              <a:t>About VMTurbo</a:t>
            </a:r>
            <a:r>
              <a:rPr lang="en-US" sz="1600" dirty="0"/>
              <a:t/>
            </a:r>
            <a:br>
              <a:rPr lang="en-US" sz="1600" dirty="0"/>
            </a:br>
            <a:endParaRPr lang="en-US" sz="1600" dirty="0"/>
          </a:p>
          <a:p>
            <a:pPr marL="342900" indent="-342900">
              <a:buAutoNum type="arabicPeriod"/>
            </a:pPr>
            <a:r>
              <a:rPr lang="en-US" sz="1600" dirty="0" smtClean="0"/>
              <a:t>Sigma-Aldrich Key Requirements</a:t>
            </a:r>
            <a:r>
              <a:rPr lang="en-US" sz="1600" dirty="0"/>
              <a:t/>
            </a:r>
            <a:br>
              <a:rPr lang="en-US" sz="1600" dirty="0"/>
            </a:br>
            <a:endParaRPr lang="en-US" sz="1600" dirty="0"/>
          </a:p>
          <a:p>
            <a:pPr marL="342900" indent="-342900">
              <a:buAutoNum type="arabicPeriod"/>
            </a:pPr>
            <a:r>
              <a:rPr lang="en-US" sz="1600" dirty="0"/>
              <a:t>POV Overview</a:t>
            </a:r>
            <a:br>
              <a:rPr lang="en-US" sz="1600" dirty="0"/>
            </a:br>
            <a:endParaRPr lang="en-US" sz="1600" dirty="0"/>
          </a:p>
          <a:p>
            <a:pPr marL="342900" indent="-342900">
              <a:buAutoNum type="arabicPeriod"/>
            </a:pPr>
            <a:r>
              <a:rPr lang="en-US" sz="1600" dirty="0"/>
              <a:t>ROI Presentation</a:t>
            </a:r>
            <a:br>
              <a:rPr lang="en-US" sz="1600" dirty="0"/>
            </a:br>
            <a:endParaRPr lang="en-US" sz="1600" dirty="0"/>
          </a:p>
          <a:p>
            <a:pPr marL="342900" indent="-342900">
              <a:buFontTx/>
              <a:buAutoNum type="arabicPeriod"/>
            </a:pPr>
            <a:r>
              <a:rPr lang="en-US" sz="1600" dirty="0"/>
              <a:t>Proposal Discussion </a:t>
            </a:r>
            <a:br>
              <a:rPr lang="en-US" sz="1600" dirty="0"/>
            </a:br>
            <a:endParaRPr lang="en-US" sz="1600" dirty="0"/>
          </a:p>
          <a:p>
            <a:pPr marL="342900" indent="-342900">
              <a:buAutoNum type="arabicPeriod"/>
            </a:pPr>
            <a:r>
              <a:rPr lang="en-US" sz="1600" dirty="0"/>
              <a:t>Appendix (ROI Numbers confirmed through plans)</a:t>
            </a:r>
            <a:br>
              <a:rPr lang="en-US" sz="1600" dirty="0"/>
            </a:br>
            <a:endParaRPr lang="en-US" sz="1600" dirty="0"/>
          </a:p>
        </p:txBody>
      </p:sp>
    </p:spTree>
    <p:extLst>
      <p:ext uri="{BB962C8B-B14F-4D97-AF65-F5344CB8AC3E}">
        <p14:creationId xmlns:p14="http://schemas.microsoft.com/office/powerpoint/2010/main" val="819939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97169" y="585522"/>
            <a:ext cx="6791325" cy="339259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32637" t="38588" r="30769" b="37094"/>
          <a:stretch/>
        </p:blipFill>
        <p:spPr>
          <a:xfrm>
            <a:off x="7233178" y="57150"/>
            <a:ext cx="1834621" cy="685800"/>
          </a:xfrm>
          <a:prstGeom prst="rect">
            <a:avLst/>
          </a:prstGeom>
        </p:spPr>
      </p:pic>
      <p:sp>
        <p:nvSpPr>
          <p:cNvPr id="6" name="TextBox 5"/>
          <p:cNvSpPr txBox="1"/>
          <p:nvPr/>
        </p:nvSpPr>
        <p:spPr>
          <a:xfrm>
            <a:off x="103318" y="24979"/>
            <a:ext cx="6019800" cy="677108"/>
          </a:xfrm>
          <a:prstGeom prst="rect">
            <a:avLst/>
          </a:prstGeom>
          <a:noFill/>
        </p:spPr>
        <p:txBody>
          <a:bodyPr wrap="square" rtlCol="0">
            <a:spAutoFit/>
          </a:bodyPr>
          <a:lstStyle/>
          <a:p>
            <a:r>
              <a:rPr lang="en-US" sz="2000" b="1" dirty="0" smtClean="0"/>
              <a:t>Testing VMTurbo: </a:t>
            </a:r>
            <a:r>
              <a:rPr lang="en-US" sz="2000" b="1" dirty="0" smtClean="0">
                <a:solidFill>
                  <a:srgbClr val="00B050"/>
                </a:solidFill>
              </a:rPr>
              <a:t>Assuring Application performance </a:t>
            </a:r>
          </a:p>
          <a:p>
            <a:endParaRPr lang="en-US" dirty="0"/>
          </a:p>
        </p:txBody>
      </p:sp>
      <p:sp>
        <p:nvSpPr>
          <p:cNvPr id="3" name="TextBox 2"/>
          <p:cNvSpPr txBox="1"/>
          <p:nvPr/>
        </p:nvSpPr>
        <p:spPr>
          <a:xfrm>
            <a:off x="778739" y="4133233"/>
            <a:ext cx="6190127" cy="738664"/>
          </a:xfrm>
          <a:prstGeom prst="rect">
            <a:avLst/>
          </a:prstGeom>
          <a:noFill/>
        </p:spPr>
        <p:txBody>
          <a:bodyPr wrap="square" rtlCol="0">
            <a:spAutoFit/>
          </a:bodyPr>
          <a:lstStyle/>
          <a:p>
            <a:r>
              <a:rPr lang="en-US" sz="1400" dirty="0" smtClean="0"/>
              <a:t>During the POV, VMTurbo identified several actions that can be applied (manually or in automate) to move the environment into a healthy state. Both placement &amp; sizing recommendations simultaneously with an understanding of capacity.</a:t>
            </a:r>
            <a:endParaRPr lang="en-US" sz="1400" dirty="0"/>
          </a:p>
        </p:txBody>
      </p:sp>
      <p:sp>
        <p:nvSpPr>
          <p:cNvPr id="22" name="TextBox 21"/>
          <p:cNvSpPr txBox="1"/>
          <p:nvPr/>
        </p:nvSpPr>
        <p:spPr>
          <a:xfrm>
            <a:off x="7217038" y="1047750"/>
            <a:ext cx="1866900"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Sigma-Aldrich’s current state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94 Healthy Hosts</a:t>
            </a:r>
          </a:p>
          <a:p>
            <a:pPr marL="285750" indent="-285750">
              <a:buFont typeface="Arial" panose="020B0604020202020204" pitchFamily="34" charset="0"/>
              <a:buChar char="•"/>
            </a:pPr>
            <a:r>
              <a:rPr lang="en-US" sz="1400" dirty="0"/>
              <a:t>1</a:t>
            </a:r>
            <a:r>
              <a:rPr lang="en-US" sz="1400" dirty="0" smtClean="0"/>
              <a:t> Minor Hosts</a:t>
            </a:r>
          </a:p>
          <a:p>
            <a:pPr marL="285750" indent="-285750">
              <a:buFont typeface="Arial" panose="020B0604020202020204" pitchFamily="34" charset="0"/>
              <a:buChar char="•"/>
            </a:pPr>
            <a:r>
              <a:rPr lang="en-US" sz="1400" dirty="0" smtClean="0"/>
              <a:t>23 Major Hosts</a:t>
            </a:r>
          </a:p>
          <a:p>
            <a:pPr marL="285750" indent="-285750">
              <a:buFont typeface="Arial" panose="020B0604020202020204" pitchFamily="34" charset="0"/>
              <a:buChar char="•"/>
            </a:pPr>
            <a:r>
              <a:rPr lang="en-US" sz="1400" dirty="0" smtClean="0"/>
              <a:t>20 Critical Hosts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Once Sigma-Aldrich takes VMTurbo’s actions we will converge the environment to a healthy state.  </a:t>
            </a:r>
            <a:endParaRPr lang="en-US" sz="1400" dirty="0"/>
          </a:p>
        </p:txBody>
      </p:sp>
      <p:sp>
        <p:nvSpPr>
          <p:cNvPr id="10" name="Rectangle 9"/>
          <p:cNvSpPr/>
          <p:nvPr/>
        </p:nvSpPr>
        <p:spPr>
          <a:xfrm>
            <a:off x="0" y="5010150"/>
            <a:ext cx="9144000" cy="1333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08156" y="825806"/>
            <a:ext cx="6731294" cy="140664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19200" y="2532653"/>
            <a:ext cx="2057400" cy="141069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2971800" y="2952750"/>
            <a:ext cx="4572000" cy="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13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0AA8CE016A06649A81F69AC1C830D37" ma:contentTypeVersion="0" ma:contentTypeDescription="Create a new document." ma:contentTypeScope="" ma:versionID="0ed1d51f89a5db85a48262b5f9793f4e">
  <xsd:schema xmlns:xsd="http://www.w3.org/2001/XMLSchema" xmlns:xs="http://www.w3.org/2001/XMLSchema" xmlns:p="http://schemas.microsoft.com/office/2006/metadata/properties" targetNamespace="http://schemas.microsoft.com/office/2006/metadata/properties" ma:root="true" ma:fieldsID="5b782ad6c7d0dce270cc494ad333a15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D0A37A-5EEC-4374-ACBA-0818F5658290}">
  <ds:schemaRefs>
    <ds:schemaRef ds:uri="http://schemas.microsoft.com/sharepoint/v3/contenttype/forms"/>
  </ds:schemaRefs>
</ds:datastoreItem>
</file>

<file path=customXml/itemProps2.xml><?xml version="1.0" encoding="utf-8"?>
<ds:datastoreItem xmlns:ds="http://schemas.openxmlformats.org/officeDocument/2006/customXml" ds:itemID="{827D6497-FBA2-40BB-9F67-C60982D907C4}">
  <ds:schemaRefs>
    <ds:schemaRef ds:uri="http://purl.org/dc/dcmitype/"/>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703E443-D807-4240-B970-1CEF5386E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96930</TotalTime>
  <Words>1145</Words>
  <Application>Microsoft Office PowerPoint</Application>
  <PresentationFormat>On-screen Show (16:9)</PresentationFormat>
  <Paragraphs>205</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Century Gothic</vt:lpstr>
      <vt:lpstr>Times New Roman</vt:lpstr>
      <vt:lpstr>Office Theme</vt:lpstr>
      <vt:lpstr>PowerPoint Presentation</vt:lpstr>
      <vt:lpstr>PowerPoint Presentation</vt:lpstr>
      <vt:lpstr>VMTURBO Background</vt:lpstr>
      <vt:lpstr>PowerPoint Presentation</vt:lpstr>
      <vt:lpstr>VMTurbo Improves CAPEX and OPEX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VMTurbo: Assuring Application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Operationalizing VMTurbo – the Plan</vt:lpstr>
      <vt:lpstr>Operationalizing VMTurbo – the Plan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dc:creator>
  <cp:lastModifiedBy>Steve Corndell</cp:lastModifiedBy>
  <cp:revision>209</cp:revision>
  <dcterms:created xsi:type="dcterms:W3CDTF">2014-05-29T19:59:18Z</dcterms:created>
  <dcterms:modified xsi:type="dcterms:W3CDTF">2015-04-21T16:37:24Z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0x01010040AA8CE016A06649A81F69AC1C830D37</vt:lpwstr>
  </property>
</Properties>
</file>