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5" r:id="rId3"/>
    <p:sldId id="260" r:id="rId4"/>
    <p:sldId id="269" r:id="rId5"/>
    <p:sldId id="267" r:id="rId6"/>
    <p:sldId id="275" r:id="rId7"/>
    <p:sldId id="274" r:id="rId8"/>
    <p:sldId id="277" r:id="rId9"/>
    <p:sldId id="280" r:id="rId10"/>
    <p:sldId id="290" r:id="rId11"/>
    <p:sldId id="289" r:id="rId12"/>
    <p:sldId id="288" r:id="rId13"/>
    <p:sldId id="301" r:id="rId14"/>
    <p:sldId id="298" r:id="rId15"/>
    <p:sldId id="303" r:id="rId16"/>
    <p:sldId id="29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5AF"/>
    <a:srgbClr val="2FCB49"/>
    <a:srgbClr val="29B240"/>
    <a:srgbClr val="E7F9EA"/>
    <a:srgbClr val="C6F2CD"/>
    <a:srgbClr val="EF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62945" autoAdjust="0"/>
  </p:normalViewPr>
  <p:slideViewPr>
    <p:cSldViewPr snapToGrid="0">
      <p:cViewPr varScale="1">
        <p:scale>
          <a:sx n="42" d="100"/>
          <a:sy n="42" d="100"/>
        </p:scale>
        <p:origin x="75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8A912-3538-4955-BF90-9F48ED5CFFD6}" type="doc">
      <dgm:prSet loTypeId="urn:microsoft.com/office/officeart/2005/8/layout/arrow2" loCatId="process" qsTypeId="urn:microsoft.com/office/officeart/2005/8/quickstyle/simple1" qsCatId="simple" csTypeId="urn:microsoft.com/office/officeart/2005/8/colors/accent6_2" csCatId="accent6" phldr="1"/>
      <dgm:spPr/>
    </dgm:pt>
    <dgm:pt modelId="{6DC6020F-5D69-48AC-BAD7-C108577A916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The more phone calls you make…</a:t>
          </a:r>
          <a:endParaRPr lang="en-US" dirty="0">
            <a:solidFill>
              <a:schemeClr val="bg1"/>
            </a:solidFill>
          </a:endParaRPr>
        </a:p>
      </dgm:t>
    </dgm:pt>
    <dgm:pt modelId="{4DFFFB15-E425-4402-8A71-C7C43CE35409}" type="parTrans" cxnId="{2A7E4709-FE64-48A6-9467-8C230BAAAFFE}">
      <dgm:prSet/>
      <dgm:spPr/>
      <dgm:t>
        <a:bodyPr/>
        <a:lstStyle/>
        <a:p>
          <a:endParaRPr lang="en-US"/>
        </a:p>
      </dgm:t>
    </dgm:pt>
    <dgm:pt modelId="{C3172360-CA11-4190-82B3-97E95A953EB5}" type="sibTrans" cxnId="{2A7E4709-FE64-48A6-9467-8C230BAAAFFE}">
      <dgm:prSet/>
      <dgm:spPr/>
      <dgm:t>
        <a:bodyPr/>
        <a:lstStyle/>
        <a:p>
          <a:endParaRPr lang="en-US"/>
        </a:p>
      </dgm:t>
    </dgm:pt>
    <dgm:pt modelId="{F69292D2-315F-4F27-8706-A241A58FD91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The more activity you generate…</a:t>
          </a:r>
        </a:p>
        <a:p>
          <a:endParaRPr lang="en-US" dirty="0">
            <a:solidFill>
              <a:schemeClr val="bg1"/>
            </a:solidFill>
          </a:endParaRPr>
        </a:p>
      </dgm:t>
    </dgm:pt>
    <dgm:pt modelId="{8C69933B-BE44-4B17-B8AF-8BB5E03E4A1A}" type="parTrans" cxnId="{383DC45C-D023-437C-954E-21F9870393B1}">
      <dgm:prSet/>
      <dgm:spPr/>
      <dgm:t>
        <a:bodyPr/>
        <a:lstStyle/>
        <a:p>
          <a:endParaRPr lang="en-US"/>
        </a:p>
      </dgm:t>
    </dgm:pt>
    <dgm:pt modelId="{ED96D410-9CFA-4ED1-B52A-B0D01CA2556D}" type="sibTrans" cxnId="{383DC45C-D023-437C-954E-21F9870393B1}">
      <dgm:prSet/>
      <dgm:spPr/>
      <dgm:t>
        <a:bodyPr/>
        <a:lstStyle/>
        <a:p>
          <a:endParaRPr lang="en-US"/>
        </a:p>
      </dgm:t>
    </dgm:pt>
    <dgm:pt modelId="{D46C203A-B81B-4AAB-8DE1-1541AD98F35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The more deals you do!</a:t>
          </a:r>
          <a:endParaRPr lang="en-US" dirty="0">
            <a:solidFill>
              <a:schemeClr val="bg1"/>
            </a:solidFill>
          </a:endParaRPr>
        </a:p>
      </dgm:t>
    </dgm:pt>
    <dgm:pt modelId="{D75ECE65-6D62-4C2D-BAA0-84FD66C8590D}" type="parTrans" cxnId="{8C34DDCF-A16C-4AD9-88BF-A8661C57B0D9}">
      <dgm:prSet/>
      <dgm:spPr/>
      <dgm:t>
        <a:bodyPr/>
        <a:lstStyle/>
        <a:p>
          <a:endParaRPr lang="en-US"/>
        </a:p>
      </dgm:t>
    </dgm:pt>
    <dgm:pt modelId="{FB74DCC7-C087-4B03-B515-AE6B9606D4FE}" type="sibTrans" cxnId="{8C34DDCF-A16C-4AD9-88BF-A8661C57B0D9}">
      <dgm:prSet/>
      <dgm:spPr/>
      <dgm:t>
        <a:bodyPr/>
        <a:lstStyle/>
        <a:p>
          <a:endParaRPr lang="en-US"/>
        </a:p>
      </dgm:t>
    </dgm:pt>
    <dgm:pt modelId="{1743F5F8-09BB-4FE4-B202-9404F4BC269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The more people you talk to…</a:t>
          </a:r>
          <a:endParaRPr lang="en-US" dirty="0">
            <a:solidFill>
              <a:schemeClr val="bg1"/>
            </a:solidFill>
          </a:endParaRPr>
        </a:p>
      </dgm:t>
    </dgm:pt>
    <dgm:pt modelId="{E1F25014-28A6-4E78-9ED2-D43E96734CD9}" type="parTrans" cxnId="{585988D0-05B4-4228-A6F4-18E9C7F97C24}">
      <dgm:prSet/>
      <dgm:spPr/>
      <dgm:t>
        <a:bodyPr/>
        <a:lstStyle/>
        <a:p>
          <a:endParaRPr lang="en-US"/>
        </a:p>
      </dgm:t>
    </dgm:pt>
    <dgm:pt modelId="{67810781-AB33-4212-9649-904722D25E7A}" type="sibTrans" cxnId="{585988D0-05B4-4228-A6F4-18E9C7F97C24}">
      <dgm:prSet/>
      <dgm:spPr/>
      <dgm:t>
        <a:bodyPr/>
        <a:lstStyle/>
        <a:p>
          <a:endParaRPr lang="en-US"/>
        </a:p>
      </dgm:t>
    </dgm:pt>
    <dgm:pt modelId="{E467AB19-029B-485E-A17E-B9737789589C}" type="pres">
      <dgm:prSet presAssocID="{2548A912-3538-4955-BF90-9F48ED5CFFD6}" presName="arrowDiagram" presStyleCnt="0">
        <dgm:presLayoutVars>
          <dgm:chMax val="5"/>
          <dgm:dir/>
          <dgm:resizeHandles val="exact"/>
        </dgm:presLayoutVars>
      </dgm:prSet>
      <dgm:spPr/>
    </dgm:pt>
    <dgm:pt modelId="{E0081DCD-4726-4DA0-B892-1038EAD3AD59}" type="pres">
      <dgm:prSet presAssocID="{2548A912-3538-4955-BF90-9F48ED5CFFD6}" presName="arrow" presStyleLbl="bgShp" presStyleIdx="0" presStyleCnt="1" custScaleX="106515" custLinFactNeighborX="-1033" custLinFactNeighborY="-1870"/>
      <dgm:spPr/>
    </dgm:pt>
    <dgm:pt modelId="{CC476FD1-439C-4F08-9AC6-43792812E3D6}" type="pres">
      <dgm:prSet presAssocID="{2548A912-3538-4955-BF90-9F48ED5CFFD6}" presName="arrowDiagram4" presStyleCnt="0"/>
      <dgm:spPr/>
    </dgm:pt>
    <dgm:pt modelId="{B2691D23-42BE-4DE7-A6A0-F6A28AAA7C74}" type="pres">
      <dgm:prSet presAssocID="{6DC6020F-5D69-48AC-BAD7-C108577A916C}" presName="bullet4a" presStyleLbl="node1" presStyleIdx="0" presStyleCnt="4" custLinFactY="-10767" custLinFactNeighborX="3258" custLinFactNeighborY="-100000"/>
      <dgm:spPr/>
    </dgm:pt>
    <dgm:pt modelId="{9F97A162-EA4C-4349-9E2A-EA7BEE7A5F9B}" type="pres">
      <dgm:prSet presAssocID="{6DC6020F-5D69-48AC-BAD7-C108577A916C}" presName="textBox4a" presStyleLbl="revTx" presStyleIdx="0" presStyleCnt="4" custLinFactNeighborX="-438" custLinFactNeighborY="-17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D2B5E-EEE0-4D4E-A20C-5553016EF3BD}" type="pres">
      <dgm:prSet presAssocID="{1743F5F8-09BB-4FE4-B202-9404F4BC269C}" presName="bullet4b" presStyleLbl="node1" presStyleIdx="1" presStyleCnt="4" custLinFactNeighborY="-16857"/>
      <dgm:spPr/>
    </dgm:pt>
    <dgm:pt modelId="{6F84AF7A-3221-4739-9C4E-03DBF7A2C099}" type="pres">
      <dgm:prSet presAssocID="{1743F5F8-09BB-4FE4-B202-9404F4BC269C}" presName="textBox4b" presStyleLbl="revTx" presStyleIdx="1" presStyleCnt="4" custScaleY="48532" custLinFactNeighborX="-1" custLinFactNeighborY="-285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3BFC-DB94-4D3D-86FD-23C0C62310C7}" type="pres">
      <dgm:prSet presAssocID="{F69292D2-315F-4F27-8706-A241A58FD916}" presName="bullet4c" presStyleLbl="node1" presStyleIdx="2" presStyleCnt="4"/>
      <dgm:spPr/>
    </dgm:pt>
    <dgm:pt modelId="{6355639D-CF92-4B9D-BF78-D6C44D133A0B}" type="pres">
      <dgm:prSet presAssocID="{F69292D2-315F-4F27-8706-A241A58FD916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9CF5D-C15A-42C3-8935-81285CC61F6B}" type="pres">
      <dgm:prSet presAssocID="{D46C203A-B81B-4AAB-8DE1-1541AD98F354}" presName="bullet4d" presStyleLbl="node1" presStyleIdx="3" presStyleCnt="4"/>
      <dgm:spPr/>
    </dgm:pt>
    <dgm:pt modelId="{F1C42E99-9C71-493A-B9FA-5A9DFA89DCA9}" type="pres">
      <dgm:prSet presAssocID="{D46C203A-B81B-4AAB-8DE1-1541AD98F354}" presName="textBox4d" presStyleLbl="revTx" presStyleIdx="3" presStyleCnt="4" custScaleY="43117" custLinFactNeighborX="358" custLinFactNeighborY="-28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77980-BD48-41B3-A8AE-917A7F1E9D76}" type="presOf" srcId="{2548A912-3538-4955-BF90-9F48ED5CFFD6}" destId="{E467AB19-029B-485E-A17E-B9737789589C}" srcOrd="0" destOrd="0" presId="urn:microsoft.com/office/officeart/2005/8/layout/arrow2"/>
    <dgm:cxn modelId="{E44B55C6-2B55-4BFF-A965-598D65510D10}" type="presOf" srcId="{F69292D2-315F-4F27-8706-A241A58FD916}" destId="{6355639D-CF92-4B9D-BF78-D6C44D133A0B}" srcOrd="0" destOrd="0" presId="urn:microsoft.com/office/officeart/2005/8/layout/arrow2"/>
    <dgm:cxn modelId="{585988D0-05B4-4228-A6F4-18E9C7F97C24}" srcId="{2548A912-3538-4955-BF90-9F48ED5CFFD6}" destId="{1743F5F8-09BB-4FE4-B202-9404F4BC269C}" srcOrd="1" destOrd="0" parTransId="{E1F25014-28A6-4E78-9ED2-D43E96734CD9}" sibTransId="{67810781-AB33-4212-9649-904722D25E7A}"/>
    <dgm:cxn modelId="{8C34DDCF-A16C-4AD9-88BF-A8661C57B0D9}" srcId="{2548A912-3538-4955-BF90-9F48ED5CFFD6}" destId="{D46C203A-B81B-4AAB-8DE1-1541AD98F354}" srcOrd="3" destOrd="0" parTransId="{D75ECE65-6D62-4C2D-BAA0-84FD66C8590D}" sibTransId="{FB74DCC7-C087-4B03-B515-AE6B9606D4FE}"/>
    <dgm:cxn modelId="{5996D97C-5BA6-453E-A866-305DB214D299}" type="presOf" srcId="{1743F5F8-09BB-4FE4-B202-9404F4BC269C}" destId="{6F84AF7A-3221-4739-9C4E-03DBF7A2C099}" srcOrd="0" destOrd="0" presId="urn:microsoft.com/office/officeart/2005/8/layout/arrow2"/>
    <dgm:cxn modelId="{F804DFF8-1D08-44CE-B09E-A6A915A1157C}" type="presOf" srcId="{6DC6020F-5D69-48AC-BAD7-C108577A916C}" destId="{9F97A162-EA4C-4349-9E2A-EA7BEE7A5F9B}" srcOrd="0" destOrd="0" presId="urn:microsoft.com/office/officeart/2005/8/layout/arrow2"/>
    <dgm:cxn modelId="{383DC45C-D023-437C-954E-21F9870393B1}" srcId="{2548A912-3538-4955-BF90-9F48ED5CFFD6}" destId="{F69292D2-315F-4F27-8706-A241A58FD916}" srcOrd="2" destOrd="0" parTransId="{8C69933B-BE44-4B17-B8AF-8BB5E03E4A1A}" sibTransId="{ED96D410-9CFA-4ED1-B52A-B0D01CA2556D}"/>
    <dgm:cxn modelId="{2A7E4709-FE64-48A6-9467-8C230BAAAFFE}" srcId="{2548A912-3538-4955-BF90-9F48ED5CFFD6}" destId="{6DC6020F-5D69-48AC-BAD7-C108577A916C}" srcOrd="0" destOrd="0" parTransId="{4DFFFB15-E425-4402-8A71-C7C43CE35409}" sibTransId="{C3172360-CA11-4190-82B3-97E95A953EB5}"/>
    <dgm:cxn modelId="{D28E9A74-57E6-4691-9614-D2E83034A81E}" type="presOf" srcId="{D46C203A-B81B-4AAB-8DE1-1541AD98F354}" destId="{F1C42E99-9C71-493A-B9FA-5A9DFA89DCA9}" srcOrd="0" destOrd="0" presId="urn:microsoft.com/office/officeart/2005/8/layout/arrow2"/>
    <dgm:cxn modelId="{7F9CDEC3-9BFA-493F-9E05-F7EF5AD5F8AB}" type="presParOf" srcId="{E467AB19-029B-485E-A17E-B9737789589C}" destId="{E0081DCD-4726-4DA0-B892-1038EAD3AD59}" srcOrd="0" destOrd="0" presId="urn:microsoft.com/office/officeart/2005/8/layout/arrow2"/>
    <dgm:cxn modelId="{C0276CCB-C0E9-48A6-B15F-3B633937138E}" type="presParOf" srcId="{E467AB19-029B-485E-A17E-B9737789589C}" destId="{CC476FD1-439C-4F08-9AC6-43792812E3D6}" srcOrd="1" destOrd="0" presId="urn:microsoft.com/office/officeart/2005/8/layout/arrow2"/>
    <dgm:cxn modelId="{C7F43ED3-31AC-42B2-91BC-3C7A5ED4755C}" type="presParOf" srcId="{CC476FD1-439C-4F08-9AC6-43792812E3D6}" destId="{B2691D23-42BE-4DE7-A6A0-F6A28AAA7C74}" srcOrd="0" destOrd="0" presId="urn:microsoft.com/office/officeart/2005/8/layout/arrow2"/>
    <dgm:cxn modelId="{310C59D6-C107-40CB-9A95-C2FA47696570}" type="presParOf" srcId="{CC476FD1-439C-4F08-9AC6-43792812E3D6}" destId="{9F97A162-EA4C-4349-9E2A-EA7BEE7A5F9B}" srcOrd="1" destOrd="0" presId="urn:microsoft.com/office/officeart/2005/8/layout/arrow2"/>
    <dgm:cxn modelId="{B2BB5E8E-A3E9-4042-A068-B9E9242BD0B3}" type="presParOf" srcId="{CC476FD1-439C-4F08-9AC6-43792812E3D6}" destId="{A2DD2B5E-EEE0-4D4E-A20C-5553016EF3BD}" srcOrd="2" destOrd="0" presId="urn:microsoft.com/office/officeart/2005/8/layout/arrow2"/>
    <dgm:cxn modelId="{3AC18DFB-E3AB-402A-A9F8-D48C54B81904}" type="presParOf" srcId="{CC476FD1-439C-4F08-9AC6-43792812E3D6}" destId="{6F84AF7A-3221-4739-9C4E-03DBF7A2C099}" srcOrd="3" destOrd="0" presId="urn:microsoft.com/office/officeart/2005/8/layout/arrow2"/>
    <dgm:cxn modelId="{2CD6CB98-4C39-4CD5-95DD-CCF81F089DD9}" type="presParOf" srcId="{CC476FD1-439C-4F08-9AC6-43792812E3D6}" destId="{4FAB3BFC-DB94-4D3D-86FD-23C0C62310C7}" srcOrd="4" destOrd="0" presId="urn:microsoft.com/office/officeart/2005/8/layout/arrow2"/>
    <dgm:cxn modelId="{9F43122B-AF60-42C4-BF78-4EC89AF86163}" type="presParOf" srcId="{CC476FD1-439C-4F08-9AC6-43792812E3D6}" destId="{6355639D-CF92-4B9D-BF78-D6C44D133A0B}" srcOrd="5" destOrd="0" presId="urn:microsoft.com/office/officeart/2005/8/layout/arrow2"/>
    <dgm:cxn modelId="{2FAB6CAB-5174-4E98-913C-2925687CFAA0}" type="presParOf" srcId="{CC476FD1-439C-4F08-9AC6-43792812E3D6}" destId="{5FF9CF5D-C15A-42C3-8935-81285CC61F6B}" srcOrd="6" destOrd="0" presId="urn:microsoft.com/office/officeart/2005/8/layout/arrow2"/>
    <dgm:cxn modelId="{6CD5230A-30FD-42AD-9790-ABFB3A851AEC}" type="presParOf" srcId="{CC476FD1-439C-4F08-9AC6-43792812E3D6}" destId="{F1C42E99-9C71-493A-B9FA-5A9DFA89DCA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00D50-7AA0-4B28-993B-0867508E7267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86C53-7DC1-4973-ACCC-E33B69C0D8BA}">
      <dgm:prSet phldrT="[Text]"/>
      <dgm:spPr/>
      <dgm:t>
        <a:bodyPr/>
        <a:lstStyle/>
        <a:p>
          <a:r>
            <a:rPr lang="en-US" dirty="0" smtClean="0"/>
            <a:t>Direct Dial to Decision Maker</a:t>
          </a:r>
          <a:endParaRPr lang="en-US" dirty="0"/>
        </a:p>
      </dgm:t>
    </dgm:pt>
    <dgm:pt modelId="{6D9F3B66-92C2-44F9-85EF-320F26A3DC72}" type="parTrans" cxnId="{736FA988-0C40-4BF8-A00B-2374A7BAD800}">
      <dgm:prSet/>
      <dgm:spPr/>
      <dgm:t>
        <a:bodyPr/>
        <a:lstStyle/>
        <a:p>
          <a:endParaRPr lang="en-US"/>
        </a:p>
      </dgm:t>
    </dgm:pt>
    <dgm:pt modelId="{3698CA16-3555-4046-892F-291FB9676CF7}" type="sibTrans" cxnId="{736FA988-0C40-4BF8-A00B-2374A7BAD800}">
      <dgm:prSet/>
      <dgm:spPr/>
      <dgm:t>
        <a:bodyPr/>
        <a:lstStyle/>
        <a:p>
          <a:endParaRPr lang="en-US"/>
        </a:p>
      </dgm:t>
    </dgm:pt>
    <dgm:pt modelId="{531E74B0-68B1-4830-9A96-C749554D0134}">
      <dgm:prSet phldrT="[Text]"/>
      <dgm:spPr/>
      <dgm:t>
        <a:bodyPr/>
        <a:lstStyle/>
        <a:p>
          <a:r>
            <a:rPr lang="en-US" dirty="0" smtClean="0"/>
            <a:t>General Company Number / Gatekeeper</a:t>
          </a:r>
          <a:endParaRPr lang="en-US" dirty="0"/>
        </a:p>
      </dgm:t>
    </dgm:pt>
    <dgm:pt modelId="{ECABBA4D-3F2B-4A31-B277-67C165EE1316}" type="parTrans" cxnId="{F8BFC6F5-7A4F-4CEB-B832-E9D24B86E6FE}">
      <dgm:prSet/>
      <dgm:spPr/>
      <dgm:t>
        <a:bodyPr/>
        <a:lstStyle/>
        <a:p>
          <a:endParaRPr lang="en-US"/>
        </a:p>
      </dgm:t>
    </dgm:pt>
    <dgm:pt modelId="{47030060-967D-42F7-AC35-2969A28C1E1F}" type="sibTrans" cxnId="{F8BFC6F5-7A4F-4CEB-B832-E9D24B86E6FE}">
      <dgm:prSet/>
      <dgm:spPr/>
      <dgm:t>
        <a:bodyPr/>
        <a:lstStyle/>
        <a:p>
          <a:endParaRPr lang="en-US"/>
        </a:p>
      </dgm:t>
    </dgm:pt>
    <dgm:pt modelId="{CF6D1FE5-971C-4CF7-8CE7-28DBA3AE5116}">
      <dgm:prSet phldrT="[Text]"/>
      <dgm:spPr/>
      <dgm:t>
        <a:bodyPr/>
        <a:lstStyle/>
        <a:p>
          <a:r>
            <a:rPr lang="en-US" dirty="0" smtClean="0"/>
            <a:t>Receive Voicemail</a:t>
          </a:r>
          <a:endParaRPr lang="en-US" dirty="0"/>
        </a:p>
      </dgm:t>
    </dgm:pt>
    <dgm:pt modelId="{F33EEB1D-7E4B-48FE-A4D4-7EE82D9D7824}" type="parTrans" cxnId="{6E3F5C3C-B160-41EA-B336-0E324B29FAD8}">
      <dgm:prSet/>
      <dgm:spPr/>
      <dgm:t>
        <a:bodyPr/>
        <a:lstStyle/>
        <a:p>
          <a:endParaRPr lang="en-US"/>
        </a:p>
      </dgm:t>
    </dgm:pt>
    <dgm:pt modelId="{DE148B1E-470F-41EA-8D2D-2677B896B16D}" type="sibTrans" cxnId="{6E3F5C3C-B160-41EA-B336-0E324B29FAD8}">
      <dgm:prSet/>
      <dgm:spPr/>
      <dgm:t>
        <a:bodyPr/>
        <a:lstStyle/>
        <a:p>
          <a:endParaRPr lang="en-US"/>
        </a:p>
      </dgm:t>
    </dgm:pt>
    <dgm:pt modelId="{9A1D9473-E14C-475D-9F85-465EB81C71D7}">
      <dgm:prSet phldrT="[Text]"/>
      <dgm:spPr/>
      <dgm:t>
        <a:bodyPr/>
        <a:lstStyle/>
        <a:p>
          <a:r>
            <a:rPr lang="en-US" dirty="0" smtClean="0"/>
            <a:t>Leave Voicemail – 0 out and ask to speak with additional contacts</a:t>
          </a:r>
          <a:endParaRPr lang="en-US" dirty="0"/>
        </a:p>
      </dgm:t>
    </dgm:pt>
    <dgm:pt modelId="{C4FEA522-DAFC-4F3A-936A-F0C8FAA7D167}" type="parTrans" cxnId="{3CED857A-69F3-4BFA-BDDD-0841911057F2}">
      <dgm:prSet/>
      <dgm:spPr/>
      <dgm:t>
        <a:bodyPr/>
        <a:lstStyle/>
        <a:p>
          <a:endParaRPr lang="en-US"/>
        </a:p>
      </dgm:t>
    </dgm:pt>
    <dgm:pt modelId="{D054724C-BA4E-4CB3-A14E-7D4171858FC2}" type="sibTrans" cxnId="{3CED857A-69F3-4BFA-BDDD-0841911057F2}">
      <dgm:prSet/>
      <dgm:spPr/>
      <dgm:t>
        <a:bodyPr/>
        <a:lstStyle/>
        <a:p>
          <a:endParaRPr lang="en-US"/>
        </a:p>
      </dgm:t>
    </dgm:pt>
    <dgm:pt modelId="{3B8B48B1-1C05-4B87-B469-2133598D8ED0}">
      <dgm:prSet phldrT="[Text]"/>
      <dgm:spPr/>
      <dgm:t>
        <a:bodyPr/>
        <a:lstStyle/>
        <a:p>
          <a:r>
            <a:rPr lang="en-US" dirty="0" smtClean="0"/>
            <a:t>Repeat Process – 0 out 3+ times until you reach a contact </a:t>
          </a:r>
          <a:endParaRPr lang="en-US" dirty="0"/>
        </a:p>
      </dgm:t>
    </dgm:pt>
    <dgm:pt modelId="{D6573E4B-CA77-4EBB-B549-0A4CE9FBC81E}" type="parTrans" cxnId="{FA6EAE7B-3086-4581-BD87-495FC3840C14}">
      <dgm:prSet/>
      <dgm:spPr/>
      <dgm:t>
        <a:bodyPr/>
        <a:lstStyle/>
        <a:p>
          <a:endParaRPr lang="en-US"/>
        </a:p>
      </dgm:t>
    </dgm:pt>
    <dgm:pt modelId="{6653A1C5-1FBF-4EC2-8E4D-2F96C92D6B26}" type="sibTrans" cxnId="{FA6EAE7B-3086-4581-BD87-495FC3840C14}">
      <dgm:prSet/>
      <dgm:spPr/>
      <dgm:t>
        <a:bodyPr/>
        <a:lstStyle/>
        <a:p>
          <a:endParaRPr lang="en-US"/>
        </a:p>
      </dgm:t>
    </dgm:pt>
    <dgm:pt modelId="{ADC4B43C-9CCF-44D6-ACBC-12A9B87946AA}">
      <dgm:prSet phldrT="[Text]"/>
      <dgm:spPr/>
      <dgm:t>
        <a:bodyPr/>
        <a:lstStyle/>
        <a:p>
          <a:r>
            <a:rPr lang="en-US" dirty="0" smtClean="0"/>
            <a:t>Keep notes of contacts you spoke with and all information gathered</a:t>
          </a:r>
          <a:endParaRPr lang="en-US" dirty="0"/>
        </a:p>
      </dgm:t>
    </dgm:pt>
    <dgm:pt modelId="{458C1A87-FB5A-4390-BA20-EC38C6AC424A}" type="parTrans" cxnId="{797EAF6D-CD12-4175-B483-56B0A159E858}">
      <dgm:prSet/>
      <dgm:spPr/>
      <dgm:t>
        <a:bodyPr/>
        <a:lstStyle/>
        <a:p>
          <a:endParaRPr lang="en-US"/>
        </a:p>
      </dgm:t>
    </dgm:pt>
    <dgm:pt modelId="{0C90F679-945E-41BD-BDE6-7FE243F95F3B}" type="sibTrans" cxnId="{797EAF6D-CD12-4175-B483-56B0A159E858}">
      <dgm:prSet/>
      <dgm:spPr/>
      <dgm:t>
        <a:bodyPr/>
        <a:lstStyle/>
        <a:p>
          <a:endParaRPr lang="en-US"/>
        </a:p>
      </dgm:t>
    </dgm:pt>
    <dgm:pt modelId="{4BC2F7A6-43D2-41A8-96C3-88A227E5DEAF}">
      <dgm:prSet phldrT="[Text]"/>
      <dgm:spPr/>
      <dgm:t>
        <a:bodyPr/>
        <a:lstStyle/>
        <a:p>
          <a:r>
            <a:rPr lang="en-US" dirty="0" smtClean="0"/>
            <a:t>Ask to speak with decision maker </a:t>
          </a:r>
          <a:endParaRPr lang="en-US" dirty="0"/>
        </a:p>
      </dgm:t>
    </dgm:pt>
    <dgm:pt modelId="{946DD2BE-D4F8-46F2-9D36-1946746E8589}" type="parTrans" cxnId="{5EEAB750-4EE1-413C-8E52-63EDEA6ABB99}">
      <dgm:prSet/>
      <dgm:spPr/>
      <dgm:t>
        <a:bodyPr/>
        <a:lstStyle/>
        <a:p>
          <a:endParaRPr lang="en-US"/>
        </a:p>
      </dgm:t>
    </dgm:pt>
    <dgm:pt modelId="{46B73319-C752-407C-95F7-6B0FEDC26AAC}" type="sibTrans" cxnId="{5EEAB750-4EE1-413C-8E52-63EDEA6ABB99}">
      <dgm:prSet/>
      <dgm:spPr/>
      <dgm:t>
        <a:bodyPr/>
        <a:lstStyle/>
        <a:p>
          <a:endParaRPr lang="en-US"/>
        </a:p>
      </dgm:t>
    </dgm:pt>
    <dgm:pt modelId="{E82CAB54-E970-4238-B260-DFE99BF23369}">
      <dgm:prSet phldrT="[Text]"/>
      <dgm:spPr/>
      <dgm:t>
        <a:bodyPr/>
        <a:lstStyle/>
        <a:p>
          <a:r>
            <a:rPr lang="en-US" dirty="0" smtClean="0"/>
            <a:t>Ask for Direct Line/Availability/Best time to reach </a:t>
          </a:r>
          <a:endParaRPr lang="en-US" dirty="0"/>
        </a:p>
      </dgm:t>
    </dgm:pt>
    <dgm:pt modelId="{A49E2827-4FB8-44F4-9508-3E7746583B7B}" type="parTrans" cxnId="{E72C1B1C-A5E8-4D21-A1D6-689AB859931F}">
      <dgm:prSet/>
      <dgm:spPr/>
      <dgm:t>
        <a:bodyPr/>
        <a:lstStyle/>
        <a:p>
          <a:endParaRPr lang="en-US"/>
        </a:p>
      </dgm:t>
    </dgm:pt>
    <dgm:pt modelId="{95A9F88F-2C9A-4367-BFE7-73E06CEB88EF}" type="sibTrans" cxnId="{E72C1B1C-A5E8-4D21-A1D6-689AB859931F}">
      <dgm:prSet/>
      <dgm:spPr/>
      <dgm:t>
        <a:bodyPr/>
        <a:lstStyle/>
        <a:p>
          <a:endParaRPr lang="en-US"/>
        </a:p>
      </dgm:t>
    </dgm:pt>
    <dgm:pt modelId="{C8C5809D-EB4D-485C-854F-6430E552F8A0}">
      <dgm:prSet phldrT="[Text]"/>
      <dgm:spPr/>
      <dgm:t>
        <a:bodyPr/>
        <a:lstStyle/>
        <a:p>
          <a:r>
            <a:rPr lang="en-US" dirty="0" smtClean="0"/>
            <a:t>Ask for additional contacts and request to be transferred </a:t>
          </a:r>
          <a:endParaRPr lang="en-US" dirty="0"/>
        </a:p>
      </dgm:t>
    </dgm:pt>
    <dgm:pt modelId="{3A82C2DD-24C9-42C6-A575-CCD23248D8DC}" type="parTrans" cxnId="{C0214D84-361B-481D-940F-5670FE4CB83C}">
      <dgm:prSet/>
      <dgm:spPr/>
      <dgm:t>
        <a:bodyPr/>
        <a:lstStyle/>
        <a:p>
          <a:endParaRPr lang="en-US"/>
        </a:p>
      </dgm:t>
    </dgm:pt>
    <dgm:pt modelId="{E2ACBCD5-B874-4025-A2BF-A9F8CB50F53B}" type="sibTrans" cxnId="{C0214D84-361B-481D-940F-5670FE4CB83C}">
      <dgm:prSet/>
      <dgm:spPr/>
      <dgm:t>
        <a:bodyPr/>
        <a:lstStyle/>
        <a:p>
          <a:endParaRPr lang="en-US"/>
        </a:p>
      </dgm:t>
    </dgm:pt>
    <dgm:pt modelId="{9A0CB25D-5196-440A-82CD-A4A4C42F8C61}">
      <dgm:prSet phldrT="[Text]"/>
      <dgm:spPr/>
      <dgm:t>
        <a:bodyPr/>
        <a:lstStyle/>
        <a:p>
          <a:r>
            <a:rPr lang="en-US" dirty="0" smtClean="0"/>
            <a:t>Repeat</a:t>
          </a:r>
          <a:r>
            <a:rPr lang="en-US" baseline="0" dirty="0" smtClean="0"/>
            <a:t> Process – 0 out 3+ times until you reach a contact</a:t>
          </a:r>
        </a:p>
      </dgm:t>
    </dgm:pt>
    <dgm:pt modelId="{8E581BA0-115C-4AB5-9C72-C654094A436F}" type="parTrans" cxnId="{C0E7CAC1-C915-4AA0-A5BB-D70088AB2547}">
      <dgm:prSet/>
      <dgm:spPr/>
      <dgm:t>
        <a:bodyPr/>
        <a:lstStyle/>
        <a:p>
          <a:endParaRPr lang="en-US"/>
        </a:p>
      </dgm:t>
    </dgm:pt>
    <dgm:pt modelId="{44202DEE-4746-4E80-90CA-6F7CBE15AA58}" type="sibTrans" cxnId="{C0E7CAC1-C915-4AA0-A5BB-D70088AB2547}">
      <dgm:prSet/>
      <dgm:spPr/>
      <dgm:t>
        <a:bodyPr/>
        <a:lstStyle/>
        <a:p>
          <a:endParaRPr lang="en-US"/>
        </a:p>
      </dgm:t>
    </dgm:pt>
    <dgm:pt modelId="{9A64CA0D-4B4E-4B89-9282-53ECB31A4B49}">
      <dgm:prSet phldrT="[Text]"/>
      <dgm:spPr/>
      <dgm:t>
        <a:bodyPr/>
        <a:lstStyle/>
        <a:p>
          <a:r>
            <a:rPr lang="en-US" baseline="0" dirty="0" smtClean="0"/>
            <a:t>Gather any additional info</a:t>
          </a:r>
        </a:p>
      </dgm:t>
    </dgm:pt>
    <dgm:pt modelId="{DAD6F8A7-8C63-4E07-857A-93BE05B57EE4}" type="parTrans" cxnId="{1202B272-F5B7-45C4-9D84-8145B9BEFE52}">
      <dgm:prSet/>
      <dgm:spPr/>
      <dgm:t>
        <a:bodyPr/>
        <a:lstStyle/>
        <a:p>
          <a:endParaRPr lang="en-US"/>
        </a:p>
      </dgm:t>
    </dgm:pt>
    <dgm:pt modelId="{1633AEC0-E811-44EC-AC36-468AC8B2F352}" type="sibTrans" cxnId="{1202B272-F5B7-45C4-9D84-8145B9BEFE52}">
      <dgm:prSet/>
      <dgm:spPr/>
      <dgm:t>
        <a:bodyPr/>
        <a:lstStyle/>
        <a:p>
          <a:endParaRPr lang="en-US"/>
        </a:p>
      </dgm:t>
    </dgm:pt>
    <dgm:pt modelId="{5DF80752-A224-4FFF-A211-EDB1FD346CEB}" type="pres">
      <dgm:prSet presAssocID="{36800D50-7AA0-4B28-993B-0867508E72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326D4A-9380-4776-8D4D-14BDD266B595}" type="pres">
      <dgm:prSet presAssocID="{F9486C53-7DC1-4973-ACCC-E33B69C0D8BA}" presName="vertFlow" presStyleCnt="0"/>
      <dgm:spPr/>
    </dgm:pt>
    <dgm:pt modelId="{504FA642-5A2F-4D7F-B6D9-85B04D1786D5}" type="pres">
      <dgm:prSet presAssocID="{F9486C53-7DC1-4973-ACCC-E33B69C0D8BA}" presName="header" presStyleLbl="node1" presStyleIdx="0" presStyleCnt="2" custScaleX="153752"/>
      <dgm:spPr/>
      <dgm:t>
        <a:bodyPr/>
        <a:lstStyle/>
        <a:p>
          <a:endParaRPr lang="en-US"/>
        </a:p>
      </dgm:t>
    </dgm:pt>
    <dgm:pt modelId="{1AB47708-AF1F-40AA-8BA1-FAA0001CA91B}" type="pres">
      <dgm:prSet presAssocID="{F33EEB1D-7E4B-48FE-A4D4-7EE82D9D7824}" presName="parTrans" presStyleLbl="sibTrans2D1" presStyleIdx="0" presStyleCnt="9"/>
      <dgm:spPr/>
      <dgm:t>
        <a:bodyPr/>
        <a:lstStyle/>
        <a:p>
          <a:endParaRPr lang="en-US"/>
        </a:p>
      </dgm:t>
    </dgm:pt>
    <dgm:pt modelId="{EB5D12BB-70B6-4139-BB07-C04259176F9B}" type="pres">
      <dgm:prSet presAssocID="{CF6D1FE5-971C-4CF7-8CE7-28DBA3AE5116}" presName="child" presStyleLbl="alignAccFollowNode1" presStyleIdx="0" presStyleCnt="9" custScaleX="1528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A335D-BBCE-4FFE-8C14-FAE6189D9924}" type="pres">
      <dgm:prSet presAssocID="{DE148B1E-470F-41EA-8D2D-2677B896B16D}" presName="sibTrans" presStyleLbl="sibTrans2D1" presStyleIdx="1" presStyleCnt="9"/>
      <dgm:spPr/>
      <dgm:t>
        <a:bodyPr/>
        <a:lstStyle/>
        <a:p>
          <a:endParaRPr lang="en-US"/>
        </a:p>
      </dgm:t>
    </dgm:pt>
    <dgm:pt modelId="{10979EFF-3787-433F-A295-BEA6C9FBACEB}" type="pres">
      <dgm:prSet presAssocID="{9A1D9473-E14C-475D-9F85-465EB81C71D7}" presName="child" presStyleLbl="alignAccFollowNode1" presStyleIdx="1" presStyleCnt="9" custScaleX="1537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190A3-3151-4428-9A91-4E0FB10D37FF}" type="pres">
      <dgm:prSet presAssocID="{D054724C-BA4E-4CB3-A14E-7D4171858FC2}" presName="sibTrans" presStyleLbl="sibTrans2D1" presStyleIdx="2" presStyleCnt="9"/>
      <dgm:spPr/>
      <dgm:t>
        <a:bodyPr/>
        <a:lstStyle/>
        <a:p>
          <a:endParaRPr lang="en-US"/>
        </a:p>
      </dgm:t>
    </dgm:pt>
    <dgm:pt modelId="{DB1483FE-1C48-440C-8788-002FA626697D}" type="pres">
      <dgm:prSet presAssocID="{3B8B48B1-1C05-4B87-B469-2133598D8ED0}" presName="child" presStyleLbl="alignAccFollowNode1" presStyleIdx="2" presStyleCnt="9" custScaleX="151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76B1F-631D-4D18-A602-BA1F41046BA7}" type="pres">
      <dgm:prSet presAssocID="{6653A1C5-1FBF-4EC2-8E4D-2F96C92D6B26}" presName="sibTrans" presStyleLbl="sibTrans2D1" presStyleIdx="3" presStyleCnt="9"/>
      <dgm:spPr/>
      <dgm:t>
        <a:bodyPr/>
        <a:lstStyle/>
        <a:p>
          <a:endParaRPr lang="en-US"/>
        </a:p>
      </dgm:t>
    </dgm:pt>
    <dgm:pt modelId="{DA3AD9EC-5BE6-48B7-AFEF-425682CA3567}" type="pres">
      <dgm:prSet presAssocID="{ADC4B43C-9CCF-44D6-ACBC-12A9B87946AA}" presName="child" presStyleLbl="alignAccFollowNode1" presStyleIdx="3" presStyleCnt="9" custScaleX="1528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7E4CB-5536-470E-8082-EA9F83DC37CE}" type="pres">
      <dgm:prSet presAssocID="{F9486C53-7DC1-4973-ACCC-E33B69C0D8BA}" presName="hSp" presStyleCnt="0"/>
      <dgm:spPr/>
    </dgm:pt>
    <dgm:pt modelId="{0DFA30AD-88B6-4970-9721-F55D37F18A7E}" type="pres">
      <dgm:prSet presAssocID="{531E74B0-68B1-4830-9A96-C749554D0134}" presName="vertFlow" presStyleCnt="0"/>
      <dgm:spPr/>
    </dgm:pt>
    <dgm:pt modelId="{5C1BC0E2-06BC-4F3E-ACC7-1C99A9117C20}" type="pres">
      <dgm:prSet presAssocID="{531E74B0-68B1-4830-9A96-C749554D0134}" presName="header" presStyleLbl="node1" presStyleIdx="1" presStyleCnt="2" custScaleX="157934"/>
      <dgm:spPr/>
      <dgm:t>
        <a:bodyPr/>
        <a:lstStyle/>
        <a:p>
          <a:endParaRPr lang="en-US"/>
        </a:p>
      </dgm:t>
    </dgm:pt>
    <dgm:pt modelId="{CE2E620E-ACC6-4498-9353-8103AE27CBB6}" type="pres">
      <dgm:prSet presAssocID="{946DD2BE-D4F8-46F2-9D36-1946746E8589}" presName="parTrans" presStyleLbl="sibTrans2D1" presStyleIdx="4" presStyleCnt="9"/>
      <dgm:spPr/>
      <dgm:t>
        <a:bodyPr/>
        <a:lstStyle/>
        <a:p>
          <a:endParaRPr lang="en-US"/>
        </a:p>
      </dgm:t>
    </dgm:pt>
    <dgm:pt modelId="{5CAC382A-1F8B-41EB-AEF7-174067516E72}" type="pres">
      <dgm:prSet presAssocID="{4BC2F7A6-43D2-41A8-96C3-88A227E5DEAF}" presName="child" presStyleLbl="alignAccFollowNode1" presStyleIdx="4" presStyleCnt="9" custScaleX="1561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2B954-8DCE-452D-ABDC-F37FD694E083}" type="pres">
      <dgm:prSet presAssocID="{46B73319-C752-407C-95F7-6B0FEDC26AAC}" presName="sibTrans" presStyleLbl="sibTrans2D1" presStyleIdx="5" presStyleCnt="9"/>
      <dgm:spPr/>
      <dgm:t>
        <a:bodyPr/>
        <a:lstStyle/>
        <a:p>
          <a:endParaRPr lang="en-US"/>
        </a:p>
      </dgm:t>
    </dgm:pt>
    <dgm:pt modelId="{C3651C38-76CA-4A42-B3E3-D973E3ACDC99}" type="pres">
      <dgm:prSet presAssocID="{E82CAB54-E970-4238-B260-DFE99BF23369}" presName="child" presStyleLbl="alignAccFollowNode1" presStyleIdx="5" presStyleCnt="9" custScaleX="1579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4A422-9984-4370-8F0A-991FE5BF56AE}" type="pres">
      <dgm:prSet presAssocID="{95A9F88F-2C9A-4367-BFE7-73E06CEB88EF}" presName="sibTrans" presStyleLbl="sibTrans2D1" presStyleIdx="6" presStyleCnt="9"/>
      <dgm:spPr/>
      <dgm:t>
        <a:bodyPr/>
        <a:lstStyle/>
        <a:p>
          <a:endParaRPr lang="en-US"/>
        </a:p>
      </dgm:t>
    </dgm:pt>
    <dgm:pt modelId="{E1282ADA-495B-4061-BC77-8952C3637AA1}" type="pres">
      <dgm:prSet presAssocID="{C8C5809D-EB4D-485C-854F-6430E552F8A0}" presName="child" presStyleLbl="alignAccFollowNode1" presStyleIdx="6" presStyleCnt="9" custScaleX="1579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0DDD5-85A9-464F-9A4A-FDF30406B7B1}" type="pres">
      <dgm:prSet presAssocID="{E2ACBCD5-B874-4025-A2BF-A9F8CB50F53B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0F4D491-5230-4CC2-B1D3-1BDDC7DDA80D}" type="pres">
      <dgm:prSet presAssocID="{9A0CB25D-5196-440A-82CD-A4A4C42F8C61}" presName="child" presStyleLbl="alignAccFollowNode1" presStyleIdx="7" presStyleCnt="9" custScaleX="1561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B107F-4B7D-452F-9748-A08DAD6E5461}" type="pres">
      <dgm:prSet presAssocID="{44202DEE-4746-4E80-90CA-6F7CBE15AA58}" presName="sibTrans" presStyleLbl="sibTrans2D1" presStyleIdx="8" presStyleCnt="9"/>
      <dgm:spPr/>
      <dgm:t>
        <a:bodyPr/>
        <a:lstStyle/>
        <a:p>
          <a:endParaRPr lang="en-US"/>
        </a:p>
      </dgm:t>
    </dgm:pt>
    <dgm:pt modelId="{6103800E-BE71-4E55-8264-8871D70B051C}" type="pres">
      <dgm:prSet presAssocID="{9A64CA0D-4B4E-4B89-9282-53ECB31A4B49}" presName="child" presStyleLbl="alignAccFollowNode1" presStyleIdx="8" presStyleCnt="9" custScaleX="1580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FC6F5-7A4F-4CEB-B832-E9D24B86E6FE}" srcId="{36800D50-7AA0-4B28-993B-0867508E7267}" destId="{531E74B0-68B1-4830-9A96-C749554D0134}" srcOrd="1" destOrd="0" parTransId="{ECABBA4D-3F2B-4A31-B277-67C165EE1316}" sibTransId="{47030060-967D-42F7-AC35-2969A28C1E1F}"/>
    <dgm:cxn modelId="{6E3F5C3C-B160-41EA-B336-0E324B29FAD8}" srcId="{F9486C53-7DC1-4973-ACCC-E33B69C0D8BA}" destId="{CF6D1FE5-971C-4CF7-8CE7-28DBA3AE5116}" srcOrd="0" destOrd="0" parTransId="{F33EEB1D-7E4B-48FE-A4D4-7EE82D9D7824}" sibTransId="{DE148B1E-470F-41EA-8D2D-2677B896B16D}"/>
    <dgm:cxn modelId="{F5FEFF38-B48E-4F18-ACE2-6094B06A668C}" type="presOf" srcId="{F33EEB1D-7E4B-48FE-A4D4-7EE82D9D7824}" destId="{1AB47708-AF1F-40AA-8BA1-FAA0001CA91B}" srcOrd="0" destOrd="0" presId="urn:microsoft.com/office/officeart/2005/8/layout/lProcess1"/>
    <dgm:cxn modelId="{1202B272-F5B7-45C4-9D84-8145B9BEFE52}" srcId="{531E74B0-68B1-4830-9A96-C749554D0134}" destId="{9A64CA0D-4B4E-4B89-9282-53ECB31A4B49}" srcOrd="4" destOrd="0" parTransId="{DAD6F8A7-8C63-4E07-857A-93BE05B57EE4}" sibTransId="{1633AEC0-E811-44EC-AC36-468AC8B2F352}"/>
    <dgm:cxn modelId="{29520DF2-FE6A-4E3D-8BA9-021F59E6BC48}" type="presOf" srcId="{36800D50-7AA0-4B28-993B-0867508E7267}" destId="{5DF80752-A224-4FFF-A211-EDB1FD346CEB}" srcOrd="0" destOrd="0" presId="urn:microsoft.com/office/officeart/2005/8/layout/lProcess1"/>
    <dgm:cxn modelId="{69A860A1-6FBA-4398-821C-02E3EA0D9208}" type="presOf" srcId="{E2ACBCD5-B874-4025-A2BF-A9F8CB50F53B}" destId="{3190DDD5-85A9-464F-9A4A-FDF30406B7B1}" srcOrd="0" destOrd="0" presId="urn:microsoft.com/office/officeart/2005/8/layout/lProcess1"/>
    <dgm:cxn modelId="{3CED857A-69F3-4BFA-BDDD-0841911057F2}" srcId="{F9486C53-7DC1-4973-ACCC-E33B69C0D8BA}" destId="{9A1D9473-E14C-475D-9F85-465EB81C71D7}" srcOrd="1" destOrd="0" parTransId="{C4FEA522-DAFC-4F3A-936A-F0C8FAA7D167}" sibTransId="{D054724C-BA4E-4CB3-A14E-7D4171858FC2}"/>
    <dgm:cxn modelId="{E72C1B1C-A5E8-4D21-A1D6-689AB859931F}" srcId="{531E74B0-68B1-4830-9A96-C749554D0134}" destId="{E82CAB54-E970-4238-B260-DFE99BF23369}" srcOrd="1" destOrd="0" parTransId="{A49E2827-4FB8-44F4-9508-3E7746583B7B}" sibTransId="{95A9F88F-2C9A-4367-BFE7-73E06CEB88EF}"/>
    <dgm:cxn modelId="{9B8C6F70-216D-4A0F-802D-6F08F4605BCB}" type="presOf" srcId="{E82CAB54-E970-4238-B260-DFE99BF23369}" destId="{C3651C38-76CA-4A42-B3E3-D973E3ACDC99}" srcOrd="0" destOrd="0" presId="urn:microsoft.com/office/officeart/2005/8/layout/lProcess1"/>
    <dgm:cxn modelId="{EF917CD0-ED04-4B8A-9B65-F6DA1D10E252}" type="presOf" srcId="{9A64CA0D-4B4E-4B89-9282-53ECB31A4B49}" destId="{6103800E-BE71-4E55-8264-8871D70B051C}" srcOrd="0" destOrd="0" presId="urn:microsoft.com/office/officeart/2005/8/layout/lProcess1"/>
    <dgm:cxn modelId="{81C0DC78-4167-4413-A869-6D7FF4042EA4}" type="presOf" srcId="{ADC4B43C-9CCF-44D6-ACBC-12A9B87946AA}" destId="{DA3AD9EC-5BE6-48B7-AFEF-425682CA3567}" srcOrd="0" destOrd="0" presId="urn:microsoft.com/office/officeart/2005/8/layout/lProcess1"/>
    <dgm:cxn modelId="{57CF2AE3-C123-4847-9DAC-BA99F496AA0C}" type="presOf" srcId="{3B8B48B1-1C05-4B87-B469-2133598D8ED0}" destId="{DB1483FE-1C48-440C-8788-002FA626697D}" srcOrd="0" destOrd="0" presId="urn:microsoft.com/office/officeart/2005/8/layout/lProcess1"/>
    <dgm:cxn modelId="{04ED2F79-D169-4DD0-B6DE-39F3920A766C}" type="presOf" srcId="{9A1D9473-E14C-475D-9F85-465EB81C71D7}" destId="{10979EFF-3787-433F-A295-BEA6C9FBACEB}" srcOrd="0" destOrd="0" presId="urn:microsoft.com/office/officeart/2005/8/layout/lProcess1"/>
    <dgm:cxn modelId="{8AC5DBC5-E779-42E4-8C26-A5144AF0A162}" type="presOf" srcId="{44202DEE-4746-4E80-90CA-6F7CBE15AA58}" destId="{D21B107F-4B7D-452F-9748-A08DAD6E5461}" srcOrd="0" destOrd="0" presId="urn:microsoft.com/office/officeart/2005/8/layout/lProcess1"/>
    <dgm:cxn modelId="{3899CCC2-0985-4738-B9BA-3F12B96A58DF}" type="presOf" srcId="{6653A1C5-1FBF-4EC2-8E4D-2F96C92D6B26}" destId="{0A476B1F-631D-4D18-A602-BA1F41046BA7}" srcOrd="0" destOrd="0" presId="urn:microsoft.com/office/officeart/2005/8/layout/lProcess1"/>
    <dgm:cxn modelId="{720FA1E9-791A-4E34-894F-329EDCC5304D}" type="presOf" srcId="{4BC2F7A6-43D2-41A8-96C3-88A227E5DEAF}" destId="{5CAC382A-1F8B-41EB-AEF7-174067516E72}" srcOrd="0" destOrd="0" presId="urn:microsoft.com/office/officeart/2005/8/layout/lProcess1"/>
    <dgm:cxn modelId="{5FAAEA94-D87A-4864-8724-821223090364}" type="presOf" srcId="{46B73319-C752-407C-95F7-6B0FEDC26AAC}" destId="{0AF2B954-8DCE-452D-ABDC-F37FD694E083}" srcOrd="0" destOrd="0" presId="urn:microsoft.com/office/officeart/2005/8/layout/lProcess1"/>
    <dgm:cxn modelId="{D7033609-3C1D-4A35-A89D-1DA0BD443936}" type="presOf" srcId="{F9486C53-7DC1-4973-ACCC-E33B69C0D8BA}" destId="{504FA642-5A2F-4D7F-B6D9-85B04D1786D5}" srcOrd="0" destOrd="0" presId="urn:microsoft.com/office/officeart/2005/8/layout/lProcess1"/>
    <dgm:cxn modelId="{9031E8A9-F287-4B38-8847-83564EDF76CB}" type="presOf" srcId="{C8C5809D-EB4D-485C-854F-6430E552F8A0}" destId="{E1282ADA-495B-4061-BC77-8952C3637AA1}" srcOrd="0" destOrd="0" presId="urn:microsoft.com/office/officeart/2005/8/layout/lProcess1"/>
    <dgm:cxn modelId="{5EEAB750-4EE1-413C-8E52-63EDEA6ABB99}" srcId="{531E74B0-68B1-4830-9A96-C749554D0134}" destId="{4BC2F7A6-43D2-41A8-96C3-88A227E5DEAF}" srcOrd="0" destOrd="0" parTransId="{946DD2BE-D4F8-46F2-9D36-1946746E8589}" sibTransId="{46B73319-C752-407C-95F7-6B0FEDC26AAC}"/>
    <dgm:cxn modelId="{C0E7CAC1-C915-4AA0-A5BB-D70088AB2547}" srcId="{531E74B0-68B1-4830-9A96-C749554D0134}" destId="{9A0CB25D-5196-440A-82CD-A4A4C42F8C61}" srcOrd="3" destOrd="0" parTransId="{8E581BA0-115C-4AB5-9C72-C654094A436F}" sibTransId="{44202DEE-4746-4E80-90CA-6F7CBE15AA58}"/>
    <dgm:cxn modelId="{9DD5B963-0F40-4225-9F89-A81E87BF2C6F}" type="presOf" srcId="{95A9F88F-2C9A-4367-BFE7-73E06CEB88EF}" destId="{0234A422-9984-4370-8F0A-991FE5BF56AE}" srcOrd="0" destOrd="0" presId="urn:microsoft.com/office/officeart/2005/8/layout/lProcess1"/>
    <dgm:cxn modelId="{797EAF6D-CD12-4175-B483-56B0A159E858}" srcId="{F9486C53-7DC1-4973-ACCC-E33B69C0D8BA}" destId="{ADC4B43C-9CCF-44D6-ACBC-12A9B87946AA}" srcOrd="3" destOrd="0" parTransId="{458C1A87-FB5A-4390-BA20-EC38C6AC424A}" sibTransId="{0C90F679-945E-41BD-BDE6-7FE243F95F3B}"/>
    <dgm:cxn modelId="{EE1936B3-7C06-4DC4-99F4-F55027074A6A}" type="presOf" srcId="{CF6D1FE5-971C-4CF7-8CE7-28DBA3AE5116}" destId="{EB5D12BB-70B6-4139-BB07-C04259176F9B}" srcOrd="0" destOrd="0" presId="urn:microsoft.com/office/officeart/2005/8/layout/lProcess1"/>
    <dgm:cxn modelId="{C0214D84-361B-481D-940F-5670FE4CB83C}" srcId="{531E74B0-68B1-4830-9A96-C749554D0134}" destId="{C8C5809D-EB4D-485C-854F-6430E552F8A0}" srcOrd="2" destOrd="0" parTransId="{3A82C2DD-24C9-42C6-A575-CCD23248D8DC}" sibTransId="{E2ACBCD5-B874-4025-A2BF-A9F8CB50F53B}"/>
    <dgm:cxn modelId="{655A1EA1-3B96-4566-8D49-E560B53C7C43}" type="presOf" srcId="{DE148B1E-470F-41EA-8D2D-2677B896B16D}" destId="{9A0A335D-BBCE-4FFE-8C14-FAE6189D9924}" srcOrd="0" destOrd="0" presId="urn:microsoft.com/office/officeart/2005/8/layout/lProcess1"/>
    <dgm:cxn modelId="{86BE5FC8-1C92-4ED8-94D0-2A32401CC90B}" type="presOf" srcId="{9A0CB25D-5196-440A-82CD-A4A4C42F8C61}" destId="{B0F4D491-5230-4CC2-B1D3-1BDDC7DDA80D}" srcOrd="0" destOrd="0" presId="urn:microsoft.com/office/officeart/2005/8/layout/lProcess1"/>
    <dgm:cxn modelId="{97F6583D-10F3-463E-AC8D-1856E57D4F11}" type="presOf" srcId="{946DD2BE-D4F8-46F2-9D36-1946746E8589}" destId="{CE2E620E-ACC6-4498-9353-8103AE27CBB6}" srcOrd="0" destOrd="0" presId="urn:microsoft.com/office/officeart/2005/8/layout/lProcess1"/>
    <dgm:cxn modelId="{34C11909-D363-4A3B-A70F-60CC3C82ACEA}" type="presOf" srcId="{531E74B0-68B1-4830-9A96-C749554D0134}" destId="{5C1BC0E2-06BC-4F3E-ACC7-1C99A9117C20}" srcOrd="0" destOrd="0" presId="urn:microsoft.com/office/officeart/2005/8/layout/lProcess1"/>
    <dgm:cxn modelId="{736FA988-0C40-4BF8-A00B-2374A7BAD800}" srcId="{36800D50-7AA0-4B28-993B-0867508E7267}" destId="{F9486C53-7DC1-4973-ACCC-E33B69C0D8BA}" srcOrd="0" destOrd="0" parTransId="{6D9F3B66-92C2-44F9-85EF-320F26A3DC72}" sibTransId="{3698CA16-3555-4046-892F-291FB9676CF7}"/>
    <dgm:cxn modelId="{194144B9-760A-46BF-AD14-39FCF7478500}" type="presOf" srcId="{D054724C-BA4E-4CB3-A14E-7D4171858FC2}" destId="{AEC190A3-3151-4428-9A91-4E0FB10D37FF}" srcOrd="0" destOrd="0" presId="urn:microsoft.com/office/officeart/2005/8/layout/lProcess1"/>
    <dgm:cxn modelId="{FA6EAE7B-3086-4581-BD87-495FC3840C14}" srcId="{F9486C53-7DC1-4973-ACCC-E33B69C0D8BA}" destId="{3B8B48B1-1C05-4B87-B469-2133598D8ED0}" srcOrd="2" destOrd="0" parTransId="{D6573E4B-CA77-4EBB-B549-0A4CE9FBC81E}" sibTransId="{6653A1C5-1FBF-4EC2-8E4D-2F96C92D6B26}"/>
    <dgm:cxn modelId="{EE61CD64-6E92-4B74-A00C-6FF77F7B0EEB}" type="presParOf" srcId="{5DF80752-A224-4FFF-A211-EDB1FD346CEB}" destId="{B3326D4A-9380-4776-8D4D-14BDD266B595}" srcOrd="0" destOrd="0" presId="urn:microsoft.com/office/officeart/2005/8/layout/lProcess1"/>
    <dgm:cxn modelId="{A85B02DA-61FF-4505-8A97-D6A7529D626F}" type="presParOf" srcId="{B3326D4A-9380-4776-8D4D-14BDD266B595}" destId="{504FA642-5A2F-4D7F-B6D9-85B04D1786D5}" srcOrd="0" destOrd="0" presId="urn:microsoft.com/office/officeart/2005/8/layout/lProcess1"/>
    <dgm:cxn modelId="{9A607A00-B863-4C93-A511-2E4A40E8FBC1}" type="presParOf" srcId="{B3326D4A-9380-4776-8D4D-14BDD266B595}" destId="{1AB47708-AF1F-40AA-8BA1-FAA0001CA91B}" srcOrd="1" destOrd="0" presId="urn:microsoft.com/office/officeart/2005/8/layout/lProcess1"/>
    <dgm:cxn modelId="{56DF46BE-AB01-4818-B8EF-2790F5B2B4C3}" type="presParOf" srcId="{B3326D4A-9380-4776-8D4D-14BDD266B595}" destId="{EB5D12BB-70B6-4139-BB07-C04259176F9B}" srcOrd="2" destOrd="0" presId="urn:microsoft.com/office/officeart/2005/8/layout/lProcess1"/>
    <dgm:cxn modelId="{CD36AD58-8757-4DBD-8ADD-01373D3348DE}" type="presParOf" srcId="{B3326D4A-9380-4776-8D4D-14BDD266B595}" destId="{9A0A335D-BBCE-4FFE-8C14-FAE6189D9924}" srcOrd="3" destOrd="0" presId="urn:microsoft.com/office/officeart/2005/8/layout/lProcess1"/>
    <dgm:cxn modelId="{40186F66-DE27-41F2-A0EE-47AD5923D147}" type="presParOf" srcId="{B3326D4A-9380-4776-8D4D-14BDD266B595}" destId="{10979EFF-3787-433F-A295-BEA6C9FBACEB}" srcOrd="4" destOrd="0" presId="urn:microsoft.com/office/officeart/2005/8/layout/lProcess1"/>
    <dgm:cxn modelId="{FCA291BC-99A2-4141-B20E-6AE315B4C5C9}" type="presParOf" srcId="{B3326D4A-9380-4776-8D4D-14BDD266B595}" destId="{AEC190A3-3151-4428-9A91-4E0FB10D37FF}" srcOrd="5" destOrd="0" presId="urn:microsoft.com/office/officeart/2005/8/layout/lProcess1"/>
    <dgm:cxn modelId="{1A7D1F62-7A71-4466-9981-31A1E5A494B3}" type="presParOf" srcId="{B3326D4A-9380-4776-8D4D-14BDD266B595}" destId="{DB1483FE-1C48-440C-8788-002FA626697D}" srcOrd="6" destOrd="0" presId="urn:microsoft.com/office/officeart/2005/8/layout/lProcess1"/>
    <dgm:cxn modelId="{4657BAC9-AA76-4523-BE77-BB09BF3676CF}" type="presParOf" srcId="{B3326D4A-9380-4776-8D4D-14BDD266B595}" destId="{0A476B1F-631D-4D18-A602-BA1F41046BA7}" srcOrd="7" destOrd="0" presId="urn:microsoft.com/office/officeart/2005/8/layout/lProcess1"/>
    <dgm:cxn modelId="{87427E5D-4563-4292-BB61-71CBABDDFCA8}" type="presParOf" srcId="{B3326D4A-9380-4776-8D4D-14BDD266B595}" destId="{DA3AD9EC-5BE6-48B7-AFEF-425682CA3567}" srcOrd="8" destOrd="0" presId="urn:microsoft.com/office/officeart/2005/8/layout/lProcess1"/>
    <dgm:cxn modelId="{7B21FCE4-6744-490C-8505-5D596B683559}" type="presParOf" srcId="{5DF80752-A224-4FFF-A211-EDB1FD346CEB}" destId="{4957E4CB-5536-470E-8082-EA9F83DC37CE}" srcOrd="1" destOrd="0" presId="urn:microsoft.com/office/officeart/2005/8/layout/lProcess1"/>
    <dgm:cxn modelId="{1CF369DB-6D6D-4D75-8DFF-1E11006B7541}" type="presParOf" srcId="{5DF80752-A224-4FFF-A211-EDB1FD346CEB}" destId="{0DFA30AD-88B6-4970-9721-F55D37F18A7E}" srcOrd="2" destOrd="0" presId="urn:microsoft.com/office/officeart/2005/8/layout/lProcess1"/>
    <dgm:cxn modelId="{7398DC14-FCE4-4D25-BD79-1F19C1FCD47F}" type="presParOf" srcId="{0DFA30AD-88B6-4970-9721-F55D37F18A7E}" destId="{5C1BC0E2-06BC-4F3E-ACC7-1C99A9117C20}" srcOrd="0" destOrd="0" presId="urn:microsoft.com/office/officeart/2005/8/layout/lProcess1"/>
    <dgm:cxn modelId="{C9126F31-4C4E-44CF-8332-627A7DC7B8CA}" type="presParOf" srcId="{0DFA30AD-88B6-4970-9721-F55D37F18A7E}" destId="{CE2E620E-ACC6-4498-9353-8103AE27CBB6}" srcOrd="1" destOrd="0" presId="urn:microsoft.com/office/officeart/2005/8/layout/lProcess1"/>
    <dgm:cxn modelId="{A33F9F95-89F7-4E6B-9337-E663A146BB1F}" type="presParOf" srcId="{0DFA30AD-88B6-4970-9721-F55D37F18A7E}" destId="{5CAC382A-1F8B-41EB-AEF7-174067516E72}" srcOrd="2" destOrd="0" presId="urn:microsoft.com/office/officeart/2005/8/layout/lProcess1"/>
    <dgm:cxn modelId="{DBCE5607-56C0-4E62-8853-1E8276A9C5E5}" type="presParOf" srcId="{0DFA30AD-88B6-4970-9721-F55D37F18A7E}" destId="{0AF2B954-8DCE-452D-ABDC-F37FD694E083}" srcOrd="3" destOrd="0" presId="urn:microsoft.com/office/officeart/2005/8/layout/lProcess1"/>
    <dgm:cxn modelId="{AC094F41-5B68-49F0-AE29-926A29455941}" type="presParOf" srcId="{0DFA30AD-88B6-4970-9721-F55D37F18A7E}" destId="{C3651C38-76CA-4A42-B3E3-D973E3ACDC99}" srcOrd="4" destOrd="0" presId="urn:microsoft.com/office/officeart/2005/8/layout/lProcess1"/>
    <dgm:cxn modelId="{95C9B07C-4B8C-4EB8-BE9B-BA523D417C35}" type="presParOf" srcId="{0DFA30AD-88B6-4970-9721-F55D37F18A7E}" destId="{0234A422-9984-4370-8F0A-991FE5BF56AE}" srcOrd="5" destOrd="0" presId="urn:microsoft.com/office/officeart/2005/8/layout/lProcess1"/>
    <dgm:cxn modelId="{EB7FA6B3-41B4-4898-B82D-64DAEB0EF366}" type="presParOf" srcId="{0DFA30AD-88B6-4970-9721-F55D37F18A7E}" destId="{E1282ADA-495B-4061-BC77-8952C3637AA1}" srcOrd="6" destOrd="0" presId="urn:microsoft.com/office/officeart/2005/8/layout/lProcess1"/>
    <dgm:cxn modelId="{FF3A79D7-52E8-4719-BFCB-B4ECCBFE51EF}" type="presParOf" srcId="{0DFA30AD-88B6-4970-9721-F55D37F18A7E}" destId="{3190DDD5-85A9-464F-9A4A-FDF30406B7B1}" srcOrd="7" destOrd="0" presId="urn:microsoft.com/office/officeart/2005/8/layout/lProcess1"/>
    <dgm:cxn modelId="{36911F98-B047-46A0-842D-BA7CFE7B4F22}" type="presParOf" srcId="{0DFA30AD-88B6-4970-9721-F55D37F18A7E}" destId="{B0F4D491-5230-4CC2-B1D3-1BDDC7DDA80D}" srcOrd="8" destOrd="0" presId="urn:microsoft.com/office/officeart/2005/8/layout/lProcess1"/>
    <dgm:cxn modelId="{53768A4F-C921-4C0F-9124-000F2E64FB4D}" type="presParOf" srcId="{0DFA30AD-88B6-4970-9721-F55D37F18A7E}" destId="{D21B107F-4B7D-452F-9748-A08DAD6E5461}" srcOrd="9" destOrd="0" presId="urn:microsoft.com/office/officeart/2005/8/layout/lProcess1"/>
    <dgm:cxn modelId="{9C256F9A-4F25-4345-8718-997308A8C9F8}" type="presParOf" srcId="{0DFA30AD-88B6-4970-9721-F55D37F18A7E}" destId="{6103800E-BE71-4E55-8264-8871D70B051C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757C-5053-4E1F-B058-9D4DDCB9EDF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61B4C-9C22-4C00-A1A1-7196EDF7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6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AC3F0-8BA2-4AD2-A339-688935391E88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146A-183A-42A3-B80A-BBECA622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6349F-3D87-CE41-AAFE-EA9F37A7458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6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focus: cold calling and voicemail</a:t>
            </a:r>
            <a:r>
              <a:rPr lang="en-US" baseline="0" dirty="0" smtClean="0"/>
              <a:t>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0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and actively listening to the prospect, not having your own agenda - Listen to understand</a:t>
            </a:r>
          </a:p>
          <a:p>
            <a:r>
              <a:rPr lang="en-US" dirty="0" smtClean="0"/>
              <a:t>If you do not know what something means – ASK!</a:t>
            </a:r>
          </a:p>
          <a:p>
            <a:r>
              <a:rPr lang="en-US" dirty="0" smtClean="0"/>
              <a:t>Be genuinely curious as what they do</a:t>
            </a:r>
          </a:p>
          <a:p>
            <a:r>
              <a:rPr lang="en-US" dirty="0" smtClean="0"/>
              <a:t>People like to talk about themselves</a:t>
            </a:r>
          </a:p>
          <a:p>
            <a:r>
              <a:rPr lang="en-US" dirty="0" smtClean="0"/>
              <a:t>Ask why, seek to understand the prospect’s challenges.</a:t>
            </a:r>
          </a:p>
          <a:p>
            <a:r>
              <a:rPr lang="en-US" dirty="0" smtClean="0"/>
              <a:t>Keeps the conversation going</a:t>
            </a:r>
          </a:p>
          <a:p>
            <a:r>
              <a:rPr lang="en-US" dirty="0" smtClean="0"/>
              <a:t>Helps build a rapport with the prospect</a:t>
            </a:r>
          </a:p>
          <a:p>
            <a:r>
              <a:rPr lang="en-US" dirty="0" smtClean="0"/>
              <a:t>Shows that you are actively listening to what the prospect has to say.</a:t>
            </a:r>
          </a:p>
          <a:p>
            <a:r>
              <a:rPr lang="en-US" dirty="0" smtClean="0"/>
              <a:t>Adds to credibility to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the</a:t>
            </a:r>
            <a:r>
              <a:rPr lang="en-US" baseline="0" dirty="0" smtClean="0"/>
              <a:t> right attitude</a:t>
            </a:r>
            <a:endParaRPr lang="en-US" dirty="0" smtClean="0"/>
          </a:p>
          <a:p>
            <a:r>
              <a:rPr lang="en-US" dirty="0" smtClean="0"/>
              <a:t>sales people who adopt a positive and skillful approach to cold calling generally find that cold calling becomes easier.</a:t>
            </a:r>
          </a:p>
          <a:p>
            <a:endParaRPr lang="en-US" dirty="0" smtClean="0"/>
          </a:p>
          <a:p>
            <a:r>
              <a:rPr lang="en-US" dirty="0" smtClean="0"/>
              <a:t>Understanding</a:t>
            </a:r>
            <a:r>
              <a:rPr lang="en-US" baseline="0" dirty="0" smtClean="0"/>
              <a:t> the right building blocks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Ride the bull </a:t>
            </a:r>
          </a:p>
          <a:p>
            <a:pPr marL="228600" indent="-228600">
              <a:buAutoNum type="arabicPeriod"/>
            </a:pPr>
            <a:r>
              <a:rPr lang="en-US" dirty="0" smtClean="0"/>
              <a:t>Decision maker </a:t>
            </a:r>
          </a:p>
          <a:p>
            <a:endParaRPr lang="en-US" dirty="0" smtClean="0"/>
          </a:p>
          <a:p>
            <a:r>
              <a:rPr lang="en-US" dirty="0" smtClean="0"/>
              <a:t>Actual </a:t>
            </a:r>
          </a:p>
          <a:p>
            <a:endParaRPr lang="en-US" dirty="0" smtClean="0"/>
          </a:p>
          <a:p>
            <a:r>
              <a:rPr lang="en-US" dirty="0" smtClean="0"/>
              <a:t>Vs.</a:t>
            </a:r>
            <a:r>
              <a:rPr lang="en-US" baseline="0" dirty="0" smtClean="0"/>
              <a:t> what’s still acceptable: </a:t>
            </a:r>
          </a:p>
          <a:p>
            <a:r>
              <a:rPr lang="en-US" baseline="0" dirty="0" smtClean="0"/>
              <a:t>Learn something new about the account, get new contacts, partner that they’re working with, direct dial,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r>
              <a:rPr lang="en-US" dirty="0" smtClean="0"/>
              <a:t>: Hi</a:t>
            </a:r>
            <a:r>
              <a:rPr lang="en-US" baseline="0" dirty="0" smtClean="0"/>
              <a:t> my name is ______ and I’m calling from VMTurbo. </a:t>
            </a:r>
          </a:p>
          <a:p>
            <a:r>
              <a:rPr lang="en-US" b="1" u="sng" baseline="0" dirty="0" smtClean="0"/>
              <a:t>Impact Statement</a:t>
            </a:r>
            <a:r>
              <a:rPr lang="en-US" baseline="0" dirty="0" smtClean="0"/>
              <a:t>: We have helped companies similar to yourself, increase resource utilization by 39%</a:t>
            </a:r>
          </a:p>
          <a:p>
            <a:r>
              <a:rPr lang="en-US" baseline="0" dirty="0" smtClean="0"/>
              <a:t>***needs to be more specific with key data points - How our solution can address critical business or technical issues AND demonstrate significant value</a:t>
            </a:r>
          </a:p>
          <a:p>
            <a:r>
              <a:rPr lang="en-US" baseline="0" dirty="0" smtClean="0"/>
              <a:t>Obviously if possible you want to tailor it to who you’re speaking with but you also want to have a few in your back pocket for certain levels/roles and verticals </a:t>
            </a:r>
          </a:p>
          <a:p>
            <a:r>
              <a:rPr lang="en-US" b="1" u="sng" baseline="0" dirty="0" smtClean="0"/>
              <a:t>Reason for Call</a:t>
            </a:r>
            <a:r>
              <a:rPr lang="en-US" baseline="0" dirty="0" smtClean="0"/>
              <a:t>: I want to schedule a call with my specialist this week</a:t>
            </a:r>
          </a:p>
          <a:p>
            <a:r>
              <a:rPr lang="en-US" b="1" u="sng" baseline="0" dirty="0" smtClean="0"/>
              <a:t>Close for Time</a:t>
            </a:r>
            <a:r>
              <a:rPr lang="en-US" baseline="0" dirty="0" smtClean="0"/>
              <a:t>: How does Thursday at 3pm or Tuesday at 11am sound? </a:t>
            </a:r>
          </a:p>
          <a:p>
            <a:r>
              <a:rPr lang="en-US" b="1" u="sng" baseline="0" dirty="0" smtClean="0"/>
              <a:t>Objection Handling</a:t>
            </a:r>
            <a:r>
              <a:rPr lang="en-US" baseline="0" dirty="0" smtClean="0"/>
              <a:t>… if needed use the ledge! </a:t>
            </a:r>
          </a:p>
          <a:p>
            <a:r>
              <a:rPr lang="en-US" b="1" u="sng" baseline="0" dirty="0" smtClean="0"/>
              <a:t>Close for Time:</a:t>
            </a:r>
            <a:r>
              <a:rPr lang="en-US" baseline="0" dirty="0" smtClean="0"/>
              <a:t> AGAIN or Qualify (in or out)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1.)</a:t>
            </a:r>
            <a:r>
              <a:rPr lang="en-US" baseline="0" dirty="0" smtClean="0"/>
              <a:t> Be Specific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Use the prospects first name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 Your Research-Show them you have done your research and understand</a:t>
            </a:r>
            <a:r>
              <a:rPr lang="en-US" baseline="0" dirty="0" smtClean="0"/>
              <a:t> their business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2.) Prepare and Practice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3.) Provide a Strong Value Prop With Relevant Insight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Introduce a thought-provoking idea--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 idea that can help them achieve their goals 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challenges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Position yourself as an insider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propositions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How our solution can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critical business issues AND demonstrate significant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/>
              <a:t>4.) 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Their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Competitors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Industry trends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5.) Call To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for a Call Back OR Request a Specific time to speak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easy to connect by requesting a specific date and time to talk.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”I wanted to schedule 15 minutes to discuss my idea with you. By chance are you open Thursday at 2:30? Let me know. My phone number is 303-773-1285 or email me at abc@vmt.com. I look forward to our discussion!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don’t get a response, call Thursday at 2:30, further demonstrating your professionalism and interest in talking with the prospect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Repeat Your Name and Number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Convey a Sense of Urgency—ask for a call back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a Benefit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Provide value instead of “just checking in” or “following up”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the customer something they want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146A-183A-42A3-B80A-BBECA622FE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8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ckwell" panose="02060603020205020403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ckwell" panose="02060603020205020403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6167" y="6538914"/>
            <a:ext cx="142844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6167" y="6538914"/>
            <a:ext cx="142844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BCCEB352-C7EC-431A-8CD1-8FCC7E8F6AA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latin typeface="Rockwell" panose="02060603020205020403" pitchFamily="18" charset="0"/>
              </a:defRPr>
            </a:lvl1pPr>
            <a:lvl2pPr>
              <a:defRPr sz="2800">
                <a:latin typeface="Rockwell" panose="02060603020205020403" pitchFamily="18" charset="0"/>
              </a:defRPr>
            </a:lvl2pPr>
            <a:lvl3pPr>
              <a:defRPr sz="2400">
                <a:latin typeface="Rockwell" panose="02060603020205020403" pitchFamily="18" charset="0"/>
              </a:defRPr>
            </a:lvl3pPr>
            <a:lvl4pPr>
              <a:defRPr sz="2000">
                <a:latin typeface="Rockwell" panose="02060603020205020403" pitchFamily="18" charset="0"/>
              </a:defRPr>
            </a:lvl4pPr>
            <a:lvl5pPr>
              <a:defRPr sz="2000">
                <a:latin typeface="Rockwell" panose="020606030202050204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ckwell" panose="02060603020205020403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6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ockwell" panose="02060603020205020403" pitchFamily="18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ckwell" panose="02060603020205020403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914377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2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9099" y="6491968"/>
            <a:ext cx="461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810391" y="4676945"/>
            <a:ext cx="1962008" cy="2041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7" y="6143809"/>
            <a:ext cx="1401687" cy="596203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4821" y="6631160"/>
            <a:ext cx="3968579" cy="180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prstClr val="black">
                    <a:tint val="75000"/>
                  </a:prstClr>
                </a:solidFill>
                <a:latin typeface="Rockwell" panose="02060603020205020403" pitchFamily="18" charset="0"/>
              </a:defRPr>
            </a:lvl1pPr>
          </a:lstStyle>
          <a:p>
            <a:pPr defTabSz="914377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Goals &amp; Framework </a:t>
            </a:r>
            <a:br>
              <a:rPr lang="en-US" dirty="0" smtClean="0"/>
            </a:br>
            <a:r>
              <a:rPr lang="en-US" dirty="0" smtClean="0"/>
              <a:t>of a Cold Call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8262722" y="6047362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62722" y="5181388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31168" y="947259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31168" y="111026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00542" y="6491968"/>
            <a:ext cx="461387" cy="365125"/>
          </a:xfrm>
        </p:spPr>
        <p:txBody>
          <a:bodyPr/>
          <a:lstStyle/>
          <a:p>
            <a:pPr algn="ctr"/>
            <a:fld id="{F0DDAC6B-B2B5-4AE8-B47F-B1DD4AAB5BF5}" type="slidenum">
              <a:rPr lang="en-US" smtClean="0">
                <a:solidFill>
                  <a:schemeClr val="tx1"/>
                </a:solidFill>
              </a:rPr>
              <a:pPr algn="ct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57508" y="292275"/>
            <a:ext cx="315921" cy="620425"/>
            <a:chOff x="3925246" y="2853954"/>
            <a:chExt cx="315921" cy="620425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31169" y="162264"/>
            <a:ext cx="276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31168" y="998497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Impact Statement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2722" y="5232626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Gracefully Back Out 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2722" y="6092548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Webinar Invite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57508" y="1966805"/>
            <a:ext cx="315921" cy="620425"/>
            <a:chOff x="3925246" y="2853954"/>
            <a:chExt cx="315921" cy="620425"/>
          </a:xfrm>
        </p:grpSpPr>
        <p:sp>
          <p:nvSpPr>
            <p:cNvPr id="41" name="Right Arrow 40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2360982">
            <a:off x="5192046" y="2873219"/>
            <a:ext cx="315921" cy="620425"/>
            <a:chOff x="3925246" y="2853954"/>
            <a:chExt cx="315921" cy="620425"/>
          </a:xfrm>
        </p:grpSpPr>
        <p:sp>
          <p:nvSpPr>
            <p:cNvPr id="44" name="Right Arrow 43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13270014">
            <a:off x="5757712" y="3105773"/>
            <a:ext cx="315921" cy="620425"/>
            <a:chOff x="3925246" y="2853954"/>
            <a:chExt cx="315921" cy="620425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rot="18886546">
            <a:off x="7352352" y="2882633"/>
            <a:ext cx="315921" cy="620425"/>
            <a:chOff x="3925246" y="2853954"/>
            <a:chExt cx="315921" cy="620425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5031168" y="1783492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1168" y="1830200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Reason for Call</a:t>
            </a:r>
            <a:endParaRPr lang="en-US" sz="2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6257508" y="1135983"/>
            <a:ext cx="315921" cy="620425"/>
            <a:chOff x="3925246" y="2853954"/>
            <a:chExt cx="315921" cy="620425"/>
          </a:xfrm>
        </p:grpSpPr>
        <p:sp>
          <p:nvSpPr>
            <p:cNvPr id="69" name="Right Arrow 68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5031168" y="2622895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1168" y="2674986"/>
            <a:ext cx="276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Close for Time</a:t>
            </a:r>
            <a:endParaRPr lang="en-US" sz="2000" dirty="0"/>
          </a:p>
        </p:txBody>
      </p:sp>
      <p:sp>
        <p:nvSpPr>
          <p:cNvPr id="72" name="Rounded Rectangle 71"/>
          <p:cNvSpPr/>
          <p:nvPr/>
        </p:nvSpPr>
        <p:spPr>
          <a:xfrm>
            <a:off x="3488908" y="3460665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8908" y="3513777"/>
            <a:ext cx="276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Objection Handling </a:t>
            </a:r>
            <a:endParaRPr lang="en-US" sz="2000" dirty="0"/>
          </a:p>
        </p:txBody>
      </p:sp>
      <p:sp>
        <p:nvSpPr>
          <p:cNvPr id="73" name="Rounded Rectangle 72"/>
          <p:cNvSpPr/>
          <p:nvPr/>
        </p:nvSpPr>
        <p:spPr>
          <a:xfrm>
            <a:off x="6573429" y="3460665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3428" y="3508948"/>
            <a:ext cx="276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Qualify </a:t>
            </a:r>
            <a:endParaRPr lang="en-US" sz="2000" dirty="0"/>
          </a:p>
        </p:txBody>
      </p:sp>
      <p:sp>
        <p:nvSpPr>
          <p:cNvPr id="77" name="Rounded Rectangle 76"/>
          <p:cNvSpPr/>
          <p:nvPr/>
        </p:nvSpPr>
        <p:spPr>
          <a:xfrm>
            <a:off x="4975865" y="4355836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262723" y="4355836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1330" y="4412738"/>
            <a:ext cx="27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Qualified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62723" y="4402109"/>
            <a:ext cx="276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Too Small/No Pain </a:t>
            </a:r>
            <a:endParaRPr lang="en-US" sz="2000" dirty="0"/>
          </a:p>
        </p:txBody>
      </p:sp>
      <p:sp>
        <p:nvSpPr>
          <p:cNvPr id="79" name="Rounded Rectangle 78"/>
          <p:cNvSpPr/>
          <p:nvPr/>
        </p:nvSpPr>
        <p:spPr>
          <a:xfrm>
            <a:off x="5011961" y="5193203"/>
            <a:ext cx="2768600" cy="5025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11331" y="5238093"/>
            <a:ext cx="27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Close/Confirm Time</a:t>
            </a:r>
            <a:endParaRPr lang="en-US" sz="2000" dirty="0"/>
          </a:p>
        </p:txBody>
      </p:sp>
      <p:sp>
        <p:nvSpPr>
          <p:cNvPr id="81" name="Rounded Rectangle 80"/>
          <p:cNvSpPr/>
          <p:nvPr/>
        </p:nvSpPr>
        <p:spPr>
          <a:xfrm>
            <a:off x="5011330" y="6047362"/>
            <a:ext cx="2768600" cy="707886"/>
          </a:xfrm>
          <a:prstGeom prst="roundRect">
            <a:avLst/>
          </a:prstGeom>
          <a:solidFill>
            <a:srgbClr val="2FC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11330" y="6044726"/>
            <a:ext cx="276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Send Email &amp; Calendar Invite </a:t>
            </a:r>
            <a:endParaRPr lang="en-US" sz="2000" dirty="0"/>
          </a:p>
        </p:txBody>
      </p:sp>
      <p:grpSp>
        <p:nvGrpSpPr>
          <p:cNvPr id="86" name="Group 85"/>
          <p:cNvGrpSpPr/>
          <p:nvPr/>
        </p:nvGrpSpPr>
        <p:grpSpPr>
          <a:xfrm rot="18886546">
            <a:off x="8851733" y="3735653"/>
            <a:ext cx="315921" cy="620425"/>
            <a:chOff x="3925246" y="2853954"/>
            <a:chExt cx="315921" cy="620425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 rot="2360982">
            <a:off x="7036878" y="3709940"/>
            <a:ext cx="315921" cy="620425"/>
            <a:chOff x="3925246" y="2853954"/>
            <a:chExt cx="315921" cy="620425"/>
          </a:xfrm>
        </p:grpSpPr>
        <p:sp>
          <p:nvSpPr>
            <p:cNvPr id="90" name="Right Arrow 89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2204" y="4549487"/>
            <a:ext cx="315921" cy="620425"/>
            <a:chOff x="3925246" y="2853954"/>
            <a:chExt cx="315921" cy="620425"/>
          </a:xfrm>
        </p:grpSpPr>
        <p:sp>
          <p:nvSpPr>
            <p:cNvPr id="93" name="Right Arrow 92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95" name="Right Arrow 94"/>
          <p:cNvSpPr/>
          <p:nvPr/>
        </p:nvSpPr>
        <p:spPr>
          <a:xfrm rot="5400000">
            <a:off x="6227901" y="5716248"/>
            <a:ext cx="263267" cy="315921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6" name="Group 95"/>
          <p:cNvGrpSpPr/>
          <p:nvPr/>
        </p:nvGrpSpPr>
        <p:grpSpPr>
          <a:xfrm>
            <a:off x="9469853" y="5385576"/>
            <a:ext cx="315921" cy="620425"/>
            <a:chOff x="3925246" y="2853954"/>
            <a:chExt cx="315921" cy="620425"/>
          </a:xfrm>
        </p:grpSpPr>
        <p:sp>
          <p:nvSpPr>
            <p:cNvPr id="97" name="Right Arrow 96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489061" y="4535344"/>
            <a:ext cx="315921" cy="620425"/>
            <a:chOff x="3925246" y="2853954"/>
            <a:chExt cx="315921" cy="620425"/>
          </a:xfrm>
        </p:grpSpPr>
        <p:sp>
          <p:nvSpPr>
            <p:cNvPr id="100" name="Right Arrow 99"/>
            <p:cNvSpPr/>
            <p:nvPr/>
          </p:nvSpPr>
          <p:spPr>
            <a:xfrm rot="5400000">
              <a:off x="3951573" y="3184785"/>
              <a:ext cx="263267" cy="3159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ight Arrow 4"/>
            <p:cNvSpPr/>
            <p:nvPr/>
          </p:nvSpPr>
          <p:spPr>
            <a:xfrm>
              <a:off x="3969223" y="2853954"/>
              <a:ext cx="189553" cy="184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102" name="Title 1"/>
          <p:cNvSpPr txBox="1">
            <a:spLocks/>
          </p:cNvSpPr>
          <p:nvPr/>
        </p:nvSpPr>
        <p:spPr>
          <a:xfrm>
            <a:off x="634695" y="605748"/>
            <a:ext cx="3857179" cy="592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Navigating </a:t>
            </a:r>
            <a:r>
              <a:rPr lang="en-US" sz="4800" dirty="0"/>
              <a:t>a</a:t>
            </a:r>
            <a:r>
              <a:rPr lang="en-US" sz="4800" dirty="0" smtClean="0"/>
              <a:t> </a:t>
            </a:r>
          </a:p>
          <a:p>
            <a:pPr algn="ctr"/>
            <a:r>
              <a:rPr lang="en-US" sz="4800" dirty="0" smtClean="0"/>
              <a:t>Cold Call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7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reason for your call?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217" y="3756843"/>
            <a:ext cx="451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 would like to qualify you as a VMTurbo customer”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5605" y="2205535"/>
            <a:ext cx="474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“I’m looking to get more information about your virtual environment”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489" y="5123484"/>
            <a:ext cx="42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 want to schedule a call with my specialist this week”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4217" y="2390199"/>
            <a:ext cx="451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“I’m looking to find a time that better fits your schedule”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5604" y="4935149"/>
            <a:ext cx="4744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“I’m looking to schedule time to share with you how we’ve been able to help customer’s similar to XYZ”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5605" y="3755008"/>
            <a:ext cx="474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 want to show you how we save customers time and money”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155911" y="3538207"/>
            <a:ext cx="1364578" cy="126459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143298" y="3495982"/>
            <a:ext cx="1364578" cy="126459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143298" y="2173399"/>
            <a:ext cx="1364578" cy="126459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gonal Stripe 18"/>
          <p:cNvSpPr/>
          <p:nvPr/>
        </p:nvSpPr>
        <p:spPr>
          <a:xfrm>
            <a:off x="731315" y="2258966"/>
            <a:ext cx="456017" cy="929599"/>
          </a:xfrm>
          <a:prstGeom prst="diagStripe">
            <a:avLst>
              <a:gd name="adj" fmla="val 533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iagonal Stripe 19"/>
          <p:cNvSpPr/>
          <p:nvPr/>
        </p:nvSpPr>
        <p:spPr>
          <a:xfrm flipH="1">
            <a:off x="241535" y="2638097"/>
            <a:ext cx="489779" cy="550468"/>
          </a:xfrm>
          <a:prstGeom prst="diagStripe">
            <a:avLst>
              <a:gd name="adj" fmla="val 232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gonal Stripe 20"/>
          <p:cNvSpPr/>
          <p:nvPr/>
        </p:nvSpPr>
        <p:spPr>
          <a:xfrm>
            <a:off x="835826" y="5065425"/>
            <a:ext cx="456017" cy="929599"/>
          </a:xfrm>
          <a:prstGeom prst="diagStripe">
            <a:avLst>
              <a:gd name="adj" fmla="val 533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 flipH="1">
            <a:off x="361813" y="5444556"/>
            <a:ext cx="487293" cy="550468"/>
          </a:xfrm>
          <a:prstGeom prst="diagStripe">
            <a:avLst>
              <a:gd name="adj" fmla="val 232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>
            <a:off x="6847101" y="5109721"/>
            <a:ext cx="456017" cy="929599"/>
          </a:xfrm>
          <a:prstGeom prst="diagStripe">
            <a:avLst>
              <a:gd name="adj" fmla="val 533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iagonal Stripe 23"/>
          <p:cNvSpPr/>
          <p:nvPr/>
        </p:nvSpPr>
        <p:spPr>
          <a:xfrm flipH="1">
            <a:off x="6373088" y="5488852"/>
            <a:ext cx="487293" cy="550468"/>
          </a:xfrm>
          <a:prstGeom prst="diagStripe">
            <a:avLst>
              <a:gd name="adj" fmla="val 232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Impact Statements &amp; Reason for Your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a groups of 3, practice the impact statement and reason for your call: </a:t>
            </a:r>
          </a:p>
          <a:p>
            <a:pPr lvl="2"/>
            <a:r>
              <a:rPr lang="en-US" sz="3400" dirty="0" smtClean="0"/>
              <a:t>1 Business focused </a:t>
            </a:r>
          </a:p>
          <a:p>
            <a:pPr lvl="2"/>
            <a:r>
              <a:rPr lang="en-US" sz="3400" dirty="0" smtClean="0"/>
              <a:t>1 Technical 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472" y="0"/>
            <a:ext cx="10515600" cy="1497610"/>
          </a:xfrm>
        </p:spPr>
        <p:txBody>
          <a:bodyPr/>
          <a:lstStyle/>
          <a:p>
            <a:r>
              <a:rPr lang="en-US" dirty="0"/>
              <a:t>Zero Out Tree: “Riding the Bull”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6058651"/>
              </p:ext>
            </p:extLst>
          </p:nvPr>
        </p:nvGraphicFramePr>
        <p:xfrm>
          <a:off x="652814" y="2401234"/>
          <a:ext cx="10746706" cy="427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389632" y="1497610"/>
            <a:ext cx="7193280" cy="658958"/>
          </a:xfrm>
          <a:prstGeom prst="roundRect">
            <a:avLst/>
          </a:prstGeom>
          <a:solidFill>
            <a:srgbClr val="29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9632" y="1565479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Dial Prospect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15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Information to Gather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063052" y="1690688"/>
            <a:ext cx="9849787" cy="43063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is the best time to reach decision maker</a:t>
            </a:r>
          </a:p>
          <a:p>
            <a:r>
              <a:rPr lang="en-US" dirty="0" smtClean="0"/>
              <a:t>Direct phone number or email for decision maker</a:t>
            </a:r>
          </a:p>
          <a:p>
            <a:r>
              <a:rPr lang="en-US" dirty="0"/>
              <a:t>What is the best way to schedule an appointment with </a:t>
            </a:r>
            <a:r>
              <a:rPr lang="en-US" dirty="0" smtClean="0"/>
              <a:t>decision maker </a:t>
            </a:r>
          </a:p>
          <a:p>
            <a:r>
              <a:rPr lang="en-US" dirty="0" smtClean="0"/>
              <a:t>General Company </a:t>
            </a:r>
            <a:r>
              <a:rPr lang="en-US" dirty="0"/>
              <a:t>I</a:t>
            </a:r>
            <a:r>
              <a:rPr lang="en-US" dirty="0" smtClean="0"/>
              <a:t>nfo-HQ/branches </a:t>
            </a:r>
          </a:p>
          <a:p>
            <a:r>
              <a:rPr lang="en-US" dirty="0" smtClean="0"/>
              <a:t>Relationships with </a:t>
            </a:r>
            <a:r>
              <a:rPr lang="en-US" dirty="0"/>
              <a:t>current </a:t>
            </a:r>
            <a:r>
              <a:rPr lang="en-US" dirty="0" smtClean="0"/>
              <a:t>vendors/partners confirm </a:t>
            </a:r>
            <a:r>
              <a:rPr lang="en-US" dirty="0"/>
              <a:t>that your contact is decision maker</a:t>
            </a:r>
          </a:p>
          <a:p>
            <a:r>
              <a:rPr lang="en-US" dirty="0"/>
              <a:t>Key players involved in decision making process</a:t>
            </a:r>
          </a:p>
          <a:p>
            <a:r>
              <a:rPr lang="en-US" dirty="0"/>
              <a:t>Decision making process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 rot="18440858">
            <a:off x="8749049" y="115039"/>
            <a:ext cx="2487884" cy="2462912"/>
            <a:chOff x="3793066" y="2438400"/>
            <a:chExt cx="2980266" cy="2980266"/>
          </a:xfrm>
        </p:grpSpPr>
        <p:sp>
          <p:nvSpPr>
            <p:cNvPr id="44" name="Shape 43"/>
            <p:cNvSpPr/>
            <p:nvPr/>
          </p:nvSpPr>
          <p:spPr>
            <a:xfrm>
              <a:off x="3793066" y="2438400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hape 4"/>
            <p:cNvSpPr/>
            <p:nvPr/>
          </p:nvSpPr>
          <p:spPr>
            <a:xfrm>
              <a:off x="4392232" y="3136513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kern="1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rot="1437832">
            <a:off x="434560" y="4945945"/>
            <a:ext cx="5412893" cy="2343129"/>
            <a:chOff x="-1927880" y="823600"/>
            <a:chExt cx="5608773" cy="2528875"/>
          </a:xfrm>
        </p:grpSpPr>
        <p:sp>
          <p:nvSpPr>
            <p:cNvPr id="7" name="Shape 6"/>
            <p:cNvSpPr/>
            <p:nvPr/>
          </p:nvSpPr>
          <p:spPr>
            <a:xfrm>
              <a:off x="-1927880" y="823600"/>
              <a:ext cx="2167466" cy="2167466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01386"/>
                <a:satOff val="12664"/>
                <a:lumOff val="589"/>
                <a:alphaOff val="0"/>
              </a:schemeClr>
            </a:fillRef>
            <a:effectRef idx="0">
              <a:schemeClr val="accent5">
                <a:hueOff val="-3001386"/>
                <a:satOff val="12664"/>
                <a:lumOff val="58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hape 4"/>
            <p:cNvSpPr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7732" y="90208"/>
            <a:ext cx="2487884" cy="2462912"/>
            <a:chOff x="3793066" y="2438400"/>
            <a:chExt cx="2980266" cy="2980266"/>
          </a:xfrm>
        </p:grpSpPr>
        <p:sp>
          <p:nvSpPr>
            <p:cNvPr id="10" name="Shape 9"/>
            <p:cNvSpPr/>
            <p:nvPr/>
          </p:nvSpPr>
          <p:spPr>
            <a:xfrm>
              <a:off x="3793066" y="2438400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4392232" y="3136513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84448" y="138989"/>
            <a:ext cx="1789698" cy="1711810"/>
            <a:chOff x="3273095" y="238642"/>
            <a:chExt cx="2123675" cy="2123675"/>
          </a:xfrm>
        </p:grpSpPr>
        <p:sp>
          <p:nvSpPr>
            <p:cNvPr id="22" name="Shape 21"/>
            <p:cNvSpPr/>
            <p:nvPr/>
          </p:nvSpPr>
          <p:spPr>
            <a:xfrm rot="20700000">
              <a:off x="3273095" y="238642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002772"/>
                <a:satOff val="25329"/>
                <a:lumOff val="1177"/>
                <a:alphaOff val="0"/>
              </a:schemeClr>
            </a:fillRef>
            <a:effectRef idx="0">
              <a:schemeClr val="accent5">
                <a:hueOff val="-6002772"/>
                <a:satOff val="25329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Shape 4"/>
            <p:cNvSpPr/>
            <p:nvPr/>
          </p:nvSpPr>
          <p:spPr>
            <a:xfrm>
              <a:off x="3738879" y="704426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/>
            </a:p>
          </p:txBody>
        </p:sp>
      </p:grpSp>
      <p:sp>
        <p:nvSpPr>
          <p:cNvPr id="24" name="Shape 23"/>
          <p:cNvSpPr/>
          <p:nvPr/>
        </p:nvSpPr>
        <p:spPr>
          <a:xfrm rot="19009013">
            <a:off x="1943219" y="2028501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Shape 24"/>
          <p:cNvSpPr/>
          <p:nvPr/>
        </p:nvSpPr>
        <p:spPr>
          <a:xfrm rot="1960002">
            <a:off x="15903" y="2577090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>
            <a:off x="616396" y="1028181"/>
            <a:ext cx="159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Cold Call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3364" y="604619"/>
            <a:ext cx="127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8 Dials Before 8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9171" y="2499060"/>
            <a:ext cx="127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r>
              <a:rPr lang="en-US" sz="2000" dirty="0" smtClean="0"/>
              <a:t> Dials After 5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858" y="2937266"/>
            <a:ext cx="162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</a:p>
          <a:p>
            <a:pPr algn="ctr"/>
            <a:r>
              <a:rPr lang="en-US" dirty="0" smtClean="0"/>
              <a:t>During </a:t>
            </a:r>
          </a:p>
          <a:p>
            <a:pPr algn="ctr"/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0752" y="4979889"/>
            <a:ext cx="159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Voicemail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4771112" y="2464556"/>
            <a:ext cx="2487884" cy="2462912"/>
            <a:chOff x="3793066" y="2438400"/>
            <a:chExt cx="2980266" cy="2980266"/>
          </a:xfrm>
        </p:grpSpPr>
        <p:sp>
          <p:nvSpPr>
            <p:cNvPr id="32" name="Shape 31"/>
            <p:cNvSpPr/>
            <p:nvPr/>
          </p:nvSpPr>
          <p:spPr>
            <a:xfrm>
              <a:off x="3793066" y="2438400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hape 4"/>
            <p:cNvSpPr/>
            <p:nvPr/>
          </p:nvSpPr>
          <p:spPr>
            <a:xfrm>
              <a:off x="4392232" y="3136513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 rot="161004">
            <a:off x="9033373" y="2759055"/>
            <a:ext cx="1789698" cy="1711810"/>
            <a:chOff x="3273095" y="238642"/>
            <a:chExt cx="2123675" cy="2123675"/>
          </a:xfrm>
        </p:grpSpPr>
        <p:sp>
          <p:nvSpPr>
            <p:cNvPr id="36" name="Shape 35"/>
            <p:cNvSpPr/>
            <p:nvPr/>
          </p:nvSpPr>
          <p:spPr>
            <a:xfrm rot="20700000">
              <a:off x="3273095" y="238642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002772"/>
                <a:satOff val="25329"/>
                <a:lumOff val="1177"/>
                <a:alphaOff val="0"/>
              </a:schemeClr>
            </a:fillRef>
            <a:effectRef idx="0">
              <a:schemeClr val="accent5">
                <a:hueOff val="-6002772"/>
                <a:satOff val="25329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Shape 4"/>
            <p:cNvSpPr/>
            <p:nvPr/>
          </p:nvSpPr>
          <p:spPr>
            <a:xfrm>
              <a:off x="3738879" y="704426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/>
            </a:p>
          </p:txBody>
        </p:sp>
      </p:grpSp>
      <p:sp>
        <p:nvSpPr>
          <p:cNvPr id="39" name="Shape 38"/>
          <p:cNvSpPr/>
          <p:nvPr/>
        </p:nvSpPr>
        <p:spPr>
          <a:xfrm rot="20780016">
            <a:off x="2686397" y="3786907"/>
            <a:ext cx="2091770" cy="2008265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001386"/>
              <a:satOff val="12664"/>
              <a:lumOff val="589"/>
              <a:alphaOff val="0"/>
            </a:schemeClr>
          </a:fillRef>
          <a:effectRef idx="0">
            <a:schemeClr val="accent5">
              <a:hueOff val="-3001386"/>
              <a:satOff val="12664"/>
              <a:lumOff val="589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TextBox 33"/>
          <p:cNvSpPr txBox="1"/>
          <p:nvPr/>
        </p:nvSpPr>
        <p:spPr>
          <a:xfrm>
            <a:off x="2943079" y="4475737"/>
            <a:ext cx="159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41" name="Shape 40"/>
          <p:cNvSpPr/>
          <p:nvPr/>
        </p:nvSpPr>
        <p:spPr>
          <a:xfrm rot="1558777">
            <a:off x="6380095" y="-35421"/>
            <a:ext cx="2091770" cy="2008265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001386"/>
              <a:satOff val="12664"/>
              <a:lumOff val="589"/>
              <a:alphaOff val="0"/>
            </a:schemeClr>
          </a:fillRef>
          <a:effectRef idx="0">
            <a:schemeClr val="accent5">
              <a:hueOff val="-3001386"/>
              <a:satOff val="12664"/>
              <a:lumOff val="589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Box 41"/>
          <p:cNvSpPr txBox="1"/>
          <p:nvPr/>
        </p:nvSpPr>
        <p:spPr>
          <a:xfrm>
            <a:off x="5078948" y="2876295"/>
            <a:ext cx="187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Leverage network and connections for warm introductions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35309" y="522084"/>
            <a:ext cx="159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LinkedIn</a:t>
            </a:r>
          </a:p>
          <a:p>
            <a:pPr algn="ctr"/>
            <a:r>
              <a:rPr lang="en-US" sz="2400" dirty="0" smtClean="0"/>
              <a:t>InMail</a:t>
            </a:r>
            <a:endParaRPr lang="en-US" sz="2400" dirty="0"/>
          </a:p>
        </p:txBody>
      </p:sp>
      <p:sp>
        <p:nvSpPr>
          <p:cNvPr id="47" name="Shape 46"/>
          <p:cNvSpPr/>
          <p:nvPr/>
        </p:nvSpPr>
        <p:spPr>
          <a:xfrm rot="18451923">
            <a:off x="6023952" y="4714305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9" name="Shape 48"/>
          <p:cNvSpPr/>
          <p:nvPr/>
        </p:nvSpPr>
        <p:spPr>
          <a:xfrm rot="16442057">
            <a:off x="10694250" y="2081361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TextBox 49"/>
          <p:cNvSpPr txBox="1"/>
          <p:nvPr/>
        </p:nvSpPr>
        <p:spPr>
          <a:xfrm>
            <a:off x="10818952" y="2398657"/>
            <a:ext cx="1533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Sales Navigator Updates &amp; Alerts</a:t>
            </a:r>
            <a:endParaRPr lang="en-US" sz="1600" dirty="0"/>
          </a:p>
        </p:txBody>
      </p:sp>
      <p:sp>
        <p:nvSpPr>
          <p:cNvPr id="51" name="Shape 50"/>
          <p:cNvSpPr/>
          <p:nvPr/>
        </p:nvSpPr>
        <p:spPr>
          <a:xfrm rot="1292128">
            <a:off x="4322363" y="560913"/>
            <a:ext cx="2091770" cy="2008265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001386"/>
              <a:satOff val="12664"/>
              <a:lumOff val="589"/>
              <a:alphaOff val="0"/>
            </a:schemeClr>
          </a:fillRef>
          <a:effectRef idx="0">
            <a:schemeClr val="accent5">
              <a:hueOff val="-3001386"/>
              <a:satOff val="12664"/>
              <a:lumOff val="589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TextBox 51"/>
          <p:cNvSpPr txBox="1"/>
          <p:nvPr/>
        </p:nvSpPr>
        <p:spPr>
          <a:xfrm>
            <a:off x="4614423" y="968711"/>
            <a:ext cx="1591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Leverage Partner/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Relationships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 rot="20539246">
            <a:off x="7899235" y="4446851"/>
            <a:ext cx="2487884" cy="2462912"/>
            <a:chOff x="3793066" y="2438400"/>
            <a:chExt cx="2980266" cy="2980266"/>
          </a:xfrm>
        </p:grpSpPr>
        <p:sp>
          <p:nvSpPr>
            <p:cNvPr id="54" name="Shape 53"/>
            <p:cNvSpPr/>
            <p:nvPr/>
          </p:nvSpPr>
          <p:spPr>
            <a:xfrm>
              <a:off x="3793066" y="2438400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hape 4"/>
            <p:cNvSpPr/>
            <p:nvPr/>
          </p:nvSpPr>
          <p:spPr>
            <a:xfrm>
              <a:off x="4392232" y="3136513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kern="12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19514" y="5290056"/>
            <a:ext cx="187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Call IT Help Desk</a:t>
            </a:r>
            <a:endParaRPr lang="en-US" sz="2400" dirty="0"/>
          </a:p>
        </p:txBody>
      </p:sp>
      <p:sp>
        <p:nvSpPr>
          <p:cNvPr id="57" name="Shape 56"/>
          <p:cNvSpPr/>
          <p:nvPr/>
        </p:nvSpPr>
        <p:spPr>
          <a:xfrm rot="19134286">
            <a:off x="7349111" y="1909427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Shape 57"/>
          <p:cNvSpPr/>
          <p:nvPr/>
        </p:nvSpPr>
        <p:spPr>
          <a:xfrm rot="18632340">
            <a:off x="4228517" y="5186563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Shape 58"/>
          <p:cNvSpPr/>
          <p:nvPr/>
        </p:nvSpPr>
        <p:spPr>
          <a:xfrm rot="3400293">
            <a:off x="10485538" y="4190147"/>
            <a:ext cx="1789698" cy="1711810"/>
          </a:xfrm>
          <a:prstGeom prst="gear6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02772"/>
              <a:satOff val="25329"/>
              <a:lumOff val="1177"/>
              <a:alphaOff val="0"/>
            </a:schemeClr>
          </a:fillRef>
          <a:effectRef idx="0">
            <a:schemeClr val="accent5">
              <a:hueOff val="-6002772"/>
              <a:satOff val="25329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96492" y="733172"/>
            <a:ext cx="159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 on Social Media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366804" y="5663844"/>
            <a:ext cx="153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Unsolicited Calendar Invite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535841" y="2479799"/>
            <a:ext cx="153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Join Interest</a:t>
            </a:r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613763" y="4766052"/>
            <a:ext cx="153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Company</a:t>
            </a:r>
          </a:p>
          <a:p>
            <a:pPr algn="ctr"/>
            <a:r>
              <a:rPr lang="en-US" sz="1600" dirty="0" smtClean="0"/>
              <a:t>Directory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9132065" y="3301474"/>
            <a:ext cx="153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Internal</a:t>
            </a:r>
          </a:p>
          <a:p>
            <a:pPr algn="ctr"/>
            <a:r>
              <a:rPr lang="en-US" sz="1600" dirty="0" smtClean="0"/>
              <a:t>Transfers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71285" y="5124647"/>
            <a:ext cx="153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Request </a:t>
            </a:r>
          </a:p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24307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284813"/>
            <a:ext cx="7256489" cy="6713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Prospecting Touch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99111"/>
              </p:ext>
            </p:extLst>
          </p:nvPr>
        </p:nvGraphicFramePr>
        <p:xfrm>
          <a:off x="645981" y="1142080"/>
          <a:ext cx="10674894" cy="5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80"/>
                <a:gridCol w="3307461"/>
                <a:gridCol w="6442053"/>
              </a:tblGrid>
              <a:tr h="3782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Day</a:t>
                      </a:r>
                      <a:endParaRPr lang="en-US" sz="1800" dirty="0"/>
                    </a:p>
                  </a:txBody>
                  <a:tcPr marL="55258" marR="55258" marT="27634" marB="2763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Activity </a:t>
                      </a:r>
                      <a:endParaRPr lang="en-US" sz="1800" dirty="0"/>
                    </a:p>
                  </a:txBody>
                  <a:tcPr marL="55258" marR="55258" marT="27634" marB="2763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Follow</a:t>
                      </a:r>
                      <a:r>
                        <a:rPr lang="en-US" sz="1800" baseline="0" dirty="0" smtClean="0"/>
                        <a:t> Up Action </a:t>
                      </a:r>
                      <a:endParaRPr lang="en-US" sz="1800" dirty="0"/>
                    </a:p>
                  </a:txBody>
                  <a:tcPr marL="55258" marR="55258" marT="27634" marB="27634" anchor="ctr">
                    <a:solidFill>
                      <a:schemeClr val="accent1"/>
                    </a:solidFill>
                  </a:tcPr>
                </a:tc>
              </a:tr>
              <a:tr h="3192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1600" baseline="0" dirty="0" smtClean="0"/>
                        <a:t>Morning Call –Leave Voicemail</a:t>
                      </a:r>
                      <a:endParaRPr lang="en-US" sz="1600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Contact is Made:  Follow Talk Track and Schedule Demo</a:t>
                      </a:r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876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/>
                      <a:endParaRPr lang="en-US" sz="1800" dirty="0"/>
                    </a:p>
                  </a:txBody>
                  <a:tcPr marL="74910" marR="74910" marT="37456" marB="37456" anchor="b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Contact Made:   Leave </a:t>
                      </a:r>
                      <a:r>
                        <a:rPr lang="en-US" sz="1600" baseline="0" dirty="0" smtClean="0"/>
                        <a:t>voicemail introducing yourself (&lt;30 seconds)</a:t>
                      </a:r>
                      <a:endParaRPr lang="en-US" sz="1600" dirty="0" smtClean="0"/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  <a:alpha val="59000"/>
                      </a:schemeClr>
                    </a:solidFill>
                  </a:tcPr>
                </a:tc>
              </a:tr>
              <a:tr h="3192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Morning Call (No Voicemail)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Afternoon Call (No Voicemail)</a:t>
                      </a:r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Contact is Made:  Follow Talk Track and Schedule Demo</a:t>
                      </a:r>
                    </a:p>
                  </a:txBody>
                  <a:tcPr marL="55258" marR="0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915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800" dirty="0"/>
                    </a:p>
                  </a:txBody>
                  <a:tcPr marL="74910" marR="74910" marT="37456" marB="37456" anchor="b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Contact Made:   No Voicemail. 0 Out and Try to speak with 3+ additional contacts to</a:t>
                      </a:r>
                      <a:r>
                        <a:rPr lang="en-US" sz="1600" baseline="0" dirty="0" smtClean="0"/>
                        <a:t> gather information</a:t>
                      </a:r>
                      <a:endParaRPr lang="en-US" sz="1600" dirty="0" smtClean="0"/>
                    </a:p>
                  </a:txBody>
                  <a:tcPr marL="55258" marR="0" marT="27634" marB="27634" anchor="b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43913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Morning Call (No Voicemail)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Afternoon Email – Inform them when you will try back</a:t>
                      </a:r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Contact is Made:  Follow Talk Track and Schedule Demo</a:t>
                      </a:r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1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800" dirty="0"/>
                    </a:p>
                  </a:txBody>
                  <a:tcPr marL="74910" marR="74910" marT="37456" marB="37456" anchor="b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Contact Made:  Email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informing them when you will try back</a:t>
                      </a:r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3192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Morning Call (Leave Voicemail)</a:t>
                      </a:r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Contact is Made:  Follow Talk Track and Schedule Demo</a:t>
                      </a:r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915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4910" marR="74910" marT="37456" marB="37456" anchor="b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Contact Made:  Leave</a:t>
                      </a:r>
                      <a:r>
                        <a:rPr lang="en-US" sz="1600" baseline="0" dirty="0" smtClean="0"/>
                        <a:t> short voicemail referencing your email and request a call back or email with best time to speak.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3863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Touches</a:t>
                      </a:r>
                      <a:endParaRPr lang="en-US" sz="1600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600" dirty="0"/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64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Afternoon Call (No Voicemail)</a:t>
                      </a:r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6311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 smtClean="0"/>
                        <a:t>Email Unsolicited</a:t>
                      </a:r>
                      <a:r>
                        <a:rPr lang="en-US" sz="1600" baseline="0" dirty="0" smtClean="0"/>
                        <a:t> Calendar Invite with proposed time to speak</a:t>
                      </a:r>
                      <a:endParaRPr lang="en-US" sz="1600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600" dirty="0"/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0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 smtClean="0"/>
                        <a:t>Break Up Email</a:t>
                      </a:r>
                      <a:endParaRPr lang="en-US" sz="1600" dirty="0"/>
                    </a:p>
                  </a:txBody>
                  <a:tcPr marL="55258" marR="55258" marT="27634" marB="27634" anchor="ctr"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600" dirty="0"/>
                    </a:p>
                  </a:txBody>
                  <a:tcPr marL="55258" marR="55258" marT="27634" marB="27634" anchor="b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58973" y="2700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EXAMPLE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Voicemail: </a:t>
            </a:r>
            <a:r>
              <a:rPr lang="en-US" dirty="0" smtClean="0"/>
              <a:t>The 5 </a:t>
            </a:r>
            <a:r>
              <a:rPr lang="en-US" dirty="0"/>
              <a:t>Golden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2286" cy="4351339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1.) Be Specific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r>
              <a:rPr lang="en-US" dirty="0" smtClean="0"/>
              <a:t>Your Company</a:t>
            </a:r>
          </a:p>
          <a:p>
            <a:pPr lvl="1"/>
            <a:r>
              <a:rPr lang="en-US" dirty="0" smtClean="0"/>
              <a:t>Reference Your Research</a:t>
            </a:r>
          </a:p>
          <a:p>
            <a:pPr marL="0" indent="0">
              <a:buNone/>
            </a:pPr>
            <a:r>
              <a:rPr lang="en-US" dirty="0" smtClean="0"/>
              <a:t>2.) Prepare and Practice</a:t>
            </a:r>
          </a:p>
          <a:p>
            <a:pPr lvl="1"/>
            <a:r>
              <a:rPr lang="en-US" dirty="0" smtClean="0"/>
              <a:t>Research the company</a:t>
            </a:r>
          </a:p>
          <a:p>
            <a:pPr lvl="1"/>
            <a:r>
              <a:rPr lang="en-US" dirty="0" smtClean="0"/>
              <a:t>Prepare your talk track and timing</a:t>
            </a:r>
          </a:p>
          <a:p>
            <a:pPr lvl="1"/>
            <a:r>
              <a:rPr lang="en-US" dirty="0" smtClean="0"/>
              <a:t>PRACTICE </a:t>
            </a:r>
            <a:r>
              <a:rPr lang="en-US" dirty="0" err="1" smtClean="0"/>
              <a:t>PRACTICE</a:t>
            </a:r>
            <a:r>
              <a:rPr lang="en-US" dirty="0" smtClean="0"/>
              <a:t> </a:t>
            </a:r>
            <a:r>
              <a:rPr lang="en-US" dirty="0" err="1" smtClean="0"/>
              <a:t>PRACTICE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3.) Provide a Strong Value Prop With Relevant Insight</a:t>
            </a:r>
          </a:p>
          <a:p>
            <a:pPr lvl="1"/>
            <a:r>
              <a:rPr lang="en-US" dirty="0" smtClean="0"/>
              <a:t>Introduce a thought-provoking idea</a:t>
            </a:r>
          </a:p>
          <a:p>
            <a:pPr lvl="1"/>
            <a:r>
              <a:rPr lang="en-US" dirty="0" smtClean="0"/>
              <a:t>Position yourself as an insider</a:t>
            </a:r>
          </a:p>
          <a:p>
            <a:pPr lvl="1"/>
            <a:r>
              <a:rPr lang="en-US" dirty="0" smtClean="0"/>
              <a:t>Provide a compelling reason for a call back</a:t>
            </a:r>
          </a:p>
          <a:p>
            <a:pPr marL="0" indent="0">
              <a:buNone/>
            </a:pPr>
            <a:r>
              <a:rPr lang="en-US" dirty="0" smtClean="0"/>
              <a:t>4.) Reference</a:t>
            </a:r>
          </a:p>
          <a:p>
            <a:pPr lvl="1"/>
            <a:r>
              <a:rPr lang="en-US" dirty="0"/>
              <a:t>Their </a:t>
            </a:r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Competitors</a:t>
            </a:r>
          </a:p>
          <a:p>
            <a:pPr lvl="1"/>
            <a:r>
              <a:rPr lang="en-US" dirty="0" smtClean="0"/>
              <a:t>Industry trends</a:t>
            </a:r>
          </a:p>
          <a:p>
            <a:pPr marL="0" indent="0">
              <a:buNone/>
            </a:pPr>
            <a:r>
              <a:rPr lang="en-US" dirty="0" smtClean="0"/>
              <a:t>5.) Call To Action</a:t>
            </a:r>
          </a:p>
          <a:p>
            <a:pPr lvl="1"/>
            <a:r>
              <a:rPr lang="en-US" dirty="0" smtClean="0"/>
              <a:t>Ask for a Call Back OR Request a Specific time to speak</a:t>
            </a:r>
          </a:p>
          <a:p>
            <a:pPr lvl="1"/>
            <a:r>
              <a:rPr lang="en-US" dirty="0" smtClean="0"/>
              <a:t>Repeat Your Name and Number</a:t>
            </a:r>
          </a:p>
          <a:p>
            <a:pPr lvl="1"/>
            <a:r>
              <a:rPr lang="en-US" dirty="0" smtClean="0"/>
              <a:t>Convey a Sense of Urgency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Voicemail: </a:t>
            </a: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it Short and Sweet – 30 Seconds or Less</a:t>
            </a:r>
          </a:p>
          <a:p>
            <a:r>
              <a:rPr lang="en-US" dirty="0" smtClean="0"/>
              <a:t>Provide Value</a:t>
            </a:r>
          </a:p>
          <a:p>
            <a:r>
              <a:rPr lang="en-US" dirty="0" smtClean="0"/>
              <a:t>Speak Slowly and Clearly</a:t>
            </a:r>
          </a:p>
          <a:p>
            <a:r>
              <a:rPr lang="en-US" dirty="0" smtClean="0"/>
              <a:t>The Fewer the Better – No More Than 3</a:t>
            </a:r>
          </a:p>
          <a:p>
            <a:r>
              <a:rPr lang="en-US" dirty="0" smtClean="0"/>
              <a:t>Be Polite but Persistent </a:t>
            </a:r>
            <a:r>
              <a:rPr lang="en-US" dirty="0"/>
              <a:t>– </a:t>
            </a:r>
            <a:r>
              <a:rPr lang="en-US" dirty="0" smtClean="0"/>
              <a:t>Follow Up</a:t>
            </a:r>
          </a:p>
          <a:p>
            <a:r>
              <a:rPr lang="en-US" dirty="0" smtClean="0"/>
              <a:t>Stand Out From The Crowd</a:t>
            </a:r>
          </a:p>
          <a:p>
            <a:r>
              <a:rPr lang="en-US" dirty="0" smtClean="0"/>
              <a:t>Be Enthusiastic and Positive</a:t>
            </a:r>
          </a:p>
          <a:p>
            <a:r>
              <a:rPr lang="en-US" dirty="0" smtClean="0"/>
              <a:t>Deliver With Confidence</a:t>
            </a:r>
          </a:p>
          <a:p>
            <a:r>
              <a:rPr lang="en-US" dirty="0" smtClean="0"/>
              <a:t>Follow Up With Email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prospecting toolkit?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Cold Call</a:t>
            </a:r>
          </a:p>
          <a:p>
            <a:pPr marL="514350" indent="-514350">
              <a:buAutoNum type="arabicPeriod"/>
            </a:pPr>
            <a:r>
              <a:rPr lang="en-US" dirty="0" smtClean="0"/>
              <a:t>Voicemail </a:t>
            </a:r>
          </a:p>
          <a:p>
            <a:pPr lvl="1"/>
            <a:r>
              <a:rPr lang="en-US" dirty="0" smtClean="0"/>
              <a:t>Introductory</a:t>
            </a:r>
          </a:p>
          <a:p>
            <a:pPr lvl="1"/>
            <a:r>
              <a:rPr lang="en-US" dirty="0" smtClean="0"/>
              <a:t>Follow-up</a:t>
            </a:r>
          </a:p>
          <a:p>
            <a:pPr marL="514350" indent="-514350">
              <a:buAutoNum type="arabicPeriod"/>
            </a:pPr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Introductory </a:t>
            </a:r>
          </a:p>
          <a:p>
            <a:pPr lvl="1"/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Break-up </a:t>
            </a:r>
          </a:p>
          <a:p>
            <a:pPr marL="514350" indent="-514350">
              <a:buAutoNum type="arabicPeriod"/>
            </a:pPr>
            <a:r>
              <a:rPr lang="en-US" dirty="0" smtClean="0"/>
              <a:t>Unsolicited calendar invites </a:t>
            </a:r>
          </a:p>
          <a:p>
            <a:pPr marL="514350" indent="-514350">
              <a:buAutoNum type="arabicPeriod"/>
            </a:pPr>
            <a:r>
              <a:rPr lang="en-US" dirty="0" smtClean="0"/>
              <a:t>LinkedIn </a:t>
            </a:r>
            <a:r>
              <a:rPr lang="en-US" dirty="0" err="1" smtClean="0"/>
              <a:t>InMails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2414587"/>
            <a:ext cx="225742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58" y="1519237"/>
            <a:ext cx="2562225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2366395"/>
            <a:ext cx="2705100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783" y="4464049"/>
            <a:ext cx="940838" cy="1317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945" y="4283076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Cold Calling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9004" r="9553"/>
          <a:stretch/>
        </p:blipFill>
        <p:spPr>
          <a:xfrm rot="16200000">
            <a:off x="3255626" y="52059"/>
            <a:ext cx="5147615" cy="81488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99257" y="3394404"/>
            <a:ext cx="211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02299" y="2377602"/>
            <a:ext cx="211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Credibility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36643" y="4226922"/>
            <a:ext cx="20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Pain </a:t>
            </a:r>
          </a:p>
          <a:p>
            <a:pPr algn="ctr"/>
            <a:r>
              <a:rPr lang="en-US" sz="2400" dirty="0" smtClean="0"/>
              <a:t>Discovery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765038" y="3196858"/>
            <a:ext cx="20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Value Statements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5856" y="2211169"/>
            <a:ext cx="20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Objection Handling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5038" y="5401866"/>
            <a:ext cx="20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Qualifying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5856" y="4411589"/>
            <a:ext cx="20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Close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3600" y="5217199"/>
            <a:ext cx="20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Active Listening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2046685" y="2707782"/>
            <a:ext cx="2146852" cy="1850734"/>
          </a:xfrm>
          <a:prstGeom prst="hexagon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2055334" y="4727787"/>
            <a:ext cx="2146852" cy="1850734"/>
          </a:xfrm>
          <a:prstGeom prst="hexagon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7515954" y="3717053"/>
            <a:ext cx="2146852" cy="1850734"/>
          </a:xfrm>
          <a:prstGeom prst="hexagon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Approach to Calling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glasbergen.com/wp-content/gallery/sales/sell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94" y="1752918"/>
            <a:ext cx="6434412" cy="51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86862240"/>
              </p:ext>
            </p:extLst>
          </p:nvPr>
        </p:nvGraphicFramePr>
        <p:xfrm>
          <a:off x="509302" y="169333"/>
          <a:ext cx="11599333" cy="668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84711" y="169333"/>
            <a:ext cx="5509163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dirty="0">
                <a:solidFill>
                  <a:schemeClr val="bg1"/>
                </a:solidFill>
                <a:latin typeface="+mj-lt"/>
              </a:rPr>
              <a:t>Every conversation counts! </a:t>
            </a:r>
          </a:p>
          <a:p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view cold calling?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7157"/>
            <a:ext cx="10515600" cy="4351339"/>
          </a:xfrm>
        </p:spPr>
        <p:txBody>
          <a:bodyPr numCol="2">
            <a:normAutofit/>
          </a:bodyPr>
          <a:lstStyle/>
          <a:p>
            <a:r>
              <a:rPr lang="en-US" sz="3200" dirty="0" smtClean="0"/>
              <a:t>Fearful</a:t>
            </a:r>
            <a:endParaRPr lang="en-US" sz="3200" dirty="0"/>
          </a:p>
          <a:p>
            <a:r>
              <a:rPr lang="en-US" sz="3200" dirty="0" smtClean="0"/>
              <a:t>Boring</a:t>
            </a:r>
            <a:r>
              <a:rPr lang="en-US" sz="3200" dirty="0"/>
              <a:t>, repetitive</a:t>
            </a:r>
          </a:p>
          <a:p>
            <a:r>
              <a:rPr lang="en-US" sz="3200" dirty="0" smtClean="0"/>
              <a:t>Unpleasant</a:t>
            </a:r>
            <a:endParaRPr lang="en-US" sz="3200" dirty="0"/>
          </a:p>
          <a:p>
            <a:r>
              <a:rPr lang="en-US" sz="3200" dirty="0" smtClean="0"/>
              <a:t>Pressurized</a:t>
            </a:r>
            <a:endParaRPr lang="en-US" sz="3200" dirty="0"/>
          </a:p>
          <a:p>
            <a:r>
              <a:rPr lang="en-US" sz="3200" dirty="0" smtClean="0"/>
              <a:t>Unimaginative</a:t>
            </a:r>
            <a:endParaRPr lang="en-US" sz="3200" dirty="0"/>
          </a:p>
          <a:p>
            <a:r>
              <a:rPr lang="en-US" sz="3200" dirty="0" smtClean="0"/>
              <a:t>Rejections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Thankless</a:t>
            </a:r>
            <a:endParaRPr lang="en-US" sz="3200" dirty="0"/>
          </a:p>
          <a:p>
            <a:r>
              <a:rPr lang="en-US" sz="3200" dirty="0" smtClean="0"/>
              <a:t>Confrontational</a:t>
            </a:r>
            <a:endParaRPr lang="en-US" sz="3200" dirty="0"/>
          </a:p>
          <a:p>
            <a:r>
              <a:rPr lang="en-US" sz="3200" dirty="0" smtClean="0"/>
              <a:t>Unproductive</a:t>
            </a:r>
            <a:endParaRPr lang="en-US" sz="3200" dirty="0"/>
          </a:p>
          <a:p>
            <a:r>
              <a:rPr lang="en-US" sz="3200" dirty="0" smtClean="0"/>
              <a:t>Demoralizing</a:t>
            </a:r>
            <a:endParaRPr lang="en-US" sz="3200" dirty="0"/>
          </a:p>
          <a:p>
            <a:r>
              <a:rPr lang="en-US" sz="3200" dirty="0" smtClean="0"/>
              <a:t>Unhappy</a:t>
            </a:r>
            <a:endParaRPr lang="en-US" sz="3200" dirty="0"/>
          </a:p>
          <a:p>
            <a:r>
              <a:rPr lang="en-US" sz="3200" dirty="0" smtClean="0"/>
              <a:t>Numbers </a:t>
            </a:r>
            <a:r>
              <a:rPr lang="en-US" sz="3200" dirty="0"/>
              <a:t>game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200" dirty="0" smtClean="0"/>
              <a:t>Nuisance</a:t>
            </a:r>
            <a:endParaRPr lang="en-US" sz="3200" dirty="0"/>
          </a:p>
          <a:p>
            <a:r>
              <a:rPr lang="en-US" sz="3200" dirty="0" smtClean="0"/>
              <a:t>Unwanted</a:t>
            </a:r>
            <a:endParaRPr lang="en-US" sz="3200" dirty="0"/>
          </a:p>
          <a:p>
            <a:r>
              <a:rPr lang="en-US" sz="3200" dirty="0" smtClean="0"/>
              <a:t>Indiscriminate</a:t>
            </a:r>
            <a:r>
              <a:rPr lang="en-US" sz="3200" dirty="0"/>
              <a:t>, unprepared</a:t>
            </a:r>
          </a:p>
          <a:p>
            <a:r>
              <a:rPr lang="en-US" sz="3200" dirty="0" smtClean="0"/>
              <a:t>Pressurizing</a:t>
            </a:r>
            <a:endParaRPr lang="en-US" sz="3200" dirty="0"/>
          </a:p>
          <a:p>
            <a:r>
              <a:rPr lang="en-US" sz="3200" dirty="0" smtClean="0"/>
              <a:t>Tricky</a:t>
            </a:r>
            <a:r>
              <a:rPr lang="en-US" sz="3200" dirty="0"/>
              <a:t>, shifty</a:t>
            </a:r>
          </a:p>
          <a:p>
            <a:r>
              <a:rPr lang="en-US" sz="3200" dirty="0" smtClean="0"/>
              <a:t>Dishonest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eject</a:t>
            </a:r>
            <a:r>
              <a:rPr lang="en-US" sz="3200" dirty="0"/>
              <a:t>, repel cold callers</a:t>
            </a:r>
          </a:p>
          <a:p>
            <a:r>
              <a:rPr lang="en-US" sz="3200" dirty="0" smtClean="0"/>
              <a:t>Shady</a:t>
            </a:r>
            <a:r>
              <a:rPr lang="en-US" sz="3200" dirty="0"/>
              <a:t>, evasive</a:t>
            </a:r>
          </a:p>
          <a:p>
            <a:r>
              <a:rPr lang="en-US" sz="3200" dirty="0" smtClean="0"/>
              <a:t>Contrived</a:t>
            </a:r>
            <a:endParaRPr lang="en-US" sz="3200" dirty="0"/>
          </a:p>
          <a:p>
            <a:r>
              <a:rPr lang="en-US" sz="3200" dirty="0" smtClean="0"/>
              <a:t>Insulting</a:t>
            </a:r>
            <a:endParaRPr lang="en-US" sz="3200" dirty="0"/>
          </a:p>
          <a:p>
            <a:r>
              <a:rPr lang="en-US" sz="3200" dirty="0" smtClean="0"/>
              <a:t>Patronizing</a:t>
            </a:r>
            <a:endParaRPr lang="en-US" sz="3200" dirty="0"/>
          </a:p>
          <a:p>
            <a:r>
              <a:rPr lang="en-US" sz="3200" dirty="0" smtClean="0"/>
              <a:t>Disrespectful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do prospects view cold calling?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a successful cold call be?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Honest/open</a:t>
            </a:r>
            <a:endParaRPr lang="en-US" dirty="0"/>
          </a:p>
          <a:p>
            <a:r>
              <a:rPr lang="en-US" dirty="0" smtClean="0"/>
              <a:t>Straightforward</a:t>
            </a:r>
            <a:endParaRPr lang="en-US" dirty="0"/>
          </a:p>
          <a:p>
            <a:r>
              <a:rPr lang="en-US" dirty="0" smtClean="0"/>
              <a:t>Interesting/helpful</a:t>
            </a:r>
            <a:endParaRPr lang="en-US" dirty="0"/>
          </a:p>
          <a:p>
            <a:r>
              <a:rPr lang="en-US" dirty="0" smtClean="0"/>
              <a:t>Different/innovative</a:t>
            </a:r>
            <a:endParaRPr lang="en-US" dirty="0"/>
          </a:p>
          <a:p>
            <a:r>
              <a:rPr lang="en-US" dirty="0" smtClean="0"/>
              <a:t>Thoughtful/reasoned</a:t>
            </a:r>
            <a:endParaRPr lang="en-US" dirty="0"/>
          </a:p>
          <a:p>
            <a:r>
              <a:rPr lang="en-US" dirty="0" smtClean="0"/>
              <a:t>Prepared/informed</a:t>
            </a:r>
            <a:endParaRPr lang="en-US" dirty="0"/>
          </a:p>
          <a:p>
            <a:r>
              <a:rPr lang="en-US" dirty="0" smtClean="0"/>
              <a:t>Professional/business-like</a:t>
            </a:r>
            <a:endParaRPr lang="en-US" dirty="0"/>
          </a:p>
          <a:p>
            <a:r>
              <a:rPr lang="en-US" dirty="0" smtClean="0"/>
              <a:t>Efficient/structured</a:t>
            </a:r>
            <a:endParaRPr lang="en-US" dirty="0"/>
          </a:p>
          <a:p>
            <a:r>
              <a:rPr lang="en-US" dirty="0" smtClean="0"/>
              <a:t>Respectful</a:t>
            </a:r>
            <a:endParaRPr lang="en-US" dirty="0"/>
          </a:p>
          <a:p>
            <a:r>
              <a:rPr lang="en-US" dirty="0" smtClean="0"/>
              <a:t>Enthusiastic/up-beat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nformative/new</a:t>
            </a:r>
            <a:endParaRPr lang="en-US" dirty="0"/>
          </a:p>
          <a:p>
            <a:r>
              <a:rPr lang="en-US" dirty="0" smtClean="0"/>
              <a:t>Thought-provoking</a:t>
            </a:r>
            <a:endParaRPr lang="en-US" dirty="0"/>
          </a:p>
          <a:p>
            <a:r>
              <a:rPr lang="en-US" dirty="0" smtClean="0"/>
              <a:t>Time/cost-saving</a:t>
            </a:r>
            <a:endParaRPr lang="en-US" dirty="0"/>
          </a:p>
          <a:p>
            <a:r>
              <a:rPr lang="en-US" dirty="0" smtClean="0"/>
              <a:t>Opportunity/advantage</a:t>
            </a:r>
            <a:endParaRPr lang="en-US" dirty="0"/>
          </a:p>
          <a:p>
            <a:r>
              <a:rPr lang="en-US" dirty="0" smtClean="0"/>
              <a:t>Credible/reliable</a:t>
            </a:r>
            <a:endParaRPr lang="en-US" dirty="0"/>
          </a:p>
          <a:p>
            <a:r>
              <a:rPr lang="en-US" dirty="0" smtClean="0"/>
              <a:t>Demonstrable/referenced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Cold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883"/>
            <a:ext cx="10515600" cy="4009118"/>
          </a:xfrm>
        </p:spPr>
        <p:txBody>
          <a:bodyPr>
            <a:normAutofit/>
          </a:bodyPr>
          <a:lstStyle/>
          <a:p>
            <a:r>
              <a:rPr lang="en-US" dirty="0" smtClean="0"/>
              <a:t>Have a conversation </a:t>
            </a:r>
          </a:p>
          <a:p>
            <a:r>
              <a:rPr lang="en-US" dirty="0" smtClean="0"/>
              <a:t>Gather information on some part of the account </a:t>
            </a:r>
          </a:p>
          <a:p>
            <a:r>
              <a:rPr lang="en-US" dirty="0" smtClean="0"/>
              <a:t>Speak to a decision maker </a:t>
            </a:r>
          </a:p>
          <a:p>
            <a:r>
              <a:rPr lang="en-US" dirty="0" smtClean="0"/>
              <a:t>Book a qualified meeting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*** Make three+ attempts to speak with different contacts within the organization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77"/>
            <a:fld id="{F0DDAC6B-B2B5-4AE8-B47F-B1DD4AAB5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Turbo-White background-2014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9B240"/>
      </a:accent1>
      <a:accent2>
        <a:srgbClr val="ED7D31"/>
      </a:accent2>
      <a:accent3>
        <a:srgbClr val="A5A5A5"/>
      </a:accent3>
      <a:accent4>
        <a:srgbClr val="6B91D1"/>
      </a:accent4>
      <a:accent5>
        <a:srgbClr val="364A6A"/>
      </a:accent5>
      <a:accent6>
        <a:srgbClr val="288323"/>
      </a:accent6>
      <a:hlink>
        <a:srgbClr val="5B7DC4"/>
      </a:hlink>
      <a:folHlink>
        <a:srgbClr val="E4682D"/>
      </a:folHlink>
    </a:clrScheme>
    <a:fontScheme name="Rockwell Custom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B37F189-3E22-4262-BFE8-0C279B2FFBD6}" vid="{86BFA54A-4B19-4188-A350-9E7C9DE1D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1265</Words>
  <Application>Microsoft Office PowerPoint</Application>
  <PresentationFormat>Widescreen</PresentationFormat>
  <Paragraphs>296</Paragraphs>
  <Slides>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Rockwell</vt:lpstr>
      <vt:lpstr>VMTurbo-White background-2014</vt:lpstr>
      <vt:lpstr>Goals &amp; Framework  of a Cold Call</vt:lpstr>
      <vt:lpstr>What’s in your prospecting toolkit? </vt:lpstr>
      <vt:lpstr>Building Blocks of Cold Calling </vt:lpstr>
      <vt:lpstr>Starting An Approach to Calling </vt:lpstr>
      <vt:lpstr>PowerPoint Presentation</vt:lpstr>
      <vt:lpstr>How do you view cold calling? </vt:lpstr>
      <vt:lpstr>How do prospects view cold calling? </vt:lpstr>
      <vt:lpstr>What should a successful cold call be? </vt:lpstr>
      <vt:lpstr>Goals of a Cold Call</vt:lpstr>
      <vt:lpstr>PowerPoint Presentation</vt:lpstr>
      <vt:lpstr>What is the reason for your call? </vt:lpstr>
      <vt:lpstr>Impact Statements &amp; Reason for Your Call</vt:lpstr>
      <vt:lpstr>Zero Out Tree: “Riding the Bull” </vt:lpstr>
      <vt:lpstr>Key Information to Gather</vt:lpstr>
      <vt:lpstr>PowerPoint Presentation</vt:lpstr>
      <vt:lpstr>Prospecting Touch Points</vt:lpstr>
      <vt:lpstr>Voicemail: The 5 Golden Rules</vt:lpstr>
      <vt:lpstr>Voicemail: 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Calling</dc:title>
  <dc:creator>Maria Jackman</dc:creator>
  <cp:lastModifiedBy>Maria Jackman</cp:lastModifiedBy>
  <cp:revision>136</cp:revision>
  <cp:lastPrinted>2015-09-10T19:09:31Z</cp:lastPrinted>
  <dcterms:created xsi:type="dcterms:W3CDTF">2015-08-18T16:11:30Z</dcterms:created>
  <dcterms:modified xsi:type="dcterms:W3CDTF">2016-01-08T14:43:57Z</dcterms:modified>
</cp:coreProperties>
</file>