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handoutMasterIdLst>
    <p:handoutMasterId r:id="rId38"/>
  </p:handoutMasterIdLst>
  <p:sldIdLst>
    <p:sldId id="256" r:id="rId2"/>
    <p:sldId id="258" r:id="rId3"/>
    <p:sldId id="308" r:id="rId4"/>
    <p:sldId id="306" r:id="rId5"/>
    <p:sldId id="307" r:id="rId6"/>
    <p:sldId id="309" r:id="rId7"/>
    <p:sldId id="291" r:id="rId8"/>
    <p:sldId id="290" r:id="rId9"/>
    <p:sldId id="289" r:id="rId10"/>
    <p:sldId id="283" r:id="rId11"/>
    <p:sldId id="284" r:id="rId12"/>
    <p:sldId id="285" r:id="rId13"/>
    <p:sldId id="286" r:id="rId14"/>
    <p:sldId id="287" r:id="rId15"/>
    <p:sldId id="288" r:id="rId16"/>
    <p:sldId id="260" r:id="rId17"/>
    <p:sldId id="265" r:id="rId18"/>
    <p:sldId id="292" r:id="rId19"/>
    <p:sldId id="293" r:id="rId20"/>
    <p:sldId id="294" r:id="rId21"/>
    <p:sldId id="295" r:id="rId22"/>
    <p:sldId id="296" r:id="rId23"/>
    <p:sldId id="297" r:id="rId24"/>
    <p:sldId id="298" r:id="rId25"/>
    <p:sldId id="263" r:id="rId26"/>
    <p:sldId id="266" r:id="rId27"/>
    <p:sldId id="299" r:id="rId28"/>
    <p:sldId id="300" r:id="rId29"/>
    <p:sldId id="301" r:id="rId30"/>
    <p:sldId id="302" r:id="rId31"/>
    <p:sldId id="303" r:id="rId32"/>
    <p:sldId id="304" r:id="rId33"/>
    <p:sldId id="305" r:id="rId34"/>
    <p:sldId id="264" r:id="rId35"/>
    <p:sldId id="267" r:id="rId36"/>
  </p:sldIdLst>
  <p:sldSz cx="12192000" cy="6858000"/>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06" autoAdjust="0"/>
    <p:restoredTop sz="94660"/>
  </p:normalViewPr>
  <p:slideViewPr>
    <p:cSldViewPr snapToGrid="0">
      <p:cViewPr varScale="1">
        <p:scale>
          <a:sx n="67" d="100"/>
          <a:sy n="67" d="100"/>
        </p:scale>
        <p:origin x="78"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6434"/>
          </a:xfrm>
          <a:prstGeom prst="rect">
            <a:avLst/>
          </a:prstGeom>
        </p:spPr>
        <p:txBody>
          <a:bodyPr vert="horz" lIns="92446" tIns="46223" rIns="92446" bIns="46223" rtlCol="0"/>
          <a:lstStyle>
            <a:lvl1pPr algn="l">
              <a:defRPr sz="1200"/>
            </a:lvl1pPr>
          </a:lstStyle>
          <a:p>
            <a:endParaRPr lang="en-US"/>
          </a:p>
        </p:txBody>
      </p:sp>
      <p:sp>
        <p:nvSpPr>
          <p:cNvPr id="3" name="Date Placeholder 2"/>
          <p:cNvSpPr>
            <a:spLocks noGrp="1"/>
          </p:cNvSpPr>
          <p:nvPr>
            <p:ph type="dt" sz="quarter" idx="1"/>
          </p:nvPr>
        </p:nvSpPr>
        <p:spPr>
          <a:xfrm>
            <a:off x="3898102" y="0"/>
            <a:ext cx="2982119" cy="466434"/>
          </a:xfrm>
          <a:prstGeom prst="rect">
            <a:avLst/>
          </a:prstGeom>
        </p:spPr>
        <p:txBody>
          <a:bodyPr vert="horz" lIns="92446" tIns="46223" rIns="92446" bIns="46223" rtlCol="0"/>
          <a:lstStyle>
            <a:lvl1pPr algn="r">
              <a:defRPr sz="1200"/>
            </a:lvl1pPr>
          </a:lstStyle>
          <a:p>
            <a:fld id="{ABEDC8C9-1EE5-4314-8BED-F585634F924E}" type="datetimeFigureOut">
              <a:rPr lang="en-US" smtClean="0"/>
              <a:t>1/8/2016</a:t>
            </a:fld>
            <a:endParaRPr lang="en-US"/>
          </a:p>
        </p:txBody>
      </p:sp>
      <p:sp>
        <p:nvSpPr>
          <p:cNvPr id="4" name="Footer Placeholder 3"/>
          <p:cNvSpPr>
            <a:spLocks noGrp="1"/>
          </p:cNvSpPr>
          <p:nvPr>
            <p:ph type="ftr" sz="quarter" idx="2"/>
          </p:nvPr>
        </p:nvSpPr>
        <p:spPr>
          <a:xfrm>
            <a:off x="0" y="8829967"/>
            <a:ext cx="2982119" cy="466433"/>
          </a:xfrm>
          <a:prstGeom prst="rect">
            <a:avLst/>
          </a:prstGeom>
        </p:spPr>
        <p:txBody>
          <a:bodyPr vert="horz" lIns="92446" tIns="46223" rIns="92446" bIns="46223" rtlCol="0" anchor="b"/>
          <a:lstStyle>
            <a:lvl1pPr algn="l">
              <a:defRPr sz="1200"/>
            </a:lvl1pPr>
          </a:lstStyle>
          <a:p>
            <a:endParaRPr lang="en-US"/>
          </a:p>
        </p:txBody>
      </p:sp>
      <p:sp>
        <p:nvSpPr>
          <p:cNvPr id="5" name="Slide Number Placeholder 4"/>
          <p:cNvSpPr>
            <a:spLocks noGrp="1"/>
          </p:cNvSpPr>
          <p:nvPr>
            <p:ph type="sldNum" sz="quarter" idx="3"/>
          </p:nvPr>
        </p:nvSpPr>
        <p:spPr>
          <a:xfrm>
            <a:off x="3898102" y="8829967"/>
            <a:ext cx="2982119" cy="466433"/>
          </a:xfrm>
          <a:prstGeom prst="rect">
            <a:avLst/>
          </a:prstGeom>
        </p:spPr>
        <p:txBody>
          <a:bodyPr vert="horz" lIns="92446" tIns="46223" rIns="92446" bIns="46223" rtlCol="0" anchor="b"/>
          <a:lstStyle>
            <a:lvl1pPr algn="r">
              <a:defRPr sz="1200"/>
            </a:lvl1pPr>
          </a:lstStyle>
          <a:p>
            <a:fld id="{28DEA28A-1E13-49CA-A174-792342B3FA0F}" type="slidenum">
              <a:rPr lang="en-US" smtClean="0"/>
              <a:t>‹#›</a:t>
            </a:fld>
            <a:endParaRPr lang="en-US"/>
          </a:p>
        </p:txBody>
      </p:sp>
    </p:spTree>
    <p:extLst>
      <p:ext uri="{BB962C8B-B14F-4D97-AF65-F5344CB8AC3E}">
        <p14:creationId xmlns:p14="http://schemas.microsoft.com/office/powerpoint/2010/main" val="16283087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6434"/>
          </a:xfrm>
          <a:prstGeom prst="rect">
            <a:avLst/>
          </a:prstGeom>
        </p:spPr>
        <p:txBody>
          <a:bodyPr vert="horz" lIns="92446" tIns="46223" rIns="92446" bIns="46223" rtlCol="0"/>
          <a:lstStyle>
            <a:lvl1pPr algn="l">
              <a:defRPr sz="1200"/>
            </a:lvl1pPr>
          </a:lstStyle>
          <a:p>
            <a:endParaRPr lang="en-US"/>
          </a:p>
        </p:txBody>
      </p:sp>
      <p:sp>
        <p:nvSpPr>
          <p:cNvPr id="3" name="Date Placeholder 2"/>
          <p:cNvSpPr>
            <a:spLocks noGrp="1"/>
          </p:cNvSpPr>
          <p:nvPr>
            <p:ph type="dt" idx="1"/>
          </p:nvPr>
        </p:nvSpPr>
        <p:spPr>
          <a:xfrm>
            <a:off x="3898102" y="0"/>
            <a:ext cx="2982119" cy="466434"/>
          </a:xfrm>
          <a:prstGeom prst="rect">
            <a:avLst/>
          </a:prstGeom>
        </p:spPr>
        <p:txBody>
          <a:bodyPr vert="horz" lIns="92446" tIns="46223" rIns="92446" bIns="46223" rtlCol="0"/>
          <a:lstStyle>
            <a:lvl1pPr algn="r">
              <a:defRPr sz="1200"/>
            </a:lvl1pPr>
          </a:lstStyle>
          <a:p>
            <a:fld id="{77388044-8AC2-4623-8DF4-932A37310391}" type="datetimeFigureOut">
              <a:rPr lang="en-US" smtClean="0"/>
              <a:t>1/8/2016</a:t>
            </a:fld>
            <a:endParaRPr lang="en-US"/>
          </a:p>
        </p:txBody>
      </p:sp>
      <p:sp>
        <p:nvSpPr>
          <p:cNvPr id="4" name="Slide Image Placeholder 3"/>
          <p:cNvSpPr>
            <a:spLocks noGrp="1" noRot="1" noChangeAspect="1"/>
          </p:cNvSpPr>
          <p:nvPr>
            <p:ph type="sldImg" idx="2"/>
          </p:nvPr>
        </p:nvSpPr>
        <p:spPr>
          <a:xfrm>
            <a:off x="654050" y="1162050"/>
            <a:ext cx="5575300" cy="3136900"/>
          </a:xfrm>
          <a:prstGeom prst="rect">
            <a:avLst/>
          </a:prstGeom>
          <a:noFill/>
          <a:ln w="12700">
            <a:solidFill>
              <a:prstClr val="black"/>
            </a:solidFill>
          </a:ln>
        </p:spPr>
        <p:txBody>
          <a:bodyPr vert="horz" lIns="92446" tIns="46223" rIns="92446" bIns="46223" rtlCol="0" anchor="ctr"/>
          <a:lstStyle/>
          <a:p>
            <a:endParaRPr lang="en-US"/>
          </a:p>
        </p:txBody>
      </p:sp>
      <p:sp>
        <p:nvSpPr>
          <p:cNvPr id="5" name="Notes Placeholder 4"/>
          <p:cNvSpPr>
            <a:spLocks noGrp="1"/>
          </p:cNvSpPr>
          <p:nvPr>
            <p:ph type="body" sz="quarter" idx="3"/>
          </p:nvPr>
        </p:nvSpPr>
        <p:spPr>
          <a:xfrm>
            <a:off x="688182" y="4473892"/>
            <a:ext cx="5505450" cy="3660458"/>
          </a:xfrm>
          <a:prstGeom prst="rect">
            <a:avLst/>
          </a:prstGeom>
        </p:spPr>
        <p:txBody>
          <a:bodyPr vert="horz" lIns="92446" tIns="46223" rIns="92446" bIns="46223"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82119" cy="466433"/>
          </a:xfrm>
          <a:prstGeom prst="rect">
            <a:avLst/>
          </a:prstGeom>
        </p:spPr>
        <p:txBody>
          <a:bodyPr vert="horz" lIns="92446" tIns="46223" rIns="92446" bIns="46223" rtlCol="0" anchor="b"/>
          <a:lstStyle>
            <a:lvl1pPr algn="l">
              <a:defRPr sz="1200"/>
            </a:lvl1pPr>
          </a:lstStyle>
          <a:p>
            <a:endParaRPr lang="en-US"/>
          </a:p>
        </p:txBody>
      </p:sp>
      <p:sp>
        <p:nvSpPr>
          <p:cNvPr id="7" name="Slide Number Placeholder 6"/>
          <p:cNvSpPr>
            <a:spLocks noGrp="1"/>
          </p:cNvSpPr>
          <p:nvPr>
            <p:ph type="sldNum" sz="quarter" idx="5"/>
          </p:nvPr>
        </p:nvSpPr>
        <p:spPr>
          <a:xfrm>
            <a:off x="3898102" y="8829967"/>
            <a:ext cx="2982119" cy="466433"/>
          </a:xfrm>
          <a:prstGeom prst="rect">
            <a:avLst/>
          </a:prstGeom>
        </p:spPr>
        <p:txBody>
          <a:bodyPr vert="horz" lIns="92446" tIns="46223" rIns="92446" bIns="46223" rtlCol="0" anchor="b"/>
          <a:lstStyle>
            <a:lvl1pPr algn="r">
              <a:defRPr sz="1200"/>
            </a:lvl1pPr>
          </a:lstStyle>
          <a:p>
            <a:fld id="{FA42FF75-E4C7-49A9-A412-6FB352ECABDF}" type="slidenum">
              <a:rPr lang="en-US" smtClean="0"/>
              <a:t>‹#›</a:t>
            </a:fld>
            <a:endParaRPr lang="en-US"/>
          </a:p>
        </p:txBody>
      </p:sp>
    </p:spTree>
    <p:extLst>
      <p:ext uri="{BB962C8B-B14F-4D97-AF65-F5344CB8AC3E}">
        <p14:creationId xmlns:p14="http://schemas.microsoft.com/office/powerpoint/2010/main" val="1164572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2"/>
          <p:cNvSpPr>
            <a:spLocks noGrp="1" noRot="1" noChangeAspect="1" noChangeArrowheads="1" noTextEdit="1"/>
          </p:cNvSpPr>
          <p:nvPr>
            <p:ph type="sldImg"/>
          </p:nvPr>
        </p:nvSpPr>
        <p:spPr bwMode="auto">
          <a:xfrm>
            <a:off x="852488" y="1017588"/>
            <a:ext cx="2703512" cy="1522412"/>
          </a:xfrm>
          <a:noFill/>
          <a:ln>
            <a:solidFill>
              <a:srgbClr val="000000"/>
            </a:solidFill>
            <a:miter lim="800000"/>
            <a:headEnd/>
            <a:tailEnd/>
          </a:ln>
        </p:spPr>
      </p:sp>
      <p:sp>
        <p:nvSpPr>
          <p:cNvPr id="119810" name="Rectangle 3"/>
          <p:cNvSpPr>
            <a:spLocks noGrp="1" noChangeArrowheads="1"/>
          </p:cNvSpPr>
          <p:nvPr>
            <p:ph type="body" idx="1"/>
          </p:nvPr>
        </p:nvSpPr>
        <p:spPr bwMode="auto">
          <a:xfrm>
            <a:off x="289929" y="3043926"/>
            <a:ext cx="4266087" cy="5463249"/>
          </a:xfrm>
          <a:noFill/>
        </p:spPr>
        <p:txBody>
          <a:bodyPr wrap="square" numCol="1" anchor="t" anchorCtr="0" compatLnSpc="1">
            <a:prstTxWarp prst="textNoShape">
              <a:avLst/>
            </a:prstTxWarp>
          </a:bodyPr>
          <a:lstStyle/>
          <a:p>
            <a:pPr>
              <a:lnSpc>
                <a:spcPct val="115000"/>
              </a:lnSpc>
              <a:spcBef>
                <a:spcPct val="0"/>
              </a:spcBef>
            </a:pPr>
            <a:r>
              <a:rPr lang="en-US" sz="1600" b="1" dirty="0">
                <a:solidFill>
                  <a:srgbClr val="000000"/>
                </a:solidFill>
                <a:latin typeface="MS PGothic" charset="-128"/>
                <a:ea typeface="MS PGothic" charset="-128"/>
                <a:cs typeface="Arial" charset="0"/>
              </a:rPr>
              <a:t>TALK TRACK</a:t>
            </a:r>
            <a:endParaRPr lang="en-US" sz="1600" dirty="0">
              <a:solidFill>
                <a:srgbClr val="000000"/>
              </a:solidFill>
              <a:latin typeface="Arial" charset="0"/>
              <a:ea typeface="MS PGothic" charset="-128"/>
              <a:cs typeface="Times New Roman" pitchFamily="18" charset="0"/>
            </a:endParaRPr>
          </a:p>
          <a:p>
            <a:r>
              <a:rPr lang="en-US" dirty="0" smtClean="0">
                <a:latin typeface="Arial" charset="0"/>
                <a:ea typeface="MS PGothic" charset="-128"/>
                <a:cs typeface="Arial" charset="0"/>
              </a:rPr>
              <a:t>Is it important to show Uniqueness?  Is it important to show differentiation?  </a:t>
            </a:r>
            <a:endParaRPr lang="en-US" sz="1000" dirty="0">
              <a:latin typeface="Arial" charset="0"/>
              <a:ea typeface="MS PGothic" charset="-128"/>
              <a:cs typeface="Arial" charset="0"/>
            </a:endParaRPr>
          </a:p>
          <a:p>
            <a:endParaRPr lang="en-US" dirty="0" smtClean="0">
              <a:latin typeface="Arial" charset="0"/>
              <a:ea typeface="MS PGothic" charset="-128"/>
              <a:cs typeface="Arial" charset="0"/>
            </a:endParaRPr>
          </a:p>
          <a:p>
            <a:r>
              <a:rPr lang="en-US" dirty="0" smtClean="0">
                <a:latin typeface="Arial" charset="0"/>
                <a:ea typeface="MS PGothic" charset="-128"/>
                <a:cs typeface="Arial" charset="0"/>
              </a:rPr>
              <a:t>Of course it is. You struggle every single day to differentiate yourself, your company, your product or solution. It’s critical.</a:t>
            </a:r>
          </a:p>
          <a:p>
            <a:r>
              <a:rPr lang="en-US" dirty="0" smtClean="0">
                <a:latin typeface="Arial" charset="0"/>
                <a:ea typeface="MS PGothic" charset="-128"/>
                <a:cs typeface="Arial" charset="0"/>
              </a:rPr>
              <a:t> </a:t>
            </a:r>
          </a:p>
          <a:p>
            <a:r>
              <a:rPr lang="en-US" dirty="0" smtClean="0">
                <a:latin typeface="Arial" charset="0"/>
                <a:ea typeface="MS PGothic" charset="-128"/>
                <a:cs typeface="Arial" charset="0"/>
              </a:rPr>
              <a:t>You want it to stand out.  To have impact—not get lost or watered down with all the other information you’re delivering.</a:t>
            </a:r>
          </a:p>
          <a:p>
            <a:endParaRPr lang="en-US" dirty="0" smtClean="0">
              <a:latin typeface="Arial" charset="0"/>
              <a:ea typeface="MS PGothic" charset="-128"/>
              <a:cs typeface="Arial" charset="0"/>
            </a:endParaRPr>
          </a:p>
          <a:p>
            <a:r>
              <a:rPr lang="en-US" dirty="0" smtClean="0">
                <a:latin typeface="Arial" charset="0"/>
                <a:ea typeface="MS PGothic" charset="-128"/>
                <a:cs typeface="Arial" charset="0"/>
              </a:rPr>
              <a:t>If you don’t differentiate your product for your prospect who do you leave it up to? At best, your customer, right? At worst, your competitors...and they always say the nicest things about you! </a:t>
            </a:r>
          </a:p>
          <a:p>
            <a:r>
              <a:rPr lang="en-US" dirty="0" smtClean="0">
                <a:latin typeface="Arial" charset="0"/>
                <a:ea typeface="MS PGothic" charset="-128"/>
                <a:cs typeface="Arial" charset="0"/>
              </a:rPr>
              <a:t>Show your uniqueness up front. By definition, “uniqueness” means you are the only one who has this functionality or trait, or can solve this problem or that you can do something better than your competition. </a:t>
            </a:r>
          </a:p>
          <a:p>
            <a:r>
              <a:rPr lang="en-US" dirty="0" smtClean="0">
                <a:latin typeface="Arial" charset="0"/>
                <a:ea typeface="MS PGothic" charset="-128"/>
                <a:cs typeface="Arial" charset="0"/>
              </a:rPr>
              <a:t> </a:t>
            </a:r>
          </a:p>
          <a:p>
            <a:r>
              <a:rPr lang="en-US" dirty="0" smtClean="0">
                <a:latin typeface="Arial" charset="0"/>
                <a:ea typeface="MS PGothic" charset="-128"/>
                <a:cs typeface="Arial" charset="0"/>
              </a:rPr>
              <a:t>Create differentiation in your prospect’s mind. What will it mean to them to have your solution and only your solution? Illustrate how your product will help their business. Make these issues come alive. </a:t>
            </a:r>
          </a:p>
          <a:p>
            <a:r>
              <a:rPr lang="en-US" dirty="0" smtClean="0">
                <a:latin typeface="Arial" charset="0"/>
                <a:ea typeface="MS PGothic" charset="-128"/>
                <a:cs typeface="Arial" charset="0"/>
              </a:rPr>
              <a:t> </a:t>
            </a:r>
          </a:p>
          <a:p>
            <a:r>
              <a:rPr lang="en-US" dirty="0" smtClean="0">
                <a:latin typeface="Arial" charset="0"/>
                <a:ea typeface="MS PGothic" charset="-128"/>
                <a:cs typeface="Arial" charset="0"/>
              </a:rPr>
              <a:t>Uniqueness is what separates you from your competition. </a:t>
            </a:r>
            <a:endParaRPr lang="en-US" i="1" dirty="0" smtClean="0">
              <a:latin typeface="Arial" charset="0"/>
              <a:ea typeface="MS PGothic" charset="-128"/>
              <a:cs typeface="Arial" charset="0"/>
            </a:endParaRPr>
          </a:p>
          <a:p>
            <a:r>
              <a:rPr lang="en-US" i="1" dirty="0" smtClean="0">
                <a:latin typeface="Arial" charset="0"/>
                <a:ea typeface="MS PGothic" charset="-128"/>
                <a:cs typeface="Arial" charset="0"/>
              </a:rPr>
              <a:t>[Begin drawing the Value Wedge on a flip chart. Start with a </a:t>
            </a:r>
            <a:r>
              <a:rPr lang="en-US" b="1" i="1" dirty="0" smtClean="0">
                <a:solidFill>
                  <a:srgbClr val="0070C0"/>
                </a:solidFill>
                <a:latin typeface="Arial" charset="0"/>
                <a:ea typeface="MS PGothic" charset="-128"/>
                <a:cs typeface="Arial" charset="0"/>
              </a:rPr>
              <a:t>BLUE </a:t>
            </a:r>
            <a:r>
              <a:rPr lang="en-US" i="1" dirty="0" smtClean="0">
                <a:latin typeface="Arial" charset="0"/>
                <a:ea typeface="MS PGothic" charset="-128"/>
                <a:cs typeface="Arial" charset="0"/>
              </a:rPr>
              <a:t>circle labeled “You”]  </a:t>
            </a:r>
            <a:endParaRPr lang="en-US" dirty="0" smtClean="0">
              <a:latin typeface="Arial" charset="0"/>
              <a:ea typeface="MS PGothic" charset="-128"/>
              <a:cs typeface="Arial" charset="0"/>
            </a:endParaRPr>
          </a:p>
          <a:p>
            <a:r>
              <a:rPr lang="en-US" dirty="0" smtClean="0">
                <a:latin typeface="Arial" charset="0"/>
                <a:ea typeface="MS PGothic" charset="-128"/>
                <a:cs typeface="Arial" charset="0"/>
              </a:rPr>
              <a:t> </a:t>
            </a:r>
          </a:p>
          <a:p>
            <a:r>
              <a:rPr lang="en-US" dirty="0" smtClean="0">
                <a:latin typeface="Arial" charset="0"/>
                <a:ea typeface="MS PGothic" charset="-128"/>
                <a:cs typeface="Arial" charset="0"/>
              </a:rPr>
              <a:t>Imagine this circle represents everything you could talk about when you get out in front of a client–your products, technology, people, support etc.  What’s your challenge if you </a:t>
            </a:r>
            <a:r>
              <a:rPr lang="en-US" b="1" i="1" dirty="0" smtClean="0">
                <a:latin typeface="Arial" charset="0"/>
                <a:ea typeface="MS PGothic" charset="-128"/>
                <a:cs typeface="Arial" charset="0"/>
              </a:rPr>
              <a:t>could </a:t>
            </a:r>
            <a:r>
              <a:rPr lang="en-US" dirty="0" smtClean="0">
                <a:latin typeface="Arial" charset="0"/>
                <a:ea typeface="MS PGothic" charset="-128"/>
                <a:cs typeface="Arial" charset="0"/>
              </a:rPr>
              <a:t>talk to your customers and prospects about all of this stuff?</a:t>
            </a:r>
          </a:p>
          <a:p>
            <a:endParaRPr lang="en-US" dirty="0" smtClean="0">
              <a:latin typeface="Arial" charset="0"/>
              <a:ea typeface="MS PGothic" charset="-128"/>
              <a:cs typeface="Arial" charset="0"/>
            </a:endParaRPr>
          </a:p>
          <a:p>
            <a:r>
              <a:rPr lang="en-US" i="1" dirty="0" smtClean="0">
                <a:latin typeface="Arial" charset="0"/>
                <a:ea typeface="MS PGothic" charset="-128"/>
                <a:cs typeface="Arial" charset="0"/>
              </a:rPr>
              <a:t>[Looking for:  you’ll overload them with information; make it confusing for them]</a:t>
            </a:r>
          </a:p>
          <a:p>
            <a:r>
              <a:rPr lang="en-US" dirty="0" smtClean="0">
                <a:latin typeface="Arial" charset="0"/>
                <a:ea typeface="MS PGothic" charset="-128"/>
                <a:cs typeface="Arial" charset="0"/>
              </a:rPr>
              <a:t> </a:t>
            </a:r>
          </a:p>
          <a:p>
            <a:r>
              <a:rPr lang="en-US" dirty="0" smtClean="0">
                <a:latin typeface="Arial" charset="0"/>
                <a:ea typeface="MS PGothic" charset="-128"/>
                <a:cs typeface="Arial" charset="0"/>
              </a:rPr>
              <a:t>Exactly–the question is </a:t>
            </a:r>
            <a:r>
              <a:rPr lang="en-US" b="1" i="1" dirty="0" smtClean="0">
                <a:latin typeface="Arial" charset="0"/>
                <a:ea typeface="MS PGothic" charset="-128"/>
                <a:cs typeface="Arial" charset="0"/>
              </a:rPr>
              <a:t>should </a:t>
            </a:r>
            <a:r>
              <a:rPr lang="en-US" dirty="0" smtClean="0">
                <a:latin typeface="Arial" charset="0"/>
                <a:ea typeface="MS PGothic" charset="-128"/>
                <a:cs typeface="Arial" charset="0"/>
              </a:rPr>
              <a:t>you talk about all of this information? The answer is </a:t>
            </a:r>
            <a:r>
              <a:rPr lang="en-US" b="1" dirty="0" smtClean="0">
                <a:latin typeface="Arial" charset="0"/>
                <a:ea typeface="MS PGothic" charset="-128"/>
                <a:cs typeface="Arial" charset="0"/>
              </a:rPr>
              <a:t>no</a:t>
            </a:r>
            <a:r>
              <a:rPr lang="en-US" dirty="0" smtClean="0">
                <a:latin typeface="Arial" charset="0"/>
                <a:ea typeface="MS PGothic" charset="-128"/>
                <a:cs typeface="Arial" charset="0"/>
              </a:rPr>
              <a:t>.  So where do you focus your conversation?</a:t>
            </a:r>
          </a:p>
          <a:p>
            <a:r>
              <a:rPr lang="en-US" dirty="0" smtClean="0">
                <a:latin typeface="Arial" charset="0"/>
                <a:ea typeface="MS PGothic" charset="-128"/>
                <a:cs typeface="Arial" charset="0"/>
              </a:rPr>
              <a:t> </a:t>
            </a:r>
          </a:p>
          <a:p>
            <a:r>
              <a:rPr lang="en-US" dirty="0" smtClean="0">
                <a:latin typeface="Arial" charset="0"/>
                <a:ea typeface="MS PGothic" charset="-128"/>
                <a:cs typeface="Arial" charset="0"/>
              </a:rPr>
              <a:t>You need to overlay another circle that represents your customer’s wants, needs, and desires. </a:t>
            </a:r>
            <a:r>
              <a:rPr lang="en-US" i="1" dirty="0" smtClean="0">
                <a:latin typeface="Arial" charset="0"/>
                <a:ea typeface="MS PGothic" charset="-128"/>
                <a:cs typeface="Arial" charset="0"/>
              </a:rPr>
              <a:t>[Draw overlapping Prospect circle in </a:t>
            </a:r>
            <a:r>
              <a:rPr lang="en-US" b="1" i="1" dirty="0" smtClean="0">
                <a:solidFill>
                  <a:srgbClr val="85CA3A"/>
                </a:solidFill>
                <a:latin typeface="Arial" charset="0"/>
                <a:ea typeface="MS PGothic" charset="-128"/>
                <a:cs typeface="Arial" charset="0"/>
              </a:rPr>
              <a:t>GREEN</a:t>
            </a:r>
            <a:r>
              <a:rPr lang="en-US" i="1" dirty="0" smtClean="0">
                <a:latin typeface="Arial" charset="0"/>
                <a:ea typeface="MS PGothic" charset="-128"/>
                <a:cs typeface="Arial" charset="0"/>
              </a:rPr>
              <a:t>]</a:t>
            </a:r>
            <a:endParaRPr lang="en-US" b="1" i="1" dirty="0" smtClean="0">
              <a:solidFill>
                <a:srgbClr val="92D050"/>
              </a:solidFill>
              <a:latin typeface="Arial" charset="0"/>
              <a:ea typeface="MS PGothic" charset="-128"/>
              <a:cs typeface="Arial" charset="0"/>
            </a:endParaRPr>
          </a:p>
          <a:p>
            <a:endParaRPr lang="en-US" b="1" dirty="0" smtClean="0">
              <a:solidFill>
                <a:srgbClr val="92D050"/>
              </a:solidFill>
              <a:latin typeface="Arial" charset="0"/>
              <a:ea typeface="MS PGothic" charset="-128"/>
              <a:cs typeface="Arial" charset="0"/>
            </a:endParaRPr>
          </a:p>
          <a:p>
            <a:r>
              <a:rPr lang="en-US" dirty="0" smtClean="0">
                <a:latin typeface="Arial" charset="0"/>
                <a:ea typeface="MS PGothic" charset="-128"/>
                <a:cs typeface="Arial" charset="0"/>
              </a:rPr>
              <a:t>When you look at these two circles here – where should you focus the message?  It’s obvious isn’t it?  In the overlap where these two circles meet.</a:t>
            </a:r>
          </a:p>
          <a:p>
            <a:r>
              <a:rPr lang="en-US" dirty="0" smtClean="0">
                <a:latin typeface="Arial" charset="0"/>
                <a:ea typeface="MS PGothic" charset="-128"/>
                <a:cs typeface="Arial" charset="0"/>
              </a:rPr>
              <a:t> </a:t>
            </a:r>
          </a:p>
          <a:p>
            <a:r>
              <a:rPr lang="en-US" dirty="0" smtClean="0">
                <a:latin typeface="Arial" charset="0"/>
                <a:ea typeface="MS PGothic" charset="-128"/>
                <a:cs typeface="Arial" charset="0"/>
              </a:rPr>
              <a:t>If this were the world in which you ran your business today you wouldn’t be sitting in this room. Why? Because this is the perfect selling environment. This is not your reality is it? Why?</a:t>
            </a:r>
          </a:p>
          <a:p>
            <a:endParaRPr lang="en-US" dirty="0" smtClean="0">
              <a:latin typeface="Arial" charset="0"/>
              <a:ea typeface="MS PGothic" charset="-128"/>
              <a:cs typeface="Arial" charset="0"/>
            </a:endParaRPr>
          </a:p>
          <a:p>
            <a:r>
              <a:rPr lang="en-US" i="1" dirty="0" smtClean="0">
                <a:latin typeface="Arial" charset="0"/>
                <a:ea typeface="MS PGothic" charset="-128"/>
                <a:cs typeface="Arial" charset="0"/>
              </a:rPr>
              <a:t>[Draw a third interlocking circle in </a:t>
            </a:r>
            <a:r>
              <a:rPr lang="en-US" b="1" i="1" dirty="0" smtClean="0">
                <a:solidFill>
                  <a:schemeClr val="accent2"/>
                </a:solidFill>
                <a:latin typeface="Arial" charset="0"/>
                <a:ea typeface="MS PGothic" charset="-128"/>
                <a:cs typeface="Arial" charset="0"/>
              </a:rPr>
              <a:t>RED</a:t>
            </a:r>
            <a:r>
              <a:rPr lang="en-US" b="1" i="1" dirty="0" smtClean="0">
                <a:solidFill>
                  <a:srgbClr val="0070C0"/>
                </a:solidFill>
                <a:latin typeface="Arial" charset="0"/>
                <a:ea typeface="MS PGothic" charset="-128"/>
                <a:cs typeface="Arial" charset="0"/>
              </a:rPr>
              <a:t> </a:t>
            </a:r>
            <a:r>
              <a:rPr lang="en-US" dirty="0" smtClean="0">
                <a:latin typeface="Arial" charset="0"/>
                <a:ea typeface="MS PGothic" charset="-128"/>
                <a:cs typeface="Arial" charset="0"/>
              </a:rPr>
              <a:t>to represent your prospects</a:t>
            </a:r>
            <a:r>
              <a:rPr lang="en-US" i="1" dirty="0" smtClean="0">
                <a:latin typeface="Arial" charset="0"/>
                <a:ea typeface="MS PGothic" charset="-128"/>
                <a:cs typeface="Arial" charset="0"/>
              </a:rPr>
              <a:t>]….</a:t>
            </a:r>
            <a:r>
              <a:rPr lang="en-US" dirty="0" smtClean="0">
                <a:latin typeface="Arial" charset="0"/>
                <a:ea typeface="MS PGothic" charset="-128"/>
                <a:cs typeface="Arial" charset="0"/>
              </a:rPr>
              <a:t>Because you have competition!</a:t>
            </a:r>
          </a:p>
          <a:p>
            <a:r>
              <a:rPr lang="en-US" dirty="0" smtClean="0">
                <a:latin typeface="Arial" charset="0"/>
                <a:ea typeface="MS PGothic" charset="-128"/>
                <a:cs typeface="Arial" charset="0"/>
              </a:rPr>
              <a:t> </a:t>
            </a:r>
          </a:p>
          <a:p>
            <a:r>
              <a:rPr lang="en-US" i="1" dirty="0" smtClean="0">
                <a:latin typeface="Arial" charset="0"/>
                <a:ea typeface="MS PGothic" charset="-128"/>
                <a:cs typeface="Arial" charset="0"/>
              </a:rPr>
              <a:t>[Point to the center of the Venn diagram in the Value Parity area and ask the room “What message lives in this space?”]</a:t>
            </a:r>
          </a:p>
          <a:p>
            <a:endParaRPr lang="en-US" i="1" dirty="0" smtClean="0">
              <a:latin typeface="Arial" charset="0"/>
              <a:ea typeface="MS PGothic" charset="-128"/>
              <a:cs typeface="Arial" charset="0"/>
            </a:endParaRPr>
          </a:p>
          <a:p>
            <a:r>
              <a:rPr lang="en-US" dirty="0" smtClean="0">
                <a:latin typeface="Arial" charset="0"/>
                <a:ea typeface="MS PGothic" charset="-128"/>
                <a:cs typeface="Arial" charset="0"/>
              </a:rPr>
              <a:t>You and the competition create Value for your prospect here, but the Value here is not unique to you is it? You can’t ignore it or throw it away, but you don’t want to spend a lot of time here.  And, if you focus only on this area, what becomes the main differentiator? </a:t>
            </a:r>
            <a:r>
              <a:rPr lang="en-US" i="1" dirty="0" smtClean="0">
                <a:latin typeface="Arial" charset="0"/>
                <a:ea typeface="MS PGothic" charset="-128"/>
                <a:cs typeface="Arial" charset="0"/>
              </a:rPr>
              <a:t>[Looking for: price]  </a:t>
            </a:r>
            <a:endParaRPr lang="en-US" dirty="0" smtClean="0">
              <a:latin typeface="Arial" charset="0"/>
              <a:ea typeface="MS PGothic" charset="-128"/>
              <a:cs typeface="Arial" charset="0"/>
            </a:endParaRPr>
          </a:p>
          <a:p>
            <a:r>
              <a:rPr lang="en-US" dirty="0" smtClean="0">
                <a:latin typeface="Arial" charset="0"/>
                <a:ea typeface="MS PGothic" charset="-128"/>
                <a:cs typeface="Arial" charset="0"/>
              </a:rPr>
              <a:t> </a:t>
            </a:r>
          </a:p>
          <a:p>
            <a:r>
              <a:rPr lang="en-US" dirty="0" smtClean="0">
                <a:latin typeface="Arial" charset="0"/>
                <a:ea typeface="MS PGothic" charset="-128"/>
                <a:cs typeface="Arial" charset="0"/>
              </a:rPr>
              <a:t>It is important and can help build ROI for your prospect, but it does not have the uniqueness needed to make the buying decision for you easier. </a:t>
            </a:r>
          </a:p>
          <a:p>
            <a:r>
              <a:rPr lang="en-US" dirty="0" smtClean="0">
                <a:latin typeface="Arial" charset="0"/>
                <a:ea typeface="MS PGothic" charset="-128"/>
                <a:cs typeface="Arial" charset="0"/>
              </a:rPr>
              <a:t> </a:t>
            </a:r>
          </a:p>
          <a:p>
            <a:r>
              <a:rPr lang="en-US" dirty="0" smtClean="0">
                <a:latin typeface="Arial" charset="0"/>
                <a:ea typeface="MS PGothic" charset="-128"/>
                <a:cs typeface="Arial" charset="0"/>
              </a:rPr>
              <a:t>So how about this space? </a:t>
            </a:r>
            <a:r>
              <a:rPr lang="en-US" i="1" dirty="0" smtClean="0">
                <a:latin typeface="Arial" charset="0"/>
                <a:ea typeface="MS PGothic" charset="-128"/>
                <a:cs typeface="Arial" charset="0"/>
              </a:rPr>
              <a:t>[Point to the Value Wedge space]. </a:t>
            </a:r>
            <a:r>
              <a:rPr lang="en-US" dirty="0" smtClean="0">
                <a:latin typeface="Arial" charset="0"/>
                <a:ea typeface="MS PGothic" charset="-128"/>
                <a:cs typeface="Arial" charset="0"/>
              </a:rPr>
              <a:t>What does this represent? That’s right, this is the area that represents your buyer’s needs, and what you can do to uniquely solve them.  This is where your </a:t>
            </a:r>
            <a:r>
              <a:rPr lang="en-US" b="1" i="1" dirty="0" smtClean="0">
                <a:latin typeface="Arial" charset="0"/>
                <a:ea typeface="MS PGothic" charset="-128"/>
                <a:cs typeface="Arial" charset="0"/>
              </a:rPr>
              <a:t>best</a:t>
            </a:r>
            <a:r>
              <a:rPr lang="en-US" dirty="0" smtClean="0">
                <a:latin typeface="Arial" charset="0"/>
                <a:ea typeface="MS PGothic" charset="-128"/>
                <a:cs typeface="Arial" charset="0"/>
              </a:rPr>
              <a:t> field message lives.</a:t>
            </a:r>
          </a:p>
          <a:p>
            <a:r>
              <a:rPr lang="en-US" dirty="0" smtClean="0">
                <a:latin typeface="Arial" charset="0"/>
                <a:ea typeface="MS PGothic" charset="-128"/>
                <a:cs typeface="Arial" charset="0"/>
              </a:rPr>
              <a:t> </a:t>
            </a:r>
          </a:p>
          <a:p>
            <a:r>
              <a:rPr lang="en-US" dirty="0" smtClean="0">
                <a:latin typeface="Arial" charset="0"/>
                <a:ea typeface="MS PGothic" charset="-128"/>
                <a:cs typeface="Arial" charset="0"/>
              </a:rPr>
              <a:t>Do you remember from your eLearning what this area is called</a:t>
            </a:r>
            <a:r>
              <a:rPr lang="en-US" i="1" dirty="0" smtClean="0">
                <a:latin typeface="Arial" charset="0"/>
                <a:ea typeface="MS PGothic" charset="-128"/>
                <a:cs typeface="Arial" charset="0"/>
              </a:rPr>
              <a:t>?  [Looking for: Value Wedge] . </a:t>
            </a:r>
            <a:r>
              <a:rPr lang="en-US" dirty="0" smtClean="0">
                <a:latin typeface="Arial" charset="0"/>
                <a:ea typeface="MS PGothic" charset="-128"/>
                <a:cs typeface="Arial" charset="0"/>
              </a:rPr>
              <a:t>Do you remember the three tests of the Value Wedge?</a:t>
            </a:r>
          </a:p>
          <a:p>
            <a:endParaRPr lang="en-US" dirty="0" smtClean="0">
              <a:latin typeface="Arial" charset="0"/>
              <a:ea typeface="MS PGothic" charset="-128"/>
              <a:cs typeface="Arial" charset="0"/>
            </a:endParaRPr>
          </a:p>
        </p:txBody>
      </p:sp>
      <p:sp>
        <p:nvSpPr>
          <p:cNvPr id="119811" name="Slide Number Placeholder 1"/>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04448A5-3C40-4C15-BDB3-2739CC0237F6}" type="slidenum">
              <a:rPr lang="en-US" smtClean="0">
                <a:ea typeface="MS PGothic" charset="-128"/>
              </a:rPr>
              <a:pPr/>
              <a:t>3</a:t>
            </a:fld>
            <a:endParaRPr lang="en-US" smtClean="0">
              <a:ea typeface="MS PGothic" charset="-128"/>
            </a:endParaRPr>
          </a:p>
        </p:txBody>
      </p:sp>
      <p:sp>
        <p:nvSpPr>
          <p:cNvPr id="119812" name="Header Placeholder 1"/>
          <p:cNvSpPr>
            <a:spLocks noGrp="1"/>
          </p:cNvSpPr>
          <p:nvPr>
            <p:ph type="hdr" sz="quarter"/>
          </p:nvPr>
        </p:nvSpPr>
        <p:spPr bwMode="auto">
          <a:noFill/>
          <a:ln>
            <a:miter lim="800000"/>
            <a:headEnd/>
            <a:tailEnd/>
          </a:ln>
        </p:spPr>
        <p:txBody>
          <a:bodyPr/>
          <a:lstStyle/>
          <a:p>
            <a:r>
              <a:rPr lang="en-US" smtClean="0"/>
              <a:t>SHOWING YOUR UNIQUENESS</a:t>
            </a:r>
          </a:p>
        </p:txBody>
      </p:sp>
    </p:spTree>
    <p:extLst>
      <p:ext uri="{BB962C8B-B14F-4D97-AF65-F5344CB8AC3E}">
        <p14:creationId xmlns:p14="http://schemas.microsoft.com/office/powerpoint/2010/main" val="3412105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34E34BC-2926-468D-970D-79D28B2FA0E9}" type="datetimeFigureOut">
              <a:rPr lang="en-US" smtClean="0"/>
              <a:t>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410AB8-E885-4F36-A9F6-8487612E9E96}" type="slidenum">
              <a:rPr lang="en-US" smtClean="0"/>
              <a:t>‹#›</a:t>
            </a:fld>
            <a:endParaRPr lang="en-US"/>
          </a:p>
        </p:txBody>
      </p:sp>
    </p:spTree>
    <p:extLst>
      <p:ext uri="{BB962C8B-B14F-4D97-AF65-F5344CB8AC3E}">
        <p14:creationId xmlns:p14="http://schemas.microsoft.com/office/powerpoint/2010/main" val="893193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4E34BC-2926-468D-970D-79D28B2FA0E9}" type="datetimeFigureOut">
              <a:rPr lang="en-US" smtClean="0"/>
              <a:t>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410AB8-E885-4F36-A9F6-8487612E9E96}" type="slidenum">
              <a:rPr lang="en-US" smtClean="0"/>
              <a:t>‹#›</a:t>
            </a:fld>
            <a:endParaRPr lang="en-US"/>
          </a:p>
        </p:txBody>
      </p:sp>
    </p:spTree>
    <p:extLst>
      <p:ext uri="{BB962C8B-B14F-4D97-AF65-F5344CB8AC3E}">
        <p14:creationId xmlns:p14="http://schemas.microsoft.com/office/powerpoint/2010/main" val="1953670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4E34BC-2926-468D-970D-79D28B2FA0E9}" type="datetimeFigureOut">
              <a:rPr lang="en-US" smtClean="0"/>
              <a:t>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410AB8-E885-4F36-A9F6-8487612E9E96}" type="slidenum">
              <a:rPr lang="en-US" smtClean="0"/>
              <a:t>‹#›</a:t>
            </a:fld>
            <a:endParaRPr lang="en-US"/>
          </a:p>
        </p:txBody>
      </p:sp>
    </p:spTree>
    <p:extLst>
      <p:ext uri="{BB962C8B-B14F-4D97-AF65-F5344CB8AC3E}">
        <p14:creationId xmlns:p14="http://schemas.microsoft.com/office/powerpoint/2010/main" val="2679214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4E34BC-2926-468D-970D-79D28B2FA0E9}" type="datetimeFigureOut">
              <a:rPr lang="en-US" smtClean="0"/>
              <a:t>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410AB8-E885-4F36-A9F6-8487612E9E96}" type="slidenum">
              <a:rPr lang="en-US" smtClean="0"/>
              <a:t>‹#›</a:t>
            </a:fld>
            <a:endParaRPr lang="en-US"/>
          </a:p>
        </p:txBody>
      </p:sp>
    </p:spTree>
    <p:extLst>
      <p:ext uri="{BB962C8B-B14F-4D97-AF65-F5344CB8AC3E}">
        <p14:creationId xmlns:p14="http://schemas.microsoft.com/office/powerpoint/2010/main" val="4262958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34E34BC-2926-468D-970D-79D28B2FA0E9}" type="datetimeFigureOut">
              <a:rPr lang="en-US" smtClean="0"/>
              <a:t>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410AB8-E885-4F36-A9F6-8487612E9E96}" type="slidenum">
              <a:rPr lang="en-US" smtClean="0"/>
              <a:t>‹#›</a:t>
            </a:fld>
            <a:endParaRPr lang="en-US"/>
          </a:p>
        </p:txBody>
      </p:sp>
    </p:spTree>
    <p:extLst>
      <p:ext uri="{BB962C8B-B14F-4D97-AF65-F5344CB8AC3E}">
        <p14:creationId xmlns:p14="http://schemas.microsoft.com/office/powerpoint/2010/main" val="3099656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34E34BC-2926-468D-970D-79D28B2FA0E9}" type="datetimeFigureOut">
              <a:rPr lang="en-US" smtClean="0"/>
              <a:t>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410AB8-E885-4F36-A9F6-8487612E9E96}" type="slidenum">
              <a:rPr lang="en-US" smtClean="0"/>
              <a:t>‹#›</a:t>
            </a:fld>
            <a:endParaRPr lang="en-US"/>
          </a:p>
        </p:txBody>
      </p:sp>
    </p:spTree>
    <p:extLst>
      <p:ext uri="{BB962C8B-B14F-4D97-AF65-F5344CB8AC3E}">
        <p14:creationId xmlns:p14="http://schemas.microsoft.com/office/powerpoint/2010/main" val="3648586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34E34BC-2926-468D-970D-79D28B2FA0E9}" type="datetimeFigureOut">
              <a:rPr lang="en-US" smtClean="0"/>
              <a:t>1/8/2016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410AB8-E885-4F36-A9F6-8487612E9E96}" type="slidenum">
              <a:rPr lang="en-US" smtClean="0"/>
              <a:t>‹#›</a:t>
            </a:fld>
            <a:endParaRPr lang="en-US"/>
          </a:p>
        </p:txBody>
      </p:sp>
    </p:spTree>
    <p:extLst>
      <p:ext uri="{BB962C8B-B14F-4D97-AF65-F5344CB8AC3E}">
        <p14:creationId xmlns:p14="http://schemas.microsoft.com/office/powerpoint/2010/main" val="4198507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34E34BC-2926-468D-970D-79D28B2FA0E9}" type="datetimeFigureOut">
              <a:rPr lang="en-US" smtClean="0"/>
              <a:t>1/8/2016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410AB8-E885-4F36-A9F6-8487612E9E96}" type="slidenum">
              <a:rPr lang="en-US" smtClean="0"/>
              <a:t>‹#›</a:t>
            </a:fld>
            <a:endParaRPr lang="en-US"/>
          </a:p>
        </p:txBody>
      </p:sp>
    </p:spTree>
    <p:extLst>
      <p:ext uri="{BB962C8B-B14F-4D97-AF65-F5344CB8AC3E}">
        <p14:creationId xmlns:p14="http://schemas.microsoft.com/office/powerpoint/2010/main" val="3015793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4E34BC-2926-468D-970D-79D28B2FA0E9}" type="datetimeFigureOut">
              <a:rPr lang="en-US" smtClean="0"/>
              <a:t>1/8/2016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410AB8-E885-4F36-A9F6-8487612E9E96}" type="slidenum">
              <a:rPr lang="en-US" smtClean="0"/>
              <a:t>‹#›</a:t>
            </a:fld>
            <a:endParaRPr lang="en-US"/>
          </a:p>
        </p:txBody>
      </p:sp>
    </p:spTree>
    <p:extLst>
      <p:ext uri="{BB962C8B-B14F-4D97-AF65-F5344CB8AC3E}">
        <p14:creationId xmlns:p14="http://schemas.microsoft.com/office/powerpoint/2010/main" val="2467023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34E34BC-2926-468D-970D-79D28B2FA0E9}" type="datetimeFigureOut">
              <a:rPr lang="en-US" smtClean="0"/>
              <a:t>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410AB8-E885-4F36-A9F6-8487612E9E96}" type="slidenum">
              <a:rPr lang="en-US" smtClean="0"/>
              <a:t>‹#›</a:t>
            </a:fld>
            <a:endParaRPr lang="en-US"/>
          </a:p>
        </p:txBody>
      </p:sp>
    </p:spTree>
    <p:extLst>
      <p:ext uri="{BB962C8B-B14F-4D97-AF65-F5344CB8AC3E}">
        <p14:creationId xmlns:p14="http://schemas.microsoft.com/office/powerpoint/2010/main" val="2580420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34E34BC-2926-468D-970D-79D28B2FA0E9}" type="datetimeFigureOut">
              <a:rPr lang="en-US" smtClean="0"/>
              <a:t>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410AB8-E885-4F36-A9F6-8487612E9E96}" type="slidenum">
              <a:rPr lang="en-US" smtClean="0"/>
              <a:t>‹#›</a:t>
            </a:fld>
            <a:endParaRPr lang="en-US"/>
          </a:p>
        </p:txBody>
      </p:sp>
    </p:spTree>
    <p:extLst>
      <p:ext uri="{BB962C8B-B14F-4D97-AF65-F5344CB8AC3E}">
        <p14:creationId xmlns:p14="http://schemas.microsoft.com/office/powerpoint/2010/main" val="223177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4E34BC-2926-468D-970D-79D28B2FA0E9}" type="datetimeFigureOut">
              <a:rPr lang="en-US" smtClean="0"/>
              <a:t>1/8/2016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410AB8-E885-4F36-A9F6-8487612E9E96}" type="slidenum">
              <a:rPr lang="en-US" smtClean="0"/>
              <a:t>‹#›</a:t>
            </a:fld>
            <a:endParaRPr lang="en-US"/>
          </a:p>
        </p:txBody>
      </p:sp>
    </p:spTree>
    <p:extLst>
      <p:ext uri="{BB962C8B-B14F-4D97-AF65-F5344CB8AC3E}">
        <p14:creationId xmlns:p14="http://schemas.microsoft.com/office/powerpoint/2010/main" val="7468296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121407"/>
            <a:ext cx="9144000" cy="1388555"/>
          </a:xfrm>
        </p:spPr>
        <p:txBody>
          <a:bodyPr/>
          <a:lstStyle/>
          <a:p>
            <a:r>
              <a:rPr lang="en-US" dirty="0" smtClean="0"/>
              <a:t>VMT Value Drivers</a:t>
            </a:r>
            <a:endParaRPr lang="en-US" dirty="0"/>
          </a:p>
        </p:txBody>
      </p:sp>
    </p:spTree>
    <p:extLst>
      <p:ext uri="{BB962C8B-B14F-4D97-AF65-F5344CB8AC3E}">
        <p14:creationId xmlns:p14="http://schemas.microsoft.com/office/powerpoint/2010/main" val="16211794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nvSpPr>
        <p:spPr>
          <a:xfrm>
            <a:off x="2848708" y="1899138"/>
            <a:ext cx="1629508" cy="996461"/>
          </a:xfrm>
          <a:prstGeom prst="chevron">
            <a:avLst>
              <a:gd name="adj" fmla="val 19864"/>
            </a:avLst>
          </a:prstGeom>
          <a:solidFill>
            <a:srgbClr val="92D050"/>
          </a:solidFill>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Chevron 4"/>
          <p:cNvSpPr/>
          <p:nvPr/>
        </p:nvSpPr>
        <p:spPr>
          <a:xfrm>
            <a:off x="4478216" y="1899137"/>
            <a:ext cx="1629508" cy="996461"/>
          </a:xfrm>
          <a:prstGeom prst="chevron">
            <a:avLst>
              <a:gd name="adj" fmla="val 19864"/>
            </a:avLst>
          </a:prstGeom>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Chevron 5"/>
          <p:cNvSpPr/>
          <p:nvPr/>
        </p:nvSpPr>
        <p:spPr>
          <a:xfrm>
            <a:off x="6107724" y="1899137"/>
            <a:ext cx="1629508" cy="996461"/>
          </a:xfrm>
          <a:prstGeom prst="chevron">
            <a:avLst>
              <a:gd name="adj" fmla="val 19864"/>
            </a:avLst>
          </a:prstGeom>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Chevron 6"/>
          <p:cNvSpPr/>
          <p:nvPr/>
        </p:nvSpPr>
        <p:spPr>
          <a:xfrm>
            <a:off x="7807570" y="1899136"/>
            <a:ext cx="1629508" cy="996461"/>
          </a:xfrm>
          <a:prstGeom prst="chevron">
            <a:avLst>
              <a:gd name="adj" fmla="val 19864"/>
            </a:avLst>
          </a:prstGeom>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hevron 7"/>
          <p:cNvSpPr/>
          <p:nvPr/>
        </p:nvSpPr>
        <p:spPr>
          <a:xfrm>
            <a:off x="9437078" y="1899135"/>
            <a:ext cx="1629508" cy="996461"/>
          </a:xfrm>
          <a:prstGeom prst="chevron">
            <a:avLst>
              <a:gd name="adj" fmla="val 19864"/>
            </a:avLst>
          </a:prstGeom>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Pentagon 8"/>
          <p:cNvSpPr/>
          <p:nvPr/>
        </p:nvSpPr>
        <p:spPr>
          <a:xfrm>
            <a:off x="1324708" y="1899135"/>
            <a:ext cx="1524000" cy="996461"/>
          </a:xfrm>
          <a:prstGeom prst="homePlate">
            <a:avLst>
              <a:gd name="adj" fmla="val 24118"/>
            </a:avLst>
          </a:prstGeom>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230925" y="1793624"/>
            <a:ext cx="222739" cy="211015"/>
          </a:xfrm>
          <a:prstGeom prst="ellipse">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bg1"/>
                </a:solidFill>
              </a:rPr>
              <a:t>1</a:t>
            </a:r>
            <a:endParaRPr lang="en-US" sz="1050" b="1" dirty="0">
              <a:solidFill>
                <a:schemeClr val="bg1"/>
              </a:solidFill>
            </a:endParaRPr>
          </a:p>
        </p:txBody>
      </p:sp>
      <p:sp>
        <p:nvSpPr>
          <p:cNvPr id="11" name="Oval 10"/>
          <p:cNvSpPr/>
          <p:nvPr/>
        </p:nvSpPr>
        <p:spPr>
          <a:xfrm>
            <a:off x="2754925" y="1793624"/>
            <a:ext cx="222739" cy="211015"/>
          </a:xfrm>
          <a:prstGeom prst="ellipse">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bg1"/>
                </a:solidFill>
              </a:rPr>
              <a:t>2</a:t>
            </a:r>
            <a:endParaRPr lang="en-US" sz="1050" b="1" dirty="0">
              <a:solidFill>
                <a:schemeClr val="bg1"/>
              </a:solidFill>
            </a:endParaRPr>
          </a:p>
        </p:txBody>
      </p:sp>
      <p:sp>
        <p:nvSpPr>
          <p:cNvPr id="12" name="Oval 11"/>
          <p:cNvSpPr/>
          <p:nvPr/>
        </p:nvSpPr>
        <p:spPr>
          <a:xfrm>
            <a:off x="4372709" y="1793624"/>
            <a:ext cx="222739" cy="211015"/>
          </a:xfrm>
          <a:prstGeom prst="ellipse">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bg1"/>
                </a:solidFill>
              </a:rPr>
              <a:t>3</a:t>
            </a:r>
            <a:endParaRPr lang="en-US" sz="1050" b="1" dirty="0">
              <a:solidFill>
                <a:schemeClr val="bg1"/>
              </a:solidFill>
            </a:endParaRPr>
          </a:p>
        </p:txBody>
      </p:sp>
      <p:sp>
        <p:nvSpPr>
          <p:cNvPr id="13" name="Oval 12"/>
          <p:cNvSpPr/>
          <p:nvPr/>
        </p:nvSpPr>
        <p:spPr>
          <a:xfrm>
            <a:off x="6013941" y="1793624"/>
            <a:ext cx="222739" cy="211015"/>
          </a:xfrm>
          <a:prstGeom prst="ellipse">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bg1"/>
                </a:solidFill>
              </a:rPr>
              <a:t>4</a:t>
            </a:r>
            <a:endParaRPr lang="en-US" sz="1050" b="1" dirty="0">
              <a:solidFill>
                <a:schemeClr val="bg1"/>
              </a:solidFill>
            </a:endParaRPr>
          </a:p>
        </p:txBody>
      </p:sp>
      <p:sp>
        <p:nvSpPr>
          <p:cNvPr id="14" name="Oval 13"/>
          <p:cNvSpPr/>
          <p:nvPr/>
        </p:nvSpPr>
        <p:spPr>
          <a:xfrm>
            <a:off x="7643449" y="1793624"/>
            <a:ext cx="222739" cy="211015"/>
          </a:xfrm>
          <a:prstGeom prst="ellipse">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5</a:t>
            </a:r>
          </a:p>
        </p:txBody>
      </p:sp>
      <p:sp>
        <p:nvSpPr>
          <p:cNvPr id="15" name="Oval 14"/>
          <p:cNvSpPr/>
          <p:nvPr/>
        </p:nvSpPr>
        <p:spPr>
          <a:xfrm>
            <a:off x="9355018" y="1793624"/>
            <a:ext cx="222739" cy="211015"/>
          </a:xfrm>
          <a:prstGeom prst="ellipse">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6</a:t>
            </a:r>
            <a:endParaRPr lang="en-US" sz="1200" b="1" dirty="0">
              <a:solidFill>
                <a:schemeClr val="bg1"/>
              </a:solidFill>
            </a:endParaRPr>
          </a:p>
        </p:txBody>
      </p:sp>
      <p:sp>
        <p:nvSpPr>
          <p:cNvPr id="16" name="TextBox 15"/>
          <p:cNvSpPr txBox="1"/>
          <p:nvPr/>
        </p:nvSpPr>
        <p:spPr>
          <a:xfrm>
            <a:off x="1576758" y="1220450"/>
            <a:ext cx="880562" cy="307777"/>
          </a:xfrm>
          <a:prstGeom prst="rect">
            <a:avLst/>
          </a:prstGeom>
          <a:noFill/>
        </p:spPr>
        <p:txBody>
          <a:bodyPr wrap="none" rtlCol="0">
            <a:spAutoFit/>
          </a:bodyPr>
          <a:lstStyle/>
          <a:p>
            <a:r>
              <a:rPr lang="en-US" sz="1400" dirty="0" smtClean="0"/>
              <a:t>Warm Up</a:t>
            </a:r>
            <a:endParaRPr lang="en-US" sz="1400" dirty="0"/>
          </a:p>
        </p:txBody>
      </p:sp>
      <p:sp>
        <p:nvSpPr>
          <p:cNvPr id="17" name="TextBox 16"/>
          <p:cNvSpPr txBox="1"/>
          <p:nvPr/>
        </p:nvSpPr>
        <p:spPr>
          <a:xfrm>
            <a:off x="3154132" y="1220450"/>
            <a:ext cx="799834" cy="307777"/>
          </a:xfrm>
          <a:prstGeom prst="rect">
            <a:avLst/>
          </a:prstGeom>
          <a:noFill/>
        </p:spPr>
        <p:txBody>
          <a:bodyPr wrap="none" rtlCol="0">
            <a:spAutoFit/>
          </a:bodyPr>
          <a:lstStyle/>
          <a:p>
            <a:r>
              <a:rPr lang="en-US" sz="1400" dirty="0" smtClean="0"/>
              <a:t>Reframe</a:t>
            </a:r>
            <a:endParaRPr lang="en-US" sz="1400" dirty="0"/>
          </a:p>
        </p:txBody>
      </p:sp>
      <p:sp>
        <p:nvSpPr>
          <p:cNvPr id="18" name="TextBox 17"/>
          <p:cNvSpPr txBox="1"/>
          <p:nvPr/>
        </p:nvSpPr>
        <p:spPr>
          <a:xfrm>
            <a:off x="6221564" y="1220450"/>
            <a:ext cx="1422184" cy="307777"/>
          </a:xfrm>
          <a:prstGeom prst="rect">
            <a:avLst/>
          </a:prstGeom>
          <a:noFill/>
        </p:spPr>
        <p:txBody>
          <a:bodyPr wrap="none" rtlCol="0">
            <a:spAutoFit/>
          </a:bodyPr>
          <a:lstStyle/>
          <a:p>
            <a:r>
              <a:rPr lang="en-US" sz="1400" dirty="0" smtClean="0"/>
              <a:t>Bind Emotionally</a:t>
            </a:r>
            <a:endParaRPr lang="en-US" sz="1400" dirty="0"/>
          </a:p>
        </p:txBody>
      </p:sp>
      <p:sp>
        <p:nvSpPr>
          <p:cNvPr id="19" name="TextBox 18"/>
          <p:cNvSpPr txBox="1"/>
          <p:nvPr/>
        </p:nvSpPr>
        <p:spPr>
          <a:xfrm>
            <a:off x="9374047" y="1220450"/>
            <a:ext cx="1528880" cy="523220"/>
          </a:xfrm>
          <a:prstGeom prst="rect">
            <a:avLst/>
          </a:prstGeom>
          <a:noFill/>
        </p:spPr>
        <p:txBody>
          <a:bodyPr wrap="none" rtlCol="0">
            <a:spAutoFit/>
          </a:bodyPr>
          <a:lstStyle/>
          <a:p>
            <a:pPr algn="ctr"/>
            <a:r>
              <a:rPr lang="en-US" sz="1400" dirty="0" smtClean="0"/>
              <a:t>Why Your Solution</a:t>
            </a:r>
          </a:p>
          <a:p>
            <a:pPr algn="ctr"/>
            <a:r>
              <a:rPr lang="en-US" sz="1400" dirty="0" smtClean="0"/>
              <a:t>Is Unique</a:t>
            </a:r>
            <a:endParaRPr lang="en-US" sz="1400" dirty="0"/>
          </a:p>
        </p:txBody>
      </p:sp>
      <p:sp>
        <p:nvSpPr>
          <p:cNvPr id="20" name="TextBox 19"/>
          <p:cNvSpPr txBox="1"/>
          <p:nvPr/>
        </p:nvSpPr>
        <p:spPr>
          <a:xfrm>
            <a:off x="7786158" y="1220450"/>
            <a:ext cx="1333185" cy="523220"/>
          </a:xfrm>
          <a:prstGeom prst="rect">
            <a:avLst/>
          </a:prstGeom>
          <a:noFill/>
        </p:spPr>
        <p:txBody>
          <a:bodyPr wrap="none" rtlCol="0">
            <a:spAutoFit/>
          </a:bodyPr>
          <a:lstStyle/>
          <a:p>
            <a:pPr algn="ctr"/>
            <a:r>
              <a:rPr lang="en-US" sz="1400" dirty="0" smtClean="0"/>
              <a:t>Present What’s </a:t>
            </a:r>
          </a:p>
          <a:p>
            <a:pPr algn="ctr"/>
            <a:r>
              <a:rPr lang="en-US" sz="1400" dirty="0" smtClean="0"/>
              <a:t>Needed</a:t>
            </a:r>
            <a:endParaRPr lang="en-US" sz="1400" dirty="0"/>
          </a:p>
        </p:txBody>
      </p:sp>
      <p:sp>
        <p:nvSpPr>
          <p:cNvPr id="21" name="TextBox 20"/>
          <p:cNvSpPr txBox="1"/>
          <p:nvPr/>
        </p:nvSpPr>
        <p:spPr>
          <a:xfrm>
            <a:off x="4703427" y="1220450"/>
            <a:ext cx="985270" cy="307777"/>
          </a:xfrm>
          <a:prstGeom prst="rect">
            <a:avLst/>
          </a:prstGeom>
          <a:noFill/>
        </p:spPr>
        <p:txBody>
          <a:bodyPr wrap="none" rtlCol="0">
            <a:spAutoFit/>
          </a:bodyPr>
          <a:lstStyle/>
          <a:p>
            <a:r>
              <a:rPr lang="en-US" sz="1400" dirty="0" smtClean="0"/>
              <a:t>Rationalize</a:t>
            </a:r>
            <a:endParaRPr lang="en-US" sz="1400" dirty="0"/>
          </a:p>
        </p:txBody>
      </p:sp>
      <p:cxnSp>
        <p:nvCxnSpPr>
          <p:cNvPr id="22" name="Straight Connector 21"/>
          <p:cNvCxnSpPr/>
          <p:nvPr/>
        </p:nvCxnSpPr>
        <p:spPr>
          <a:xfrm>
            <a:off x="1342293" y="1220450"/>
            <a:ext cx="1295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922908" y="1220450"/>
            <a:ext cx="1295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542543" y="1220450"/>
            <a:ext cx="1295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213231" y="1220450"/>
            <a:ext cx="1295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7807570" y="1220450"/>
            <a:ext cx="1295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469627" y="1220450"/>
            <a:ext cx="1295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416021" y="1956877"/>
            <a:ext cx="1172308" cy="600164"/>
          </a:xfrm>
          <a:prstGeom prst="rect">
            <a:avLst/>
          </a:prstGeom>
          <a:noFill/>
        </p:spPr>
        <p:txBody>
          <a:bodyPr wrap="square" rtlCol="0">
            <a:spAutoFit/>
          </a:bodyPr>
          <a:lstStyle/>
          <a:p>
            <a:r>
              <a:rPr lang="en-US" sz="1100" b="1" dirty="0" smtClean="0">
                <a:solidFill>
                  <a:schemeClr val="bg1"/>
                </a:solidFill>
              </a:rPr>
              <a:t>Build credibility:</a:t>
            </a:r>
          </a:p>
          <a:p>
            <a:r>
              <a:rPr lang="en-US" sz="1100" b="1" dirty="0" smtClean="0">
                <a:solidFill>
                  <a:schemeClr val="bg1"/>
                </a:solidFill>
              </a:rPr>
              <a:t>“I know your world”</a:t>
            </a:r>
            <a:endParaRPr lang="en-US" sz="1100" b="1" dirty="0">
              <a:solidFill>
                <a:schemeClr val="bg1"/>
              </a:solidFill>
            </a:endParaRPr>
          </a:p>
        </p:txBody>
      </p:sp>
      <p:sp>
        <p:nvSpPr>
          <p:cNvPr id="29" name="TextBox 28"/>
          <p:cNvSpPr txBox="1"/>
          <p:nvPr/>
        </p:nvSpPr>
        <p:spPr>
          <a:xfrm>
            <a:off x="3090408" y="1956877"/>
            <a:ext cx="1172308" cy="938719"/>
          </a:xfrm>
          <a:prstGeom prst="rect">
            <a:avLst/>
          </a:prstGeom>
          <a:noFill/>
        </p:spPr>
        <p:txBody>
          <a:bodyPr wrap="square" rtlCol="0">
            <a:spAutoFit/>
          </a:bodyPr>
          <a:lstStyle/>
          <a:p>
            <a:r>
              <a:rPr lang="en-US" sz="1100" b="1" dirty="0" smtClean="0">
                <a:solidFill>
                  <a:schemeClr val="bg1"/>
                </a:solidFill>
              </a:rPr>
              <a:t>Surprise with a new perspective, making them wanting more</a:t>
            </a:r>
            <a:endParaRPr lang="en-US" sz="1100" b="1" dirty="0">
              <a:solidFill>
                <a:schemeClr val="bg1"/>
              </a:solidFill>
            </a:endParaRPr>
          </a:p>
        </p:txBody>
      </p:sp>
      <p:sp>
        <p:nvSpPr>
          <p:cNvPr id="30" name="TextBox 29"/>
          <p:cNvSpPr txBox="1"/>
          <p:nvPr/>
        </p:nvSpPr>
        <p:spPr>
          <a:xfrm>
            <a:off x="4764795" y="1956877"/>
            <a:ext cx="1172308" cy="938719"/>
          </a:xfrm>
          <a:prstGeom prst="rect">
            <a:avLst/>
          </a:prstGeom>
          <a:noFill/>
        </p:spPr>
        <p:txBody>
          <a:bodyPr wrap="square" rtlCol="0">
            <a:spAutoFit/>
          </a:bodyPr>
          <a:lstStyle/>
          <a:p>
            <a:r>
              <a:rPr lang="en-US" sz="1100" b="1" dirty="0" smtClean="0">
                <a:solidFill>
                  <a:schemeClr val="bg1"/>
                </a:solidFill>
              </a:rPr>
              <a:t>Leverage Fear Uncertainty &amp; Doubt via data based on value drivers</a:t>
            </a:r>
            <a:endParaRPr lang="en-US" sz="1100" b="1" dirty="0">
              <a:solidFill>
                <a:schemeClr val="bg1"/>
              </a:solidFill>
            </a:endParaRPr>
          </a:p>
        </p:txBody>
      </p:sp>
      <p:sp>
        <p:nvSpPr>
          <p:cNvPr id="31" name="TextBox 30"/>
          <p:cNvSpPr txBox="1"/>
          <p:nvPr/>
        </p:nvSpPr>
        <p:spPr>
          <a:xfrm>
            <a:off x="6330461" y="1956877"/>
            <a:ext cx="1172308" cy="938719"/>
          </a:xfrm>
          <a:prstGeom prst="rect">
            <a:avLst/>
          </a:prstGeom>
          <a:noFill/>
        </p:spPr>
        <p:txBody>
          <a:bodyPr wrap="square" rtlCol="0">
            <a:spAutoFit/>
          </a:bodyPr>
          <a:lstStyle/>
          <a:p>
            <a:r>
              <a:rPr lang="en-US" sz="1100" b="1" dirty="0" smtClean="0">
                <a:solidFill>
                  <a:schemeClr val="bg1"/>
                </a:solidFill>
              </a:rPr>
              <a:t>Make the customer see the challenge </a:t>
            </a:r>
          </a:p>
          <a:p>
            <a:r>
              <a:rPr lang="en-US" sz="1100" b="1" dirty="0" smtClean="0">
                <a:solidFill>
                  <a:schemeClr val="bg1"/>
                </a:solidFill>
              </a:rPr>
              <a:t>/opportunity as their own</a:t>
            </a:r>
            <a:endParaRPr lang="en-US" sz="1100" b="1" dirty="0">
              <a:solidFill>
                <a:schemeClr val="bg1"/>
              </a:solidFill>
            </a:endParaRPr>
          </a:p>
        </p:txBody>
      </p:sp>
      <p:sp>
        <p:nvSpPr>
          <p:cNvPr id="32" name="TextBox 31"/>
          <p:cNvSpPr txBox="1"/>
          <p:nvPr/>
        </p:nvSpPr>
        <p:spPr>
          <a:xfrm>
            <a:off x="8030308" y="1956877"/>
            <a:ext cx="1172308" cy="769441"/>
          </a:xfrm>
          <a:prstGeom prst="rect">
            <a:avLst/>
          </a:prstGeom>
          <a:noFill/>
        </p:spPr>
        <p:txBody>
          <a:bodyPr wrap="square" rtlCol="0">
            <a:spAutoFit/>
          </a:bodyPr>
          <a:lstStyle/>
          <a:p>
            <a:r>
              <a:rPr lang="en-US" sz="1100" b="1" dirty="0" smtClean="0">
                <a:solidFill>
                  <a:schemeClr val="bg1"/>
                </a:solidFill>
              </a:rPr>
              <a:t>Present the capabilities required to seize the opportunity</a:t>
            </a:r>
            <a:endParaRPr lang="en-US" sz="1100" b="1" dirty="0">
              <a:solidFill>
                <a:schemeClr val="bg1"/>
              </a:solidFill>
            </a:endParaRPr>
          </a:p>
        </p:txBody>
      </p:sp>
      <p:sp>
        <p:nvSpPr>
          <p:cNvPr id="33" name="TextBox 32"/>
          <p:cNvSpPr txBox="1"/>
          <p:nvPr/>
        </p:nvSpPr>
        <p:spPr>
          <a:xfrm>
            <a:off x="9673782" y="1956877"/>
            <a:ext cx="1172308" cy="938719"/>
          </a:xfrm>
          <a:prstGeom prst="rect">
            <a:avLst/>
          </a:prstGeom>
          <a:noFill/>
        </p:spPr>
        <p:txBody>
          <a:bodyPr wrap="square" rtlCol="0">
            <a:spAutoFit/>
          </a:bodyPr>
          <a:lstStyle/>
          <a:p>
            <a:r>
              <a:rPr lang="en-US" sz="1100" b="1" dirty="0" smtClean="0">
                <a:solidFill>
                  <a:schemeClr val="bg1"/>
                </a:solidFill>
              </a:rPr>
              <a:t>Demonstrate how your solution is better than anyone else’s</a:t>
            </a:r>
            <a:endParaRPr lang="en-US" sz="1100" b="1" dirty="0">
              <a:solidFill>
                <a:schemeClr val="bg1"/>
              </a:solidFill>
            </a:endParaRPr>
          </a:p>
        </p:txBody>
      </p:sp>
      <p:graphicFrame>
        <p:nvGraphicFramePr>
          <p:cNvPr id="34" name="Table 33"/>
          <p:cNvGraphicFramePr>
            <a:graphicFrameLocks noGrp="1" noChangeAspect="1"/>
          </p:cNvGraphicFramePr>
          <p:nvPr>
            <p:extLst>
              <p:ext uri="{D42A27DB-BD31-4B8C-83A1-F6EECF244321}">
                <p14:modId xmlns:p14="http://schemas.microsoft.com/office/powerpoint/2010/main" val="3401882463"/>
              </p:ext>
            </p:extLst>
          </p:nvPr>
        </p:nvGraphicFramePr>
        <p:xfrm>
          <a:off x="1324708" y="3272589"/>
          <a:ext cx="9741877" cy="3366316"/>
        </p:xfrm>
        <a:graphic>
          <a:graphicData uri="http://schemas.openxmlformats.org/drawingml/2006/table">
            <a:tbl>
              <a:tblPr firstRow="1" firstCol="1" lastCol="1" bandRow="1"/>
              <a:tblGrid>
                <a:gridCol w="9741877">
                  <a:extLst>
                    <a:ext uri="{9D8B030D-6E8A-4147-A177-3AD203B41FA5}">
                      <a16:colId xmlns:a16="http://schemas.microsoft.com/office/drawing/2014/main" xmlns="" val="2796278072"/>
                    </a:ext>
                  </a:extLst>
                </a:gridCol>
              </a:tblGrid>
              <a:tr h="315129">
                <a:tc>
                  <a:txBody>
                    <a:bodyPr/>
                    <a:lstStyle/>
                    <a:p>
                      <a:pPr marL="0" marR="0" algn="l">
                        <a:lnSpc>
                          <a:spcPct val="107000"/>
                        </a:lnSpc>
                        <a:spcBef>
                          <a:spcPts val="0"/>
                        </a:spcBef>
                        <a:spcAft>
                          <a:spcPts val="0"/>
                        </a:spcAft>
                      </a:pPr>
                      <a:r>
                        <a:rPr lang="en-US" sz="1600" b="1" dirty="0">
                          <a:effectLst/>
                          <a:latin typeface="Calibri" panose="020F0502020204030204" pitchFamily="34" charset="0"/>
                          <a:ea typeface="Times New Roman" panose="02020603050405020304" pitchFamily="18" charset="0"/>
                          <a:cs typeface="Times New Roman" panose="02020603050405020304" pitchFamily="18" charset="0"/>
                        </a:rPr>
                        <a:t>How Do You Deal With It Today</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7421" marR="474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335424963"/>
                  </a:ext>
                </a:extLst>
              </a:tr>
              <a:tr h="3051187">
                <a:tc>
                  <a:txBody>
                    <a:bodyPr/>
                    <a:lstStyle/>
                    <a:p>
                      <a:pPr marL="0" marR="0" algn="l">
                        <a:lnSpc>
                          <a:spcPct val="115000"/>
                        </a:lnSpc>
                        <a:spcBef>
                          <a:spcPts val="0"/>
                        </a:spcBef>
                        <a:spcAft>
                          <a:spcPts val="0"/>
                        </a:spcAft>
                      </a:pP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  </a:t>
                      </a: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Overprovision</a:t>
                      </a:r>
                    </a:p>
                    <a:p>
                      <a:pPr marL="0" marR="0" algn="l">
                        <a:lnSpc>
                          <a:spcPct val="115000"/>
                        </a:lnSpc>
                        <a:spcBef>
                          <a:spcPts val="0"/>
                        </a:spcBef>
                        <a:spcAft>
                          <a:spcPts val="0"/>
                        </a:spcAft>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 </a:t>
                      </a:r>
                    </a:p>
                    <a:p>
                      <a:pPr marL="0" marR="0" algn="l">
                        <a:lnSpc>
                          <a:spcPct val="115000"/>
                        </a:lnSpc>
                        <a:spcBef>
                          <a:spcPts val="0"/>
                        </a:spcBef>
                        <a:spcAft>
                          <a:spcPts val="0"/>
                        </a:spcAft>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   High touch/ high labor</a:t>
                      </a:r>
                    </a:p>
                    <a:p>
                      <a:pPr marL="0" marR="0" algn="l">
                        <a:lnSpc>
                          <a:spcPct val="115000"/>
                        </a:lnSpc>
                        <a:spcBef>
                          <a:spcPts val="0"/>
                        </a:spcBef>
                        <a:spcAft>
                          <a:spcPts val="0"/>
                        </a:spcAft>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 </a:t>
                      </a:r>
                    </a:p>
                    <a:p>
                      <a:pPr marL="0" marR="0" algn="l">
                        <a:lnSpc>
                          <a:spcPct val="115000"/>
                        </a:lnSpc>
                        <a:spcBef>
                          <a:spcPts val="0"/>
                        </a:spcBef>
                        <a:spcAft>
                          <a:spcPts val="0"/>
                        </a:spcAft>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   Monitor everything/ event correlation</a:t>
                      </a:r>
                    </a:p>
                    <a:p>
                      <a:pPr marL="0" marR="0" algn="l">
                        <a:lnSpc>
                          <a:spcPct val="115000"/>
                        </a:lnSpc>
                        <a:spcBef>
                          <a:spcPts val="0"/>
                        </a:spcBef>
                        <a:spcAft>
                          <a:spcPts val="0"/>
                        </a:spcAft>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 </a:t>
                      </a:r>
                    </a:p>
                    <a:p>
                      <a:pPr marL="0" marR="0" algn="l">
                        <a:lnSpc>
                          <a:spcPct val="115000"/>
                        </a:lnSpc>
                        <a:spcBef>
                          <a:spcPts val="0"/>
                        </a:spcBef>
                        <a:spcAft>
                          <a:spcPts val="0"/>
                        </a:spcAft>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  Incident reaction</a:t>
                      </a:r>
                    </a:p>
                  </a:txBody>
                  <a:tcPr marL="47421" marR="474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212519620"/>
                  </a:ext>
                </a:extLst>
              </a:tr>
            </a:tbl>
          </a:graphicData>
        </a:graphic>
      </p:graphicFrame>
      <p:sp>
        <p:nvSpPr>
          <p:cNvPr id="35" name="Title 35"/>
          <p:cNvSpPr txBox="1">
            <a:spLocks/>
          </p:cNvSpPr>
          <p:nvPr/>
        </p:nvSpPr>
        <p:spPr>
          <a:xfrm>
            <a:off x="322235" y="130349"/>
            <a:ext cx="11031416" cy="10123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Assure Application Performance </a:t>
            </a:r>
            <a:endParaRPr lang="en-US" dirty="0"/>
          </a:p>
        </p:txBody>
      </p:sp>
    </p:spTree>
    <p:extLst>
      <p:ext uri="{BB962C8B-B14F-4D97-AF65-F5344CB8AC3E}">
        <p14:creationId xmlns:p14="http://schemas.microsoft.com/office/powerpoint/2010/main" val="13012293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nvSpPr>
        <p:spPr>
          <a:xfrm>
            <a:off x="2848708" y="1899138"/>
            <a:ext cx="1629508" cy="996461"/>
          </a:xfrm>
          <a:prstGeom prst="chevron">
            <a:avLst>
              <a:gd name="adj" fmla="val 19864"/>
            </a:avLst>
          </a:prstGeom>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Chevron 4"/>
          <p:cNvSpPr/>
          <p:nvPr/>
        </p:nvSpPr>
        <p:spPr>
          <a:xfrm>
            <a:off x="4489939" y="1899137"/>
            <a:ext cx="1629508" cy="996461"/>
          </a:xfrm>
          <a:prstGeom prst="chevron">
            <a:avLst>
              <a:gd name="adj" fmla="val 19864"/>
            </a:avLst>
          </a:prstGeom>
          <a:solidFill>
            <a:srgbClr val="92D050"/>
          </a:solidFill>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Chevron 5"/>
          <p:cNvSpPr/>
          <p:nvPr/>
        </p:nvSpPr>
        <p:spPr>
          <a:xfrm>
            <a:off x="6107724" y="1899137"/>
            <a:ext cx="1629508" cy="996461"/>
          </a:xfrm>
          <a:prstGeom prst="chevron">
            <a:avLst>
              <a:gd name="adj" fmla="val 19864"/>
            </a:avLst>
          </a:prstGeom>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Chevron 6"/>
          <p:cNvSpPr/>
          <p:nvPr/>
        </p:nvSpPr>
        <p:spPr>
          <a:xfrm>
            <a:off x="7807570" y="1899136"/>
            <a:ext cx="1629508" cy="996461"/>
          </a:xfrm>
          <a:prstGeom prst="chevron">
            <a:avLst>
              <a:gd name="adj" fmla="val 19864"/>
            </a:avLst>
          </a:prstGeom>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hevron 7"/>
          <p:cNvSpPr/>
          <p:nvPr/>
        </p:nvSpPr>
        <p:spPr>
          <a:xfrm>
            <a:off x="9437078" y="1899135"/>
            <a:ext cx="1629508" cy="996461"/>
          </a:xfrm>
          <a:prstGeom prst="chevron">
            <a:avLst>
              <a:gd name="adj" fmla="val 19864"/>
            </a:avLst>
          </a:prstGeom>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Pentagon 8"/>
          <p:cNvSpPr/>
          <p:nvPr/>
        </p:nvSpPr>
        <p:spPr>
          <a:xfrm>
            <a:off x="1324708" y="1899135"/>
            <a:ext cx="1524000" cy="996461"/>
          </a:xfrm>
          <a:prstGeom prst="homePlate">
            <a:avLst>
              <a:gd name="adj" fmla="val 24118"/>
            </a:avLst>
          </a:prstGeom>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230925" y="1793624"/>
            <a:ext cx="222739" cy="211015"/>
          </a:xfrm>
          <a:prstGeom prst="ellipse">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bg1"/>
                </a:solidFill>
              </a:rPr>
              <a:t>1</a:t>
            </a:r>
            <a:endParaRPr lang="en-US" sz="1050" b="1" dirty="0">
              <a:solidFill>
                <a:schemeClr val="bg1"/>
              </a:solidFill>
            </a:endParaRPr>
          </a:p>
        </p:txBody>
      </p:sp>
      <p:sp>
        <p:nvSpPr>
          <p:cNvPr id="11" name="Oval 10"/>
          <p:cNvSpPr/>
          <p:nvPr/>
        </p:nvSpPr>
        <p:spPr>
          <a:xfrm>
            <a:off x="2754925" y="1793624"/>
            <a:ext cx="222739" cy="211015"/>
          </a:xfrm>
          <a:prstGeom prst="ellipse">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bg1"/>
                </a:solidFill>
              </a:rPr>
              <a:t>2</a:t>
            </a:r>
            <a:endParaRPr lang="en-US" sz="1050" b="1" dirty="0">
              <a:solidFill>
                <a:schemeClr val="bg1"/>
              </a:solidFill>
            </a:endParaRPr>
          </a:p>
        </p:txBody>
      </p:sp>
      <p:sp>
        <p:nvSpPr>
          <p:cNvPr id="12" name="Oval 11"/>
          <p:cNvSpPr/>
          <p:nvPr/>
        </p:nvSpPr>
        <p:spPr>
          <a:xfrm>
            <a:off x="4372709" y="1793624"/>
            <a:ext cx="222739" cy="211015"/>
          </a:xfrm>
          <a:prstGeom prst="ellipse">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bg1"/>
                </a:solidFill>
              </a:rPr>
              <a:t>3</a:t>
            </a:r>
            <a:endParaRPr lang="en-US" sz="1050" b="1" dirty="0">
              <a:solidFill>
                <a:schemeClr val="bg1"/>
              </a:solidFill>
            </a:endParaRPr>
          </a:p>
        </p:txBody>
      </p:sp>
      <p:sp>
        <p:nvSpPr>
          <p:cNvPr id="13" name="Oval 12"/>
          <p:cNvSpPr/>
          <p:nvPr/>
        </p:nvSpPr>
        <p:spPr>
          <a:xfrm>
            <a:off x="6013941" y="1793624"/>
            <a:ext cx="222739" cy="211015"/>
          </a:xfrm>
          <a:prstGeom prst="ellipse">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bg1"/>
                </a:solidFill>
              </a:rPr>
              <a:t>4</a:t>
            </a:r>
            <a:endParaRPr lang="en-US" sz="1050" b="1" dirty="0">
              <a:solidFill>
                <a:schemeClr val="bg1"/>
              </a:solidFill>
            </a:endParaRPr>
          </a:p>
        </p:txBody>
      </p:sp>
      <p:sp>
        <p:nvSpPr>
          <p:cNvPr id="14" name="Oval 13"/>
          <p:cNvSpPr/>
          <p:nvPr/>
        </p:nvSpPr>
        <p:spPr>
          <a:xfrm>
            <a:off x="7643449" y="1793624"/>
            <a:ext cx="222739" cy="211015"/>
          </a:xfrm>
          <a:prstGeom prst="ellipse">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5</a:t>
            </a:r>
          </a:p>
        </p:txBody>
      </p:sp>
      <p:sp>
        <p:nvSpPr>
          <p:cNvPr id="15" name="Oval 14"/>
          <p:cNvSpPr/>
          <p:nvPr/>
        </p:nvSpPr>
        <p:spPr>
          <a:xfrm>
            <a:off x="9355018" y="1793624"/>
            <a:ext cx="222739" cy="211015"/>
          </a:xfrm>
          <a:prstGeom prst="ellipse">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6</a:t>
            </a:r>
            <a:endParaRPr lang="en-US" sz="1200" b="1" dirty="0">
              <a:solidFill>
                <a:schemeClr val="bg1"/>
              </a:solidFill>
            </a:endParaRPr>
          </a:p>
        </p:txBody>
      </p:sp>
      <p:sp>
        <p:nvSpPr>
          <p:cNvPr id="16" name="TextBox 15"/>
          <p:cNvSpPr txBox="1"/>
          <p:nvPr/>
        </p:nvSpPr>
        <p:spPr>
          <a:xfrm>
            <a:off x="1576758" y="1220450"/>
            <a:ext cx="880562" cy="307777"/>
          </a:xfrm>
          <a:prstGeom prst="rect">
            <a:avLst/>
          </a:prstGeom>
          <a:noFill/>
        </p:spPr>
        <p:txBody>
          <a:bodyPr wrap="none" rtlCol="0">
            <a:spAutoFit/>
          </a:bodyPr>
          <a:lstStyle/>
          <a:p>
            <a:r>
              <a:rPr lang="en-US" sz="1400" dirty="0" smtClean="0"/>
              <a:t>Warm Up</a:t>
            </a:r>
            <a:endParaRPr lang="en-US" sz="1400" dirty="0"/>
          </a:p>
        </p:txBody>
      </p:sp>
      <p:sp>
        <p:nvSpPr>
          <p:cNvPr id="17" name="TextBox 16"/>
          <p:cNvSpPr txBox="1"/>
          <p:nvPr/>
        </p:nvSpPr>
        <p:spPr>
          <a:xfrm>
            <a:off x="3154132" y="1220450"/>
            <a:ext cx="799834" cy="307777"/>
          </a:xfrm>
          <a:prstGeom prst="rect">
            <a:avLst/>
          </a:prstGeom>
          <a:noFill/>
        </p:spPr>
        <p:txBody>
          <a:bodyPr wrap="none" rtlCol="0">
            <a:spAutoFit/>
          </a:bodyPr>
          <a:lstStyle/>
          <a:p>
            <a:r>
              <a:rPr lang="en-US" sz="1400" dirty="0" smtClean="0"/>
              <a:t>Reframe</a:t>
            </a:r>
            <a:endParaRPr lang="en-US" sz="1400" dirty="0"/>
          </a:p>
        </p:txBody>
      </p:sp>
      <p:sp>
        <p:nvSpPr>
          <p:cNvPr id="18" name="TextBox 17"/>
          <p:cNvSpPr txBox="1"/>
          <p:nvPr/>
        </p:nvSpPr>
        <p:spPr>
          <a:xfrm>
            <a:off x="6221564" y="1220450"/>
            <a:ext cx="1422184" cy="307777"/>
          </a:xfrm>
          <a:prstGeom prst="rect">
            <a:avLst/>
          </a:prstGeom>
          <a:noFill/>
        </p:spPr>
        <p:txBody>
          <a:bodyPr wrap="none" rtlCol="0">
            <a:spAutoFit/>
          </a:bodyPr>
          <a:lstStyle/>
          <a:p>
            <a:r>
              <a:rPr lang="en-US" sz="1400" dirty="0" smtClean="0"/>
              <a:t>Bind Emotionally</a:t>
            </a:r>
            <a:endParaRPr lang="en-US" sz="1400" dirty="0"/>
          </a:p>
        </p:txBody>
      </p:sp>
      <p:sp>
        <p:nvSpPr>
          <p:cNvPr id="19" name="TextBox 18"/>
          <p:cNvSpPr txBox="1"/>
          <p:nvPr/>
        </p:nvSpPr>
        <p:spPr>
          <a:xfrm>
            <a:off x="9374047" y="1220450"/>
            <a:ext cx="1528880" cy="523220"/>
          </a:xfrm>
          <a:prstGeom prst="rect">
            <a:avLst/>
          </a:prstGeom>
          <a:noFill/>
        </p:spPr>
        <p:txBody>
          <a:bodyPr wrap="none" rtlCol="0">
            <a:spAutoFit/>
          </a:bodyPr>
          <a:lstStyle/>
          <a:p>
            <a:pPr algn="ctr"/>
            <a:r>
              <a:rPr lang="en-US" sz="1400" dirty="0" smtClean="0"/>
              <a:t>Why Your Solution</a:t>
            </a:r>
          </a:p>
          <a:p>
            <a:pPr algn="ctr"/>
            <a:r>
              <a:rPr lang="en-US" sz="1400" dirty="0" smtClean="0"/>
              <a:t>Is Unique</a:t>
            </a:r>
            <a:endParaRPr lang="en-US" sz="1400" dirty="0"/>
          </a:p>
        </p:txBody>
      </p:sp>
      <p:sp>
        <p:nvSpPr>
          <p:cNvPr id="20" name="TextBox 19"/>
          <p:cNvSpPr txBox="1"/>
          <p:nvPr/>
        </p:nvSpPr>
        <p:spPr>
          <a:xfrm>
            <a:off x="7786158" y="1220450"/>
            <a:ext cx="1333185" cy="523220"/>
          </a:xfrm>
          <a:prstGeom prst="rect">
            <a:avLst/>
          </a:prstGeom>
          <a:noFill/>
        </p:spPr>
        <p:txBody>
          <a:bodyPr wrap="none" rtlCol="0">
            <a:spAutoFit/>
          </a:bodyPr>
          <a:lstStyle/>
          <a:p>
            <a:pPr algn="ctr"/>
            <a:r>
              <a:rPr lang="en-US" sz="1400" dirty="0" smtClean="0"/>
              <a:t>Present What’s </a:t>
            </a:r>
          </a:p>
          <a:p>
            <a:pPr algn="ctr"/>
            <a:r>
              <a:rPr lang="en-US" sz="1400" dirty="0" smtClean="0"/>
              <a:t>Needed</a:t>
            </a:r>
            <a:endParaRPr lang="en-US" sz="1400" dirty="0"/>
          </a:p>
        </p:txBody>
      </p:sp>
      <p:sp>
        <p:nvSpPr>
          <p:cNvPr id="21" name="TextBox 20"/>
          <p:cNvSpPr txBox="1"/>
          <p:nvPr/>
        </p:nvSpPr>
        <p:spPr>
          <a:xfrm>
            <a:off x="4703427" y="1220450"/>
            <a:ext cx="985270" cy="307777"/>
          </a:xfrm>
          <a:prstGeom prst="rect">
            <a:avLst/>
          </a:prstGeom>
          <a:noFill/>
        </p:spPr>
        <p:txBody>
          <a:bodyPr wrap="none" rtlCol="0">
            <a:spAutoFit/>
          </a:bodyPr>
          <a:lstStyle/>
          <a:p>
            <a:r>
              <a:rPr lang="en-US" sz="1400" dirty="0" smtClean="0"/>
              <a:t>Rationalize</a:t>
            </a:r>
            <a:endParaRPr lang="en-US" sz="1400" dirty="0"/>
          </a:p>
        </p:txBody>
      </p:sp>
      <p:cxnSp>
        <p:nvCxnSpPr>
          <p:cNvPr id="22" name="Straight Connector 21"/>
          <p:cNvCxnSpPr/>
          <p:nvPr/>
        </p:nvCxnSpPr>
        <p:spPr>
          <a:xfrm>
            <a:off x="1342293" y="1220450"/>
            <a:ext cx="1295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922908" y="1220450"/>
            <a:ext cx="1295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542543" y="1220450"/>
            <a:ext cx="1295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213231" y="1220450"/>
            <a:ext cx="1295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7807570" y="1220450"/>
            <a:ext cx="1295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469627" y="1220450"/>
            <a:ext cx="1295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416021" y="1956877"/>
            <a:ext cx="1172308" cy="600164"/>
          </a:xfrm>
          <a:prstGeom prst="rect">
            <a:avLst/>
          </a:prstGeom>
          <a:noFill/>
        </p:spPr>
        <p:txBody>
          <a:bodyPr wrap="square" rtlCol="0">
            <a:spAutoFit/>
          </a:bodyPr>
          <a:lstStyle/>
          <a:p>
            <a:r>
              <a:rPr lang="en-US" sz="1100" b="1" dirty="0" smtClean="0">
                <a:solidFill>
                  <a:schemeClr val="bg1"/>
                </a:solidFill>
              </a:rPr>
              <a:t>Build credibility:</a:t>
            </a:r>
          </a:p>
          <a:p>
            <a:r>
              <a:rPr lang="en-US" sz="1100" b="1" dirty="0" smtClean="0">
                <a:solidFill>
                  <a:schemeClr val="bg1"/>
                </a:solidFill>
              </a:rPr>
              <a:t>“I know your world”</a:t>
            </a:r>
            <a:endParaRPr lang="en-US" sz="1100" b="1" dirty="0">
              <a:solidFill>
                <a:schemeClr val="bg1"/>
              </a:solidFill>
            </a:endParaRPr>
          </a:p>
        </p:txBody>
      </p:sp>
      <p:sp>
        <p:nvSpPr>
          <p:cNvPr id="29" name="TextBox 28"/>
          <p:cNvSpPr txBox="1"/>
          <p:nvPr/>
        </p:nvSpPr>
        <p:spPr>
          <a:xfrm>
            <a:off x="3090408" y="1956877"/>
            <a:ext cx="1172308" cy="938719"/>
          </a:xfrm>
          <a:prstGeom prst="rect">
            <a:avLst/>
          </a:prstGeom>
          <a:noFill/>
        </p:spPr>
        <p:txBody>
          <a:bodyPr wrap="square" rtlCol="0">
            <a:spAutoFit/>
          </a:bodyPr>
          <a:lstStyle/>
          <a:p>
            <a:r>
              <a:rPr lang="en-US" sz="1100" b="1" dirty="0" smtClean="0">
                <a:solidFill>
                  <a:schemeClr val="bg1"/>
                </a:solidFill>
              </a:rPr>
              <a:t>Surprise with a new perspective, making them wanting more</a:t>
            </a:r>
            <a:endParaRPr lang="en-US" sz="1100" b="1" dirty="0">
              <a:solidFill>
                <a:schemeClr val="bg1"/>
              </a:solidFill>
            </a:endParaRPr>
          </a:p>
        </p:txBody>
      </p:sp>
      <p:sp>
        <p:nvSpPr>
          <p:cNvPr id="30" name="TextBox 29"/>
          <p:cNvSpPr txBox="1"/>
          <p:nvPr/>
        </p:nvSpPr>
        <p:spPr>
          <a:xfrm>
            <a:off x="4764795" y="1956877"/>
            <a:ext cx="1172308" cy="938719"/>
          </a:xfrm>
          <a:prstGeom prst="rect">
            <a:avLst/>
          </a:prstGeom>
          <a:noFill/>
        </p:spPr>
        <p:txBody>
          <a:bodyPr wrap="square" rtlCol="0">
            <a:spAutoFit/>
          </a:bodyPr>
          <a:lstStyle/>
          <a:p>
            <a:r>
              <a:rPr lang="en-US" sz="1100" b="1" dirty="0" smtClean="0">
                <a:solidFill>
                  <a:schemeClr val="bg1"/>
                </a:solidFill>
              </a:rPr>
              <a:t>Leverage Fear Uncertainty &amp; Doubt via data based on value drivers</a:t>
            </a:r>
            <a:endParaRPr lang="en-US" sz="1100" b="1" dirty="0">
              <a:solidFill>
                <a:schemeClr val="bg1"/>
              </a:solidFill>
            </a:endParaRPr>
          </a:p>
        </p:txBody>
      </p:sp>
      <p:sp>
        <p:nvSpPr>
          <p:cNvPr id="31" name="TextBox 30"/>
          <p:cNvSpPr txBox="1"/>
          <p:nvPr/>
        </p:nvSpPr>
        <p:spPr>
          <a:xfrm>
            <a:off x="6330461" y="1956877"/>
            <a:ext cx="1172308" cy="938719"/>
          </a:xfrm>
          <a:prstGeom prst="rect">
            <a:avLst/>
          </a:prstGeom>
          <a:noFill/>
        </p:spPr>
        <p:txBody>
          <a:bodyPr wrap="square" rtlCol="0">
            <a:spAutoFit/>
          </a:bodyPr>
          <a:lstStyle/>
          <a:p>
            <a:r>
              <a:rPr lang="en-US" sz="1100" b="1" dirty="0" smtClean="0">
                <a:solidFill>
                  <a:schemeClr val="bg1"/>
                </a:solidFill>
              </a:rPr>
              <a:t>Make the customer see the challenge </a:t>
            </a:r>
          </a:p>
          <a:p>
            <a:r>
              <a:rPr lang="en-US" sz="1100" b="1" dirty="0" smtClean="0">
                <a:solidFill>
                  <a:schemeClr val="bg1"/>
                </a:solidFill>
              </a:rPr>
              <a:t>/opportunity as their own</a:t>
            </a:r>
            <a:endParaRPr lang="en-US" sz="1100" b="1" dirty="0">
              <a:solidFill>
                <a:schemeClr val="bg1"/>
              </a:solidFill>
            </a:endParaRPr>
          </a:p>
        </p:txBody>
      </p:sp>
      <p:sp>
        <p:nvSpPr>
          <p:cNvPr id="32" name="TextBox 31"/>
          <p:cNvSpPr txBox="1"/>
          <p:nvPr/>
        </p:nvSpPr>
        <p:spPr>
          <a:xfrm>
            <a:off x="8030308" y="1956877"/>
            <a:ext cx="1172308" cy="769441"/>
          </a:xfrm>
          <a:prstGeom prst="rect">
            <a:avLst/>
          </a:prstGeom>
          <a:noFill/>
        </p:spPr>
        <p:txBody>
          <a:bodyPr wrap="square" rtlCol="0">
            <a:spAutoFit/>
          </a:bodyPr>
          <a:lstStyle/>
          <a:p>
            <a:r>
              <a:rPr lang="en-US" sz="1100" b="1" dirty="0" smtClean="0">
                <a:solidFill>
                  <a:schemeClr val="bg1"/>
                </a:solidFill>
              </a:rPr>
              <a:t>Present the capabilities required to seize the opportunity</a:t>
            </a:r>
            <a:endParaRPr lang="en-US" sz="1100" b="1" dirty="0">
              <a:solidFill>
                <a:schemeClr val="bg1"/>
              </a:solidFill>
            </a:endParaRPr>
          </a:p>
        </p:txBody>
      </p:sp>
      <p:sp>
        <p:nvSpPr>
          <p:cNvPr id="33" name="TextBox 32"/>
          <p:cNvSpPr txBox="1"/>
          <p:nvPr/>
        </p:nvSpPr>
        <p:spPr>
          <a:xfrm>
            <a:off x="9673782" y="1956877"/>
            <a:ext cx="1172308" cy="938719"/>
          </a:xfrm>
          <a:prstGeom prst="rect">
            <a:avLst/>
          </a:prstGeom>
          <a:noFill/>
        </p:spPr>
        <p:txBody>
          <a:bodyPr wrap="square" rtlCol="0">
            <a:spAutoFit/>
          </a:bodyPr>
          <a:lstStyle/>
          <a:p>
            <a:r>
              <a:rPr lang="en-US" sz="1100" b="1" dirty="0" smtClean="0">
                <a:solidFill>
                  <a:schemeClr val="bg1"/>
                </a:solidFill>
              </a:rPr>
              <a:t>Demonstrate how your solution is better than anyone else’s</a:t>
            </a:r>
            <a:endParaRPr lang="en-US" sz="1100" b="1" dirty="0">
              <a:solidFill>
                <a:schemeClr val="bg1"/>
              </a:solidFill>
            </a:endParaRPr>
          </a:p>
        </p:txBody>
      </p:sp>
      <p:graphicFrame>
        <p:nvGraphicFramePr>
          <p:cNvPr id="34" name="Table 33"/>
          <p:cNvGraphicFramePr>
            <a:graphicFrameLocks noGrp="1" noChangeAspect="1"/>
          </p:cNvGraphicFramePr>
          <p:nvPr>
            <p:extLst>
              <p:ext uri="{D42A27DB-BD31-4B8C-83A1-F6EECF244321}">
                <p14:modId xmlns:p14="http://schemas.microsoft.com/office/powerpoint/2010/main" val="2016150351"/>
              </p:ext>
            </p:extLst>
          </p:nvPr>
        </p:nvGraphicFramePr>
        <p:xfrm>
          <a:off x="1324708" y="3112617"/>
          <a:ext cx="9741878" cy="3557708"/>
        </p:xfrm>
        <a:graphic>
          <a:graphicData uri="http://schemas.openxmlformats.org/drawingml/2006/table">
            <a:tbl>
              <a:tblPr firstRow="1" firstCol="1" lastCol="1" bandRow="1"/>
              <a:tblGrid>
                <a:gridCol w="9741878">
                  <a:extLst>
                    <a:ext uri="{9D8B030D-6E8A-4147-A177-3AD203B41FA5}">
                      <a16:colId xmlns:a16="http://schemas.microsoft.com/office/drawing/2014/main" xmlns="" val="4215077950"/>
                    </a:ext>
                  </a:extLst>
                </a:gridCol>
              </a:tblGrid>
              <a:tr h="329951">
                <a:tc>
                  <a:txBody>
                    <a:bodyPr/>
                    <a:lstStyle/>
                    <a:p>
                      <a:pPr marL="0" marR="0" algn="l">
                        <a:lnSpc>
                          <a:spcPct val="107000"/>
                        </a:lnSpc>
                        <a:spcBef>
                          <a:spcPts val="0"/>
                        </a:spcBef>
                        <a:spcAft>
                          <a:spcPts val="800"/>
                        </a:spcAft>
                      </a:pPr>
                      <a:r>
                        <a:rPr lang="en-US" sz="1600" b="1" dirty="0">
                          <a:effectLst/>
                          <a:latin typeface="Calibri" panose="020F0502020204030204" pitchFamily="34" charset="0"/>
                          <a:ea typeface="Times New Roman" panose="02020603050405020304" pitchFamily="18" charset="0"/>
                          <a:cs typeface="Times New Roman" panose="02020603050405020304" pitchFamily="18" charset="0"/>
                        </a:rPr>
                        <a:t>Negative Consequences/Results of Status Quo</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7421" marR="474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335424963"/>
                  </a:ext>
                </a:extLst>
              </a:tr>
              <a:tr h="3227757">
                <a:tc>
                  <a:txBody>
                    <a:bodyPr/>
                    <a:lstStyle/>
                    <a:p>
                      <a:pPr marL="0" marR="0" algn="l">
                        <a:lnSpc>
                          <a:spcPct val="115000"/>
                        </a:lnSpc>
                        <a:spcBef>
                          <a:spcPts val="0"/>
                        </a:spcBef>
                        <a:spcAft>
                          <a:spcPts val="0"/>
                        </a:spcAft>
                      </a:pP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 </a:t>
                      </a: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High Operational risk</a:t>
                      </a:r>
                    </a:p>
                    <a:p>
                      <a:pPr marL="0" marR="0" algn="l">
                        <a:lnSpc>
                          <a:spcPct val="115000"/>
                        </a:lnSpc>
                        <a:spcBef>
                          <a:spcPts val="0"/>
                        </a:spcBef>
                        <a:spcAft>
                          <a:spcPts val="0"/>
                        </a:spcAft>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 </a:t>
                      </a:r>
                    </a:p>
                    <a:p>
                      <a:pPr marL="0" marR="0" algn="l">
                        <a:lnSpc>
                          <a:spcPct val="115000"/>
                        </a:lnSpc>
                        <a:spcBef>
                          <a:spcPts val="0"/>
                        </a:spcBef>
                        <a:spcAft>
                          <a:spcPts val="0"/>
                        </a:spcAft>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 Labor-intensive activities</a:t>
                      </a:r>
                    </a:p>
                    <a:p>
                      <a:pPr marL="0" marR="0" algn="l">
                        <a:lnSpc>
                          <a:spcPct val="115000"/>
                        </a:lnSpc>
                        <a:spcBef>
                          <a:spcPts val="0"/>
                        </a:spcBef>
                        <a:spcAft>
                          <a:spcPts val="0"/>
                        </a:spcAft>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 </a:t>
                      </a:r>
                    </a:p>
                    <a:p>
                      <a:pPr marL="0" marR="0" algn="l">
                        <a:lnSpc>
                          <a:spcPct val="115000"/>
                        </a:lnSpc>
                        <a:spcBef>
                          <a:spcPts val="0"/>
                        </a:spcBef>
                        <a:spcAft>
                          <a:spcPts val="0"/>
                        </a:spcAft>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 High operational costs</a:t>
                      </a:r>
                    </a:p>
                    <a:p>
                      <a:pPr marL="0" marR="0" algn="l">
                        <a:lnSpc>
                          <a:spcPct val="115000"/>
                        </a:lnSpc>
                        <a:spcBef>
                          <a:spcPts val="0"/>
                        </a:spcBef>
                        <a:spcAft>
                          <a:spcPts val="0"/>
                        </a:spcAft>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 </a:t>
                      </a:r>
                    </a:p>
                    <a:p>
                      <a:pPr marL="0" marR="0" algn="l">
                        <a:lnSpc>
                          <a:spcPct val="115000"/>
                        </a:lnSpc>
                        <a:spcBef>
                          <a:spcPts val="0"/>
                        </a:spcBef>
                        <a:spcAft>
                          <a:spcPts val="0"/>
                        </a:spcAft>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 Longer time to value</a:t>
                      </a:r>
                    </a:p>
                    <a:p>
                      <a:pPr marL="0" marR="0" algn="l">
                        <a:lnSpc>
                          <a:spcPct val="115000"/>
                        </a:lnSpc>
                        <a:spcBef>
                          <a:spcPts val="0"/>
                        </a:spcBef>
                        <a:spcAft>
                          <a:spcPts val="0"/>
                        </a:spcAft>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 </a:t>
                      </a:r>
                    </a:p>
                    <a:p>
                      <a:pPr marL="0" marR="0" algn="l">
                        <a:lnSpc>
                          <a:spcPct val="115000"/>
                        </a:lnSpc>
                        <a:spcBef>
                          <a:spcPts val="0"/>
                        </a:spcBef>
                        <a:spcAft>
                          <a:spcPts val="0"/>
                        </a:spcAft>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 Inefficient (</a:t>
                      </a:r>
                      <a:r>
                        <a:rPr lang="en-US" sz="1600" dirty="0" err="1">
                          <a:effectLst/>
                          <a:latin typeface="Calibri" panose="020F0502020204030204" pitchFamily="34" charset="0"/>
                          <a:ea typeface="Times New Roman" panose="02020603050405020304" pitchFamily="18" charset="0"/>
                          <a:cs typeface="Times New Roman" panose="02020603050405020304" pitchFamily="18" charset="0"/>
                        </a:rPr>
                        <a:t>admin:server</a:t>
                      </a: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 ratio)</a:t>
                      </a:r>
                    </a:p>
                    <a:p>
                      <a:pPr marL="0" marR="0" algn="l">
                        <a:lnSpc>
                          <a:spcPct val="115000"/>
                        </a:lnSpc>
                        <a:spcBef>
                          <a:spcPts val="0"/>
                        </a:spcBef>
                        <a:spcAft>
                          <a:spcPts val="0"/>
                        </a:spcAft>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 </a:t>
                      </a:r>
                    </a:p>
                    <a:p>
                      <a:pPr marL="0" marR="0" algn="l">
                        <a:lnSpc>
                          <a:spcPct val="115000"/>
                        </a:lnSpc>
                        <a:spcBef>
                          <a:spcPts val="0"/>
                        </a:spcBef>
                        <a:spcAft>
                          <a:spcPts val="0"/>
                        </a:spcAft>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 Slowdown in productivity (Longer times to deliver compute services) </a:t>
                      </a:r>
                    </a:p>
                  </a:txBody>
                  <a:tcPr marL="47421" marR="474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212519620"/>
                  </a:ext>
                </a:extLst>
              </a:tr>
            </a:tbl>
          </a:graphicData>
        </a:graphic>
      </p:graphicFrame>
      <p:sp>
        <p:nvSpPr>
          <p:cNvPr id="35" name="Title 35"/>
          <p:cNvSpPr>
            <a:spLocks noGrp="1"/>
          </p:cNvSpPr>
          <p:nvPr>
            <p:ph type="title"/>
          </p:nvPr>
        </p:nvSpPr>
        <p:spPr>
          <a:xfrm>
            <a:off x="322235" y="130349"/>
            <a:ext cx="11031416" cy="1012368"/>
          </a:xfrm>
        </p:spPr>
        <p:txBody>
          <a:bodyPr/>
          <a:lstStyle/>
          <a:p>
            <a:r>
              <a:rPr lang="en-US" dirty="0" smtClean="0"/>
              <a:t>Assure Application Performance </a:t>
            </a:r>
            <a:endParaRPr lang="en-US" dirty="0"/>
          </a:p>
        </p:txBody>
      </p:sp>
    </p:spTree>
    <p:extLst>
      <p:ext uri="{BB962C8B-B14F-4D97-AF65-F5344CB8AC3E}">
        <p14:creationId xmlns:p14="http://schemas.microsoft.com/office/powerpoint/2010/main" val="9594777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nvSpPr>
        <p:spPr>
          <a:xfrm>
            <a:off x="2848708" y="1899138"/>
            <a:ext cx="1629508" cy="996461"/>
          </a:xfrm>
          <a:prstGeom prst="chevron">
            <a:avLst>
              <a:gd name="adj" fmla="val 19864"/>
            </a:avLst>
          </a:prstGeom>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Chevron 4"/>
          <p:cNvSpPr/>
          <p:nvPr/>
        </p:nvSpPr>
        <p:spPr>
          <a:xfrm>
            <a:off x="4478216" y="1899137"/>
            <a:ext cx="1629508" cy="996461"/>
          </a:xfrm>
          <a:prstGeom prst="chevron">
            <a:avLst>
              <a:gd name="adj" fmla="val 19864"/>
            </a:avLst>
          </a:prstGeom>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Chevron 5"/>
          <p:cNvSpPr/>
          <p:nvPr/>
        </p:nvSpPr>
        <p:spPr>
          <a:xfrm>
            <a:off x="6107724" y="1899137"/>
            <a:ext cx="1629508" cy="996461"/>
          </a:xfrm>
          <a:prstGeom prst="chevron">
            <a:avLst>
              <a:gd name="adj" fmla="val 19864"/>
            </a:avLst>
          </a:prstGeom>
          <a:solidFill>
            <a:srgbClr val="92D050"/>
          </a:solidFill>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Chevron 6"/>
          <p:cNvSpPr/>
          <p:nvPr/>
        </p:nvSpPr>
        <p:spPr>
          <a:xfrm>
            <a:off x="7807570" y="1899136"/>
            <a:ext cx="1629508" cy="996461"/>
          </a:xfrm>
          <a:prstGeom prst="chevron">
            <a:avLst>
              <a:gd name="adj" fmla="val 19864"/>
            </a:avLst>
          </a:prstGeom>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hevron 7"/>
          <p:cNvSpPr/>
          <p:nvPr/>
        </p:nvSpPr>
        <p:spPr>
          <a:xfrm>
            <a:off x="9437078" y="1899135"/>
            <a:ext cx="1629508" cy="996461"/>
          </a:xfrm>
          <a:prstGeom prst="chevron">
            <a:avLst>
              <a:gd name="adj" fmla="val 19864"/>
            </a:avLst>
          </a:prstGeom>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Pentagon 8"/>
          <p:cNvSpPr/>
          <p:nvPr/>
        </p:nvSpPr>
        <p:spPr>
          <a:xfrm>
            <a:off x="1324708" y="1899135"/>
            <a:ext cx="1524000" cy="996461"/>
          </a:xfrm>
          <a:prstGeom prst="homePlate">
            <a:avLst>
              <a:gd name="adj" fmla="val 24118"/>
            </a:avLst>
          </a:prstGeom>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230925" y="1793624"/>
            <a:ext cx="222739" cy="211015"/>
          </a:xfrm>
          <a:prstGeom prst="ellipse">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bg1"/>
                </a:solidFill>
              </a:rPr>
              <a:t>1</a:t>
            </a:r>
            <a:endParaRPr lang="en-US" sz="1050" b="1" dirty="0">
              <a:solidFill>
                <a:schemeClr val="bg1"/>
              </a:solidFill>
            </a:endParaRPr>
          </a:p>
        </p:txBody>
      </p:sp>
      <p:sp>
        <p:nvSpPr>
          <p:cNvPr id="11" name="Oval 10"/>
          <p:cNvSpPr/>
          <p:nvPr/>
        </p:nvSpPr>
        <p:spPr>
          <a:xfrm>
            <a:off x="2754925" y="1793624"/>
            <a:ext cx="222739" cy="211015"/>
          </a:xfrm>
          <a:prstGeom prst="ellipse">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bg1"/>
                </a:solidFill>
              </a:rPr>
              <a:t>2</a:t>
            </a:r>
            <a:endParaRPr lang="en-US" sz="1050" b="1" dirty="0">
              <a:solidFill>
                <a:schemeClr val="bg1"/>
              </a:solidFill>
            </a:endParaRPr>
          </a:p>
        </p:txBody>
      </p:sp>
      <p:sp>
        <p:nvSpPr>
          <p:cNvPr id="12" name="Oval 11"/>
          <p:cNvSpPr/>
          <p:nvPr/>
        </p:nvSpPr>
        <p:spPr>
          <a:xfrm>
            <a:off x="4372709" y="1793624"/>
            <a:ext cx="222739" cy="211015"/>
          </a:xfrm>
          <a:prstGeom prst="ellipse">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bg1"/>
                </a:solidFill>
              </a:rPr>
              <a:t>3</a:t>
            </a:r>
            <a:endParaRPr lang="en-US" sz="1050" b="1" dirty="0">
              <a:solidFill>
                <a:schemeClr val="bg1"/>
              </a:solidFill>
            </a:endParaRPr>
          </a:p>
        </p:txBody>
      </p:sp>
      <p:sp>
        <p:nvSpPr>
          <p:cNvPr id="13" name="Oval 12"/>
          <p:cNvSpPr/>
          <p:nvPr/>
        </p:nvSpPr>
        <p:spPr>
          <a:xfrm>
            <a:off x="6013941" y="1793624"/>
            <a:ext cx="222739" cy="211015"/>
          </a:xfrm>
          <a:prstGeom prst="ellipse">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bg1"/>
                </a:solidFill>
              </a:rPr>
              <a:t>4</a:t>
            </a:r>
            <a:endParaRPr lang="en-US" sz="1050" b="1" dirty="0">
              <a:solidFill>
                <a:schemeClr val="bg1"/>
              </a:solidFill>
            </a:endParaRPr>
          </a:p>
        </p:txBody>
      </p:sp>
      <p:sp>
        <p:nvSpPr>
          <p:cNvPr id="14" name="Oval 13"/>
          <p:cNvSpPr/>
          <p:nvPr/>
        </p:nvSpPr>
        <p:spPr>
          <a:xfrm>
            <a:off x="7643449" y="1793624"/>
            <a:ext cx="222739" cy="211015"/>
          </a:xfrm>
          <a:prstGeom prst="ellipse">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5</a:t>
            </a:r>
          </a:p>
        </p:txBody>
      </p:sp>
      <p:sp>
        <p:nvSpPr>
          <p:cNvPr id="15" name="Oval 14"/>
          <p:cNvSpPr/>
          <p:nvPr/>
        </p:nvSpPr>
        <p:spPr>
          <a:xfrm>
            <a:off x="9355018" y="1793624"/>
            <a:ext cx="222739" cy="211015"/>
          </a:xfrm>
          <a:prstGeom prst="ellipse">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6</a:t>
            </a:r>
            <a:endParaRPr lang="en-US" sz="1200" b="1" dirty="0">
              <a:solidFill>
                <a:schemeClr val="bg1"/>
              </a:solidFill>
            </a:endParaRPr>
          </a:p>
        </p:txBody>
      </p:sp>
      <p:sp>
        <p:nvSpPr>
          <p:cNvPr id="16" name="TextBox 15"/>
          <p:cNvSpPr txBox="1"/>
          <p:nvPr/>
        </p:nvSpPr>
        <p:spPr>
          <a:xfrm>
            <a:off x="1576758" y="1204408"/>
            <a:ext cx="880562" cy="307777"/>
          </a:xfrm>
          <a:prstGeom prst="rect">
            <a:avLst/>
          </a:prstGeom>
          <a:noFill/>
        </p:spPr>
        <p:txBody>
          <a:bodyPr wrap="none" rtlCol="0">
            <a:spAutoFit/>
          </a:bodyPr>
          <a:lstStyle/>
          <a:p>
            <a:r>
              <a:rPr lang="en-US" sz="1400" dirty="0" smtClean="0"/>
              <a:t>Warm Up</a:t>
            </a:r>
            <a:endParaRPr lang="en-US" sz="1400" dirty="0"/>
          </a:p>
        </p:txBody>
      </p:sp>
      <p:sp>
        <p:nvSpPr>
          <p:cNvPr id="17" name="TextBox 16"/>
          <p:cNvSpPr txBox="1"/>
          <p:nvPr/>
        </p:nvSpPr>
        <p:spPr>
          <a:xfrm>
            <a:off x="3154132" y="1204408"/>
            <a:ext cx="799834" cy="307777"/>
          </a:xfrm>
          <a:prstGeom prst="rect">
            <a:avLst/>
          </a:prstGeom>
          <a:noFill/>
        </p:spPr>
        <p:txBody>
          <a:bodyPr wrap="none" rtlCol="0">
            <a:spAutoFit/>
          </a:bodyPr>
          <a:lstStyle/>
          <a:p>
            <a:r>
              <a:rPr lang="en-US" sz="1400" dirty="0" smtClean="0"/>
              <a:t>Reframe</a:t>
            </a:r>
            <a:endParaRPr lang="en-US" sz="1400" dirty="0"/>
          </a:p>
        </p:txBody>
      </p:sp>
      <p:sp>
        <p:nvSpPr>
          <p:cNvPr id="18" name="TextBox 17"/>
          <p:cNvSpPr txBox="1"/>
          <p:nvPr/>
        </p:nvSpPr>
        <p:spPr>
          <a:xfrm>
            <a:off x="6221564" y="1204408"/>
            <a:ext cx="1422184" cy="307777"/>
          </a:xfrm>
          <a:prstGeom prst="rect">
            <a:avLst/>
          </a:prstGeom>
          <a:noFill/>
        </p:spPr>
        <p:txBody>
          <a:bodyPr wrap="none" rtlCol="0">
            <a:spAutoFit/>
          </a:bodyPr>
          <a:lstStyle/>
          <a:p>
            <a:r>
              <a:rPr lang="en-US" sz="1400" dirty="0" smtClean="0"/>
              <a:t>Bind Emotionally</a:t>
            </a:r>
            <a:endParaRPr lang="en-US" sz="1400" dirty="0"/>
          </a:p>
        </p:txBody>
      </p:sp>
      <p:sp>
        <p:nvSpPr>
          <p:cNvPr id="19" name="TextBox 18"/>
          <p:cNvSpPr txBox="1"/>
          <p:nvPr/>
        </p:nvSpPr>
        <p:spPr>
          <a:xfrm>
            <a:off x="9374047" y="1204408"/>
            <a:ext cx="1528880" cy="523220"/>
          </a:xfrm>
          <a:prstGeom prst="rect">
            <a:avLst/>
          </a:prstGeom>
          <a:noFill/>
        </p:spPr>
        <p:txBody>
          <a:bodyPr wrap="none" rtlCol="0">
            <a:spAutoFit/>
          </a:bodyPr>
          <a:lstStyle/>
          <a:p>
            <a:pPr algn="ctr"/>
            <a:r>
              <a:rPr lang="en-US" sz="1400" dirty="0" smtClean="0"/>
              <a:t>Why Your Solution</a:t>
            </a:r>
          </a:p>
          <a:p>
            <a:pPr algn="ctr"/>
            <a:r>
              <a:rPr lang="en-US" sz="1400" dirty="0" smtClean="0"/>
              <a:t>Is Unique</a:t>
            </a:r>
            <a:endParaRPr lang="en-US" sz="1400" dirty="0"/>
          </a:p>
        </p:txBody>
      </p:sp>
      <p:sp>
        <p:nvSpPr>
          <p:cNvPr id="20" name="TextBox 19"/>
          <p:cNvSpPr txBox="1"/>
          <p:nvPr/>
        </p:nvSpPr>
        <p:spPr>
          <a:xfrm>
            <a:off x="7786158" y="1204408"/>
            <a:ext cx="1333185" cy="523220"/>
          </a:xfrm>
          <a:prstGeom prst="rect">
            <a:avLst/>
          </a:prstGeom>
          <a:noFill/>
        </p:spPr>
        <p:txBody>
          <a:bodyPr wrap="none" rtlCol="0">
            <a:spAutoFit/>
          </a:bodyPr>
          <a:lstStyle/>
          <a:p>
            <a:pPr algn="ctr"/>
            <a:r>
              <a:rPr lang="en-US" sz="1400" dirty="0" smtClean="0"/>
              <a:t>Present What’s </a:t>
            </a:r>
          </a:p>
          <a:p>
            <a:pPr algn="ctr"/>
            <a:r>
              <a:rPr lang="en-US" sz="1400" dirty="0" smtClean="0"/>
              <a:t>Needed</a:t>
            </a:r>
            <a:endParaRPr lang="en-US" sz="1400" dirty="0"/>
          </a:p>
        </p:txBody>
      </p:sp>
      <p:sp>
        <p:nvSpPr>
          <p:cNvPr id="21" name="TextBox 20"/>
          <p:cNvSpPr txBox="1"/>
          <p:nvPr/>
        </p:nvSpPr>
        <p:spPr>
          <a:xfrm>
            <a:off x="4703427" y="1204408"/>
            <a:ext cx="985270" cy="307777"/>
          </a:xfrm>
          <a:prstGeom prst="rect">
            <a:avLst/>
          </a:prstGeom>
          <a:noFill/>
        </p:spPr>
        <p:txBody>
          <a:bodyPr wrap="none" rtlCol="0">
            <a:spAutoFit/>
          </a:bodyPr>
          <a:lstStyle/>
          <a:p>
            <a:r>
              <a:rPr lang="en-US" sz="1400" dirty="0" smtClean="0"/>
              <a:t>Rationalize</a:t>
            </a:r>
            <a:endParaRPr lang="en-US" sz="1400" dirty="0"/>
          </a:p>
        </p:txBody>
      </p:sp>
      <p:cxnSp>
        <p:nvCxnSpPr>
          <p:cNvPr id="22" name="Straight Connector 21"/>
          <p:cNvCxnSpPr/>
          <p:nvPr/>
        </p:nvCxnSpPr>
        <p:spPr>
          <a:xfrm>
            <a:off x="1342293" y="1204408"/>
            <a:ext cx="1295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922908" y="1204408"/>
            <a:ext cx="1295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542543" y="1204408"/>
            <a:ext cx="1295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213231" y="1204408"/>
            <a:ext cx="1295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7807570" y="1204408"/>
            <a:ext cx="1295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469627" y="1204408"/>
            <a:ext cx="1295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416021" y="1956877"/>
            <a:ext cx="1172308" cy="600164"/>
          </a:xfrm>
          <a:prstGeom prst="rect">
            <a:avLst/>
          </a:prstGeom>
          <a:noFill/>
        </p:spPr>
        <p:txBody>
          <a:bodyPr wrap="square" rtlCol="0">
            <a:spAutoFit/>
          </a:bodyPr>
          <a:lstStyle/>
          <a:p>
            <a:r>
              <a:rPr lang="en-US" sz="1100" b="1" dirty="0" smtClean="0">
                <a:solidFill>
                  <a:schemeClr val="bg1"/>
                </a:solidFill>
              </a:rPr>
              <a:t>Build credibility:</a:t>
            </a:r>
          </a:p>
          <a:p>
            <a:r>
              <a:rPr lang="en-US" sz="1100" b="1" dirty="0" smtClean="0">
                <a:solidFill>
                  <a:schemeClr val="bg1"/>
                </a:solidFill>
              </a:rPr>
              <a:t>“I know your world”</a:t>
            </a:r>
            <a:endParaRPr lang="en-US" sz="1100" b="1" dirty="0">
              <a:solidFill>
                <a:schemeClr val="bg1"/>
              </a:solidFill>
            </a:endParaRPr>
          </a:p>
        </p:txBody>
      </p:sp>
      <p:sp>
        <p:nvSpPr>
          <p:cNvPr id="29" name="TextBox 28"/>
          <p:cNvSpPr txBox="1"/>
          <p:nvPr/>
        </p:nvSpPr>
        <p:spPr>
          <a:xfrm>
            <a:off x="3090408" y="1956877"/>
            <a:ext cx="1172308" cy="938719"/>
          </a:xfrm>
          <a:prstGeom prst="rect">
            <a:avLst/>
          </a:prstGeom>
          <a:noFill/>
        </p:spPr>
        <p:txBody>
          <a:bodyPr wrap="square" rtlCol="0">
            <a:spAutoFit/>
          </a:bodyPr>
          <a:lstStyle/>
          <a:p>
            <a:r>
              <a:rPr lang="en-US" sz="1100" b="1" dirty="0" smtClean="0">
                <a:solidFill>
                  <a:schemeClr val="bg1"/>
                </a:solidFill>
              </a:rPr>
              <a:t>Surprise with a new perspective, making them wanting more</a:t>
            </a:r>
            <a:endParaRPr lang="en-US" sz="1100" b="1" dirty="0">
              <a:solidFill>
                <a:schemeClr val="bg1"/>
              </a:solidFill>
            </a:endParaRPr>
          </a:p>
        </p:txBody>
      </p:sp>
      <p:sp>
        <p:nvSpPr>
          <p:cNvPr id="30" name="TextBox 29"/>
          <p:cNvSpPr txBox="1"/>
          <p:nvPr/>
        </p:nvSpPr>
        <p:spPr>
          <a:xfrm>
            <a:off x="4764795" y="1956877"/>
            <a:ext cx="1172308" cy="938719"/>
          </a:xfrm>
          <a:prstGeom prst="rect">
            <a:avLst/>
          </a:prstGeom>
          <a:noFill/>
        </p:spPr>
        <p:txBody>
          <a:bodyPr wrap="square" rtlCol="0">
            <a:spAutoFit/>
          </a:bodyPr>
          <a:lstStyle/>
          <a:p>
            <a:r>
              <a:rPr lang="en-US" sz="1100" b="1" dirty="0" smtClean="0">
                <a:solidFill>
                  <a:schemeClr val="bg1"/>
                </a:solidFill>
              </a:rPr>
              <a:t>Leverage Fear Uncertainty &amp; Doubt via data based on value drivers</a:t>
            </a:r>
            <a:endParaRPr lang="en-US" sz="1100" b="1" dirty="0">
              <a:solidFill>
                <a:schemeClr val="bg1"/>
              </a:solidFill>
            </a:endParaRPr>
          </a:p>
        </p:txBody>
      </p:sp>
      <p:sp>
        <p:nvSpPr>
          <p:cNvPr id="31" name="TextBox 30"/>
          <p:cNvSpPr txBox="1"/>
          <p:nvPr/>
        </p:nvSpPr>
        <p:spPr>
          <a:xfrm>
            <a:off x="6330461" y="1956877"/>
            <a:ext cx="1172308" cy="938719"/>
          </a:xfrm>
          <a:prstGeom prst="rect">
            <a:avLst/>
          </a:prstGeom>
          <a:noFill/>
        </p:spPr>
        <p:txBody>
          <a:bodyPr wrap="square" rtlCol="0">
            <a:spAutoFit/>
          </a:bodyPr>
          <a:lstStyle/>
          <a:p>
            <a:r>
              <a:rPr lang="en-US" sz="1100" b="1" dirty="0" smtClean="0">
                <a:solidFill>
                  <a:schemeClr val="bg1"/>
                </a:solidFill>
              </a:rPr>
              <a:t>Make the customer see the challenge </a:t>
            </a:r>
          </a:p>
          <a:p>
            <a:r>
              <a:rPr lang="en-US" sz="1100" b="1" dirty="0" smtClean="0">
                <a:solidFill>
                  <a:schemeClr val="bg1"/>
                </a:solidFill>
              </a:rPr>
              <a:t>/opportunity as their own</a:t>
            </a:r>
            <a:endParaRPr lang="en-US" sz="1100" b="1" dirty="0">
              <a:solidFill>
                <a:schemeClr val="bg1"/>
              </a:solidFill>
            </a:endParaRPr>
          </a:p>
        </p:txBody>
      </p:sp>
      <p:sp>
        <p:nvSpPr>
          <p:cNvPr id="32" name="TextBox 31"/>
          <p:cNvSpPr txBox="1"/>
          <p:nvPr/>
        </p:nvSpPr>
        <p:spPr>
          <a:xfrm>
            <a:off x="8030308" y="1956877"/>
            <a:ext cx="1172308" cy="769441"/>
          </a:xfrm>
          <a:prstGeom prst="rect">
            <a:avLst/>
          </a:prstGeom>
          <a:noFill/>
        </p:spPr>
        <p:txBody>
          <a:bodyPr wrap="square" rtlCol="0">
            <a:spAutoFit/>
          </a:bodyPr>
          <a:lstStyle/>
          <a:p>
            <a:r>
              <a:rPr lang="en-US" sz="1100" b="1" dirty="0" smtClean="0">
                <a:solidFill>
                  <a:schemeClr val="bg1"/>
                </a:solidFill>
              </a:rPr>
              <a:t>Present the capabilities required to seize the opportunity</a:t>
            </a:r>
            <a:endParaRPr lang="en-US" sz="1100" b="1" dirty="0">
              <a:solidFill>
                <a:schemeClr val="bg1"/>
              </a:solidFill>
            </a:endParaRPr>
          </a:p>
        </p:txBody>
      </p:sp>
      <p:sp>
        <p:nvSpPr>
          <p:cNvPr id="33" name="TextBox 32"/>
          <p:cNvSpPr txBox="1"/>
          <p:nvPr/>
        </p:nvSpPr>
        <p:spPr>
          <a:xfrm>
            <a:off x="9673782" y="1956877"/>
            <a:ext cx="1172308" cy="938719"/>
          </a:xfrm>
          <a:prstGeom prst="rect">
            <a:avLst/>
          </a:prstGeom>
          <a:noFill/>
        </p:spPr>
        <p:txBody>
          <a:bodyPr wrap="square" rtlCol="0">
            <a:spAutoFit/>
          </a:bodyPr>
          <a:lstStyle/>
          <a:p>
            <a:r>
              <a:rPr lang="en-US" sz="1100" b="1" dirty="0" smtClean="0">
                <a:solidFill>
                  <a:schemeClr val="bg1"/>
                </a:solidFill>
              </a:rPr>
              <a:t>Demonstrate how your solution is better than anyone else’s</a:t>
            </a:r>
            <a:endParaRPr lang="en-US" sz="1100" b="1" dirty="0">
              <a:solidFill>
                <a:schemeClr val="bg1"/>
              </a:solidFill>
            </a:endParaRPr>
          </a:p>
        </p:txBody>
      </p:sp>
      <p:graphicFrame>
        <p:nvGraphicFramePr>
          <p:cNvPr id="34" name="Table 33"/>
          <p:cNvGraphicFramePr>
            <a:graphicFrameLocks noGrp="1" noChangeAspect="1"/>
          </p:cNvGraphicFramePr>
          <p:nvPr>
            <p:extLst>
              <p:ext uri="{D42A27DB-BD31-4B8C-83A1-F6EECF244321}">
                <p14:modId xmlns:p14="http://schemas.microsoft.com/office/powerpoint/2010/main" val="1502115172"/>
              </p:ext>
            </p:extLst>
          </p:nvPr>
        </p:nvGraphicFramePr>
        <p:xfrm>
          <a:off x="1324708" y="3103027"/>
          <a:ext cx="9741877" cy="3625914"/>
        </p:xfrm>
        <a:graphic>
          <a:graphicData uri="http://schemas.openxmlformats.org/drawingml/2006/table">
            <a:tbl>
              <a:tblPr firstRow="1" firstCol="1" lastCol="1" bandRow="1"/>
              <a:tblGrid>
                <a:gridCol w="9741877">
                  <a:extLst>
                    <a:ext uri="{9D8B030D-6E8A-4147-A177-3AD203B41FA5}">
                      <a16:colId xmlns:a16="http://schemas.microsoft.com/office/drawing/2014/main" xmlns="" val="3779066252"/>
                    </a:ext>
                  </a:extLst>
                </a:gridCol>
              </a:tblGrid>
              <a:tr h="224733">
                <a:tc>
                  <a:txBody>
                    <a:bodyPr/>
                    <a:lstStyle/>
                    <a:p>
                      <a:pPr marL="0" marR="0" algn="l">
                        <a:lnSpc>
                          <a:spcPct val="107000"/>
                        </a:lnSpc>
                        <a:spcBef>
                          <a:spcPts val="0"/>
                        </a:spcBef>
                        <a:spcAft>
                          <a:spcPts val="800"/>
                        </a:spcAft>
                      </a:pPr>
                      <a:r>
                        <a:rPr lang="en-US" sz="1600" b="1" dirty="0">
                          <a:effectLst/>
                          <a:latin typeface="Calibri" panose="020F0502020204030204" pitchFamily="34" charset="0"/>
                          <a:ea typeface="Times New Roman" panose="02020603050405020304" pitchFamily="18" charset="0"/>
                          <a:cs typeface="Times New Roman" panose="02020603050405020304" pitchFamily="18" charset="0"/>
                        </a:rPr>
                        <a:t>Positive Business Outcomes/The Safe Path</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7421" marR="474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335424963"/>
                  </a:ext>
                </a:extLst>
              </a:tr>
              <a:tr h="3024915">
                <a:tc>
                  <a:txBody>
                    <a:bodyPr/>
                    <a:lstStyle/>
                    <a:p>
                      <a:pPr marL="0" marR="0" algn="l">
                        <a:lnSpc>
                          <a:spcPct val="115000"/>
                        </a:lnSpc>
                        <a:spcBef>
                          <a:spcPts val="0"/>
                        </a:spcBef>
                        <a:spcAft>
                          <a:spcPts val="0"/>
                        </a:spcAft>
                      </a:pP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 </a:t>
                      </a: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Lower OPEX</a:t>
                      </a:r>
                    </a:p>
                    <a:p>
                      <a:pPr marL="0" marR="0" algn="l">
                        <a:lnSpc>
                          <a:spcPct val="115000"/>
                        </a:lnSpc>
                        <a:spcBef>
                          <a:spcPts val="0"/>
                        </a:spcBef>
                        <a:spcAft>
                          <a:spcPts val="0"/>
                        </a:spcAft>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 </a:t>
                      </a:r>
                    </a:p>
                    <a:p>
                      <a:pPr marL="0" marR="0" algn="l">
                        <a:lnSpc>
                          <a:spcPct val="115000"/>
                        </a:lnSpc>
                        <a:spcBef>
                          <a:spcPts val="0"/>
                        </a:spcBef>
                        <a:spcAft>
                          <a:spcPts val="0"/>
                        </a:spcAft>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 Decreased deployment time</a:t>
                      </a:r>
                    </a:p>
                    <a:p>
                      <a:pPr marL="0" marR="0" algn="l">
                        <a:lnSpc>
                          <a:spcPct val="115000"/>
                        </a:lnSpc>
                        <a:spcBef>
                          <a:spcPts val="0"/>
                        </a:spcBef>
                        <a:spcAft>
                          <a:spcPts val="0"/>
                        </a:spcAft>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 </a:t>
                      </a:r>
                    </a:p>
                    <a:p>
                      <a:pPr marL="0" marR="0" algn="l">
                        <a:lnSpc>
                          <a:spcPct val="115000"/>
                        </a:lnSpc>
                        <a:spcBef>
                          <a:spcPts val="0"/>
                        </a:spcBef>
                        <a:spcAft>
                          <a:spcPts val="0"/>
                        </a:spcAft>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 Lower CAPEX</a:t>
                      </a:r>
                    </a:p>
                    <a:p>
                      <a:pPr marL="0" marR="0" algn="l">
                        <a:lnSpc>
                          <a:spcPct val="115000"/>
                        </a:lnSpc>
                        <a:spcBef>
                          <a:spcPts val="0"/>
                        </a:spcBef>
                        <a:spcAft>
                          <a:spcPts val="0"/>
                        </a:spcAft>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 </a:t>
                      </a:r>
                    </a:p>
                    <a:p>
                      <a:pPr marL="0" marR="0" algn="l">
                        <a:lnSpc>
                          <a:spcPct val="115000"/>
                        </a:lnSpc>
                        <a:spcBef>
                          <a:spcPts val="0"/>
                        </a:spcBef>
                        <a:spcAft>
                          <a:spcPts val="0"/>
                        </a:spcAft>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 Create a predictable and resilient delivery of service for applications</a:t>
                      </a:r>
                    </a:p>
                    <a:p>
                      <a:pPr marL="0" marR="0" algn="l">
                        <a:lnSpc>
                          <a:spcPct val="115000"/>
                        </a:lnSpc>
                        <a:spcBef>
                          <a:spcPts val="0"/>
                        </a:spcBef>
                        <a:spcAft>
                          <a:spcPts val="0"/>
                        </a:spcAft>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 </a:t>
                      </a:r>
                    </a:p>
                    <a:p>
                      <a:pPr marL="0" marR="0" algn="l">
                        <a:lnSpc>
                          <a:spcPct val="115000"/>
                        </a:lnSpc>
                        <a:spcBef>
                          <a:spcPts val="0"/>
                        </a:spcBef>
                        <a:spcAft>
                          <a:spcPts val="0"/>
                        </a:spcAft>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 Lower amount of time consuming incidents</a:t>
                      </a:r>
                    </a:p>
                    <a:p>
                      <a:pPr marL="0" marR="0" algn="l">
                        <a:lnSpc>
                          <a:spcPct val="115000"/>
                        </a:lnSpc>
                        <a:spcBef>
                          <a:spcPts val="0"/>
                        </a:spcBef>
                        <a:spcAft>
                          <a:spcPts val="0"/>
                        </a:spcAft>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 </a:t>
                      </a:r>
                    </a:p>
                    <a:p>
                      <a:pPr marL="0" marR="0" algn="l">
                        <a:lnSpc>
                          <a:spcPct val="115000"/>
                        </a:lnSpc>
                        <a:spcBef>
                          <a:spcPts val="0"/>
                        </a:spcBef>
                        <a:spcAft>
                          <a:spcPts val="0"/>
                        </a:spcAft>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 Meet or exceed SLAs</a:t>
                      </a:r>
                    </a:p>
                    <a:p>
                      <a:pPr marL="0" marR="0" algn="l">
                        <a:lnSpc>
                          <a:spcPct val="115000"/>
                        </a:lnSpc>
                        <a:spcBef>
                          <a:spcPts val="0"/>
                        </a:spcBef>
                        <a:spcAft>
                          <a:spcPts val="0"/>
                        </a:spcAft>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 </a:t>
                      </a:r>
                    </a:p>
                  </a:txBody>
                  <a:tcPr marL="47421" marR="474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212519620"/>
                  </a:ext>
                </a:extLst>
              </a:tr>
            </a:tbl>
          </a:graphicData>
        </a:graphic>
      </p:graphicFrame>
      <p:sp>
        <p:nvSpPr>
          <p:cNvPr id="35" name="Title 35"/>
          <p:cNvSpPr>
            <a:spLocks noGrp="1"/>
          </p:cNvSpPr>
          <p:nvPr>
            <p:ph type="title"/>
          </p:nvPr>
        </p:nvSpPr>
        <p:spPr>
          <a:xfrm>
            <a:off x="322235" y="130349"/>
            <a:ext cx="11031416" cy="1012368"/>
          </a:xfrm>
        </p:spPr>
        <p:txBody>
          <a:bodyPr/>
          <a:lstStyle/>
          <a:p>
            <a:r>
              <a:rPr lang="en-US" dirty="0" smtClean="0"/>
              <a:t>Assure Application Performance </a:t>
            </a:r>
            <a:endParaRPr lang="en-US" dirty="0"/>
          </a:p>
        </p:txBody>
      </p:sp>
    </p:spTree>
    <p:extLst>
      <p:ext uri="{BB962C8B-B14F-4D97-AF65-F5344CB8AC3E}">
        <p14:creationId xmlns:p14="http://schemas.microsoft.com/office/powerpoint/2010/main" val="1996705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nvSpPr>
        <p:spPr>
          <a:xfrm>
            <a:off x="2848708" y="1899138"/>
            <a:ext cx="1629508" cy="996461"/>
          </a:xfrm>
          <a:prstGeom prst="chevron">
            <a:avLst>
              <a:gd name="adj" fmla="val 19864"/>
            </a:avLst>
          </a:prstGeom>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Chevron 4"/>
          <p:cNvSpPr/>
          <p:nvPr/>
        </p:nvSpPr>
        <p:spPr>
          <a:xfrm>
            <a:off x="4478216" y="1899137"/>
            <a:ext cx="1629508" cy="996461"/>
          </a:xfrm>
          <a:prstGeom prst="chevron">
            <a:avLst>
              <a:gd name="adj" fmla="val 19864"/>
            </a:avLst>
          </a:prstGeom>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Chevron 5"/>
          <p:cNvSpPr/>
          <p:nvPr/>
        </p:nvSpPr>
        <p:spPr>
          <a:xfrm>
            <a:off x="6107724" y="1899137"/>
            <a:ext cx="1629508" cy="996461"/>
          </a:xfrm>
          <a:prstGeom prst="chevron">
            <a:avLst>
              <a:gd name="adj" fmla="val 19864"/>
            </a:avLst>
          </a:prstGeom>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Chevron 6"/>
          <p:cNvSpPr/>
          <p:nvPr/>
        </p:nvSpPr>
        <p:spPr>
          <a:xfrm>
            <a:off x="7807570" y="1899136"/>
            <a:ext cx="1629508" cy="996461"/>
          </a:xfrm>
          <a:prstGeom prst="chevron">
            <a:avLst>
              <a:gd name="adj" fmla="val 19864"/>
            </a:avLst>
          </a:prstGeom>
          <a:solidFill>
            <a:srgbClr val="92D050"/>
          </a:solidFill>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hevron 7"/>
          <p:cNvSpPr/>
          <p:nvPr/>
        </p:nvSpPr>
        <p:spPr>
          <a:xfrm>
            <a:off x="9437078" y="1899135"/>
            <a:ext cx="1629508" cy="996461"/>
          </a:xfrm>
          <a:prstGeom prst="chevron">
            <a:avLst>
              <a:gd name="adj" fmla="val 19864"/>
            </a:avLst>
          </a:prstGeom>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Pentagon 8"/>
          <p:cNvSpPr/>
          <p:nvPr/>
        </p:nvSpPr>
        <p:spPr>
          <a:xfrm>
            <a:off x="1324708" y="1899135"/>
            <a:ext cx="1524000" cy="996461"/>
          </a:xfrm>
          <a:prstGeom prst="homePlate">
            <a:avLst>
              <a:gd name="adj" fmla="val 24118"/>
            </a:avLst>
          </a:prstGeom>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230925" y="1793624"/>
            <a:ext cx="222739" cy="211015"/>
          </a:xfrm>
          <a:prstGeom prst="ellipse">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bg1"/>
                </a:solidFill>
              </a:rPr>
              <a:t>1</a:t>
            </a:r>
            <a:endParaRPr lang="en-US" sz="1050" b="1" dirty="0">
              <a:solidFill>
                <a:schemeClr val="bg1"/>
              </a:solidFill>
            </a:endParaRPr>
          </a:p>
        </p:txBody>
      </p:sp>
      <p:sp>
        <p:nvSpPr>
          <p:cNvPr id="11" name="Oval 10"/>
          <p:cNvSpPr/>
          <p:nvPr/>
        </p:nvSpPr>
        <p:spPr>
          <a:xfrm>
            <a:off x="2754925" y="1793624"/>
            <a:ext cx="222739" cy="211015"/>
          </a:xfrm>
          <a:prstGeom prst="ellipse">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bg1"/>
                </a:solidFill>
              </a:rPr>
              <a:t>2</a:t>
            </a:r>
            <a:endParaRPr lang="en-US" sz="1050" b="1" dirty="0">
              <a:solidFill>
                <a:schemeClr val="bg1"/>
              </a:solidFill>
            </a:endParaRPr>
          </a:p>
        </p:txBody>
      </p:sp>
      <p:sp>
        <p:nvSpPr>
          <p:cNvPr id="12" name="Oval 11"/>
          <p:cNvSpPr/>
          <p:nvPr/>
        </p:nvSpPr>
        <p:spPr>
          <a:xfrm>
            <a:off x="4372709" y="1793624"/>
            <a:ext cx="222739" cy="211015"/>
          </a:xfrm>
          <a:prstGeom prst="ellipse">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bg1"/>
                </a:solidFill>
              </a:rPr>
              <a:t>3</a:t>
            </a:r>
            <a:endParaRPr lang="en-US" sz="1050" b="1" dirty="0">
              <a:solidFill>
                <a:schemeClr val="bg1"/>
              </a:solidFill>
            </a:endParaRPr>
          </a:p>
        </p:txBody>
      </p:sp>
      <p:sp>
        <p:nvSpPr>
          <p:cNvPr id="13" name="Oval 12"/>
          <p:cNvSpPr/>
          <p:nvPr/>
        </p:nvSpPr>
        <p:spPr>
          <a:xfrm>
            <a:off x="6013941" y="1793624"/>
            <a:ext cx="222739" cy="211015"/>
          </a:xfrm>
          <a:prstGeom prst="ellipse">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bg1"/>
                </a:solidFill>
              </a:rPr>
              <a:t>4</a:t>
            </a:r>
            <a:endParaRPr lang="en-US" sz="1050" b="1" dirty="0">
              <a:solidFill>
                <a:schemeClr val="bg1"/>
              </a:solidFill>
            </a:endParaRPr>
          </a:p>
        </p:txBody>
      </p:sp>
      <p:sp>
        <p:nvSpPr>
          <p:cNvPr id="14" name="Oval 13"/>
          <p:cNvSpPr/>
          <p:nvPr/>
        </p:nvSpPr>
        <p:spPr>
          <a:xfrm>
            <a:off x="7643449" y="1793624"/>
            <a:ext cx="222739" cy="211015"/>
          </a:xfrm>
          <a:prstGeom prst="ellipse">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5</a:t>
            </a:r>
          </a:p>
        </p:txBody>
      </p:sp>
      <p:sp>
        <p:nvSpPr>
          <p:cNvPr id="15" name="Oval 14"/>
          <p:cNvSpPr/>
          <p:nvPr/>
        </p:nvSpPr>
        <p:spPr>
          <a:xfrm>
            <a:off x="9355018" y="1793624"/>
            <a:ext cx="222739" cy="211015"/>
          </a:xfrm>
          <a:prstGeom prst="ellipse">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6</a:t>
            </a:r>
            <a:endParaRPr lang="en-US" sz="1200" b="1" dirty="0">
              <a:solidFill>
                <a:schemeClr val="bg1"/>
              </a:solidFill>
            </a:endParaRPr>
          </a:p>
        </p:txBody>
      </p:sp>
      <p:sp>
        <p:nvSpPr>
          <p:cNvPr id="16" name="TextBox 15"/>
          <p:cNvSpPr txBox="1"/>
          <p:nvPr/>
        </p:nvSpPr>
        <p:spPr>
          <a:xfrm>
            <a:off x="1576758" y="1204408"/>
            <a:ext cx="880562" cy="307777"/>
          </a:xfrm>
          <a:prstGeom prst="rect">
            <a:avLst/>
          </a:prstGeom>
          <a:noFill/>
        </p:spPr>
        <p:txBody>
          <a:bodyPr wrap="none" rtlCol="0">
            <a:spAutoFit/>
          </a:bodyPr>
          <a:lstStyle/>
          <a:p>
            <a:r>
              <a:rPr lang="en-US" sz="1400" dirty="0" smtClean="0"/>
              <a:t>Warm Up</a:t>
            </a:r>
            <a:endParaRPr lang="en-US" sz="1400" dirty="0"/>
          </a:p>
        </p:txBody>
      </p:sp>
      <p:sp>
        <p:nvSpPr>
          <p:cNvPr id="17" name="TextBox 16"/>
          <p:cNvSpPr txBox="1"/>
          <p:nvPr/>
        </p:nvSpPr>
        <p:spPr>
          <a:xfrm>
            <a:off x="3154132" y="1204408"/>
            <a:ext cx="799834" cy="307777"/>
          </a:xfrm>
          <a:prstGeom prst="rect">
            <a:avLst/>
          </a:prstGeom>
          <a:noFill/>
        </p:spPr>
        <p:txBody>
          <a:bodyPr wrap="none" rtlCol="0">
            <a:spAutoFit/>
          </a:bodyPr>
          <a:lstStyle/>
          <a:p>
            <a:r>
              <a:rPr lang="en-US" sz="1400" dirty="0" smtClean="0"/>
              <a:t>Reframe</a:t>
            </a:r>
            <a:endParaRPr lang="en-US" sz="1400" dirty="0"/>
          </a:p>
        </p:txBody>
      </p:sp>
      <p:sp>
        <p:nvSpPr>
          <p:cNvPr id="18" name="TextBox 17"/>
          <p:cNvSpPr txBox="1"/>
          <p:nvPr/>
        </p:nvSpPr>
        <p:spPr>
          <a:xfrm>
            <a:off x="6221564" y="1204408"/>
            <a:ext cx="1422184" cy="307777"/>
          </a:xfrm>
          <a:prstGeom prst="rect">
            <a:avLst/>
          </a:prstGeom>
          <a:noFill/>
        </p:spPr>
        <p:txBody>
          <a:bodyPr wrap="none" rtlCol="0">
            <a:spAutoFit/>
          </a:bodyPr>
          <a:lstStyle/>
          <a:p>
            <a:r>
              <a:rPr lang="en-US" sz="1400" dirty="0" smtClean="0"/>
              <a:t>Bind Emotionally</a:t>
            </a:r>
            <a:endParaRPr lang="en-US" sz="1400" dirty="0"/>
          </a:p>
        </p:txBody>
      </p:sp>
      <p:sp>
        <p:nvSpPr>
          <p:cNvPr id="19" name="TextBox 18"/>
          <p:cNvSpPr txBox="1"/>
          <p:nvPr/>
        </p:nvSpPr>
        <p:spPr>
          <a:xfrm>
            <a:off x="9374047" y="1204408"/>
            <a:ext cx="1528880" cy="523220"/>
          </a:xfrm>
          <a:prstGeom prst="rect">
            <a:avLst/>
          </a:prstGeom>
          <a:noFill/>
        </p:spPr>
        <p:txBody>
          <a:bodyPr wrap="none" rtlCol="0">
            <a:spAutoFit/>
          </a:bodyPr>
          <a:lstStyle/>
          <a:p>
            <a:pPr algn="ctr"/>
            <a:r>
              <a:rPr lang="en-US" sz="1400" dirty="0" smtClean="0"/>
              <a:t>Why Your Solution</a:t>
            </a:r>
          </a:p>
          <a:p>
            <a:pPr algn="ctr"/>
            <a:r>
              <a:rPr lang="en-US" sz="1400" dirty="0" smtClean="0"/>
              <a:t>Is Unique</a:t>
            </a:r>
            <a:endParaRPr lang="en-US" sz="1400" dirty="0"/>
          </a:p>
        </p:txBody>
      </p:sp>
      <p:sp>
        <p:nvSpPr>
          <p:cNvPr id="20" name="TextBox 19"/>
          <p:cNvSpPr txBox="1"/>
          <p:nvPr/>
        </p:nvSpPr>
        <p:spPr>
          <a:xfrm>
            <a:off x="7786158" y="1204408"/>
            <a:ext cx="1333185" cy="523220"/>
          </a:xfrm>
          <a:prstGeom prst="rect">
            <a:avLst/>
          </a:prstGeom>
          <a:noFill/>
        </p:spPr>
        <p:txBody>
          <a:bodyPr wrap="none" rtlCol="0">
            <a:spAutoFit/>
          </a:bodyPr>
          <a:lstStyle/>
          <a:p>
            <a:pPr algn="ctr"/>
            <a:r>
              <a:rPr lang="en-US" sz="1400" dirty="0" smtClean="0"/>
              <a:t>Present What’s </a:t>
            </a:r>
          </a:p>
          <a:p>
            <a:pPr algn="ctr"/>
            <a:r>
              <a:rPr lang="en-US" sz="1400" dirty="0" smtClean="0"/>
              <a:t>Needed</a:t>
            </a:r>
            <a:endParaRPr lang="en-US" sz="1400" dirty="0"/>
          </a:p>
        </p:txBody>
      </p:sp>
      <p:sp>
        <p:nvSpPr>
          <p:cNvPr id="21" name="TextBox 20"/>
          <p:cNvSpPr txBox="1"/>
          <p:nvPr/>
        </p:nvSpPr>
        <p:spPr>
          <a:xfrm>
            <a:off x="4703427" y="1204408"/>
            <a:ext cx="985270" cy="307777"/>
          </a:xfrm>
          <a:prstGeom prst="rect">
            <a:avLst/>
          </a:prstGeom>
          <a:noFill/>
        </p:spPr>
        <p:txBody>
          <a:bodyPr wrap="none" rtlCol="0">
            <a:spAutoFit/>
          </a:bodyPr>
          <a:lstStyle/>
          <a:p>
            <a:r>
              <a:rPr lang="en-US" sz="1400" dirty="0" smtClean="0"/>
              <a:t>Rationalize</a:t>
            </a:r>
            <a:endParaRPr lang="en-US" sz="1400" dirty="0"/>
          </a:p>
        </p:txBody>
      </p:sp>
      <p:cxnSp>
        <p:nvCxnSpPr>
          <p:cNvPr id="22" name="Straight Connector 21"/>
          <p:cNvCxnSpPr/>
          <p:nvPr/>
        </p:nvCxnSpPr>
        <p:spPr>
          <a:xfrm>
            <a:off x="1342293" y="1204408"/>
            <a:ext cx="1295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922908" y="1204408"/>
            <a:ext cx="1295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542543" y="1204408"/>
            <a:ext cx="1295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213231" y="1204408"/>
            <a:ext cx="1295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7807570" y="1204408"/>
            <a:ext cx="1295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469627" y="1204408"/>
            <a:ext cx="1295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416021" y="1956877"/>
            <a:ext cx="1172308" cy="600164"/>
          </a:xfrm>
          <a:prstGeom prst="rect">
            <a:avLst/>
          </a:prstGeom>
          <a:noFill/>
        </p:spPr>
        <p:txBody>
          <a:bodyPr wrap="square" rtlCol="0">
            <a:spAutoFit/>
          </a:bodyPr>
          <a:lstStyle/>
          <a:p>
            <a:r>
              <a:rPr lang="en-US" sz="1100" b="1" dirty="0" smtClean="0">
                <a:solidFill>
                  <a:schemeClr val="bg1"/>
                </a:solidFill>
              </a:rPr>
              <a:t>Build credibility:</a:t>
            </a:r>
          </a:p>
          <a:p>
            <a:r>
              <a:rPr lang="en-US" sz="1100" b="1" dirty="0" smtClean="0">
                <a:solidFill>
                  <a:schemeClr val="bg1"/>
                </a:solidFill>
              </a:rPr>
              <a:t>“I know your world”</a:t>
            </a:r>
            <a:endParaRPr lang="en-US" sz="1100" b="1" dirty="0">
              <a:solidFill>
                <a:schemeClr val="bg1"/>
              </a:solidFill>
            </a:endParaRPr>
          </a:p>
        </p:txBody>
      </p:sp>
      <p:sp>
        <p:nvSpPr>
          <p:cNvPr id="29" name="TextBox 28"/>
          <p:cNvSpPr txBox="1"/>
          <p:nvPr/>
        </p:nvSpPr>
        <p:spPr>
          <a:xfrm>
            <a:off x="3090408" y="1956877"/>
            <a:ext cx="1172308" cy="938719"/>
          </a:xfrm>
          <a:prstGeom prst="rect">
            <a:avLst/>
          </a:prstGeom>
          <a:noFill/>
        </p:spPr>
        <p:txBody>
          <a:bodyPr wrap="square" rtlCol="0">
            <a:spAutoFit/>
          </a:bodyPr>
          <a:lstStyle/>
          <a:p>
            <a:r>
              <a:rPr lang="en-US" sz="1100" b="1" dirty="0" smtClean="0">
                <a:solidFill>
                  <a:schemeClr val="bg1"/>
                </a:solidFill>
              </a:rPr>
              <a:t>Surprise with a new perspective, making them wanting more</a:t>
            </a:r>
            <a:endParaRPr lang="en-US" sz="1100" b="1" dirty="0">
              <a:solidFill>
                <a:schemeClr val="bg1"/>
              </a:solidFill>
            </a:endParaRPr>
          </a:p>
        </p:txBody>
      </p:sp>
      <p:sp>
        <p:nvSpPr>
          <p:cNvPr id="30" name="TextBox 29"/>
          <p:cNvSpPr txBox="1"/>
          <p:nvPr/>
        </p:nvSpPr>
        <p:spPr>
          <a:xfrm>
            <a:off x="4764795" y="1956877"/>
            <a:ext cx="1172308" cy="938719"/>
          </a:xfrm>
          <a:prstGeom prst="rect">
            <a:avLst/>
          </a:prstGeom>
          <a:noFill/>
        </p:spPr>
        <p:txBody>
          <a:bodyPr wrap="square" rtlCol="0">
            <a:spAutoFit/>
          </a:bodyPr>
          <a:lstStyle/>
          <a:p>
            <a:r>
              <a:rPr lang="en-US" sz="1100" b="1" dirty="0" smtClean="0">
                <a:solidFill>
                  <a:schemeClr val="bg1"/>
                </a:solidFill>
              </a:rPr>
              <a:t>Leverage Fear Uncertainty &amp; Doubt via data based on value drivers</a:t>
            </a:r>
            <a:endParaRPr lang="en-US" sz="1100" b="1" dirty="0">
              <a:solidFill>
                <a:schemeClr val="bg1"/>
              </a:solidFill>
            </a:endParaRPr>
          </a:p>
        </p:txBody>
      </p:sp>
      <p:sp>
        <p:nvSpPr>
          <p:cNvPr id="31" name="TextBox 30"/>
          <p:cNvSpPr txBox="1"/>
          <p:nvPr/>
        </p:nvSpPr>
        <p:spPr>
          <a:xfrm>
            <a:off x="6330461" y="1956877"/>
            <a:ext cx="1172308" cy="938719"/>
          </a:xfrm>
          <a:prstGeom prst="rect">
            <a:avLst/>
          </a:prstGeom>
          <a:noFill/>
        </p:spPr>
        <p:txBody>
          <a:bodyPr wrap="square" rtlCol="0">
            <a:spAutoFit/>
          </a:bodyPr>
          <a:lstStyle/>
          <a:p>
            <a:r>
              <a:rPr lang="en-US" sz="1100" b="1" dirty="0" smtClean="0">
                <a:solidFill>
                  <a:schemeClr val="bg1"/>
                </a:solidFill>
              </a:rPr>
              <a:t>Make the customer see the challenge </a:t>
            </a:r>
          </a:p>
          <a:p>
            <a:r>
              <a:rPr lang="en-US" sz="1100" b="1" dirty="0" smtClean="0">
                <a:solidFill>
                  <a:schemeClr val="bg1"/>
                </a:solidFill>
              </a:rPr>
              <a:t>/opportunity as their own</a:t>
            </a:r>
            <a:endParaRPr lang="en-US" sz="1100" b="1" dirty="0">
              <a:solidFill>
                <a:schemeClr val="bg1"/>
              </a:solidFill>
            </a:endParaRPr>
          </a:p>
        </p:txBody>
      </p:sp>
      <p:sp>
        <p:nvSpPr>
          <p:cNvPr id="32" name="TextBox 31"/>
          <p:cNvSpPr txBox="1"/>
          <p:nvPr/>
        </p:nvSpPr>
        <p:spPr>
          <a:xfrm>
            <a:off x="8030308" y="1956877"/>
            <a:ext cx="1172308" cy="769441"/>
          </a:xfrm>
          <a:prstGeom prst="rect">
            <a:avLst/>
          </a:prstGeom>
          <a:noFill/>
        </p:spPr>
        <p:txBody>
          <a:bodyPr wrap="square" rtlCol="0">
            <a:spAutoFit/>
          </a:bodyPr>
          <a:lstStyle/>
          <a:p>
            <a:r>
              <a:rPr lang="en-US" sz="1100" b="1" dirty="0" smtClean="0">
                <a:solidFill>
                  <a:schemeClr val="bg1"/>
                </a:solidFill>
              </a:rPr>
              <a:t>Present the capabilities required to seize the opportunity</a:t>
            </a:r>
            <a:endParaRPr lang="en-US" sz="1100" b="1" dirty="0">
              <a:solidFill>
                <a:schemeClr val="bg1"/>
              </a:solidFill>
            </a:endParaRPr>
          </a:p>
        </p:txBody>
      </p:sp>
      <p:sp>
        <p:nvSpPr>
          <p:cNvPr id="33" name="TextBox 32"/>
          <p:cNvSpPr txBox="1"/>
          <p:nvPr/>
        </p:nvSpPr>
        <p:spPr>
          <a:xfrm>
            <a:off x="9673782" y="1956877"/>
            <a:ext cx="1172308" cy="938719"/>
          </a:xfrm>
          <a:prstGeom prst="rect">
            <a:avLst/>
          </a:prstGeom>
          <a:noFill/>
        </p:spPr>
        <p:txBody>
          <a:bodyPr wrap="square" rtlCol="0">
            <a:spAutoFit/>
          </a:bodyPr>
          <a:lstStyle/>
          <a:p>
            <a:r>
              <a:rPr lang="en-US" sz="1100" b="1" dirty="0" smtClean="0">
                <a:solidFill>
                  <a:schemeClr val="bg1"/>
                </a:solidFill>
              </a:rPr>
              <a:t>Demonstrate how your solution is better than anyone else’s</a:t>
            </a:r>
            <a:endParaRPr lang="en-US" sz="1100" b="1" dirty="0">
              <a:solidFill>
                <a:schemeClr val="bg1"/>
              </a:solidFill>
            </a:endParaRPr>
          </a:p>
        </p:txBody>
      </p:sp>
      <p:graphicFrame>
        <p:nvGraphicFramePr>
          <p:cNvPr id="34" name="Table 33"/>
          <p:cNvGraphicFramePr>
            <a:graphicFrameLocks noGrp="1" noChangeAspect="1"/>
          </p:cNvGraphicFramePr>
          <p:nvPr>
            <p:extLst>
              <p:ext uri="{D42A27DB-BD31-4B8C-83A1-F6EECF244321}">
                <p14:modId xmlns:p14="http://schemas.microsoft.com/office/powerpoint/2010/main" val="728837960"/>
              </p:ext>
            </p:extLst>
          </p:nvPr>
        </p:nvGraphicFramePr>
        <p:xfrm>
          <a:off x="1324707" y="3112615"/>
          <a:ext cx="9856639" cy="3526289"/>
        </p:xfrm>
        <a:graphic>
          <a:graphicData uri="http://schemas.openxmlformats.org/drawingml/2006/table">
            <a:tbl>
              <a:tblPr firstRow="1" firstCol="1" lastCol="1" bandRow="1"/>
              <a:tblGrid>
                <a:gridCol w="9856639">
                  <a:extLst>
                    <a:ext uri="{9D8B030D-6E8A-4147-A177-3AD203B41FA5}">
                      <a16:colId xmlns:a16="http://schemas.microsoft.com/office/drawing/2014/main" xmlns="" val="4173698092"/>
                    </a:ext>
                  </a:extLst>
                </a:gridCol>
              </a:tblGrid>
              <a:tr h="330104">
                <a:tc>
                  <a:txBody>
                    <a:bodyPr/>
                    <a:lstStyle/>
                    <a:p>
                      <a:pPr marL="0" marR="0" algn="l">
                        <a:lnSpc>
                          <a:spcPct val="107000"/>
                        </a:lnSpc>
                        <a:spcBef>
                          <a:spcPts val="0"/>
                        </a:spcBef>
                        <a:spcAft>
                          <a:spcPts val="800"/>
                        </a:spcAft>
                      </a:pPr>
                      <a:r>
                        <a:rPr lang="en-US" sz="1600" b="1" dirty="0">
                          <a:effectLst/>
                          <a:latin typeface="Calibri" panose="020F0502020204030204" pitchFamily="34" charset="0"/>
                          <a:ea typeface="Times New Roman" panose="02020603050405020304" pitchFamily="18" charset="0"/>
                          <a:cs typeface="Times New Roman" panose="02020603050405020304" pitchFamily="18" charset="0"/>
                        </a:rPr>
                        <a:t>Required Capabilities</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7421" marR="474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335424963"/>
                  </a:ext>
                </a:extLst>
              </a:tr>
              <a:tr h="3196185">
                <a:tc>
                  <a:txBody>
                    <a:bodyPr/>
                    <a:lstStyle/>
                    <a:p>
                      <a:pPr marL="0" marR="0" algn="l">
                        <a:lnSpc>
                          <a:spcPct val="115000"/>
                        </a:lnSpc>
                        <a:spcBef>
                          <a:spcPts val="0"/>
                        </a:spcBef>
                        <a:spcAft>
                          <a:spcPts val="0"/>
                        </a:spcAft>
                      </a:pP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 Solves </a:t>
                      </a: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the Intelligent Workload Management (IWM*) problem</a:t>
                      </a:r>
                    </a:p>
                    <a:p>
                      <a:pPr marL="0" marR="0" algn="l">
                        <a:lnSpc>
                          <a:spcPct val="115000"/>
                        </a:lnSpc>
                        <a:spcBef>
                          <a:spcPts val="0"/>
                        </a:spcBef>
                        <a:spcAft>
                          <a:spcPts val="0"/>
                        </a:spcAft>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 </a:t>
                      </a:r>
                    </a:p>
                    <a:p>
                      <a:pPr marL="0" marR="0" algn="l">
                        <a:lnSpc>
                          <a:spcPct val="115000"/>
                        </a:lnSpc>
                        <a:spcBef>
                          <a:spcPts val="0"/>
                        </a:spcBef>
                        <a:spcAft>
                          <a:spcPts val="0"/>
                        </a:spcAft>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 Understand the relationship between the workload demand and the infrastructure supply</a:t>
                      </a:r>
                    </a:p>
                    <a:p>
                      <a:pPr marL="0" marR="0" algn="l">
                        <a:lnSpc>
                          <a:spcPct val="115000"/>
                        </a:lnSpc>
                        <a:spcBef>
                          <a:spcPts val="0"/>
                        </a:spcBef>
                        <a:spcAft>
                          <a:spcPts val="0"/>
                        </a:spcAft>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 </a:t>
                      </a:r>
                    </a:p>
                    <a:p>
                      <a:pPr marL="0" marR="0" algn="l">
                        <a:lnSpc>
                          <a:spcPct val="115000"/>
                        </a:lnSpc>
                        <a:spcBef>
                          <a:spcPts val="0"/>
                        </a:spcBef>
                        <a:spcAft>
                          <a:spcPts val="0"/>
                        </a:spcAft>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 Understand the dependencies between the demand and the supply</a:t>
                      </a:r>
                    </a:p>
                    <a:p>
                      <a:pPr marL="0" marR="0" algn="l">
                        <a:lnSpc>
                          <a:spcPct val="115000"/>
                        </a:lnSpc>
                        <a:spcBef>
                          <a:spcPts val="0"/>
                        </a:spcBef>
                        <a:spcAft>
                          <a:spcPts val="0"/>
                        </a:spcAft>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 </a:t>
                      </a:r>
                    </a:p>
                    <a:p>
                      <a:pPr marL="0" marR="0" algn="l">
                        <a:lnSpc>
                          <a:spcPct val="115000"/>
                        </a:lnSpc>
                        <a:spcBef>
                          <a:spcPts val="0"/>
                        </a:spcBef>
                        <a:spcAft>
                          <a:spcPts val="0"/>
                        </a:spcAft>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 Control the environment in a Desired State**</a:t>
                      </a:r>
                    </a:p>
                    <a:p>
                      <a:pPr marL="0" marR="0" algn="l">
                        <a:lnSpc>
                          <a:spcPct val="115000"/>
                        </a:lnSpc>
                        <a:spcBef>
                          <a:spcPts val="0"/>
                        </a:spcBef>
                        <a:spcAft>
                          <a:spcPts val="0"/>
                        </a:spcAft>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 </a:t>
                      </a:r>
                    </a:p>
                    <a:p>
                      <a:pPr marL="0" marR="0" algn="l">
                        <a:lnSpc>
                          <a:spcPct val="115000"/>
                        </a:lnSpc>
                        <a:spcBef>
                          <a:spcPts val="0"/>
                        </a:spcBef>
                        <a:spcAft>
                          <a:spcPts val="0"/>
                        </a:spcAft>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 Common abstraction across the entire IT stack</a:t>
                      </a:r>
                    </a:p>
                    <a:p>
                      <a:pPr marL="0" marR="0" algn="l">
                        <a:lnSpc>
                          <a:spcPct val="115000"/>
                        </a:lnSpc>
                        <a:spcBef>
                          <a:spcPts val="0"/>
                        </a:spcBef>
                        <a:spcAft>
                          <a:spcPts val="0"/>
                        </a:spcAft>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 </a:t>
                      </a:r>
                    </a:p>
                    <a:p>
                      <a:pPr marL="0" marR="0" algn="l">
                        <a:lnSpc>
                          <a:spcPct val="115000"/>
                        </a:lnSpc>
                        <a:spcBef>
                          <a:spcPts val="0"/>
                        </a:spcBef>
                        <a:spcAft>
                          <a:spcPts val="800"/>
                        </a:spcAft>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 An analytic engine that continuously derives a desire state and controls the environment in a desire state </a:t>
                      </a:r>
                    </a:p>
                  </a:txBody>
                  <a:tcPr marL="47421" marR="474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212519620"/>
                  </a:ext>
                </a:extLst>
              </a:tr>
            </a:tbl>
          </a:graphicData>
        </a:graphic>
      </p:graphicFrame>
      <p:sp>
        <p:nvSpPr>
          <p:cNvPr id="35" name="Title 35"/>
          <p:cNvSpPr>
            <a:spLocks noGrp="1"/>
          </p:cNvSpPr>
          <p:nvPr>
            <p:ph type="title"/>
          </p:nvPr>
        </p:nvSpPr>
        <p:spPr>
          <a:xfrm>
            <a:off x="322235" y="130349"/>
            <a:ext cx="11031416" cy="1012368"/>
          </a:xfrm>
        </p:spPr>
        <p:txBody>
          <a:bodyPr/>
          <a:lstStyle/>
          <a:p>
            <a:r>
              <a:rPr lang="en-US" dirty="0" smtClean="0"/>
              <a:t>Assure Application Performance </a:t>
            </a:r>
            <a:endParaRPr lang="en-US" dirty="0"/>
          </a:p>
        </p:txBody>
      </p:sp>
    </p:spTree>
    <p:extLst>
      <p:ext uri="{BB962C8B-B14F-4D97-AF65-F5344CB8AC3E}">
        <p14:creationId xmlns:p14="http://schemas.microsoft.com/office/powerpoint/2010/main" val="38606750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nvSpPr>
        <p:spPr>
          <a:xfrm>
            <a:off x="2848708" y="1899138"/>
            <a:ext cx="1629508" cy="996461"/>
          </a:xfrm>
          <a:prstGeom prst="chevron">
            <a:avLst>
              <a:gd name="adj" fmla="val 19864"/>
            </a:avLst>
          </a:prstGeom>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Chevron 4"/>
          <p:cNvSpPr/>
          <p:nvPr/>
        </p:nvSpPr>
        <p:spPr>
          <a:xfrm>
            <a:off x="4478216" y="1899137"/>
            <a:ext cx="1629508" cy="996461"/>
          </a:xfrm>
          <a:prstGeom prst="chevron">
            <a:avLst>
              <a:gd name="adj" fmla="val 19864"/>
            </a:avLst>
          </a:prstGeom>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Chevron 5"/>
          <p:cNvSpPr/>
          <p:nvPr/>
        </p:nvSpPr>
        <p:spPr>
          <a:xfrm>
            <a:off x="6107724" y="1899137"/>
            <a:ext cx="1629508" cy="996461"/>
          </a:xfrm>
          <a:prstGeom prst="chevron">
            <a:avLst>
              <a:gd name="adj" fmla="val 19864"/>
            </a:avLst>
          </a:prstGeom>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Chevron 6"/>
          <p:cNvSpPr/>
          <p:nvPr/>
        </p:nvSpPr>
        <p:spPr>
          <a:xfrm>
            <a:off x="7807570" y="1899136"/>
            <a:ext cx="1629508" cy="996461"/>
          </a:xfrm>
          <a:prstGeom prst="chevron">
            <a:avLst>
              <a:gd name="adj" fmla="val 19864"/>
            </a:avLst>
          </a:prstGeom>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hevron 7"/>
          <p:cNvSpPr/>
          <p:nvPr/>
        </p:nvSpPr>
        <p:spPr>
          <a:xfrm>
            <a:off x="9437078" y="1899135"/>
            <a:ext cx="1629508" cy="996461"/>
          </a:xfrm>
          <a:prstGeom prst="chevron">
            <a:avLst>
              <a:gd name="adj" fmla="val 19864"/>
            </a:avLst>
          </a:prstGeom>
          <a:solidFill>
            <a:srgbClr val="92D050"/>
          </a:solidFill>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Pentagon 8"/>
          <p:cNvSpPr/>
          <p:nvPr/>
        </p:nvSpPr>
        <p:spPr>
          <a:xfrm>
            <a:off x="1324708" y="1899135"/>
            <a:ext cx="1524000" cy="996461"/>
          </a:xfrm>
          <a:prstGeom prst="homePlate">
            <a:avLst>
              <a:gd name="adj" fmla="val 24118"/>
            </a:avLst>
          </a:prstGeom>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230925" y="1793624"/>
            <a:ext cx="222739" cy="211015"/>
          </a:xfrm>
          <a:prstGeom prst="ellipse">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bg1"/>
                </a:solidFill>
              </a:rPr>
              <a:t>1</a:t>
            </a:r>
            <a:endParaRPr lang="en-US" sz="1050" b="1" dirty="0">
              <a:solidFill>
                <a:schemeClr val="bg1"/>
              </a:solidFill>
            </a:endParaRPr>
          </a:p>
        </p:txBody>
      </p:sp>
      <p:sp>
        <p:nvSpPr>
          <p:cNvPr id="11" name="Oval 10"/>
          <p:cNvSpPr/>
          <p:nvPr/>
        </p:nvSpPr>
        <p:spPr>
          <a:xfrm>
            <a:off x="2754925" y="1793624"/>
            <a:ext cx="222739" cy="211015"/>
          </a:xfrm>
          <a:prstGeom prst="ellipse">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bg1"/>
                </a:solidFill>
              </a:rPr>
              <a:t>2</a:t>
            </a:r>
            <a:endParaRPr lang="en-US" sz="1050" b="1" dirty="0">
              <a:solidFill>
                <a:schemeClr val="bg1"/>
              </a:solidFill>
            </a:endParaRPr>
          </a:p>
        </p:txBody>
      </p:sp>
      <p:sp>
        <p:nvSpPr>
          <p:cNvPr id="12" name="Oval 11"/>
          <p:cNvSpPr/>
          <p:nvPr/>
        </p:nvSpPr>
        <p:spPr>
          <a:xfrm>
            <a:off x="4372709" y="1793624"/>
            <a:ext cx="222739" cy="211015"/>
          </a:xfrm>
          <a:prstGeom prst="ellipse">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bg1"/>
                </a:solidFill>
              </a:rPr>
              <a:t>3</a:t>
            </a:r>
            <a:endParaRPr lang="en-US" sz="1050" b="1" dirty="0">
              <a:solidFill>
                <a:schemeClr val="bg1"/>
              </a:solidFill>
            </a:endParaRPr>
          </a:p>
        </p:txBody>
      </p:sp>
      <p:sp>
        <p:nvSpPr>
          <p:cNvPr id="13" name="Oval 12"/>
          <p:cNvSpPr/>
          <p:nvPr/>
        </p:nvSpPr>
        <p:spPr>
          <a:xfrm>
            <a:off x="6013941" y="1793624"/>
            <a:ext cx="222739" cy="211015"/>
          </a:xfrm>
          <a:prstGeom prst="ellipse">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bg1"/>
                </a:solidFill>
              </a:rPr>
              <a:t>4</a:t>
            </a:r>
            <a:endParaRPr lang="en-US" sz="1050" b="1" dirty="0">
              <a:solidFill>
                <a:schemeClr val="bg1"/>
              </a:solidFill>
            </a:endParaRPr>
          </a:p>
        </p:txBody>
      </p:sp>
      <p:sp>
        <p:nvSpPr>
          <p:cNvPr id="14" name="Oval 13"/>
          <p:cNvSpPr/>
          <p:nvPr/>
        </p:nvSpPr>
        <p:spPr>
          <a:xfrm>
            <a:off x="7643449" y="1793624"/>
            <a:ext cx="222739" cy="211015"/>
          </a:xfrm>
          <a:prstGeom prst="ellipse">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5</a:t>
            </a:r>
          </a:p>
        </p:txBody>
      </p:sp>
      <p:sp>
        <p:nvSpPr>
          <p:cNvPr id="15" name="Oval 14"/>
          <p:cNvSpPr/>
          <p:nvPr/>
        </p:nvSpPr>
        <p:spPr>
          <a:xfrm>
            <a:off x="9355018" y="1793624"/>
            <a:ext cx="222739" cy="211015"/>
          </a:xfrm>
          <a:prstGeom prst="ellipse">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6</a:t>
            </a:r>
            <a:endParaRPr lang="en-US" sz="1200" b="1" dirty="0">
              <a:solidFill>
                <a:schemeClr val="bg1"/>
              </a:solidFill>
            </a:endParaRPr>
          </a:p>
        </p:txBody>
      </p:sp>
      <p:sp>
        <p:nvSpPr>
          <p:cNvPr id="16" name="TextBox 15"/>
          <p:cNvSpPr txBox="1"/>
          <p:nvPr/>
        </p:nvSpPr>
        <p:spPr>
          <a:xfrm>
            <a:off x="1576758" y="1220450"/>
            <a:ext cx="880562" cy="307777"/>
          </a:xfrm>
          <a:prstGeom prst="rect">
            <a:avLst/>
          </a:prstGeom>
          <a:noFill/>
        </p:spPr>
        <p:txBody>
          <a:bodyPr wrap="none" rtlCol="0">
            <a:spAutoFit/>
          </a:bodyPr>
          <a:lstStyle/>
          <a:p>
            <a:r>
              <a:rPr lang="en-US" sz="1400" dirty="0" smtClean="0"/>
              <a:t>Warm Up</a:t>
            </a:r>
            <a:endParaRPr lang="en-US" sz="1400" dirty="0"/>
          </a:p>
        </p:txBody>
      </p:sp>
      <p:sp>
        <p:nvSpPr>
          <p:cNvPr id="17" name="TextBox 16"/>
          <p:cNvSpPr txBox="1"/>
          <p:nvPr/>
        </p:nvSpPr>
        <p:spPr>
          <a:xfrm>
            <a:off x="3154132" y="1220450"/>
            <a:ext cx="799834" cy="307777"/>
          </a:xfrm>
          <a:prstGeom prst="rect">
            <a:avLst/>
          </a:prstGeom>
          <a:noFill/>
        </p:spPr>
        <p:txBody>
          <a:bodyPr wrap="none" rtlCol="0">
            <a:spAutoFit/>
          </a:bodyPr>
          <a:lstStyle/>
          <a:p>
            <a:r>
              <a:rPr lang="en-US" sz="1400" dirty="0" smtClean="0"/>
              <a:t>Reframe</a:t>
            </a:r>
            <a:endParaRPr lang="en-US" sz="1400" dirty="0"/>
          </a:p>
        </p:txBody>
      </p:sp>
      <p:sp>
        <p:nvSpPr>
          <p:cNvPr id="18" name="TextBox 17"/>
          <p:cNvSpPr txBox="1"/>
          <p:nvPr/>
        </p:nvSpPr>
        <p:spPr>
          <a:xfrm>
            <a:off x="6221564" y="1220450"/>
            <a:ext cx="1422184" cy="307777"/>
          </a:xfrm>
          <a:prstGeom prst="rect">
            <a:avLst/>
          </a:prstGeom>
          <a:noFill/>
        </p:spPr>
        <p:txBody>
          <a:bodyPr wrap="none" rtlCol="0">
            <a:spAutoFit/>
          </a:bodyPr>
          <a:lstStyle/>
          <a:p>
            <a:r>
              <a:rPr lang="en-US" sz="1400" dirty="0" smtClean="0"/>
              <a:t>Bind Emotionally</a:t>
            </a:r>
            <a:endParaRPr lang="en-US" sz="1400" dirty="0"/>
          </a:p>
        </p:txBody>
      </p:sp>
      <p:sp>
        <p:nvSpPr>
          <p:cNvPr id="19" name="TextBox 18"/>
          <p:cNvSpPr txBox="1"/>
          <p:nvPr/>
        </p:nvSpPr>
        <p:spPr>
          <a:xfrm>
            <a:off x="9374047" y="1220450"/>
            <a:ext cx="1528880" cy="523220"/>
          </a:xfrm>
          <a:prstGeom prst="rect">
            <a:avLst/>
          </a:prstGeom>
          <a:noFill/>
        </p:spPr>
        <p:txBody>
          <a:bodyPr wrap="none" rtlCol="0">
            <a:spAutoFit/>
          </a:bodyPr>
          <a:lstStyle/>
          <a:p>
            <a:pPr algn="ctr"/>
            <a:r>
              <a:rPr lang="en-US" sz="1400" dirty="0" smtClean="0"/>
              <a:t>Why Your Solution</a:t>
            </a:r>
          </a:p>
          <a:p>
            <a:pPr algn="ctr"/>
            <a:r>
              <a:rPr lang="en-US" sz="1400" dirty="0" smtClean="0"/>
              <a:t>Is Unique</a:t>
            </a:r>
            <a:endParaRPr lang="en-US" sz="1400" dirty="0"/>
          </a:p>
        </p:txBody>
      </p:sp>
      <p:sp>
        <p:nvSpPr>
          <p:cNvPr id="20" name="TextBox 19"/>
          <p:cNvSpPr txBox="1"/>
          <p:nvPr/>
        </p:nvSpPr>
        <p:spPr>
          <a:xfrm>
            <a:off x="7786158" y="1220450"/>
            <a:ext cx="1333185" cy="523220"/>
          </a:xfrm>
          <a:prstGeom prst="rect">
            <a:avLst/>
          </a:prstGeom>
          <a:noFill/>
        </p:spPr>
        <p:txBody>
          <a:bodyPr wrap="none" rtlCol="0">
            <a:spAutoFit/>
          </a:bodyPr>
          <a:lstStyle/>
          <a:p>
            <a:pPr algn="ctr"/>
            <a:r>
              <a:rPr lang="en-US" sz="1400" dirty="0" smtClean="0"/>
              <a:t>Present What’s </a:t>
            </a:r>
          </a:p>
          <a:p>
            <a:pPr algn="ctr"/>
            <a:r>
              <a:rPr lang="en-US" sz="1400" dirty="0" smtClean="0"/>
              <a:t>Needed</a:t>
            </a:r>
            <a:endParaRPr lang="en-US" sz="1400" dirty="0"/>
          </a:p>
        </p:txBody>
      </p:sp>
      <p:sp>
        <p:nvSpPr>
          <p:cNvPr id="21" name="TextBox 20"/>
          <p:cNvSpPr txBox="1"/>
          <p:nvPr/>
        </p:nvSpPr>
        <p:spPr>
          <a:xfrm>
            <a:off x="4703427" y="1220450"/>
            <a:ext cx="985270" cy="307777"/>
          </a:xfrm>
          <a:prstGeom prst="rect">
            <a:avLst/>
          </a:prstGeom>
          <a:noFill/>
        </p:spPr>
        <p:txBody>
          <a:bodyPr wrap="none" rtlCol="0">
            <a:spAutoFit/>
          </a:bodyPr>
          <a:lstStyle/>
          <a:p>
            <a:r>
              <a:rPr lang="en-US" sz="1400" dirty="0" smtClean="0"/>
              <a:t>Rationalize</a:t>
            </a:r>
            <a:endParaRPr lang="en-US" sz="1400" dirty="0"/>
          </a:p>
        </p:txBody>
      </p:sp>
      <p:cxnSp>
        <p:nvCxnSpPr>
          <p:cNvPr id="22" name="Straight Connector 21"/>
          <p:cNvCxnSpPr/>
          <p:nvPr/>
        </p:nvCxnSpPr>
        <p:spPr>
          <a:xfrm>
            <a:off x="1342293" y="1220450"/>
            <a:ext cx="1295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922908" y="1220450"/>
            <a:ext cx="1295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542543" y="1220450"/>
            <a:ext cx="1295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213231" y="1220450"/>
            <a:ext cx="1295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7807570" y="1220450"/>
            <a:ext cx="1295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469627" y="1220450"/>
            <a:ext cx="1295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416021" y="1956877"/>
            <a:ext cx="1172308" cy="600164"/>
          </a:xfrm>
          <a:prstGeom prst="rect">
            <a:avLst/>
          </a:prstGeom>
          <a:noFill/>
        </p:spPr>
        <p:txBody>
          <a:bodyPr wrap="square" rtlCol="0">
            <a:spAutoFit/>
          </a:bodyPr>
          <a:lstStyle/>
          <a:p>
            <a:r>
              <a:rPr lang="en-US" sz="1100" b="1" dirty="0" smtClean="0">
                <a:solidFill>
                  <a:schemeClr val="bg1"/>
                </a:solidFill>
              </a:rPr>
              <a:t>Build credibility:</a:t>
            </a:r>
          </a:p>
          <a:p>
            <a:r>
              <a:rPr lang="en-US" sz="1100" b="1" dirty="0" smtClean="0">
                <a:solidFill>
                  <a:schemeClr val="bg1"/>
                </a:solidFill>
              </a:rPr>
              <a:t>“I know your world”</a:t>
            </a:r>
            <a:endParaRPr lang="en-US" sz="1100" b="1" dirty="0">
              <a:solidFill>
                <a:schemeClr val="bg1"/>
              </a:solidFill>
            </a:endParaRPr>
          </a:p>
        </p:txBody>
      </p:sp>
      <p:sp>
        <p:nvSpPr>
          <p:cNvPr id="29" name="TextBox 28"/>
          <p:cNvSpPr txBox="1"/>
          <p:nvPr/>
        </p:nvSpPr>
        <p:spPr>
          <a:xfrm>
            <a:off x="3090408" y="1956877"/>
            <a:ext cx="1172308" cy="938719"/>
          </a:xfrm>
          <a:prstGeom prst="rect">
            <a:avLst/>
          </a:prstGeom>
          <a:noFill/>
        </p:spPr>
        <p:txBody>
          <a:bodyPr wrap="square" rtlCol="0">
            <a:spAutoFit/>
          </a:bodyPr>
          <a:lstStyle/>
          <a:p>
            <a:r>
              <a:rPr lang="en-US" sz="1100" b="1" dirty="0" smtClean="0">
                <a:solidFill>
                  <a:schemeClr val="bg1"/>
                </a:solidFill>
              </a:rPr>
              <a:t>Surprise with a new perspective, making them wanting more</a:t>
            </a:r>
            <a:endParaRPr lang="en-US" sz="1100" b="1" dirty="0">
              <a:solidFill>
                <a:schemeClr val="bg1"/>
              </a:solidFill>
            </a:endParaRPr>
          </a:p>
        </p:txBody>
      </p:sp>
      <p:sp>
        <p:nvSpPr>
          <p:cNvPr id="30" name="TextBox 29"/>
          <p:cNvSpPr txBox="1"/>
          <p:nvPr/>
        </p:nvSpPr>
        <p:spPr>
          <a:xfrm>
            <a:off x="4764795" y="1956877"/>
            <a:ext cx="1172308" cy="938719"/>
          </a:xfrm>
          <a:prstGeom prst="rect">
            <a:avLst/>
          </a:prstGeom>
          <a:noFill/>
        </p:spPr>
        <p:txBody>
          <a:bodyPr wrap="square" rtlCol="0">
            <a:spAutoFit/>
          </a:bodyPr>
          <a:lstStyle/>
          <a:p>
            <a:r>
              <a:rPr lang="en-US" sz="1100" b="1" dirty="0" smtClean="0">
                <a:solidFill>
                  <a:schemeClr val="bg1"/>
                </a:solidFill>
              </a:rPr>
              <a:t>Leverage Fear Uncertainty &amp; Doubt via data based on value drivers</a:t>
            </a:r>
            <a:endParaRPr lang="en-US" sz="1100" b="1" dirty="0">
              <a:solidFill>
                <a:schemeClr val="bg1"/>
              </a:solidFill>
            </a:endParaRPr>
          </a:p>
        </p:txBody>
      </p:sp>
      <p:sp>
        <p:nvSpPr>
          <p:cNvPr id="31" name="TextBox 30"/>
          <p:cNvSpPr txBox="1"/>
          <p:nvPr/>
        </p:nvSpPr>
        <p:spPr>
          <a:xfrm>
            <a:off x="6330461" y="1956877"/>
            <a:ext cx="1172308" cy="938719"/>
          </a:xfrm>
          <a:prstGeom prst="rect">
            <a:avLst/>
          </a:prstGeom>
          <a:noFill/>
        </p:spPr>
        <p:txBody>
          <a:bodyPr wrap="square" rtlCol="0">
            <a:spAutoFit/>
          </a:bodyPr>
          <a:lstStyle/>
          <a:p>
            <a:r>
              <a:rPr lang="en-US" sz="1100" b="1" dirty="0" smtClean="0">
                <a:solidFill>
                  <a:schemeClr val="bg1"/>
                </a:solidFill>
              </a:rPr>
              <a:t>Make the customer see the challenge </a:t>
            </a:r>
          </a:p>
          <a:p>
            <a:r>
              <a:rPr lang="en-US" sz="1100" b="1" dirty="0" smtClean="0">
                <a:solidFill>
                  <a:schemeClr val="bg1"/>
                </a:solidFill>
              </a:rPr>
              <a:t>/opportunity as their own</a:t>
            </a:r>
            <a:endParaRPr lang="en-US" sz="1100" b="1" dirty="0">
              <a:solidFill>
                <a:schemeClr val="bg1"/>
              </a:solidFill>
            </a:endParaRPr>
          </a:p>
        </p:txBody>
      </p:sp>
      <p:sp>
        <p:nvSpPr>
          <p:cNvPr id="32" name="TextBox 31"/>
          <p:cNvSpPr txBox="1"/>
          <p:nvPr/>
        </p:nvSpPr>
        <p:spPr>
          <a:xfrm>
            <a:off x="8030308" y="1956877"/>
            <a:ext cx="1172308" cy="769441"/>
          </a:xfrm>
          <a:prstGeom prst="rect">
            <a:avLst/>
          </a:prstGeom>
          <a:noFill/>
        </p:spPr>
        <p:txBody>
          <a:bodyPr wrap="square" rtlCol="0">
            <a:spAutoFit/>
          </a:bodyPr>
          <a:lstStyle/>
          <a:p>
            <a:r>
              <a:rPr lang="en-US" sz="1100" b="1" dirty="0" smtClean="0">
                <a:solidFill>
                  <a:schemeClr val="bg1"/>
                </a:solidFill>
              </a:rPr>
              <a:t>Present the capabilities required to seize the opportunity</a:t>
            </a:r>
            <a:endParaRPr lang="en-US" sz="1100" b="1" dirty="0">
              <a:solidFill>
                <a:schemeClr val="bg1"/>
              </a:solidFill>
            </a:endParaRPr>
          </a:p>
        </p:txBody>
      </p:sp>
      <p:sp>
        <p:nvSpPr>
          <p:cNvPr id="33" name="TextBox 32"/>
          <p:cNvSpPr txBox="1"/>
          <p:nvPr/>
        </p:nvSpPr>
        <p:spPr>
          <a:xfrm>
            <a:off x="9673782" y="1956877"/>
            <a:ext cx="1172308" cy="938719"/>
          </a:xfrm>
          <a:prstGeom prst="rect">
            <a:avLst/>
          </a:prstGeom>
          <a:noFill/>
        </p:spPr>
        <p:txBody>
          <a:bodyPr wrap="square" rtlCol="0">
            <a:spAutoFit/>
          </a:bodyPr>
          <a:lstStyle/>
          <a:p>
            <a:r>
              <a:rPr lang="en-US" sz="1100" b="1" dirty="0" smtClean="0">
                <a:solidFill>
                  <a:schemeClr val="bg1"/>
                </a:solidFill>
              </a:rPr>
              <a:t>Demonstrate how your solution is better than anyone else’s</a:t>
            </a:r>
            <a:endParaRPr lang="en-US" sz="1100" b="1" dirty="0">
              <a:solidFill>
                <a:schemeClr val="bg1"/>
              </a:solidFill>
            </a:endParaRPr>
          </a:p>
        </p:txBody>
      </p:sp>
      <p:graphicFrame>
        <p:nvGraphicFramePr>
          <p:cNvPr id="34" name="Table 33"/>
          <p:cNvGraphicFramePr>
            <a:graphicFrameLocks noGrp="1" noChangeAspect="1"/>
          </p:cNvGraphicFramePr>
          <p:nvPr>
            <p:extLst>
              <p:ext uri="{D42A27DB-BD31-4B8C-83A1-F6EECF244321}">
                <p14:modId xmlns:p14="http://schemas.microsoft.com/office/powerpoint/2010/main" val="1165568044"/>
              </p:ext>
            </p:extLst>
          </p:nvPr>
        </p:nvGraphicFramePr>
        <p:xfrm>
          <a:off x="1324708" y="3112616"/>
          <a:ext cx="9741878" cy="3445343"/>
        </p:xfrm>
        <a:graphic>
          <a:graphicData uri="http://schemas.openxmlformats.org/drawingml/2006/table">
            <a:tbl>
              <a:tblPr firstRow="1" firstCol="1" lastCol="1" bandRow="1"/>
              <a:tblGrid>
                <a:gridCol w="9741878">
                  <a:extLst>
                    <a:ext uri="{9D8B030D-6E8A-4147-A177-3AD203B41FA5}">
                      <a16:colId xmlns:a16="http://schemas.microsoft.com/office/drawing/2014/main" xmlns="" val="3575631265"/>
                    </a:ext>
                  </a:extLst>
                </a:gridCol>
              </a:tblGrid>
              <a:tr h="310678">
                <a:tc>
                  <a:txBody>
                    <a:bodyPr/>
                    <a:lstStyle/>
                    <a:p>
                      <a:pPr marL="0" marR="0" algn="l">
                        <a:lnSpc>
                          <a:spcPct val="107000"/>
                        </a:lnSpc>
                        <a:spcBef>
                          <a:spcPts val="0"/>
                        </a:spcBef>
                        <a:spcAft>
                          <a:spcPts val="800"/>
                        </a:spcAft>
                      </a:pPr>
                      <a:r>
                        <a:rPr lang="en-US" sz="1600" b="1" dirty="0">
                          <a:effectLst/>
                          <a:latin typeface="Calibri" panose="020F0502020204030204" pitchFamily="34" charset="0"/>
                          <a:ea typeface="Times New Roman" panose="02020603050405020304" pitchFamily="18" charset="0"/>
                          <a:cs typeface="Times New Roman" panose="02020603050405020304" pitchFamily="18" charset="0"/>
                        </a:rPr>
                        <a:t>How We Do It/Why VMTurbo</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7421" marR="474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335424963"/>
                  </a:ext>
                </a:extLst>
              </a:tr>
              <a:tr h="3134665">
                <a:tc>
                  <a:txBody>
                    <a:bodyPr/>
                    <a:lstStyle/>
                    <a:p>
                      <a:pPr marL="0" marR="0" algn="l">
                        <a:lnSpc>
                          <a:spcPct val="115000"/>
                        </a:lnSpc>
                        <a:spcBef>
                          <a:spcPts val="0"/>
                        </a:spcBef>
                        <a:spcAft>
                          <a:spcPts val="800"/>
                        </a:spcAft>
                      </a:pPr>
                      <a:r>
                        <a:rPr lang="en-US" sz="1600" i="0" dirty="0" smtClean="0">
                          <a:effectLst/>
                          <a:latin typeface="Calibri" panose="020F0502020204030204" pitchFamily="34" charset="0"/>
                          <a:ea typeface="Times New Roman" panose="02020603050405020304" pitchFamily="18" charset="0"/>
                          <a:cs typeface="Times New Roman" panose="02020603050405020304" pitchFamily="18" charset="0"/>
                        </a:rPr>
                        <a:t>• </a:t>
                      </a:r>
                      <a:r>
                        <a:rPr lang="en-US" sz="1600" i="0" dirty="0">
                          <a:effectLst/>
                          <a:latin typeface="Calibri" panose="020F0502020204030204" pitchFamily="34" charset="0"/>
                          <a:ea typeface="Times New Roman" panose="02020603050405020304" pitchFamily="18" charset="0"/>
                          <a:cs typeface="Times New Roman" panose="02020603050405020304" pitchFamily="18" charset="0"/>
                        </a:rPr>
                        <a:t>We solve the Intelligent Workload Management (IWM*) problem:</a:t>
                      </a:r>
                    </a:p>
                    <a:p>
                      <a:pPr marL="0" marR="0" algn="l">
                        <a:lnSpc>
                          <a:spcPct val="115000"/>
                        </a:lnSpc>
                        <a:spcBef>
                          <a:spcPts val="0"/>
                        </a:spcBef>
                        <a:spcAft>
                          <a:spcPts val="800"/>
                        </a:spcAft>
                      </a:pPr>
                      <a:r>
                        <a:rPr lang="en-US" sz="1600" i="0" dirty="0">
                          <a:effectLst/>
                          <a:latin typeface="Calibri" panose="020F0502020204030204" pitchFamily="34" charset="0"/>
                          <a:ea typeface="Times New Roman" panose="02020603050405020304" pitchFamily="18" charset="0"/>
                          <a:cs typeface="Times New Roman" panose="02020603050405020304" pitchFamily="18" charset="0"/>
                        </a:rPr>
                        <a:t>• Assure performance &amp; efficiency</a:t>
                      </a:r>
                    </a:p>
                    <a:p>
                      <a:pPr marL="0" marR="0" algn="l">
                        <a:lnSpc>
                          <a:spcPct val="115000"/>
                        </a:lnSpc>
                        <a:spcBef>
                          <a:spcPts val="0"/>
                        </a:spcBef>
                        <a:spcAft>
                          <a:spcPts val="800"/>
                        </a:spcAft>
                      </a:pPr>
                      <a:r>
                        <a:rPr lang="en-US" sz="1600" i="0" dirty="0">
                          <a:effectLst/>
                          <a:latin typeface="Calibri" panose="020F0502020204030204" pitchFamily="34" charset="0"/>
                          <a:ea typeface="Times New Roman" panose="02020603050405020304" pitchFamily="18" charset="0"/>
                          <a:cs typeface="Times New Roman" panose="02020603050405020304" pitchFamily="18" charset="0"/>
                        </a:rPr>
                        <a:t>• Within minutes auto-discover the dependencies across the entire virtualized environment</a:t>
                      </a:r>
                    </a:p>
                    <a:p>
                      <a:pPr marL="0" marR="0" algn="l">
                        <a:lnSpc>
                          <a:spcPct val="115000"/>
                        </a:lnSpc>
                        <a:spcBef>
                          <a:spcPts val="0"/>
                        </a:spcBef>
                        <a:spcAft>
                          <a:spcPts val="800"/>
                        </a:spcAft>
                      </a:pPr>
                      <a:r>
                        <a:rPr lang="en-US" sz="1600" i="0" dirty="0">
                          <a:effectLst/>
                          <a:latin typeface="Calibri" panose="020F0502020204030204" pitchFamily="34" charset="0"/>
                          <a:ea typeface="Times New Roman" panose="02020603050405020304" pitchFamily="18" charset="0"/>
                          <a:cs typeface="Times New Roman" panose="02020603050405020304" pitchFamily="18" charset="0"/>
                        </a:rPr>
                        <a:t>• Represent the entire environment as a market place of buyers and sellers</a:t>
                      </a:r>
                    </a:p>
                    <a:p>
                      <a:pPr marL="0" marR="0" algn="l">
                        <a:lnSpc>
                          <a:spcPct val="115000"/>
                        </a:lnSpc>
                        <a:spcBef>
                          <a:spcPts val="0"/>
                        </a:spcBef>
                        <a:spcAft>
                          <a:spcPts val="800"/>
                        </a:spcAft>
                      </a:pPr>
                      <a:r>
                        <a:rPr lang="en-US" sz="1600" i="0" dirty="0">
                          <a:effectLst/>
                          <a:latin typeface="Calibri" panose="020F0502020204030204" pitchFamily="34" charset="0"/>
                          <a:ea typeface="Times New Roman" panose="02020603050405020304" pitchFamily="18" charset="0"/>
                          <a:cs typeface="Times New Roman" panose="02020603050405020304" pitchFamily="18" charset="0"/>
                        </a:rPr>
                        <a:t>• Provide specific actions to bring the environment into a Desired State** &amp; control it in such state</a:t>
                      </a:r>
                    </a:p>
                    <a:p>
                      <a:pPr marL="0" marR="0" algn="l">
                        <a:lnSpc>
                          <a:spcPct val="115000"/>
                        </a:lnSpc>
                        <a:spcBef>
                          <a:spcPts val="0"/>
                        </a:spcBef>
                        <a:spcAft>
                          <a:spcPts val="800"/>
                        </a:spcAft>
                      </a:pPr>
                      <a:r>
                        <a:rPr lang="en-US" sz="1600" i="0" dirty="0">
                          <a:effectLst/>
                          <a:latin typeface="Calibri" panose="020F0502020204030204" pitchFamily="34" charset="0"/>
                          <a:ea typeface="Times New Roman" panose="02020603050405020304" pitchFamily="18" charset="0"/>
                          <a:cs typeface="Times New Roman" panose="02020603050405020304" pitchFamily="18" charset="0"/>
                        </a:rPr>
                        <a:t>• Continuously in real time drives workload placement and resource allocation, resources provisioning and removal to continuously control the </a:t>
                      </a:r>
                      <a:r>
                        <a:rPr lang="en-US" sz="1600" i="0" dirty="0" smtClean="0">
                          <a:effectLst/>
                          <a:latin typeface="Calibri" panose="020F0502020204030204" pitchFamily="34" charset="0"/>
                          <a:ea typeface="Times New Roman" panose="02020603050405020304" pitchFamily="18" charset="0"/>
                          <a:cs typeface="Times New Roman" panose="02020603050405020304" pitchFamily="18" charset="0"/>
                        </a:rPr>
                        <a:t>environment</a:t>
                      </a:r>
                      <a:r>
                        <a:rPr lang="en-US" sz="1600" i="0" baseline="0" dirty="0" smtClean="0">
                          <a:effectLst/>
                          <a:latin typeface="Calibri" panose="020F0502020204030204" pitchFamily="34" charset="0"/>
                          <a:ea typeface="Times New Roman" panose="02020603050405020304" pitchFamily="18" charset="0"/>
                          <a:cs typeface="Times New Roman" panose="02020603050405020304" pitchFamily="18" charset="0"/>
                        </a:rPr>
                        <a:t> </a:t>
                      </a:r>
                      <a:r>
                        <a:rPr lang="en-US" sz="1600" i="0" dirty="0" smtClean="0">
                          <a:effectLst/>
                          <a:latin typeface="Calibri" panose="020F0502020204030204" pitchFamily="34" charset="0"/>
                          <a:ea typeface="Times New Roman" panose="02020603050405020304" pitchFamily="18" charset="0"/>
                          <a:cs typeface="Times New Roman" panose="02020603050405020304" pitchFamily="18" charset="0"/>
                        </a:rPr>
                        <a:t>in </a:t>
                      </a:r>
                      <a:r>
                        <a:rPr lang="en-US" sz="1600" i="0" dirty="0">
                          <a:effectLst/>
                          <a:latin typeface="Calibri" panose="020F0502020204030204" pitchFamily="34" charset="0"/>
                          <a:ea typeface="Times New Roman" panose="02020603050405020304" pitchFamily="18" charset="0"/>
                          <a:cs typeface="Times New Roman" panose="02020603050405020304" pitchFamily="18" charset="0"/>
                        </a:rPr>
                        <a:t>a Desired State**</a:t>
                      </a:r>
                    </a:p>
                    <a:p>
                      <a:pPr marL="0" marR="0" algn="l">
                        <a:lnSpc>
                          <a:spcPct val="115000"/>
                        </a:lnSpc>
                        <a:spcBef>
                          <a:spcPts val="0"/>
                        </a:spcBef>
                        <a:spcAft>
                          <a:spcPts val="0"/>
                        </a:spcAft>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 </a:t>
                      </a:r>
                    </a:p>
                  </a:txBody>
                  <a:tcPr marL="47421" marR="474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212519620"/>
                  </a:ext>
                </a:extLst>
              </a:tr>
            </a:tbl>
          </a:graphicData>
        </a:graphic>
      </p:graphicFrame>
      <p:sp>
        <p:nvSpPr>
          <p:cNvPr id="35" name="Title 35"/>
          <p:cNvSpPr>
            <a:spLocks noGrp="1"/>
          </p:cNvSpPr>
          <p:nvPr>
            <p:ph type="title"/>
          </p:nvPr>
        </p:nvSpPr>
        <p:spPr>
          <a:xfrm>
            <a:off x="322235" y="130349"/>
            <a:ext cx="11031416" cy="1012368"/>
          </a:xfrm>
        </p:spPr>
        <p:txBody>
          <a:bodyPr/>
          <a:lstStyle/>
          <a:p>
            <a:r>
              <a:rPr lang="en-US" dirty="0" smtClean="0"/>
              <a:t>Assure Application Performance </a:t>
            </a:r>
            <a:endParaRPr lang="en-US" dirty="0"/>
          </a:p>
        </p:txBody>
      </p:sp>
    </p:spTree>
    <p:extLst>
      <p:ext uri="{BB962C8B-B14F-4D97-AF65-F5344CB8AC3E}">
        <p14:creationId xmlns:p14="http://schemas.microsoft.com/office/powerpoint/2010/main" val="13534657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evron 2"/>
          <p:cNvSpPr/>
          <p:nvPr/>
        </p:nvSpPr>
        <p:spPr>
          <a:xfrm>
            <a:off x="3046148" y="1738717"/>
            <a:ext cx="1629508" cy="996461"/>
          </a:xfrm>
          <a:prstGeom prst="chevron">
            <a:avLst>
              <a:gd name="adj" fmla="val 19864"/>
            </a:avLst>
          </a:prstGeom>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Chevron 3"/>
          <p:cNvSpPr/>
          <p:nvPr/>
        </p:nvSpPr>
        <p:spPr>
          <a:xfrm>
            <a:off x="4675656" y="1738716"/>
            <a:ext cx="1629508" cy="996461"/>
          </a:xfrm>
          <a:prstGeom prst="chevron">
            <a:avLst>
              <a:gd name="adj" fmla="val 19864"/>
            </a:avLst>
          </a:prstGeom>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Chevron 4"/>
          <p:cNvSpPr/>
          <p:nvPr/>
        </p:nvSpPr>
        <p:spPr>
          <a:xfrm>
            <a:off x="6305164" y="1738716"/>
            <a:ext cx="1629508" cy="996461"/>
          </a:xfrm>
          <a:prstGeom prst="chevron">
            <a:avLst>
              <a:gd name="adj" fmla="val 19864"/>
            </a:avLst>
          </a:prstGeom>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Chevron 6"/>
          <p:cNvSpPr/>
          <p:nvPr/>
        </p:nvSpPr>
        <p:spPr>
          <a:xfrm>
            <a:off x="8005010" y="1738715"/>
            <a:ext cx="1629508" cy="996461"/>
          </a:xfrm>
          <a:prstGeom prst="chevron">
            <a:avLst>
              <a:gd name="adj" fmla="val 19864"/>
            </a:avLst>
          </a:prstGeom>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hevron 7"/>
          <p:cNvSpPr/>
          <p:nvPr/>
        </p:nvSpPr>
        <p:spPr>
          <a:xfrm>
            <a:off x="9634518" y="1738714"/>
            <a:ext cx="1629508" cy="996461"/>
          </a:xfrm>
          <a:prstGeom prst="chevron">
            <a:avLst>
              <a:gd name="adj" fmla="val 19864"/>
            </a:avLst>
          </a:prstGeom>
          <a:solidFill>
            <a:srgbClr val="92D050"/>
          </a:solidFill>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Pentagon 8"/>
          <p:cNvSpPr/>
          <p:nvPr/>
        </p:nvSpPr>
        <p:spPr>
          <a:xfrm>
            <a:off x="1522148" y="1738714"/>
            <a:ext cx="1524000" cy="996461"/>
          </a:xfrm>
          <a:prstGeom prst="homePlate">
            <a:avLst>
              <a:gd name="adj" fmla="val 24118"/>
            </a:avLst>
          </a:prstGeom>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428365" y="1633203"/>
            <a:ext cx="222739" cy="211015"/>
          </a:xfrm>
          <a:prstGeom prst="ellipse">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bg1"/>
                </a:solidFill>
              </a:rPr>
              <a:t>1</a:t>
            </a:r>
            <a:endParaRPr lang="en-US" sz="1050" b="1" dirty="0">
              <a:solidFill>
                <a:schemeClr val="bg1"/>
              </a:solidFill>
            </a:endParaRPr>
          </a:p>
        </p:txBody>
      </p:sp>
      <p:sp>
        <p:nvSpPr>
          <p:cNvPr id="11" name="Oval 10"/>
          <p:cNvSpPr/>
          <p:nvPr/>
        </p:nvSpPr>
        <p:spPr>
          <a:xfrm>
            <a:off x="2952365" y="1633203"/>
            <a:ext cx="222739" cy="211015"/>
          </a:xfrm>
          <a:prstGeom prst="ellipse">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bg1"/>
                </a:solidFill>
              </a:rPr>
              <a:t>2</a:t>
            </a:r>
            <a:endParaRPr lang="en-US" sz="1050" b="1" dirty="0">
              <a:solidFill>
                <a:schemeClr val="bg1"/>
              </a:solidFill>
            </a:endParaRPr>
          </a:p>
        </p:txBody>
      </p:sp>
      <p:sp>
        <p:nvSpPr>
          <p:cNvPr id="12" name="Oval 11"/>
          <p:cNvSpPr/>
          <p:nvPr/>
        </p:nvSpPr>
        <p:spPr>
          <a:xfrm>
            <a:off x="4570149" y="1633203"/>
            <a:ext cx="222739" cy="211015"/>
          </a:xfrm>
          <a:prstGeom prst="ellipse">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bg1"/>
                </a:solidFill>
              </a:rPr>
              <a:t>3</a:t>
            </a:r>
            <a:endParaRPr lang="en-US" sz="1050" b="1" dirty="0">
              <a:solidFill>
                <a:schemeClr val="bg1"/>
              </a:solidFill>
            </a:endParaRPr>
          </a:p>
        </p:txBody>
      </p:sp>
      <p:sp>
        <p:nvSpPr>
          <p:cNvPr id="13" name="Oval 12"/>
          <p:cNvSpPr/>
          <p:nvPr/>
        </p:nvSpPr>
        <p:spPr>
          <a:xfrm>
            <a:off x="6211381" y="1633203"/>
            <a:ext cx="222739" cy="211015"/>
          </a:xfrm>
          <a:prstGeom prst="ellipse">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bg1"/>
                </a:solidFill>
              </a:rPr>
              <a:t>4</a:t>
            </a:r>
            <a:endParaRPr lang="en-US" sz="1050" b="1" dirty="0">
              <a:solidFill>
                <a:schemeClr val="bg1"/>
              </a:solidFill>
            </a:endParaRPr>
          </a:p>
        </p:txBody>
      </p:sp>
      <p:sp>
        <p:nvSpPr>
          <p:cNvPr id="14" name="Oval 13"/>
          <p:cNvSpPr/>
          <p:nvPr/>
        </p:nvSpPr>
        <p:spPr>
          <a:xfrm>
            <a:off x="7840889" y="1633203"/>
            <a:ext cx="222739" cy="211015"/>
          </a:xfrm>
          <a:prstGeom prst="ellipse">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5</a:t>
            </a:r>
          </a:p>
        </p:txBody>
      </p:sp>
      <p:sp>
        <p:nvSpPr>
          <p:cNvPr id="15" name="Oval 14"/>
          <p:cNvSpPr/>
          <p:nvPr/>
        </p:nvSpPr>
        <p:spPr>
          <a:xfrm>
            <a:off x="9552458" y="1633203"/>
            <a:ext cx="222739" cy="211015"/>
          </a:xfrm>
          <a:prstGeom prst="ellipse">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6</a:t>
            </a:r>
            <a:endParaRPr lang="en-US" sz="1200" b="1" dirty="0">
              <a:solidFill>
                <a:schemeClr val="bg1"/>
              </a:solidFill>
            </a:endParaRPr>
          </a:p>
        </p:txBody>
      </p:sp>
      <p:sp>
        <p:nvSpPr>
          <p:cNvPr id="16" name="TextBox 15"/>
          <p:cNvSpPr txBox="1"/>
          <p:nvPr/>
        </p:nvSpPr>
        <p:spPr>
          <a:xfrm>
            <a:off x="1774198" y="1060029"/>
            <a:ext cx="880562" cy="307777"/>
          </a:xfrm>
          <a:prstGeom prst="rect">
            <a:avLst/>
          </a:prstGeom>
          <a:noFill/>
        </p:spPr>
        <p:txBody>
          <a:bodyPr wrap="none" rtlCol="0">
            <a:spAutoFit/>
          </a:bodyPr>
          <a:lstStyle/>
          <a:p>
            <a:r>
              <a:rPr lang="en-US" sz="1400" dirty="0" smtClean="0"/>
              <a:t>Warm Up</a:t>
            </a:r>
            <a:endParaRPr lang="en-US" sz="1400" dirty="0"/>
          </a:p>
        </p:txBody>
      </p:sp>
      <p:sp>
        <p:nvSpPr>
          <p:cNvPr id="17" name="TextBox 16"/>
          <p:cNvSpPr txBox="1"/>
          <p:nvPr/>
        </p:nvSpPr>
        <p:spPr>
          <a:xfrm>
            <a:off x="3351572" y="1060029"/>
            <a:ext cx="799834" cy="307777"/>
          </a:xfrm>
          <a:prstGeom prst="rect">
            <a:avLst/>
          </a:prstGeom>
          <a:noFill/>
        </p:spPr>
        <p:txBody>
          <a:bodyPr wrap="none" rtlCol="0">
            <a:spAutoFit/>
          </a:bodyPr>
          <a:lstStyle/>
          <a:p>
            <a:r>
              <a:rPr lang="en-US" sz="1400" dirty="0" smtClean="0"/>
              <a:t>Reframe</a:t>
            </a:r>
            <a:endParaRPr lang="en-US" sz="1400" dirty="0"/>
          </a:p>
        </p:txBody>
      </p:sp>
      <p:sp>
        <p:nvSpPr>
          <p:cNvPr id="18" name="TextBox 17"/>
          <p:cNvSpPr txBox="1"/>
          <p:nvPr/>
        </p:nvSpPr>
        <p:spPr>
          <a:xfrm>
            <a:off x="6419004" y="1060029"/>
            <a:ext cx="1422184" cy="307777"/>
          </a:xfrm>
          <a:prstGeom prst="rect">
            <a:avLst/>
          </a:prstGeom>
          <a:noFill/>
        </p:spPr>
        <p:txBody>
          <a:bodyPr wrap="none" rtlCol="0">
            <a:spAutoFit/>
          </a:bodyPr>
          <a:lstStyle/>
          <a:p>
            <a:r>
              <a:rPr lang="en-US" sz="1400" dirty="0" smtClean="0"/>
              <a:t>Bind Emotionally</a:t>
            </a:r>
            <a:endParaRPr lang="en-US" sz="1400" dirty="0"/>
          </a:p>
        </p:txBody>
      </p:sp>
      <p:sp>
        <p:nvSpPr>
          <p:cNvPr id="19" name="TextBox 18"/>
          <p:cNvSpPr txBox="1"/>
          <p:nvPr/>
        </p:nvSpPr>
        <p:spPr>
          <a:xfrm>
            <a:off x="9571487" y="1060029"/>
            <a:ext cx="1528880" cy="523220"/>
          </a:xfrm>
          <a:prstGeom prst="rect">
            <a:avLst/>
          </a:prstGeom>
          <a:noFill/>
        </p:spPr>
        <p:txBody>
          <a:bodyPr wrap="none" rtlCol="0">
            <a:spAutoFit/>
          </a:bodyPr>
          <a:lstStyle/>
          <a:p>
            <a:pPr algn="ctr"/>
            <a:r>
              <a:rPr lang="en-US" sz="1400" dirty="0" smtClean="0"/>
              <a:t>Why Your Solution</a:t>
            </a:r>
          </a:p>
          <a:p>
            <a:pPr algn="ctr"/>
            <a:r>
              <a:rPr lang="en-US" sz="1400" dirty="0" smtClean="0"/>
              <a:t>Is Unique</a:t>
            </a:r>
            <a:endParaRPr lang="en-US" sz="1400" dirty="0"/>
          </a:p>
        </p:txBody>
      </p:sp>
      <p:sp>
        <p:nvSpPr>
          <p:cNvPr id="20" name="TextBox 19"/>
          <p:cNvSpPr txBox="1"/>
          <p:nvPr/>
        </p:nvSpPr>
        <p:spPr>
          <a:xfrm>
            <a:off x="7983598" y="1060029"/>
            <a:ext cx="1333185" cy="523220"/>
          </a:xfrm>
          <a:prstGeom prst="rect">
            <a:avLst/>
          </a:prstGeom>
          <a:noFill/>
        </p:spPr>
        <p:txBody>
          <a:bodyPr wrap="none" rtlCol="0">
            <a:spAutoFit/>
          </a:bodyPr>
          <a:lstStyle/>
          <a:p>
            <a:pPr algn="ctr"/>
            <a:r>
              <a:rPr lang="en-US" sz="1400" dirty="0" smtClean="0"/>
              <a:t>Present What’s </a:t>
            </a:r>
          </a:p>
          <a:p>
            <a:pPr algn="ctr"/>
            <a:r>
              <a:rPr lang="en-US" sz="1400" dirty="0" smtClean="0"/>
              <a:t>Needed</a:t>
            </a:r>
            <a:endParaRPr lang="en-US" sz="1400" dirty="0"/>
          </a:p>
        </p:txBody>
      </p:sp>
      <p:sp>
        <p:nvSpPr>
          <p:cNvPr id="21" name="TextBox 20"/>
          <p:cNvSpPr txBox="1"/>
          <p:nvPr/>
        </p:nvSpPr>
        <p:spPr>
          <a:xfrm>
            <a:off x="4900867" y="1060029"/>
            <a:ext cx="985270" cy="307777"/>
          </a:xfrm>
          <a:prstGeom prst="rect">
            <a:avLst/>
          </a:prstGeom>
          <a:noFill/>
        </p:spPr>
        <p:txBody>
          <a:bodyPr wrap="none" rtlCol="0">
            <a:spAutoFit/>
          </a:bodyPr>
          <a:lstStyle/>
          <a:p>
            <a:r>
              <a:rPr lang="en-US" sz="1400" dirty="0" smtClean="0"/>
              <a:t>Rationalize</a:t>
            </a:r>
            <a:endParaRPr lang="en-US" sz="1400" dirty="0"/>
          </a:p>
        </p:txBody>
      </p:sp>
      <p:cxnSp>
        <p:nvCxnSpPr>
          <p:cNvPr id="22" name="Straight Connector 21"/>
          <p:cNvCxnSpPr/>
          <p:nvPr/>
        </p:nvCxnSpPr>
        <p:spPr>
          <a:xfrm>
            <a:off x="1539733" y="1060029"/>
            <a:ext cx="1295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120348" y="1060029"/>
            <a:ext cx="1295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739983" y="1060029"/>
            <a:ext cx="1295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410671" y="1060029"/>
            <a:ext cx="1295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8005010" y="1060029"/>
            <a:ext cx="1295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667067" y="1060029"/>
            <a:ext cx="1295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613461" y="1796456"/>
            <a:ext cx="1172308" cy="600164"/>
          </a:xfrm>
          <a:prstGeom prst="rect">
            <a:avLst/>
          </a:prstGeom>
          <a:noFill/>
        </p:spPr>
        <p:txBody>
          <a:bodyPr wrap="square" rtlCol="0">
            <a:spAutoFit/>
          </a:bodyPr>
          <a:lstStyle/>
          <a:p>
            <a:r>
              <a:rPr lang="en-US" sz="1100" b="1" dirty="0" smtClean="0">
                <a:solidFill>
                  <a:schemeClr val="bg1"/>
                </a:solidFill>
              </a:rPr>
              <a:t>Build credibility:</a:t>
            </a:r>
          </a:p>
          <a:p>
            <a:r>
              <a:rPr lang="en-US" sz="1100" b="1" dirty="0" smtClean="0">
                <a:solidFill>
                  <a:schemeClr val="bg1"/>
                </a:solidFill>
              </a:rPr>
              <a:t>“I know your world”</a:t>
            </a:r>
            <a:endParaRPr lang="en-US" sz="1100" b="1" dirty="0">
              <a:solidFill>
                <a:schemeClr val="bg1"/>
              </a:solidFill>
            </a:endParaRPr>
          </a:p>
        </p:txBody>
      </p:sp>
      <p:sp>
        <p:nvSpPr>
          <p:cNvPr id="29" name="TextBox 28"/>
          <p:cNvSpPr txBox="1"/>
          <p:nvPr/>
        </p:nvSpPr>
        <p:spPr>
          <a:xfrm>
            <a:off x="3287848" y="1796456"/>
            <a:ext cx="1172308" cy="938719"/>
          </a:xfrm>
          <a:prstGeom prst="rect">
            <a:avLst/>
          </a:prstGeom>
          <a:noFill/>
        </p:spPr>
        <p:txBody>
          <a:bodyPr wrap="square" rtlCol="0">
            <a:spAutoFit/>
          </a:bodyPr>
          <a:lstStyle/>
          <a:p>
            <a:r>
              <a:rPr lang="en-US" sz="1100" b="1" dirty="0" smtClean="0">
                <a:solidFill>
                  <a:schemeClr val="bg1"/>
                </a:solidFill>
              </a:rPr>
              <a:t>Surprise with a new perspective, making them wanting more</a:t>
            </a:r>
            <a:endParaRPr lang="en-US" sz="1100" b="1" dirty="0">
              <a:solidFill>
                <a:schemeClr val="bg1"/>
              </a:solidFill>
            </a:endParaRPr>
          </a:p>
        </p:txBody>
      </p:sp>
      <p:sp>
        <p:nvSpPr>
          <p:cNvPr id="30" name="TextBox 29"/>
          <p:cNvSpPr txBox="1"/>
          <p:nvPr/>
        </p:nvSpPr>
        <p:spPr>
          <a:xfrm>
            <a:off x="4962235" y="1796456"/>
            <a:ext cx="1172308" cy="938719"/>
          </a:xfrm>
          <a:prstGeom prst="rect">
            <a:avLst/>
          </a:prstGeom>
          <a:noFill/>
        </p:spPr>
        <p:txBody>
          <a:bodyPr wrap="square" rtlCol="0">
            <a:spAutoFit/>
          </a:bodyPr>
          <a:lstStyle/>
          <a:p>
            <a:r>
              <a:rPr lang="en-US" sz="1100" b="1" dirty="0" smtClean="0">
                <a:solidFill>
                  <a:schemeClr val="bg1"/>
                </a:solidFill>
              </a:rPr>
              <a:t>Leverage Fear Uncertainty &amp; Doubt via data based on value drivers</a:t>
            </a:r>
            <a:endParaRPr lang="en-US" sz="1100" b="1" dirty="0">
              <a:solidFill>
                <a:schemeClr val="bg1"/>
              </a:solidFill>
            </a:endParaRPr>
          </a:p>
        </p:txBody>
      </p:sp>
      <p:sp>
        <p:nvSpPr>
          <p:cNvPr id="31" name="TextBox 30"/>
          <p:cNvSpPr txBox="1"/>
          <p:nvPr/>
        </p:nvSpPr>
        <p:spPr>
          <a:xfrm>
            <a:off x="6527901" y="1796456"/>
            <a:ext cx="1172308" cy="938719"/>
          </a:xfrm>
          <a:prstGeom prst="rect">
            <a:avLst/>
          </a:prstGeom>
          <a:noFill/>
        </p:spPr>
        <p:txBody>
          <a:bodyPr wrap="square" rtlCol="0">
            <a:spAutoFit/>
          </a:bodyPr>
          <a:lstStyle/>
          <a:p>
            <a:r>
              <a:rPr lang="en-US" sz="1100" b="1" dirty="0" smtClean="0">
                <a:solidFill>
                  <a:schemeClr val="bg1"/>
                </a:solidFill>
              </a:rPr>
              <a:t>Make the customer see the challenge </a:t>
            </a:r>
          </a:p>
          <a:p>
            <a:r>
              <a:rPr lang="en-US" sz="1100" b="1" dirty="0" smtClean="0">
                <a:solidFill>
                  <a:schemeClr val="bg1"/>
                </a:solidFill>
              </a:rPr>
              <a:t>/opportunity as their own</a:t>
            </a:r>
            <a:endParaRPr lang="en-US" sz="1100" b="1" dirty="0">
              <a:solidFill>
                <a:schemeClr val="bg1"/>
              </a:solidFill>
            </a:endParaRPr>
          </a:p>
        </p:txBody>
      </p:sp>
      <p:sp>
        <p:nvSpPr>
          <p:cNvPr id="32" name="TextBox 31"/>
          <p:cNvSpPr txBox="1"/>
          <p:nvPr/>
        </p:nvSpPr>
        <p:spPr>
          <a:xfrm>
            <a:off x="8227748" y="1796456"/>
            <a:ext cx="1172308" cy="769441"/>
          </a:xfrm>
          <a:prstGeom prst="rect">
            <a:avLst/>
          </a:prstGeom>
          <a:noFill/>
        </p:spPr>
        <p:txBody>
          <a:bodyPr wrap="square" rtlCol="0">
            <a:spAutoFit/>
          </a:bodyPr>
          <a:lstStyle/>
          <a:p>
            <a:r>
              <a:rPr lang="en-US" sz="1100" b="1" dirty="0" smtClean="0">
                <a:solidFill>
                  <a:schemeClr val="bg1"/>
                </a:solidFill>
              </a:rPr>
              <a:t>Present the capabilities required to seize the opportunity</a:t>
            </a:r>
            <a:endParaRPr lang="en-US" sz="1100" b="1" dirty="0">
              <a:solidFill>
                <a:schemeClr val="bg1"/>
              </a:solidFill>
            </a:endParaRPr>
          </a:p>
        </p:txBody>
      </p:sp>
      <p:sp>
        <p:nvSpPr>
          <p:cNvPr id="33" name="TextBox 32"/>
          <p:cNvSpPr txBox="1"/>
          <p:nvPr/>
        </p:nvSpPr>
        <p:spPr>
          <a:xfrm>
            <a:off x="9871222" y="1796456"/>
            <a:ext cx="1172308" cy="938719"/>
          </a:xfrm>
          <a:prstGeom prst="rect">
            <a:avLst/>
          </a:prstGeom>
          <a:noFill/>
        </p:spPr>
        <p:txBody>
          <a:bodyPr wrap="square" rtlCol="0">
            <a:spAutoFit/>
          </a:bodyPr>
          <a:lstStyle/>
          <a:p>
            <a:r>
              <a:rPr lang="en-US" sz="1100" b="1" dirty="0" smtClean="0">
                <a:solidFill>
                  <a:schemeClr val="bg1"/>
                </a:solidFill>
              </a:rPr>
              <a:t>Demonstrate how your solution is better than anyone else’s</a:t>
            </a:r>
            <a:endParaRPr lang="en-US" sz="1100" b="1" dirty="0">
              <a:solidFill>
                <a:schemeClr val="bg1"/>
              </a:solidFill>
            </a:endParaRPr>
          </a:p>
        </p:txBody>
      </p:sp>
      <p:sp>
        <p:nvSpPr>
          <p:cNvPr id="34" name="Title 35"/>
          <p:cNvSpPr txBox="1">
            <a:spLocks/>
          </p:cNvSpPr>
          <p:nvPr/>
        </p:nvSpPr>
        <p:spPr>
          <a:xfrm>
            <a:off x="232610" y="-14412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mtClean="0"/>
              <a:t>Assure Application Performance </a:t>
            </a:r>
            <a:endParaRPr lang="en-US" dirty="0"/>
          </a:p>
        </p:txBody>
      </p:sp>
      <p:graphicFrame>
        <p:nvGraphicFramePr>
          <p:cNvPr id="35" name="Table 34"/>
          <p:cNvGraphicFramePr>
            <a:graphicFrameLocks noGrp="1"/>
          </p:cNvGraphicFramePr>
          <p:nvPr>
            <p:extLst>
              <p:ext uri="{D42A27DB-BD31-4B8C-83A1-F6EECF244321}">
                <p14:modId xmlns:p14="http://schemas.microsoft.com/office/powerpoint/2010/main" val="1278304369"/>
              </p:ext>
            </p:extLst>
          </p:nvPr>
        </p:nvGraphicFramePr>
        <p:xfrm>
          <a:off x="1522148" y="2974449"/>
          <a:ext cx="9741877" cy="3445002"/>
        </p:xfrm>
        <a:graphic>
          <a:graphicData uri="http://schemas.openxmlformats.org/drawingml/2006/table">
            <a:tbl>
              <a:tblPr firstRow="1" firstCol="1" lastCol="1" bandRow="1"/>
              <a:tblGrid>
                <a:gridCol w="9741877">
                  <a:extLst>
                    <a:ext uri="{9D8B030D-6E8A-4147-A177-3AD203B41FA5}">
                      <a16:colId xmlns:a16="http://schemas.microsoft.com/office/drawing/2014/main" xmlns="" val="1882313504"/>
                    </a:ext>
                  </a:extLst>
                </a:gridCol>
              </a:tblGrid>
              <a:tr h="163632">
                <a:tc>
                  <a:txBody>
                    <a:bodyPr/>
                    <a:lstStyle/>
                    <a:p>
                      <a:pPr marL="0" marR="0" algn="l">
                        <a:lnSpc>
                          <a:spcPct val="107000"/>
                        </a:lnSpc>
                        <a:spcBef>
                          <a:spcPts val="0"/>
                        </a:spcBef>
                        <a:spcAft>
                          <a:spcPts val="800"/>
                        </a:spcAft>
                      </a:pPr>
                      <a:r>
                        <a:rPr lang="en-US" sz="1500" b="0" i="0" dirty="0" smtClean="0">
                          <a:effectLst/>
                          <a:latin typeface="+mn-lt"/>
                          <a:ea typeface="Times New Roman" panose="02020603050405020304" pitchFamily="18" charset="0"/>
                          <a:cs typeface="Times New Roman" panose="02020603050405020304" pitchFamily="18" charset="0"/>
                        </a:rPr>
                        <a:t>Proof Points</a:t>
                      </a:r>
                      <a:endParaRPr lang="en-US" sz="1500" b="0" i="0" dirty="0">
                        <a:effectLst/>
                        <a:latin typeface="+mn-lt"/>
                        <a:ea typeface="Times New Roman" panose="02020603050405020304" pitchFamily="18" charset="0"/>
                        <a:cs typeface="Times New Roman" panose="02020603050405020304" pitchFamily="18" charset="0"/>
                      </a:endParaRPr>
                    </a:p>
                  </a:txBody>
                  <a:tcPr marL="23076" marR="230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57544720"/>
                  </a:ext>
                </a:extLst>
              </a:tr>
              <a:tr h="3165869">
                <a:tc>
                  <a:txBody>
                    <a:bodyPr/>
                    <a:lstStyle/>
                    <a:p>
                      <a:pPr marL="285750" lvl="0" indent="-285750" algn="l">
                        <a:buFont typeface="Arial" panose="020B0604020202020204" pitchFamily="34" charset="0"/>
                        <a:buChar char="•"/>
                      </a:pPr>
                      <a:r>
                        <a:rPr lang="en-US" sz="1400" b="0" i="0" u="none" strike="noStrike" dirty="0" smtClean="0">
                          <a:effectLst/>
                          <a:latin typeface="+mn-lt"/>
                        </a:rPr>
                        <a:t>Aetna | Problem: Needed to efficiently scale from 7,500 VDI seats to over 27,000 without impacting performance. Lacked intelligence on resource allocation in growing virtual environment; Unable to project how environment would respond to new VDI workloads; Needed to automate &amp; control infrastructure with less administrative effort | Solution: Ensures VDI seats are resourced appropriately; Projects how environment will handle workload growth; Determines how to best allocate workloads across physical hosts; Identifies resource contention &amp; determines actions to resolve; Enables intelligent automation to minimize need for manual intervention &amp; issue handling | Result: Reduced operating costs (eliminated manual tasks); Converged Aetna’s environment to utilize infrastructure as efficiently as possible while ensuring application performance; Delivered empirical data showing optimal allocation of resources to critical application workloads</a:t>
                      </a:r>
                    </a:p>
                    <a:p>
                      <a:pPr marL="0" lvl="0" indent="0" algn="l">
                        <a:buFont typeface="Arial" panose="020B0604020202020204" pitchFamily="34" charset="0"/>
                        <a:buNone/>
                      </a:pPr>
                      <a:endParaRPr lang="en-US" sz="1400" b="0" i="0" u="none" strike="noStrike" dirty="0" smtClean="0">
                        <a:effectLst/>
                        <a:latin typeface="+mn-lt"/>
                      </a:endParaRPr>
                    </a:p>
                    <a:p>
                      <a:pPr marL="285750" lvl="0" indent="-285750" algn="l">
                        <a:buFont typeface="Arial" panose="020B0604020202020204" pitchFamily="34" charset="0"/>
                        <a:buChar char="•"/>
                      </a:pPr>
                      <a:r>
                        <a:rPr lang="en-US" sz="1400" b="0" i="0" u="none" strike="noStrike" dirty="0" smtClean="0">
                          <a:effectLst/>
                          <a:latin typeface="+mn-lt"/>
                        </a:rPr>
                        <a:t>British Telecom (BT) | Problem: Lacked ability to assure performance and maximize efficiency within rapidly growing multi-tenant virtual environment of more than 6,300 VMs; Inability to project future resource needs and impact of workload introduction to environment. | Solution: Fully automated workload placement and sizing across hosts assures performance; Identifies resource contention and determines actions to resolve | Result: Right-sized computing clusters and significant savings due to hardware and license cost savings.</a:t>
                      </a:r>
                    </a:p>
                    <a:p>
                      <a:pPr marL="0" lvl="0" indent="0" algn="l">
                        <a:buFont typeface="Arial" panose="020B0604020202020204" pitchFamily="34" charset="0"/>
                        <a:buNone/>
                      </a:pPr>
                      <a:endParaRPr lang="en-US" sz="1400" b="0" i="0" u="none" strike="noStrike" dirty="0" smtClean="0">
                        <a:effectLst/>
                        <a:latin typeface="+mn-lt"/>
                      </a:endParaRPr>
                    </a:p>
                  </a:txBody>
                  <a:tcPr marL="23076" marR="230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142855252"/>
                  </a:ext>
                </a:extLst>
              </a:tr>
            </a:tbl>
          </a:graphicData>
        </a:graphic>
      </p:graphicFrame>
    </p:spTree>
    <p:extLst>
      <p:ext uri="{BB962C8B-B14F-4D97-AF65-F5344CB8AC3E}">
        <p14:creationId xmlns:p14="http://schemas.microsoft.com/office/powerpoint/2010/main" val="13165180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noChangeAspect="1"/>
          </p:cNvGraphicFramePr>
          <p:nvPr>
            <p:extLst>
              <p:ext uri="{D42A27DB-BD31-4B8C-83A1-F6EECF244321}">
                <p14:modId xmlns:p14="http://schemas.microsoft.com/office/powerpoint/2010/main" val="2133573441"/>
              </p:ext>
            </p:extLst>
          </p:nvPr>
        </p:nvGraphicFramePr>
        <p:xfrm>
          <a:off x="395785" y="916185"/>
          <a:ext cx="11395880" cy="5802821"/>
        </p:xfrm>
        <a:graphic>
          <a:graphicData uri="http://schemas.openxmlformats.org/drawingml/2006/table">
            <a:tbl>
              <a:tblPr firstRow="1" firstCol="1" lastCol="1" bandRow="1"/>
              <a:tblGrid>
                <a:gridCol w="1310185">
                  <a:extLst>
                    <a:ext uri="{9D8B030D-6E8A-4147-A177-3AD203B41FA5}">
                      <a16:colId xmlns:a16="http://schemas.microsoft.com/office/drawing/2014/main" xmlns="" val="3229244881"/>
                    </a:ext>
                  </a:extLst>
                </a:gridCol>
                <a:gridCol w="1630036">
                  <a:extLst>
                    <a:ext uri="{9D8B030D-6E8A-4147-A177-3AD203B41FA5}">
                      <a16:colId xmlns:a16="http://schemas.microsoft.com/office/drawing/2014/main" xmlns="" val="2472149602"/>
                    </a:ext>
                  </a:extLst>
                </a:gridCol>
                <a:gridCol w="1585690">
                  <a:extLst>
                    <a:ext uri="{9D8B030D-6E8A-4147-A177-3AD203B41FA5}">
                      <a16:colId xmlns:a16="http://schemas.microsoft.com/office/drawing/2014/main" xmlns="" val="2796278072"/>
                    </a:ext>
                  </a:extLst>
                </a:gridCol>
                <a:gridCol w="1811983">
                  <a:extLst>
                    <a:ext uri="{9D8B030D-6E8A-4147-A177-3AD203B41FA5}">
                      <a16:colId xmlns:a16="http://schemas.microsoft.com/office/drawing/2014/main" xmlns="" val="4215077950"/>
                    </a:ext>
                  </a:extLst>
                </a:gridCol>
                <a:gridCol w="1434016">
                  <a:extLst>
                    <a:ext uri="{9D8B030D-6E8A-4147-A177-3AD203B41FA5}">
                      <a16:colId xmlns:a16="http://schemas.microsoft.com/office/drawing/2014/main" xmlns="" val="3779066252"/>
                    </a:ext>
                  </a:extLst>
                </a:gridCol>
                <a:gridCol w="1661121">
                  <a:extLst>
                    <a:ext uri="{9D8B030D-6E8A-4147-A177-3AD203B41FA5}">
                      <a16:colId xmlns:a16="http://schemas.microsoft.com/office/drawing/2014/main" xmlns="" val="4173698092"/>
                    </a:ext>
                  </a:extLst>
                </a:gridCol>
                <a:gridCol w="1962849">
                  <a:extLst>
                    <a:ext uri="{9D8B030D-6E8A-4147-A177-3AD203B41FA5}">
                      <a16:colId xmlns:a16="http://schemas.microsoft.com/office/drawing/2014/main" xmlns="" val="3575631265"/>
                    </a:ext>
                  </a:extLst>
                </a:gridCol>
              </a:tblGrid>
              <a:tr h="535717">
                <a:tc>
                  <a:txBody>
                    <a:bodyPr/>
                    <a:lstStyle/>
                    <a:p>
                      <a:pPr marL="0" marR="0" algn="l">
                        <a:lnSpc>
                          <a:spcPct val="107000"/>
                        </a:lnSpc>
                        <a:spcBef>
                          <a:spcPts val="0"/>
                        </a:spcBef>
                        <a:spcAft>
                          <a:spcPts val="800"/>
                        </a:spcAft>
                      </a:pPr>
                      <a:r>
                        <a:rPr lang="en-US" sz="1150" b="1">
                          <a:effectLst/>
                          <a:latin typeface="Calibri" panose="020F0502020204030204" pitchFamily="34" charset="0"/>
                          <a:ea typeface="Times New Roman" panose="02020603050405020304" pitchFamily="18" charset="0"/>
                          <a:cs typeface="Times New Roman" panose="02020603050405020304" pitchFamily="18" charset="0"/>
                        </a:rPr>
                        <a:t>Value Driver</a:t>
                      </a:r>
                      <a:endParaRPr lang="en-US" sz="1150">
                        <a:effectLst/>
                        <a:latin typeface="Calibri" panose="020F0502020204030204" pitchFamily="34" charset="0"/>
                        <a:ea typeface="Times New Roman" panose="02020603050405020304" pitchFamily="18" charset="0"/>
                        <a:cs typeface="Times New Roman" panose="02020603050405020304" pitchFamily="18" charset="0"/>
                      </a:endParaRPr>
                    </a:p>
                  </a:txBody>
                  <a:tcPr marL="47421" marR="474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150" b="1">
                          <a:effectLst/>
                          <a:latin typeface="Calibri" panose="020F0502020204030204" pitchFamily="34" charset="0"/>
                          <a:ea typeface="Times New Roman" panose="02020603050405020304" pitchFamily="18" charset="0"/>
                          <a:cs typeface="Times New Roman" panose="02020603050405020304" pitchFamily="18" charset="0"/>
                        </a:rPr>
                        <a:t>Where Are You Today</a:t>
                      </a:r>
                      <a:endParaRPr lang="en-US" sz="1150">
                        <a:effectLst/>
                        <a:latin typeface="Calibri" panose="020F0502020204030204" pitchFamily="34" charset="0"/>
                        <a:ea typeface="Times New Roman" panose="02020603050405020304" pitchFamily="18" charset="0"/>
                        <a:cs typeface="Times New Roman" panose="02020603050405020304" pitchFamily="18" charset="0"/>
                      </a:endParaRPr>
                    </a:p>
                  </a:txBody>
                  <a:tcPr marL="47421" marR="474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150" b="1">
                          <a:effectLst/>
                          <a:latin typeface="Calibri" panose="020F0502020204030204" pitchFamily="34" charset="0"/>
                          <a:ea typeface="Times New Roman" panose="02020603050405020304" pitchFamily="18" charset="0"/>
                          <a:cs typeface="Times New Roman" panose="02020603050405020304" pitchFamily="18" charset="0"/>
                        </a:rPr>
                        <a:t>How Do You Deal With It Today</a:t>
                      </a:r>
                      <a:endParaRPr lang="en-US" sz="1150">
                        <a:effectLst/>
                        <a:latin typeface="Calibri" panose="020F0502020204030204" pitchFamily="34" charset="0"/>
                        <a:ea typeface="Times New Roman" panose="02020603050405020304" pitchFamily="18" charset="0"/>
                        <a:cs typeface="Times New Roman" panose="02020603050405020304" pitchFamily="18" charset="0"/>
                      </a:endParaRPr>
                    </a:p>
                  </a:txBody>
                  <a:tcPr marL="47421" marR="474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800"/>
                        </a:spcAft>
                      </a:pPr>
                      <a:r>
                        <a:rPr lang="en-US" sz="1150" b="1">
                          <a:effectLst/>
                          <a:latin typeface="Calibri" panose="020F0502020204030204" pitchFamily="34" charset="0"/>
                          <a:ea typeface="Times New Roman" panose="02020603050405020304" pitchFamily="18" charset="0"/>
                          <a:cs typeface="Times New Roman" panose="02020603050405020304" pitchFamily="18" charset="0"/>
                        </a:rPr>
                        <a:t>Negative Consequences/Results of Status Quo</a:t>
                      </a:r>
                      <a:endParaRPr lang="en-US" sz="1150">
                        <a:effectLst/>
                        <a:latin typeface="Calibri" panose="020F0502020204030204" pitchFamily="34" charset="0"/>
                        <a:ea typeface="Times New Roman" panose="02020603050405020304" pitchFamily="18" charset="0"/>
                        <a:cs typeface="Times New Roman" panose="02020603050405020304" pitchFamily="18" charset="0"/>
                      </a:endParaRPr>
                    </a:p>
                  </a:txBody>
                  <a:tcPr marL="47421" marR="474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800"/>
                        </a:spcAft>
                      </a:pPr>
                      <a:r>
                        <a:rPr lang="en-US" sz="1150" b="1">
                          <a:effectLst/>
                          <a:latin typeface="Calibri" panose="020F0502020204030204" pitchFamily="34" charset="0"/>
                          <a:ea typeface="Times New Roman" panose="02020603050405020304" pitchFamily="18" charset="0"/>
                          <a:cs typeface="Times New Roman" panose="02020603050405020304" pitchFamily="18" charset="0"/>
                        </a:rPr>
                        <a:t>Positive Business Outcomes/The Safe Path</a:t>
                      </a:r>
                      <a:endParaRPr lang="en-US" sz="1150">
                        <a:effectLst/>
                        <a:latin typeface="Calibri" panose="020F0502020204030204" pitchFamily="34" charset="0"/>
                        <a:ea typeface="Times New Roman" panose="02020603050405020304" pitchFamily="18" charset="0"/>
                        <a:cs typeface="Times New Roman" panose="02020603050405020304" pitchFamily="18" charset="0"/>
                      </a:endParaRPr>
                    </a:p>
                  </a:txBody>
                  <a:tcPr marL="47421" marR="474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800"/>
                        </a:spcAft>
                      </a:pPr>
                      <a:r>
                        <a:rPr lang="en-US" sz="1150" b="1" dirty="0">
                          <a:effectLst/>
                          <a:latin typeface="Calibri" panose="020F0502020204030204" pitchFamily="34" charset="0"/>
                          <a:ea typeface="Times New Roman" panose="02020603050405020304" pitchFamily="18" charset="0"/>
                          <a:cs typeface="Times New Roman" panose="02020603050405020304" pitchFamily="18" charset="0"/>
                        </a:rPr>
                        <a:t>Required Capabilities</a:t>
                      </a:r>
                      <a:endParaRPr lang="en-US" sz="11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7421" marR="474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800"/>
                        </a:spcAft>
                      </a:pPr>
                      <a:r>
                        <a:rPr lang="en-US" sz="1150" b="1">
                          <a:effectLst/>
                          <a:latin typeface="Calibri" panose="020F0502020204030204" pitchFamily="34" charset="0"/>
                          <a:ea typeface="Times New Roman" panose="02020603050405020304" pitchFamily="18" charset="0"/>
                          <a:cs typeface="Times New Roman" panose="02020603050405020304" pitchFamily="18" charset="0"/>
                        </a:rPr>
                        <a:t>How We Do It/Why VMTurbo</a:t>
                      </a:r>
                      <a:endParaRPr lang="en-US" sz="1150">
                        <a:effectLst/>
                        <a:latin typeface="Calibri" panose="020F0502020204030204" pitchFamily="34" charset="0"/>
                        <a:ea typeface="Times New Roman" panose="02020603050405020304" pitchFamily="18" charset="0"/>
                        <a:cs typeface="Times New Roman" panose="02020603050405020304" pitchFamily="18" charset="0"/>
                      </a:endParaRPr>
                    </a:p>
                  </a:txBody>
                  <a:tcPr marL="47421" marR="474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335424963"/>
                  </a:ext>
                </a:extLst>
              </a:tr>
              <a:tr h="5187003">
                <a:tc>
                  <a:txBody>
                    <a:bodyPr/>
                    <a:lstStyle/>
                    <a:p>
                      <a:pPr marL="0" marR="0" algn="l">
                        <a:lnSpc>
                          <a:spcPct val="115000"/>
                        </a:lnSpc>
                        <a:spcBef>
                          <a:spcPts val="0"/>
                        </a:spcBef>
                        <a:spcAft>
                          <a:spcPts val="800"/>
                        </a:spcAft>
                      </a:pPr>
                      <a:r>
                        <a:rPr lang="en-US" sz="1150" b="1" dirty="0">
                          <a:effectLst/>
                          <a:latin typeface="Calibri" panose="020F0502020204030204" pitchFamily="34" charset="0"/>
                          <a:ea typeface="Times New Roman" panose="02020603050405020304" pitchFamily="18" charset="0"/>
                          <a:cs typeface="Times New Roman" panose="02020603050405020304" pitchFamily="18" charset="0"/>
                        </a:rPr>
                        <a:t>Assure </a:t>
                      </a:r>
                      <a:r>
                        <a:rPr lang="en-US" sz="1150" b="1" dirty="0" smtClean="0">
                          <a:effectLst/>
                          <a:latin typeface="Calibri" panose="020F0502020204030204" pitchFamily="34" charset="0"/>
                          <a:ea typeface="Times New Roman" panose="02020603050405020304" pitchFamily="18" charset="0"/>
                          <a:cs typeface="Times New Roman" panose="02020603050405020304" pitchFamily="18" charset="0"/>
                        </a:rPr>
                        <a:t>Application </a:t>
                      </a:r>
                      <a:r>
                        <a:rPr lang="en-US" sz="1150" b="1" dirty="0">
                          <a:effectLst/>
                          <a:latin typeface="Calibri" panose="020F0502020204030204" pitchFamily="34" charset="0"/>
                          <a:ea typeface="Times New Roman" panose="02020603050405020304" pitchFamily="18" charset="0"/>
                          <a:cs typeface="Times New Roman" panose="02020603050405020304" pitchFamily="18" charset="0"/>
                        </a:rPr>
                        <a:t>Performance </a:t>
                      </a:r>
                      <a:endParaRPr lang="en-US" sz="11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7421" marR="474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150" dirty="0">
                          <a:effectLst/>
                          <a:latin typeface="Calibri" panose="020F0502020204030204" pitchFamily="34" charset="0"/>
                          <a:ea typeface="Times New Roman" panose="02020603050405020304" pitchFamily="18" charset="0"/>
                          <a:cs typeface="Times New Roman" panose="02020603050405020304" pitchFamily="18" charset="0"/>
                        </a:rPr>
                        <a:t>•  Complexity of the virtualization platform makes daily management hard</a:t>
                      </a:r>
                    </a:p>
                    <a:p>
                      <a:pPr marL="0" marR="0" algn="l">
                        <a:lnSpc>
                          <a:spcPct val="115000"/>
                        </a:lnSpc>
                        <a:spcBef>
                          <a:spcPts val="0"/>
                        </a:spcBef>
                        <a:spcAft>
                          <a:spcPts val="0"/>
                        </a:spcAft>
                      </a:pPr>
                      <a:r>
                        <a:rPr lang="en-US" sz="1150" dirty="0">
                          <a:effectLst/>
                          <a:latin typeface="Calibri" panose="020F0502020204030204" pitchFamily="34" charset="0"/>
                          <a:ea typeface="Times New Roman" panose="02020603050405020304" pitchFamily="18" charset="0"/>
                          <a:cs typeface="Times New Roman" panose="02020603050405020304" pitchFamily="18" charset="0"/>
                        </a:rPr>
                        <a:t> </a:t>
                      </a:r>
                    </a:p>
                    <a:p>
                      <a:pPr marL="0" marR="0" algn="l">
                        <a:lnSpc>
                          <a:spcPct val="115000"/>
                        </a:lnSpc>
                        <a:spcBef>
                          <a:spcPts val="0"/>
                        </a:spcBef>
                        <a:spcAft>
                          <a:spcPts val="0"/>
                        </a:spcAft>
                      </a:pPr>
                      <a:r>
                        <a:rPr lang="en-US" sz="1150" dirty="0">
                          <a:effectLst/>
                          <a:latin typeface="Calibri" panose="020F0502020204030204" pitchFamily="34" charset="0"/>
                          <a:ea typeface="Times New Roman" panose="02020603050405020304" pitchFamily="18" charset="0"/>
                          <a:cs typeface="Times New Roman" panose="02020603050405020304" pitchFamily="18" charset="0"/>
                        </a:rPr>
                        <a:t>•  Demand changes makes predictability hard</a:t>
                      </a:r>
                    </a:p>
                    <a:p>
                      <a:pPr marL="0" marR="0" algn="l">
                        <a:lnSpc>
                          <a:spcPct val="115000"/>
                        </a:lnSpc>
                        <a:spcBef>
                          <a:spcPts val="0"/>
                        </a:spcBef>
                        <a:spcAft>
                          <a:spcPts val="0"/>
                        </a:spcAft>
                      </a:pPr>
                      <a:r>
                        <a:rPr lang="en-US" sz="1150" dirty="0">
                          <a:effectLst/>
                          <a:latin typeface="Calibri" panose="020F0502020204030204" pitchFamily="34" charset="0"/>
                          <a:ea typeface="Times New Roman" panose="02020603050405020304" pitchFamily="18" charset="0"/>
                          <a:cs typeface="Times New Roman" panose="02020603050405020304" pitchFamily="18" charset="0"/>
                        </a:rPr>
                        <a:t> </a:t>
                      </a:r>
                    </a:p>
                    <a:p>
                      <a:pPr marL="0" marR="0" algn="l">
                        <a:lnSpc>
                          <a:spcPct val="115000"/>
                        </a:lnSpc>
                        <a:spcBef>
                          <a:spcPts val="0"/>
                        </a:spcBef>
                        <a:spcAft>
                          <a:spcPts val="0"/>
                        </a:spcAft>
                      </a:pPr>
                      <a:r>
                        <a:rPr lang="en-US" sz="1150" dirty="0">
                          <a:effectLst/>
                          <a:latin typeface="Calibri" panose="020F0502020204030204" pitchFamily="34" charset="0"/>
                          <a:ea typeface="Times New Roman" panose="02020603050405020304" pitchFamily="18" charset="0"/>
                          <a:cs typeface="Times New Roman" panose="02020603050405020304" pitchFamily="18" charset="0"/>
                        </a:rPr>
                        <a:t>•   Lack of resilient and high performance platform</a:t>
                      </a:r>
                    </a:p>
                    <a:p>
                      <a:pPr marL="0" marR="0" algn="l">
                        <a:lnSpc>
                          <a:spcPct val="115000"/>
                        </a:lnSpc>
                        <a:spcBef>
                          <a:spcPts val="0"/>
                        </a:spcBef>
                        <a:spcAft>
                          <a:spcPts val="0"/>
                        </a:spcAft>
                      </a:pPr>
                      <a:r>
                        <a:rPr lang="en-US" sz="1150" dirty="0">
                          <a:effectLst/>
                          <a:latin typeface="Calibri" panose="020F0502020204030204" pitchFamily="34" charset="0"/>
                          <a:ea typeface="Times New Roman" panose="02020603050405020304" pitchFamily="18" charset="0"/>
                          <a:cs typeface="Times New Roman" panose="02020603050405020304" pitchFamily="18" charset="0"/>
                        </a:rPr>
                        <a:t> </a:t>
                      </a:r>
                    </a:p>
                    <a:p>
                      <a:pPr marL="0" marR="0" algn="l">
                        <a:lnSpc>
                          <a:spcPct val="115000"/>
                        </a:lnSpc>
                        <a:spcBef>
                          <a:spcPts val="0"/>
                        </a:spcBef>
                        <a:spcAft>
                          <a:spcPts val="0"/>
                        </a:spcAft>
                      </a:pPr>
                      <a:r>
                        <a:rPr lang="en-US" sz="1150" dirty="0">
                          <a:effectLst/>
                          <a:latin typeface="Calibri" panose="020F0502020204030204" pitchFamily="34" charset="0"/>
                          <a:ea typeface="Times New Roman" panose="02020603050405020304" pitchFamily="18" charset="0"/>
                          <a:cs typeface="Times New Roman" panose="02020603050405020304" pitchFamily="18" charset="0"/>
                        </a:rPr>
                        <a:t>•   Lack of confidence in delivering a robust platform</a:t>
                      </a:r>
                    </a:p>
                    <a:p>
                      <a:pPr marL="0" marR="0" algn="l">
                        <a:lnSpc>
                          <a:spcPct val="115000"/>
                        </a:lnSpc>
                        <a:spcBef>
                          <a:spcPts val="0"/>
                        </a:spcBef>
                        <a:spcAft>
                          <a:spcPts val="0"/>
                        </a:spcAft>
                      </a:pPr>
                      <a:r>
                        <a:rPr lang="en-US" sz="1150" dirty="0">
                          <a:effectLst/>
                          <a:latin typeface="Calibri" panose="020F0502020204030204" pitchFamily="34" charset="0"/>
                          <a:ea typeface="Times New Roman" panose="02020603050405020304" pitchFamily="18" charset="0"/>
                          <a:cs typeface="Times New Roman" panose="02020603050405020304" pitchFamily="18" charset="0"/>
                        </a:rPr>
                        <a:t> </a:t>
                      </a:r>
                    </a:p>
                    <a:p>
                      <a:pPr marL="0" marR="0" algn="l">
                        <a:lnSpc>
                          <a:spcPct val="115000"/>
                        </a:lnSpc>
                        <a:spcBef>
                          <a:spcPts val="0"/>
                        </a:spcBef>
                        <a:spcAft>
                          <a:spcPts val="0"/>
                        </a:spcAft>
                      </a:pPr>
                      <a:r>
                        <a:rPr lang="en-US" sz="1150" dirty="0">
                          <a:effectLst/>
                          <a:latin typeface="Calibri" panose="020F0502020204030204" pitchFamily="34" charset="0"/>
                          <a:ea typeface="Times New Roman" panose="02020603050405020304" pitchFamily="18" charset="0"/>
                          <a:cs typeface="Times New Roman" panose="02020603050405020304" pitchFamily="18" charset="0"/>
                        </a:rPr>
                        <a:t>•   Too much noise</a:t>
                      </a:r>
                    </a:p>
                    <a:p>
                      <a:pPr marL="0" marR="0" algn="l">
                        <a:lnSpc>
                          <a:spcPct val="115000"/>
                        </a:lnSpc>
                        <a:spcBef>
                          <a:spcPts val="0"/>
                        </a:spcBef>
                        <a:spcAft>
                          <a:spcPts val="0"/>
                        </a:spcAft>
                      </a:pPr>
                      <a:r>
                        <a:rPr lang="en-US" sz="1150" dirty="0">
                          <a:effectLst/>
                          <a:latin typeface="Calibri" panose="020F0502020204030204" pitchFamily="34" charset="0"/>
                          <a:ea typeface="Times New Roman" panose="02020603050405020304" pitchFamily="18" charset="0"/>
                          <a:cs typeface="Times New Roman" panose="02020603050405020304" pitchFamily="18" charset="0"/>
                        </a:rPr>
                        <a:t> </a:t>
                      </a:r>
                    </a:p>
                    <a:p>
                      <a:pPr marL="0" marR="0" algn="l">
                        <a:lnSpc>
                          <a:spcPct val="115000"/>
                        </a:lnSpc>
                        <a:spcBef>
                          <a:spcPts val="0"/>
                        </a:spcBef>
                        <a:spcAft>
                          <a:spcPts val="0"/>
                        </a:spcAft>
                      </a:pPr>
                      <a:r>
                        <a:rPr lang="en-US" sz="1150" dirty="0">
                          <a:effectLst/>
                          <a:latin typeface="Calibri" panose="020F0502020204030204" pitchFamily="34" charset="0"/>
                          <a:ea typeface="Times New Roman" panose="02020603050405020304" pitchFamily="18" charset="0"/>
                          <a:cs typeface="Times New Roman" panose="02020603050405020304" pitchFamily="18" charset="0"/>
                        </a:rPr>
                        <a:t>•   Performance issues and problems</a:t>
                      </a:r>
                    </a:p>
                  </a:txBody>
                  <a:tcPr marL="47421" marR="474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150" dirty="0">
                          <a:effectLst/>
                          <a:latin typeface="Calibri" panose="020F0502020204030204" pitchFamily="34" charset="0"/>
                          <a:ea typeface="Times New Roman" panose="02020603050405020304" pitchFamily="18" charset="0"/>
                          <a:cs typeface="Times New Roman" panose="02020603050405020304" pitchFamily="18" charset="0"/>
                        </a:rPr>
                        <a:t>•  Overprovision</a:t>
                      </a:r>
                    </a:p>
                    <a:p>
                      <a:pPr marL="0" marR="0" algn="l">
                        <a:lnSpc>
                          <a:spcPct val="115000"/>
                        </a:lnSpc>
                        <a:spcBef>
                          <a:spcPts val="0"/>
                        </a:spcBef>
                        <a:spcAft>
                          <a:spcPts val="0"/>
                        </a:spcAft>
                      </a:pPr>
                      <a:r>
                        <a:rPr lang="en-US" sz="1150" dirty="0">
                          <a:effectLst/>
                          <a:latin typeface="Calibri" panose="020F0502020204030204" pitchFamily="34" charset="0"/>
                          <a:ea typeface="Times New Roman" panose="02020603050405020304" pitchFamily="18" charset="0"/>
                          <a:cs typeface="Times New Roman" panose="02020603050405020304" pitchFamily="18" charset="0"/>
                        </a:rPr>
                        <a:t> </a:t>
                      </a:r>
                    </a:p>
                    <a:p>
                      <a:pPr marL="0" marR="0" algn="l">
                        <a:lnSpc>
                          <a:spcPct val="115000"/>
                        </a:lnSpc>
                        <a:spcBef>
                          <a:spcPts val="0"/>
                        </a:spcBef>
                        <a:spcAft>
                          <a:spcPts val="0"/>
                        </a:spcAft>
                      </a:pPr>
                      <a:r>
                        <a:rPr lang="en-US" sz="1150" dirty="0">
                          <a:effectLst/>
                          <a:latin typeface="Calibri" panose="020F0502020204030204" pitchFamily="34" charset="0"/>
                          <a:ea typeface="Times New Roman" panose="02020603050405020304" pitchFamily="18" charset="0"/>
                          <a:cs typeface="Times New Roman" panose="02020603050405020304" pitchFamily="18" charset="0"/>
                        </a:rPr>
                        <a:t>•   High touch/ high labor</a:t>
                      </a:r>
                    </a:p>
                    <a:p>
                      <a:pPr marL="0" marR="0" algn="l">
                        <a:lnSpc>
                          <a:spcPct val="115000"/>
                        </a:lnSpc>
                        <a:spcBef>
                          <a:spcPts val="0"/>
                        </a:spcBef>
                        <a:spcAft>
                          <a:spcPts val="0"/>
                        </a:spcAft>
                      </a:pPr>
                      <a:r>
                        <a:rPr lang="en-US" sz="1150" dirty="0">
                          <a:effectLst/>
                          <a:latin typeface="Calibri" panose="020F0502020204030204" pitchFamily="34" charset="0"/>
                          <a:ea typeface="Times New Roman" panose="02020603050405020304" pitchFamily="18" charset="0"/>
                          <a:cs typeface="Times New Roman" panose="02020603050405020304" pitchFamily="18" charset="0"/>
                        </a:rPr>
                        <a:t> </a:t>
                      </a:r>
                    </a:p>
                    <a:p>
                      <a:pPr marL="0" marR="0" algn="l">
                        <a:lnSpc>
                          <a:spcPct val="115000"/>
                        </a:lnSpc>
                        <a:spcBef>
                          <a:spcPts val="0"/>
                        </a:spcBef>
                        <a:spcAft>
                          <a:spcPts val="0"/>
                        </a:spcAft>
                      </a:pPr>
                      <a:r>
                        <a:rPr lang="en-US" sz="1150" dirty="0">
                          <a:effectLst/>
                          <a:latin typeface="Calibri" panose="020F0502020204030204" pitchFamily="34" charset="0"/>
                          <a:ea typeface="Times New Roman" panose="02020603050405020304" pitchFamily="18" charset="0"/>
                          <a:cs typeface="Times New Roman" panose="02020603050405020304" pitchFamily="18" charset="0"/>
                        </a:rPr>
                        <a:t>•   Monitor everything/ event correlation</a:t>
                      </a:r>
                    </a:p>
                    <a:p>
                      <a:pPr marL="0" marR="0" algn="l">
                        <a:lnSpc>
                          <a:spcPct val="115000"/>
                        </a:lnSpc>
                        <a:spcBef>
                          <a:spcPts val="0"/>
                        </a:spcBef>
                        <a:spcAft>
                          <a:spcPts val="0"/>
                        </a:spcAft>
                      </a:pPr>
                      <a:r>
                        <a:rPr lang="en-US" sz="1150" dirty="0">
                          <a:effectLst/>
                          <a:latin typeface="Calibri" panose="020F0502020204030204" pitchFamily="34" charset="0"/>
                          <a:ea typeface="Times New Roman" panose="02020603050405020304" pitchFamily="18" charset="0"/>
                          <a:cs typeface="Times New Roman" panose="02020603050405020304" pitchFamily="18" charset="0"/>
                        </a:rPr>
                        <a:t> </a:t>
                      </a:r>
                    </a:p>
                    <a:p>
                      <a:pPr marL="0" marR="0" algn="l">
                        <a:lnSpc>
                          <a:spcPct val="115000"/>
                        </a:lnSpc>
                        <a:spcBef>
                          <a:spcPts val="0"/>
                        </a:spcBef>
                        <a:spcAft>
                          <a:spcPts val="0"/>
                        </a:spcAft>
                      </a:pPr>
                      <a:r>
                        <a:rPr lang="en-US" sz="1150" dirty="0">
                          <a:effectLst/>
                          <a:latin typeface="Calibri" panose="020F0502020204030204" pitchFamily="34" charset="0"/>
                          <a:ea typeface="Times New Roman" panose="02020603050405020304" pitchFamily="18" charset="0"/>
                          <a:cs typeface="Times New Roman" panose="02020603050405020304" pitchFamily="18" charset="0"/>
                        </a:rPr>
                        <a:t>•  Incident reaction</a:t>
                      </a:r>
                    </a:p>
                  </a:txBody>
                  <a:tcPr marL="47421" marR="474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150">
                          <a:effectLst/>
                          <a:latin typeface="Calibri" panose="020F0502020204030204" pitchFamily="34" charset="0"/>
                          <a:ea typeface="Times New Roman" panose="02020603050405020304" pitchFamily="18" charset="0"/>
                          <a:cs typeface="Times New Roman" panose="02020603050405020304" pitchFamily="18" charset="0"/>
                        </a:rPr>
                        <a:t>• High Operational risk</a:t>
                      </a:r>
                    </a:p>
                    <a:p>
                      <a:pPr marL="0" marR="0" algn="l">
                        <a:lnSpc>
                          <a:spcPct val="115000"/>
                        </a:lnSpc>
                        <a:spcBef>
                          <a:spcPts val="0"/>
                        </a:spcBef>
                        <a:spcAft>
                          <a:spcPts val="0"/>
                        </a:spcAft>
                      </a:pPr>
                      <a:r>
                        <a:rPr lang="en-US" sz="1150">
                          <a:effectLst/>
                          <a:latin typeface="Calibri" panose="020F0502020204030204" pitchFamily="34" charset="0"/>
                          <a:ea typeface="Times New Roman" panose="02020603050405020304" pitchFamily="18" charset="0"/>
                          <a:cs typeface="Times New Roman" panose="02020603050405020304" pitchFamily="18" charset="0"/>
                        </a:rPr>
                        <a:t> </a:t>
                      </a:r>
                    </a:p>
                    <a:p>
                      <a:pPr marL="0" marR="0" algn="l">
                        <a:lnSpc>
                          <a:spcPct val="115000"/>
                        </a:lnSpc>
                        <a:spcBef>
                          <a:spcPts val="0"/>
                        </a:spcBef>
                        <a:spcAft>
                          <a:spcPts val="0"/>
                        </a:spcAft>
                      </a:pPr>
                      <a:r>
                        <a:rPr lang="en-US" sz="1150">
                          <a:effectLst/>
                          <a:latin typeface="Calibri" panose="020F0502020204030204" pitchFamily="34" charset="0"/>
                          <a:ea typeface="Times New Roman" panose="02020603050405020304" pitchFamily="18" charset="0"/>
                          <a:cs typeface="Times New Roman" panose="02020603050405020304" pitchFamily="18" charset="0"/>
                        </a:rPr>
                        <a:t>• Labor-intensive activities</a:t>
                      </a:r>
                    </a:p>
                    <a:p>
                      <a:pPr marL="0" marR="0" algn="l">
                        <a:lnSpc>
                          <a:spcPct val="115000"/>
                        </a:lnSpc>
                        <a:spcBef>
                          <a:spcPts val="0"/>
                        </a:spcBef>
                        <a:spcAft>
                          <a:spcPts val="0"/>
                        </a:spcAft>
                      </a:pPr>
                      <a:r>
                        <a:rPr lang="en-US" sz="1150">
                          <a:effectLst/>
                          <a:latin typeface="Calibri" panose="020F0502020204030204" pitchFamily="34" charset="0"/>
                          <a:ea typeface="Times New Roman" panose="02020603050405020304" pitchFamily="18" charset="0"/>
                          <a:cs typeface="Times New Roman" panose="02020603050405020304" pitchFamily="18" charset="0"/>
                        </a:rPr>
                        <a:t> </a:t>
                      </a:r>
                    </a:p>
                    <a:p>
                      <a:pPr marL="0" marR="0" algn="l">
                        <a:lnSpc>
                          <a:spcPct val="115000"/>
                        </a:lnSpc>
                        <a:spcBef>
                          <a:spcPts val="0"/>
                        </a:spcBef>
                        <a:spcAft>
                          <a:spcPts val="0"/>
                        </a:spcAft>
                      </a:pPr>
                      <a:r>
                        <a:rPr lang="en-US" sz="1150">
                          <a:effectLst/>
                          <a:latin typeface="Calibri" panose="020F0502020204030204" pitchFamily="34" charset="0"/>
                          <a:ea typeface="Times New Roman" panose="02020603050405020304" pitchFamily="18" charset="0"/>
                          <a:cs typeface="Times New Roman" panose="02020603050405020304" pitchFamily="18" charset="0"/>
                        </a:rPr>
                        <a:t>• High operational costs</a:t>
                      </a:r>
                    </a:p>
                    <a:p>
                      <a:pPr marL="0" marR="0" algn="l">
                        <a:lnSpc>
                          <a:spcPct val="115000"/>
                        </a:lnSpc>
                        <a:spcBef>
                          <a:spcPts val="0"/>
                        </a:spcBef>
                        <a:spcAft>
                          <a:spcPts val="0"/>
                        </a:spcAft>
                      </a:pPr>
                      <a:r>
                        <a:rPr lang="en-US" sz="1150">
                          <a:effectLst/>
                          <a:latin typeface="Calibri" panose="020F0502020204030204" pitchFamily="34" charset="0"/>
                          <a:ea typeface="Times New Roman" panose="02020603050405020304" pitchFamily="18" charset="0"/>
                          <a:cs typeface="Times New Roman" panose="02020603050405020304" pitchFamily="18" charset="0"/>
                        </a:rPr>
                        <a:t> </a:t>
                      </a:r>
                    </a:p>
                    <a:p>
                      <a:pPr marL="0" marR="0" algn="l">
                        <a:lnSpc>
                          <a:spcPct val="115000"/>
                        </a:lnSpc>
                        <a:spcBef>
                          <a:spcPts val="0"/>
                        </a:spcBef>
                        <a:spcAft>
                          <a:spcPts val="0"/>
                        </a:spcAft>
                      </a:pPr>
                      <a:r>
                        <a:rPr lang="en-US" sz="1150">
                          <a:effectLst/>
                          <a:latin typeface="Calibri" panose="020F0502020204030204" pitchFamily="34" charset="0"/>
                          <a:ea typeface="Times New Roman" panose="02020603050405020304" pitchFamily="18" charset="0"/>
                          <a:cs typeface="Times New Roman" panose="02020603050405020304" pitchFamily="18" charset="0"/>
                        </a:rPr>
                        <a:t>• Longer time to value</a:t>
                      </a:r>
                    </a:p>
                    <a:p>
                      <a:pPr marL="0" marR="0" algn="l">
                        <a:lnSpc>
                          <a:spcPct val="115000"/>
                        </a:lnSpc>
                        <a:spcBef>
                          <a:spcPts val="0"/>
                        </a:spcBef>
                        <a:spcAft>
                          <a:spcPts val="0"/>
                        </a:spcAft>
                      </a:pPr>
                      <a:r>
                        <a:rPr lang="en-US" sz="1150">
                          <a:effectLst/>
                          <a:latin typeface="Calibri" panose="020F0502020204030204" pitchFamily="34" charset="0"/>
                          <a:ea typeface="Times New Roman" panose="02020603050405020304" pitchFamily="18" charset="0"/>
                          <a:cs typeface="Times New Roman" panose="02020603050405020304" pitchFamily="18" charset="0"/>
                        </a:rPr>
                        <a:t> </a:t>
                      </a:r>
                    </a:p>
                    <a:p>
                      <a:pPr marL="0" marR="0" algn="l">
                        <a:lnSpc>
                          <a:spcPct val="115000"/>
                        </a:lnSpc>
                        <a:spcBef>
                          <a:spcPts val="0"/>
                        </a:spcBef>
                        <a:spcAft>
                          <a:spcPts val="0"/>
                        </a:spcAft>
                      </a:pPr>
                      <a:r>
                        <a:rPr lang="en-US" sz="1150">
                          <a:effectLst/>
                          <a:latin typeface="Calibri" panose="020F0502020204030204" pitchFamily="34" charset="0"/>
                          <a:ea typeface="Times New Roman" panose="02020603050405020304" pitchFamily="18" charset="0"/>
                          <a:cs typeface="Times New Roman" panose="02020603050405020304" pitchFamily="18" charset="0"/>
                        </a:rPr>
                        <a:t>• Inefficient (admin:server ratio)</a:t>
                      </a:r>
                    </a:p>
                    <a:p>
                      <a:pPr marL="0" marR="0" algn="l">
                        <a:lnSpc>
                          <a:spcPct val="115000"/>
                        </a:lnSpc>
                        <a:spcBef>
                          <a:spcPts val="0"/>
                        </a:spcBef>
                        <a:spcAft>
                          <a:spcPts val="0"/>
                        </a:spcAft>
                      </a:pPr>
                      <a:r>
                        <a:rPr lang="en-US" sz="1150">
                          <a:effectLst/>
                          <a:latin typeface="Calibri" panose="020F0502020204030204" pitchFamily="34" charset="0"/>
                          <a:ea typeface="Times New Roman" panose="02020603050405020304" pitchFamily="18" charset="0"/>
                          <a:cs typeface="Times New Roman" panose="02020603050405020304" pitchFamily="18" charset="0"/>
                        </a:rPr>
                        <a:t> </a:t>
                      </a:r>
                    </a:p>
                    <a:p>
                      <a:pPr marL="0" marR="0" algn="l">
                        <a:lnSpc>
                          <a:spcPct val="115000"/>
                        </a:lnSpc>
                        <a:spcBef>
                          <a:spcPts val="0"/>
                        </a:spcBef>
                        <a:spcAft>
                          <a:spcPts val="0"/>
                        </a:spcAft>
                      </a:pPr>
                      <a:r>
                        <a:rPr lang="en-US" sz="1150">
                          <a:effectLst/>
                          <a:latin typeface="Calibri" panose="020F0502020204030204" pitchFamily="34" charset="0"/>
                          <a:ea typeface="Times New Roman" panose="02020603050405020304" pitchFamily="18" charset="0"/>
                          <a:cs typeface="Times New Roman" panose="02020603050405020304" pitchFamily="18" charset="0"/>
                        </a:rPr>
                        <a:t>• Slowdown in productivity (Longer times to deliver compute services) </a:t>
                      </a:r>
                    </a:p>
                  </a:txBody>
                  <a:tcPr marL="47421" marR="474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150" dirty="0">
                          <a:effectLst/>
                          <a:latin typeface="Calibri" panose="020F0502020204030204" pitchFamily="34" charset="0"/>
                          <a:ea typeface="Times New Roman" panose="02020603050405020304" pitchFamily="18" charset="0"/>
                          <a:cs typeface="Times New Roman" panose="02020603050405020304" pitchFamily="18" charset="0"/>
                        </a:rPr>
                        <a:t>• Lower OPEX</a:t>
                      </a:r>
                    </a:p>
                    <a:p>
                      <a:pPr marL="0" marR="0" algn="l">
                        <a:lnSpc>
                          <a:spcPct val="115000"/>
                        </a:lnSpc>
                        <a:spcBef>
                          <a:spcPts val="0"/>
                        </a:spcBef>
                        <a:spcAft>
                          <a:spcPts val="0"/>
                        </a:spcAft>
                      </a:pPr>
                      <a:r>
                        <a:rPr lang="en-US" sz="1150" dirty="0">
                          <a:effectLst/>
                          <a:latin typeface="Calibri" panose="020F0502020204030204" pitchFamily="34" charset="0"/>
                          <a:ea typeface="Times New Roman" panose="02020603050405020304" pitchFamily="18" charset="0"/>
                          <a:cs typeface="Times New Roman" panose="02020603050405020304" pitchFamily="18" charset="0"/>
                        </a:rPr>
                        <a:t> </a:t>
                      </a:r>
                    </a:p>
                    <a:p>
                      <a:pPr marL="0" marR="0" algn="l">
                        <a:lnSpc>
                          <a:spcPct val="115000"/>
                        </a:lnSpc>
                        <a:spcBef>
                          <a:spcPts val="0"/>
                        </a:spcBef>
                        <a:spcAft>
                          <a:spcPts val="0"/>
                        </a:spcAft>
                      </a:pPr>
                      <a:r>
                        <a:rPr lang="en-US" sz="1150" dirty="0">
                          <a:effectLst/>
                          <a:latin typeface="Calibri" panose="020F0502020204030204" pitchFamily="34" charset="0"/>
                          <a:ea typeface="Times New Roman" panose="02020603050405020304" pitchFamily="18" charset="0"/>
                          <a:cs typeface="Times New Roman" panose="02020603050405020304" pitchFamily="18" charset="0"/>
                        </a:rPr>
                        <a:t>• Decreased deployment time</a:t>
                      </a:r>
                    </a:p>
                    <a:p>
                      <a:pPr marL="0" marR="0" algn="l">
                        <a:lnSpc>
                          <a:spcPct val="115000"/>
                        </a:lnSpc>
                        <a:spcBef>
                          <a:spcPts val="0"/>
                        </a:spcBef>
                        <a:spcAft>
                          <a:spcPts val="0"/>
                        </a:spcAft>
                      </a:pPr>
                      <a:r>
                        <a:rPr lang="en-US" sz="1150" dirty="0">
                          <a:effectLst/>
                          <a:latin typeface="Calibri" panose="020F0502020204030204" pitchFamily="34" charset="0"/>
                          <a:ea typeface="Times New Roman" panose="02020603050405020304" pitchFamily="18" charset="0"/>
                          <a:cs typeface="Times New Roman" panose="02020603050405020304" pitchFamily="18" charset="0"/>
                        </a:rPr>
                        <a:t> </a:t>
                      </a:r>
                    </a:p>
                    <a:p>
                      <a:pPr marL="0" marR="0" algn="l">
                        <a:lnSpc>
                          <a:spcPct val="115000"/>
                        </a:lnSpc>
                        <a:spcBef>
                          <a:spcPts val="0"/>
                        </a:spcBef>
                        <a:spcAft>
                          <a:spcPts val="0"/>
                        </a:spcAft>
                      </a:pPr>
                      <a:r>
                        <a:rPr lang="en-US" sz="1150" dirty="0">
                          <a:effectLst/>
                          <a:latin typeface="Calibri" panose="020F0502020204030204" pitchFamily="34" charset="0"/>
                          <a:ea typeface="Times New Roman" panose="02020603050405020304" pitchFamily="18" charset="0"/>
                          <a:cs typeface="Times New Roman" panose="02020603050405020304" pitchFamily="18" charset="0"/>
                        </a:rPr>
                        <a:t>• Lower CAPEX</a:t>
                      </a:r>
                    </a:p>
                    <a:p>
                      <a:pPr marL="0" marR="0" algn="l">
                        <a:lnSpc>
                          <a:spcPct val="115000"/>
                        </a:lnSpc>
                        <a:spcBef>
                          <a:spcPts val="0"/>
                        </a:spcBef>
                        <a:spcAft>
                          <a:spcPts val="0"/>
                        </a:spcAft>
                      </a:pPr>
                      <a:r>
                        <a:rPr lang="en-US" sz="1150" dirty="0">
                          <a:effectLst/>
                          <a:latin typeface="Calibri" panose="020F0502020204030204" pitchFamily="34" charset="0"/>
                          <a:ea typeface="Times New Roman" panose="02020603050405020304" pitchFamily="18" charset="0"/>
                          <a:cs typeface="Times New Roman" panose="02020603050405020304" pitchFamily="18" charset="0"/>
                        </a:rPr>
                        <a:t> </a:t>
                      </a:r>
                    </a:p>
                    <a:p>
                      <a:pPr marL="0" marR="0" algn="l">
                        <a:lnSpc>
                          <a:spcPct val="115000"/>
                        </a:lnSpc>
                        <a:spcBef>
                          <a:spcPts val="0"/>
                        </a:spcBef>
                        <a:spcAft>
                          <a:spcPts val="0"/>
                        </a:spcAft>
                      </a:pPr>
                      <a:r>
                        <a:rPr lang="en-US" sz="1150" dirty="0">
                          <a:effectLst/>
                          <a:latin typeface="Calibri" panose="020F0502020204030204" pitchFamily="34" charset="0"/>
                          <a:ea typeface="Times New Roman" panose="02020603050405020304" pitchFamily="18" charset="0"/>
                          <a:cs typeface="Times New Roman" panose="02020603050405020304" pitchFamily="18" charset="0"/>
                        </a:rPr>
                        <a:t>• Create a predictable and resilient delivery of service for applications</a:t>
                      </a:r>
                    </a:p>
                    <a:p>
                      <a:pPr marL="0" marR="0" algn="l">
                        <a:lnSpc>
                          <a:spcPct val="115000"/>
                        </a:lnSpc>
                        <a:spcBef>
                          <a:spcPts val="0"/>
                        </a:spcBef>
                        <a:spcAft>
                          <a:spcPts val="0"/>
                        </a:spcAft>
                      </a:pPr>
                      <a:r>
                        <a:rPr lang="en-US" sz="1150" dirty="0">
                          <a:effectLst/>
                          <a:latin typeface="Calibri" panose="020F0502020204030204" pitchFamily="34" charset="0"/>
                          <a:ea typeface="Times New Roman" panose="02020603050405020304" pitchFamily="18" charset="0"/>
                          <a:cs typeface="Times New Roman" panose="02020603050405020304" pitchFamily="18" charset="0"/>
                        </a:rPr>
                        <a:t> </a:t>
                      </a:r>
                    </a:p>
                    <a:p>
                      <a:pPr marL="0" marR="0" algn="l">
                        <a:lnSpc>
                          <a:spcPct val="115000"/>
                        </a:lnSpc>
                        <a:spcBef>
                          <a:spcPts val="0"/>
                        </a:spcBef>
                        <a:spcAft>
                          <a:spcPts val="0"/>
                        </a:spcAft>
                      </a:pPr>
                      <a:r>
                        <a:rPr lang="en-US" sz="1150" dirty="0">
                          <a:effectLst/>
                          <a:latin typeface="Calibri" panose="020F0502020204030204" pitchFamily="34" charset="0"/>
                          <a:ea typeface="Times New Roman" panose="02020603050405020304" pitchFamily="18" charset="0"/>
                          <a:cs typeface="Times New Roman" panose="02020603050405020304" pitchFamily="18" charset="0"/>
                        </a:rPr>
                        <a:t>• Lower amount of time consuming incidents</a:t>
                      </a:r>
                    </a:p>
                    <a:p>
                      <a:pPr marL="0" marR="0" algn="l">
                        <a:lnSpc>
                          <a:spcPct val="115000"/>
                        </a:lnSpc>
                        <a:spcBef>
                          <a:spcPts val="0"/>
                        </a:spcBef>
                        <a:spcAft>
                          <a:spcPts val="0"/>
                        </a:spcAft>
                      </a:pPr>
                      <a:r>
                        <a:rPr lang="en-US" sz="1150" dirty="0">
                          <a:effectLst/>
                          <a:latin typeface="Calibri" panose="020F0502020204030204" pitchFamily="34" charset="0"/>
                          <a:ea typeface="Times New Roman" panose="02020603050405020304" pitchFamily="18" charset="0"/>
                          <a:cs typeface="Times New Roman" panose="02020603050405020304" pitchFamily="18" charset="0"/>
                        </a:rPr>
                        <a:t> </a:t>
                      </a:r>
                    </a:p>
                    <a:p>
                      <a:pPr marL="0" marR="0" algn="l">
                        <a:lnSpc>
                          <a:spcPct val="115000"/>
                        </a:lnSpc>
                        <a:spcBef>
                          <a:spcPts val="0"/>
                        </a:spcBef>
                        <a:spcAft>
                          <a:spcPts val="0"/>
                        </a:spcAft>
                      </a:pPr>
                      <a:r>
                        <a:rPr lang="en-US" sz="1150" dirty="0">
                          <a:effectLst/>
                          <a:latin typeface="Calibri" panose="020F0502020204030204" pitchFamily="34" charset="0"/>
                          <a:ea typeface="Times New Roman" panose="02020603050405020304" pitchFamily="18" charset="0"/>
                          <a:cs typeface="Times New Roman" panose="02020603050405020304" pitchFamily="18" charset="0"/>
                        </a:rPr>
                        <a:t>• Meet or exceed SLAs</a:t>
                      </a:r>
                    </a:p>
                    <a:p>
                      <a:pPr marL="0" marR="0" algn="l">
                        <a:lnSpc>
                          <a:spcPct val="115000"/>
                        </a:lnSpc>
                        <a:spcBef>
                          <a:spcPts val="0"/>
                        </a:spcBef>
                        <a:spcAft>
                          <a:spcPts val="0"/>
                        </a:spcAft>
                      </a:pPr>
                      <a:r>
                        <a:rPr lang="en-US" sz="1150" dirty="0">
                          <a:effectLst/>
                          <a:latin typeface="Calibri" panose="020F0502020204030204" pitchFamily="34" charset="0"/>
                          <a:ea typeface="Times New Roman" panose="02020603050405020304" pitchFamily="18" charset="0"/>
                          <a:cs typeface="Times New Roman" panose="02020603050405020304" pitchFamily="18" charset="0"/>
                        </a:rPr>
                        <a:t> </a:t>
                      </a:r>
                    </a:p>
                  </a:txBody>
                  <a:tcPr marL="47421" marR="474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150" dirty="0">
                          <a:effectLst/>
                          <a:latin typeface="Calibri" panose="020F0502020204030204" pitchFamily="34" charset="0"/>
                          <a:ea typeface="Times New Roman" panose="02020603050405020304" pitchFamily="18" charset="0"/>
                          <a:cs typeface="Times New Roman" panose="02020603050405020304" pitchFamily="18" charset="0"/>
                        </a:rPr>
                        <a:t>• Solves the Intelligent Workload Management (IWM*) problem</a:t>
                      </a:r>
                    </a:p>
                    <a:p>
                      <a:pPr marL="0" marR="0" algn="l">
                        <a:lnSpc>
                          <a:spcPct val="115000"/>
                        </a:lnSpc>
                        <a:spcBef>
                          <a:spcPts val="0"/>
                        </a:spcBef>
                        <a:spcAft>
                          <a:spcPts val="0"/>
                        </a:spcAft>
                      </a:pPr>
                      <a:r>
                        <a:rPr lang="en-US" sz="1150" dirty="0">
                          <a:effectLst/>
                          <a:latin typeface="Calibri" panose="020F0502020204030204" pitchFamily="34" charset="0"/>
                          <a:ea typeface="Times New Roman" panose="02020603050405020304" pitchFamily="18" charset="0"/>
                          <a:cs typeface="Times New Roman" panose="02020603050405020304" pitchFamily="18" charset="0"/>
                        </a:rPr>
                        <a:t> </a:t>
                      </a:r>
                    </a:p>
                    <a:p>
                      <a:pPr marL="0" marR="0" algn="l">
                        <a:lnSpc>
                          <a:spcPct val="115000"/>
                        </a:lnSpc>
                        <a:spcBef>
                          <a:spcPts val="0"/>
                        </a:spcBef>
                        <a:spcAft>
                          <a:spcPts val="0"/>
                        </a:spcAft>
                      </a:pPr>
                      <a:r>
                        <a:rPr lang="en-US" sz="1150" dirty="0">
                          <a:effectLst/>
                          <a:latin typeface="Calibri" panose="020F0502020204030204" pitchFamily="34" charset="0"/>
                          <a:ea typeface="Times New Roman" panose="02020603050405020304" pitchFamily="18" charset="0"/>
                          <a:cs typeface="Times New Roman" panose="02020603050405020304" pitchFamily="18" charset="0"/>
                        </a:rPr>
                        <a:t>• Understand the relationship between the workload demand and the infrastructure supply</a:t>
                      </a:r>
                    </a:p>
                    <a:p>
                      <a:pPr marL="0" marR="0" algn="l">
                        <a:lnSpc>
                          <a:spcPct val="115000"/>
                        </a:lnSpc>
                        <a:spcBef>
                          <a:spcPts val="0"/>
                        </a:spcBef>
                        <a:spcAft>
                          <a:spcPts val="0"/>
                        </a:spcAft>
                      </a:pPr>
                      <a:r>
                        <a:rPr lang="en-US" sz="1150" dirty="0">
                          <a:effectLst/>
                          <a:latin typeface="Calibri" panose="020F0502020204030204" pitchFamily="34" charset="0"/>
                          <a:ea typeface="Times New Roman" panose="02020603050405020304" pitchFamily="18" charset="0"/>
                          <a:cs typeface="Times New Roman" panose="02020603050405020304" pitchFamily="18" charset="0"/>
                        </a:rPr>
                        <a:t> </a:t>
                      </a:r>
                    </a:p>
                    <a:p>
                      <a:pPr marL="0" marR="0" algn="l">
                        <a:lnSpc>
                          <a:spcPct val="115000"/>
                        </a:lnSpc>
                        <a:spcBef>
                          <a:spcPts val="0"/>
                        </a:spcBef>
                        <a:spcAft>
                          <a:spcPts val="0"/>
                        </a:spcAft>
                      </a:pPr>
                      <a:r>
                        <a:rPr lang="en-US" sz="1150" dirty="0">
                          <a:effectLst/>
                          <a:latin typeface="Calibri" panose="020F0502020204030204" pitchFamily="34" charset="0"/>
                          <a:ea typeface="Times New Roman" panose="02020603050405020304" pitchFamily="18" charset="0"/>
                          <a:cs typeface="Times New Roman" panose="02020603050405020304" pitchFamily="18" charset="0"/>
                        </a:rPr>
                        <a:t>• Understand the dependencies between the demand and the supply</a:t>
                      </a:r>
                    </a:p>
                    <a:p>
                      <a:pPr marL="0" marR="0" algn="l">
                        <a:lnSpc>
                          <a:spcPct val="115000"/>
                        </a:lnSpc>
                        <a:spcBef>
                          <a:spcPts val="0"/>
                        </a:spcBef>
                        <a:spcAft>
                          <a:spcPts val="0"/>
                        </a:spcAft>
                      </a:pPr>
                      <a:r>
                        <a:rPr lang="en-US" sz="1150" dirty="0">
                          <a:effectLst/>
                          <a:latin typeface="Calibri" panose="020F0502020204030204" pitchFamily="34" charset="0"/>
                          <a:ea typeface="Times New Roman" panose="02020603050405020304" pitchFamily="18" charset="0"/>
                          <a:cs typeface="Times New Roman" panose="02020603050405020304" pitchFamily="18" charset="0"/>
                        </a:rPr>
                        <a:t> </a:t>
                      </a:r>
                    </a:p>
                    <a:p>
                      <a:pPr marL="0" marR="0" algn="l">
                        <a:lnSpc>
                          <a:spcPct val="115000"/>
                        </a:lnSpc>
                        <a:spcBef>
                          <a:spcPts val="0"/>
                        </a:spcBef>
                        <a:spcAft>
                          <a:spcPts val="0"/>
                        </a:spcAft>
                      </a:pPr>
                      <a:r>
                        <a:rPr lang="en-US" sz="1150" dirty="0">
                          <a:effectLst/>
                          <a:latin typeface="Calibri" panose="020F0502020204030204" pitchFamily="34" charset="0"/>
                          <a:ea typeface="Times New Roman" panose="02020603050405020304" pitchFamily="18" charset="0"/>
                          <a:cs typeface="Times New Roman" panose="02020603050405020304" pitchFamily="18" charset="0"/>
                        </a:rPr>
                        <a:t>• Control the environment in a Desired State**</a:t>
                      </a:r>
                    </a:p>
                    <a:p>
                      <a:pPr marL="0" marR="0" algn="l">
                        <a:lnSpc>
                          <a:spcPct val="115000"/>
                        </a:lnSpc>
                        <a:spcBef>
                          <a:spcPts val="0"/>
                        </a:spcBef>
                        <a:spcAft>
                          <a:spcPts val="0"/>
                        </a:spcAft>
                      </a:pPr>
                      <a:r>
                        <a:rPr lang="en-US" sz="1150" dirty="0">
                          <a:effectLst/>
                          <a:latin typeface="Calibri" panose="020F0502020204030204" pitchFamily="34" charset="0"/>
                          <a:ea typeface="Times New Roman" panose="02020603050405020304" pitchFamily="18" charset="0"/>
                          <a:cs typeface="Times New Roman" panose="02020603050405020304" pitchFamily="18" charset="0"/>
                        </a:rPr>
                        <a:t> </a:t>
                      </a:r>
                    </a:p>
                    <a:p>
                      <a:pPr marL="0" marR="0" algn="l">
                        <a:lnSpc>
                          <a:spcPct val="115000"/>
                        </a:lnSpc>
                        <a:spcBef>
                          <a:spcPts val="0"/>
                        </a:spcBef>
                        <a:spcAft>
                          <a:spcPts val="0"/>
                        </a:spcAft>
                      </a:pPr>
                      <a:r>
                        <a:rPr lang="en-US" sz="1150" dirty="0">
                          <a:effectLst/>
                          <a:latin typeface="Calibri" panose="020F0502020204030204" pitchFamily="34" charset="0"/>
                          <a:ea typeface="Times New Roman" panose="02020603050405020304" pitchFamily="18" charset="0"/>
                          <a:cs typeface="Times New Roman" panose="02020603050405020304" pitchFamily="18" charset="0"/>
                        </a:rPr>
                        <a:t>• Common abstraction across the entire IT stack</a:t>
                      </a:r>
                    </a:p>
                    <a:p>
                      <a:pPr marL="0" marR="0" algn="l">
                        <a:lnSpc>
                          <a:spcPct val="115000"/>
                        </a:lnSpc>
                        <a:spcBef>
                          <a:spcPts val="0"/>
                        </a:spcBef>
                        <a:spcAft>
                          <a:spcPts val="0"/>
                        </a:spcAft>
                      </a:pPr>
                      <a:r>
                        <a:rPr lang="en-US" sz="1150" dirty="0">
                          <a:effectLst/>
                          <a:latin typeface="Calibri" panose="020F0502020204030204" pitchFamily="34" charset="0"/>
                          <a:ea typeface="Times New Roman" panose="02020603050405020304" pitchFamily="18" charset="0"/>
                          <a:cs typeface="Times New Roman" panose="02020603050405020304" pitchFamily="18" charset="0"/>
                        </a:rPr>
                        <a:t> </a:t>
                      </a:r>
                    </a:p>
                    <a:p>
                      <a:pPr marL="0" marR="0" algn="l">
                        <a:lnSpc>
                          <a:spcPct val="115000"/>
                        </a:lnSpc>
                        <a:spcBef>
                          <a:spcPts val="0"/>
                        </a:spcBef>
                        <a:spcAft>
                          <a:spcPts val="800"/>
                        </a:spcAft>
                      </a:pPr>
                      <a:r>
                        <a:rPr lang="en-US" sz="1150" dirty="0">
                          <a:effectLst/>
                          <a:latin typeface="Calibri" panose="020F0502020204030204" pitchFamily="34" charset="0"/>
                          <a:ea typeface="Times New Roman" panose="02020603050405020304" pitchFamily="18" charset="0"/>
                          <a:cs typeface="Times New Roman" panose="02020603050405020304" pitchFamily="18" charset="0"/>
                        </a:rPr>
                        <a:t>• An analytic engine that continuously derives a desire state and controls the environment in a desire state </a:t>
                      </a:r>
                    </a:p>
                  </a:txBody>
                  <a:tcPr marL="47421" marR="474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800"/>
                        </a:spcAft>
                      </a:pPr>
                      <a:r>
                        <a:rPr lang="en-US" sz="115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150" i="1" dirty="0">
                          <a:effectLst/>
                          <a:latin typeface="Calibri" panose="020F0502020204030204" pitchFamily="34" charset="0"/>
                          <a:ea typeface="Times New Roman" panose="02020603050405020304" pitchFamily="18" charset="0"/>
                          <a:cs typeface="Times New Roman" panose="02020603050405020304" pitchFamily="18" charset="0"/>
                        </a:rPr>
                        <a:t>We solve the Intelligent Workload Management (IWM*) problem:</a:t>
                      </a:r>
                      <a:endParaRPr lang="en-US" sz="115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ct val="115000"/>
                        </a:lnSpc>
                        <a:spcBef>
                          <a:spcPts val="0"/>
                        </a:spcBef>
                        <a:spcAft>
                          <a:spcPts val="800"/>
                        </a:spcAft>
                      </a:pPr>
                      <a:r>
                        <a:rPr lang="en-US" sz="1150" dirty="0">
                          <a:effectLst/>
                          <a:latin typeface="Calibri" panose="020F0502020204030204" pitchFamily="34" charset="0"/>
                          <a:ea typeface="Times New Roman" panose="02020603050405020304" pitchFamily="18" charset="0"/>
                          <a:cs typeface="Times New Roman" panose="02020603050405020304" pitchFamily="18" charset="0"/>
                        </a:rPr>
                        <a:t>• Assure performance &amp; efficiency</a:t>
                      </a:r>
                    </a:p>
                    <a:p>
                      <a:pPr marL="0" marR="0" algn="l">
                        <a:lnSpc>
                          <a:spcPct val="115000"/>
                        </a:lnSpc>
                        <a:spcBef>
                          <a:spcPts val="0"/>
                        </a:spcBef>
                        <a:spcAft>
                          <a:spcPts val="800"/>
                        </a:spcAft>
                      </a:pPr>
                      <a:r>
                        <a:rPr lang="en-US" sz="1150" dirty="0">
                          <a:effectLst/>
                          <a:latin typeface="Calibri" panose="020F0502020204030204" pitchFamily="34" charset="0"/>
                          <a:ea typeface="Times New Roman" panose="02020603050405020304" pitchFamily="18" charset="0"/>
                          <a:cs typeface="Times New Roman" panose="02020603050405020304" pitchFamily="18" charset="0"/>
                        </a:rPr>
                        <a:t>• Within minutes auto-discover the dependencies across the entire virtualized environment</a:t>
                      </a:r>
                    </a:p>
                    <a:p>
                      <a:pPr marL="0" marR="0" algn="l">
                        <a:lnSpc>
                          <a:spcPct val="115000"/>
                        </a:lnSpc>
                        <a:spcBef>
                          <a:spcPts val="0"/>
                        </a:spcBef>
                        <a:spcAft>
                          <a:spcPts val="800"/>
                        </a:spcAft>
                      </a:pPr>
                      <a:r>
                        <a:rPr lang="en-US" sz="1150" dirty="0">
                          <a:effectLst/>
                          <a:latin typeface="Calibri" panose="020F0502020204030204" pitchFamily="34" charset="0"/>
                          <a:ea typeface="Times New Roman" panose="02020603050405020304" pitchFamily="18" charset="0"/>
                          <a:cs typeface="Times New Roman" panose="02020603050405020304" pitchFamily="18" charset="0"/>
                        </a:rPr>
                        <a:t>• Represent the entire environment as a market place of buyers and sellers</a:t>
                      </a:r>
                    </a:p>
                    <a:p>
                      <a:pPr marL="0" marR="0" algn="l">
                        <a:lnSpc>
                          <a:spcPct val="115000"/>
                        </a:lnSpc>
                        <a:spcBef>
                          <a:spcPts val="0"/>
                        </a:spcBef>
                        <a:spcAft>
                          <a:spcPts val="800"/>
                        </a:spcAft>
                      </a:pPr>
                      <a:r>
                        <a:rPr lang="en-US" sz="1150" dirty="0">
                          <a:effectLst/>
                          <a:latin typeface="Calibri" panose="020F0502020204030204" pitchFamily="34" charset="0"/>
                          <a:ea typeface="Times New Roman" panose="02020603050405020304" pitchFamily="18" charset="0"/>
                          <a:cs typeface="Times New Roman" panose="02020603050405020304" pitchFamily="18" charset="0"/>
                        </a:rPr>
                        <a:t>• Provide specific actions to bring the environment into a </a:t>
                      </a:r>
                      <a:r>
                        <a:rPr lang="en-US" sz="1150" i="1" dirty="0">
                          <a:effectLst/>
                          <a:latin typeface="Calibri" panose="020F0502020204030204" pitchFamily="34" charset="0"/>
                          <a:ea typeface="Times New Roman" panose="02020603050405020304" pitchFamily="18" charset="0"/>
                          <a:cs typeface="Times New Roman" panose="02020603050405020304" pitchFamily="18" charset="0"/>
                        </a:rPr>
                        <a:t>Desired State** </a:t>
                      </a:r>
                      <a:r>
                        <a:rPr lang="en-US" sz="1150" dirty="0">
                          <a:effectLst/>
                          <a:latin typeface="Calibri" panose="020F0502020204030204" pitchFamily="34" charset="0"/>
                          <a:ea typeface="Times New Roman" panose="02020603050405020304" pitchFamily="18" charset="0"/>
                          <a:cs typeface="Times New Roman" panose="02020603050405020304" pitchFamily="18" charset="0"/>
                        </a:rPr>
                        <a:t>&amp; control it in such state</a:t>
                      </a:r>
                    </a:p>
                    <a:p>
                      <a:pPr marL="0" marR="0" algn="l">
                        <a:lnSpc>
                          <a:spcPct val="115000"/>
                        </a:lnSpc>
                        <a:spcBef>
                          <a:spcPts val="0"/>
                        </a:spcBef>
                        <a:spcAft>
                          <a:spcPts val="800"/>
                        </a:spcAft>
                      </a:pPr>
                      <a:r>
                        <a:rPr lang="en-US" sz="1150" dirty="0">
                          <a:effectLst/>
                          <a:latin typeface="Calibri" panose="020F0502020204030204" pitchFamily="34" charset="0"/>
                          <a:ea typeface="Times New Roman" panose="02020603050405020304" pitchFamily="18" charset="0"/>
                          <a:cs typeface="Times New Roman" panose="02020603050405020304" pitchFamily="18" charset="0"/>
                        </a:rPr>
                        <a:t>• Continuously in real time drives workload placement and resource allocation, resources provisioning and removal to continuously control the </a:t>
                      </a:r>
                      <a:r>
                        <a:rPr lang="en-US" sz="1150" dirty="0" err="1">
                          <a:effectLst/>
                          <a:latin typeface="Calibri" panose="020F0502020204030204" pitchFamily="34" charset="0"/>
                          <a:ea typeface="Times New Roman" panose="02020603050405020304" pitchFamily="18" charset="0"/>
                          <a:cs typeface="Times New Roman" panose="02020603050405020304" pitchFamily="18" charset="0"/>
                        </a:rPr>
                        <a:t>env</a:t>
                      </a:r>
                      <a:r>
                        <a:rPr lang="en-US" sz="1150" dirty="0">
                          <a:effectLst/>
                          <a:latin typeface="Calibri" panose="020F0502020204030204" pitchFamily="34" charset="0"/>
                          <a:ea typeface="Times New Roman" panose="02020603050405020304" pitchFamily="18" charset="0"/>
                          <a:cs typeface="Times New Roman" panose="02020603050405020304" pitchFamily="18" charset="0"/>
                        </a:rPr>
                        <a:t> in a </a:t>
                      </a:r>
                      <a:r>
                        <a:rPr lang="en-US" sz="1150" i="1" dirty="0">
                          <a:effectLst/>
                          <a:latin typeface="Calibri" panose="020F0502020204030204" pitchFamily="34" charset="0"/>
                          <a:ea typeface="Times New Roman" panose="02020603050405020304" pitchFamily="18" charset="0"/>
                          <a:cs typeface="Times New Roman" panose="02020603050405020304" pitchFamily="18" charset="0"/>
                        </a:rPr>
                        <a:t>Desired State**</a:t>
                      </a:r>
                      <a:endParaRPr lang="en-US" sz="115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ct val="115000"/>
                        </a:lnSpc>
                        <a:spcBef>
                          <a:spcPts val="0"/>
                        </a:spcBef>
                        <a:spcAft>
                          <a:spcPts val="0"/>
                        </a:spcAft>
                      </a:pPr>
                      <a:r>
                        <a:rPr lang="en-US" sz="1150" dirty="0">
                          <a:effectLst/>
                          <a:latin typeface="Calibri" panose="020F0502020204030204" pitchFamily="34" charset="0"/>
                          <a:ea typeface="Times New Roman" panose="02020603050405020304" pitchFamily="18" charset="0"/>
                          <a:cs typeface="Times New Roman" panose="02020603050405020304" pitchFamily="18" charset="0"/>
                        </a:rPr>
                        <a:t> </a:t>
                      </a:r>
                    </a:p>
                  </a:txBody>
                  <a:tcPr marL="47421" marR="474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212519620"/>
                  </a:ext>
                </a:extLst>
              </a:tr>
            </a:tbl>
          </a:graphicData>
        </a:graphic>
      </p:graphicFrame>
      <p:sp>
        <p:nvSpPr>
          <p:cNvPr id="6" name="Title 1"/>
          <p:cNvSpPr>
            <a:spLocks noGrp="1"/>
          </p:cNvSpPr>
          <p:nvPr>
            <p:ph type="title"/>
          </p:nvPr>
        </p:nvSpPr>
        <p:spPr>
          <a:xfrm>
            <a:off x="395785" y="179206"/>
            <a:ext cx="10590663" cy="614149"/>
          </a:xfrm>
        </p:spPr>
        <p:txBody>
          <a:bodyPr>
            <a:noAutofit/>
          </a:bodyPr>
          <a:lstStyle/>
          <a:p>
            <a:r>
              <a:rPr lang="en-US" sz="4200" dirty="0" smtClean="0"/>
              <a:t>Assure Application Performance </a:t>
            </a:r>
            <a:endParaRPr lang="en-US" sz="4200" dirty="0"/>
          </a:p>
        </p:txBody>
      </p:sp>
    </p:spTree>
    <p:extLst>
      <p:ext uri="{BB962C8B-B14F-4D97-AF65-F5344CB8AC3E}">
        <p14:creationId xmlns:p14="http://schemas.microsoft.com/office/powerpoint/2010/main" val="31692217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95785" y="396504"/>
            <a:ext cx="10590663" cy="614149"/>
          </a:xfrm>
        </p:spPr>
        <p:txBody>
          <a:bodyPr>
            <a:noAutofit/>
          </a:bodyPr>
          <a:lstStyle/>
          <a:p>
            <a:r>
              <a:rPr lang="en-US" sz="4200" dirty="0" smtClean="0"/>
              <a:t>Assure Application Performance </a:t>
            </a:r>
            <a:endParaRPr lang="en-US" sz="4200" dirty="0"/>
          </a:p>
        </p:txBody>
      </p:sp>
      <p:graphicFrame>
        <p:nvGraphicFramePr>
          <p:cNvPr id="2" name="Table 1"/>
          <p:cNvGraphicFramePr>
            <a:graphicFrameLocks noGrp="1"/>
          </p:cNvGraphicFramePr>
          <p:nvPr>
            <p:extLst>
              <p:ext uri="{D42A27DB-BD31-4B8C-83A1-F6EECF244321}">
                <p14:modId xmlns:p14="http://schemas.microsoft.com/office/powerpoint/2010/main" val="1866635557"/>
              </p:ext>
            </p:extLst>
          </p:nvPr>
        </p:nvGraphicFramePr>
        <p:xfrm>
          <a:off x="395785" y="1171074"/>
          <a:ext cx="10929941" cy="5450879"/>
        </p:xfrm>
        <a:graphic>
          <a:graphicData uri="http://schemas.openxmlformats.org/drawingml/2006/table">
            <a:tbl>
              <a:tblPr firstRow="1" firstCol="1" lastCol="1" bandRow="1"/>
              <a:tblGrid>
                <a:gridCol w="4371925">
                  <a:extLst>
                    <a:ext uri="{9D8B030D-6E8A-4147-A177-3AD203B41FA5}">
                      <a16:colId xmlns:a16="http://schemas.microsoft.com/office/drawing/2014/main" xmlns="" val="3525818126"/>
                    </a:ext>
                  </a:extLst>
                </a:gridCol>
                <a:gridCol w="6558016">
                  <a:extLst>
                    <a:ext uri="{9D8B030D-6E8A-4147-A177-3AD203B41FA5}">
                      <a16:colId xmlns:a16="http://schemas.microsoft.com/office/drawing/2014/main" xmlns="" val="1882313504"/>
                    </a:ext>
                  </a:extLst>
                </a:gridCol>
              </a:tblGrid>
              <a:tr h="267890">
                <a:tc>
                  <a:txBody>
                    <a:bodyPr/>
                    <a:lstStyle/>
                    <a:p>
                      <a:pPr marL="0" marR="0" algn="ctr">
                        <a:lnSpc>
                          <a:spcPct val="107000"/>
                        </a:lnSpc>
                        <a:spcBef>
                          <a:spcPts val="0"/>
                        </a:spcBef>
                        <a:spcAft>
                          <a:spcPts val="800"/>
                        </a:spcAft>
                      </a:pPr>
                      <a:r>
                        <a:rPr lang="en-US" sz="1500" b="1" dirty="0">
                          <a:effectLst/>
                          <a:latin typeface="+mn-lt"/>
                          <a:ea typeface="Times New Roman" panose="02020603050405020304" pitchFamily="18" charset="0"/>
                          <a:cs typeface="Times New Roman" panose="02020603050405020304" pitchFamily="18" charset="0"/>
                        </a:rPr>
                        <a:t>How We Do It/Why </a:t>
                      </a:r>
                      <a:r>
                        <a:rPr lang="en-US" sz="1500" b="1" dirty="0" err="1">
                          <a:effectLst/>
                          <a:latin typeface="+mn-lt"/>
                          <a:ea typeface="Times New Roman" panose="02020603050405020304" pitchFamily="18" charset="0"/>
                          <a:cs typeface="Times New Roman" panose="02020603050405020304" pitchFamily="18" charset="0"/>
                        </a:rPr>
                        <a:t>VMTurbo</a:t>
                      </a:r>
                      <a:endParaRPr lang="en-US" sz="1500" dirty="0">
                        <a:effectLst/>
                        <a:latin typeface="+mn-lt"/>
                        <a:ea typeface="Times New Roman" panose="02020603050405020304" pitchFamily="18" charset="0"/>
                        <a:cs typeface="Times New Roman" panose="02020603050405020304" pitchFamily="18" charset="0"/>
                      </a:endParaRPr>
                    </a:p>
                  </a:txBody>
                  <a:tcPr marL="23076" marR="230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500" b="1" dirty="0" smtClean="0">
                          <a:effectLst/>
                          <a:latin typeface="+mn-lt"/>
                          <a:ea typeface="Times New Roman" panose="02020603050405020304" pitchFamily="18" charset="0"/>
                          <a:cs typeface="Times New Roman" panose="02020603050405020304" pitchFamily="18" charset="0"/>
                        </a:rPr>
                        <a:t>Proof Points</a:t>
                      </a:r>
                      <a:endParaRPr lang="en-US" sz="1500" dirty="0">
                        <a:effectLst/>
                        <a:latin typeface="+mn-lt"/>
                        <a:ea typeface="Times New Roman" panose="02020603050405020304" pitchFamily="18" charset="0"/>
                        <a:cs typeface="Times New Roman" panose="02020603050405020304" pitchFamily="18" charset="0"/>
                      </a:endParaRPr>
                    </a:p>
                  </a:txBody>
                  <a:tcPr marL="23076" marR="230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57544720"/>
                  </a:ext>
                </a:extLst>
              </a:tr>
              <a:tr h="5182989">
                <a:tc>
                  <a:txBody>
                    <a:bodyPr/>
                    <a:lstStyle/>
                    <a:p>
                      <a:pPr marL="0" marR="0" algn="l">
                        <a:lnSpc>
                          <a:spcPct val="115000"/>
                        </a:lnSpc>
                        <a:spcBef>
                          <a:spcPts val="0"/>
                        </a:spcBef>
                        <a:spcAft>
                          <a:spcPts val="800"/>
                        </a:spcAft>
                      </a:pPr>
                      <a:r>
                        <a:rPr lang="en-US" sz="1450" dirty="0" smtClean="0">
                          <a:effectLst/>
                          <a:latin typeface="+mn-lt"/>
                          <a:ea typeface="Times New Roman" panose="02020603050405020304" pitchFamily="18" charset="0"/>
                          <a:cs typeface="Times New Roman" panose="02020603050405020304" pitchFamily="18" charset="0"/>
                        </a:rPr>
                        <a:t>• </a:t>
                      </a:r>
                      <a:r>
                        <a:rPr lang="en-US" sz="1450" i="1" dirty="0" smtClean="0">
                          <a:effectLst/>
                          <a:latin typeface="+mn-lt"/>
                          <a:ea typeface="Times New Roman" panose="02020603050405020304" pitchFamily="18" charset="0"/>
                          <a:cs typeface="Times New Roman" panose="02020603050405020304" pitchFamily="18" charset="0"/>
                        </a:rPr>
                        <a:t>We </a:t>
                      </a:r>
                      <a:r>
                        <a:rPr lang="en-US" sz="1450" i="1" dirty="0">
                          <a:effectLst/>
                          <a:latin typeface="+mn-lt"/>
                          <a:ea typeface="Times New Roman" panose="02020603050405020304" pitchFamily="18" charset="0"/>
                          <a:cs typeface="Times New Roman" panose="02020603050405020304" pitchFamily="18" charset="0"/>
                        </a:rPr>
                        <a:t>solve the Intelligent Workload Management (IWM*) problem:</a:t>
                      </a:r>
                      <a:endParaRPr lang="en-US" sz="1450" dirty="0">
                        <a:effectLst/>
                        <a:latin typeface="+mn-lt"/>
                        <a:ea typeface="Times New Roman" panose="02020603050405020304" pitchFamily="18" charset="0"/>
                        <a:cs typeface="Times New Roman" panose="02020603050405020304" pitchFamily="18" charset="0"/>
                      </a:endParaRPr>
                    </a:p>
                    <a:p>
                      <a:pPr marL="0" marR="0" algn="l">
                        <a:lnSpc>
                          <a:spcPct val="115000"/>
                        </a:lnSpc>
                        <a:spcBef>
                          <a:spcPts val="0"/>
                        </a:spcBef>
                        <a:spcAft>
                          <a:spcPts val="800"/>
                        </a:spcAft>
                      </a:pPr>
                      <a:r>
                        <a:rPr lang="en-US" sz="1450" dirty="0" smtClean="0">
                          <a:effectLst/>
                          <a:latin typeface="+mn-lt"/>
                          <a:ea typeface="Times New Roman" panose="02020603050405020304" pitchFamily="18" charset="0"/>
                          <a:cs typeface="Times New Roman" panose="02020603050405020304" pitchFamily="18" charset="0"/>
                        </a:rPr>
                        <a:t>• </a:t>
                      </a:r>
                      <a:r>
                        <a:rPr lang="en-US" sz="1450" dirty="0">
                          <a:effectLst/>
                          <a:latin typeface="+mn-lt"/>
                          <a:ea typeface="Times New Roman" panose="02020603050405020304" pitchFamily="18" charset="0"/>
                          <a:cs typeface="Times New Roman" panose="02020603050405020304" pitchFamily="18" charset="0"/>
                        </a:rPr>
                        <a:t>Assure performance &amp; efficiency</a:t>
                      </a:r>
                    </a:p>
                    <a:p>
                      <a:pPr marL="0" marR="0" algn="l">
                        <a:lnSpc>
                          <a:spcPct val="115000"/>
                        </a:lnSpc>
                        <a:spcBef>
                          <a:spcPts val="0"/>
                        </a:spcBef>
                        <a:spcAft>
                          <a:spcPts val="800"/>
                        </a:spcAft>
                      </a:pPr>
                      <a:r>
                        <a:rPr lang="en-US" sz="1450" dirty="0">
                          <a:effectLst/>
                          <a:latin typeface="+mn-lt"/>
                          <a:ea typeface="Times New Roman" panose="02020603050405020304" pitchFamily="18" charset="0"/>
                          <a:cs typeface="Times New Roman" panose="02020603050405020304" pitchFamily="18" charset="0"/>
                        </a:rPr>
                        <a:t>• Within minutes auto-discover the dependencies across the entire virtualized environment</a:t>
                      </a:r>
                    </a:p>
                    <a:p>
                      <a:pPr marL="0" marR="0" algn="l">
                        <a:lnSpc>
                          <a:spcPct val="115000"/>
                        </a:lnSpc>
                        <a:spcBef>
                          <a:spcPts val="0"/>
                        </a:spcBef>
                        <a:spcAft>
                          <a:spcPts val="800"/>
                        </a:spcAft>
                      </a:pPr>
                      <a:r>
                        <a:rPr lang="en-US" sz="1450" dirty="0">
                          <a:effectLst/>
                          <a:latin typeface="+mn-lt"/>
                          <a:ea typeface="Times New Roman" panose="02020603050405020304" pitchFamily="18" charset="0"/>
                          <a:cs typeface="Times New Roman" panose="02020603050405020304" pitchFamily="18" charset="0"/>
                        </a:rPr>
                        <a:t>• Represent the entire environment as a market place of buyers and sellers</a:t>
                      </a:r>
                    </a:p>
                    <a:p>
                      <a:pPr marL="0" marR="0" algn="l">
                        <a:lnSpc>
                          <a:spcPct val="115000"/>
                        </a:lnSpc>
                        <a:spcBef>
                          <a:spcPts val="0"/>
                        </a:spcBef>
                        <a:spcAft>
                          <a:spcPts val="800"/>
                        </a:spcAft>
                      </a:pPr>
                      <a:r>
                        <a:rPr lang="en-US" sz="1450" dirty="0">
                          <a:effectLst/>
                          <a:latin typeface="+mn-lt"/>
                          <a:ea typeface="Times New Roman" panose="02020603050405020304" pitchFamily="18" charset="0"/>
                          <a:cs typeface="Times New Roman" panose="02020603050405020304" pitchFamily="18" charset="0"/>
                        </a:rPr>
                        <a:t>• Provide specific actions to bring the environment into a </a:t>
                      </a:r>
                      <a:r>
                        <a:rPr lang="en-US" sz="1450" i="1" dirty="0">
                          <a:effectLst/>
                          <a:latin typeface="+mn-lt"/>
                          <a:ea typeface="Times New Roman" panose="02020603050405020304" pitchFamily="18" charset="0"/>
                          <a:cs typeface="Times New Roman" panose="02020603050405020304" pitchFamily="18" charset="0"/>
                        </a:rPr>
                        <a:t>Desired State** </a:t>
                      </a:r>
                      <a:r>
                        <a:rPr lang="en-US" sz="1450" dirty="0">
                          <a:effectLst/>
                          <a:latin typeface="+mn-lt"/>
                          <a:ea typeface="Times New Roman" panose="02020603050405020304" pitchFamily="18" charset="0"/>
                          <a:cs typeface="Times New Roman" panose="02020603050405020304" pitchFamily="18" charset="0"/>
                        </a:rPr>
                        <a:t>&amp; control it in such state</a:t>
                      </a:r>
                    </a:p>
                    <a:p>
                      <a:pPr marL="0" marR="0" algn="l">
                        <a:lnSpc>
                          <a:spcPct val="115000"/>
                        </a:lnSpc>
                        <a:spcBef>
                          <a:spcPts val="0"/>
                        </a:spcBef>
                        <a:spcAft>
                          <a:spcPts val="800"/>
                        </a:spcAft>
                      </a:pPr>
                      <a:r>
                        <a:rPr lang="en-US" sz="1450" dirty="0">
                          <a:effectLst/>
                          <a:latin typeface="+mn-lt"/>
                          <a:ea typeface="Times New Roman" panose="02020603050405020304" pitchFamily="18" charset="0"/>
                          <a:cs typeface="Times New Roman" panose="02020603050405020304" pitchFamily="18" charset="0"/>
                        </a:rPr>
                        <a:t>• Continuously in real time drives workload placement and resource allocation, resources provisioning and removal to continuously control the </a:t>
                      </a:r>
                      <a:r>
                        <a:rPr lang="en-US" sz="1450" dirty="0" smtClean="0">
                          <a:effectLst/>
                          <a:latin typeface="+mn-lt"/>
                          <a:ea typeface="Times New Roman" panose="02020603050405020304" pitchFamily="18" charset="0"/>
                          <a:cs typeface="Times New Roman" panose="02020603050405020304" pitchFamily="18" charset="0"/>
                        </a:rPr>
                        <a:t>environment </a:t>
                      </a:r>
                      <a:r>
                        <a:rPr lang="en-US" sz="1450" dirty="0">
                          <a:effectLst/>
                          <a:latin typeface="+mn-lt"/>
                          <a:ea typeface="Times New Roman" panose="02020603050405020304" pitchFamily="18" charset="0"/>
                          <a:cs typeface="Times New Roman" panose="02020603050405020304" pitchFamily="18" charset="0"/>
                        </a:rPr>
                        <a:t>in a </a:t>
                      </a:r>
                      <a:r>
                        <a:rPr lang="en-US" sz="1450" i="1" dirty="0">
                          <a:effectLst/>
                          <a:latin typeface="+mn-lt"/>
                          <a:ea typeface="Times New Roman" panose="02020603050405020304" pitchFamily="18" charset="0"/>
                          <a:cs typeface="Times New Roman" panose="02020603050405020304" pitchFamily="18" charset="0"/>
                        </a:rPr>
                        <a:t>Desired State**</a:t>
                      </a:r>
                      <a:endParaRPr lang="en-US" sz="1450" dirty="0">
                        <a:effectLst/>
                        <a:latin typeface="+mn-lt"/>
                        <a:ea typeface="Times New Roman" panose="02020603050405020304" pitchFamily="18" charset="0"/>
                        <a:cs typeface="Times New Roman" panose="02020603050405020304" pitchFamily="18" charset="0"/>
                      </a:endParaRPr>
                    </a:p>
                    <a:p>
                      <a:pPr marL="0" marR="0" algn="ctr">
                        <a:lnSpc>
                          <a:spcPct val="115000"/>
                        </a:lnSpc>
                        <a:spcBef>
                          <a:spcPts val="0"/>
                        </a:spcBef>
                        <a:spcAft>
                          <a:spcPts val="0"/>
                        </a:spcAft>
                      </a:pPr>
                      <a:r>
                        <a:rPr lang="en-US" sz="1400" dirty="0">
                          <a:effectLst/>
                          <a:latin typeface="+mn-lt"/>
                          <a:ea typeface="Times New Roman" panose="02020603050405020304" pitchFamily="18" charset="0"/>
                          <a:cs typeface="Times New Roman" panose="02020603050405020304" pitchFamily="18" charset="0"/>
                        </a:rPr>
                        <a:t> </a:t>
                      </a:r>
                    </a:p>
                  </a:txBody>
                  <a:tcPr marL="23076" marR="230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85750" lvl="0" indent="-285750">
                        <a:buFont typeface="Arial" panose="020B0604020202020204" pitchFamily="34" charset="0"/>
                        <a:buChar char="•"/>
                      </a:pPr>
                      <a:endParaRPr lang="en-US" sz="1400" u="none" strike="noStrike" dirty="0" smtClean="0">
                        <a:effectLst/>
                        <a:latin typeface="Californian FB" panose="0207040306080B030204" pitchFamily="18" charset="0"/>
                      </a:endParaRPr>
                    </a:p>
                    <a:p>
                      <a:pPr marL="285750" lvl="0" indent="-285750">
                        <a:buFont typeface="Arial" panose="020B0604020202020204" pitchFamily="34" charset="0"/>
                        <a:buChar char="•"/>
                      </a:pPr>
                      <a:r>
                        <a:rPr lang="en-US" sz="1400" u="none" strike="noStrike" dirty="0" smtClean="0">
                          <a:effectLst/>
                          <a:latin typeface="Californian FB" panose="0207040306080B030204" pitchFamily="18" charset="0"/>
                        </a:rPr>
                        <a:t>Aetna | </a:t>
                      </a:r>
                      <a:r>
                        <a:rPr lang="en-US" sz="1400" i="1" u="none" strike="noStrike" dirty="0" smtClean="0">
                          <a:effectLst/>
                          <a:latin typeface="Californian FB" panose="0207040306080B030204" pitchFamily="18" charset="0"/>
                        </a:rPr>
                        <a:t>Problem:</a:t>
                      </a:r>
                      <a:r>
                        <a:rPr lang="en-US" sz="1400" u="none" strike="noStrike" dirty="0" smtClean="0">
                          <a:effectLst/>
                          <a:latin typeface="Californian FB" panose="0207040306080B030204" pitchFamily="18" charset="0"/>
                        </a:rPr>
                        <a:t> Needed to efficiently scale from 7,500 VDI seats to over 27,000 without impacting performance. Lacked intelligence on resource allocation in growing virtual environment; Unable to project how environment would respond to new VDI workloads; Needed to automate &amp; control infrastructure with less administrative effort | </a:t>
                      </a:r>
                      <a:r>
                        <a:rPr lang="en-US" sz="1400" i="1" u="none" strike="noStrike" dirty="0" smtClean="0">
                          <a:effectLst/>
                          <a:latin typeface="Californian FB" panose="0207040306080B030204" pitchFamily="18" charset="0"/>
                        </a:rPr>
                        <a:t>Solution:</a:t>
                      </a:r>
                      <a:r>
                        <a:rPr lang="en-US" sz="1400" u="none" strike="noStrike" dirty="0" smtClean="0">
                          <a:effectLst/>
                          <a:latin typeface="Californian FB" panose="0207040306080B030204" pitchFamily="18" charset="0"/>
                        </a:rPr>
                        <a:t> Ensures VDI seats are resourced appropriately; Projects how environment will handle workload growth; Determines how to best allocate workloads across physical hosts; Identifies resource contention &amp; determines actions to resolve; Enables intelligent automation to minimize need for manual intervention &amp; issue handling | </a:t>
                      </a:r>
                      <a:r>
                        <a:rPr lang="en-US" sz="1400" b="1" i="1" u="none" strike="noStrike" dirty="0" smtClean="0">
                          <a:effectLst/>
                          <a:latin typeface="Californian FB" panose="0207040306080B030204" pitchFamily="18" charset="0"/>
                        </a:rPr>
                        <a:t>Result:</a:t>
                      </a:r>
                      <a:r>
                        <a:rPr lang="en-US" sz="1400" b="1" u="none" strike="noStrike" dirty="0" smtClean="0">
                          <a:effectLst/>
                          <a:latin typeface="Californian FB" panose="0207040306080B030204" pitchFamily="18" charset="0"/>
                        </a:rPr>
                        <a:t> Reduced operating costs (eliminated manual tasks); Converged Aetna’s environment to utilize infrastructure as efficiently as possible while ensuring application performance; Delivered empirical data showing optimal allocation of resources to critical application workloads</a:t>
                      </a:r>
                    </a:p>
                    <a:p>
                      <a:pPr marL="0" lvl="0" indent="0">
                        <a:buFont typeface="Arial" panose="020B0604020202020204" pitchFamily="34" charset="0"/>
                        <a:buNone/>
                      </a:pPr>
                      <a:endParaRPr lang="en-US" sz="1400" u="none" strike="noStrike" dirty="0" smtClean="0">
                        <a:effectLst/>
                        <a:latin typeface="Californian FB" panose="0207040306080B030204" pitchFamily="18" charset="0"/>
                      </a:endParaRPr>
                    </a:p>
                    <a:p>
                      <a:pPr marL="285750" lvl="0" indent="-285750">
                        <a:buFont typeface="Arial" panose="020B0604020202020204" pitchFamily="34" charset="0"/>
                        <a:buChar char="•"/>
                      </a:pPr>
                      <a:r>
                        <a:rPr lang="en-US" sz="1400" u="none" strike="noStrike" dirty="0" smtClean="0">
                          <a:effectLst/>
                          <a:latin typeface="Californian FB" panose="0207040306080B030204" pitchFamily="18" charset="0"/>
                        </a:rPr>
                        <a:t>British Telecom (BT) | </a:t>
                      </a:r>
                      <a:r>
                        <a:rPr lang="en-US" sz="1400" i="1" u="none" strike="noStrike" dirty="0" smtClean="0">
                          <a:effectLst/>
                          <a:latin typeface="Californian FB" panose="0207040306080B030204" pitchFamily="18" charset="0"/>
                        </a:rPr>
                        <a:t>Problem: </a:t>
                      </a:r>
                      <a:r>
                        <a:rPr lang="en-US" sz="1400" u="none" strike="noStrike" dirty="0" smtClean="0">
                          <a:effectLst/>
                          <a:latin typeface="Californian FB" panose="0207040306080B030204" pitchFamily="18" charset="0"/>
                        </a:rPr>
                        <a:t>Lacked ability to assure performance and maximize efficiency within rapidly growing multi-tenant virtual environment of more than 6,300 VMs; Inability to project future resource needs and impact of workload introduction to environment. | </a:t>
                      </a:r>
                      <a:r>
                        <a:rPr lang="en-US" sz="1400" i="1" u="none" strike="noStrike" dirty="0" smtClean="0">
                          <a:effectLst/>
                          <a:latin typeface="Californian FB" panose="0207040306080B030204" pitchFamily="18" charset="0"/>
                        </a:rPr>
                        <a:t>Solution: </a:t>
                      </a:r>
                      <a:r>
                        <a:rPr lang="en-US" sz="1400" u="none" strike="noStrike" dirty="0" smtClean="0">
                          <a:effectLst/>
                          <a:latin typeface="Californian FB" panose="0207040306080B030204" pitchFamily="18" charset="0"/>
                        </a:rPr>
                        <a:t>Fully automated workload placement and sizing across hosts assures performance; Identifies resource contention and determines actions to resolve | </a:t>
                      </a:r>
                      <a:r>
                        <a:rPr lang="en-US" sz="1400" b="1" i="1" u="none" strike="noStrike" dirty="0" smtClean="0">
                          <a:effectLst/>
                          <a:latin typeface="Californian FB" panose="0207040306080B030204" pitchFamily="18" charset="0"/>
                        </a:rPr>
                        <a:t>Result</a:t>
                      </a:r>
                      <a:r>
                        <a:rPr lang="en-US" sz="1400" i="1" u="none" strike="noStrike" dirty="0" smtClean="0">
                          <a:effectLst/>
                          <a:latin typeface="Californian FB" panose="0207040306080B030204" pitchFamily="18" charset="0"/>
                        </a:rPr>
                        <a:t>: </a:t>
                      </a:r>
                      <a:r>
                        <a:rPr lang="en-US" sz="1400" b="1" u="none" strike="noStrike" dirty="0" smtClean="0">
                          <a:effectLst/>
                          <a:latin typeface="Californian FB" panose="0207040306080B030204" pitchFamily="18" charset="0"/>
                        </a:rPr>
                        <a:t>Right-sized computing clusters and significant savings due to hardware and license cost savings.</a:t>
                      </a:r>
                      <a:endParaRPr lang="en-US" sz="1400" b="1" u="none" strike="noStrike" dirty="0" smtClean="0">
                        <a:effectLst/>
                      </a:endParaRPr>
                    </a:p>
                    <a:p>
                      <a:pPr marL="0" lvl="0" indent="0">
                        <a:buFont typeface="Arial" panose="020B0604020202020204" pitchFamily="34" charset="0"/>
                        <a:buNone/>
                      </a:pPr>
                      <a:endParaRPr lang="en-US" sz="1400" b="1" u="none" strike="noStrike" dirty="0" smtClean="0">
                        <a:effectLst/>
                      </a:endParaRPr>
                    </a:p>
                  </a:txBody>
                  <a:tcPr marL="23076" marR="230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142855252"/>
                  </a:ext>
                </a:extLst>
              </a:tr>
            </a:tbl>
          </a:graphicData>
        </a:graphic>
      </p:graphicFrame>
    </p:spTree>
    <p:extLst>
      <p:ext uri="{BB962C8B-B14F-4D97-AF65-F5344CB8AC3E}">
        <p14:creationId xmlns:p14="http://schemas.microsoft.com/office/powerpoint/2010/main" val="13729083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nvSpPr>
        <p:spPr>
          <a:xfrm>
            <a:off x="2848708" y="1899138"/>
            <a:ext cx="1629508" cy="996461"/>
          </a:xfrm>
          <a:prstGeom prst="chevron">
            <a:avLst>
              <a:gd name="adj" fmla="val 19864"/>
            </a:avLst>
          </a:prstGeom>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Chevron 4"/>
          <p:cNvSpPr/>
          <p:nvPr/>
        </p:nvSpPr>
        <p:spPr>
          <a:xfrm>
            <a:off x="4478216" y="1899137"/>
            <a:ext cx="1629508" cy="996461"/>
          </a:xfrm>
          <a:prstGeom prst="chevron">
            <a:avLst>
              <a:gd name="adj" fmla="val 19864"/>
            </a:avLst>
          </a:prstGeom>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Chevron 5"/>
          <p:cNvSpPr/>
          <p:nvPr/>
        </p:nvSpPr>
        <p:spPr>
          <a:xfrm>
            <a:off x="6107724" y="1899137"/>
            <a:ext cx="1629508" cy="996461"/>
          </a:xfrm>
          <a:prstGeom prst="chevron">
            <a:avLst>
              <a:gd name="adj" fmla="val 19864"/>
            </a:avLst>
          </a:prstGeom>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Chevron 6"/>
          <p:cNvSpPr/>
          <p:nvPr/>
        </p:nvSpPr>
        <p:spPr>
          <a:xfrm>
            <a:off x="7807570" y="1899136"/>
            <a:ext cx="1629508" cy="996461"/>
          </a:xfrm>
          <a:prstGeom prst="chevron">
            <a:avLst>
              <a:gd name="adj" fmla="val 19864"/>
            </a:avLst>
          </a:prstGeom>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hevron 7"/>
          <p:cNvSpPr/>
          <p:nvPr/>
        </p:nvSpPr>
        <p:spPr>
          <a:xfrm>
            <a:off x="9437078" y="1899135"/>
            <a:ext cx="1629508" cy="996461"/>
          </a:xfrm>
          <a:prstGeom prst="chevron">
            <a:avLst>
              <a:gd name="adj" fmla="val 19864"/>
            </a:avLst>
          </a:prstGeom>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Pentagon 8"/>
          <p:cNvSpPr/>
          <p:nvPr/>
        </p:nvSpPr>
        <p:spPr>
          <a:xfrm>
            <a:off x="1324708" y="1899135"/>
            <a:ext cx="1524000" cy="996461"/>
          </a:xfrm>
          <a:prstGeom prst="homePlate">
            <a:avLst>
              <a:gd name="adj" fmla="val 24118"/>
            </a:avLst>
          </a:prstGeom>
          <a:solidFill>
            <a:srgbClr val="92D050"/>
          </a:solidFill>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230925" y="1793624"/>
            <a:ext cx="222739" cy="211015"/>
          </a:xfrm>
          <a:prstGeom prst="ellipse">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bg1"/>
                </a:solidFill>
              </a:rPr>
              <a:t>1</a:t>
            </a:r>
            <a:endParaRPr lang="en-US" sz="1050" b="1" dirty="0">
              <a:solidFill>
                <a:schemeClr val="bg1"/>
              </a:solidFill>
            </a:endParaRPr>
          </a:p>
        </p:txBody>
      </p:sp>
      <p:sp>
        <p:nvSpPr>
          <p:cNvPr id="11" name="Oval 10"/>
          <p:cNvSpPr/>
          <p:nvPr/>
        </p:nvSpPr>
        <p:spPr>
          <a:xfrm>
            <a:off x="2754925" y="1793624"/>
            <a:ext cx="222739" cy="211015"/>
          </a:xfrm>
          <a:prstGeom prst="ellipse">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bg1"/>
                </a:solidFill>
              </a:rPr>
              <a:t>2</a:t>
            </a:r>
            <a:endParaRPr lang="en-US" sz="1050" b="1" dirty="0">
              <a:solidFill>
                <a:schemeClr val="bg1"/>
              </a:solidFill>
            </a:endParaRPr>
          </a:p>
        </p:txBody>
      </p:sp>
      <p:sp>
        <p:nvSpPr>
          <p:cNvPr id="12" name="Oval 11"/>
          <p:cNvSpPr/>
          <p:nvPr/>
        </p:nvSpPr>
        <p:spPr>
          <a:xfrm>
            <a:off x="4372709" y="1793624"/>
            <a:ext cx="222739" cy="211015"/>
          </a:xfrm>
          <a:prstGeom prst="ellipse">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bg1"/>
                </a:solidFill>
              </a:rPr>
              <a:t>3</a:t>
            </a:r>
            <a:endParaRPr lang="en-US" sz="1050" b="1" dirty="0">
              <a:solidFill>
                <a:schemeClr val="bg1"/>
              </a:solidFill>
            </a:endParaRPr>
          </a:p>
        </p:txBody>
      </p:sp>
      <p:sp>
        <p:nvSpPr>
          <p:cNvPr id="13" name="Oval 12"/>
          <p:cNvSpPr/>
          <p:nvPr/>
        </p:nvSpPr>
        <p:spPr>
          <a:xfrm>
            <a:off x="6013941" y="1793624"/>
            <a:ext cx="222739" cy="211015"/>
          </a:xfrm>
          <a:prstGeom prst="ellipse">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bg1"/>
                </a:solidFill>
              </a:rPr>
              <a:t>4</a:t>
            </a:r>
            <a:endParaRPr lang="en-US" sz="1050" b="1" dirty="0">
              <a:solidFill>
                <a:schemeClr val="bg1"/>
              </a:solidFill>
            </a:endParaRPr>
          </a:p>
        </p:txBody>
      </p:sp>
      <p:sp>
        <p:nvSpPr>
          <p:cNvPr id="14" name="Oval 13"/>
          <p:cNvSpPr/>
          <p:nvPr/>
        </p:nvSpPr>
        <p:spPr>
          <a:xfrm>
            <a:off x="7643449" y="1793624"/>
            <a:ext cx="222739" cy="211015"/>
          </a:xfrm>
          <a:prstGeom prst="ellipse">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5</a:t>
            </a:r>
          </a:p>
        </p:txBody>
      </p:sp>
      <p:sp>
        <p:nvSpPr>
          <p:cNvPr id="15" name="Oval 14"/>
          <p:cNvSpPr/>
          <p:nvPr/>
        </p:nvSpPr>
        <p:spPr>
          <a:xfrm>
            <a:off x="9355018" y="1793624"/>
            <a:ext cx="222739" cy="211015"/>
          </a:xfrm>
          <a:prstGeom prst="ellipse">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6</a:t>
            </a:r>
            <a:endParaRPr lang="en-US" sz="1200" b="1" dirty="0">
              <a:solidFill>
                <a:schemeClr val="bg1"/>
              </a:solidFill>
            </a:endParaRPr>
          </a:p>
        </p:txBody>
      </p:sp>
      <p:sp>
        <p:nvSpPr>
          <p:cNvPr id="16" name="TextBox 15"/>
          <p:cNvSpPr txBox="1"/>
          <p:nvPr/>
        </p:nvSpPr>
        <p:spPr>
          <a:xfrm>
            <a:off x="1576758" y="1220450"/>
            <a:ext cx="880562" cy="307777"/>
          </a:xfrm>
          <a:prstGeom prst="rect">
            <a:avLst/>
          </a:prstGeom>
          <a:noFill/>
        </p:spPr>
        <p:txBody>
          <a:bodyPr wrap="none" rtlCol="0">
            <a:spAutoFit/>
          </a:bodyPr>
          <a:lstStyle/>
          <a:p>
            <a:r>
              <a:rPr lang="en-US" sz="1400" dirty="0" smtClean="0"/>
              <a:t>Warm Up</a:t>
            </a:r>
            <a:endParaRPr lang="en-US" sz="1400" dirty="0"/>
          </a:p>
        </p:txBody>
      </p:sp>
      <p:sp>
        <p:nvSpPr>
          <p:cNvPr id="17" name="TextBox 16"/>
          <p:cNvSpPr txBox="1"/>
          <p:nvPr/>
        </p:nvSpPr>
        <p:spPr>
          <a:xfrm>
            <a:off x="3154132" y="1220450"/>
            <a:ext cx="799834" cy="307777"/>
          </a:xfrm>
          <a:prstGeom prst="rect">
            <a:avLst/>
          </a:prstGeom>
          <a:noFill/>
        </p:spPr>
        <p:txBody>
          <a:bodyPr wrap="none" rtlCol="0">
            <a:spAutoFit/>
          </a:bodyPr>
          <a:lstStyle/>
          <a:p>
            <a:r>
              <a:rPr lang="en-US" sz="1400" dirty="0" smtClean="0"/>
              <a:t>Reframe</a:t>
            </a:r>
            <a:endParaRPr lang="en-US" sz="1400" dirty="0"/>
          </a:p>
        </p:txBody>
      </p:sp>
      <p:sp>
        <p:nvSpPr>
          <p:cNvPr id="18" name="TextBox 17"/>
          <p:cNvSpPr txBox="1"/>
          <p:nvPr/>
        </p:nvSpPr>
        <p:spPr>
          <a:xfrm>
            <a:off x="6221564" y="1220450"/>
            <a:ext cx="1422184" cy="307777"/>
          </a:xfrm>
          <a:prstGeom prst="rect">
            <a:avLst/>
          </a:prstGeom>
          <a:noFill/>
        </p:spPr>
        <p:txBody>
          <a:bodyPr wrap="none" rtlCol="0">
            <a:spAutoFit/>
          </a:bodyPr>
          <a:lstStyle/>
          <a:p>
            <a:r>
              <a:rPr lang="en-US" sz="1400" dirty="0" smtClean="0"/>
              <a:t>Bind Emotionally</a:t>
            </a:r>
            <a:endParaRPr lang="en-US" sz="1400" dirty="0"/>
          </a:p>
        </p:txBody>
      </p:sp>
      <p:sp>
        <p:nvSpPr>
          <p:cNvPr id="19" name="TextBox 18"/>
          <p:cNvSpPr txBox="1"/>
          <p:nvPr/>
        </p:nvSpPr>
        <p:spPr>
          <a:xfrm>
            <a:off x="9374047" y="1220450"/>
            <a:ext cx="1528880" cy="523220"/>
          </a:xfrm>
          <a:prstGeom prst="rect">
            <a:avLst/>
          </a:prstGeom>
          <a:noFill/>
        </p:spPr>
        <p:txBody>
          <a:bodyPr wrap="none" rtlCol="0">
            <a:spAutoFit/>
          </a:bodyPr>
          <a:lstStyle/>
          <a:p>
            <a:pPr algn="ctr"/>
            <a:r>
              <a:rPr lang="en-US" sz="1400" dirty="0" smtClean="0"/>
              <a:t>Why Your Solution</a:t>
            </a:r>
          </a:p>
          <a:p>
            <a:pPr algn="ctr"/>
            <a:r>
              <a:rPr lang="en-US" sz="1400" dirty="0" smtClean="0"/>
              <a:t>Is Unique</a:t>
            </a:r>
            <a:endParaRPr lang="en-US" sz="1400" dirty="0"/>
          </a:p>
        </p:txBody>
      </p:sp>
      <p:sp>
        <p:nvSpPr>
          <p:cNvPr id="20" name="TextBox 19"/>
          <p:cNvSpPr txBox="1"/>
          <p:nvPr/>
        </p:nvSpPr>
        <p:spPr>
          <a:xfrm>
            <a:off x="7786158" y="1220450"/>
            <a:ext cx="1333185" cy="523220"/>
          </a:xfrm>
          <a:prstGeom prst="rect">
            <a:avLst/>
          </a:prstGeom>
          <a:noFill/>
        </p:spPr>
        <p:txBody>
          <a:bodyPr wrap="none" rtlCol="0">
            <a:spAutoFit/>
          </a:bodyPr>
          <a:lstStyle/>
          <a:p>
            <a:pPr algn="ctr"/>
            <a:r>
              <a:rPr lang="en-US" sz="1400" dirty="0" smtClean="0"/>
              <a:t>Present What’s </a:t>
            </a:r>
          </a:p>
          <a:p>
            <a:pPr algn="ctr"/>
            <a:r>
              <a:rPr lang="en-US" sz="1400" dirty="0" smtClean="0"/>
              <a:t>Needed</a:t>
            </a:r>
            <a:endParaRPr lang="en-US" sz="1400" dirty="0"/>
          </a:p>
        </p:txBody>
      </p:sp>
      <p:sp>
        <p:nvSpPr>
          <p:cNvPr id="21" name="TextBox 20"/>
          <p:cNvSpPr txBox="1"/>
          <p:nvPr/>
        </p:nvSpPr>
        <p:spPr>
          <a:xfrm>
            <a:off x="4703427" y="1220450"/>
            <a:ext cx="985270" cy="307777"/>
          </a:xfrm>
          <a:prstGeom prst="rect">
            <a:avLst/>
          </a:prstGeom>
          <a:noFill/>
        </p:spPr>
        <p:txBody>
          <a:bodyPr wrap="none" rtlCol="0">
            <a:spAutoFit/>
          </a:bodyPr>
          <a:lstStyle/>
          <a:p>
            <a:r>
              <a:rPr lang="en-US" sz="1400" dirty="0" smtClean="0"/>
              <a:t>Rationalize</a:t>
            </a:r>
            <a:endParaRPr lang="en-US" sz="1400" dirty="0"/>
          </a:p>
        </p:txBody>
      </p:sp>
      <p:cxnSp>
        <p:nvCxnSpPr>
          <p:cNvPr id="22" name="Straight Connector 21"/>
          <p:cNvCxnSpPr/>
          <p:nvPr/>
        </p:nvCxnSpPr>
        <p:spPr>
          <a:xfrm>
            <a:off x="1342293" y="1220450"/>
            <a:ext cx="1295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922908" y="1220450"/>
            <a:ext cx="1295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542543" y="1220450"/>
            <a:ext cx="1295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213231" y="1220450"/>
            <a:ext cx="1295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7807570" y="1220450"/>
            <a:ext cx="1295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469627" y="1220450"/>
            <a:ext cx="1295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416021" y="1956877"/>
            <a:ext cx="1172308" cy="600164"/>
          </a:xfrm>
          <a:prstGeom prst="rect">
            <a:avLst/>
          </a:prstGeom>
          <a:noFill/>
        </p:spPr>
        <p:txBody>
          <a:bodyPr wrap="square" rtlCol="0">
            <a:spAutoFit/>
          </a:bodyPr>
          <a:lstStyle/>
          <a:p>
            <a:r>
              <a:rPr lang="en-US" sz="1100" b="1" dirty="0" smtClean="0">
                <a:solidFill>
                  <a:schemeClr val="bg1"/>
                </a:solidFill>
              </a:rPr>
              <a:t>Build credibility:</a:t>
            </a:r>
          </a:p>
          <a:p>
            <a:r>
              <a:rPr lang="en-US" sz="1100" b="1" dirty="0" smtClean="0">
                <a:solidFill>
                  <a:schemeClr val="bg1"/>
                </a:solidFill>
              </a:rPr>
              <a:t>“I know your world”</a:t>
            </a:r>
            <a:endParaRPr lang="en-US" sz="1100" b="1" dirty="0">
              <a:solidFill>
                <a:schemeClr val="bg1"/>
              </a:solidFill>
            </a:endParaRPr>
          </a:p>
        </p:txBody>
      </p:sp>
      <p:sp>
        <p:nvSpPr>
          <p:cNvPr id="29" name="TextBox 28"/>
          <p:cNvSpPr txBox="1"/>
          <p:nvPr/>
        </p:nvSpPr>
        <p:spPr>
          <a:xfrm>
            <a:off x="3090408" y="1956877"/>
            <a:ext cx="1172308" cy="938719"/>
          </a:xfrm>
          <a:prstGeom prst="rect">
            <a:avLst/>
          </a:prstGeom>
          <a:noFill/>
        </p:spPr>
        <p:txBody>
          <a:bodyPr wrap="square" rtlCol="0">
            <a:spAutoFit/>
          </a:bodyPr>
          <a:lstStyle/>
          <a:p>
            <a:r>
              <a:rPr lang="en-US" sz="1100" b="1" dirty="0" smtClean="0">
                <a:solidFill>
                  <a:schemeClr val="bg1"/>
                </a:solidFill>
              </a:rPr>
              <a:t>Surprise with a new perspective, making them wanting more</a:t>
            </a:r>
            <a:endParaRPr lang="en-US" sz="1100" b="1" dirty="0">
              <a:solidFill>
                <a:schemeClr val="bg1"/>
              </a:solidFill>
            </a:endParaRPr>
          </a:p>
        </p:txBody>
      </p:sp>
      <p:sp>
        <p:nvSpPr>
          <p:cNvPr id="30" name="TextBox 29"/>
          <p:cNvSpPr txBox="1"/>
          <p:nvPr/>
        </p:nvSpPr>
        <p:spPr>
          <a:xfrm>
            <a:off x="4764795" y="1956877"/>
            <a:ext cx="1172308" cy="938719"/>
          </a:xfrm>
          <a:prstGeom prst="rect">
            <a:avLst/>
          </a:prstGeom>
          <a:noFill/>
        </p:spPr>
        <p:txBody>
          <a:bodyPr wrap="square" rtlCol="0">
            <a:spAutoFit/>
          </a:bodyPr>
          <a:lstStyle/>
          <a:p>
            <a:r>
              <a:rPr lang="en-US" sz="1100" b="1" dirty="0" smtClean="0">
                <a:solidFill>
                  <a:schemeClr val="bg1"/>
                </a:solidFill>
              </a:rPr>
              <a:t>Leverage Fear Uncertainty &amp; Doubt via data based on value drivers</a:t>
            </a:r>
            <a:endParaRPr lang="en-US" sz="1100" b="1" dirty="0">
              <a:solidFill>
                <a:schemeClr val="bg1"/>
              </a:solidFill>
            </a:endParaRPr>
          </a:p>
        </p:txBody>
      </p:sp>
      <p:sp>
        <p:nvSpPr>
          <p:cNvPr id="31" name="TextBox 30"/>
          <p:cNvSpPr txBox="1"/>
          <p:nvPr/>
        </p:nvSpPr>
        <p:spPr>
          <a:xfrm>
            <a:off x="6330461" y="1956877"/>
            <a:ext cx="1172308" cy="938719"/>
          </a:xfrm>
          <a:prstGeom prst="rect">
            <a:avLst/>
          </a:prstGeom>
          <a:noFill/>
        </p:spPr>
        <p:txBody>
          <a:bodyPr wrap="square" rtlCol="0">
            <a:spAutoFit/>
          </a:bodyPr>
          <a:lstStyle/>
          <a:p>
            <a:r>
              <a:rPr lang="en-US" sz="1100" b="1" dirty="0" smtClean="0">
                <a:solidFill>
                  <a:schemeClr val="bg1"/>
                </a:solidFill>
              </a:rPr>
              <a:t>Make the customer see the challenge </a:t>
            </a:r>
          </a:p>
          <a:p>
            <a:r>
              <a:rPr lang="en-US" sz="1100" b="1" dirty="0" smtClean="0">
                <a:solidFill>
                  <a:schemeClr val="bg1"/>
                </a:solidFill>
              </a:rPr>
              <a:t>/opportunity as their own</a:t>
            </a:r>
            <a:endParaRPr lang="en-US" sz="1100" b="1" dirty="0">
              <a:solidFill>
                <a:schemeClr val="bg1"/>
              </a:solidFill>
            </a:endParaRPr>
          </a:p>
        </p:txBody>
      </p:sp>
      <p:sp>
        <p:nvSpPr>
          <p:cNvPr id="32" name="TextBox 31"/>
          <p:cNvSpPr txBox="1"/>
          <p:nvPr/>
        </p:nvSpPr>
        <p:spPr>
          <a:xfrm>
            <a:off x="8030308" y="1956877"/>
            <a:ext cx="1172308" cy="769441"/>
          </a:xfrm>
          <a:prstGeom prst="rect">
            <a:avLst/>
          </a:prstGeom>
          <a:noFill/>
        </p:spPr>
        <p:txBody>
          <a:bodyPr wrap="square" rtlCol="0">
            <a:spAutoFit/>
          </a:bodyPr>
          <a:lstStyle/>
          <a:p>
            <a:r>
              <a:rPr lang="en-US" sz="1100" b="1" dirty="0" smtClean="0">
                <a:solidFill>
                  <a:schemeClr val="bg1"/>
                </a:solidFill>
              </a:rPr>
              <a:t>Present the capabilities required to seize the opportunity</a:t>
            </a:r>
            <a:endParaRPr lang="en-US" sz="1100" b="1" dirty="0">
              <a:solidFill>
                <a:schemeClr val="bg1"/>
              </a:solidFill>
            </a:endParaRPr>
          </a:p>
        </p:txBody>
      </p:sp>
      <p:sp>
        <p:nvSpPr>
          <p:cNvPr id="33" name="TextBox 32"/>
          <p:cNvSpPr txBox="1"/>
          <p:nvPr/>
        </p:nvSpPr>
        <p:spPr>
          <a:xfrm>
            <a:off x="9673782" y="1956877"/>
            <a:ext cx="1172308" cy="938719"/>
          </a:xfrm>
          <a:prstGeom prst="rect">
            <a:avLst/>
          </a:prstGeom>
          <a:noFill/>
        </p:spPr>
        <p:txBody>
          <a:bodyPr wrap="square" rtlCol="0">
            <a:spAutoFit/>
          </a:bodyPr>
          <a:lstStyle/>
          <a:p>
            <a:r>
              <a:rPr lang="en-US" sz="1100" b="1" dirty="0" smtClean="0">
                <a:solidFill>
                  <a:schemeClr val="bg1"/>
                </a:solidFill>
              </a:rPr>
              <a:t>Demonstrate how your solution is better than anyone else’s</a:t>
            </a:r>
            <a:endParaRPr lang="en-US" sz="1100" b="1" dirty="0">
              <a:solidFill>
                <a:schemeClr val="bg1"/>
              </a:solidFill>
            </a:endParaRPr>
          </a:p>
        </p:txBody>
      </p:sp>
      <p:sp>
        <p:nvSpPr>
          <p:cNvPr id="36" name="Title 35"/>
          <p:cNvSpPr>
            <a:spLocks noGrp="1"/>
          </p:cNvSpPr>
          <p:nvPr>
            <p:ph type="title"/>
          </p:nvPr>
        </p:nvSpPr>
        <p:spPr>
          <a:xfrm>
            <a:off x="322235" y="130349"/>
            <a:ext cx="11031416" cy="1012368"/>
          </a:xfrm>
        </p:spPr>
        <p:txBody>
          <a:bodyPr/>
          <a:lstStyle/>
          <a:p>
            <a:r>
              <a:rPr lang="en-US" dirty="0" smtClean="0"/>
              <a:t>Maximize IT Efficiency</a:t>
            </a:r>
            <a:endParaRPr lang="en-US" dirty="0"/>
          </a:p>
        </p:txBody>
      </p:sp>
      <p:graphicFrame>
        <p:nvGraphicFramePr>
          <p:cNvPr id="37" name="Table 36"/>
          <p:cNvGraphicFramePr>
            <a:graphicFrameLocks noGrp="1" noChangeAspect="1"/>
          </p:cNvGraphicFramePr>
          <p:nvPr>
            <p:extLst>
              <p:ext uri="{D42A27DB-BD31-4B8C-83A1-F6EECF244321}">
                <p14:modId xmlns:p14="http://schemas.microsoft.com/office/powerpoint/2010/main" val="254033169"/>
              </p:ext>
            </p:extLst>
          </p:nvPr>
        </p:nvGraphicFramePr>
        <p:xfrm>
          <a:off x="1453664" y="3151152"/>
          <a:ext cx="9392426" cy="3266133"/>
        </p:xfrm>
        <a:graphic>
          <a:graphicData uri="http://schemas.openxmlformats.org/drawingml/2006/table">
            <a:tbl>
              <a:tblPr firstRow="1" firstCol="1" lastCol="1" bandRow="1"/>
              <a:tblGrid>
                <a:gridCol w="9392426">
                  <a:extLst>
                    <a:ext uri="{9D8B030D-6E8A-4147-A177-3AD203B41FA5}">
                      <a16:colId xmlns:a16="http://schemas.microsoft.com/office/drawing/2014/main" xmlns="" val="2472149602"/>
                    </a:ext>
                  </a:extLst>
                </a:gridCol>
              </a:tblGrid>
              <a:tr h="316631">
                <a:tc>
                  <a:txBody>
                    <a:bodyPr/>
                    <a:lstStyle/>
                    <a:p>
                      <a:pPr marL="0" marR="0" algn="l">
                        <a:lnSpc>
                          <a:spcPct val="107000"/>
                        </a:lnSpc>
                        <a:spcBef>
                          <a:spcPts val="0"/>
                        </a:spcBef>
                        <a:spcAft>
                          <a:spcPts val="0"/>
                        </a:spcAft>
                      </a:pPr>
                      <a:r>
                        <a:rPr lang="en-US" sz="1600" b="1" dirty="0">
                          <a:effectLst/>
                          <a:latin typeface="Calibri" panose="020F0502020204030204" pitchFamily="34" charset="0"/>
                          <a:ea typeface="Times New Roman" panose="02020603050405020304" pitchFamily="18" charset="0"/>
                          <a:cs typeface="Times New Roman" panose="02020603050405020304" pitchFamily="18" charset="0"/>
                        </a:rPr>
                        <a:t>Where Are You Today</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7421" marR="474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335424963"/>
                  </a:ext>
                </a:extLst>
              </a:tr>
              <a:tr h="2949502">
                <a:tc>
                  <a:txBody>
                    <a:bodyPr/>
                    <a:lstStyle/>
                    <a:p>
                      <a:pPr marL="0" marR="0" algn="l">
                        <a:lnSpc>
                          <a:spcPct val="115000"/>
                        </a:lnSpc>
                        <a:spcBef>
                          <a:spcPts val="0"/>
                        </a:spcBef>
                        <a:spcAft>
                          <a:spcPts val="0"/>
                        </a:spcAft>
                      </a:pP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   Low workload density</a:t>
                      </a:r>
                    </a:p>
                    <a:p>
                      <a:pPr marL="0" marR="0" algn="l">
                        <a:lnSpc>
                          <a:spcPct val="115000"/>
                        </a:lnSpc>
                        <a:spcBef>
                          <a:spcPts val="0"/>
                        </a:spcBef>
                        <a:spcAft>
                          <a:spcPts val="0"/>
                        </a:spcAft>
                      </a:pP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 </a:t>
                      </a:r>
                    </a:p>
                    <a:p>
                      <a:pPr marL="0" marR="0" algn="l">
                        <a:lnSpc>
                          <a:spcPct val="115000"/>
                        </a:lnSpc>
                        <a:spcBef>
                          <a:spcPts val="0"/>
                        </a:spcBef>
                        <a:spcAft>
                          <a:spcPts val="0"/>
                        </a:spcAft>
                      </a:pP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   Cost of compute perceived as expensive</a:t>
                      </a:r>
                    </a:p>
                    <a:p>
                      <a:pPr marL="0" marR="0" algn="l">
                        <a:lnSpc>
                          <a:spcPct val="115000"/>
                        </a:lnSpc>
                        <a:spcBef>
                          <a:spcPts val="0"/>
                        </a:spcBef>
                        <a:spcAft>
                          <a:spcPts val="0"/>
                        </a:spcAft>
                      </a:pP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 </a:t>
                      </a:r>
                    </a:p>
                    <a:p>
                      <a:pPr marL="0" marR="0" algn="l">
                        <a:lnSpc>
                          <a:spcPct val="115000"/>
                        </a:lnSpc>
                        <a:spcBef>
                          <a:spcPts val="0"/>
                        </a:spcBef>
                        <a:spcAft>
                          <a:spcPts val="0"/>
                        </a:spcAft>
                      </a:pP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   Difficult to deliver compute services at speed and scale</a:t>
                      </a:r>
                    </a:p>
                    <a:p>
                      <a:pPr marL="0" marR="0" algn="l">
                        <a:lnSpc>
                          <a:spcPct val="115000"/>
                        </a:lnSpc>
                        <a:spcBef>
                          <a:spcPts val="0"/>
                        </a:spcBef>
                        <a:spcAft>
                          <a:spcPts val="0"/>
                        </a:spcAft>
                      </a:pP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 </a:t>
                      </a:r>
                    </a:p>
                    <a:p>
                      <a:pPr marL="0" marR="0" algn="l">
                        <a:lnSpc>
                          <a:spcPct val="115000"/>
                        </a:lnSpc>
                        <a:spcBef>
                          <a:spcPts val="0"/>
                        </a:spcBef>
                        <a:spcAft>
                          <a:spcPts val="0"/>
                        </a:spcAft>
                      </a:pP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   High skilled resourced distracted by tactical activities </a:t>
                      </a:r>
                    </a:p>
                    <a:p>
                      <a:pPr marL="0" marR="0" algn="l">
                        <a:lnSpc>
                          <a:spcPct val="115000"/>
                        </a:lnSpc>
                        <a:spcBef>
                          <a:spcPts val="0"/>
                        </a:spcBef>
                        <a:spcAft>
                          <a:spcPts val="0"/>
                        </a:spcAft>
                      </a:pP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 </a:t>
                      </a:r>
                    </a:p>
                    <a:p>
                      <a:pPr marL="0" marR="0" algn="l">
                        <a:lnSpc>
                          <a:spcPct val="115000"/>
                        </a:lnSpc>
                        <a:spcBef>
                          <a:spcPts val="0"/>
                        </a:spcBef>
                        <a:spcAft>
                          <a:spcPts val="0"/>
                        </a:spcAft>
                      </a:pP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   Hard to control VM/infrastructure sprawl</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7421" marR="474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212519620"/>
                  </a:ext>
                </a:extLst>
              </a:tr>
            </a:tbl>
          </a:graphicData>
        </a:graphic>
      </p:graphicFrame>
    </p:spTree>
    <p:extLst>
      <p:ext uri="{BB962C8B-B14F-4D97-AF65-F5344CB8AC3E}">
        <p14:creationId xmlns:p14="http://schemas.microsoft.com/office/powerpoint/2010/main" val="41255716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nvSpPr>
        <p:spPr>
          <a:xfrm>
            <a:off x="2848708" y="1899138"/>
            <a:ext cx="1629508" cy="996461"/>
          </a:xfrm>
          <a:prstGeom prst="chevron">
            <a:avLst>
              <a:gd name="adj" fmla="val 19864"/>
            </a:avLst>
          </a:prstGeom>
          <a:solidFill>
            <a:srgbClr val="92D050"/>
          </a:solidFill>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Chevron 4"/>
          <p:cNvSpPr/>
          <p:nvPr/>
        </p:nvSpPr>
        <p:spPr>
          <a:xfrm>
            <a:off x="4478216" y="1899137"/>
            <a:ext cx="1629508" cy="996461"/>
          </a:xfrm>
          <a:prstGeom prst="chevron">
            <a:avLst>
              <a:gd name="adj" fmla="val 19864"/>
            </a:avLst>
          </a:prstGeom>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Chevron 5"/>
          <p:cNvSpPr/>
          <p:nvPr/>
        </p:nvSpPr>
        <p:spPr>
          <a:xfrm>
            <a:off x="6107724" y="1899137"/>
            <a:ext cx="1629508" cy="996461"/>
          </a:xfrm>
          <a:prstGeom prst="chevron">
            <a:avLst>
              <a:gd name="adj" fmla="val 19864"/>
            </a:avLst>
          </a:prstGeom>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Chevron 6"/>
          <p:cNvSpPr/>
          <p:nvPr/>
        </p:nvSpPr>
        <p:spPr>
          <a:xfrm>
            <a:off x="7807570" y="1899136"/>
            <a:ext cx="1629508" cy="996461"/>
          </a:xfrm>
          <a:prstGeom prst="chevron">
            <a:avLst>
              <a:gd name="adj" fmla="val 19864"/>
            </a:avLst>
          </a:prstGeom>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hevron 7"/>
          <p:cNvSpPr/>
          <p:nvPr/>
        </p:nvSpPr>
        <p:spPr>
          <a:xfrm>
            <a:off x="9437078" y="1899135"/>
            <a:ext cx="1629508" cy="996461"/>
          </a:xfrm>
          <a:prstGeom prst="chevron">
            <a:avLst>
              <a:gd name="adj" fmla="val 19864"/>
            </a:avLst>
          </a:prstGeom>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Pentagon 8"/>
          <p:cNvSpPr/>
          <p:nvPr/>
        </p:nvSpPr>
        <p:spPr>
          <a:xfrm>
            <a:off x="1324708" y="1899135"/>
            <a:ext cx="1524000" cy="996461"/>
          </a:xfrm>
          <a:prstGeom prst="homePlate">
            <a:avLst>
              <a:gd name="adj" fmla="val 24118"/>
            </a:avLst>
          </a:prstGeom>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230925" y="1793624"/>
            <a:ext cx="222739" cy="211015"/>
          </a:xfrm>
          <a:prstGeom prst="ellipse">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bg1"/>
                </a:solidFill>
              </a:rPr>
              <a:t>1</a:t>
            </a:r>
            <a:endParaRPr lang="en-US" sz="1050" b="1" dirty="0">
              <a:solidFill>
                <a:schemeClr val="bg1"/>
              </a:solidFill>
            </a:endParaRPr>
          </a:p>
        </p:txBody>
      </p:sp>
      <p:sp>
        <p:nvSpPr>
          <p:cNvPr id="11" name="Oval 10"/>
          <p:cNvSpPr/>
          <p:nvPr/>
        </p:nvSpPr>
        <p:spPr>
          <a:xfrm>
            <a:off x="2754925" y="1793624"/>
            <a:ext cx="222739" cy="211015"/>
          </a:xfrm>
          <a:prstGeom prst="ellipse">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bg1"/>
                </a:solidFill>
              </a:rPr>
              <a:t>2</a:t>
            </a:r>
            <a:endParaRPr lang="en-US" sz="1050" b="1" dirty="0">
              <a:solidFill>
                <a:schemeClr val="bg1"/>
              </a:solidFill>
            </a:endParaRPr>
          </a:p>
        </p:txBody>
      </p:sp>
      <p:sp>
        <p:nvSpPr>
          <p:cNvPr id="12" name="Oval 11"/>
          <p:cNvSpPr/>
          <p:nvPr/>
        </p:nvSpPr>
        <p:spPr>
          <a:xfrm>
            <a:off x="4372709" y="1793624"/>
            <a:ext cx="222739" cy="211015"/>
          </a:xfrm>
          <a:prstGeom prst="ellipse">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bg1"/>
                </a:solidFill>
              </a:rPr>
              <a:t>3</a:t>
            </a:r>
            <a:endParaRPr lang="en-US" sz="1050" b="1" dirty="0">
              <a:solidFill>
                <a:schemeClr val="bg1"/>
              </a:solidFill>
            </a:endParaRPr>
          </a:p>
        </p:txBody>
      </p:sp>
      <p:sp>
        <p:nvSpPr>
          <p:cNvPr id="13" name="Oval 12"/>
          <p:cNvSpPr/>
          <p:nvPr/>
        </p:nvSpPr>
        <p:spPr>
          <a:xfrm>
            <a:off x="6013941" y="1793624"/>
            <a:ext cx="222739" cy="211015"/>
          </a:xfrm>
          <a:prstGeom prst="ellipse">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bg1"/>
                </a:solidFill>
              </a:rPr>
              <a:t>4</a:t>
            </a:r>
            <a:endParaRPr lang="en-US" sz="1050" b="1" dirty="0">
              <a:solidFill>
                <a:schemeClr val="bg1"/>
              </a:solidFill>
            </a:endParaRPr>
          </a:p>
        </p:txBody>
      </p:sp>
      <p:sp>
        <p:nvSpPr>
          <p:cNvPr id="14" name="Oval 13"/>
          <p:cNvSpPr/>
          <p:nvPr/>
        </p:nvSpPr>
        <p:spPr>
          <a:xfrm>
            <a:off x="7643449" y="1793624"/>
            <a:ext cx="222739" cy="211015"/>
          </a:xfrm>
          <a:prstGeom prst="ellipse">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5</a:t>
            </a:r>
          </a:p>
        </p:txBody>
      </p:sp>
      <p:sp>
        <p:nvSpPr>
          <p:cNvPr id="15" name="Oval 14"/>
          <p:cNvSpPr/>
          <p:nvPr/>
        </p:nvSpPr>
        <p:spPr>
          <a:xfrm>
            <a:off x="9355018" y="1793624"/>
            <a:ext cx="222739" cy="211015"/>
          </a:xfrm>
          <a:prstGeom prst="ellipse">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6</a:t>
            </a:r>
            <a:endParaRPr lang="en-US" sz="1200" b="1" dirty="0">
              <a:solidFill>
                <a:schemeClr val="bg1"/>
              </a:solidFill>
            </a:endParaRPr>
          </a:p>
        </p:txBody>
      </p:sp>
      <p:sp>
        <p:nvSpPr>
          <p:cNvPr id="16" name="TextBox 15"/>
          <p:cNvSpPr txBox="1"/>
          <p:nvPr/>
        </p:nvSpPr>
        <p:spPr>
          <a:xfrm>
            <a:off x="1576758" y="1220450"/>
            <a:ext cx="880562" cy="307777"/>
          </a:xfrm>
          <a:prstGeom prst="rect">
            <a:avLst/>
          </a:prstGeom>
          <a:noFill/>
        </p:spPr>
        <p:txBody>
          <a:bodyPr wrap="none" rtlCol="0">
            <a:spAutoFit/>
          </a:bodyPr>
          <a:lstStyle/>
          <a:p>
            <a:r>
              <a:rPr lang="en-US" sz="1400" dirty="0" smtClean="0"/>
              <a:t>Warm Up</a:t>
            </a:r>
            <a:endParaRPr lang="en-US" sz="1400" dirty="0"/>
          </a:p>
        </p:txBody>
      </p:sp>
      <p:sp>
        <p:nvSpPr>
          <p:cNvPr id="17" name="TextBox 16"/>
          <p:cNvSpPr txBox="1"/>
          <p:nvPr/>
        </p:nvSpPr>
        <p:spPr>
          <a:xfrm>
            <a:off x="3154132" y="1220450"/>
            <a:ext cx="799834" cy="307777"/>
          </a:xfrm>
          <a:prstGeom prst="rect">
            <a:avLst/>
          </a:prstGeom>
          <a:noFill/>
        </p:spPr>
        <p:txBody>
          <a:bodyPr wrap="none" rtlCol="0">
            <a:spAutoFit/>
          </a:bodyPr>
          <a:lstStyle/>
          <a:p>
            <a:r>
              <a:rPr lang="en-US" sz="1400" dirty="0" smtClean="0"/>
              <a:t>Reframe</a:t>
            </a:r>
            <a:endParaRPr lang="en-US" sz="1400" dirty="0"/>
          </a:p>
        </p:txBody>
      </p:sp>
      <p:sp>
        <p:nvSpPr>
          <p:cNvPr id="18" name="TextBox 17"/>
          <p:cNvSpPr txBox="1"/>
          <p:nvPr/>
        </p:nvSpPr>
        <p:spPr>
          <a:xfrm>
            <a:off x="6221564" y="1220450"/>
            <a:ext cx="1422184" cy="307777"/>
          </a:xfrm>
          <a:prstGeom prst="rect">
            <a:avLst/>
          </a:prstGeom>
          <a:noFill/>
        </p:spPr>
        <p:txBody>
          <a:bodyPr wrap="none" rtlCol="0">
            <a:spAutoFit/>
          </a:bodyPr>
          <a:lstStyle/>
          <a:p>
            <a:r>
              <a:rPr lang="en-US" sz="1400" dirty="0" smtClean="0"/>
              <a:t>Bind Emotionally</a:t>
            </a:r>
            <a:endParaRPr lang="en-US" sz="1400" dirty="0"/>
          </a:p>
        </p:txBody>
      </p:sp>
      <p:sp>
        <p:nvSpPr>
          <p:cNvPr id="19" name="TextBox 18"/>
          <p:cNvSpPr txBox="1"/>
          <p:nvPr/>
        </p:nvSpPr>
        <p:spPr>
          <a:xfrm>
            <a:off x="9374047" y="1220450"/>
            <a:ext cx="1528880" cy="523220"/>
          </a:xfrm>
          <a:prstGeom prst="rect">
            <a:avLst/>
          </a:prstGeom>
          <a:noFill/>
        </p:spPr>
        <p:txBody>
          <a:bodyPr wrap="none" rtlCol="0">
            <a:spAutoFit/>
          </a:bodyPr>
          <a:lstStyle/>
          <a:p>
            <a:pPr algn="ctr"/>
            <a:r>
              <a:rPr lang="en-US" sz="1400" dirty="0" smtClean="0"/>
              <a:t>Why Your Solution</a:t>
            </a:r>
          </a:p>
          <a:p>
            <a:pPr algn="ctr"/>
            <a:r>
              <a:rPr lang="en-US" sz="1400" dirty="0" smtClean="0"/>
              <a:t>Is Unique</a:t>
            </a:r>
            <a:endParaRPr lang="en-US" sz="1400" dirty="0"/>
          </a:p>
        </p:txBody>
      </p:sp>
      <p:sp>
        <p:nvSpPr>
          <p:cNvPr id="20" name="TextBox 19"/>
          <p:cNvSpPr txBox="1"/>
          <p:nvPr/>
        </p:nvSpPr>
        <p:spPr>
          <a:xfrm>
            <a:off x="7786158" y="1220450"/>
            <a:ext cx="1333185" cy="523220"/>
          </a:xfrm>
          <a:prstGeom prst="rect">
            <a:avLst/>
          </a:prstGeom>
          <a:noFill/>
        </p:spPr>
        <p:txBody>
          <a:bodyPr wrap="none" rtlCol="0">
            <a:spAutoFit/>
          </a:bodyPr>
          <a:lstStyle/>
          <a:p>
            <a:pPr algn="ctr"/>
            <a:r>
              <a:rPr lang="en-US" sz="1400" dirty="0" smtClean="0"/>
              <a:t>Present What’s </a:t>
            </a:r>
          </a:p>
          <a:p>
            <a:pPr algn="ctr"/>
            <a:r>
              <a:rPr lang="en-US" sz="1400" dirty="0" smtClean="0"/>
              <a:t>Needed</a:t>
            </a:r>
            <a:endParaRPr lang="en-US" sz="1400" dirty="0"/>
          </a:p>
        </p:txBody>
      </p:sp>
      <p:sp>
        <p:nvSpPr>
          <p:cNvPr id="21" name="TextBox 20"/>
          <p:cNvSpPr txBox="1"/>
          <p:nvPr/>
        </p:nvSpPr>
        <p:spPr>
          <a:xfrm>
            <a:off x="4703427" y="1220450"/>
            <a:ext cx="985270" cy="307777"/>
          </a:xfrm>
          <a:prstGeom prst="rect">
            <a:avLst/>
          </a:prstGeom>
          <a:noFill/>
        </p:spPr>
        <p:txBody>
          <a:bodyPr wrap="none" rtlCol="0">
            <a:spAutoFit/>
          </a:bodyPr>
          <a:lstStyle/>
          <a:p>
            <a:r>
              <a:rPr lang="en-US" sz="1400" dirty="0" smtClean="0"/>
              <a:t>Rationalize</a:t>
            </a:r>
            <a:endParaRPr lang="en-US" sz="1400" dirty="0"/>
          </a:p>
        </p:txBody>
      </p:sp>
      <p:cxnSp>
        <p:nvCxnSpPr>
          <p:cNvPr id="22" name="Straight Connector 21"/>
          <p:cNvCxnSpPr/>
          <p:nvPr/>
        </p:nvCxnSpPr>
        <p:spPr>
          <a:xfrm>
            <a:off x="1342293" y="1220450"/>
            <a:ext cx="1295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922908" y="1220450"/>
            <a:ext cx="1295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542543" y="1220450"/>
            <a:ext cx="1295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213231" y="1220450"/>
            <a:ext cx="1295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7807570" y="1220450"/>
            <a:ext cx="1295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469627" y="1220450"/>
            <a:ext cx="1295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416021" y="1956877"/>
            <a:ext cx="1172308" cy="600164"/>
          </a:xfrm>
          <a:prstGeom prst="rect">
            <a:avLst/>
          </a:prstGeom>
          <a:noFill/>
        </p:spPr>
        <p:txBody>
          <a:bodyPr wrap="square" rtlCol="0">
            <a:spAutoFit/>
          </a:bodyPr>
          <a:lstStyle/>
          <a:p>
            <a:r>
              <a:rPr lang="en-US" sz="1100" b="1" dirty="0" smtClean="0">
                <a:solidFill>
                  <a:schemeClr val="bg1"/>
                </a:solidFill>
              </a:rPr>
              <a:t>Build credibility:</a:t>
            </a:r>
          </a:p>
          <a:p>
            <a:r>
              <a:rPr lang="en-US" sz="1100" b="1" dirty="0" smtClean="0">
                <a:solidFill>
                  <a:schemeClr val="bg1"/>
                </a:solidFill>
              </a:rPr>
              <a:t>“I know your world”</a:t>
            </a:r>
            <a:endParaRPr lang="en-US" sz="1100" b="1" dirty="0">
              <a:solidFill>
                <a:schemeClr val="bg1"/>
              </a:solidFill>
            </a:endParaRPr>
          </a:p>
        </p:txBody>
      </p:sp>
      <p:sp>
        <p:nvSpPr>
          <p:cNvPr id="29" name="TextBox 28"/>
          <p:cNvSpPr txBox="1"/>
          <p:nvPr/>
        </p:nvSpPr>
        <p:spPr>
          <a:xfrm>
            <a:off x="3090408" y="1956877"/>
            <a:ext cx="1172308" cy="938719"/>
          </a:xfrm>
          <a:prstGeom prst="rect">
            <a:avLst/>
          </a:prstGeom>
          <a:noFill/>
        </p:spPr>
        <p:txBody>
          <a:bodyPr wrap="square" rtlCol="0">
            <a:spAutoFit/>
          </a:bodyPr>
          <a:lstStyle/>
          <a:p>
            <a:r>
              <a:rPr lang="en-US" sz="1100" b="1" dirty="0" smtClean="0">
                <a:solidFill>
                  <a:schemeClr val="bg1"/>
                </a:solidFill>
              </a:rPr>
              <a:t>Surprise with a new perspective, making them wanting more</a:t>
            </a:r>
            <a:endParaRPr lang="en-US" sz="1100" b="1" dirty="0">
              <a:solidFill>
                <a:schemeClr val="bg1"/>
              </a:solidFill>
            </a:endParaRPr>
          </a:p>
        </p:txBody>
      </p:sp>
      <p:sp>
        <p:nvSpPr>
          <p:cNvPr id="30" name="TextBox 29"/>
          <p:cNvSpPr txBox="1"/>
          <p:nvPr/>
        </p:nvSpPr>
        <p:spPr>
          <a:xfrm>
            <a:off x="4764795" y="1956877"/>
            <a:ext cx="1172308" cy="938719"/>
          </a:xfrm>
          <a:prstGeom prst="rect">
            <a:avLst/>
          </a:prstGeom>
          <a:noFill/>
        </p:spPr>
        <p:txBody>
          <a:bodyPr wrap="square" rtlCol="0">
            <a:spAutoFit/>
          </a:bodyPr>
          <a:lstStyle/>
          <a:p>
            <a:r>
              <a:rPr lang="en-US" sz="1100" b="1" dirty="0" smtClean="0">
                <a:solidFill>
                  <a:schemeClr val="bg1"/>
                </a:solidFill>
              </a:rPr>
              <a:t>Leverage Fear Uncertainty &amp; Doubt via data based on value drivers</a:t>
            </a:r>
            <a:endParaRPr lang="en-US" sz="1100" b="1" dirty="0">
              <a:solidFill>
                <a:schemeClr val="bg1"/>
              </a:solidFill>
            </a:endParaRPr>
          </a:p>
        </p:txBody>
      </p:sp>
      <p:sp>
        <p:nvSpPr>
          <p:cNvPr id="31" name="TextBox 30"/>
          <p:cNvSpPr txBox="1"/>
          <p:nvPr/>
        </p:nvSpPr>
        <p:spPr>
          <a:xfrm>
            <a:off x="6330461" y="1956877"/>
            <a:ext cx="1172308" cy="938719"/>
          </a:xfrm>
          <a:prstGeom prst="rect">
            <a:avLst/>
          </a:prstGeom>
          <a:noFill/>
        </p:spPr>
        <p:txBody>
          <a:bodyPr wrap="square" rtlCol="0">
            <a:spAutoFit/>
          </a:bodyPr>
          <a:lstStyle/>
          <a:p>
            <a:r>
              <a:rPr lang="en-US" sz="1100" b="1" dirty="0" smtClean="0">
                <a:solidFill>
                  <a:schemeClr val="bg1"/>
                </a:solidFill>
              </a:rPr>
              <a:t>Make the customer see the challenge </a:t>
            </a:r>
          </a:p>
          <a:p>
            <a:r>
              <a:rPr lang="en-US" sz="1100" b="1" dirty="0" smtClean="0">
                <a:solidFill>
                  <a:schemeClr val="bg1"/>
                </a:solidFill>
              </a:rPr>
              <a:t>/opportunity as their own</a:t>
            </a:r>
            <a:endParaRPr lang="en-US" sz="1100" b="1" dirty="0">
              <a:solidFill>
                <a:schemeClr val="bg1"/>
              </a:solidFill>
            </a:endParaRPr>
          </a:p>
        </p:txBody>
      </p:sp>
      <p:sp>
        <p:nvSpPr>
          <p:cNvPr id="32" name="TextBox 31"/>
          <p:cNvSpPr txBox="1"/>
          <p:nvPr/>
        </p:nvSpPr>
        <p:spPr>
          <a:xfrm>
            <a:off x="8030308" y="1956877"/>
            <a:ext cx="1172308" cy="769441"/>
          </a:xfrm>
          <a:prstGeom prst="rect">
            <a:avLst/>
          </a:prstGeom>
          <a:noFill/>
        </p:spPr>
        <p:txBody>
          <a:bodyPr wrap="square" rtlCol="0">
            <a:spAutoFit/>
          </a:bodyPr>
          <a:lstStyle/>
          <a:p>
            <a:r>
              <a:rPr lang="en-US" sz="1100" b="1" dirty="0" smtClean="0">
                <a:solidFill>
                  <a:schemeClr val="bg1"/>
                </a:solidFill>
              </a:rPr>
              <a:t>Present the capabilities required to seize the opportunity</a:t>
            </a:r>
            <a:endParaRPr lang="en-US" sz="1100" b="1" dirty="0">
              <a:solidFill>
                <a:schemeClr val="bg1"/>
              </a:solidFill>
            </a:endParaRPr>
          </a:p>
        </p:txBody>
      </p:sp>
      <p:sp>
        <p:nvSpPr>
          <p:cNvPr id="33" name="TextBox 32"/>
          <p:cNvSpPr txBox="1"/>
          <p:nvPr/>
        </p:nvSpPr>
        <p:spPr>
          <a:xfrm>
            <a:off x="9673782" y="1956877"/>
            <a:ext cx="1172308" cy="938719"/>
          </a:xfrm>
          <a:prstGeom prst="rect">
            <a:avLst/>
          </a:prstGeom>
          <a:noFill/>
        </p:spPr>
        <p:txBody>
          <a:bodyPr wrap="square" rtlCol="0">
            <a:spAutoFit/>
          </a:bodyPr>
          <a:lstStyle/>
          <a:p>
            <a:r>
              <a:rPr lang="en-US" sz="1100" b="1" dirty="0" smtClean="0">
                <a:solidFill>
                  <a:schemeClr val="bg1"/>
                </a:solidFill>
              </a:rPr>
              <a:t>Demonstrate how your solution is better than anyone else’s</a:t>
            </a:r>
            <a:endParaRPr lang="en-US" sz="1100" b="1" dirty="0">
              <a:solidFill>
                <a:schemeClr val="bg1"/>
              </a:solidFill>
            </a:endParaRPr>
          </a:p>
        </p:txBody>
      </p:sp>
      <p:graphicFrame>
        <p:nvGraphicFramePr>
          <p:cNvPr id="34" name="Table 33"/>
          <p:cNvGraphicFramePr>
            <a:graphicFrameLocks noGrp="1" noChangeAspect="1"/>
          </p:cNvGraphicFramePr>
          <p:nvPr>
            <p:extLst>
              <p:ext uri="{D42A27DB-BD31-4B8C-83A1-F6EECF244321}">
                <p14:modId xmlns:p14="http://schemas.microsoft.com/office/powerpoint/2010/main" val="605748236"/>
              </p:ext>
            </p:extLst>
          </p:nvPr>
        </p:nvGraphicFramePr>
        <p:xfrm>
          <a:off x="1324708" y="3272589"/>
          <a:ext cx="9741877" cy="3366316"/>
        </p:xfrm>
        <a:graphic>
          <a:graphicData uri="http://schemas.openxmlformats.org/drawingml/2006/table">
            <a:tbl>
              <a:tblPr firstRow="1" firstCol="1" lastCol="1" bandRow="1"/>
              <a:tblGrid>
                <a:gridCol w="9741877">
                  <a:extLst>
                    <a:ext uri="{9D8B030D-6E8A-4147-A177-3AD203B41FA5}">
                      <a16:colId xmlns:a16="http://schemas.microsoft.com/office/drawing/2014/main" xmlns="" val="2796278072"/>
                    </a:ext>
                  </a:extLst>
                </a:gridCol>
              </a:tblGrid>
              <a:tr h="315129">
                <a:tc>
                  <a:txBody>
                    <a:bodyPr/>
                    <a:lstStyle/>
                    <a:p>
                      <a:pPr marL="0" marR="0" algn="l">
                        <a:lnSpc>
                          <a:spcPct val="107000"/>
                        </a:lnSpc>
                        <a:spcBef>
                          <a:spcPts val="0"/>
                        </a:spcBef>
                        <a:spcAft>
                          <a:spcPts val="0"/>
                        </a:spcAft>
                      </a:pPr>
                      <a:r>
                        <a:rPr lang="en-US" sz="1600" b="1" dirty="0">
                          <a:effectLst/>
                          <a:latin typeface="Calibri" panose="020F0502020204030204" pitchFamily="34" charset="0"/>
                          <a:ea typeface="Times New Roman" panose="02020603050405020304" pitchFamily="18" charset="0"/>
                          <a:cs typeface="Times New Roman" panose="02020603050405020304" pitchFamily="18" charset="0"/>
                        </a:rPr>
                        <a:t>How Do You Deal With It Today</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7421" marR="474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335424963"/>
                  </a:ext>
                </a:extLst>
              </a:tr>
              <a:tr h="3051187">
                <a:tc>
                  <a:txBody>
                    <a:bodyPr/>
                    <a:lstStyle/>
                    <a:p>
                      <a:pPr marL="0" marR="0" algn="l">
                        <a:lnSpc>
                          <a:spcPct val="115000"/>
                        </a:lnSpc>
                        <a:spcBef>
                          <a:spcPts val="0"/>
                        </a:spcBef>
                        <a:spcAft>
                          <a:spcPts val="0"/>
                        </a:spcAft>
                      </a:pP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  </a:t>
                      </a:r>
                      <a:r>
                        <a:rPr lang="en-US" sz="1600" baseline="0" dirty="0" smtClean="0">
                          <a:effectLst/>
                          <a:latin typeface="Calibri" panose="020F0502020204030204" pitchFamily="34" charset="0"/>
                          <a:ea typeface="Times New Roman" panose="02020603050405020304" pitchFamily="18" charset="0"/>
                          <a:cs typeface="Times New Roman" panose="02020603050405020304" pitchFamily="18" charset="0"/>
                        </a:rPr>
                        <a:t> </a:t>
                      </a: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 Constant justification of spend</a:t>
                      </a:r>
                    </a:p>
                    <a:p>
                      <a:pPr marL="0" marR="0" algn="l">
                        <a:lnSpc>
                          <a:spcPct val="115000"/>
                        </a:lnSpc>
                        <a:spcBef>
                          <a:spcPts val="0"/>
                        </a:spcBef>
                        <a:spcAft>
                          <a:spcPts val="0"/>
                        </a:spcAft>
                      </a:pP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 </a:t>
                      </a:r>
                    </a:p>
                    <a:p>
                      <a:pPr marL="0" marR="0" algn="l">
                        <a:lnSpc>
                          <a:spcPct val="115000"/>
                        </a:lnSpc>
                        <a:spcBef>
                          <a:spcPts val="0"/>
                        </a:spcBef>
                        <a:spcAft>
                          <a:spcPts val="0"/>
                        </a:spcAft>
                      </a:pP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    Over planning to make sure you get what you need</a:t>
                      </a:r>
                    </a:p>
                    <a:p>
                      <a:pPr marL="0" marR="0" algn="l">
                        <a:lnSpc>
                          <a:spcPct val="115000"/>
                        </a:lnSpc>
                        <a:spcBef>
                          <a:spcPts val="0"/>
                        </a:spcBef>
                        <a:spcAft>
                          <a:spcPts val="0"/>
                        </a:spcAft>
                      </a:pP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 </a:t>
                      </a:r>
                    </a:p>
                    <a:p>
                      <a:pPr marL="0" marR="0" algn="l">
                        <a:lnSpc>
                          <a:spcPct val="115000"/>
                        </a:lnSpc>
                        <a:spcBef>
                          <a:spcPts val="0"/>
                        </a:spcBef>
                        <a:spcAft>
                          <a:spcPts val="0"/>
                        </a:spcAft>
                      </a:pP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    Deal with the current model even though change is needed to meet business objectives</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7421" marR="474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212519620"/>
                  </a:ext>
                </a:extLst>
              </a:tr>
            </a:tbl>
          </a:graphicData>
        </a:graphic>
      </p:graphicFrame>
      <p:sp>
        <p:nvSpPr>
          <p:cNvPr id="35" name="Title 35"/>
          <p:cNvSpPr txBox="1">
            <a:spLocks/>
          </p:cNvSpPr>
          <p:nvPr/>
        </p:nvSpPr>
        <p:spPr>
          <a:xfrm>
            <a:off x="322235" y="130349"/>
            <a:ext cx="11031416" cy="10123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Maximize IT Efficiency</a:t>
            </a:r>
          </a:p>
        </p:txBody>
      </p:sp>
    </p:spTree>
    <p:extLst>
      <p:ext uri="{BB962C8B-B14F-4D97-AF65-F5344CB8AC3E}">
        <p14:creationId xmlns:p14="http://schemas.microsoft.com/office/powerpoint/2010/main" val="37139031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82675"/>
          </a:xfrm>
        </p:spPr>
        <p:txBody>
          <a:bodyPr/>
          <a:lstStyle/>
          <a:p>
            <a:r>
              <a:rPr lang="en-US" dirty="0" smtClean="0"/>
              <a:t>Characteristics of Insight Selling</a:t>
            </a:r>
            <a:endParaRPr lang="en-US" dirty="0"/>
          </a:p>
        </p:txBody>
      </p:sp>
      <p:pic>
        <p:nvPicPr>
          <p:cNvPr id="4" name="Picture 3"/>
          <p:cNvPicPr>
            <a:picLocks/>
          </p:cNvPicPr>
          <p:nvPr/>
        </p:nvPicPr>
        <p:blipFill rotWithShape="1">
          <a:blip r:embed="rId2">
            <a:extLst>
              <a:ext uri="{BEBA8EAE-BF5A-486C-A8C5-ECC9F3942E4B}">
                <a14:imgProps xmlns:a14="http://schemas.microsoft.com/office/drawing/2010/main">
                  <a14:imgLayer r:embed="rId3">
                    <a14:imgEffect>
                      <a14:sharpenSoften amount="25000"/>
                    </a14:imgEffect>
                    <a14:imgEffect>
                      <a14:saturation sat="300000"/>
                    </a14:imgEffect>
                  </a14:imgLayer>
                </a14:imgProps>
              </a:ext>
            </a:extLst>
          </a:blip>
          <a:srcRect l="53285" t="25142" r="579"/>
          <a:stretch/>
        </p:blipFill>
        <p:spPr>
          <a:xfrm>
            <a:off x="838200" y="1690687"/>
            <a:ext cx="6629400" cy="4485409"/>
          </a:xfrm>
          <a:prstGeom prst="rect">
            <a:avLst/>
          </a:prstGeom>
        </p:spPr>
      </p:pic>
      <p:sp>
        <p:nvSpPr>
          <p:cNvPr id="5" name="Content Placeholder 2"/>
          <p:cNvSpPr>
            <a:spLocks noGrp="1"/>
          </p:cNvSpPr>
          <p:nvPr>
            <p:ph idx="1"/>
          </p:nvPr>
        </p:nvSpPr>
        <p:spPr>
          <a:xfrm>
            <a:off x="7162800" y="1847850"/>
            <a:ext cx="4572000" cy="4328246"/>
          </a:xfrm>
        </p:spPr>
        <p:txBody>
          <a:bodyPr>
            <a:noAutofit/>
          </a:bodyPr>
          <a:lstStyle/>
          <a:p>
            <a:pPr lvl="1"/>
            <a:r>
              <a:rPr lang="en-US" sz="2200" b="1" dirty="0" smtClean="0"/>
              <a:t>TARGET</a:t>
            </a:r>
            <a:r>
              <a:rPr lang="en-US" sz="2200" dirty="0" smtClean="0"/>
              <a:t> Customers that can act quickly and decisively</a:t>
            </a:r>
          </a:p>
          <a:p>
            <a:pPr lvl="1"/>
            <a:r>
              <a:rPr lang="en-US" sz="2200" b="1" dirty="0" smtClean="0"/>
              <a:t>TEACH</a:t>
            </a:r>
            <a:r>
              <a:rPr lang="en-US" sz="2200" dirty="0" smtClean="0"/>
              <a:t> them something new and provocative about how to compete in their market</a:t>
            </a:r>
          </a:p>
          <a:p>
            <a:pPr lvl="1"/>
            <a:r>
              <a:rPr lang="en-US" sz="2200" b="1" dirty="0" smtClean="0"/>
              <a:t>TAILOR</a:t>
            </a:r>
            <a:r>
              <a:rPr lang="en-US" sz="2200" dirty="0" smtClean="0"/>
              <a:t> Message to the specific metrics and economics of the company and its key individuals</a:t>
            </a:r>
          </a:p>
          <a:p>
            <a:pPr lvl="1"/>
            <a:r>
              <a:rPr lang="en-US" sz="2200" b="1" dirty="0" smtClean="0"/>
              <a:t>CONTROL</a:t>
            </a:r>
            <a:r>
              <a:rPr lang="en-US" sz="2200" dirty="0" smtClean="0"/>
              <a:t> the sale and drive the customer through the decision making cycle</a:t>
            </a:r>
          </a:p>
        </p:txBody>
      </p:sp>
    </p:spTree>
    <p:extLst>
      <p:ext uri="{BB962C8B-B14F-4D97-AF65-F5344CB8AC3E}">
        <p14:creationId xmlns:p14="http://schemas.microsoft.com/office/powerpoint/2010/main" val="6157962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nvSpPr>
        <p:spPr>
          <a:xfrm>
            <a:off x="2848708" y="1899138"/>
            <a:ext cx="1629508" cy="996461"/>
          </a:xfrm>
          <a:prstGeom prst="chevron">
            <a:avLst>
              <a:gd name="adj" fmla="val 19864"/>
            </a:avLst>
          </a:prstGeom>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Chevron 4"/>
          <p:cNvSpPr/>
          <p:nvPr/>
        </p:nvSpPr>
        <p:spPr>
          <a:xfrm>
            <a:off x="4489939" y="1899137"/>
            <a:ext cx="1629508" cy="996461"/>
          </a:xfrm>
          <a:prstGeom prst="chevron">
            <a:avLst>
              <a:gd name="adj" fmla="val 19864"/>
            </a:avLst>
          </a:prstGeom>
          <a:solidFill>
            <a:srgbClr val="92D050"/>
          </a:solidFill>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Chevron 5"/>
          <p:cNvSpPr/>
          <p:nvPr/>
        </p:nvSpPr>
        <p:spPr>
          <a:xfrm>
            <a:off x="6107724" y="1899137"/>
            <a:ext cx="1629508" cy="996461"/>
          </a:xfrm>
          <a:prstGeom prst="chevron">
            <a:avLst>
              <a:gd name="adj" fmla="val 19864"/>
            </a:avLst>
          </a:prstGeom>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Chevron 6"/>
          <p:cNvSpPr/>
          <p:nvPr/>
        </p:nvSpPr>
        <p:spPr>
          <a:xfrm>
            <a:off x="7807570" y="1899136"/>
            <a:ext cx="1629508" cy="996461"/>
          </a:xfrm>
          <a:prstGeom prst="chevron">
            <a:avLst>
              <a:gd name="adj" fmla="val 19864"/>
            </a:avLst>
          </a:prstGeom>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hevron 7"/>
          <p:cNvSpPr/>
          <p:nvPr/>
        </p:nvSpPr>
        <p:spPr>
          <a:xfrm>
            <a:off x="9437078" y="1899135"/>
            <a:ext cx="1629508" cy="996461"/>
          </a:xfrm>
          <a:prstGeom prst="chevron">
            <a:avLst>
              <a:gd name="adj" fmla="val 19864"/>
            </a:avLst>
          </a:prstGeom>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Pentagon 8"/>
          <p:cNvSpPr/>
          <p:nvPr/>
        </p:nvSpPr>
        <p:spPr>
          <a:xfrm>
            <a:off x="1324708" y="1899135"/>
            <a:ext cx="1524000" cy="996461"/>
          </a:xfrm>
          <a:prstGeom prst="homePlate">
            <a:avLst>
              <a:gd name="adj" fmla="val 24118"/>
            </a:avLst>
          </a:prstGeom>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230925" y="1793624"/>
            <a:ext cx="222739" cy="211015"/>
          </a:xfrm>
          <a:prstGeom prst="ellipse">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bg1"/>
                </a:solidFill>
              </a:rPr>
              <a:t>1</a:t>
            </a:r>
            <a:endParaRPr lang="en-US" sz="1050" b="1" dirty="0">
              <a:solidFill>
                <a:schemeClr val="bg1"/>
              </a:solidFill>
            </a:endParaRPr>
          </a:p>
        </p:txBody>
      </p:sp>
      <p:sp>
        <p:nvSpPr>
          <p:cNvPr id="11" name="Oval 10"/>
          <p:cNvSpPr/>
          <p:nvPr/>
        </p:nvSpPr>
        <p:spPr>
          <a:xfrm>
            <a:off x="2754925" y="1793624"/>
            <a:ext cx="222739" cy="211015"/>
          </a:xfrm>
          <a:prstGeom prst="ellipse">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bg1"/>
                </a:solidFill>
              </a:rPr>
              <a:t>2</a:t>
            </a:r>
            <a:endParaRPr lang="en-US" sz="1050" b="1" dirty="0">
              <a:solidFill>
                <a:schemeClr val="bg1"/>
              </a:solidFill>
            </a:endParaRPr>
          </a:p>
        </p:txBody>
      </p:sp>
      <p:sp>
        <p:nvSpPr>
          <p:cNvPr id="12" name="Oval 11"/>
          <p:cNvSpPr/>
          <p:nvPr/>
        </p:nvSpPr>
        <p:spPr>
          <a:xfrm>
            <a:off x="4372709" y="1793624"/>
            <a:ext cx="222739" cy="211015"/>
          </a:xfrm>
          <a:prstGeom prst="ellipse">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bg1"/>
                </a:solidFill>
              </a:rPr>
              <a:t>3</a:t>
            </a:r>
            <a:endParaRPr lang="en-US" sz="1050" b="1" dirty="0">
              <a:solidFill>
                <a:schemeClr val="bg1"/>
              </a:solidFill>
            </a:endParaRPr>
          </a:p>
        </p:txBody>
      </p:sp>
      <p:sp>
        <p:nvSpPr>
          <p:cNvPr id="13" name="Oval 12"/>
          <p:cNvSpPr/>
          <p:nvPr/>
        </p:nvSpPr>
        <p:spPr>
          <a:xfrm>
            <a:off x="6013941" y="1793624"/>
            <a:ext cx="222739" cy="211015"/>
          </a:xfrm>
          <a:prstGeom prst="ellipse">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bg1"/>
                </a:solidFill>
              </a:rPr>
              <a:t>4</a:t>
            </a:r>
            <a:endParaRPr lang="en-US" sz="1050" b="1" dirty="0">
              <a:solidFill>
                <a:schemeClr val="bg1"/>
              </a:solidFill>
            </a:endParaRPr>
          </a:p>
        </p:txBody>
      </p:sp>
      <p:sp>
        <p:nvSpPr>
          <p:cNvPr id="14" name="Oval 13"/>
          <p:cNvSpPr/>
          <p:nvPr/>
        </p:nvSpPr>
        <p:spPr>
          <a:xfrm>
            <a:off x="7643449" y="1793624"/>
            <a:ext cx="222739" cy="211015"/>
          </a:xfrm>
          <a:prstGeom prst="ellipse">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5</a:t>
            </a:r>
          </a:p>
        </p:txBody>
      </p:sp>
      <p:sp>
        <p:nvSpPr>
          <p:cNvPr id="15" name="Oval 14"/>
          <p:cNvSpPr/>
          <p:nvPr/>
        </p:nvSpPr>
        <p:spPr>
          <a:xfrm>
            <a:off x="9355018" y="1793624"/>
            <a:ext cx="222739" cy="211015"/>
          </a:xfrm>
          <a:prstGeom prst="ellipse">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6</a:t>
            </a:r>
            <a:endParaRPr lang="en-US" sz="1200" b="1" dirty="0">
              <a:solidFill>
                <a:schemeClr val="bg1"/>
              </a:solidFill>
            </a:endParaRPr>
          </a:p>
        </p:txBody>
      </p:sp>
      <p:sp>
        <p:nvSpPr>
          <p:cNvPr id="16" name="TextBox 15"/>
          <p:cNvSpPr txBox="1"/>
          <p:nvPr/>
        </p:nvSpPr>
        <p:spPr>
          <a:xfrm>
            <a:off x="1576758" y="1220450"/>
            <a:ext cx="880562" cy="307777"/>
          </a:xfrm>
          <a:prstGeom prst="rect">
            <a:avLst/>
          </a:prstGeom>
          <a:noFill/>
        </p:spPr>
        <p:txBody>
          <a:bodyPr wrap="none" rtlCol="0">
            <a:spAutoFit/>
          </a:bodyPr>
          <a:lstStyle/>
          <a:p>
            <a:r>
              <a:rPr lang="en-US" sz="1400" dirty="0" smtClean="0"/>
              <a:t>Warm Up</a:t>
            </a:r>
            <a:endParaRPr lang="en-US" sz="1400" dirty="0"/>
          </a:p>
        </p:txBody>
      </p:sp>
      <p:sp>
        <p:nvSpPr>
          <p:cNvPr id="17" name="TextBox 16"/>
          <p:cNvSpPr txBox="1"/>
          <p:nvPr/>
        </p:nvSpPr>
        <p:spPr>
          <a:xfrm>
            <a:off x="3154132" y="1220450"/>
            <a:ext cx="799834" cy="307777"/>
          </a:xfrm>
          <a:prstGeom prst="rect">
            <a:avLst/>
          </a:prstGeom>
          <a:noFill/>
        </p:spPr>
        <p:txBody>
          <a:bodyPr wrap="none" rtlCol="0">
            <a:spAutoFit/>
          </a:bodyPr>
          <a:lstStyle/>
          <a:p>
            <a:r>
              <a:rPr lang="en-US" sz="1400" dirty="0" smtClean="0"/>
              <a:t>Reframe</a:t>
            </a:r>
            <a:endParaRPr lang="en-US" sz="1400" dirty="0"/>
          </a:p>
        </p:txBody>
      </p:sp>
      <p:sp>
        <p:nvSpPr>
          <p:cNvPr id="18" name="TextBox 17"/>
          <p:cNvSpPr txBox="1"/>
          <p:nvPr/>
        </p:nvSpPr>
        <p:spPr>
          <a:xfrm>
            <a:off x="6221564" y="1220450"/>
            <a:ext cx="1422184" cy="307777"/>
          </a:xfrm>
          <a:prstGeom prst="rect">
            <a:avLst/>
          </a:prstGeom>
          <a:noFill/>
        </p:spPr>
        <p:txBody>
          <a:bodyPr wrap="none" rtlCol="0">
            <a:spAutoFit/>
          </a:bodyPr>
          <a:lstStyle/>
          <a:p>
            <a:r>
              <a:rPr lang="en-US" sz="1400" dirty="0" smtClean="0"/>
              <a:t>Bind Emotionally</a:t>
            </a:r>
            <a:endParaRPr lang="en-US" sz="1400" dirty="0"/>
          </a:p>
        </p:txBody>
      </p:sp>
      <p:sp>
        <p:nvSpPr>
          <p:cNvPr id="19" name="TextBox 18"/>
          <p:cNvSpPr txBox="1"/>
          <p:nvPr/>
        </p:nvSpPr>
        <p:spPr>
          <a:xfrm>
            <a:off x="9374047" y="1220450"/>
            <a:ext cx="1528880" cy="523220"/>
          </a:xfrm>
          <a:prstGeom prst="rect">
            <a:avLst/>
          </a:prstGeom>
          <a:noFill/>
        </p:spPr>
        <p:txBody>
          <a:bodyPr wrap="none" rtlCol="0">
            <a:spAutoFit/>
          </a:bodyPr>
          <a:lstStyle/>
          <a:p>
            <a:pPr algn="ctr"/>
            <a:r>
              <a:rPr lang="en-US" sz="1400" dirty="0" smtClean="0"/>
              <a:t>Why Your Solution</a:t>
            </a:r>
          </a:p>
          <a:p>
            <a:pPr algn="ctr"/>
            <a:r>
              <a:rPr lang="en-US" sz="1400" dirty="0" smtClean="0"/>
              <a:t>Is Unique</a:t>
            </a:r>
            <a:endParaRPr lang="en-US" sz="1400" dirty="0"/>
          </a:p>
        </p:txBody>
      </p:sp>
      <p:sp>
        <p:nvSpPr>
          <p:cNvPr id="20" name="TextBox 19"/>
          <p:cNvSpPr txBox="1"/>
          <p:nvPr/>
        </p:nvSpPr>
        <p:spPr>
          <a:xfrm>
            <a:off x="7786158" y="1220450"/>
            <a:ext cx="1333185" cy="523220"/>
          </a:xfrm>
          <a:prstGeom prst="rect">
            <a:avLst/>
          </a:prstGeom>
          <a:noFill/>
        </p:spPr>
        <p:txBody>
          <a:bodyPr wrap="none" rtlCol="0">
            <a:spAutoFit/>
          </a:bodyPr>
          <a:lstStyle/>
          <a:p>
            <a:pPr algn="ctr"/>
            <a:r>
              <a:rPr lang="en-US" sz="1400" dirty="0" smtClean="0"/>
              <a:t>Present What’s </a:t>
            </a:r>
          </a:p>
          <a:p>
            <a:pPr algn="ctr"/>
            <a:r>
              <a:rPr lang="en-US" sz="1400" dirty="0" smtClean="0"/>
              <a:t>Needed</a:t>
            </a:r>
            <a:endParaRPr lang="en-US" sz="1400" dirty="0"/>
          </a:p>
        </p:txBody>
      </p:sp>
      <p:sp>
        <p:nvSpPr>
          <p:cNvPr id="21" name="TextBox 20"/>
          <p:cNvSpPr txBox="1"/>
          <p:nvPr/>
        </p:nvSpPr>
        <p:spPr>
          <a:xfrm>
            <a:off x="4703427" y="1220450"/>
            <a:ext cx="985270" cy="307777"/>
          </a:xfrm>
          <a:prstGeom prst="rect">
            <a:avLst/>
          </a:prstGeom>
          <a:noFill/>
        </p:spPr>
        <p:txBody>
          <a:bodyPr wrap="none" rtlCol="0">
            <a:spAutoFit/>
          </a:bodyPr>
          <a:lstStyle/>
          <a:p>
            <a:r>
              <a:rPr lang="en-US" sz="1400" dirty="0" smtClean="0"/>
              <a:t>Rationalize</a:t>
            </a:r>
            <a:endParaRPr lang="en-US" sz="1400" dirty="0"/>
          </a:p>
        </p:txBody>
      </p:sp>
      <p:cxnSp>
        <p:nvCxnSpPr>
          <p:cNvPr id="22" name="Straight Connector 21"/>
          <p:cNvCxnSpPr/>
          <p:nvPr/>
        </p:nvCxnSpPr>
        <p:spPr>
          <a:xfrm>
            <a:off x="1342293" y="1220450"/>
            <a:ext cx="1295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922908" y="1220450"/>
            <a:ext cx="1295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542543" y="1220450"/>
            <a:ext cx="1295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213231" y="1220450"/>
            <a:ext cx="1295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7807570" y="1220450"/>
            <a:ext cx="1295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469627" y="1220450"/>
            <a:ext cx="1295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416021" y="1956877"/>
            <a:ext cx="1172308" cy="600164"/>
          </a:xfrm>
          <a:prstGeom prst="rect">
            <a:avLst/>
          </a:prstGeom>
          <a:noFill/>
        </p:spPr>
        <p:txBody>
          <a:bodyPr wrap="square" rtlCol="0">
            <a:spAutoFit/>
          </a:bodyPr>
          <a:lstStyle/>
          <a:p>
            <a:r>
              <a:rPr lang="en-US" sz="1100" b="1" dirty="0" smtClean="0">
                <a:solidFill>
                  <a:schemeClr val="bg1"/>
                </a:solidFill>
              </a:rPr>
              <a:t>Build credibility:</a:t>
            </a:r>
          </a:p>
          <a:p>
            <a:r>
              <a:rPr lang="en-US" sz="1100" b="1" dirty="0" smtClean="0">
                <a:solidFill>
                  <a:schemeClr val="bg1"/>
                </a:solidFill>
              </a:rPr>
              <a:t>“I know your world”</a:t>
            </a:r>
            <a:endParaRPr lang="en-US" sz="1100" b="1" dirty="0">
              <a:solidFill>
                <a:schemeClr val="bg1"/>
              </a:solidFill>
            </a:endParaRPr>
          </a:p>
        </p:txBody>
      </p:sp>
      <p:sp>
        <p:nvSpPr>
          <p:cNvPr id="29" name="TextBox 28"/>
          <p:cNvSpPr txBox="1"/>
          <p:nvPr/>
        </p:nvSpPr>
        <p:spPr>
          <a:xfrm>
            <a:off x="3090408" y="1956877"/>
            <a:ext cx="1172308" cy="938719"/>
          </a:xfrm>
          <a:prstGeom prst="rect">
            <a:avLst/>
          </a:prstGeom>
          <a:noFill/>
        </p:spPr>
        <p:txBody>
          <a:bodyPr wrap="square" rtlCol="0">
            <a:spAutoFit/>
          </a:bodyPr>
          <a:lstStyle/>
          <a:p>
            <a:r>
              <a:rPr lang="en-US" sz="1100" b="1" dirty="0" smtClean="0">
                <a:solidFill>
                  <a:schemeClr val="bg1"/>
                </a:solidFill>
              </a:rPr>
              <a:t>Surprise with a new perspective, making them wanting more</a:t>
            </a:r>
            <a:endParaRPr lang="en-US" sz="1100" b="1" dirty="0">
              <a:solidFill>
                <a:schemeClr val="bg1"/>
              </a:solidFill>
            </a:endParaRPr>
          </a:p>
        </p:txBody>
      </p:sp>
      <p:sp>
        <p:nvSpPr>
          <p:cNvPr id="30" name="TextBox 29"/>
          <p:cNvSpPr txBox="1"/>
          <p:nvPr/>
        </p:nvSpPr>
        <p:spPr>
          <a:xfrm>
            <a:off x="4764795" y="1956877"/>
            <a:ext cx="1172308" cy="938719"/>
          </a:xfrm>
          <a:prstGeom prst="rect">
            <a:avLst/>
          </a:prstGeom>
          <a:noFill/>
        </p:spPr>
        <p:txBody>
          <a:bodyPr wrap="square" rtlCol="0">
            <a:spAutoFit/>
          </a:bodyPr>
          <a:lstStyle/>
          <a:p>
            <a:r>
              <a:rPr lang="en-US" sz="1100" b="1" dirty="0" smtClean="0">
                <a:solidFill>
                  <a:schemeClr val="bg1"/>
                </a:solidFill>
              </a:rPr>
              <a:t>Leverage Fear Uncertainty &amp; Doubt via data based on value drivers</a:t>
            </a:r>
            <a:endParaRPr lang="en-US" sz="1100" b="1" dirty="0">
              <a:solidFill>
                <a:schemeClr val="bg1"/>
              </a:solidFill>
            </a:endParaRPr>
          </a:p>
        </p:txBody>
      </p:sp>
      <p:sp>
        <p:nvSpPr>
          <p:cNvPr id="31" name="TextBox 30"/>
          <p:cNvSpPr txBox="1"/>
          <p:nvPr/>
        </p:nvSpPr>
        <p:spPr>
          <a:xfrm>
            <a:off x="6330461" y="1956877"/>
            <a:ext cx="1172308" cy="938719"/>
          </a:xfrm>
          <a:prstGeom prst="rect">
            <a:avLst/>
          </a:prstGeom>
          <a:noFill/>
        </p:spPr>
        <p:txBody>
          <a:bodyPr wrap="square" rtlCol="0">
            <a:spAutoFit/>
          </a:bodyPr>
          <a:lstStyle/>
          <a:p>
            <a:r>
              <a:rPr lang="en-US" sz="1100" b="1" dirty="0" smtClean="0">
                <a:solidFill>
                  <a:schemeClr val="bg1"/>
                </a:solidFill>
              </a:rPr>
              <a:t>Make the customer see the challenge </a:t>
            </a:r>
          </a:p>
          <a:p>
            <a:r>
              <a:rPr lang="en-US" sz="1100" b="1" dirty="0" smtClean="0">
                <a:solidFill>
                  <a:schemeClr val="bg1"/>
                </a:solidFill>
              </a:rPr>
              <a:t>/opportunity as their own</a:t>
            </a:r>
            <a:endParaRPr lang="en-US" sz="1100" b="1" dirty="0">
              <a:solidFill>
                <a:schemeClr val="bg1"/>
              </a:solidFill>
            </a:endParaRPr>
          </a:p>
        </p:txBody>
      </p:sp>
      <p:sp>
        <p:nvSpPr>
          <p:cNvPr id="32" name="TextBox 31"/>
          <p:cNvSpPr txBox="1"/>
          <p:nvPr/>
        </p:nvSpPr>
        <p:spPr>
          <a:xfrm>
            <a:off x="8030308" y="1956877"/>
            <a:ext cx="1172308" cy="769441"/>
          </a:xfrm>
          <a:prstGeom prst="rect">
            <a:avLst/>
          </a:prstGeom>
          <a:noFill/>
        </p:spPr>
        <p:txBody>
          <a:bodyPr wrap="square" rtlCol="0">
            <a:spAutoFit/>
          </a:bodyPr>
          <a:lstStyle/>
          <a:p>
            <a:r>
              <a:rPr lang="en-US" sz="1100" b="1" dirty="0" smtClean="0">
                <a:solidFill>
                  <a:schemeClr val="bg1"/>
                </a:solidFill>
              </a:rPr>
              <a:t>Present the capabilities required to seize the opportunity</a:t>
            </a:r>
            <a:endParaRPr lang="en-US" sz="1100" b="1" dirty="0">
              <a:solidFill>
                <a:schemeClr val="bg1"/>
              </a:solidFill>
            </a:endParaRPr>
          </a:p>
        </p:txBody>
      </p:sp>
      <p:sp>
        <p:nvSpPr>
          <p:cNvPr id="33" name="TextBox 32"/>
          <p:cNvSpPr txBox="1"/>
          <p:nvPr/>
        </p:nvSpPr>
        <p:spPr>
          <a:xfrm>
            <a:off x="9673782" y="1956877"/>
            <a:ext cx="1172308" cy="938719"/>
          </a:xfrm>
          <a:prstGeom prst="rect">
            <a:avLst/>
          </a:prstGeom>
          <a:noFill/>
        </p:spPr>
        <p:txBody>
          <a:bodyPr wrap="square" rtlCol="0">
            <a:spAutoFit/>
          </a:bodyPr>
          <a:lstStyle/>
          <a:p>
            <a:r>
              <a:rPr lang="en-US" sz="1100" b="1" dirty="0" smtClean="0">
                <a:solidFill>
                  <a:schemeClr val="bg1"/>
                </a:solidFill>
              </a:rPr>
              <a:t>Demonstrate how your solution is better than anyone else’s</a:t>
            </a:r>
            <a:endParaRPr lang="en-US" sz="1100" b="1" dirty="0">
              <a:solidFill>
                <a:schemeClr val="bg1"/>
              </a:solidFill>
            </a:endParaRPr>
          </a:p>
        </p:txBody>
      </p:sp>
      <p:graphicFrame>
        <p:nvGraphicFramePr>
          <p:cNvPr id="34" name="Table 33"/>
          <p:cNvGraphicFramePr>
            <a:graphicFrameLocks noGrp="1" noChangeAspect="1"/>
          </p:cNvGraphicFramePr>
          <p:nvPr>
            <p:extLst>
              <p:ext uri="{D42A27DB-BD31-4B8C-83A1-F6EECF244321}">
                <p14:modId xmlns:p14="http://schemas.microsoft.com/office/powerpoint/2010/main" val="163348349"/>
              </p:ext>
            </p:extLst>
          </p:nvPr>
        </p:nvGraphicFramePr>
        <p:xfrm>
          <a:off x="1257254" y="2902807"/>
          <a:ext cx="9958851" cy="3982920"/>
        </p:xfrm>
        <a:graphic>
          <a:graphicData uri="http://schemas.openxmlformats.org/drawingml/2006/table">
            <a:tbl>
              <a:tblPr firstRow="1" firstCol="1" lastCol="1" bandRow="1"/>
              <a:tblGrid>
                <a:gridCol w="9958851">
                  <a:extLst>
                    <a:ext uri="{9D8B030D-6E8A-4147-A177-3AD203B41FA5}">
                      <a16:colId xmlns:a16="http://schemas.microsoft.com/office/drawing/2014/main" xmlns="" val="4215077950"/>
                    </a:ext>
                  </a:extLst>
                </a:gridCol>
              </a:tblGrid>
              <a:tr h="264360">
                <a:tc>
                  <a:txBody>
                    <a:bodyPr/>
                    <a:lstStyle/>
                    <a:p>
                      <a:pPr marL="0" marR="0" algn="l">
                        <a:lnSpc>
                          <a:spcPct val="107000"/>
                        </a:lnSpc>
                        <a:spcBef>
                          <a:spcPts val="0"/>
                        </a:spcBef>
                        <a:spcAft>
                          <a:spcPts val="800"/>
                        </a:spcAft>
                      </a:pPr>
                      <a:r>
                        <a:rPr lang="en-US" sz="1600" b="1" dirty="0">
                          <a:effectLst/>
                          <a:latin typeface="Calibri" panose="020F0502020204030204" pitchFamily="34" charset="0"/>
                          <a:ea typeface="Times New Roman" panose="02020603050405020304" pitchFamily="18" charset="0"/>
                          <a:cs typeface="Times New Roman" panose="02020603050405020304" pitchFamily="18" charset="0"/>
                        </a:rPr>
                        <a:t>Negative Consequences/Results of Status Quo</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7421" marR="474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335424963"/>
                  </a:ext>
                </a:extLst>
              </a:tr>
              <a:tr h="3603750">
                <a:tc>
                  <a:txBody>
                    <a:bodyPr/>
                    <a:lstStyle/>
                    <a:p>
                      <a:pPr marL="0" marR="0" algn="l">
                        <a:lnSpc>
                          <a:spcPct val="115000"/>
                        </a:lnSpc>
                        <a:spcBef>
                          <a:spcPts val="0"/>
                        </a:spcBef>
                        <a:spcAft>
                          <a:spcPts val="800"/>
                        </a:spcAft>
                      </a:pP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 High cost per incident </a:t>
                      </a:r>
                    </a:p>
                    <a:p>
                      <a:pPr marL="0" marR="0" algn="l">
                        <a:lnSpc>
                          <a:spcPct val="115000"/>
                        </a:lnSpc>
                        <a:spcBef>
                          <a:spcPts val="0"/>
                        </a:spcBef>
                        <a:spcAft>
                          <a:spcPts val="800"/>
                        </a:spcAft>
                      </a:pP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 High labor costs </a:t>
                      </a:r>
                    </a:p>
                    <a:p>
                      <a:pPr marL="0" marR="0" algn="l">
                        <a:lnSpc>
                          <a:spcPct val="115000"/>
                        </a:lnSpc>
                        <a:spcBef>
                          <a:spcPts val="0"/>
                        </a:spcBef>
                        <a:spcAft>
                          <a:spcPts val="800"/>
                        </a:spcAft>
                      </a:pP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 Inefficient use of skills </a:t>
                      </a:r>
                    </a:p>
                    <a:p>
                      <a:pPr marL="0" marR="0" algn="l">
                        <a:lnSpc>
                          <a:spcPct val="115000"/>
                        </a:lnSpc>
                        <a:spcBef>
                          <a:spcPts val="0"/>
                        </a:spcBef>
                        <a:spcAft>
                          <a:spcPts val="800"/>
                        </a:spcAft>
                      </a:pP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 Virtualization targets missed </a:t>
                      </a:r>
                    </a:p>
                    <a:p>
                      <a:pPr marL="0" marR="0" algn="l">
                        <a:lnSpc>
                          <a:spcPct val="115000"/>
                        </a:lnSpc>
                        <a:spcBef>
                          <a:spcPts val="0"/>
                        </a:spcBef>
                        <a:spcAft>
                          <a:spcPts val="800"/>
                        </a:spcAft>
                      </a:pP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 Operational risk </a:t>
                      </a:r>
                    </a:p>
                    <a:p>
                      <a:pPr marL="0" marR="0" algn="l">
                        <a:lnSpc>
                          <a:spcPct val="115000"/>
                        </a:lnSpc>
                        <a:spcBef>
                          <a:spcPts val="0"/>
                        </a:spcBef>
                        <a:spcAft>
                          <a:spcPts val="800"/>
                        </a:spcAft>
                      </a:pP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 Business looks at outsourcing </a:t>
                      </a:r>
                    </a:p>
                    <a:p>
                      <a:pPr marL="0" marR="0" algn="l">
                        <a:lnSpc>
                          <a:spcPct val="115000"/>
                        </a:lnSpc>
                        <a:spcBef>
                          <a:spcPts val="0"/>
                        </a:spcBef>
                        <a:spcAft>
                          <a:spcPts val="800"/>
                        </a:spcAft>
                      </a:pP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 Lower margins (SP)/density </a:t>
                      </a:r>
                    </a:p>
                    <a:p>
                      <a:pPr marL="0" marR="0" algn="l">
                        <a:lnSpc>
                          <a:spcPct val="115000"/>
                        </a:lnSpc>
                        <a:spcBef>
                          <a:spcPts val="0"/>
                        </a:spcBef>
                        <a:spcAft>
                          <a:spcPts val="800"/>
                        </a:spcAft>
                      </a:pP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 Competitive disadvantage </a:t>
                      </a:r>
                    </a:p>
                    <a:p>
                      <a:pPr marL="0" marR="0" algn="l">
                        <a:lnSpc>
                          <a:spcPct val="115000"/>
                        </a:lnSpc>
                        <a:spcBef>
                          <a:spcPts val="0"/>
                        </a:spcBef>
                        <a:spcAft>
                          <a:spcPts val="800"/>
                        </a:spcAft>
                      </a:pP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 Inflated OPEX &amp; CAPEX </a:t>
                      </a:r>
                    </a:p>
                    <a:p>
                      <a:pPr marL="0" marR="0" algn="l">
                        <a:lnSpc>
                          <a:spcPct val="115000"/>
                        </a:lnSpc>
                        <a:spcBef>
                          <a:spcPts val="0"/>
                        </a:spcBef>
                        <a:spcAft>
                          <a:spcPts val="800"/>
                        </a:spcAft>
                      </a:pP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 Virtualization benefits lost </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7421" marR="474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212519620"/>
                  </a:ext>
                </a:extLst>
              </a:tr>
            </a:tbl>
          </a:graphicData>
        </a:graphic>
      </p:graphicFrame>
      <p:sp>
        <p:nvSpPr>
          <p:cNvPr id="35" name="Title 35"/>
          <p:cNvSpPr>
            <a:spLocks noGrp="1"/>
          </p:cNvSpPr>
          <p:nvPr>
            <p:ph type="title"/>
          </p:nvPr>
        </p:nvSpPr>
        <p:spPr>
          <a:xfrm>
            <a:off x="322235" y="130349"/>
            <a:ext cx="11031416" cy="1012368"/>
          </a:xfrm>
        </p:spPr>
        <p:txBody>
          <a:bodyPr/>
          <a:lstStyle/>
          <a:p>
            <a:r>
              <a:rPr lang="en-US" dirty="0"/>
              <a:t>Maximize IT Efficiency</a:t>
            </a:r>
          </a:p>
        </p:txBody>
      </p:sp>
    </p:spTree>
    <p:extLst>
      <p:ext uri="{BB962C8B-B14F-4D97-AF65-F5344CB8AC3E}">
        <p14:creationId xmlns:p14="http://schemas.microsoft.com/office/powerpoint/2010/main" val="10956608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nvSpPr>
        <p:spPr>
          <a:xfrm>
            <a:off x="2848708" y="1899138"/>
            <a:ext cx="1629508" cy="996461"/>
          </a:xfrm>
          <a:prstGeom prst="chevron">
            <a:avLst>
              <a:gd name="adj" fmla="val 19864"/>
            </a:avLst>
          </a:prstGeom>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Chevron 4"/>
          <p:cNvSpPr/>
          <p:nvPr/>
        </p:nvSpPr>
        <p:spPr>
          <a:xfrm>
            <a:off x="4478216" y="1899137"/>
            <a:ext cx="1629508" cy="996461"/>
          </a:xfrm>
          <a:prstGeom prst="chevron">
            <a:avLst>
              <a:gd name="adj" fmla="val 19864"/>
            </a:avLst>
          </a:prstGeom>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Chevron 5"/>
          <p:cNvSpPr/>
          <p:nvPr/>
        </p:nvSpPr>
        <p:spPr>
          <a:xfrm>
            <a:off x="6107724" y="1899137"/>
            <a:ext cx="1629508" cy="996461"/>
          </a:xfrm>
          <a:prstGeom prst="chevron">
            <a:avLst>
              <a:gd name="adj" fmla="val 19864"/>
            </a:avLst>
          </a:prstGeom>
          <a:solidFill>
            <a:srgbClr val="92D050"/>
          </a:solidFill>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Chevron 6"/>
          <p:cNvSpPr/>
          <p:nvPr/>
        </p:nvSpPr>
        <p:spPr>
          <a:xfrm>
            <a:off x="7807570" y="1899136"/>
            <a:ext cx="1629508" cy="996461"/>
          </a:xfrm>
          <a:prstGeom prst="chevron">
            <a:avLst>
              <a:gd name="adj" fmla="val 19864"/>
            </a:avLst>
          </a:prstGeom>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hevron 7"/>
          <p:cNvSpPr/>
          <p:nvPr/>
        </p:nvSpPr>
        <p:spPr>
          <a:xfrm>
            <a:off x="9437078" y="1899135"/>
            <a:ext cx="1629508" cy="996461"/>
          </a:xfrm>
          <a:prstGeom prst="chevron">
            <a:avLst>
              <a:gd name="adj" fmla="val 19864"/>
            </a:avLst>
          </a:prstGeom>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Pentagon 8"/>
          <p:cNvSpPr/>
          <p:nvPr/>
        </p:nvSpPr>
        <p:spPr>
          <a:xfrm>
            <a:off x="1324708" y="1899135"/>
            <a:ext cx="1524000" cy="996461"/>
          </a:xfrm>
          <a:prstGeom prst="homePlate">
            <a:avLst>
              <a:gd name="adj" fmla="val 24118"/>
            </a:avLst>
          </a:prstGeom>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230925" y="1793624"/>
            <a:ext cx="222739" cy="211015"/>
          </a:xfrm>
          <a:prstGeom prst="ellipse">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bg1"/>
                </a:solidFill>
              </a:rPr>
              <a:t>1</a:t>
            </a:r>
            <a:endParaRPr lang="en-US" sz="1050" b="1" dirty="0">
              <a:solidFill>
                <a:schemeClr val="bg1"/>
              </a:solidFill>
            </a:endParaRPr>
          </a:p>
        </p:txBody>
      </p:sp>
      <p:sp>
        <p:nvSpPr>
          <p:cNvPr id="11" name="Oval 10"/>
          <p:cNvSpPr/>
          <p:nvPr/>
        </p:nvSpPr>
        <p:spPr>
          <a:xfrm>
            <a:off x="2754925" y="1793624"/>
            <a:ext cx="222739" cy="211015"/>
          </a:xfrm>
          <a:prstGeom prst="ellipse">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bg1"/>
                </a:solidFill>
              </a:rPr>
              <a:t>2</a:t>
            </a:r>
            <a:endParaRPr lang="en-US" sz="1050" b="1" dirty="0">
              <a:solidFill>
                <a:schemeClr val="bg1"/>
              </a:solidFill>
            </a:endParaRPr>
          </a:p>
        </p:txBody>
      </p:sp>
      <p:sp>
        <p:nvSpPr>
          <p:cNvPr id="12" name="Oval 11"/>
          <p:cNvSpPr/>
          <p:nvPr/>
        </p:nvSpPr>
        <p:spPr>
          <a:xfrm>
            <a:off x="4372709" y="1793624"/>
            <a:ext cx="222739" cy="211015"/>
          </a:xfrm>
          <a:prstGeom prst="ellipse">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bg1"/>
                </a:solidFill>
              </a:rPr>
              <a:t>3</a:t>
            </a:r>
            <a:endParaRPr lang="en-US" sz="1050" b="1" dirty="0">
              <a:solidFill>
                <a:schemeClr val="bg1"/>
              </a:solidFill>
            </a:endParaRPr>
          </a:p>
        </p:txBody>
      </p:sp>
      <p:sp>
        <p:nvSpPr>
          <p:cNvPr id="13" name="Oval 12"/>
          <p:cNvSpPr/>
          <p:nvPr/>
        </p:nvSpPr>
        <p:spPr>
          <a:xfrm>
            <a:off x="6013941" y="1793624"/>
            <a:ext cx="222739" cy="211015"/>
          </a:xfrm>
          <a:prstGeom prst="ellipse">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bg1"/>
                </a:solidFill>
              </a:rPr>
              <a:t>4</a:t>
            </a:r>
            <a:endParaRPr lang="en-US" sz="1050" b="1" dirty="0">
              <a:solidFill>
                <a:schemeClr val="bg1"/>
              </a:solidFill>
            </a:endParaRPr>
          </a:p>
        </p:txBody>
      </p:sp>
      <p:sp>
        <p:nvSpPr>
          <p:cNvPr id="14" name="Oval 13"/>
          <p:cNvSpPr/>
          <p:nvPr/>
        </p:nvSpPr>
        <p:spPr>
          <a:xfrm>
            <a:off x="7643449" y="1793624"/>
            <a:ext cx="222739" cy="211015"/>
          </a:xfrm>
          <a:prstGeom prst="ellipse">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5</a:t>
            </a:r>
          </a:p>
        </p:txBody>
      </p:sp>
      <p:sp>
        <p:nvSpPr>
          <p:cNvPr id="15" name="Oval 14"/>
          <p:cNvSpPr/>
          <p:nvPr/>
        </p:nvSpPr>
        <p:spPr>
          <a:xfrm>
            <a:off x="9355018" y="1793624"/>
            <a:ext cx="222739" cy="211015"/>
          </a:xfrm>
          <a:prstGeom prst="ellipse">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6</a:t>
            </a:r>
            <a:endParaRPr lang="en-US" sz="1200" b="1" dirty="0">
              <a:solidFill>
                <a:schemeClr val="bg1"/>
              </a:solidFill>
            </a:endParaRPr>
          </a:p>
        </p:txBody>
      </p:sp>
      <p:sp>
        <p:nvSpPr>
          <p:cNvPr id="16" name="TextBox 15"/>
          <p:cNvSpPr txBox="1"/>
          <p:nvPr/>
        </p:nvSpPr>
        <p:spPr>
          <a:xfrm>
            <a:off x="1576758" y="1204408"/>
            <a:ext cx="880562" cy="307777"/>
          </a:xfrm>
          <a:prstGeom prst="rect">
            <a:avLst/>
          </a:prstGeom>
          <a:noFill/>
        </p:spPr>
        <p:txBody>
          <a:bodyPr wrap="none" rtlCol="0">
            <a:spAutoFit/>
          </a:bodyPr>
          <a:lstStyle/>
          <a:p>
            <a:r>
              <a:rPr lang="en-US" sz="1400" dirty="0" smtClean="0"/>
              <a:t>Warm Up</a:t>
            </a:r>
            <a:endParaRPr lang="en-US" sz="1400" dirty="0"/>
          </a:p>
        </p:txBody>
      </p:sp>
      <p:sp>
        <p:nvSpPr>
          <p:cNvPr id="17" name="TextBox 16"/>
          <p:cNvSpPr txBox="1"/>
          <p:nvPr/>
        </p:nvSpPr>
        <p:spPr>
          <a:xfrm>
            <a:off x="3154132" y="1204408"/>
            <a:ext cx="799834" cy="307777"/>
          </a:xfrm>
          <a:prstGeom prst="rect">
            <a:avLst/>
          </a:prstGeom>
          <a:noFill/>
        </p:spPr>
        <p:txBody>
          <a:bodyPr wrap="none" rtlCol="0">
            <a:spAutoFit/>
          </a:bodyPr>
          <a:lstStyle/>
          <a:p>
            <a:r>
              <a:rPr lang="en-US" sz="1400" dirty="0" smtClean="0"/>
              <a:t>Reframe</a:t>
            </a:r>
            <a:endParaRPr lang="en-US" sz="1400" dirty="0"/>
          </a:p>
        </p:txBody>
      </p:sp>
      <p:sp>
        <p:nvSpPr>
          <p:cNvPr id="18" name="TextBox 17"/>
          <p:cNvSpPr txBox="1"/>
          <p:nvPr/>
        </p:nvSpPr>
        <p:spPr>
          <a:xfrm>
            <a:off x="6221564" y="1204408"/>
            <a:ext cx="1422184" cy="307777"/>
          </a:xfrm>
          <a:prstGeom prst="rect">
            <a:avLst/>
          </a:prstGeom>
          <a:noFill/>
        </p:spPr>
        <p:txBody>
          <a:bodyPr wrap="none" rtlCol="0">
            <a:spAutoFit/>
          </a:bodyPr>
          <a:lstStyle/>
          <a:p>
            <a:r>
              <a:rPr lang="en-US" sz="1400" dirty="0" smtClean="0"/>
              <a:t>Bind Emotionally</a:t>
            </a:r>
            <a:endParaRPr lang="en-US" sz="1400" dirty="0"/>
          </a:p>
        </p:txBody>
      </p:sp>
      <p:sp>
        <p:nvSpPr>
          <p:cNvPr id="19" name="TextBox 18"/>
          <p:cNvSpPr txBox="1"/>
          <p:nvPr/>
        </p:nvSpPr>
        <p:spPr>
          <a:xfrm>
            <a:off x="9374047" y="1204408"/>
            <a:ext cx="1528880" cy="523220"/>
          </a:xfrm>
          <a:prstGeom prst="rect">
            <a:avLst/>
          </a:prstGeom>
          <a:noFill/>
        </p:spPr>
        <p:txBody>
          <a:bodyPr wrap="none" rtlCol="0">
            <a:spAutoFit/>
          </a:bodyPr>
          <a:lstStyle/>
          <a:p>
            <a:pPr algn="ctr"/>
            <a:r>
              <a:rPr lang="en-US" sz="1400" dirty="0" smtClean="0"/>
              <a:t>Why Your Solution</a:t>
            </a:r>
          </a:p>
          <a:p>
            <a:pPr algn="ctr"/>
            <a:r>
              <a:rPr lang="en-US" sz="1400" dirty="0" smtClean="0"/>
              <a:t>Is Unique</a:t>
            </a:r>
            <a:endParaRPr lang="en-US" sz="1400" dirty="0"/>
          </a:p>
        </p:txBody>
      </p:sp>
      <p:sp>
        <p:nvSpPr>
          <p:cNvPr id="20" name="TextBox 19"/>
          <p:cNvSpPr txBox="1"/>
          <p:nvPr/>
        </p:nvSpPr>
        <p:spPr>
          <a:xfrm>
            <a:off x="7786158" y="1204408"/>
            <a:ext cx="1333185" cy="523220"/>
          </a:xfrm>
          <a:prstGeom prst="rect">
            <a:avLst/>
          </a:prstGeom>
          <a:noFill/>
        </p:spPr>
        <p:txBody>
          <a:bodyPr wrap="none" rtlCol="0">
            <a:spAutoFit/>
          </a:bodyPr>
          <a:lstStyle/>
          <a:p>
            <a:pPr algn="ctr"/>
            <a:r>
              <a:rPr lang="en-US" sz="1400" dirty="0" smtClean="0"/>
              <a:t>Present What’s </a:t>
            </a:r>
          </a:p>
          <a:p>
            <a:pPr algn="ctr"/>
            <a:r>
              <a:rPr lang="en-US" sz="1400" dirty="0" smtClean="0"/>
              <a:t>Needed</a:t>
            </a:r>
            <a:endParaRPr lang="en-US" sz="1400" dirty="0"/>
          </a:p>
        </p:txBody>
      </p:sp>
      <p:sp>
        <p:nvSpPr>
          <p:cNvPr id="21" name="TextBox 20"/>
          <p:cNvSpPr txBox="1"/>
          <p:nvPr/>
        </p:nvSpPr>
        <p:spPr>
          <a:xfrm>
            <a:off x="4703427" y="1204408"/>
            <a:ext cx="985270" cy="307777"/>
          </a:xfrm>
          <a:prstGeom prst="rect">
            <a:avLst/>
          </a:prstGeom>
          <a:noFill/>
        </p:spPr>
        <p:txBody>
          <a:bodyPr wrap="none" rtlCol="0">
            <a:spAutoFit/>
          </a:bodyPr>
          <a:lstStyle/>
          <a:p>
            <a:r>
              <a:rPr lang="en-US" sz="1400" dirty="0" smtClean="0"/>
              <a:t>Rationalize</a:t>
            </a:r>
            <a:endParaRPr lang="en-US" sz="1400" dirty="0"/>
          </a:p>
        </p:txBody>
      </p:sp>
      <p:cxnSp>
        <p:nvCxnSpPr>
          <p:cNvPr id="22" name="Straight Connector 21"/>
          <p:cNvCxnSpPr/>
          <p:nvPr/>
        </p:nvCxnSpPr>
        <p:spPr>
          <a:xfrm>
            <a:off x="1342293" y="1204408"/>
            <a:ext cx="1295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922908" y="1204408"/>
            <a:ext cx="1295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542543" y="1204408"/>
            <a:ext cx="1295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213231" y="1204408"/>
            <a:ext cx="1295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7807570" y="1204408"/>
            <a:ext cx="1295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469627" y="1204408"/>
            <a:ext cx="1295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416021" y="1956877"/>
            <a:ext cx="1172308" cy="600164"/>
          </a:xfrm>
          <a:prstGeom prst="rect">
            <a:avLst/>
          </a:prstGeom>
          <a:noFill/>
        </p:spPr>
        <p:txBody>
          <a:bodyPr wrap="square" rtlCol="0">
            <a:spAutoFit/>
          </a:bodyPr>
          <a:lstStyle/>
          <a:p>
            <a:r>
              <a:rPr lang="en-US" sz="1100" b="1" dirty="0" smtClean="0">
                <a:solidFill>
                  <a:schemeClr val="bg1"/>
                </a:solidFill>
              </a:rPr>
              <a:t>Build credibility:</a:t>
            </a:r>
          </a:p>
          <a:p>
            <a:r>
              <a:rPr lang="en-US" sz="1100" b="1" dirty="0" smtClean="0">
                <a:solidFill>
                  <a:schemeClr val="bg1"/>
                </a:solidFill>
              </a:rPr>
              <a:t>“I know your world”</a:t>
            </a:r>
            <a:endParaRPr lang="en-US" sz="1100" b="1" dirty="0">
              <a:solidFill>
                <a:schemeClr val="bg1"/>
              </a:solidFill>
            </a:endParaRPr>
          </a:p>
        </p:txBody>
      </p:sp>
      <p:sp>
        <p:nvSpPr>
          <p:cNvPr id="29" name="TextBox 28"/>
          <p:cNvSpPr txBox="1"/>
          <p:nvPr/>
        </p:nvSpPr>
        <p:spPr>
          <a:xfrm>
            <a:off x="3090408" y="1956877"/>
            <a:ext cx="1172308" cy="938719"/>
          </a:xfrm>
          <a:prstGeom prst="rect">
            <a:avLst/>
          </a:prstGeom>
          <a:noFill/>
        </p:spPr>
        <p:txBody>
          <a:bodyPr wrap="square" rtlCol="0">
            <a:spAutoFit/>
          </a:bodyPr>
          <a:lstStyle/>
          <a:p>
            <a:r>
              <a:rPr lang="en-US" sz="1100" b="1" dirty="0" smtClean="0">
                <a:solidFill>
                  <a:schemeClr val="bg1"/>
                </a:solidFill>
              </a:rPr>
              <a:t>Surprise with a new perspective, making them wanting more</a:t>
            </a:r>
            <a:endParaRPr lang="en-US" sz="1100" b="1" dirty="0">
              <a:solidFill>
                <a:schemeClr val="bg1"/>
              </a:solidFill>
            </a:endParaRPr>
          </a:p>
        </p:txBody>
      </p:sp>
      <p:sp>
        <p:nvSpPr>
          <p:cNvPr id="30" name="TextBox 29"/>
          <p:cNvSpPr txBox="1"/>
          <p:nvPr/>
        </p:nvSpPr>
        <p:spPr>
          <a:xfrm>
            <a:off x="4764795" y="1956877"/>
            <a:ext cx="1172308" cy="938719"/>
          </a:xfrm>
          <a:prstGeom prst="rect">
            <a:avLst/>
          </a:prstGeom>
          <a:noFill/>
        </p:spPr>
        <p:txBody>
          <a:bodyPr wrap="square" rtlCol="0">
            <a:spAutoFit/>
          </a:bodyPr>
          <a:lstStyle/>
          <a:p>
            <a:r>
              <a:rPr lang="en-US" sz="1100" b="1" dirty="0" smtClean="0">
                <a:solidFill>
                  <a:schemeClr val="bg1"/>
                </a:solidFill>
              </a:rPr>
              <a:t>Leverage Fear Uncertainty &amp; Doubt via data based on value drivers</a:t>
            </a:r>
            <a:endParaRPr lang="en-US" sz="1100" b="1" dirty="0">
              <a:solidFill>
                <a:schemeClr val="bg1"/>
              </a:solidFill>
            </a:endParaRPr>
          </a:p>
        </p:txBody>
      </p:sp>
      <p:sp>
        <p:nvSpPr>
          <p:cNvPr id="31" name="TextBox 30"/>
          <p:cNvSpPr txBox="1"/>
          <p:nvPr/>
        </p:nvSpPr>
        <p:spPr>
          <a:xfrm>
            <a:off x="6330461" y="1956877"/>
            <a:ext cx="1172308" cy="938719"/>
          </a:xfrm>
          <a:prstGeom prst="rect">
            <a:avLst/>
          </a:prstGeom>
          <a:noFill/>
        </p:spPr>
        <p:txBody>
          <a:bodyPr wrap="square" rtlCol="0">
            <a:spAutoFit/>
          </a:bodyPr>
          <a:lstStyle/>
          <a:p>
            <a:r>
              <a:rPr lang="en-US" sz="1100" b="1" dirty="0" smtClean="0">
                <a:solidFill>
                  <a:schemeClr val="bg1"/>
                </a:solidFill>
              </a:rPr>
              <a:t>Make the customer see the challenge </a:t>
            </a:r>
          </a:p>
          <a:p>
            <a:r>
              <a:rPr lang="en-US" sz="1100" b="1" dirty="0" smtClean="0">
                <a:solidFill>
                  <a:schemeClr val="bg1"/>
                </a:solidFill>
              </a:rPr>
              <a:t>/opportunity as their own</a:t>
            </a:r>
            <a:endParaRPr lang="en-US" sz="1100" b="1" dirty="0">
              <a:solidFill>
                <a:schemeClr val="bg1"/>
              </a:solidFill>
            </a:endParaRPr>
          </a:p>
        </p:txBody>
      </p:sp>
      <p:sp>
        <p:nvSpPr>
          <p:cNvPr id="32" name="TextBox 31"/>
          <p:cNvSpPr txBox="1"/>
          <p:nvPr/>
        </p:nvSpPr>
        <p:spPr>
          <a:xfrm>
            <a:off x="8030308" y="1956877"/>
            <a:ext cx="1172308" cy="769441"/>
          </a:xfrm>
          <a:prstGeom prst="rect">
            <a:avLst/>
          </a:prstGeom>
          <a:noFill/>
        </p:spPr>
        <p:txBody>
          <a:bodyPr wrap="square" rtlCol="0">
            <a:spAutoFit/>
          </a:bodyPr>
          <a:lstStyle/>
          <a:p>
            <a:r>
              <a:rPr lang="en-US" sz="1100" b="1" dirty="0" smtClean="0">
                <a:solidFill>
                  <a:schemeClr val="bg1"/>
                </a:solidFill>
              </a:rPr>
              <a:t>Present the capabilities required to seize the opportunity</a:t>
            </a:r>
            <a:endParaRPr lang="en-US" sz="1100" b="1" dirty="0">
              <a:solidFill>
                <a:schemeClr val="bg1"/>
              </a:solidFill>
            </a:endParaRPr>
          </a:p>
        </p:txBody>
      </p:sp>
      <p:sp>
        <p:nvSpPr>
          <p:cNvPr id="33" name="TextBox 32"/>
          <p:cNvSpPr txBox="1"/>
          <p:nvPr/>
        </p:nvSpPr>
        <p:spPr>
          <a:xfrm>
            <a:off x="9673782" y="1956877"/>
            <a:ext cx="1172308" cy="938719"/>
          </a:xfrm>
          <a:prstGeom prst="rect">
            <a:avLst/>
          </a:prstGeom>
          <a:noFill/>
        </p:spPr>
        <p:txBody>
          <a:bodyPr wrap="square" rtlCol="0">
            <a:spAutoFit/>
          </a:bodyPr>
          <a:lstStyle/>
          <a:p>
            <a:r>
              <a:rPr lang="en-US" sz="1100" b="1" dirty="0" smtClean="0">
                <a:solidFill>
                  <a:schemeClr val="bg1"/>
                </a:solidFill>
              </a:rPr>
              <a:t>Demonstrate how your solution is better than anyone else’s</a:t>
            </a:r>
            <a:endParaRPr lang="en-US" sz="1100" b="1" dirty="0">
              <a:solidFill>
                <a:schemeClr val="bg1"/>
              </a:solidFill>
            </a:endParaRPr>
          </a:p>
        </p:txBody>
      </p:sp>
      <p:graphicFrame>
        <p:nvGraphicFramePr>
          <p:cNvPr id="34" name="Table 33"/>
          <p:cNvGraphicFramePr>
            <a:graphicFrameLocks noGrp="1" noChangeAspect="1"/>
          </p:cNvGraphicFramePr>
          <p:nvPr>
            <p:extLst>
              <p:ext uri="{D42A27DB-BD31-4B8C-83A1-F6EECF244321}">
                <p14:modId xmlns:p14="http://schemas.microsoft.com/office/powerpoint/2010/main" val="3471100110"/>
              </p:ext>
            </p:extLst>
          </p:nvPr>
        </p:nvGraphicFramePr>
        <p:xfrm>
          <a:off x="1324708" y="3103027"/>
          <a:ext cx="9741877" cy="3597466"/>
        </p:xfrm>
        <a:graphic>
          <a:graphicData uri="http://schemas.openxmlformats.org/drawingml/2006/table">
            <a:tbl>
              <a:tblPr firstRow="1" firstCol="1" lastCol="1" bandRow="1"/>
              <a:tblGrid>
                <a:gridCol w="9741877">
                  <a:extLst>
                    <a:ext uri="{9D8B030D-6E8A-4147-A177-3AD203B41FA5}">
                      <a16:colId xmlns:a16="http://schemas.microsoft.com/office/drawing/2014/main" xmlns="" val="3779066252"/>
                    </a:ext>
                  </a:extLst>
                </a:gridCol>
              </a:tblGrid>
              <a:tr h="224733">
                <a:tc>
                  <a:txBody>
                    <a:bodyPr/>
                    <a:lstStyle/>
                    <a:p>
                      <a:pPr marL="0" marR="0" algn="l">
                        <a:lnSpc>
                          <a:spcPct val="107000"/>
                        </a:lnSpc>
                        <a:spcBef>
                          <a:spcPts val="0"/>
                        </a:spcBef>
                        <a:spcAft>
                          <a:spcPts val="800"/>
                        </a:spcAft>
                      </a:pPr>
                      <a:r>
                        <a:rPr lang="en-US" sz="1600" b="1" dirty="0">
                          <a:effectLst/>
                          <a:latin typeface="Calibri" panose="020F0502020204030204" pitchFamily="34" charset="0"/>
                          <a:ea typeface="Times New Roman" panose="02020603050405020304" pitchFamily="18" charset="0"/>
                          <a:cs typeface="Times New Roman" panose="02020603050405020304" pitchFamily="18" charset="0"/>
                        </a:rPr>
                        <a:t>Positive Business Outcomes/The Safe Path</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7421" marR="474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335424963"/>
                  </a:ext>
                </a:extLst>
              </a:tr>
              <a:tr h="3024915">
                <a:tc>
                  <a:txBody>
                    <a:bodyPr/>
                    <a:lstStyle/>
                    <a:p>
                      <a:pPr marL="0" marR="0" algn="l">
                        <a:lnSpc>
                          <a:spcPct val="115000"/>
                        </a:lnSpc>
                        <a:spcBef>
                          <a:spcPts val="0"/>
                        </a:spcBef>
                        <a:spcAft>
                          <a:spcPts val="800"/>
                        </a:spcAft>
                      </a:pP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 Reduced OPEX &amp; CAPEX </a:t>
                      </a:r>
                    </a:p>
                    <a:p>
                      <a:pPr marL="0" marR="0" algn="l">
                        <a:lnSpc>
                          <a:spcPct val="115000"/>
                        </a:lnSpc>
                        <a:spcBef>
                          <a:spcPts val="0"/>
                        </a:spcBef>
                        <a:spcAft>
                          <a:spcPts val="800"/>
                        </a:spcAft>
                      </a:pP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 Meet or exceed SLAs </a:t>
                      </a:r>
                    </a:p>
                    <a:p>
                      <a:pPr marL="0" marR="0" algn="l">
                        <a:lnSpc>
                          <a:spcPct val="115000"/>
                        </a:lnSpc>
                        <a:spcBef>
                          <a:spcPts val="0"/>
                        </a:spcBef>
                        <a:spcAft>
                          <a:spcPts val="800"/>
                        </a:spcAft>
                      </a:pP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 Efficient use of skills </a:t>
                      </a:r>
                    </a:p>
                    <a:p>
                      <a:pPr marL="0" marR="0" algn="l">
                        <a:lnSpc>
                          <a:spcPct val="115000"/>
                        </a:lnSpc>
                        <a:spcBef>
                          <a:spcPts val="0"/>
                        </a:spcBef>
                        <a:spcAft>
                          <a:spcPts val="800"/>
                        </a:spcAft>
                      </a:pP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 Lower support cost </a:t>
                      </a:r>
                    </a:p>
                    <a:p>
                      <a:pPr marL="0" marR="0" algn="l">
                        <a:lnSpc>
                          <a:spcPct val="115000"/>
                        </a:lnSpc>
                        <a:spcBef>
                          <a:spcPts val="0"/>
                        </a:spcBef>
                        <a:spcAft>
                          <a:spcPts val="800"/>
                        </a:spcAft>
                      </a:pP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 Virtualization targets achieved </a:t>
                      </a:r>
                    </a:p>
                    <a:p>
                      <a:pPr marL="0" marR="0" algn="l">
                        <a:lnSpc>
                          <a:spcPct val="115000"/>
                        </a:lnSpc>
                        <a:spcBef>
                          <a:spcPts val="0"/>
                        </a:spcBef>
                        <a:spcAft>
                          <a:spcPts val="800"/>
                        </a:spcAft>
                      </a:pP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 Increase infrastructure efficiency </a:t>
                      </a:r>
                    </a:p>
                    <a:p>
                      <a:pPr marL="0" marR="0" algn="l">
                        <a:lnSpc>
                          <a:spcPct val="115000"/>
                        </a:lnSpc>
                        <a:spcBef>
                          <a:spcPts val="0"/>
                        </a:spcBef>
                        <a:spcAft>
                          <a:spcPts val="800"/>
                        </a:spcAft>
                      </a:pP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 Increase profitability </a:t>
                      </a:r>
                    </a:p>
                    <a:p>
                      <a:pPr marL="0" marR="0" algn="l">
                        <a:lnSpc>
                          <a:spcPct val="115000"/>
                        </a:lnSpc>
                        <a:spcBef>
                          <a:spcPts val="0"/>
                        </a:spcBef>
                        <a:spcAft>
                          <a:spcPts val="800"/>
                        </a:spcAft>
                      </a:pP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 Charge premium for services </a:t>
                      </a:r>
                    </a:p>
                    <a:p>
                      <a:pPr marL="0" marR="0" algn="l">
                        <a:lnSpc>
                          <a:spcPct val="115000"/>
                        </a:lnSpc>
                        <a:spcBef>
                          <a:spcPts val="0"/>
                        </a:spcBef>
                        <a:spcAft>
                          <a:spcPts val="800"/>
                        </a:spcAft>
                      </a:pP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 IT is economical vs. outsourcing </a:t>
                      </a: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 </a:t>
                      </a:r>
                    </a:p>
                  </a:txBody>
                  <a:tcPr marL="47421" marR="474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212519620"/>
                  </a:ext>
                </a:extLst>
              </a:tr>
            </a:tbl>
          </a:graphicData>
        </a:graphic>
      </p:graphicFrame>
      <p:sp>
        <p:nvSpPr>
          <p:cNvPr id="35" name="Title 35"/>
          <p:cNvSpPr>
            <a:spLocks noGrp="1"/>
          </p:cNvSpPr>
          <p:nvPr>
            <p:ph type="title"/>
          </p:nvPr>
        </p:nvSpPr>
        <p:spPr>
          <a:xfrm>
            <a:off x="322235" y="130349"/>
            <a:ext cx="11031416" cy="1012368"/>
          </a:xfrm>
        </p:spPr>
        <p:txBody>
          <a:bodyPr/>
          <a:lstStyle/>
          <a:p>
            <a:r>
              <a:rPr lang="en-US" dirty="0"/>
              <a:t>Maximize IT Efficiency</a:t>
            </a:r>
          </a:p>
        </p:txBody>
      </p:sp>
    </p:spTree>
    <p:extLst>
      <p:ext uri="{BB962C8B-B14F-4D97-AF65-F5344CB8AC3E}">
        <p14:creationId xmlns:p14="http://schemas.microsoft.com/office/powerpoint/2010/main" val="21825380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nvSpPr>
        <p:spPr>
          <a:xfrm>
            <a:off x="2848708" y="1899138"/>
            <a:ext cx="1629508" cy="996461"/>
          </a:xfrm>
          <a:prstGeom prst="chevron">
            <a:avLst>
              <a:gd name="adj" fmla="val 19864"/>
            </a:avLst>
          </a:prstGeom>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Chevron 4"/>
          <p:cNvSpPr/>
          <p:nvPr/>
        </p:nvSpPr>
        <p:spPr>
          <a:xfrm>
            <a:off x="4478216" y="1899137"/>
            <a:ext cx="1629508" cy="996461"/>
          </a:xfrm>
          <a:prstGeom prst="chevron">
            <a:avLst>
              <a:gd name="adj" fmla="val 19864"/>
            </a:avLst>
          </a:prstGeom>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Chevron 5"/>
          <p:cNvSpPr/>
          <p:nvPr/>
        </p:nvSpPr>
        <p:spPr>
          <a:xfrm>
            <a:off x="6107724" y="1899137"/>
            <a:ext cx="1629508" cy="996461"/>
          </a:xfrm>
          <a:prstGeom prst="chevron">
            <a:avLst>
              <a:gd name="adj" fmla="val 19864"/>
            </a:avLst>
          </a:prstGeom>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Chevron 6"/>
          <p:cNvSpPr/>
          <p:nvPr/>
        </p:nvSpPr>
        <p:spPr>
          <a:xfrm>
            <a:off x="7807570" y="1899136"/>
            <a:ext cx="1629508" cy="996461"/>
          </a:xfrm>
          <a:prstGeom prst="chevron">
            <a:avLst>
              <a:gd name="adj" fmla="val 19864"/>
            </a:avLst>
          </a:prstGeom>
          <a:solidFill>
            <a:srgbClr val="92D050"/>
          </a:solidFill>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hevron 7"/>
          <p:cNvSpPr/>
          <p:nvPr/>
        </p:nvSpPr>
        <p:spPr>
          <a:xfrm>
            <a:off x="9437078" y="1899135"/>
            <a:ext cx="1629508" cy="996461"/>
          </a:xfrm>
          <a:prstGeom prst="chevron">
            <a:avLst>
              <a:gd name="adj" fmla="val 19864"/>
            </a:avLst>
          </a:prstGeom>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Pentagon 8"/>
          <p:cNvSpPr/>
          <p:nvPr/>
        </p:nvSpPr>
        <p:spPr>
          <a:xfrm>
            <a:off x="1324708" y="1899135"/>
            <a:ext cx="1524000" cy="996461"/>
          </a:xfrm>
          <a:prstGeom prst="homePlate">
            <a:avLst>
              <a:gd name="adj" fmla="val 24118"/>
            </a:avLst>
          </a:prstGeom>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230925" y="1793624"/>
            <a:ext cx="222739" cy="211015"/>
          </a:xfrm>
          <a:prstGeom prst="ellipse">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bg1"/>
                </a:solidFill>
              </a:rPr>
              <a:t>1</a:t>
            </a:r>
            <a:endParaRPr lang="en-US" sz="1050" b="1" dirty="0">
              <a:solidFill>
                <a:schemeClr val="bg1"/>
              </a:solidFill>
            </a:endParaRPr>
          </a:p>
        </p:txBody>
      </p:sp>
      <p:sp>
        <p:nvSpPr>
          <p:cNvPr id="11" name="Oval 10"/>
          <p:cNvSpPr/>
          <p:nvPr/>
        </p:nvSpPr>
        <p:spPr>
          <a:xfrm>
            <a:off x="2754925" y="1793624"/>
            <a:ext cx="222739" cy="211015"/>
          </a:xfrm>
          <a:prstGeom prst="ellipse">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bg1"/>
                </a:solidFill>
              </a:rPr>
              <a:t>2</a:t>
            </a:r>
            <a:endParaRPr lang="en-US" sz="1050" b="1" dirty="0">
              <a:solidFill>
                <a:schemeClr val="bg1"/>
              </a:solidFill>
            </a:endParaRPr>
          </a:p>
        </p:txBody>
      </p:sp>
      <p:sp>
        <p:nvSpPr>
          <p:cNvPr id="12" name="Oval 11"/>
          <p:cNvSpPr/>
          <p:nvPr/>
        </p:nvSpPr>
        <p:spPr>
          <a:xfrm>
            <a:off x="4372709" y="1793624"/>
            <a:ext cx="222739" cy="211015"/>
          </a:xfrm>
          <a:prstGeom prst="ellipse">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bg1"/>
                </a:solidFill>
              </a:rPr>
              <a:t>3</a:t>
            </a:r>
            <a:endParaRPr lang="en-US" sz="1050" b="1" dirty="0">
              <a:solidFill>
                <a:schemeClr val="bg1"/>
              </a:solidFill>
            </a:endParaRPr>
          </a:p>
        </p:txBody>
      </p:sp>
      <p:sp>
        <p:nvSpPr>
          <p:cNvPr id="13" name="Oval 12"/>
          <p:cNvSpPr/>
          <p:nvPr/>
        </p:nvSpPr>
        <p:spPr>
          <a:xfrm>
            <a:off x="6013941" y="1793624"/>
            <a:ext cx="222739" cy="211015"/>
          </a:xfrm>
          <a:prstGeom prst="ellipse">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bg1"/>
                </a:solidFill>
              </a:rPr>
              <a:t>4</a:t>
            </a:r>
            <a:endParaRPr lang="en-US" sz="1050" b="1" dirty="0">
              <a:solidFill>
                <a:schemeClr val="bg1"/>
              </a:solidFill>
            </a:endParaRPr>
          </a:p>
        </p:txBody>
      </p:sp>
      <p:sp>
        <p:nvSpPr>
          <p:cNvPr id="14" name="Oval 13"/>
          <p:cNvSpPr/>
          <p:nvPr/>
        </p:nvSpPr>
        <p:spPr>
          <a:xfrm>
            <a:off x="7643449" y="1793624"/>
            <a:ext cx="222739" cy="211015"/>
          </a:xfrm>
          <a:prstGeom prst="ellipse">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5</a:t>
            </a:r>
          </a:p>
        </p:txBody>
      </p:sp>
      <p:sp>
        <p:nvSpPr>
          <p:cNvPr id="15" name="Oval 14"/>
          <p:cNvSpPr/>
          <p:nvPr/>
        </p:nvSpPr>
        <p:spPr>
          <a:xfrm>
            <a:off x="9355018" y="1793624"/>
            <a:ext cx="222739" cy="211015"/>
          </a:xfrm>
          <a:prstGeom prst="ellipse">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6</a:t>
            </a:r>
            <a:endParaRPr lang="en-US" sz="1200" b="1" dirty="0">
              <a:solidFill>
                <a:schemeClr val="bg1"/>
              </a:solidFill>
            </a:endParaRPr>
          </a:p>
        </p:txBody>
      </p:sp>
      <p:sp>
        <p:nvSpPr>
          <p:cNvPr id="16" name="TextBox 15"/>
          <p:cNvSpPr txBox="1"/>
          <p:nvPr/>
        </p:nvSpPr>
        <p:spPr>
          <a:xfrm>
            <a:off x="1576758" y="1204408"/>
            <a:ext cx="880562" cy="307777"/>
          </a:xfrm>
          <a:prstGeom prst="rect">
            <a:avLst/>
          </a:prstGeom>
          <a:noFill/>
        </p:spPr>
        <p:txBody>
          <a:bodyPr wrap="none" rtlCol="0">
            <a:spAutoFit/>
          </a:bodyPr>
          <a:lstStyle/>
          <a:p>
            <a:r>
              <a:rPr lang="en-US" sz="1400" dirty="0" smtClean="0"/>
              <a:t>Warm Up</a:t>
            </a:r>
            <a:endParaRPr lang="en-US" sz="1400" dirty="0"/>
          </a:p>
        </p:txBody>
      </p:sp>
      <p:sp>
        <p:nvSpPr>
          <p:cNvPr id="17" name="TextBox 16"/>
          <p:cNvSpPr txBox="1"/>
          <p:nvPr/>
        </p:nvSpPr>
        <p:spPr>
          <a:xfrm>
            <a:off x="3154132" y="1204408"/>
            <a:ext cx="799834" cy="307777"/>
          </a:xfrm>
          <a:prstGeom prst="rect">
            <a:avLst/>
          </a:prstGeom>
          <a:noFill/>
        </p:spPr>
        <p:txBody>
          <a:bodyPr wrap="none" rtlCol="0">
            <a:spAutoFit/>
          </a:bodyPr>
          <a:lstStyle/>
          <a:p>
            <a:r>
              <a:rPr lang="en-US" sz="1400" dirty="0" smtClean="0"/>
              <a:t>Reframe</a:t>
            </a:r>
            <a:endParaRPr lang="en-US" sz="1400" dirty="0"/>
          </a:p>
        </p:txBody>
      </p:sp>
      <p:sp>
        <p:nvSpPr>
          <p:cNvPr id="18" name="TextBox 17"/>
          <p:cNvSpPr txBox="1"/>
          <p:nvPr/>
        </p:nvSpPr>
        <p:spPr>
          <a:xfrm>
            <a:off x="6221564" y="1204408"/>
            <a:ext cx="1422184" cy="307777"/>
          </a:xfrm>
          <a:prstGeom prst="rect">
            <a:avLst/>
          </a:prstGeom>
          <a:noFill/>
        </p:spPr>
        <p:txBody>
          <a:bodyPr wrap="none" rtlCol="0">
            <a:spAutoFit/>
          </a:bodyPr>
          <a:lstStyle/>
          <a:p>
            <a:r>
              <a:rPr lang="en-US" sz="1400" dirty="0" smtClean="0"/>
              <a:t>Bind Emotionally</a:t>
            </a:r>
            <a:endParaRPr lang="en-US" sz="1400" dirty="0"/>
          </a:p>
        </p:txBody>
      </p:sp>
      <p:sp>
        <p:nvSpPr>
          <p:cNvPr id="19" name="TextBox 18"/>
          <p:cNvSpPr txBox="1"/>
          <p:nvPr/>
        </p:nvSpPr>
        <p:spPr>
          <a:xfrm>
            <a:off x="9374047" y="1204408"/>
            <a:ext cx="1528880" cy="523220"/>
          </a:xfrm>
          <a:prstGeom prst="rect">
            <a:avLst/>
          </a:prstGeom>
          <a:noFill/>
        </p:spPr>
        <p:txBody>
          <a:bodyPr wrap="none" rtlCol="0">
            <a:spAutoFit/>
          </a:bodyPr>
          <a:lstStyle/>
          <a:p>
            <a:pPr algn="ctr"/>
            <a:r>
              <a:rPr lang="en-US" sz="1400" dirty="0" smtClean="0"/>
              <a:t>Why Your Solution</a:t>
            </a:r>
          </a:p>
          <a:p>
            <a:pPr algn="ctr"/>
            <a:r>
              <a:rPr lang="en-US" sz="1400" dirty="0" smtClean="0"/>
              <a:t>Is Unique</a:t>
            </a:r>
            <a:endParaRPr lang="en-US" sz="1400" dirty="0"/>
          </a:p>
        </p:txBody>
      </p:sp>
      <p:sp>
        <p:nvSpPr>
          <p:cNvPr id="20" name="TextBox 19"/>
          <p:cNvSpPr txBox="1"/>
          <p:nvPr/>
        </p:nvSpPr>
        <p:spPr>
          <a:xfrm>
            <a:off x="7786158" y="1204408"/>
            <a:ext cx="1333185" cy="523220"/>
          </a:xfrm>
          <a:prstGeom prst="rect">
            <a:avLst/>
          </a:prstGeom>
          <a:noFill/>
        </p:spPr>
        <p:txBody>
          <a:bodyPr wrap="none" rtlCol="0">
            <a:spAutoFit/>
          </a:bodyPr>
          <a:lstStyle/>
          <a:p>
            <a:pPr algn="ctr"/>
            <a:r>
              <a:rPr lang="en-US" sz="1400" dirty="0" smtClean="0"/>
              <a:t>Present What’s </a:t>
            </a:r>
          </a:p>
          <a:p>
            <a:pPr algn="ctr"/>
            <a:r>
              <a:rPr lang="en-US" sz="1400" dirty="0" smtClean="0"/>
              <a:t>Needed</a:t>
            </a:r>
            <a:endParaRPr lang="en-US" sz="1400" dirty="0"/>
          </a:p>
        </p:txBody>
      </p:sp>
      <p:sp>
        <p:nvSpPr>
          <p:cNvPr id="21" name="TextBox 20"/>
          <p:cNvSpPr txBox="1"/>
          <p:nvPr/>
        </p:nvSpPr>
        <p:spPr>
          <a:xfrm>
            <a:off x="4703427" y="1204408"/>
            <a:ext cx="985270" cy="307777"/>
          </a:xfrm>
          <a:prstGeom prst="rect">
            <a:avLst/>
          </a:prstGeom>
          <a:noFill/>
        </p:spPr>
        <p:txBody>
          <a:bodyPr wrap="none" rtlCol="0">
            <a:spAutoFit/>
          </a:bodyPr>
          <a:lstStyle/>
          <a:p>
            <a:r>
              <a:rPr lang="en-US" sz="1400" dirty="0" smtClean="0"/>
              <a:t>Rationalize</a:t>
            </a:r>
            <a:endParaRPr lang="en-US" sz="1400" dirty="0"/>
          </a:p>
        </p:txBody>
      </p:sp>
      <p:cxnSp>
        <p:nvCxnSpPr>
          <p:cNvPr id="22" name="Straight Connector 21"/>
          <p:cNvCxnSpPr/>
          <p:nvPr/>
        </p:nvCxnSpPr>
        <p:spPr>
          <a:xfrm>
            <a:off x="1342293" y="1204408"/>
            <a:ext cx="1295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922908" y="1204408"/>
            <a:ext cx="1295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542543" y="1204408"/>
            <a:ext cx="1295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213231" y="1204408"/>
            <a:ext cx="1295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7807570" y="1204408"/>
            <a:ext cx="1295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469627" y="1204408"/>
            <a:ext cx="1295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416021" y="1956877"/>
            <a:ext cx="1172308" cy="600164"/>
          </a:xfrm>
          <a:prstGeom prst="rect">
            <a:avLst/>
          </a:prstGeom>
          <a:noFill/>
        </p:spPr>
        <p:txBody>
          <a:bodyPr wrap="square" rtlCol="0">
            <a:spAutoFit/>
          </a:bodyPr>
          <a:lstStyle/>
          <a:p>
            <a:r>
              <a:rPr lang="en-US" sz="1100" b="1" dirty="0" smtClean="0">
                <a:solidFill>
                  <a:schemeClr val="bg1"/>
                </a:solidFill>
              </a:rPr>
              <a:t>Build credibility:</a:t>
            </a:r>
          </a:p>
          <a:p>
            <a:r>
              <a:rPr lang="en-US" sz="1100" b="1" dirty="0" smtClean="0">
                <a:solidFill>
                  <a:schemeClr val="bg1"/>
                </a:solidFill>
              </a:rPr>
              <a:t>“I know your world”</a:t>
            </a:r>
            <a:endParaRPr lang="en-US" sz="1100" b="1" dirty="0">
              <a:solidFill>
                <a:schemeClr val="bg1"/>
              </a:solidFill>
            </a:endParaRPr>
          </a:p>
        </p:txBody>
      </p:sp>
      <p:sp>
        <p:nvSpPr>
          <p:cNvPr id="29" name="TextBox 28"/>
          <p:cNvSpPr txBox="1"/>
          <p:nvPr/>
        </p:nvSpPr>
        <p:spPr>
          <a:xfrm>
            <a:off x="3090408" y="1956877"/>
            <a:ext cx="1172308" cy="938719"/>
          </a:xfrm>
          <a:prstGeom prst="rect">
            <a:avLst/>
          </a:prstGeom>
          <a:noFill/>
        </p:spPr>
        <p:txBody>
          <a:bodyPr wrap="square" rtlCol="0">
            <a:spAutoFit/>
          </a:bodyPr>
          <a:lstStyle/>
          <a:p>
            <a:r>
              <a:rPr lang="en-US" sz="1100" b="1" dirty="0" smtClean="0">
                <a:solidFill>
                  <a:schemeClr val="bg1"/>
                </a:solidFill>
              </a:rPr>
              <a:t>Surprise with a new perspective, making them wanting more</a:t>
            </a:r>
            <a:endParaRPr lang="en-US" sz="1100" b="1" dirty="0">
              <a:solidFill>
                <a:schemeClr val="bg1"/>
              </a:solidFill>
            </a:endParaRPr>
          </a:p>
        </p:txBody>
      </p:sp>
      <p:sp>
        <p:nvSpPr>
          <p:cNvPr id="30" name="TextBox 29"/>
          <p:cNvSpPr txBox="1"/>
          <p:nvPr/>
        </p:nvSpPr>
        <p:spPr>
          <a:xfrm>
            <a:off x="4764795" y="1956877"/>
            <a:ext cx="1172308" cy="938719"/>
          </a:xfrm>
          <a:prstGeom prst="rect">
            <a:avLst/>
          </a:prstGeom>
          <a:noFill/>
        </p:spPr>
        <p:txBody>
          <a:bodyPr wrap="square" rtlCol="0">
            <a:spAutoFit/>
          </a:bodyPr>
          <a:lstStyle/>
          <a:p>
            <a:r>
              <a:rPr lang="en-US" sz="1100" b="1" dirty="0" smtClean="0">
                <a:solidFill>
                  <a:schemeClr val="bg1"/>
                </a:solidFill>
              </a:rPr>
              <a:t>Leverage Fear Uncertainty &amp; Doubt via data based on value drivers</a:t>
            </a:r>
            <a:endParaRPr lang="en-US" sz="1100" b="1" dirty="0">
              <a:solidFill>
                <a:schemeClr val="bg1"/>
              </a:solidFill>
            </a:endParaRPr>
          </a:p>
        </p:txBody>
      </p:sp>
      <p:sp>
        <p:nvSpPr>
          <p:cNvPr id="31" name="TextBox 30"/>
          <p:cNvSpPr txBox="1"/>
          <p:nvPr/>
        </p:nvSpPr>
        <p:spPr>
          <a:xfrm>
            <a:off x="6330461" y="1956877"/>
            <a:ext cx="1172308" cy="938719"/>
          </a:xfrm>
          <a:prstGeom prst="rect">
            <a:avLst/>
          </a:prstGeom>
          <a:noFill/>
        </p:spPr>
        <p:txBody>
          <a:bodyPr wrap="square" rtlCol="0">
            <a:spAutoFit/>
          </a:bodyPr>
          <a:lstStyle/>
          <a:p>
            <a:r>
              <a:rPr lang="en-US" sz="1100" b="1" dirty="0" smtClean="0">
                <a:solidFill>
                  <a:schemeClr val="bg1"/>
                </a:solidFill>
              </a:rPr>
              <a:t>Make the customer see the challenge </a:t>
            </a:r>
          </a:p>
          <a:p>
            <a:r>
              <a:rPr lang="en-US" sz="1100" b="1" dirty="0" smtClean="0">
                <a:solidFill>
                  <a:schemeClr val="bg1"/>
                </a:solidFill>
              </a:rPr>
              <a:t>/opportunity as their own</a:t>
            </a:r>
            <a:endParaRPr lang="en-US" sz="1100" b="1" dirty="0">
              <a:solidFill>
                <a:schemeClr val="bg1"/>
              </a:solidFill>
            </a:endParaRPr>
          </a:p>
        </p:txBody>
      </p:sp>
      <p:sp>
        <p:nvSpPr>
          <p:cNvPr id="32" name="TextBox 31"/>
          <p:cNvSpPr txBox="1"/>
          <p:nvPr/>
        </p:nvSpPr>
        <p:spPr>
          <a:xfrm>
            <a:off x="8030308" y="1956877"/>
            <a:ext cx="1172308" cy="769441"/>
          </a:xfrm>
          <a:prstGeom prst="rect">
            <a:avLst/>
          </a:prstGeom>
          <a:noFill/>
        </p:spPr>
        <p:txBody>
          <a:bodyPr wrap="square" rtlCol="0">
            <a:spAutoFit/>
          </a:bodyPr>
          <a:lstStyle/>
          <a:p>
            <a:r>
              <a:rPr lang="en-US" sz="1100" b="1" dirty="0" smtClean="0">
                <a:solidFill>
                  <a:schemeClr val="bg1"/>
                </a:solidFill>
              </a:rPr>
              <a:t>Present the capabilities required to seize the opportunity</a:t>
            </a:r>
            <a:endParaRPr lang="en-US" sz="1100" b="1" dirty="0">
              <a:solidFill>
                <a:schemeClr val="bg1"/>
              </a:solidFill>
            </a:endParaRPr>
          </a:p>
        </p:txBody>
      </p:sp>
      <p:sp>
        <p:nvSpPr>
          <p:cNvPr id="33" name="TextBox 32"/>
          <p:cNvSpPr txBox="1"/>
          <p:nvPr/>
        </p:nvSpPr>
        <p:spPr>
          <a:xfrm>
            <a:off x="9673782" y="1956877"/>
            <a:ext cx="1172308" cy="938719"/>
          </a:xfrm>
          <a:prstGeom prst="rect">
            <a:avLst/>
          </a:prstGeom>
          <a:noFill/>
        </p:spPr>
        <p:txBody>
          <a:bodyPr wrap="square" rtlCol="0">
            <a:spAutoFit/>
          </a:bodyPr>
          <a:lstStyle/>
          <a:p>
            <a:r>
              <a:rPr lang="en-US" sz="1100" b="1" dirty="0" smtClean="0">
                <a:solidFill>
                  <a:schemeClr val="bg1"/>
                </a:solidFill>
              </a:rPr>
              <a:t>Demonstrate how your solution is better than anyone else’s</a:t>
            </a:r>
            <a:endParaRPr lang="en-US" sz="1100" b="1" dirty="0">
              <a:solidFill>
                <a:schemeClr val="bg1"/>
              </a:solidFill>
            </a:endParaRPr>
          </a:p>
        </p:txBody>
      </p:sp>
      <p:graphicFrame>
        <p:nvGraphicFramePr>
          <p:cNvPr id="34" name="Table 33"/>
          <p:cNvGraphicFramePr>
            <a:graphicFrameLocks noGrp="1" noChangeAspect="1"/>
          </p:cNvGraphicFramePr>
          <p:nvPr>
            <p:extLst>
              <p:ext uri="{D42A27DB-BD31-4B8C-83A1-F6EECF244321}">
                <p14:modId xmlns:p14="http://schemas.microsoft.com/office/powerpoint/2010/main" val="3792897708"/>
              </p:ext>
            </p:extLst>
          </p:nvPr>
        </p:nvGraphicFramePr>
        <p:xfrm>
          <a:off x="1342293" y="3282546"/>
          <a:ext cx="9604588" cy="3396672"/>
        </p:xfrm>
        <a:graphic>
          <a:graphicData uri="http://schemas.openxmlformats.org/drawingml/2006/table">
            <a:tbl>
              <a:tblPr firstRow="1" firstCol="1" lastCol="1" bandRow="1"/>
              <a:tblGrid>
                <a:gridCol w="9604588">
                  <a:extLst>
                    <a:ext uri="{9D8B030D-6E8A-4147-A177-3AD203B41FA5}">
                      <a16:colId xmlns:a16="http://schemas.microsoft.com/office/drawing/2014/main" xmlns="" val="4173698092"/>
                    </a:ext>
                  </a:extLst>
                </a:gridCol>
              </a:tblGrid>
              <a:tr h="317970">
                <a:tc>
                  <a:txBody>
                    <a:bodyPr/>
                    <a:lstStyle/>
                    <a:p>
                      <a:pPr marL="0" marR="0" algn="l">
                        <a:lnSpc>
                          <a:spcPct val="107000"/>
                        </a:lnSpc>
                        <a:spcBef>
                          <a:spcPts val="0"/>
                        </a:spcBef>
                        <a:spcAft>
                          <a:spcPts val="800"/>
                        </a:spcAft>
                      </a:pPr>
                      <a:r>
                        <a:rPr lang="en-US" sz="1600" b="1" dirty="0">
                          <a:effectLst/>
                          <a:latin typeface="Calibri" panose="020F0502020204030204" pitchFamily="34" charset="0"/>
                          <a:ea typeface="Times New Roman" panose="02020603050405020304" pitchFamily="18" charset="0"/>
                          <a:cs typeface="Times New Roman" panose="02020603050405020304" pitchFamily="18" charset="0"/>
                        </a:rPr>
                        <a:t>Required Capabilities</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7421" marR="474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335424963"/>
                  </a:ext>
                </a:extLst>
              </a:tr>
              <a:tr h="3078702">
                <a:tc>
                  <a:txBody>
                    <a:bodyPr/>
                    <a:lstStyle/>
                    <a:p>
                      <a:pPr marL="0" marR="0" algn="l">
                        <a:lnSpc>
                          <a:spcPct val="115000"/>
                        </a:lnSpc>
                        <a:spcBef>
                          <a:spcPts val="0"/>
                        </a:spcBef>
                        <a:spcAft>
                          <a:spcPts val="800"/>
                        </a:spcAft>
                      </a:pP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 Decision automation </a:t>
                      </a:r>
                    </a:p>
                    <a:p>
                      <a:pPr marL="0" marR="0" algn="l">
                        <a:lnSpc>
                          <a:spcPct val="115000"/>
                        </a:lnSpc>
                        <a:spcBef>
                          <a:spcPts val="0"/>
                        </a:spcBef>
                        <a:spcAft>
                          <a:spcPts val="800"/>
                        </a:spcAft>
                      </a:pP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 Optimize infrastructure health </a:t>
                      </a:r>
                    </a:p>
                    <a:p>
                      <a:pPr marL="0" marR="0" algn="l">
                        <a:lnSpc>
                          <a:spcPct val="115000"/>
                        </a:lnSpc>
                        <a:spcBef>
                          <a:spcPts val="0"/>
                        </a:spcBef>
                        <a:spcAft>
                          <a:spcPts val="800"/>
                        </a:spcAft>
                      </a:pP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 Model potential changes </a:t>
                      </a:r>
                    </a:p>
                    <a:p>
                      <a:pPr marL="0" marR="0" algn="l">
                        <a:lnSpc>
                          <a:spcPct val="115000"/>
                        </a:lnSpc>
                        <a:spcBef>
                          <a:spcPts val="0"/>
                        </a:spcBef>
                        <a:spcAft>
                          <a:spcPts val="800"/>
                        </a:spcAft>
                      </a:pP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 Assure perf. &amp; efficiency </a:t>
                      </a:r>
                    </a:p>
                    <a:p>
                      <a:pPr marL="0" marR="0" algn="l">
                        <a:lnSpc>
                          <a:spcPct val="115000"/>
                        </a:lnSpc>
                        <a:spcBef>
                          <a:spcPts val="0"/>
                        </a:spcBef>
                        <a:spcAft>
                          <a:spcPts val="800"/>
                        </a:spcAft>
                      </a:pP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 Rapid time to value </a:t>
                      </a:r>
                    </a:p>
                    <a:p>
                      <a:pPr marL="0" marR="0" algn="l">
                        <a:lnSpc>
                          <a:spcPct val="115000"/>
                        </a:lnSpc>
                        <a:spcBef>
                          <a:spcPts val="0"/>
                        </a:spcBef>
                        <a:spcAft>
                          <a:spcPts val="800"/>
                        </a:spcAft>
                      </a:pP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 Rapid “what-if” scenarios </a:t>
                      </a:r>
                    </a:p>
                    <a:p>
                      <a:pPr marL="0" marR="0" algn="l">
                        <a:lnSpc>
                          <a:spcPct val="115000"/>
                        </a:lnSpc>
                        <a:spcBef>
                          <a:spcPts val="0"/>
                        </a:spcBef>
                        <a:spcAft>
                          <a:spcPts val="800"/>
                        </a:spcAft>
                      </a:pP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 Visibility &amp; control across technology stack </a:t>
                      </a:r>
                    </a:p>
                    <a:p>
                      <a:pPr marL="0" marR="0" algn="l">
                        <a:lnSpc>
                          <a:spcPct val="115000"/>
                        </a:lnSpc>
                        <a:spcBef>
                          <a:spcPts val="0"/>
                        </a:spcBef>
                        <a:spcAft>
                          <a:spcPts val="800"/>
                        </a:spcAft>
                      </a:pP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 Marketplace Data Model </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7421" marR="474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212519620"/>
                  </a:ext>
                </a:extLst>
              </a:tr>
            </a:tbl>
          </a:graphicData>
        </a:graphic>
      </p:graphicFrame>
      <p:sp>
        <p:nvSpPr>
          <p:cNvPr id="35" name="Title 35"/>
          <p:cNvSpPr>
            <a:spLocks noGrp="1"/>
          </p:cNvSpPr>
          <p:nvPr>
            <p:ph type="title"/>
          </p:nvPr>
        </p:nvSpPr>
        <p:spPr>
          <a:xfrm>
            <a:off x="322235" y="130349"/>
            <a:ext cx="11031416" cy="1012368"/>
          </a:xfrm>
        </p:spPr>
        <p:txBody>
          <a:bodyPr/>
          <a:lstStyle/>
          <a:p>
            <a:r>
              <a:rPr lang="en-US" dirty="0"/>
              <a:t>Maximize IT Efficiency</a:t>
            </a:r>
          </a:p>
        </p:txBody>
      </p:sp>
    </p:spTree>
    <p:extLst>
      <p:ext uri="{BB962C8B-B14F-4D97-AF65-F5344CB8AC3E}">
        <p14:creationId xmlns:p14="http://schemas.microsoft.com/office/powerpoint/2010/main" val="42633035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nvSpPr>
        <p:spPr>
          <a:xfrm>
            <a:off x="2848708" y="1899138"/>
            <a:ext cx="1629508" cy="996461"/>
          </a:xfrm>
          <a:prstGeom prst="chevron">
            <a:avLst>
              <a:gd name="adj" fmla="val 19864"/>
            </a:avLst>
          </a:prstGeom>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Chevron 4"/>
          <p:cNvSpPr/>
          <p:nvPr/>
        </p:nvSpPr>
        <p:spPr>
          <a:xfrm>
            <a:off x="4478216" y="1899137"/>
            <a:ext cx="1629508" cy="996461"/>
          </a:xfrm>
          <a:prstGeom prst="chevron">
            <a:avLst>
              <a:gd name="adj" fmla="val 19864"/>
            </a:avLst>
          </a:prstGeom>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Chevron 5"/>
          <p:cNvSpPr/>
          <p:nvPr/>
        </p:nvSpPr>
        <p:spPr>
          <a:xfrm>
            <a:off x="6107724" y="1899137"/>
            <a:ext cx="1629508" cy="996461"/>
          </a:xfrm>
          <a:prstGeom prst="chevron">
            <a:avLst>
              <a:gd name="adj" fmla="val 19864"/>
            </a:avLst>
          </a:prstGeom>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Chevron 6"/>
          <p:cNvSpPr/>
          <p:nvPr/>
        </p:nvSpPr>
        <p:spPr>
          <a:xfrm>
            <a:off x="7807570" y="1899136"/>
            <a:ext cx="1629508" cy="996461"/>
          </a:xfrm>
          <a:prstGeom prst="chevron">
            <a:avLst>
              <a:gd name="adj" fmla="val 19864"/>
            </a:avLst>
          </a:prstGeom>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hevron 7"/>
          <p:cNvSpPr/>
          <p:nvPr/>
        </p:nvSpPr>
        <p:spPr>
          <a:xfrm>
            <a:off x="9437078" y="1899135"/>
            <a:ext cx="1629508" cy="996461"/>
          </a:xfrm>
          <a:prstGeom prst="chevron">
            <a:avLst>
              <a:gd name="adj" fmla="val 19864"/>
            </a:avLst>
          </a:prstGeom>
          <a:solidFill>
            <a:srgbClr val="92D050"/>
          </a:solidFill>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Pentagon 8"/>
          <p:cNvSpPr/>
          <p:nvPr/>
        </p:nvSpPr>
        <p:spPr>
          <a:xfrm>
            <a:off x="1324708" y="1899135"/>
            <a:ext cx="1524000" cy="996461"/>
          </a:xfrm>
          <a:prstGeom prst="homePlate">
            <a:avLst>
              <a:gd name="adj" fmla="val 24118"/>
            </a:avLst>
          </a:prstGeom>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230925" y="1793624"/>
            <a:ext cx="222739" cy="211015"/>
          </a:xfrm>
          <a:prstGeom prst="ellipse">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bg1"/>
                </a:solidFill>
              </a:rPr>
              <a:t>1</a:t>
            </a:r>
            <a:endParaRPr lang="en-US" sz="1050" b="1" dirty="0">
              <a:solidFill>
                <a:schemeClr val="bg1"/>
              </a:solidFill>
            </a:endParaRPr>
          </a:p>
        </p:txBody>
      </p:sp>
      <p:sp>
        <p:nvSpPr>
          <p:cNvPr id="11" name="Oval 10"/>
          <p:cNvSpPr/>
          <p:nvPr/>
        </p:nvSpPr>
        <p:spPr>
          <a:xfrm>
            <a:off x="2754925" y="1793624"/>
            <a:ext cx="222739" cy="211015"/>
          </a:xfrm>
          <a:prstGeom prst="ellipse">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bg1"/>
                </a:solidFill>
              </a:rPr>
              <a:t>2</a:t>
            </a:r>
            <a:endParaRPr lang="en-US" sz="1050" b="1" dirty="0">
              <a:solidFill>
                <a:schemeClr val="bg1"/>
              </a:solidFill>
            </a:endParaRPr>
          </a:p>
        </p:txBody>
      </p:sp>
      <p:sp>
        <p:nvSpPr>
          <p:cNvPr id="12" name="Oval 11"/>
          <p:cNvSpPr/>
          <p:nvPr/>
        </p:nvSpPr>
        <p:spPr>
          <a:xfrm>
            <a:off x="4372709" y="1793624"/>
            <a:ext cx="222739" cy="211015"/>
          </a:xfrm>
          <a:prstGeom prst="ellipse">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bg1"/>
                </a:solidFill>
              </a:rPr>
              <a:t>3</a:t>
            </a:r>
            <a:endParaRPr lang="en-US" sz="1050" b="1" dirty="0">
              <a:solidFill>
                <a:schemeClr val="bg1"/>
              </a:solidFill>
            </a:endParaRPr>
          </a:p>
        </p:txBody>
      </p:sp>
      <p:sp>
        <p:nvSpPr>
          <p:cNvPr id="13" name="Oval 12"/>
          <p:cNvSpPr/>
          <p:nvPr/>
        </p:nvSpPr>
        <p:spPr>
          <a:xfrm>
            <a:off x="6013941" y="1793624"/>
            <a:ext cx="222739" cy="211015"/>
          </a:xfrm>
          <a:prstGeom prst="ellipse">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bg1"/>
                </a:solidFill>
              </a:rPr>
              <a:t>4</a:t>
            </a:r>
            <a:endParaRPr lang="en-US" sz="1050" b="1" dirty="0">
              <a:solidFill>
                <a:schemeClr val="bg1"/>
              </a:solidFill>
            </a:endParaRPr>
          </a:p>
        </p:txBody>
      </p:sp>
      <p:sp>
        <p:nvSpPr>
          <p:cNvPr id="14" name="Oval 13"/>
          <p:cNvSpPr/>
          <p:nvPr/>
        </p:nvSpPr>
        <p:spPr>
          <a:xfrm>
            <a:off x="7643449" y="1793624"/>
            <a:ext cx="222739" cy="211015"/>
          </a:xfrm>
          <a:prstGeom prst="ellipse">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5</a:t>
            </a:r>
          </a:p>
        </p:txBody>
      </p:sp>
      <p:sp>
        <p:nvSpPr>
          <p:cNvPr id="15" name="Oval 14"/>
          <p:cNvSpPr/>
          <p:nvPr/>
        </p:nvSpPr>
        <p:spPr>
          <a:xfrm>
            <a:off x="9355018" y="1793624"/>
            <a:ext cx="222739" cy="211015"/>
          </a:xfrm>
          <a:prstGeom prst="ellipse">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6</a:t>
            </a:r>
            <a:endParaRPr lang="en-US" sz="1200" b="1" dirty="0">
              <a:solidFill>
                <a:schemeClr val="bg1"/>
              </a:solidFill>
            </a:endParaRPr>
          </a:p>
        </p:txBody>
      </p:sp>
      <p:sp>
        <p:nvSpPr>
          <p:cNvPr id="16" name="TextBox 15"/>
          <p:cNvSpPr txBox="1"/>
          <p:nvPr/>
        </p:nvSpPr>
        <p:spPr>
          <a:xfrm>
            <a:off x="1576758" y="1220450"/>
            <a:ext cx="880562" cy="307777"/>
          </a:xfrm>
          <a:prstGeom prst="rect">
            <a:avLst/>
          </a:prstGeom>
          <a:noFill/>
        </p:spPr>
        <p:txBody>
          <a:bodyPr wrap="none" rtlCol="0">
            <a:spAutoFit/>
          </a:bodyPr>
          <a:lstStyle/>
          <a:p>
            <a:r>
              <a:rPr lang="en-US" sz="1400" dirty="0" smtClean="0"/>
              <a:t>Warm Up</a:t>
            </a:r>
            <a:endParaRPr lang="en-US" sz="1400" dirty="0"/>
          </a:p>
        </p:txBody>
      </p:sp>
      <p:sp>
        <p:nvSpPr>
          <p:cNvPr id="17" name="TextBox 16"/>
          <p:cNvSpPr txBox="1"/>
          <p:nvPr/>
        </p:nvSpPr>
        <p:spPr>
          <a:xfrm>
            <a:off x="3154132" y="1220450"/>
            <a:ext cx="799834" cy="307777"/>
          </a:xfrm>
          <a:prstGeom prst="rect">
            <a:avLst/>
          </a:prstGeom>
          <a:noFill/>
        </p:spPr>
        <p:txBody>
          <a:bodyPr wrap="none" rtlCol="0">
            <a:spAutoFit/>
          </a:bodyPr>
          <a:lstStyle/>
          <a:p>
            <a:r>
              <a:rPr lang="en-US" sz="1400" dirty="0" smtClean="0"/>
              <a:t>Reframe</a:t>
            </a:r>
            <a:endParaRPr lang="en-US" sz="1400" dirty="0"/>
          </a:p>
        </p:txBody>
      </p:sp>
      <p:sp>
        <p:nvSpPr>
          <p:cNvPr id="18" name="TextBox 17"/>
          <p:cNvSpPr txBox="1"/>
          <p:nvPr/>
        </p:nvSpPr>
        <p:spPr>
          <a:xfrm>
            <a:off x="6221564" y="1220450"/>
            <a:ext cx="1422184" cy="307777"/>
          </a:xfrm>
          <a:prstGeom prst="rect">
            <a:avLst/>
          </a:prstGeom>
          <a:noFill/>
        </p:spPr>
        <p:txBody>
          <a:bodyPr wrap="none" rtlCol="0">
            <a:spAutoFit/>
          </a:bodyPr>
          <a:lstStyle/>
          <a:p>
            <a:r>
              <a:rPr lang="en-US" sz="1400" dirty="0" smtClean="0"/>
              <a:t>Bind Emotionally</a:t>
            </a:r>
            <a:endParaRPr lang="en-US" sz="1400" dirty="0"/>
          </a:p>
        </p:txBody>
      </p:sp>
      <p:sp>
        <p:nvSpPr>
          <p:cNvPr id="19" name="TextBox 18"/>
          <p:cNvSpPr txBox="1"/>
          <p:nvPr/>
        </p:nvSpPr>
        <p:spPr>
          <a:xfrm>
            <a:off x="9374047" y="1220450"/>
            <a:ext cx="1528880" cy="523220"/>
          </a:xfrm>
          <a:prstGeom prst="rect">
            <a:avLst/>
          </a:prstGeom>
          <a:noFill/>
        </p:spPr>
        <p:txBody>
          <a:bodyPr wrap="none" rtlCol="0">
            <a:spAutoFit/>
          </a:bodyPr>
          <a:lstStyle/>
          <a:p>
            <a:pPr algn="ctr"/>
            <a:r>
              <a:rPr lang="en-US" sz="1400" dirty="0" smtClean="0"/>
              <a:t>Why Your Solution</a:t>
            </a:r>
          </a:p>
          <a:p>
            <a:pPr algn="ctr"/>
            <a:r>
              <a:rPr lang="en-US" sz="1400" dirty="0" smtClean="0"/>
              <a:t>Is Unique</a:t>
            </a:r>
            <a:endParaRPr lang="en-US" sz="1400" dirty="0"/>
          </a:p>
        </p:txBody>
      </p:sp>
      <p:sp>
        <p:nvSpPr>
          <p:cNvPr id="20" name="TextBox 19"/>
          <p:cNvSpPr txBox="1"/>
          <p:nvPr/>
        </p:nvSpPr>
        <p:spPr>
          <a:xfrm>
            <a:off x="7786158" y="1220450"/>
            <a:ext cx="1333185" cy="523220"/>
          </a:xfrm>
          <a:prstGeom prst="rect">
            <a:avLst/>
          </a:prstGeom>
          <a:noFill/>
        </p:spPr>
        <p:txBody>
          <a:bodyPr wrap="none" rtlCol="0">
            <a:spAutoFit/>
          </a:bodyPr>
          <a:lstStyle/>
          <a:p>
            <a:pPr algn="ctr"/>
            <a:r>
              <a:rPr lang="en-US" sz="1400" dirty="0" smtClean="0"/>
              <a:t>Present What’s </a:t>
            </a:r>
          </a:p>
          <a:p>
            <a:pPr algn="ctr"/>
            <a:r>
              <a:rPr lang="en-US" sz="1400" dirty="0" smtClean="0"/>
              <a:t>Needed</a:t>
            </a:r>
            <a:endParaRPr lang="en-US" sz="1400" dirty="0"/>
          </a:p>
        </p:txBody>
      </p:sp>
      <p:sp>
        <p:nvSpPr>
          <p:cNvPr id="21" name="TextBox 20"/>
          <p:cNvSpPr txBox="1"/>
          <p:nvPr/>
        </p:nvSpPr>
        <p:spPr>
          <a:xfrm>
            <a:off x="4703427" y="1220450"/>
            <a:ext cx="985270" cy="307777"/>
          </a:xfrm>
          <a:prstGeom prst="rect">
            <a:avLst/>
          </a:prstGeom>
          <a:noFill/>
        </p:spPr>
        <p:txBody>
          <a:bodyPr wrap="none" rtlCol="0">
            <a:spAutoFit/>
          </a:bodyPr>
          <a:lstStyle/>
          <a:p>
            <a:r>
              <a:rPr lang="en-US" sz="1400" dirty="0" smtClean="0"/>
              <a:t>Rationalize</a:t>
            </a:r>
            <a:endParaRPr lang="en-US" sz="1400" dirty="0"/>
          </a:p>
        </p:txBody>
      </p:sp>
      <p:cxnSp>
        <p:nvCxnSpPr>
          <p:cNvPr id="22" name="Straight Connector 21"/>
          <p:cNvCxnSpPr/>
          <p:nvPr/>
        </p:nvCxnSpPr>
        <p:spPr>
          <a:xfrm>
            <a:off x="1342293" y="1220450"/>
            <a:ext cx="1295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922908" y="1220450"/>
            <a:ext cx="1295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542543" y="1220450"/>
            <a:ext cx="1295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213231" y="1220450"/>
            <a:ext cx="1295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7807570" y="1220450"/>
            <a:ext cx="1295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469627" y="1220450"/>
            <a:ext cx="1295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416021" y="1956877"/>
            <a:ext cx="1172308" cy="600164"/>
          </a:xfrm>
          <a:prstGeom prst="rect">
            <a:avLst/>
          </a:prstGeom>
          <a:noFill/>
        </p:spPr>
        <p:txBody>
          <a:bodyPr wrap="square" rtlCol="0">
            <a:spAutoFit/>
          </a:bodyPr>
          <a:lstStyle/>
          <a:p>
            <a:r>
              <a:rPr lang="en-US" sz="1100" b="1" dirty="0" smtClean="0">
                <a:solidFill>
                  <a:schemeClr val="bg1"/>
                </a:solidFill>
              </a:rPr>
              <a:t>Build credibility:</a:t>
            </a:r>
          </a:p>
          <a:p>
            <a:r>
              <a:rPr lang="en-US" sz="1100" b="1" dirty="0" smtClean="0">
                <a:solidFill>
                  <a:schemeClr val="bg1"/>
                </a:solidFill>
              </a:rPr>
              <a:t>“I know your world”</a:t>
            </a:r>
            <a:endParaRPr lang="en-US" sz="1100" b="1" dirty="0">
              <a:solidFill>
                <a:schemeClr val="bg1"/>
              </a:solidFill>
            </a:endParaRPr>
          </a:p>
        </p:txBody>
      </p:sp>
      <p:sp>
        <p:nvSpPr>
          <p:cNvPr id="29" name="TextBox 28"/>
          <p:cNvSpPr txBox="1"/>
          <p:nvPr/>
        </p:nvSpPr>
        <p:spPr>
          <a:xfrm>
            <a:off x="3090408" y="1956877"/>
            <a:ext cx="1172308" cy="938719"/>
          </a:xfrm>
          <a:prstGeom prst="rect">
            <a:avLst/>
          </a:prstGeom>
          <a:noFill/>
        </p:spPr>
        <p:txBody>
          <a:bodyPr wrap="square" rtlCol="0">
            <a:spAutoFit/>
          </a:bodyPr>
          <a:lstStyle/>
          <a:p>
            <a:r>
              <a:rPr lang="en-US" sz="1100" b="1" dirty="0" smtClean="0">
                <a:solidFill>
                  <a:schemeClr val="bg1"/>
                </a:solidFill>
              </a:rPr>
              <a:t>Surprise with a new perspective, making them wanting more</a:t>
            </a:r>
            <a:endParaRPr lang="en-US" sz="1100" b="1" dirty="0">
              <a:solidFill>
                <a:schemeClr val="bg1"/>
              </a:solidFill>
            </a:endParaRPr>
          </a:p>
        </p:txBody>
      </p:sp>
      <p:sp>
        <p:nvSpPr>
          <p:cNvPr id="30" name="TextBox 29"/>
          <p:cNvSpPr txBox="1"/>
          <p:nvPr/>
        </p:nvSpPr>
        <p:spPr>
          <a:xfrm>
            <a:off x="4764795" y="1956877"/>
            <a:ext cx="1172308" cy="938719"/>
          </a:xfrm>
          <a:prstGeom prst="rect">
            <a:avLst/>
          </a:prstGeom>
          <a:noFill/>
        </p:spPr>
        <p:txBody>
          <a:bodyPr wrap="square" rtlCol="0">
            <a:spAutoFit/>
          </a:bodyPr>
          <a:lstStyle/>
          <a:p>
            <a:r>
              <a:rPr lang="en-US" sz="1100" b="1" dirty="0" smtClean="0">
                <a:solidFill>
                  <a:schemeClr val="bg1"/>
                </a:solidFill>
              </a:rPr>
              <a:t>Leverage Fear Uncertainty &amp; Doubt via data based on value drivers</a:t>
            </a:r>
            <a:endParaRPr lang="en-US" sz="1100" b="1" dirty="0">
              <a:solidFill>
                <a:schemeClr val="bg1"/>
              </a:solidFill>
            </a:endParaRPr>
          </a:p>
        </p:txBody>
      </p:sp>
      <p:sp>
        <p:nvSpPr>
          <p:cNvPr id="31" name="TextBox 30"/>
          <p:cNvSpPr txBox="1"/>
          <p:nvPr/>
        </p:nvSpPr>
        <p:spPr>
          <a:xfrm>
            <a:off x="6330461" y="1956877"/>
            <a:ext cx="1172308" cy="938719"/>
          </a:xfrm>
          <a:prstGeom prst="rect">
            <a:avLst/>
          </a:prstGeom>
          <a:noFill/>
        </p:spPr>
        <p:txBody>
          <a:bodyPr wrap="square" rtlCol="0">
            <a:spAutoFit/>
          </a:bodyPr>
          <a:lstStyle/>
          <a:p>
            <a:r>
              <a:rPr lang="en-US" sz="1100" b="1" dirty="0" smtClean="0">
                <a:solidFill>
                  <a:schemeClr val="bg1"/>
                </a:solidFill>
              </a:rPr>
              <a:t>Make the customer see the challenge </a:t>
            </a:r>
          </a:p>
          <a:p>
            <a:r>
              <a:rPr lang="en-US" sz="1100" b="1" dirty="0" smtClean="0">
                <a:solidFill>
                  <a:schemeClr val="bg1"/>
                </a:solidFill>
              </a:rPr>
              <a:t>/opportunity as their own</a:t>
            </a:r>
            <a:endParaRPr lang="en-US" sz="1100" b="1" dirty="0">
              <a:solidFill>
                <a:schemeClr val="bg1"/>
              </a:solidFill>
            </a:endParaRPr>
          </a:p>
        </p:txBody>
      </p:sp>
      <p:sp>
        <p:nvSpPr>
          <p:cNvPr id="32" name="TextBox 31"/>
          <p:cNvSpPr txBox="1"/>
          <p:nvPr/>
        </p:nvSpPr>
        <p:spPr>
          <a:xfrm>
            <a:off x="8030308" y="1956877"/>
            <a:ext cx="1172308" cy="769441"/>
          </a:xfrm>
          <a:prstGeom prst="rect">
            <a:avLst/>
          </a:prstGeom>
          <a:noFill/>
        </p:spPr>
        <p:txBody>
          <a:bodyPr wrap="square" rtlCol="0">
            <a:spAutoFit/>
          </a:bodyPr>
          <a:lstStyle/>
          <a:p>
            <a:r>
              <a:rPr lang="en-US" sz="1100" b="1" dirty="0" smtClean="0">
                <a:solidFill>
                  <a:schemeClr val="bg1"/>
                </a:solidFill>
              </a:rPr>
              <a:t>Present the capabilities required to seize the opportunity</a:t>
            </a:r>
            <a:endParaRPr lang="en-US" sz="1100" b="1" dirty="0">
              <a:solidFill>
                <a:schemeClr val="bg1"/>
              </a:solidFill>
            </a:endParaRPr>
          </a:p>
        </p:txBody>
      </p:sp>
      <p:sp>
        <p:nvSpPr>
          <p:cNvPr id="33" name="TextBox 32"/>
          <p:cNvSpPr txBox="1"/>
          <p:nvPr/>
        </p:nvSpPr>
        <p:spPr>
          <a:xfrm>
            <a:off x="9673782" y="1956877"/>
            <a:ext cx="1172308" cy="938719"/>
          </a:xfrm>
          <a:prstGeom prst="rect">
            <a:avLst/>
          </a:prstGeom>
          <a:noFill/>
        </p:spPr>
        <p:txBody>
          <a:bodyPr wrap="square" rtlCol="0">
            <a:spAutoFit/>
          </a:bodyPr>
          <a:lstStyle/>
          <a:p>
            <a:r>
              <a:rPr lang="en-US" sz="1100" b="1" dirty="0" smtClean="0">
                <a:solidFill>
                  <a:schemeClr val="bg1"/>
                </a:solidFill>
              </a:rPr>
              <a:t>Demonstrate how your solution is better than anyone else’s</a:t>
            </a:r>
            <a:endParaRPr lang="en-US" sz="1100" b="1" dirty="0">
              <a:solidFill>
                <a:schemeClr val="bg1"/>
              </a:solidFill>
            </a:endParaRPr>
          </a:p>
        </p:txBody>
      </p:sp>
      <p:graphicFrame>
        <p:nvGraphicFramePr>
          <p:cNvPr id="34" name="Table 33"/>
          <p:cNvGraphicFramePr>
            <a:graphicFrameLocks noGrp="1" noChangeAspect="1"/>
          </p:cNvGraphicFramePr>
          <p:nvPr>
            <p:extLst>
              <p:ext uri="{D42A27DB-BD31-4B8C-83A1-F6EECF244321}">
                <p14:modId xmlns:p14="http://schemas.microsoft.com/office/powerpoint/2010/main" val="1868351705"/>
              </p:ext>
            </p:extLst>
          </p:nvPr>
        </p:nvGraphicFramePr>
        <p:xfrm>
          <a:off x="1324708" y="3114895"/>
          <a:ext cx="9741878" cy="3597466"/>
        </p:xfrm>
        <a:graphic>
          <a:graphicData uri="http://schemas.openxmlformats.org/drawingml/2006/table">
            <a:tbl>
              <a:tblPr firstRow="1" firstCol="1" lastCol="1" bandRow="1"/>
              <a:tblGrid>
                <a:gridCol w="9741878">
                  <a:extLst>
                    <a:ext uri="{9D8B030D-6E8A-4147-A177-3AD203B41FA5}">
                      <a16:colId xmlns:a16="http://schemas.microsoft.com/office/drawing/2014/main" xmlns="" val="3575631265"/>
                    </a:ext>
                  </a:extLst>
                </a:gridCol>
              </a:tblGrid>
              <a:tr h="240740">
                <a:tc>
                  <a:txBody>
                    <a:bodyPr/>
                    <a:lstStyle/>
                    <a:p>
                      <a:pPr marL="0" marR="0" algn="l">
                        <a:lnSpc>
                          <a:spcPct val="107000"/>
                        </a:lnSpc>
                        <a:spcBef>
                          <a:spcPts val="0"/>
                        </a:spcBef>
                        <a:spcAft>
                          <a:spcPts val="800"/>
                        </a:spcAft>
                      </a:pPr>
                      <a:r>
                        <a:rPr lang="en-US" sz="1600" b="1" dirty="0">
                          <a:effectLst/>
                          <a:latin typeface="Calibri" panose="020F0502020204030204" pitchFamily="34" charset="0"/>
                          <a:ea typeface="Times New Roman" panose="02020603050405020304" pitchFamily="18" charset="0"/>
                          <a:cs typeface="Times New Roman" panose="02020603050405020304" pitchFamily="18" charset="0"/>
                        </a:rPr>
                        <a:t>How We Do It/Why VMTurbo</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7421" marR="474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335424963"/>
                  </a:ext>
                </a:extLst>
              </a:tr>
              <a:tr h="3176986">
                <a:tc>
                  <a:txBody>
                    <a:bodyPr/>
                    <a:lstStyle/>
                    <a:p>
                      <a:pPr marL="0" marR="0" algn="l">
                        <a:lnSpc>
                          <a:spcPct val="115000"/>
                        </a:lnSpc>
                        <a:spcBef>
                          <a:spcPts val="0"/>
                        </a:spcBef>
                        <a:spcAft>
                          <a:spcPts val="800"/>
                        </a:spcAft>
                      </a:pPr>
                      <a:r>
                        <a:rPr lang="en-US" sz="1600" i="0" dirty="0" smtClean="0">
                          <a:effectLst/>
                          <a:latin typeface="Calibri" panose="020F0502020204030204" pitchFamily="34" charset="0"/>
                          <a:ea typeface="Times New Roman" panose="02020603050405020304" pitchFamily="18" charset="0"/>
                          <a:cs typeface="Times New Roman" panose="02020603050405020304" pitchFamily="18" charset="0"/>
                        </a:rPr>
                        <a:t>• </a:t>
                      </a: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 Patented decision engine </a:t>
                      </a:r>
                    </a:p>
                    <a:p>
                      <a:pPr marL="0" marR="0" algn="l">
                        <a:lnSpc>
                          <a:spcPct val="115000"/>
                        </a:lnSpc>
                        <a:spcBef>
                          <a:spcPts val="0"/>
                        </a:spcBef>
                        <a:spcAft>
                          <a:spcPts val="800"/>
                        </a:spcAft>
                      </a:pP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 Accurate set of actions </a:t>
                      </a:r>
                    </a:p>
                    <a:p>
                      <a:pPr marL="0" marR="0" algn="l">
                        <a:lnSpc>
                          <a:spcPct val="115000"/>
                        </a:lnSpc>
                        <a:spcBef>
                          <a:spcPts val="0"/>
                        </a:spcBef>
                        <a:spcAft>
                          <a:spcPts val="800"/>
                        </a:spcAft>
                      </a:pP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 “What-if” scenario modeling </a:t>
                      </a:r>
                    </a:p>
                    <a:p>
                      <a:pPr marL="0" marR="0" algn="l">
                        <a:lnSpc>
                          <a:spcPct val="115000"/>
                        </a:lnSpc>
                        <a:spcBef>
                          <a:spcPts val="0"/>
                        </a:spcBef>
                        <a:spcAft>
                          <a:spcPts val="800"/>
                        </a:spcAft>
                      </a:pP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 Assure performance &amp; efficiency </a:t>
                      </a:r>
                    </a:p>
                    <a:p>
                      <a:pPr marL="0" marR="0" algn="l">
                        <a:lnSpc>
                          <a:spcPct val="115000"/>
                        </a:lnSpc>
                        <a:spcBef>
                          <a:spcPts val="0"/>
                        </a:spcBef>
                        <a:spcAft>
                          <a:spcPts val="800"/>
                        </a:spcAft>
                      </a:pP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 Cross-domain control </a:t>
                      </a:r>
                    </a:p>
                    <a:p>
                      <a:pPr marL="0" marR="0" algn="l">
                        <a:lnSpc>
                          <a:spcPct val="115000"/>
                        </a:lnSpc>
                        <a:spcBef>
                          <a:spcPts val="0"/>
                        </a:spcBef>
                        <a:spcAft>
                          <a:spcPts val="800"/>
                        </a:spcAft>
                      </a:pP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 Patented decision engine </a:t>
                      </a:r>
                    </a:p>
                    <a:p>
                      <a:pPr marL="0" marR="0" algn="l">
                        <a:lnSpc>
                          <a:spcPct val="115000"/>
                        </a:lnSpc>
                        <a:spcBef>
                          <a:spcPts val="0"/>
                        </a:spcBef>
                        <a:spcAft>
                          <a:spcPts val="800"/>
                        </a:spcAft>
                      </a:pP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 Accurate set of actions </a:t>
                      </a:r>
                    </a:p>
                    <a:p>
                      <a:pPr marL="0" marR="0" algn="l">
                        <a:lnSpc>
                          <a:spcPct val="115000"/>
                        </a:lnSpc>
                        <a:spcBef>
                          <a:spcPts val="0"/>
                        </a:spcBef>
                        <a:spcAft>
                          <a:spcPts val="800"/>
                        </a:spcAft>
                      </a:pP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 “What-if” scenario modeling </a:t>
                      </a:r>
                    </a:p>
                    <a:p>
                      <a:pPr marL="0" marR="0" algn="l">
                        <a:lnSpc>
                          <a:spcPct val="115000"/>
                        </a:lnSpc>
                        <a:spcBef>
                          <a:spcPts val="0"/>
                        </a:spcBef>
                        <a:spcAft>
                          <a:spcPts val="800"/>
                        </a:spcAft>
                      </a:pP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 Rapid business results </a:t>
                      </a: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 </a:t>
                      </a:r>
                    </a:p>
                  </a:txBody>
                  <a:tcPr marL="47421" marR="474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212519620"/>
                  </a:ext>
                </a:extLst>
              </a:tr>
            </a:tbl>
          </a:graphicData>
        </a:graphic>
      </p:graphicFrame>
      <p:sp>
        <p:nvSpPr>
          <p:cNvPr id="35" name="Title 35"/>
          <p:cNvSpPr>
            <a:spLocks noGrp="1"/>
          </p:cNvSpPr>
          <p:nvPr>
            <p:ph type="title"/>
          </p:nvPr>
        </p:nvSpPr>
        <p:spPr>
          <a:xfrm>
            <a:off x="322235" y="130349"/>
            <a:ext cx="11031416" cy="1012368"/>
          </a:xfrm>
        </p:spPr>
        <p:txBody>
          <a:bodyPr/>
          <a:lstStyle/>
          <a:p>
            <a:r>
              <a:rPr lang="en-US" dirty="0"/>
              <a:t>Maximize IT Efficiency</a:t>
            </a:r>
          </a:p>
        </p:txBody>
      </p:sp>
    </p:spTree>
    <p:extLst>
      <p:ext uri="{BB962C8B-B14F-4D97-AF65-F5344CB8AC3E}">
        <p14:creationId xmlns:p14="http://schemas.microsoft.com/office/powerpoint/2010/main" val="7767517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evron 2"/>
          <p:cNvSpPr/>
          <p:nvPr/>
        </p:nvSpPr>
        <p:spPr>
          <a:xfrm>
            <a:off x="3046148" y="1738717"/>
            <a:ext cx="1629508" cy="996461"/>
          </a:xfrm>
          <a:prstGeom prst="chevron">
            <a:avLst>
              <a:gd name="adj" fmla="val 19864"/>
            </a:avLst>
          </a:prstGeom>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Chevron 3"/>
          <p:cNvSpPr/>
          <p:nvPr/>
        </p:nvSpPr>
        <p:spPr>
          <a:xfrm>
            <a:off x="4675656" y="1738716"/>
            <a:ext cx="1629508" cy="996461"/>
          </a:xfrm>
          <a:prstGeom prst="chevron">
            <a:avLst>
              <a:gd name="adj" fmla="val 19864"/>
            </a:avLst>
          </a:prstGeom>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Chevron 4"/>
          <p:cNvSpPr/>
          <p:nvPr/>
        </p:nvSpPr>
        <p:spPr>
          <a:xfrm>
            <a:off x="6305164" y="1738716"/>
            <a:ext cx="1629508" cy="996461"/>
          </a:xfrm>
          <a:prstGeom prst="chevron">
            <a:avLst>
              <a:gd name="adj" fmla="val 19864"/>
            </a:avLst>
          </a:prstGeom>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Chevron 6"/>
          <p:cNvSpPr/>
          <p:nvPr/>
        </p:nvSpPr>
        <p:spPr>
          <a:xfrm>
            <a:off x="8005010" y="1738715"/>
            <a:ext cx="1629508" cy="996461"/>
          </a:xfrm>
          <a:prstGeom prst="chevron">
            <a:avLst>
              <a:gd name="adj" fmla="val 19864"/>
            </a:avLst>
          </a:prstGeom>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hevron 7"/>
          <p:cNvSpPr/>
          <p:nvPr/>
        </p:nvSpPr>
        <p:spPr>
          <a:xfrm>
            <a:off x="9634518" y="1738714"/>
            <a:ext cx="1629508" cy="996461"/>
          </a:xfrm>
          <a:prstGeom prst="chevron">
            <a:avLst>
              <a:gd name="adj" fmla="val 19864"/>
            </a:avLst>
          </a:prstGeom>
          <a:solidFill>
            <a:srgbClr val="92D050"/>
          </a:solidFill>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Pentagon 8"/>
          <p:cNvSpPr/>
          <p:nvPr/>
        </p:nvSpPr>
        <p:spPr>
          <a:xfrm>
            <a:off x="1522148" y="1738714"/>
            <a:ext cx="1524000" cy="996461"/>
          </a:xfrm>
          <a:prstGeom prst="homePlate">
            <a:avLst>
              <a:gd name="adj" fmla="val 24118"/>
            </a:avLst>
          </a:prstGeom>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428365" y="1633203"/>
            <a:ext cx="222739" cy="211015"/>
          </a:xfrm>
          <a:prstGeom prst="ellipse">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bg1"/>
                </a:solidFill>
              </a:rPr>
              <a:t>1</a:t>
            </a:r>
            <a:endParaRPr lang="en-US" sz="1050" b="1" dirty="0">
              <a:solidFill>
                <a:schemeClr val="bg1"/>
              </a:solidFill>
            </a:endParaRPr>
          </a:p>
        </p:txBody>
      </p:sp>
      <p:sp>
        <p:nvSpPr>
          <p:cNvPr id="11" name="Oval 10"/>
          <p:cNvSpPr/>
          <p:nvPr/>
        </p:nvSpPr>
        <p:spPr>
          <a:xfrm>
            <a:off x="2952365" y="1633203"/>
            <a:ext cx="222739" cy="211015"/>
          </a:xfrm>
          <a:prstGeom prst="ellipse">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bg1"/>
                </a:solidFill>
              </a:rPr>
              <a:t>2</a:t>
            </a:r>
            <a:endParaRPr lang="en-US" sz="1050" b="1" dirty="0">
              <a:solidFill>
                <a:schemeClr val="bg1"/>
              </a:solidFill>
            </a:endParaRPr>
          </a:p>
        </p:txBody>
      </p:sp>
      <p:sp>
        <p:nvSpPr>
          <p:cNvPr id="12" name="Oval 11"/>
          <p:cNvSpPr/>
          <p:nvPr/>
        </p:nvSpPr>
        <p:spPr>
          <a:xfrm>
            <a:off x="4570149" y="1633203"/>
            <a:ext cx="222739" cy="211015"/>
          </a:xfrm>
          <a:prstGeom prst="ellipse">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bg1"/>
                </a:solidFill>
              </a:rPr>
              <a:t>3</a:t>
            </a:r>
            <a:endParaRPr lang="en-US" sz="1050" b="1" dirty="0">
              <a:solidFill>
                <a:schemeClr val="bg1"/>
              </a:solidFill>
            </a:endParaRPr>
          </a:p>
        </p:txBody>
      </p:sp>
      <p:sp>
        <p:nvSpPr>
          <p:cNvPr id="13" name="Oval 12"/>
          <p:cNvSpPr/>
          <p:nvPr/>
        </p:nvSpPr>
        <p:spPr>
          <a:xfrm>
            <a:off x="6211381" y="1633203"/>
            <a:ext cx="222739" cy="211015"/>
          </a:xfrm>
          <a:prstGeom prst="ellipse">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bg1"/>
                </a:solidFill>
              </a:rPr>
              <a:t>4</a:t>
            </a:r>
            <a:endParaRPr lang="en-US" sz="1050" b="1" dirty="0">
              <a:solidFill>
                <a:schemeClr val="bg1"/>
              </a:solidFill>
            </a:endParaRPr>
          </a:p>
        </p:txBody>
      </p:sp>
      <p:sp>
        <p:nvSpPr>
          <p:cNvPr id="14" name="Oval 13"/>
          <p:cNvSpPr/>
          <p:nvPr/>
        </p:nvSpPr>
        <p:spPr>
          <a:xfrm>
            <a:off x="7840889" y="1633203"/>
            <a:ext cx="222739" cy="211015"/>
          </a:xfrm>
          <a:prstGeom prst="ellipse">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5</a:t>
            </a:r>
          </a:p>
        </p:txBody>
      </p:sp>
      <p:sp>
        <p:nvSpPr>
          <p:cNvPr id="15" name="Oval 14"/>
          <p:cNvSpPr/>
          <p:nvPr/>
        </p:nvSpPr>
        <p:spPr>
          <a:xfrm>
            <a:off x="9552458" y="1633203"/>
            <a:ext cx="222739" cy="211015"/>
          </a:xfrm>
          <a:prstGeom prst="ellipse">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6</a:t>
            </a:r>
            <a:endParaRPr lang="en-US" sz="1200" b="1" dirty="0">
              <a:solidFill>
                <a:schemeClr val="bg1"/>
              </a:solidFill>
            </a:endParaRPr>
          </a:p>
        </p:txBody>
      </p:sp>
      <p:sp>
        <p:nvSpPr>
          <p:cNvPr id="16" name="TextBox 15"/>
          <p:cNvSpPr txBox="1"/>
          <p:nvPr/>
        </p:nvSpPr>
        <p:spPr>
          <a:xfrm>
            <a:off x="1774198" y="1060029"/>
            <a:ext cx="880562" cy="307777"/>
          </a:xfrm>
          <a:prstGeom prst="rect">
            <a:avLst/>
          </a:prstGeom>
          <a:noFill/>
        </p:spPr>
        <p:txBody>
          <a:bodyPr wrap="none" rtlCol="0">
            <a:spAutoFit/>
          </a:bodyPr>
          <a:lstStyle/>
          <a:p>
            <a:r>
              <a:rPr lang="en-US" sz="1400" dirty="0" smtClean="0"/>
              <a:t>Warm Up</a:t>
            </a:r>
            <a:endParaRPr lang="en-US" sz="1400" dirty="0"/>
          </a:p>
        </p:txBody>
      </p:sp>
      <p:sp>
        <p:nvSpPr>
          <p:cNvPr id="17" name="TextBox 16"/>
          <p:cNvSpPr txBox="1"/>
          <p:nvPr/>
        </p:nvSpPr>
        <p:spPr>
          <a:xfrm>
            <a:off x="3351572" y="1060029"/>
            <a:ext cx="799834" cy="307777"/>
          </a:xfrm>
          <a:prstGeom prst="rect">
            <a:avLst/>
          </a:prstGeom>
          <a:noFill/>
        </p:spPr>
        <p:txBody>
          <a:bodyPr wrap="none" rtlCol="0">
            <a:spAutoFit/>
          </a:bodyPr>
          <a:lstStyle/>
          <a:p>
            <a:r>
              <a:rPr lang="en-US" sz="1400" dirty="0" smtClean="0"/>
              <a:t>Reframe</a:t>
            </a:r>
            <a:endParaRPr lang="en-US" sz="1400" dirty="0"/>
          </a:p>
        </p:txBody>
      </p:sp>
      <p:sp>
        <p:nvSpPr>
          <p:cNvPr id="18" name="TextBox 17"/>
          <p:cNvSpPr txBox="1"/>
          <p:nvPr/>
        </p:nvSpPr>
        <p:spPr>
          <a:xfrm>
            <a:off x="6419004" y="1060029"/>
            <a:ext cx="1422184" cy="307777"/>
          </a:xfrm>
          <a:prstGeom prst="rect">
            <a:avLst/>
          </a:prstGeom>
          <a:noFill/>
        </p:spPr>
        <p:txBody>
          <a:bodyPr wrap="none" rtlCol="0">
            <a:spAutoFit/>
          </a:bodyPr>
          <a:lstStyle/>
          <a:p>
            <a:r>
              <a:rPr lang="en-US" sz="1400" dirty="0" smtClean="0"/>
              <a:t>Bind Emotionally</a:t>
            </a:r>
            <a:endParaRPr lang="en-US" sz="1400" dirty="0"/>
          </a:p>
        </p:txBody>
      </p:sp>
      <p:sp>
        <p:nvSpPr>
          <p:cNvPr id="19" name="TextBox 18"/>
          <p:cNvSpPr txBox="1"/>
          <p:nvPr/>
        </p:nvSpPr>
        <p:spPr>
          <a:xfrm>
            <a:off x="9571487" y="1060029"/>
            <a:ext cx="1528880" cy="523220"/>
          </a:xfrm>
          <a:prstGeom prst="rect">
            <a:avLst/>
          </a:prstGeom>
          <a:noFill/>
        </p:spPr>
        <p:txBody>
          <a:bodyPr wrap="none" rtlCol="0">
            <a:spAutoFit/>
          </a:bodyPr>
          <a:lstStyle/>
          <a:p>
            <a:pPr algn="ctr"/>
            <a:r>
              <a:rPr lang="en-US" sz="1400" dirty="0" smtClean="0"/>
              <a:t>Why Your Solution</a:t>
            </a:r>
          </a:p>
          <a:p>
            <a:pPr algn="ctr"/>
            <a:r>
              <a:rPr lang="en-US" sz="1400" dirty="0" smtClean="0"/>
              <a:t>Is Unique</a:t>
            </a:r>
            <a:endParaRPr lang="en-US" sz="1400" dirty="0"/>
          </a:p>
        </p:txBody>
      </p:sp>
      <p:sp>
        <p:nvSpPr>
          <p:cNvPr id="20" name="TextBox 19"/>
          <p:cNvSpPr txBox="1"/>
          <p:nvPr/>
        </p:nvSpPr>
        <p:spPr>
          <a:xfrm>
            <a:off x="7983598" y="1060029"/>
            <a:ext cx="1333185" cy="523220"/>
          </a:xfrm>
          <a:prstGeom prst="rect">
            <a:avLst/>
          </a:prstGeom>
          <a:noFill/>
        </p:spPr>
        <p:txBody>
          <a:bodyPr wrap="none" rtlCol="0">
            <a:spAutoFit/>
          </a:bodyPr>
          <a:lstStyle/>
          <a:p>
            <a:pPr algn="ctr"/>
            <a:r>
              <a:rPr lang="en-US" sz="1400" dirty="0" smtClean="0"/>
              <a:t>Present What’s </a:t>
            </a:r>
          </a:p>
          <a:p>
            <a:pPr algn="ctr"/>
            <a:r>
              <a:rPr lang="en-US" sz="1400" dirty="0" smtClean="0"/>
              <a:t>Needed</a:t>
            </a:r>
            <a:endParaRPr lang="en-US" sz="1400" dirty="0"/>
          </a:p>
        </p:txBody>
      </p:sp>
      <p:sp>
        <p:nvSpPr>
          <p:cNvPr id="21" name="TextBox 20"/>
          <p:cNvSpPr txBox="1"/>
          <p:nvPr/>
        </p:nvSpPr>
        <p:spPr>
          <a:xfrm>
            <a:off x="4900867" y="1060029"/>
            <a:ext cx="985270" cy="307777"/>
          </a:xfrm>
          <a:prstGeom prst="rect">
            <a:avLst/>
          </a:prstGeom>
          <a:noFill/>
        </p:spPr>
        <p:txBody>
          <a:bodyPr wrap="none" rtlCol="0">
            <a:spAutoFit/>
          </a:bodyPr>
          <a:lstStyle/>
          <a:p>
            <a:r>
              <a:rPr lang="en-US" sz="1400" dirty="0" smtClean="0"/>
              <a:t>Rationalize</a:t>
            </a:r>
            <a:endParaRPr lang="en-US" sz="1400" dirty="0"/>
          </a:p>
        </p:txBody>
      </p:sp>
      <p:cxnSp>
        <p:nvCxnSpPr>
          <p:cNvPr id="22" name="Straight Connector 21"/>
          <p:cNvCxnSpPr/>
          <p:nvPr/>
        </p:nvCxnSpPr>
        <p:spPr>
          <a:xfrm>
            <a:off x="1539733" y="1060029"/>
            <a:ext cx="1295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120348" y="1060029"/>
            <a:ext cx="1295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739983" y="1060029"/>
            <a:ext cx="1295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410671" y="1060029"/>
            <a:ext cx="1295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8005010" y="1060029"/>
            <a:ext cx="1295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667067" y="1060029"/>
            <a:ext cx="1295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613461" y="1796456"/>
            <a:ext cx="1172308" cy="600164"/>
          </a:xfrm>
          <a:prstGeom prst="rect">
            <a:avLst/>
          </a:prstGeom>
          <a:noFill/>
        </p:spPr>
        <p:txBody>
          <a:bodyPr wrap="square" rtlCol="0">
            <a:spAutoFit/>
          </a:bodyPr>
          <a:lstStyle/>
          <a:p>
            <a:r>
              <a:rPr lang="en-US" sz="1100" b="1" dirty="0" smtClean="0">
                <a:solidFill>
                  <a:schemeClr val="bg1"/>
                </a:solidFill>
              </a:rPr>
              <a:t>Build credibility:</a:t>
            </a:r>
          </a:p>
          <a:p>
            <a:r>
              <a:rPr lang="en-US" sz="1100" b="1" dirty="0" smtClean="0">
                <a:solidFill>
                  <a:schemeClr val="bg1"/>
                </a:solidFill>
              </a:rPr>
              <a:t>“I know your world”</a:t>
            </a:r>
            <a:endParaRPr lang="en-US" sz="1100" b="1" dirty="0">
              <a:solidFill>
                <a:schemeClr val="bg1"/>
              </a:solidFill>
            </a:endParaRPr>
          </a:p>
        </p:txBody>
      </p:sp>
      <p:sp>
        <p:nvSpPr>
          <p:cNvPr id="29" name="TextBox 28"/>
          <p:cNvSpPr txBox="1"/>
          <p:nvPr/>
        </p:nvSpPr>
        <p:spPr>
          <a:xfrm>
            <a:off x="3287848" y="1796456"/>
            <a:ext cx="1172308" cy="938719"/>
          </a:xfrm>
          <a:prstGeom prst="rect">
            <a:avLst/>
          </a:prstGeom>
          <a:noFill/>
        </p:spPr>
        <p:txBody>
          <a:bodyPr wrap="square" rtlCol="0">
            <a:spAutoFit/>
          </a:bodyPr>
          <a:lstStyle/>
          <a:p>
            <a:r>
              <a:rPr lang="en-US" sz="1100" b="1" dirty="0" smtClean="0">
                <a:solidFill>
                  <a:schemeClr val="bg1"/>
                </a:solidFill>
              </a:rPr>
              <a:t>Surprise with a new perspective, making them wanting more</a:t>
            </a:r>
            <a:endParaRPr lang="en-US" sz="1100" b="1" dirty="0">
              <a:solidFill>
                <a:schemeClr val="bg1"/>
              </a:solidFill>
            </a:endParaRPr>
          </a:p>
        </p:txBody>
      </p:sp>
      <p:sp>
        <p:nvSpPr>
          <p:cNvPr id="30" name="TextBox 29"/>
          <p:cNvSpPr txBox="1"/>
          <p:nvPr/>
        </p:nvSpPr>
        <p:spPr>
          <a:xfrm>
            <a:off x="4962235" y="1796456"/>
            <a:ext cx="1172308" cy="938719"/>
          </a:xfrm>
          <a:prstGeom prst="rect">
            <a:avLst/>
          </a:prstGeom>
          <a:noFill/>
        </p:spPr>
        <p:txBody>
          <a:bodyPr wrap="square" rtlCol="0">
            <a:spAutoFit/>
          </a:bodyPr>
          <a:lstStyle/>
          <a:p>
            <a:r>
              <a:rPr lang="en-US" sz="1100" b="1" dirty="0" smtClean="0">
                <a:solidFill>
                  <a:schemeClr val="bg1"/>
                </a:solidFill>
              </a:rPr>
              <a:t>Leverage Fear Uncertainty &amp; Doubt via data based on value drivers</a:t>
            </a:r>
            <a:endParaRPr lang="en-US" sz="1100" b="1" dirty="0">
              <a:solidFill>
                <a:schemeClr val="bg1"/>
              </a:solidFill>
            </a:endParaRPr>
          </a:p>
        </p:txBody>
      </p:sp>
      <p:sp>
        <p:nvSpPr>
          <p:cNvPr id="31" name="TextBox 30"/>
          <p:cNvSpPr txBox="1"/>
          <p:nvPr/>
        </p:nvSpPr>
        <p:spPr>
          <a:xfrm>
            <a:off x="6527901" y="1796456"/>
            <a:ext cx="1172308" cy="938719"/>
          </a:xfrm>
          <a:prstGeom prst="rect">
            <a:avLst/>
          </a:prstGeom>
          <a:noFill/>
        </p:spPr>
        <p:txBody>
          <a:bodyPr wrap="square" rtlCol="0">
            <a:spAutoFit/>
          </a:bodyPr>
          <a:lstStyle/>
          <a:p>
            <a:r>
              <a:rPr lang="en-US" sz="1100" b="1" dirty="0" smtClean="0">
                <a:solidFill>
                  <a:schemeClr val="bg1"/>
                </a:solidFill>
              </a:rPr>
              <a:t>Make the customer see the challenge </a:t>
            </a:r>
          </a:p>
          <a:p>
            <a:r>
              <a:rPr lang="en-US" sz="1100" b="1" dirty="0" smtClean="0">
                <a:solidFill>
                  <a:schemeClr val="bg1"/>
                </a:solidFill>
              </a:rPr>
              <a:t>/opportunity as their own</a:t>
            </a:r>
            <a:endParaRPr lang="en-US" sz="1100" b="1" dirty="0">
              <a:solidFill>
                <a:schemeClr val="bg1"/>
              </a:solidFill>
            </a:endParaRPr>
          </a:p>
        </p:txBody>
      </p:sp>
      <p:sp>
        <p:nvSpPr>
          <p:cNvPr id="32" name="TextBox 31"/>
          <p:cNvSpPr txBox="1"/>
          <p:nvPr/>
        </p:nvSpPr>
        <p:spPr>
          <a:xfrm>
            <a:off x="8227748" y="1796456"/>
            <a:ext cx="1172308" cy="769441"/>
          </a:xfrm>
          <a:prstGeom prst="rect">
            <a:avLst/>
          </a:prstGeom>
          <a:noFill/>
        </p:spPr>
        <p:txBody>
          <a:bodyPr wrap="square" rtlCol="0">
            <a:spAutoFit/>
          </a:bodyPr>
          <a:lstStyle/>
          <a:p>
            <a:r>
              <a:rPr lang="en-US" sz="1100" b="1" dirty="0" smtClean="0">
                <a:solidFill>
                  <a:schemeClr val="bg1"/>
                </a:solidFill>
              </a:rPr>
              <a:t>Present the capabilities required to seize the opportunity</a:t>
            </a:r>
            <a:endParaRPr lang="en-US" sz="1100" b="1" dirty="0">
              <a:solidFill>
                <a:schemeClr val="bg1"/>
              </a:solidFill>
            </a:endParaRPr>
          </a:p>
        </p:txBody>
      </p:sp>
      <p:sp>
        <p:nvSpPr>
          <p:cNvPr id="33" name="TextBox 32"/>
          <p:cNvSpPr txBox="1"/>
          <p:nvPr/>
        </p:nvSpPr>
        <p:spPr>
          <a:xfrm>
            <a:off x="9871222" y="1796456"/>
            <a:ext cx="1172308" cy="938719"/>
          </a:xfrm>
          <a:prstGeom prst="rect">
            <a:avLst/>
          </a:prstGeom>
          <a:noFill/>
        </p:spPr>
        <p:txBody>
          <a:bodyPr wrap="square" rtlCol="0">
            <a:spAutoFit/>
          </a:bodyPr>
          <a:lstStyle/>
          <a:p>
            <a:r>
              <a:rPr lang="en-US" sz="1100" b="1" dirty="0" smtClean="0">
                <a:solidFill>
                  <a:schemeClr val="bg1"/>
                </a:solidFill>
              </a:rPr>
              <a:t>Demonstrate how your solution is better than anyone else’s</a:t>
            </a:r>
            <a:endParaRPr lang="en-US" sz="1100" b="1" dirty="0">
              <a:solidFill>
                <a:schemeClr val="bg1"/>
              </a:solidFill>
            </a:endParaRPr>
          </a:p>
        </p:txBody>
      </p:sp>
      <p:sp>
        <p:nvSpPr>
          <p:cNvPr id="34" name="Title 35"/>
          <p:cNvSpPr txBox="1">
            <a:spLocks/>
          </p:cNvSpPr>
          <p:nvPr/>
        </p:nvSpPr>
        <p:spPr>
          <a:xfrm>
            <a:off x="263472" y="68433"/>
            <a:ext cx="10515735" cy="10123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Maximize IT Efficiency</a:t>
            </a:r>
          </a:p>
        </p:txBody>
      </p:sp>
      <p:graphicFrame>
        <p:nvGraphicFramePr>
          <p:cNvPr id="35" name="Table 34"/>
          <p:cNvGraphicFramePr>
            <a:graphicFrameLocks noGrp="1"/>
          </p:cNvGraphicFramePr>
          <p:nvPr>
            <p:extLst>
              <p:ext uri="{D42A27DB-BD31-4B8C-83A1-F6EECF244321}">
                <p14:modId xmlns:p14="http://schemas.microsoft.com/office/powerpoint/2010/main" val="1332618956"/>
              </p:ext>
            </p:extLst>
          </p:nvPr>
        </p:nvGraphicFramePr>
        <p:xfrm>
          <a:off x="1522148" y="2974449"/>
          <a:ext cx="9741877" cy="3644202"/>
        </p:xfrm>
        <a:graphic>
          <a:graphicData uri="http://schemas.openxmlformats.org/drawingml/2006/table">
            <a:tbl>
              <a:tblPr firstRow="1" firstCol="1" lastCol="1" bandRow="1"/>
              <a:tblGrid>
                <a:gridCol w="9741877">
                  <a:extLst>
                    <a:ext uri="{9D8B030D-6E8A-4147-A177-3AD203B41FA5}">
                      <a16:colId xmlns:a16="http://schemas.microsoft.com/office/drawing/2014/main" xmlns="" val="1882313504"/>
                    </a:ext>
                  </a:extLst>
                </a:gridCol>
              </a:tblGrid>
              <a:tr h="236211">
                <a:tc>
                  <a:txBody>
                    <a:bodyPr/>
                    <a:lstStyle/>
                    <a:p>
                      <a:pPr marL="0" marR="0" algn="l">
                        <a:lnSpc>
                          <a:spcPct val="107000"/>
                        </a:lnSpc>
                        <a:spcBef>
                          <a:spcPts val="0"/>
                        </a:spcBef>
                        <a:spcAft>
                          <a:spcPts val="800"/>
                        </a:spcAft>
                      </a:pPr>
                      <a:r>
                        <a:rPr lang="en-US" sz="1600" b="1" i="0" dirty="0" smtClean="0">
                          <a:effectLst/>
                          <a:latin typeface="Calibri" panose="020F0502020204030204" pitchFamily="34" charset="0"/>
                          <a:ea typeface="Times New Roman" panose="02020603050405020304" pitchFamily="18" charset="0"/>
                          <a:cs typeface="Times New Roman" panose="02020603050405020304" pitchFamily="18" charset="0"/>
                        </a:rPr>
                        <a:t>Proof Points</a:t>
                      </a:r>
                      <a:endParaRPr lang="en-US" sz="1600" b="1" i="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3076" marR="230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57544720"/>
                  </a:ext>
                </a:extLst>
              </a:tr>
              <a:tr h="3205638">
                <a:tc>
                  <a:txBody>
                    <a:bodyPr/>
                    <a:lstStyle/>
                    <a:p>
                      <a:pPr marL="285750" lvl="0" indent="-285750">
                        <a:buFont typeface="Arial" panose="020B0604020202020204" pitchFamily="34" charset="0"/>
                        <a:buChar char="•"/>
                      </a:pPr>
                      <a:endParaRPr lang="en-US" sz="1600" b="1" i="0" u="none" strike="noStrike" baseline="0" dirty="0" smtClean="0">
                        <a:effectLst/>
                        <a:latin typeface="+mn-lt"/>
                      </a:endParaRPr>
                    </a:p>
                    <a:p>
                      <a:pPr marL="285750" lvl="0" indent="-285750">
                        <a:buFont typeface="Arial" panose="020B0604020202020204" pitchFamily="34" charset="0"/>
                        <a:buChar char="•"/>
                      </a:pPr>
                      <a:r>
                        <a:rPr lang="en-US" sz="1600" b="1" i="0" u="none" strike="noStrike" baseline="0" dirty="0" smtClean="0">
                          <a:effectLst/>
                          <a:latin typeface="+mn-lt"/>
                        </a:rPr>
                        <a:t>Fareportal</a:t>
                      </a:r>
                      <a:r>
                        <a:rPr lang="en-US" sz="1600" b="0" i="0" u="none" strike="noStrike" baseline="0" dirty="0" smtClean="0">
                          <a:effectLst/>
                          <a:latin typeface="+mn-lt"/>
                        </a:rPr>
                        <a:t> </a:t>
                      </a:r>
                      <a:r>
                        <a:rPr lang="en-US" sz="1600" b="0" i="0" u="none" strike="noStrike" dirty="0" smtClean="0">
                          <a:effectLst/>
                          <a:latin typeface="+mn-lt"/>
                        </a:rPr>
                        <a:t>| Problem: Difficulty realizing value from investment in Cisco UCS platform and virtualization adoption; Inability to accurately prepare for growth; Inability to safely maximize VM densities on Cisco UCS platform | Solution: Consolidated workloads by multiplexing demand cycles; Eliminated resource contention through full automation of VM placements | </a:t>
                      </a:r>
                      <a:r>
                        <a:rPr lang="en-US" sz="1600" b="1" i="0" u="none" strike="noStrike" dirty="0" smtClean="0">
                          <a:effectLst/>
                          <a:latin typeface="+mn-lt"/>
                        </a:rPr>
                        <a:t>Result: Achieved 40-60% increase in VM density; Eliminated projected storage spend and software license spend; Improved application performance on smaller UCS footprint</a:t>
                      </a:r>
                      <a:r>
                        <a:rPr lang="en-US" sz="1600" b="0" i="0" u="none" strike="noStrike" dirty="0" smtClean="0">
                          <a:effectLst/>
                          <a:latin typeface="+mn-lt"/>
                        </a:rPr>
                        <a:t/>
                      </a:r>
                      <a:br>
                        <a:rPr lang="en-US" sz="1600" b="0" i="0" u="none" strike="noStrike" dirty="0" smtClean="0">
                          <a:effectLst/>
                          <a:latin typeface="+mn-lt"/>
                        </a:rPr>
                      </a:br>
                      <a:endParaRPr lang="en-US" sz="1600" b="0" i="0" u="none" strike="noStrike" dirty="0" smtClean="0">
                        <a:effectLst/>
                        <a:latin typeface="+mn-lt"/>
                      </a:endParaRPr>
                    </a:p>
                    <a:p>
                      <a:pPr marL="342900" lvl="0" indent="-342900">
                        <a:buFont typeface="Arial" panose="020B0604020202020204" pitchFamily="34" charset="0"/>
                        <a:buChar char="•"/>
                      </a:pPr>
                      <a:r>
                        <a:rPr lang="en-US" sz="1600" b="1" i="0" u="none" strike="noStrike" dirty="0" smtClean="0">
                          <a:effectLst/>
                          <a:latin typeface="+mn-lt"/>
                        </a:rPr>
                        <a:t>CSC</a:t>
                      </a:r>
                      <a:r>
                        <a:rPr lang="en-US" sz="1600" b="0" i="0" u="none" strike="noStrike" dirty="0" smtClean="0">
                          <a:effectLst/>
                          <a:latin typeface="+mn-lt"/>
                        </a:rPr>
                        <a:t> | Problem: Improper workload placement | Solution: Intelligent Workload Placement recommendations | </a:t>
                      </a:r>
                      <a:r>
                        <a:rPr lang="en-US" sz="1600" b="0" i="1" u="none" strike="noStrike" dirty="0" smtClean="0">
                          <a:effectLst/>
                          <a:latin typeface="+mn-lt"/>
                        </a:rPr>
                        <a:t>Result: Improved workload density by 40%; Reduced manual labor costs by 50%; Recorded $203M in customer wins for </a:t>
                      </a:r>
                      <a:r>
                        <a:rPr lang="en-US" sz="1600" b="0" i="1" u="none" strike="noStrike" dirty="0" err="1" smtClean="0">
                          <a:effectLst/>
                          <a:latin typeface="+mn-lt"/>
                        </a:rPr>
                        <a:t>BizCloud</a:t>
                      </a:r>
                      <a:r>
                        <a:rPr lang="en-US" sz="1600" b="0" i="1" u="none" strike="noStrike" dirty="0" smtClean="0">
                          <a:effectLst/>
                          <a:latin typeface="+mn-lt"/>
                        </a:rPr>
                        <a:t> due to </a:t>
                      </a:r>
                      <a:r>
                        <a:rPr lang="en-US" sz="1600" b="0" i="1" u="none" strike="noStrike" dirty="0" err="1" smtClean="0">
                          <a:effectLst/>
                          <a:latin typeface="+mn-lt"/>
                        </a:rPr>
                        <a:t>QoS</a:t>
                      </a:r>
                      <a:r>
                        <a:rPr lang="en-US" sz="1600" b="0" i="1" u="none" strike="noStrike" dirty="0" smtClean="0">
                          <a:effectLst/>
                          <a:latin typeface="+mn-lt"/>
                        </a:rPr>
                        <a:t> guarantee</a:t>
                      </a:r>
                      <a:br>
                        <a:rPr lang="en-US" sz="1600" b="0" i="1" u="none" strike="noStrike" dirty="0" smtClean="0">
                          <a:effectLst/>
                          <a:latin typeface="+mn-lt"/>
                        </a:rPr>
                      </a:br>
                      <a:endParaRPr lang="en-US" sz="1600" b="0" i="1" u="none" strike="noStrike" dirty="0" smtClean="0">
                        <a:effectLst/>
                        <a:latin typeface="+mn-lt"/>
                      </a:endParaRPr>
                    </a:p>
                    <a:p>
                      <a:pPr marL="342900" lvl="0" indent="-342900">
                        <a:buFont typeface="Arial" panose="020B0604020202020204" pitchFamily="34" charset="0"/>
                        <a:buChar char="•"/>
                      </a:pPr>
                      <a:r>
                        <a:rPr lang="en-US" sz="1600" b="1" i="0" u="none" strike="noStrike" dirty="0" smtClean="0">
                          <a:effectLst/>
                          <a:latin typeface="+mn-lt"/>
                        </a:rPr>
                        <a:t>Mayo Clinic </a:t>
                      </a:r>
                      <a:r>
                        <a:rPr lang="en-US" sz="1600" b="0" i="0" u="none" strike="noStrike" dirty="0" smtClean="0">
                          <a:effectLst/>
                          <a:latin typeface="+mn-lt"/>
                        </a:rPr>
                        <a:t>| Problem: Manually managing virtual desktop instances | Solution: Automated actions to guarantee performance &amp; efficiency </a:t>
                      </a:r>
                      <a:r>
                        <a:rPr lang="en-US" sz="1600" b="1" i="0" u="none" strike="noStrike" dirty="0" smtClean="0">
                          <a:effectLst/>
                          <a:latin typeface="+mn-lt"/>
                        </a:rPr>
                        <a:t>| Result: 30% reduction in trouble tickets</a:t>
                      </a:r>
                    </a:p>
                    <a:p>
                      <a:pPr marL="0" lvl="0" indent="0" algn="l">
                        <a:buFont typeface="Arial" panose="020B0604020202020204" pitchFamily="34" charset="0"/>
                        <a:buNone/>
                      </a:pPr>
                      <a:endParaRPr lang="en-US" sz="1400" b="0" i="0" u="none" strike="noStrike" dirty="0" smtClean="0">
                        <a:effectLst/>
                        <a:latin typeface="+mn-lt"/>
                      </a:endParaRPr>
                    </a:p>
                  </a:txBody>
                  <a:tcPr marL="23076" marR="230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142855252"/>
                  </a:ext>
                </a:extLst>
              </a:tr>
            </a:tbl>
          </a:graphicData>
        </a:graphic>
      </p:graphicFrame>
    </p:spTree>
    <p:extLst>
      <p:ext uri="{BB962C8B-B14F-4D97-AF65-F5344CB8AC3E}">
        <p14:creationId xmlns:p14="http://schemas.microsoft.com/office/powerpoint/2010/main" val="29349449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95785" y="191069"/>
            <a:ext cx="10590663" cy="614149"/>
          </a:xfrm>
        </p:spPr>
        <p:txBody>
          <a:bodyPr>
            <a:noAutofit/>
          </a:bodyPr>
          <a:lstStyle/>
          <a:p>
            <a:r>
              <a:rPr lang="en-US" sz="4200" dirty="0" smtClean="0"/>
              <a:t>Maximize IT Efficiency</a:t>
            </a:r>
            <a:endParaRPr lang="en-US" sz="4200" dirty="0"/>
          </a:p>
        </p:txBody>
      </p:sp>
      <p:graphicFrame>
        <p:nvGraphicFramePr>
          <p:cNvPr id="4" name="Table 3"/>
          <p:cNvGraphicFramePr>
            <a:graphicFrameLocks noGrp="1"/>
          </p:cNvGraphicFramePr>
          <p:nvPr>
            <p:extLst>
              <p:ext uri="{D42A27DB-BD31-4B8C-83A1-F6EECF244321}">
                <p14:modId xmlns:p14="http://schemas.microsoft.com/office/powerpoint/2010/main" val="548921804"/>
              </p:ext>
            </p:extLst>
          </p:nvPr>
        </p:nvGraphicFramePr>
        <p:xfrm>
          <a:off x="395785" y="900753"/>
          <a:ext cx="11395880" cy="5802821"/>
        </p:xfrm>
        <a:graphic>
          <a:graphicData uri="http://schemas.openxmlformats.org/drawingml/2006/table">
            <a:tbl>
              <a:tblPr firstRow="1" firstCol="1" lastCol="1" bandRow="1"/>
              <a:tblGrid>
                <a:gridCol w="1203664">
                  <a:extLst>
                    <a:ext uri="{9D8B030D-6E8A-4147-A177-3AD203B41FA5}">
                      <a16:colId xmlns:a16="http://schemas.microsoft.com/office/drawing/2014/main" xmlns="" val="3030884294"/>
                    </a:ext>
                  </a:extLst>
                </a:gridCol>
                <a:gridCol w="1736554">
                  <a:extLst>
                    <a:ext uri="{9D8B030D-6E8A-4147-A177-3AD203B41FA5}">
                      <a16:colId xmlns:a16="http://schemas.microsoft.com/office/drawing/2014/main" xmlns="" val="2581152157"/>
                    </a:ext>
                  </a:extLst>
                </a:gridCol>
                <a:gridCol w="1585691">
                  <a:extLst>
                    <a:ext uri="{9D8B030D-6E8A-4147-A177-3AD203B41FA5}">
                      <a16:colId xmlns:a16="http://schemas.microsoft.com/office/drawing/2014/main" xmlns="" val="1427704602"/>
                    </a:ext>
                  </a:extLst>
                </a:gridCol>
                <a:gridCol w="1811985">
                  <a:extLst>
                    <a:ext uri="{9D8B030D-6E8A-4147-A177-3AD203B41FA5}">
                      <a16:colId xmlns:a16="http://schemas.microsoft.com/office/drawing/2014/main" xmlns="" val="1780340209"/>
                    </a:ext>
                  </a:extLst>
                </a:gridCol>
                <a:gridCol w="1434015">
                  <a:extLst>
                    <a:ext uri="{9D8B030D-6E8A-4147-A177-3AD203B41FA5}">
                      <a16:colId xmlns:a16="http://schemas.microsoft.com/office/drawing/2014/main" xmlns="" val="964577296"/>
                    </a:ext>
                  </a:extLst>
                </a:gridCol>
                <a:gridCol w="1661122">
                  <a:extLst>
                    <a:ext uri="{9D8B030D-6E8A-4147-A177-3AD203B41FA5}">
                      <a16:colId xmlns:a16="http://schemas.microsoft.com/office/drawing/2014/main" xmlns="" val="452353635"/>
                    </a:ext>
                  </a:extLst>
                </a:gridCol>
                <a:gridCol w="1962849">
                  <a:extLst>
                    <a:ext uri="{9D8B030D-6E8A-4147-A177-3AD203B41FA5}">
                      <a16:colId xmlns:a16="http://schemas.microsoft.com/office/drawing/2014/main" xmlns="" val="3505995316"/>
                    </a:ext>
                  </a:extLst>
                </a:gridCol>
              </a:tblGrid>
              <a:tr h="665750">
                <a:tc>
                  <a:txBody>
                    <a:bodyPr/>
                    <a:lstStyle/>
                    <a:p>
                      <a:pPr marL="0" marR="0" algn="ctr">
                        <a:lnSpc>
                          <a:spcPct val="107000"/>
                        </a:lnSpc>
                        <a:spcBef>
                          <a:spcPts val="0"/>
                        </a:spcBef>
                        <a:spcAft>
                          <a:spcPts val="800"/>
                        </a:spcAft>
                      </a:pPr>
                      <a:r>
                        <a:rPr lang="en-US" sz="1150" b="1">
                          <a:effectLst/>
                          <a:latin typeface="Calibri" panose="020F0502020204030204" pitchFamily="34" charset="0"/>
                          <a:ea typeface="Times New Roman" panose="02020603050405020304" pitchFamily="18" charset="0"/>
                          <a:cs typeface="Times New Roman" panose="02020603050405020304" pitchFamily="18" charset="0"/>
                        </a:rPr>
                        <a:t>Value Driver</a:t>
                      </a:r>
                      <a:endParaRPr lang="en-US" sz="1150">
                        <a:effectLst/>
                        <a:latin typeface="Calibri" panose="020F0502020204030204" pitchFamily="34" charset="0"/>
                        <a:ea typeface="Times New Roman" panose="02020603050405020304" pitchFamily="18" charset="0"/>
                        <a:cs typeface="Times New Roman" panose="02020603050405020304" pitchFamily="18" charset="0"/>
                      </a:endParaRPr>
                    </a:p>
                  </a:txBody>
                  <a:tcPr marL="44949" marR="449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150" b="1">
                          <a:effectLst/>
                          <a:latin typeface="Calibri" panose="020F0502020204030204" pitchFamily="34" charset="0"/>
                          <a:ea typeface="Times New Roman" panose="02020603050405020304" pitchFamily="18" charset="0"/>
                          <a:cs typeface="Times New Roman" panose="02020603050405020304" pitchFamily="18" charset="0"/>
                        </a:rPr>
                        <a:t>Where Are You Today</a:t>
                      </a:r>
                      <a:endParaRPr lang="en-US" sz="1150">
                        <a:effectLst/>
                        <a:latin typeface="Calibri" panose="020F0502020204030204" pitchFamily="34" charset="0"/>
                        <a:ea typeface="Times New Roman" panose="02020603050405020304" pitchFamily="18" charset="0"/>
                        <a:cs typeface="Times New Roman" panose="02020603050405020304" pitchFamily="18" charset="0"/>
                      </a:endParaRPr>
                    </a:p>
                  </a:txBody>
                  <a:tcPr marL="44949" marR="449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150" b="1">
                          <a:effectLst/>
                          <a:latin typeface="Calibri" panose="020F0502020204030204" pitchFamily="34" charset="0"/>
                          <a:ea typeface="Times New Roman" panose="02020603050405020304" pitchFamily="18" charset="0"/>
                          <a:cs typeface="Times New Roman" panose="02020603050405020304" pitchFamily="18" charset="0"/>
                        </a:rPr>
                        <a:t>How Do You Deal With It Today</a:t>
                      </a:r>
                      <a:endParaRPr lang="en-US" sz="1150">
                        <a:effectLst/>
                        <a:latin typeface="Calibri" panose="020F0502020204030204" pitchFamily="34" charset="0"/>
                        <a:ea typeface="Times New Roman" panose="02020603050405020304" pitchFamily="18" charset="0"/>
                        <a:cs typeface="Times New Roman" panose="02020603050405020304" pitchFamily="18" charset="0"/>
                      </a:endParaRPr>
                    </a:p>
                  </a:txBody>
                  <a:tcPr marL="44949" marR="449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800"/>
                        </a:spcAft>
                      </a:pPr>
                      <a:r>
                        <a:rPr lang="en-US" sz="1150" b="1">
                          <a:effectLst/>
                          <a:latin typeface="Calibri" panose="020F0502020204030204" pitchFamily="34" charset="0"/>
                          <a:ea typeface="Times New Roman" panose="02020603050405020304" pitchFamily="18" charset="0"/>
                          <a:cs typeface="Times New Roman" panose="02020603050405020304" pitchFamily="18" charset="0"/>
                        </a:rPr>
                        <a:t>Negative Consequences/Results of Status Quo</a:t>
                      </a:r>
                      <a:endParaRPr lang="en-US" sz="1150">
                        <a:effectLst/>
                        <a:latin typeface="Calibri" panose="020F0502020204030204" pitchFamily="34" charset="0"/>
                        <a:ea typeface="Times New Roman" panose="02020603050405020304" pitchFamily="18" charset="0"/>
                        <a:cs typeface="Times New Roman" panose="02020603050405020304" pitchFamily="18" charset="0"/>
                      </a:endParaRPr>
                    </a:p>
                  </a:txBody>
                  <a:tcPr marL="44949" marR="449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800"/>
                        </a:spcAft>
                      </a:pPr>
                      <a:r>
                        <a:rPr lang="en-US" sz="1150" b="1">
                          <a:effectLst/>
                          <a:latin typeface="Calibri" panose="020F0502020204030204" pitchFamily="34" charset="0"/>
                          <a:ea typeface="Times New Roman" panose="02020603050405020304" pitchFamily="18" charset="0"/>
                          <a:cs typeface="Times New Roman" panose="02020603050405020304" pitchFamily="18" charset="0"/>
                        </a:rPr>
                        <a:t>Positive Business Outcomes/The Safe Path</a:t>
                      </a:r>
                      <a:endParaRPr lang="en-US" sz="1150">
                        <a:effectLst/>
                        <a:latin typeface="Calibri" panose="020F0502020204030204" pitchFamily="34" charset="0"/>
                        <a:ea typeface="Times New Roman" panose="02020603050405020304" pitchFamily="18" charset="0"/>
                        <a:cs typeface="Times New Roman" panose="02020603050405020304" pitchFamily="18" charset="0"/>
                      </a:endParaRPr>
                    </a:p>
                  </a:txBody>
                  <a:tcPr marL="44949" marR="449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800"/>
                        </a:spcAft>
                      </a:pPr>
                      <a:r>
                        <a:rPr lang="en-US" sz="1150" b="1">
                          <a:effectLst/>
                          <a:latin typeface="Calibri" panose="020F0502020204030204" pitchFamily="34" charset="0"/>
                          <a:ea typeface="Times New Roman" panose="02020603050405020304" pitchFamily="18" charset="0"/>
                          <a:cs typeface="Times New Roman" panose="02020603050405020304" pitchFamily="18" charset="0"/>
                        </a:rPr>
                        <a:t>Required Capabilities</a:t>
                      </a:r>
                      <a:endParaRPr lang="en-US" sz="1150">
                        <a:effectLst/>
                        <a:latin typeface="Calibri" panose="020F0502020204030204" pitchFamily="34" charset="0"/>
                        <a:ea typeface="Times New Roman" panose="02020603050405020304" pitchFamily="18" charset="0"/>
                        <a:cs typeface="Times New Roman" panose="02020603050405020304" pitchFamily="18" charset="0"/>
                      </a:endParaRPr>
                    </a:p>
                  </a:txBody>
                  <a:tcPr marL="44949" marR="449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800"/>
                        </a:spcAft>
                      </a:pPr>
                      <a:r>
                        <a:rPr lang="en-US" sz="1150" b="1">
                          <a:effectLst/>
                          <a:latin typeface="Calibri" panose="020F0502020204030204" pitchFamily="34" charset="0"/>
                          <a:ea typeface="Times New Roman" panose="02020603050405020304" pitchFamily="18" charset="0"/>
                          <a:cs typeface="Times New Roman" panose="02020603050405020304" pitchFamily="18" charset="0"/>
                        </a:rPr>
                        <a:t>How We Do It/Why VMTurbo</a:t>
                      </a:r>
                      <a:endParaRPr lang="en-US" sz="1150">
                        <a:effectLst/>
                        <a:latin typeface="Calibri" panose="020F0502020204030204" pitchFamily="34" charset="0"/>
                        <a:ea typeface="Times New Roman" panose="02020603050405020304" pitchFamily="18" charset="0"/>
                        <a:cs typeface="Times New Roman" panose="02020603050405020304" pitchFamily="18" charset="0"/>
                      </a:endParaRPr>
                    </a:p>
                  </a:txBody>
                  <a:tcPr marL="44949" marR="449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289516354"/>
                  </a:ext>
                </a:extLst>
              </a:tr>
              <a:tr h="5137071">
                <a:tc>
                  <a:txBody>
                    <a:bodyPr/>
                    <a:lstStyle/>
                    <a:p>
                      <a:pPr marL="0" marR="0" algn="ctr">
                        <a:lnSpc>
                          <a:spcPct val="115000"/>
                        </a:lnSpc>
                        <a:spcBef>
                          <a:spcPts val="0"/>
                        </a:spcBef>
                        <a:spcAft>
                          <a:spcPts val="800"/>
                        </a:spcAft>
                      </a:pPr>
                      <a:r>
                        <a:rPr lang="en-US" sz="1150" b="1">
                          <a:effectLst/>
                          <a:latin typeface="Calibri" panose="020F0502020204030204" pitchFamily="34" charset="0"/>
                          <a:ea typeface="Times New Roman" panose="02020603050405020304" pitchFamily="18" charset="0"/>
                          <a:cs typeface="Times New Roman" panose="02020603050405020304" pitchFamily="18" charset="0"/>
                        </a:rPr>
                        <a:t>Maximize IT Efficiency</a:t>
                      </a:r>
                      <a:endParaRPr lang="en-US" sz="1150">
                        <a:effectLst/>
                        <a:latin typeface="Calibri" panose="020F0502020204030204" pitchFamily="34" charset="0"/>
                        <a:ea typeface="Times New Roman" panose="02020603050405020304" pitchFamily="18" charset="0"/>
                        <a:cs typeface="Times New Roman" panose="02020603050405020304" pitchFamily="18" charset="0"/>
                      </a:endParaRPr>
                    </a:p>
                  </a:txBody>
                  <a:tcPr marL="44949" marR="449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150" dirty="0">
                          <a:effectLst/>
                          <a:latin typeface="Calibri" panose="020F0502020204030204" pitchFamily="34" charset="0"/>
                          <a:ea typeface="Times New Roman" panose="02020603050405020304" pitchFamily="18" charset="0"/>
                          <a:cs typeface="Times New Roman" panose="02020603050405020304" pitchFamily="18" charset="0"/>
                        </a:rPr>
                        <a:t>•   Low workload density</a:t>
                      </a:r>
                    </a:p>
                    <a:p>
                      <a:pPr marL="0" marR="0" algn="l">
                        <a:lnSpc>
                          <a:spcPct val="115000"/>
                        </a:lnSpc>
                        <a:spcBef>
                          <a:spcPts val="0"/>
                        </a:spcBef>
                        <a:spcAft>
                          <a:spcPts val="0"/>
                        </a:spcAft>
                      </a:pPr>
                      <a:r>
                        <a:rPr lang="en-US" sz="1150" dirty="0">
                          <a:effectLst/>
                          <a:latin typeface="Calibri" panose="020F0502020204030204" pitchFamily="34" charset="0"/>
                          <a:ea typeface="Times New Roman" panose="02020603050405020304" pitchFamily="18" charset="0"/>
                          <a:cs typeface="Times New Roman" panose="02020603050405020304" pitchFamily="18" charset="0"/>
                        </a:rPr>
                        <a:t> </a:t>
                      </a:r>
                    </a:p>
                    <a:p>
                      <a:pPr marL="0" marR="0" algn="l">
                        <a:lnSpc>
                          <a:spcPct val="115000"/>
                        </a:lnSpc>
                        <a:spcBef>
                          <a:spcPts val="0"/>
                        </a:spcBef>
                        <a:spcAft>
                          <a:spcPts val="0"/>
                        </a:spcAft>
                      </a:pPr>
                      <a:r>
                        <a:rPr lang="en-US" sz="1150" dirty="0">
                          <a:effectLst/>
                          <a:latin typeface="Calibri" panose="020F0502020204030204" pitchFamily="34" charset="0"/>
                          <a:ea typeface="Times New Roman" panose="02020603050405020304" pitchFamily="18" charset="0"/>
                          <a:cs typeface="Times New Roman" panose="02020603050405020304" pitchFamily="18" charset="0"/>
                        </a:rPr>
                        <a:t>•   Cost of compute perceived as expensive</a:t>
                      </a:r>
                    </a:p>
                    <a:p>
                      <a:pPr marL="0" marR="0" algn="l">
                        <a:lnSpc>
                          <a:spcPct val="115000"/>
                        </a:lnSpc>
                        <a:spcBef>
                          <a:spcPts val="0"/>
                        </a:spcBef>
                        <a:spcAft>
                          <a:spcPts val="0"/>
                        </a:spcAft>
                      </a:pPr>
                      <a:r>
                        <a:rPr lang="en-US" sz="1150" dirty="0">
                          <a:effectLst/>
                          <a:latin typeface="Calibri" panose="020F0502020204030204" pitchFamily="34" charset="0"/>
                          <a:ea typeface="Times New Roman" panose="02020603050405020304" pitchFamily="18" charset="0"/>
                          <a:cs typeface="Times New Roman" panose="02020603050405020304" pitchFamily="18" charset="0"/>
                        </a:rPr>
                        <a:t> </a:t>
                      </a:r>
                    </a:p>
                    <a:p>
                      <a:pPr marL="0" marR="0" algn="l">
                        <a:lnSpc>
                          <a:spcPct val="115000"/>
                        </a:lnSpc>
                        <a:spcBef>
                          <a:spcPts val="0"/>
                        </a:spcBef>
                        <a:spcAft>
                          <a:spcPts val="0"/>
                        </a:spcAft>
                      </a:pPr>
                      <a:r>
                        <a:rPr lang="en-US" sz="1150" dirty="0">
                          <a:effectLst/>
                          <a:latin typeface="Calibri" panose="020F0502020204030204" pitchFamily="34" charset="0"/>
                          <a:ea typeface="Times New Roman" panose="02020603050405020304" pitchFamily="18" charset="0"/>
                          <a:cs typeface="Times New Roman" panose="02020603050405020304" pitchFamily="18" charset="0"/>
                        </a:rPr>
                        <a:t>•   Difficult to deliver compute services at speed and scale</a:t>
                      </a:r>
                    </a:p>
                    <a:p>
                      <a:pPr marL="0" marR="0" algn="l">
                        <a:lnSpc>
                          <a:spcPct val="115000"/>
                        </a:lnSpc>
                        <a:spcBef>
                          <a:spcPts val="0"/>
                        </a:spcBef>
                        <a:spcAft>
                          <a:spcPts val="0"/>
                        </a:spcAft>
                      </a:pPr>
                      <a:r>
                        <a:rPr lang="en-US" sz="1150" dirty="0">
                          <a:effectLst/>
                          <a:latin typeface="Calibri" panose="020F0502020204030204" pitchFamily="34" charset="0"/>
                          <a:ea typeface="Times New Roman" panose="02020603050405020304" pitchFamily="18" charset="0"/>
                          <a:cs typeface="Times New Roman" panose="02020603050405020304" pitchFamily="18" charset="0"/>
                        </a:rPr>
                        <a:t> </a:t>
                      </a:r>
                    </a:p>
                    <a:p>
                      <a:pPr marL="0" marR="0" algn="l">
                        <a:lnSpc>
                          <a:spcPct val="115000"/>
                        </a:lnSpc>
                        <a:spcBef>
                          <a:spcPts val="0"/>
                        </a:spcBef>
                        <a:spcAft>
                          <a:spcPts val="0"/>
                        </a:spcAft>
                      </a:pPr>
                      <a:r>
                        <a:rPr lang="en-US" sz="1150" dirty="0">
                          <a:effectLst/>
                          <a:latin typeface="Calibri" panose="020F0502020204030204" pitchFamily="34" charset="0"/>
                          <a:ea typeface="Times New Roman" panose="02020603050405020304" pitchFamily="18" charset="0"/>
                          <a:cs typeface="Times New Roman" panose="02020603050405020304" pitchFamily="18" charset="0"/>
                        </a:rPr>
                        <a:t>•   High skilled resourced distracted by tactical activities </a:t>
                      </a:r>
                    </a:p>
                    <a:p>
                      <a:pPr marL="0" marR="0" algn="l">
                        <a:lnSpc>
                          <a:spcPct val="115000"/>
                        </a:lnSpc>
                        <a:spcBef>
                          <a:spcPts val="0"/>
                        </a:spcBef>
                        <a:spcAft>
                          <a:spcPts val="0"/>
                        </a:spcAft>
                      </a:pPr>
                      <a:r>
                        <a:rPr lang="en-US" sz="1150" dirty="0">
                          <a:effectLst/>
                          <a:latin typeface="Calibri" panose="020F0502020204030204" pitchFamily="34" charset="0"/>
                          <a:ea typeface="Times New Roman" panose="02020603050405020304" pitchFamily="18" charset="0"/>
                          <a:cs typeface="Times New Roman" panose="02020603050405020304" pitchFamily="18" charset="0"/>
                        </a:rPr>
                        <a:t> </a:t>
                      </a:r>
                    </a:p>
                    <a:p>
                      <a:pPr marL="0" marR="0" algn="l">
                        <a:lnSpc>
                          <a:spcPct val="115000"/>
                        </a:lnSpc>
                        <a:spcBef>
                          <a:spcPts val="0"/>
                        </a:spcBef>
                        <a:spcAft>
                          <a:spcPts val="0"/>
                        </a:spcAft>
                      </a:pPr>
                      <a:r>
                        <a:rPr lang="en-US" sz="1150" dirty="0">
                          <a:effectLst/>
                          <a:latin typeface="Calibri" panose="020F0502020204030204" pitchFamily="34" charset="0"/>
                          <a:ea typeface="Times New Roman" panose="02020603050405020304" pitchFamily="18" charset="0"/>
                          <a:cs typeface="Times New Roman" panose="02020603050405020304" pitchFamily="18" charset="0"/>
                        </a:rPr>
                        <a:t>•   Hard to control VM/infrastructure sprawl</a:t>
                      </a:r>
                    </a:p>
                  </a:txBody>
                  <a:tcPr marL="44949" marR="449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150">
                          <a:effectLst/>
                          <a:latin typeface="Calibri" panose="020F0502020204030204" pitchFamily="34" charset="0"/>
                          <a:ea typeface="Times New Roman" panose="02020603050405020304" pitchFamily="18" charset="0"/>
                          <a:cs typeface="Times New Roman" panose="02020603050405020304" pitchFamily="18" charset="0"/>
                        </a:rPr>
                        <a:t>•    Constant justification of spend</a:t>
                      </a:r>
                    </a:p>
                    <a:p>
                      <a:pPr marL="0" marR="0" algn="l">
                        <a:lnSpc>
                          <a:spcPct val="115000"/>
                        </a:lnSpc>
                        <a:spcBef>
                          <a:spcPts val="0"/>
                        </a:spcBef>
                        <a:spcAft>
                          <a:spcPts val="0"/>
                        </a:spcAft>
                      </a:pPr>
                      <a:r>
                        <a:rPr lang="en-US" sz="1150">
                          <a:effectLst/>
                          <a:latin typeface="Calibri" panose="020F0502020204030204" pitchFamily="34" charset="0"/>
                          <a:ea typeface="Times New Roman" panose="02020603050405020304" pitchFamily="18" charset="0"/>
                          <a:cs typeface="Times New Roman" panose="02020603050405020304" pitchFamily="18" charset="0"/>
                        </a:rPr>
                        <a:t> </a:t>
                      </a:r>
                    </a:p>
                    <a:p>
                      <a:pPr marL="0" marR="0" algn="l">
                        <a:lnSpc>
                          <a:spcPct val="115000"/>
                        </a:lnSpc>
                        <a:spcBef>
                          <a:spcPts val="0"/>
                        </a:spcBef>
                        <a:spcAft>
                          <a:spcPts val="0"/>
                        </a:spcAft>
                      </a:pPr>
                      <a:r>
                        <a:rPr lang="en-US" sz="1150">
                          <a:effectLst/>
                          <a:latin typeface="Calibri" panose="020F0502020204030204" pitchFamily="34" charset="0"/>
                          <a:ea typeface="Times New Roman" panose="02020603050405020304" pitchFamily="18" charset="0"/>
                          <a:cs typeface="Times New Roman" panose="02020603050405020304" pitchFamily="18" charset="0"/>
                        </a:rPr>
                        <a:t>•    Over planning to make sure you get what you need</a:t>
                      </a:r>
                    </a:p>
                    <a:p>
                      <a:pPr marL="0" marR="0" algn="l">
                        <a:lnSpc>
                          <a:spcPct val="115000"/>
                        </a:lnSpc>
                        <a:spcBef>
                          <a:spcPts val="0"/>
                        </a:spcBef>
                        <a:spcAft>
                          <a:spcPts val="0"/>
                        </a:spcAft>
                      </a:pPr>
                      <a:r>
                        <a:rPr lang="en-US" sz="1150">
                          <a:effectLst/>
                          <a:latin typeface="Calibri" panose="020F0502020204030204" pitchFamily="34" charset="0"/>
                          <a:ea typeface="Times New Roman" panose="02020603050405020304" pitchFamily="18" charset="0"/>
                          <a:cs typeface="Times New Roman" panose="02020603050405020304" pitchFamily="18" charset="0"/>
                        </a:rPr>
                        <a:t> </a:t>
                      </a:r>
                    </a:p>
                    <a:p>
                      <a:pPr marL="0" marR="0" algn="l">
                        <a:lnSpc>
                          <a:spcPct val="115000"/>
                        </a:lnSpc>
                        <a:spcBef>
                          <a:spcPts val="0"/>
                        </a:spcBef>
                        <a:spcAft>
                          <a:spcPts val="0"/>
                        </a:spcAft>
                      </a:pPr>
                      <a:r>
                        <a:rPr lang="en-US" sz="1150">
                          <a:effectLst/>
                          <a:latin typeface="Calibri" panose="020F0502020204030204" pitchFamily="34" charset="0"/>
                          <a:ea typeface="Times New Roman" panose="02020603050405020304" pitchFamily="18" charset="0"/>
                          <a:cs typeface="Times New Roman" panose="02020603050405020304" pitchFamily="18" charset="0"/>
                        </a:rPr>
                        <a:t>•    Deal with the current model even though change is needed to meet business objectives</a:t>
                      </a:r>
                    </a:p>
                  </a:txBody>
                  <a:tcPr marL="44949" marR="449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800"/>
                        </a:spcAft>
                      </a:pPr>
                      <a:r>
                        <a:rPr lang="en-US" sz="1150" dirty="0">
                          <a:effectLst/>
                          <a:latin typeface="Calibri" panose="020F0502020204030204" pitchFamily="34" charset="0"/>
                          <a:ea typeface="Times New Roman" panose="02020603050405020304" pitchFamily="18" charset="0"/>
                          <a:cs typeface="Times New Roman" panose="02020603050405020304" pitchFamily="18" charset="0"/>
                        </a:rPr>
                        <a:t>• High cost per incident </a:t>
                      </a:r>
                    </a:p>
                    <a:p>
                      <a:pPr marL="0" marR="0" algn="l">
                        <a:lnSpc>
                          <a:spcPct val="115000"/>
                        </a:lnSpc>
                        <a:spcBef>
                          <a:spcPts val="0"/>
                        </a:spcBef>
                        <a:spcAft>
                          <a:spcPts val="800"/>
                        </a:spcAft>
                      </a:pPr>
                      <a:r>
                        <a:rPr lang="en-US" sz="1150" dirty="0">
                          <a:effectLst/>
                          <a:latin typeface="Calibri" panose="020F0502020204030204" pitchFamily="34" charset="0"/>
                          <a:ea typeface="Times New Roman" panose="02020603050405020304" pitchFamily="18" charset="0"/>
                          <a:cs typeface="Times New Roman" panose="02020603050405020304" pitchFamily="18" charset="0"/>
                        </a:rPr>
                        <a:t>• High labor costs </a:t>
                      </a:r>
                    </a:p>
                    <a:p>
                      <a:pPr marL="0" marR="0" algn="l">
                        <a:lnSpc>
                          <a:spcPct val="115000"/>
                        </a:lnSpc>
                        <a:spcBef>
                          <a:spcPts val="0"/>
                        </a:spcBef>
                        <a:spcAft>
                          <a:spcPts val="800"/>
                        </a:spcAft>
                      </a:pPr>
                      <a:r>
                        <a:rPr lang="en-US" sz="1150" dirty="0">
                          <a:effectLst/>
                          <a:latin typeface="Calibri" panose="020F0502020204030204" pitchFamily="34" charset="0"/>
                          <a:ea typeface="Times New Roman" panose="02020603050405020304" pitchFamily="18" charset="0"/>
                          <a:cs typeface="Times New Roman" panose="02020603050405020304" pitchFamily="18" charset="0"/>
                        </a:rPr>
                        <a:t>• Inefficient use of skills </a:t>
                      </a:r>
                    </a:p>
                    <a:p>
                      <a:pPr marL="0" marR="0" algn="l">
                        <a:lnSpc>
                          <a:spcPct val="115000"/>
                        </a:lnSpc>
                        <a:spcBef>
                          <a:spcPts val="0"/>
                        </a:spcBef>
                        <a:spcAft>
                          <a:spcPts val="800"/>
                        </a:spcAft>
                      </a:pPr>
                      <a:r>
                        <a:rPr lang="en-US" sz="1150" dirty="0">
                          <a:effectLst/>
                          <a:latin typeface="Calibri" panose="020F0502020204030204" pitchFamily="34" charset="0"/>
                          <a:ea typeface="Times New Roman" panose="02020603050405020304" pitchFamily="18" charset="0"/>
                          <a:cs typeface="Times New Roman" panose="02020603050405020304" pitchFamily="18" charset="0"/>
                        </a:rPr>
                        <a:t>• Virtualization targets missed </a:t>
                      </a:r>
                    </a:p>
                    <a:p>
                      <a:pPr marL="0" marR="0" algn="l">
                        <a:lnSpc>
                          <a:spcPct val="115000"/>
                        </a:lnSpc>
                        <a:spcBef>
                          <a:spcPts val="0"/>
                        </a:spcBef>
                        <a:spcAft>
                          <a:spcPts val="800"/>
                        </a:spcAft>
                      </a:pPr>
                      <a:r>
                        <a:rPr lang="en-US" sz="1150" dirty="0">
                          <a:effectLst/>
                          <a:latin typeface="Calibri" panose="020F0502020204030204" pitchFamily="34" charset="0"/>
                          <a:ea typeface="Times New Roman" panose="02020603050405020304" pitchFamily="18" charset="0"/>
                          <a:cs typeface="Times New Roman" panose="02020603050405020304" pitchFamily="18" charset="0"/>
                        </a:rPr>
                        <a:t>• Operational risk </a:t>
                      </a:r>
                    </a:p>
                    <a:p>
                      <a:pPr marL="0" marR="0" algn="l">
                        <a:lnSpc>
                          <a:spcPct val="115000"/>
                        </a:lnSpc>
                        <a:spcBef>
                          <a:spcPts val="0"/>
                        </a:spcBef>
                        <a:spcAft>
                          <a:spcPts val="800"/>
                        </a:spcAft>
                      </a:pPr>
                      <a:r>
                        <a:rPr lang="en-US" sz="1150" dirty="0">
                          <a:effectLst/>
                          <a:latin typeface="Calibri" panose="020F0502020204030204" pitchFamily="34" charset="0"/>
                          <a:ea typeface="Times New Roman" panose="02020603050405020304" pitchFamily="18" charset="0"/>
                          <a:cs typeface="Times New Roman" panose="02020603050405020304" pitchFamily="18" charset="0"/>
                        </a:rPr>
                        <a:t>• Business looks at outsourcing </a:t>
                      </a:r>
                    </a:p>
                    <a:p>
                      <a:pPr marL="0" marR="0" algn="l">
                        <a:lnSpc>
                          <a:spcPct val="115000"/>
                        </a:lnSpc>
                        <a:spcBef>
                          <a:spcPts val="0"/>
                        </a:spcBef>
                        <a:spcAft>
                          <a:spcPts val="800"/>
                        </a:spcAft>
                      </a:pPr>
                      <a:r>
                        <a:rPr lang="en-US" sz="1150" dirty="0">
                          <a:effectLst/>
                          <a:latin typeface="Calibri" panose="020F0502020204030204" pitchFamily="34" charset="0"/>
                          <a:ea typeface="Times New Roman" panose="02020603050405020304" pitchFamily="18" charset="0"/>
                          <a:cs typeface="Times New Roman" panose="02020603050405020304" pitchFamily="18" charset="0"/>
                        </a:rPr>
                        <a:t>• Lower margins (SP)/density </a:t>
                      </a:r>
                    </a:p>
                    <a:p>
                      <a:pPr marL="0" marR="0" algn="l">
                        <a:lnSpc>
                          <a:spcPct val="115000"/>
                        </a:lnSpc>
                        <a:spcBef>
                          <a:spcPts val="0"/>
                        </a:spcBef>
                        <a:spcAft>
                          <a:spcPts val="800"/>
                        </a:spcAft>
                      </a:pPr>
                      <a:r>
                        <a:rPr lang="en-US" sz="1150" dirty="0">
                          <a:effectLst/>
                          <a:latin typeface="Calibri" panose="020F0502020204030204" pitchFamily="34" charset="0"/>
                          <a:ea typeface="Times New Roman" panose="02020603050405020304" pitchFamily="18" charset="0"/>
                          <a:cs typeface="Times New Roman" panose="02020603050405020304" pitchFamily="18" charset="0"/>
                        </a:rPr>
                        <a:t>• Competitive disadvantage </a:t>
                      </a:r>
                    </a:p>
                    <a:p>
                      <a:pPr marL="0" marR="0" algn="l">
                        <a:lnSpc>
                          <a:spcPct val="115000"/>
                        </a:lnSpc>
                        <a:spcBef>
                          <a:spcPts val="0"/>
                        </a:spcBef>
                        <a:spcAft>
                          <a:spcPts val="800"/>
                        </a:spcAft>
                      </a:pPr>
                      <a:r>
                        <a:rPr lang="en-US" sz="1150" dirty="0">
                          <a:effectLst/>
                          <a:latin typeface="Calibri" panose="020F0502020204030204" pitchFamily="34" charset="0"/>
                          <a:ea typeface="Times New Roman" panose="02020603050405020304" pitchFamily="18" charset="0"/>
                          <a:cs typeface="Times New Roman" panose="02020603050405020304" pitchFamily="18" charset="0"/>
                        </a:rPr>
                        <a:t>• Inflated OPEX &amp; CAPEX </a:t>
                      </a:r>
                    </a:p>
                    <a:p>
                      <a:pPr marL="0" marR="0" algn="l">
                        <a:lnSpc>
                          <a:spcPct val="115000"/>
                        </a:lnSpc>
                        <a:spcBef>
                          <a:spcPts val="0"/>
                        </a:spcBef>
                        <a:spcAft>
                          <a:spcPts val="800"/>
                        </a:spcAft>
                      </a:pPr>
                      <a:r>
                        <a:rPr lang="en-US" sz="1150" dirty="0">
                          <a:effectLst/>
                          <a:latin typeface="Calibri" panose="020F0502020204030204" pitchFamily="34" charset="0"/>
                          <a:ea typeface="Times New Roman" panose="02020603050405020304" pitchFamily="18" charset="0"/>
                          <a:cs typeface="Times New Roman" panose="02020603050405020304" pitchFamily="18" charset="0"/>
                        </a:rPr>
                        <a:t>• Virtualization benefits lost </a:t>
                      </a:r>
                    </a:p>
                    <a:p>
                      <a:pPr marL="0" marR="0" algn="l">
                        <a:lnSpc>
                          <a:spcPct val="115000"/>
                        </a:lnSpc>
                        <a:spcBef>
                          <a:spcPts val="0"/>
                        </a:spcBef>
                        <a:spcAft>
                          <a:spcPts val="800"/>
                        </a:spcAft>
                      </a:pPr>
                      <a:r>
                        <a:rPr lang="en-US" sz="1150" dirty="0">
                          <a:effectLst/>
                          <a:latin typeface="Calibri" panose="020F0502020204030204" pitchFamily="34" charset="0"/>
                          <a:ea typeface="Times New Roman" panose="02020603050405020304" pitchFamily="18" charset="0"/>
                          <a:cs typeface="Times New Roman" panose="02020603050405020304" pitchFamily="18" charset="0"/>
                        </a:rPr>
                        <a:t> </a:t>
                      </a:r>
                    </a:p>
                  </a:txBody>
                  <a:tcPr marL="44949" marR="449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800"/>
                        </a:spcAft>
                      </a:pPr>
                      <a:r>
                        <a:rPr lang="en-US" sz="1150" dirty="0">
                          <a:effectLst/>
                          <a:latin typeface="Calibri" panose="020F0502020204030204" pitchFamily="34" charset="0"/>
                          <a:ea typeface="Times New Roman" panose="02020603050405020304" pitchFamily="18" charset="0"/>
                          <a:cs typeface="Times New Roman" panose="02020603050405020304" pitchFamily="18" charset="0"/>
                        </a:rPr>
                        <a:t>• Reduced OPEX &amp; CAPEX </a:t>
                      </a:r>
                    </a:p>
                    <a:p>
                      <a:pPr marL="0" marR="0" algn="l">
                        <a:lnSpc>
                          <a:spcPct val="115000"/>
                        </a:lnSpc>
                        <a:spcBef>
                          <a:spcPts val="0"/>
                        </a:spcBef>
                        <a:spcAft>
                          <a:spcPts val="800"/>
                        </a:spcAft>
                      </a:pPr>
                      <a:r>
                        <a:rPr lang="en-US" sz="1150" dirty="0">
                          <a:effectLst/>
                          <a:latin typeface="Calibri" panose="020F0502020204030204" pitchFamily="34" charset="0"/>
                          <a:ea typeface="Times New Roman" panose="02020603050405020304" pitchFamily="18" charset="0"/>
                          <a:cs typeface="Times New Roman" panose="02020603050405020304" pitchFamily="18" charset="0"/>
                        </a:rPr>
                        <a:t>• Meet or exceed SLAs </a:t>
                      </a:r>
                    </a:p>
                    <a:p>
                      <a:pPr marL="0" marR="0" algn="l">
                        <a:lnSpc>
                          <a:spcPct val="115000"/>
                        </a:lnSpc>
                        <a:spcBef>
                          <a:spcPts val="0"/>
                        </a:spcBef>
                        <a:spcAft>
                          <a:spcPts val="800"/>
                        </a:spcAft>
                      </a:pPr>
                      <a:r>
                        <a:rPr lang="en-US" sz="1150" dirty="0">
                          <a:effectLst/>
                          <a:latin typeface="Calibri" panose="020F0502020204030204" pitchFamily="34" charset="0"/>
                          <a:ea typeface="Times New Roman" panose="02020603050405020304" pitchFamily="18" charset="0"/>
                          <a:cs typeface="Times New Roman" panose="02020603050405020304" pitchFamily="18" charset="0"/>
                        </a:rPr>
                        <a:t>• Efficient use of skills </a:t>
                      </a:r>
                    </a:p>
                    <a:p>
                      <a:pPr marL="0" marR="0" algn="l">
                        <a:lnSpc>
                          <a:spcPct val="115000"/>
                        </a:lnSpc>
                        <a:spcBef>
                          <a:spcPts val="0"/>
                        </a:spcBef>
                        <a:spcAft>
                          <a:spcPts val="800"/>
                        </a:spcAft>
                      </a:pPr>
                      <a:r>
                        <a:rPr lang="en-US" sz="1150" dirty="0">
                          <a:effectLst/>
                          <a:latin typeface="Calibri" panose="020F0502020204030204" pitchFamily="34" charset="0"/>
                          <a:ea typeface="Times New Roman" panose="02020603050405020304" pitchFamily="18" charset="0"/>
                          <a:cs typeface="Times New Roman" panose="02020603050405020304" pitchFamily="18" charset="0"/>
                        </a:rPr>
                        <a:t>• Lower support cost </a:t>
                      </a:r>
                    </a:p>
                    <a:p>
                      <a:pPr marL="0" marR="0" algn="l">
                        <a:lnSpc>
                          <a:spcPct val="115000"/>
                        </a:lnSpc>
                        <a:spcBef>
                          <a:spcPts val="0"/>
                        </a:spcBef>
                        <a:spcAft>
                          <a:spcPts val="800"/>
                        </a:spcAft>
                      </a:pPr>
                      <a:r>
                        <a:rPr lang="en-US" sz="1150" dirty="0">
                          <a:effectLst/>
                          <a:latin typeface="Calibri" panose="020F0502020204030204" pitchFamily="34" charset="0"/>
                          <a:ea typeface="Times New Roman" panose="02020603050405020304" pitchFamily="18" charset="0"/>
                          <a:cs typeface="Times New Roman" panose="02020603050405020304" pitchFamily="18" charset="0"/>
                        </a:rPr>
                        <a:t>• Virtualization targets achieved </a:t>
                      </a:r>
                    </a:p>
                    <a:p>
                      <a:pPr marL="0" marR="0" algn="l">
                        <a:lnSpc>
                          <a:spcPct val="115000"/>
                        </a:lnSpc>
                        <a:spcBef>
                          <a:spcPts val="0"/>
                        </a:spcBef>
                        <a:spcAft>
                          <a:spcPts val="800"/>
                        </a:spcAft>
                      </a:pPr>
                      <a:r>
                        <a:rPr lang="en-US" sz="1150" dirty="0">
                          <a:effectLst/>
                          <a:latin typeface="Calibri" panose="020F0502020204030204" pitchFamily="34" charset="0"/>
                          <a:ea typeface="Times New Roman" panose="02020603050405020304" pitchFamily="18" charset="0"/>
                          <a:cs typeface="Times New Roman" panose="02020603050405020304" pitchFamily="18" charset="0"/>
                        </a:rPr>
                        <a:t>• Increase infrastructure efficiency </a:t>
                      </a:r>
                    </a:p>
                    <a:p>
                      <a:pPr marL="0" marR="0" algn="l">
                        <a:lnSpc>
                          <a:spcPct val="115000"/>
                        </a:lnSpc>
                        <a:spcBef>
                          <a:spcPts val="0"/>
                        </a:spcBef>
                        <a:spcAft>
                          <a:spcPts val="800"/>
                        </a:spcAft>
                      </a:pPr>
                      <a:r>
                        <a:rPr lang="en-US" sz="1150" dirty="0">
                          <a:effectLst/>
                          <a:latin typeface="Calibri" panose="020F0502020204030204" pitchFamily="34" charset="0"/>
                          <a:ea typeface="Times New Roman" panose="02020603050405020304" pitchFamily="18" charset="0"/>
                          <a:cs typeface="Times New Roman" panose="02020603050405020304" pitchFamily="18" charset="0"/>
                        </a:rPr>
                        <a:t>• Increase profitability </a:t>
                      </a:r>
                    </a:p>
                    <a:p>
                      <a:pPr marL="0" marR="0" algn="l">
                        <a:lnSpc>
                          <a:spcPct val="115000"/>
                        </a:lnSpc>
                        <a:spcBef>
                          <a:spcPts val="0"/>
                        </a:spcBef>
                        <a:spcAft>
                          <a:spcPts val="800"/>
                        </a:spcAft>
                      </a:pPr>
                      <a:r>
                        <a:rPr lang="en-US" sz="1150" dirty="0">
                          <a:effectLst/>
                          <a:latin typeface="Calibri" panose="020F0502020204030204" pitchFamily="34" charset="0"/>
                          <a:ea typeface="Times New Roman" panose="02020603050405020304" pitchFamily="18" charset="0"/>
                          <a:cs typeface="Times New Roman" panose="02020603050405020304" pitchFamily="18" charset="0"/>
                        </a:rPr>
                        <a:t>• Charge premium for services </a:t>
                      </a:r>
                    </a:p>
                    <a:p>
                      <a:pPr marL="0" marR="0" algn="l">
                        <a:lnSpc>
                          <a:spcPct val="115000"/>
                        </a:lnSpc>
                        <a:spcBef>
                          <a:spcPts val="0"/>
                        </a:spcBef>
                        <a:spcAft>
                          <a:spcPts val="800"/>
                        </a:spcAft>
                      </a:pPr>
                      <a:r>
                        <a:rPr lang="en-US" sz="1150" dirty="0">
                          <a:effectLst/>
                          <a:latin typeface="Calibri" panose="020F0502020204030204" pitchFamily="34" charset="0"/>
                          <a:ea typeface="Times New Roman" panose="02020603050405020304" pitchFamily="18" charset="0"/>
                          <a:cs typeface="Times New Roman" panose="02020603050405020304" pitchFamily="18" charset="0"/>
                        </a:rPr>
                        <a:t>• IT is economical vs. outsourcing </a:t>
                      </a:r>
                    </a:p>
                    <a:p>
                      <a:pPr marL="0" marR="0" algn="l">
                        <a:lnSpc>
                          <a:spcPct val="115000"/>
                        </a:lnSpc>
                        <a:spcBef>
                          <a:spcPts val="0"/>
                        </a:spcBef>
                        <a:spcAft>
                          <a:spcPts val="800"/>
                        </a:spcAft>
                      </a:pPr>
                      <a:r>
                        <a:rPr lang="en-US" sz="1150" dirty="0">
                          <a:effectLst/>
                          <a:latin typeface="Calibri" panose="020F0502020204030204" pitchFamily="34" charset="0"/>
                          <a:ea typeface="Times New Roman" panose="02020603050405020304" pitchFamily="18" charset="0"/>
                          <a:cs typeface="Times New Roman" panose="02020603050405020304" pitchFamily="18" charset="0"/>
                        </a:rPr>
                        <a:t> </a:t>
                      </a:r>
                    </a:p>
                  </a:txBody>
                  <a:tcPr marL="44949" marR="449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800"/>
                        </a:spcAft>
                      </a:pPr>
                      <a:r>
                        <a:rPr lang="en-US" sz="1150">
                          <a:effectLst/>
                          <a:latin typeface="Calibri" panose="020F0502020204030204" pitchFamily="34" charset="0"/>
                          <a:ea typeface="Times New Roman" panose="02020603050405020304" pitchFamily="18" charset="0"/>
                          <a:cs typeface="Times New Roman" panose="02020603050405020304" pitchFamily="18" charset="0"/>
                        </a:rPr>
                        <a:t>• Decision automation </a:t>
                      </a:r>
                    </a:p>
                    <a:p>
                      <a:pPr marL="0" marR="0" algn="l">
                        <a:lnSpc>
                          <a:spcPct val="115000"/>
                        </a:lnSpc>
                        <a:spcBef>
                          <a:spcPts val="0"/>
                        </a:spcBef>
                        <a:spcAft>
                          <a:spcPts val="800"/>
                        </a:spcAft>
                      </a:pPr>
                      <a:r>
                        <a:rPr lang="en-US" sz="1150">
                          <a:effectLst/>
                          <a:latin typeface="Calibri" panose="020F0502020204030204" pitchFamily="34" charset="0"/>
                          <a:ea typeface="Times New Roman" panose="02020603050405020304" pitchFamily="18" charset="0"/>
                          <a:cs typeface="Times New Roman" panose="02020603050405020304" pitchFamily="18" charset="0"/>
                        </a:rPr>
                        <a:t>• Optimize infrastructure health </a:t>
                      </a:r>
                    </a:p>
                    <a:p>
                      <a:pPr marL="0" marR="0" algn="l">
                        <a:lnSpc>
                          <a:spcPct val="115000"/>
                        </a:lnSpc>
                        <a:spcBef>
                          <a:spcPts val="0"/>
                        </a:spcBef>
                        <a:spcAft>
                          <a:spcPts val="800"/>
                        </a:spcAft>
                      </a:pPr>
                      <a:r>
                        <a:rPr lang="en-US" sz="1150">
                          <a:effectLst/>
                          <a:latin typeface="Calibri" panose="020F0502020204030204" pitchFamily="34" charset="0"/>
                          <a:ea typeface="Times New Roman" panose="02020603050405020304" pitchFamily="18" charset="0"/>
                          <a:cs typeface="Times New Roman" panose="02020603050405020304" pitchFamily="18" charset="0"/>
                        </a:rPr>
                        <a:t>• Model potential changes </a:t>
                      </a:r>
                    </a:p>
                    <a:p>
                      <a:pPr marL="0" marR="0" algn="l">
                        <a:lnSpc>
                          <a:spcPct val="115000"/>
                        </a:lnSpc>
                        <a:spcBef>
                          <a:spcPts val="0"/>
                        </a:spcBef>
                        <a:spcAft>
                          <a:spcPts val="800"/>
                        </a:spcAft>
                      </a:pPr>
                      <a:r>
                        <a:rPr lang="en-US" sz="1150">
                          <a:effectLst/>
                          <a:latin typeface="Calibri" panose="020F0502020204030204" pitchFamily="34" charset="0"/>
                          <a:ea typeface="Times New Roman" panose="02020603050405020304" pitchFamily="18" charset="0"/>
                          <a:cs typeface="Times New Roman" panose="02020603050405020304" pitchFamily="18" charset="0"/>
                        </a:rPr>
                        <a:t>• Assure perf. &amp; efficiency </a:t>
                      </a:r>
                    </a:p>
                    <a:p>
                      <a:pPr marL="0" marR="0" algn="l">
                        <a:lnSpc>
                          <a:spcPct val="115000"/>
                        </a:lnSpc>
                        <a:spcBef>
                          <a:spcPts val="0"/>
                        </a:spcBef>
                        <a:spcAft>
                          <a:spcPts val="800"/>
                        </a:spcAft>
                      </a:pPr>
                      <a:r>
                        <a:rPr lang="en-US" sz="1150">
                          <a:effectLst/>
                          <a:latin typeface="Calibri" panose="020F0502020204030204" pitchFamily="34" charset="0"/>
                          <a:ea typeface="Times New Roman" panose="02020603050405020304" pitchFamily="18" charset="0"/>
                          <a:cs typeface="Times New Roman" panose="02020603050405020304" pitchFamily="18" charset="0"/>
                        </a:rPr>
                        <a:t>• Rapid time to value </a:t>
                      </a:r>
                    </a:p>
                    <a:p>
                      <a:pPr marL="0" marR="0" algn="l">
                        <a:lnSpc>
                          <a:spcPct val="115000"/>
                        </a:lnSpc>
                        <a:spcBef>
                          <a:spcPts val="0"/>
                        </a:spcBef>
                        <a:spcAft>
                          <a:spcPts val="800"/>
                        </a:spcAft>
                      </a:pPr>
                      <a:r>
                        <a:rPr lang="en-US" sz="1150">
                          <a:effectLst/>
                          <a:latin typeface="Calibri" panose="020F0502020204030204" pitchFamily="34" charset="0"/>
                          <a:ea typeface="Times New Roman" panose="02020603050405020304" pitchFamily="18" charset="0"/>
                          <a:cs typeface="Times New Roman" panose="02020603050405020304" pitchFamily="18" charset="0"/>
                        </a:rPr>
                        <a:t>• Rapid “what-if” scenarios </a:t>
                      </a:r>
                    </a:p>
                    <a:p>
                      <a:pPr marL="0" marR="0" algn="l">
                        <a:lnSpc>
                          <a:spcPct val="115000"/>
                        </a:lnSpc>
                        <a:spcBef>
                          <a:spcPts val="0"/>
                        </a:spcBef>
                        <a:spcAft>
                          <a:spcPts val="800"/>
                        </a:spcAft>
                      </a:pPr>
                      <a:r>
                        <a:rPr lang="en-US" sz="1150">
                          <a:effectLst/>
                          <a:latin typeface="Calibri" panose="020F0502020204030204" pitchFamily="34" charset="0"/>
                          <a:ea typeface="Times New Roman" panose="02020603050405020304" pitchFamily="18" charset="0"/>
                          <a:cs typeface="Times New Roman" panose="02020603050405020304" pitchFamily="18" charset="0"/>
                        </a:rPr>
                        <a:t>• Visibility &amp; control across technology stack </a:t>
                      </a:r>
                    </a:p>
                    <a:p>
                      <a:pPr marL="0" marR="0" algn="l">
                        <a:lnSpc>
                          <a:spcPct val="115000"/>
                        </a:lnSpc>
                        <a:spcBef>
                          <a:spcPts val="0"/>
                        </a:spcBef>
                        <a:spcAft>
                          <a:spcPts val="800"/>
                        </a:spcAft>
                      </a:pPr>
                      <a:r>
                        <a:rPr lang="en-US" sz="1150">
                          <a:effectLst/>
                          <a:latin typeface="Calibri" panose="020F0502020204030204" pitchFamily="34" charset="0"/>
                          <a:ea typeface="Times New Roman" panose="02020603050405020304" pitchFamily="18" charset="0"/>
                          <a:cs typeface="Times New Roman" panose="02020603050405020304" pitchFamily="18" charset="0"/>
                        </a:rPr>
                        <a:t>• Marketplace Data Model </a:t>
                      </a:r>
                    </a:p>
                    <a:p>
                      <a:pPr marL="0" marR="0" algn="l">
                        <a:lnSpc>
                          <a:spcPct val="115000"/>
                        </a:lnSpc>
                        <a:spcBef>
                          <a:spcPts val="0"/>
                        </a:spcBef>
                        <a:spcAft>
                          <a:spcPts val="800"/>
                        </a:spcAft>
                      </a:pPr>
                      <a:r>
                        <a:rPr lang="en-US" sz="1150">
                          <a:effectLst/>
                          <a:latin typeface="Calibri" panose="020F0502020204030204" pitchFamily="34" charset="0"/>
                          <a:ea typeface="Times New Roman" panose="02020603050405020304" pitchFamily="18" charset="0"/>
                          <a:cs typeface="Times New Roman" panose="02020603050405020304" pitchFamily="18" charset="0"/>
                        </a:rPr>
                        <a:t> </a:t>
                      </a:r>
                    </a:p>
                  </a:txBody>
                  <a:tcPr marL="44949" marR="449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800"/>
                        </a:spcAft>
                      </a:pPr>
                      <a:r>
                        <a:rPr lang="en-US" sz="1150" dirty="0">
                          <a:effectLst/>
                          <a:latin typeface="Calibri" panose="020F0502020204030204" pitchFamily="34" charset="0"/>
                          <a:ea typeface="Times New Roman" panose="02020603050405020304" pitchFamily="18" charset="0"/>
                          <a:cs typeface="Times New Roman" panose="02020603050405020304" pitchFamily="18" charset="0"/>
                        </a:rPr>
                        <a:t>• Patented decision engine </a:t>
                      </a:r>
                    </a:p>
                    <a:p>
                      <a:pPr marL="0" marR="0" algn="l">
                        <a:lnSpc>
                          <a:spcPct val="115000"/>
                        </a:lnSpc>
                        <a:spcBef>
                          <a:spcPts val="0"/>
                        </a:spcBef>
                        <a:spcAft>
                          <a:spcPts val="800"/>
                        </a:spcAft>
                      </a:pPr>
                      <a:r>
                        <a:rPr lang="en-US" sz="1150" dirty="0">
                          <a:effectLst/>
                          <a:latin typeface="Calibri" panose="020F0502020204030204" pitchFamily="34" charset="0"/>
                          <a:ea typeface="Times New Roman" panose="02020603050405020304" pitchFamily="18" charset="0"/>
                          <a:cs typeface="Times New Roman" panose="02020603050405020304" pitchFamily="18" charset="0"/>
                        </a:rPr>
                        <a:t>• Accurate set of actions </a:t>
                      </a:r>
                    </a:p>
                    <a:p>
                      <a:pPr marL="0" marR="0" algn="l">
                        <a:lnSpc>
                          <a:spcPct val="115000"/>
                        </a:lnSpc>
                        <a:spcBef>
                          <a:spcPts val="0"/>
                        </a:spcBef>
                        <a:spcAft>
                          <a:spcPts val="800"/>
                        </a:spcAft>
                      </a:pPr>
                      <a:r>
                        <a:rPr lang="en-US" sz="1150" dirty="0">
                          <a:effectLst/>
                          <a:latin typeface="Calibri" panose="020F0502020204030204" pitchFamily="34" charset="0"/>
                          <a:ea typeface="Times New Roman" panose="02020603050405020304" pitchFamily="18" charset="0"/>
                          <a:cs typeface="Times New Roman" panose="02020603050405020304" pitchFamily="18" charset="0"/>
                        </a:rPr>
                        <a:t>• “What-if” scenario modeling </a:t>
                      </a:r>
                    </a:p>
                    <a:p>
                      <a:pPr marL="0" marR="0" algn="l">
                        <a:lnSpc>
                          <a:spcPct val="115000"/>
                        </a:lnSpc>
                        <a:spcBef>
                          <a:spcPts val="0"/>
                        </a:spcBef>
                        <a:spcAft>
                          <a:spcPts val="800"/>
                        </a:spcAft>
                      </a:pPr>
                      <a:r>
                        <a:rPr lang="en-US" sz="1150" dirty="0">
                          <a:effectLst/>
                          <a:latin typeface="Calibri" panose="020F0502020204030204" pitchFamily="34" charset="0"/>
                          <a:ea typeface="Times New Roman" panose="02020603050405020304" pitchFamily="18" charset="0"/>
                          <a:cs typeface="Times New Roman" panose="02020603050405020304" pitchFamily="18" charset="0"/>
                        </a:rPr>
                        <a:t>• Assure performance &amp; efficiency </a:t>
                      </a:r>
                    </a:p>
                    <a:p>
                      <a:pPr marL="0" marR="0" algn="l">
                        <a:lnSpc>
                          <a:spcPct val="115000"/>
                        </a:lnSpc>
                        <a:spcBef>
                          <a:spcPts val="0"/>
                        </a:spcBef>
                        <a:spcAft>
                          <a:spcPts val="800"/>
                        </a:spcAft>
                      </a:pPr>
                      <a:r>
                        <a:rPr lang="en-US" sz="1150" dirty="0">
                          <a:effectLst/>
                          <a:latin typeface="Calibri" panose="020F0502020204030204" pitchFamily="34" charset="0"/>
                          <a:ea typeface="Times New Roman" panose="02020603050405020304" pitchFamily="18" charset="0"/>
                          <a:cs typeface="Times New Roman" panose="02020603050405020304" pitchFamily="18" charset="0"/>
                        </a:rPr>
                        <a:t>• Cross-domain control </a:t>
                      </a:r>
                    </a:p>
                    <a:p>
                      <a:pPr marL="0" marR="0" algn="l">
                        <a:lnSpc>
                          <a:spcPct val="115000"/>
                        </a:lnSpc>
                        <a:spcBef>
                          <a:spcPts val="0"/>
                        </a:spcBef>
                        <a:spcAft>
                          <a:spcPts val="800"/>
                        </a:spcAft>
                      </a:pPr>
                      <a:r>
                        <a:rPr lang="en-US" sz="1150" dirty="0">
                          <a:effectLst/>
                          <a:latin typeface="Calibri" panose="020F0502020204030204" pitchFamily="34" charset="0"/>
                          <a:ea typeface="Times New Roman" panose="02020603050405020304" pitchFamily="18" charset="0"/>
                          <a:cs typeface="Times New Roman" panose="02020603050405020304" pitchFamily="18" charset="0"/>
                        </a:rPr>
                        <a:t>• Patented decision engine </a:t>
                      </a:r>
                    </a:p>
                    <a:p>
                      <a:pPr marL="0" marR="0" algn="l">
                        <a:lnSpc>
                          <a:spcPct val="115000"/>
                        </a:lnSpc>
                        <a:spcBef>
                          <a:spcPts val="0"/>
                        </a:spcBef>
                        <a:spcAft>
                          <a:spcPts val="800"/>
                        </a:spcAft>
                      </a:pPr>
                      <a:r>
                        <a:rPr lang="en-US" sz="1150" dirty="0">
                          <a:effectLst/>
                          <a:latin typeface="Calibri" panose="020F0502020204030204" pitchFamily="34" charset="0"/>
                          <a:ea typeface="Times New Roman" panose="02020603050405020304" pitchFamily="18" charset="0"/>
                          <a:cs typeface="Times New Roman" panose="02020603050405020304" pitchFamily="18" charset="0"/>
                        </a:rPr>
                        <a:t>• Accurate set of actions </a:t>
                      </a:r>
                    </a:p>
                    <a:p>
                      <a:pPr marL="0" marR="0" algn="l">
                        <a:lnSpc>
                          <a:spcPct val="115000"/>
                        </a:lnSpc>
                        <a:spcBef>
                          <a:spcPts val="0"/>
                        </a:spcBef>
                        <a:spcAft>
                          <a:spcPts val="800"/>
                        </a:spcAft>
                      </a:pPr>
                      <a:r>
                        <a:rPr lang="en-US" sz="1150" dirty="0">
                          <a:effectLst/>
                          <a:latin typeface="Calibri" panose="020F0502020204030204" pitchFamily="34" charset="0"/>
                          <a:ea typeface="Times New Roman" panose="02020603050405020304" pitchFamily="18" charset="0"/>
                          <a:cs typeface="Times New Roman" panose="02020603050405020304" pitchFamily="18" charset="0"/>
                        </a:rPr>
                        <a:t>• “What-if” scenario modeling </a:t>
                      </a:r>
                    </a:p>
                    <a:p>
                      <a:pPr marL="0" marR="0" algn="l">
                        <a:lnSpc>
                          <a:spcPct val="115000"/>
                        </a:lnSpc>
                        <a:spcBef>
                          <a:spcPts val="0"/>
                        </a:spcBef>
                        <a:spcAft>
                          <a:spcPts val="800"/>
                        </a:spcAft>
                      </a:pPr>
                      <a:r>
                        <a:rPr lang="en-US" sz="1150" dirty="0">
                          <a:effectLst/>
                          <a:latin typeface="Calibri" panose="020F0502020204030204" pitchFamily="34" charset="0"/>
                          <a:ea typeface="Times New Roman" panose="02020603050405020304" pitchFamily="18" charset="0"/>
                          <a:cs typeface="Times New Roman" panose="02020603050405020304" pitchFamily="18" charset="0"/>
                        </a:rPr>
                        <a:t>• Rapid business results </a:t>
                      </a:r>
                    </a:p>
                    <a:p>
                      <a:pPr marL="0" marR="0" algn="l">
                        <a:lnSpc>
                          <a:spcPct val="115000"/>
                        </a:lnSpc>
                        <a:spcBef>
                          <a:spcPts val="0"/>
                        </a:spcBef>
                        <a:spcAft>
                          <a:spcPts val="800"/>
                        </a:spcAft>
                      </a:pPr>
                      <a:r>
                        <a:rPr lang="en-US" sz="1150" dirty="0">
                          <a:effectLst/>
                          <a:latin typeface="Calibri" panose="020F0502020204030204" pitchFamily="34" charset="0"/>
                          <a:ea typeface="Times New Roman" panose="02020603050405020304" pitchFamily="18" charset="0"/>
                          <a:cs typeface="Times New Roman" panose="02020603050405020304" pitchFamily="18" charset="0"/>
                        </a:rPr>
                        <a:t> </a:t>
                      </a:r>
                    </a:p>
                  </a:txBody>
                  <a:tcPr marL="44949" marR="449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934786309"/>
                  </a:ext>
                </a:extLst>
              </a:tr>
            </a:tbl>
          </a:graphicData>
        </a:graphic>
      </p:graphicFrame>
    </p:spTree>
    <p:extLst>
      <p:ext uri="{BB962C8B-B14F-4D97-AF65-F5344CB8AC3E}">
        <p14:creationId xmlns:p14="http://schemas.microsoft.com/office/powerpoint/2010/main" val="20176671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95785" y="396504"/>
            <a:ext cx="10590663" cy="614149"/>
          </a:xfrm>
        </p:spPr>
        <p:txBody>
          <a:bodyPr>
            <a:noAutofit/>
          </a:bodyPr>
          <a:lstStyle/>
          <a:p>
            <a:r>
              <a:rPr lang="en-US" sz="4200" dirty="0" smtClean="0"/>
              <a:t>Maximize IT Efficiency</a:t>
            </a:r>
            <a:endParaRPr lang="en-US" sz="4200" dirty="0"/>
          </a:p>
        </p:txBody>
      </p:sp>
      <p:graphicFrame>
        <p:nvGraphicFramePr>
          <p:cNvPr id="2" name="Table 1"/>
          <p:cNvGraphicFramePr>
            <a:graphicFrameLocks noGrp="1"/>
          </p:cNvGraphicFramePr>
          <p:nvPr>
            <p:extLst>
              <p:ext uri="{D42A27DB-BD31-4B8C-83A1-F6EECF244321}">
                <p14:modId xmlns:p14="http://schemas.microsoft.com/office/powerpoint/2010/main" val="1648907136"/>
              </p:ext>
            </p:extLst>
          </p:nvPr>
        </p:nvGraphicFramePr>
        <p:xfrm>
          <a:off x="395785" y="1171074"/>
          <a:ext cx="10817647" cy="5450879"/>
        </p:xfrm>
        <a:graphic>
          <a:graphicData uri="http://schemas.openxmlformats.org/drawingml/2006/table">
            <a:tbl>
              <a:tblPr firstRow="1" firstCol="1" lastCol="1" bandRow="1"/>
              <a:tblGrid>
                <a:gridCol w="4327008">
                  <a:extLst>
                    <a:ext uri="{9D8B030D-6E8A-4147-A177-3AD203B41FA5}">
                      <a16:colId xmlns:a16="http://schemas.microsoft.com/office/drawing/2014/main" xmlns="" val="3525818126"/>
                    </a:ext>
                  </a:extLst>
                </a:gridCol>
                <a:gridCol w="6490639">
                  <a:extLst>
                    <a:ext uri="{9D8B030D-6E8A-4147-A177-3AD203B41FA5}">
                      <a16:colId xmlns:a16="http://schemas.microsoft.com/office/drawing/2014/main" xmlns="" val="1882313504"/>
                    </a:ext>
                  </a:extLst>
                </a:gridCol>
              </a:tblGrid>
              <a:tr h="267890">
                <a:tc>
                  <a:txBody>
                    <a:bodyPr/>
                    <a:lstStyle/>
                    <a:p>
                      <a:pPr marL="0" marR="0" algn="ctr">
                        <a:lnSpc>
                          <a:spcPct val="107000"/>
                        </a:lnSpc>
                        <a:spcBef>
                          <a:spcPts val="0"/>
                        </a:spcBef>
                        <a:spcAft>
                          <a:spcPts val="800"/>
                        </a:spcAft>
                      </a:pPr>
                      <a:r>
                        <a:rPr lang="en-US" sz="1500" b="1" dirty="0">
                          <a:effectLst/>
                          <a:latin typeface="+mn-lt"/>
                          <a:ea typeface="Times New Roman" panose="02020603050405020304" pitchFamily="18" charset="0"/>
                          <a:cs typeface="Times New Roman" panose="02020603050405020304" pitchFamily="18" charset="0"/>
                        </a:rPr>
                        <a:t>How We Do It/Why </a:t>
                      </a:r>
                      <a:r>
                        <a:rPr lang="en-US" sz="1500" b="1" dirty="0" err="1">
                          <a:effectLst/>
                          <a:latin typeface="+mn-lt"/>
                          <a:ea typeface="Times New Roman" panose="02020603050405020304" pitchFamily="18" charset="0"/>
                          <a:cs typeface="Times New Roman" panose="02020603050405020304" pitchFamily="18" charset="0"/>
                        </a:rPr>
                        <a:t>VMTurbo</a:t>
                      </a:r>
                      <a:endParaRPr lang="en-US" sz="1500" dirty="0">
                        <a:effectLst/>
                        <a:latin typeface="+mn-lt"/>
                        <a:ea typeface="Times New Roman" panose="02020603050405020304" pitchFamily="18" charset="0"/>
                        <a:cs typeface="Times New Roman" panose="02020603050405020304" pitchFamily="18" charset="0"/>
                      </a:endParaRPr>
                    </a:p>
                  </a:txBody>
                  <a:tcPr marL="44949" marR="449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500" b="1" dirty="0" smtClean="0">
                          <a:effectLst/>
                          <a:latin typeface="+mn-lt"/>
                          <a:ea typeface="Times New Roman" panose="02020603050405020304" pitchFamily="18" charset="0"/>
                          <a:cs typeface="Times New Roman" panose="02020603050405020304" pitchFamily="18" charset="0"/>
                        </a:rPr>
                        <a:t>Proof Points</a:t>
                      </a:r>
                      <a:endParaRPr lang="en-US" sz="1500" dirty="0">
                        <a:effectLst/>
                        <a:latin typeface="+mn-lt"/>
                        <a:ea typeface="Times New Roman" panose="02020603050405020304" pitchFamily="18" charset="0"/>
                        <a:cs typeface="Times New Roman" panose="02020603050405020304" pitchFamily="18" charset="0"/>
                      </a:endParaRPr>
                    </a:p>
                  </a:txBody>
                  <a:tcPr marL="23076" marR="230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57544720"/>
                  </a:ext>
                </a:extLst>
              </a:tr>
              <a:tr h="5182989">
                <a:tc>
                  <a:txBody>
                    <a:bodyPr/>
                    <a:lstStyle/>
                    <a:p>
                      <a:pPr marL="0" marR="0" algn="l">
                        <a:lnSpc>
                          <a:spcPct val="115000"/>
                        </a:lnSpc>
                        <a:spcBef>
                          <a:spcPts val="0"/>
                        </a:spcBef>
                        <a:spcAft>
                          <a:spcPts val="800"/>
                        </a:spcAft>
                      </a:pPr>
                      <a:endParaRPr lang="en-US" sz="1450" dirty="0" smtClean="0">
                        <a:effectLst/>
                        <a:latin typeface="+mn-lt"/>
                        <a:ea typeface="Times New Roman" panose="02020603050405020304" pitchFamily="18" charset="0"/>
                        <a:cs typeface="Times New Roman" panose="02020603050405020304" pitchFamily="18" charset="0"/>
                      </a:endParaRPr>
                    </a:p>
                    <a:p>
                      <a:pPr marL="0" marR="0" algn="l">
                        <a:lnSpc>
                          <a:spcPct val="115000"/>
                        </a:lnSpc>
                        <a:spcBef>
                          <a:spcPts val="0"/>
                        </a:spcBef>
                        <a:spcAft>
                          <a:spcPts val="800"/>
                        </a:spcAft>
                      </a:pPr>
                      <a:r>
                        <a:rPr lang="en-US" sz="1450" dirty="0" smtClean="0">
                          <a:effectLst/>
                          <a:latin typeface="+mn-lt"/>
                          <a:ea typeface="Times New Roman" panose="02020603050405020304" pitchFamily="18" charset="0"/>
                          <a:cs typeface="Times New Roman" panose="02020603050405020304" pitchFamily="18" charset="0"/>
                        </a:rPr>
                        <a:t>• </a:t>
                      </a:r>
                      <a:r>
                        <a:rPr lang="en-US" sz="1450" dirty="0">
                          <a:effectLst/>
                          <a:latin typeface="+mn-lt"/>
                          <a:ea typeface="Times New Roman" panose="02020603050405020304" pitchFamily="18" charset="0"/>
                          <a:cs typeface="Times New Roman" panose="02020603050405020304" pitchFamily="18" charset="0"/>
                        </a:rPr>
                        <a:t>Patented decision engine </a:t>
                      </a:r>
                    </a:p>
                    <a:p>
                      <a:pPr marL="0" marR="0" algn="l">
                        <a:lnSpc>
                          <a:spcPct val="115000"/>
                        </a:lnSpc>
                        <a:spcBef>
                          <a:spcPts val="0"/>
                        </a:spcBef>
                        <a:spcAft>
                          <a:spcPts val="800"/>
                        </a:spcAft>
                      </a:pPr>
                      <a:r>
                        <a:rPr lang="en-US" sz="1450" dirty="0">
                          <a:effectLst/>
                          <a:latin typeface="+mn-lt"/>
                          <a:ea typeface="Times New Roman" panose="02020603050405020304" pitchFamily="18" charset="0"/>
                          <a:cs typeface="Times New Roman" panose="02020603050405020304" pitchFamily="18" charset="0"/>
                        </a:rPr>
                        <a:t>• Accurate set of actions </a:t>
                      </a:r>
                    </a:p>
                    <a:p>
                      <a:pPr marL="0" marR="0" algn="l">
                        <a:lnSpc>
                          <a:spcPct val="115000"/>
                        </a:lnSpc>
                        <a:spcBef>
                          <a:spcPts val="0"/>
                        </a:spcBef>
                        <a:spcAft>
                          <a:spcPts val="800"/>
                        </a:spcAft>
                      </a:pPr>
                      <a:r>
                        <a:rPr lang="en-US" sz="1450" dirty="0">
                          <a:effectLst/>
                          <a:latin typeface="+mn-lt"/>
                          <a:ea typeface="Times New Roman" panose="02020603050405020304" pitchFamily="18" charset="0"/>
                          <a:cs typeface="Times New Roman" panose="02020603050405020304" pitchFamily="18" charset="0"/>
                        </a:rPr>
                        <a:t>• “What-if” scenario modeling </a:t>
                      </a:r>
                    </a:p>
                    <a:p>
                      <a:pPr marL="0" marR="0" algn="l">
                        <a:lnSpc>
                          <a:spcPct val="115000"/>
                        </a:lnSpc>
                        <a:spcBef>
                          <a:spcPts val="0"/>
                        </a:spcBef>
                        <a:spcAft>
                          <a:spcPts val="800"/>
                        </a:spcAft>
                      </a:pPr>
                      <a:r>
                        <a:rPr lang="en-US" sz="1450" dirty="0">
                          <a:effectLst/>
                          <a:latin typeface="+mn-lt"/>
                          <a:ea typeface="Times New Roman" panose="02020603050405020304" pitchFamily="18" charset="0"/>
                          <a:cs typeface="Times New Roman" panose="02020603050405020304" pitchFamily="18" charset="0"/>
                        </a:rPr>
                        <a:t>• Assure performance &amp; efficiency </a:t>
                      </a:r>
                    </a:p>
                    <a:p>
                      <a:pPr marL="0" marR="0" algn="l">
                        <a:lnSpc>
                          <a:spcPct val="115000"/>
                        </a:lnSpc>
                        <a:spcBef>
                          <a:spcPts val="0"/>
                        </a:spcBef>
                        <a:spcAft>
                          <a:spcPts val="800"/>
                        </a:spcAft>
                      </a:pPr>
                      <a:r>
                        <a:rPr lang="en-US" sz="1450" dirty="0">
                          <a:effectLst/>
                          <a:latin typeface="+mn-lt"/>
                          <a:ea typeface="Times New Roman" panose="02020603050405020304" pitchFamily="18" charset="0"/>
                          <a:cs typeface="Times New Roman" panose="02020603050405020304" pitchFamily="18" charset="0"/>
                        </a:rPr>
                        <a:t>• Cross-domain control </a:t>
                      </a:r>
                    </a:p>
                    <a:p>
                      <a:pPr marL="0" marR="0" algn="l">
                        <a:lnSpc>
                          <a:spcPct val="115000"/>
                        </a:lnSpc>
                        <a:spcBef>
                          <a:spcPts val="0"/>
                        </a:spcBef>
                        <a:spcAft>
                          <a:spcPts val="800"/>
                        </a:spcAft>
                      </a:pPr>
                      <a:r>
                        <a:rPr lang="en-US" sz="1450" dirty="0">
                          <a:effectLst/>
                          <a:latin typeface="+mn-lt"/>
                          <a:ea typeface="Times New Roman" panose="02020603050405020304" pitchFamily="18" charset="0"/>
                          <a:cs typeface="Times New Roman" panose="02020603050405020304" pitchFamily="18" charset="0"/>
                        </a:rPr>
                        <a:t>• Patented decision engine </a:t>
                      </a:r>
                    </a:p>
                    <a:p>
                      <a:pPr marL="0" marR="0" algn="l">
                        <a:lnSpc>
                          <a:spcPct val="115000"/>
                        </a:lnSpc>
                        <a:spcBef>
                          <a:spcPts val="0"/>
                        </a:spcBef>
                        <a:spcAft>
                          <a:spcPts val="800"/>
                        </a:spcAft>
                      </a:pPr>
                      <a:r>
                        <a:rPr lang="en-US" sz="1450" dirty="0">
                          <a:effectLst/>
                          <a:latin typeface="+mn-lt"/>
                          <a:ea typeface="Times New Roman" panose="02020603050405020304" pitchFamily="18" charset="0"/>
                          <a:cs typeface="Times New Roman" panose="02020603050405020304" pitchFamily="18" charset="0"/>
                        </a:rPr>
                        <a:t>• Accurate set of actions </a:t>
                      </a:r>
                    </a:p>
                    <a:p>
                      <a:pPr marL="0" marR="0" algn="l">
                        <a:lnSpc>
                          <a:spcPct val="115000"/>
                        </a:lnSpc>
                        <a:spcBef>
                          <a:spcPts val="0"/>
                        </a:spcBef>
                        <a:spcAft>
                          <a:spcPts val="800"/>
                        </a:spcAft>
                      </a:pPr>
                      <a:r>
                        <a:rPr lang="en-US" sz="1450" dirty="0">
                          <a:effectLst/>
                          <a:latin typeface="+mn-lt"/>
                          <a:ea typeface="Times New Roman" panose="02020603050405020304" pitchFamily="18" charset="0"/>
                          <a:cs typeface="Times New Roman" panose="02020603050405020304" pitchFamily="18" charset="0"/>
                        </a:rPr>
                        <a:t>• “What-if” scenario modeling </a:t>
                      </a:r>
                    </a:p>
                    <a:p>
                      <a:pPr marL="0" marR="0" algn="l">
                        <a:lnSpc>
                          <a:spcPct val="115000"/>
                        </a:lnSpc>
                        <a:spcBef>
                          <a:spcPts val="0"/>
                        </a:spcBef>
                        <a:spcAft>
                          <a:spcPts val="800"/>
                        </a:spcAft>
                      </a:pPr>
                      <a:r>
                        <a:rPr lang="en-US" sz="1450" dirty="0">
                          <a:effectLst/>
                          <a:latin typeface="+mn-lt"/>
                          <a:ea typeface="Times New Roman" panose="02020603050405020304" pitchFamily="18" charset="0"/>
                          <a:cs typeface="Times New Roman" panose="02020603050405020304" pitchFamily="18" charset="0"/>
                        </a:rPr>
                        <a:t>• Rapid business results </a:t>
                      </a:r>
                    </a:p>
                    <a:p>
                      <a:pPr marL="0" marR="0" algn="l">
                        <a:lnSpc>
                          <a:spcPct val="115000"/>
                        </a:lnSpc>
                        <a:spcBef>
                          <a:spcPts val="0"/>
                        </a:spcBef>
                        <a:spcAft>
                          <a:spcPts val="800"/>
                        </a:spcAft>
                      </a:pPr>
                      <a:r>
                        <a:rPr lang="en-US" sz="1450" dirty="0">
                          <a:effectLst/>
                          <a:latin typeface="+mn-lt"/>
                          <a:ea typeface="Times New Roman" panose="02020603050405020304" pitchFamily="18" charset="0"/>
                          <a:cs typeface="Times New Roman" panose="02020603050405020304" pitchFamily="18" charset="0"/>
                        </a:rPr>
                        <a:t> </a:t>
                      </a:r>
                    </a:p>
                  </a:txBody>
                  <a:tcPr marL="44949" marR="449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lvl="0" indent="0">
                        <a:buFont typeface="Arial" panose="020B0604020202020204" pitchFamily="34" charset="0"/>
                        <a:buNone/>
                      </a:pPr>
                      <a:endParaRPr lang="en-US" sz="1450" b="0" i="0" u="none" strike="noStrike" baseline="0" dirty="0" smtClean="0">
                        <a:effectLst/>
                        <a:latin typeface="Californian FB" panose="0207040306080B030204" pitchFamily="18" charset="0"/>
                      </a:endParaRPr>
                    </a:p>
                    <a:p>
                      <a:pPr marL="285750" lvl="0" indent="-285750">
                        <a:buFont typeface="Arial" panose="020B0604020202020204" pitchFamily="34" charset="0"/>
                        <a:buChar char="•"/>
                      </a:pPr>
                      <a:r>
                        <a:rPr lang="en-US" sz="1450" b="1" i="0" u="none" strike="noStrike" baseline="0" dirty="0" smtClean="0">
                          <a:effectLst/>
                          <a:latin typeface="Californian FB" panose="0207040306080B030204" pitchFamily="18" charset="0"/>
                        </a:rPr>
                        <a:t>Fareportal</a:t>
                      </a:r>
                      <a:r>
                        <a:rPr lang="en-US" sz="1450" b="0" i="0" u="none" strike="noStrike" baseline="0" dirty="0" smtClean="0">
                          <a:effectLst/>
                          <a:latin typeface="Californian FB" panose="0207040306080B030204" pitchFamily="18" charset="0"/>
                        </a:rPr>
                        <a:t> </a:t>
                      </a:r>
                      <a:r>
                        <a:rPr lang="en-US" sz="1450" b="0" i="0" u="none" strike="noStrike" dirty="0" smtClean="0">
                          <a:effectLst/>
                          <a:latin typeface="Californian FB" panose="0207040306080B030204" pitchFamily="18" charset="0"/>
                        </a:rPr>
                        <a:t>| Problem: Difficulty realizing value from investment in Cisco UCS platform and virtualization adoption; Inability to accurately prepare for growth; Inability to safely maximize VM densities on Cisco UCS platform | Solution: Consolidated workloads by multiplexing demand cycles; Eliminated resource contention through full automation of VM placements | </a:t>
                      </a:r>
                      <a:r>
                        <a:rPr lang="en-US" sz="1450" b="1" i="0" u="none" strike="noStrike" dirty="0" smtClean="0">
                          <a:effectLst/>
                          <a:latin typeface="Californian FB" panose="0207040306080B030204" pitchFamily="18" charset="0"/>
                        </a:rPr>
                        <a:t>Result: Achieved 40-60% increase in VM density; Eliminated projected storage spend and software license spend; Improved application performance on smaller UCS footprint</a:t>
                      </a:r>
                      <a:r>
                        <a:rPr lang="en-US" sz="1450" b="0" i="0" u="none" strike="noStrike" dirty="0" smtClean="0">
                          <a:effectLst/>
                          <a:latin typeface="Californian FB" panose="0207040306080B030204" pitchFamily="18" charset="0"/>
                        </a:rPr>
                        <a:t/>
                      </a:r>
                      <a:br>
                        <a:rPr lang="en-US" sz="1450" b="0" i="0" u="none" strike="noStrike" dirty="0" smtClean="0">
                          <a:effectLst/>
                          <a:latin typeface="Californian FB" panose="0207040306080B030204" pitchFamily="18" charset="0"/>
                        </a:rPr>
                      </a:br>
                      <a:endParaRPr lang="en-US" sz="1450" b="0" i="0" u="none" strike="noStrike" dirty="0" smtClean="0">
                        <a:effectLst/>
                      </a:endParaRPr>
                    </a:p>
                    <a:p>
                      <a:pPr marL="342900" lvl="0" indent="-342900">
                        <a:buFont typeface="Arial" panose="020B0604020202020204" pitchFamily="34" charset="0"/>
                        <a:buChar char="•"/>
                      </a:pPr>
                      <a:r>
                        <a:rPr lang="en-US" sz="1450" b="1" i="0" u="none" strike="noStrike" dirty="0" smtClean="0">
                          <a:effectLst/>
                          <a:latin typeface="Californian FB" panose="0207040306080B030204" pitchFamily="18" charset="0"/>
                        </a:rPr>
                        <a:t>CSC</a:t>
                      </a:r>
                      <a:r>
                        <a:rPr lang="en-US" sz="1450" b="0" i="0" u="none" strike="noStrike" dirty="0" smtClean="0">
                          <a:effectLst/>
                          <a:latin typeface="Californian FB" panose="0207040306080B030204" pitchFamily="18" charset="0"/>
                        </a:rPr>
                        <a:t> | Problem: Improper workload placement | Solution: Intelligent Workload Placement recommendations | </a:t>
                      </a:r>
                      <a:r>
                        <a:rPr lang="en-US" sz="1450" b="0" i="1" u="none" strike="noStrike" dirty="0" smtClean="0">
                          <a:effectLst/>
                          <a:latin typeface="Californian FB" panose="0207040306080B030204" pitchFamily="18" charset="0"/>
                        </a:rPr>
                        <a:t>Result: Improved workload density by 40%; Reduced manual labor costs by 50%; Recorded $203M in customer wins for </a:t>
                      </a:r>
                      <a:r>
                        <a:rPr lang="en-US" sz="1450" b="0" i="1" u="none" strike="noStrike" dirty="0" err="1" smtClean="0">
                          <a:effectLst/>
                          <a:latin typeface="Californian FB" panose="0207040306080B030204" pitchFamily="18" charset="0"/>
                        </a:rPr>
                        <a:t>BizCloud</a:t>
                      </a:r>
                      <a:r>
                        <a:rPr lang="en-US" sz="1450" b="0" i="1" u="none" strike="noStrike" dirty="0" smtClean="0">
                          <a:effectLst/>
                          <a:latin typeface="Californian FB" panose="0207040306080B030204" pitchFamily="18" charset="0"/>
                        </a:rPr>
                        <a:t> due to </a:t>
                      </a:r>
                      <a:r>
                        <a:rPr lang="en-US" sz="1450" b="0" i="1" u="none" strike="noStrike" dirty="0" err="1" smtClean="0">
                          <a:effectLst/>
                          <a:latin typeface="Californian FB" panose="0207040306080B030204" pitchFamily="18" charset="0"/>
                        </a:rPr>
                        <a:t>QoS</a:t>
                      </a:r>
                      <a:r>
                        <a:rPr lang="en-US" sz="1450" b="0" i="1" u="none" strike="noStrike" dirty="0" smtClean="0">
                          <a:effectLst/>
                          <a:latin typeface="Californian FB" panose="0207040306080B030204" pitchFamily="18" charset="0"/>
                        </a:rPr>
                        <a:t> guarantee</a:t>
                      </a:r>
                      <a:br>
                        <a:rPr lang="en-US" sz="1450" b="0" i="1" u="none" strike="noStrike" dirty="0" smtClean="0">
                          <a:effectLst/>
                          <a:latin typeface="Californian FB" panose="0207040306080B030204" pitchFamily="18" charset="0"/>
                        </a:rPr>
                      </a:br>
                      <a:endParaRPr lang="en-US" sz="1450" b="0" i="1" u="none" strike="noStrike" dirty="0" smtClean="0">
                        <a:effectLst/>
                      </a:endParaRPr>
                    </a:p>
                    <a:p>
                      <a:pPr marL="342900" lvl="0" indent="-342900">
                        <a:buFont typeface="Arial" panose="020B0604020202020204" pitchFamily="34" charset="0"/>
                        <a:buChar char="•"/>
                      </a:pPr>
                      <a:r>
                        <a:rPr lang="en-US" sz="1450" b="1" i="0" u="none" strike="noStrike" dirty="0" smtClean="0">
                          <a:effectLst/>
                          <a:latin typeface="Californian FB" panose="0207040306080B030204" pitchFamily="18" charset="0"/>
                        </a:rPr>
                        <a:t>Mayo Clinic </a:t>
                      </a:r>
                      <a:r>
                        <a:rPr lang="en-US" sz="1450" b="0" i="0" u="none" strike="noStrike" dirty="0" smtClean="0">
                          <a:effectLst/>
                          <a:latin typeface="Californian FB" panose="0207040306080B030204" pitchFamily="18" charset="0"/>
                        </a:rPr>
                        <a:t>| Problem: Manually managing virtual desktop instances | Solution: Automated actions to guarantee performance &amp; efficiency </a:t>
                      </a:r>
                      <a:r>
                        <a:rPr lang="en-US" sz="1450" b="1" i="0" u="none" strike="noStrike" dirty="0" smtClean="0">
                          <a:effectLst/>
                          <a:latin typeface="Californian FB" panose="0207040306080B030204" pitchFamily="18" charset="0"/>
                        </a:rPr>
                        <a:t>| Result: 30% reduction in trouble tickets</a:t>
                      </a:r>
                    </a:p>
                    <a:p>
                      <a:pPr marL="342900" lvl="0" indent="-342900">
                        <a:buFont typeface="Arial" panose="020B0604020202020204" pitchFamily="34" charset="0"/>
                        <a:buChar char="•"/>
                      </a:pPr>
                      <a:endParaRPr lang="en-US" sz="1450" b="0" i="0" u="none" strike="noStrike" dirty="0" smtClean="0">
                        <a:effectLst/>
                      </a:endParaRPr>
                    </a:p>
                    <a:p>
                      <a:pPr marL="0" lvl="0" indent="0">
                        <a:buFont typeface="Arial" panose="020B0604020202020204" pitchFamily="34" charset="0"/>
                        <a:buNone/>
                      </a:pPr>
                      <a:endParaRPr lang="en-US" sz="1450" b="1" u="none" strike="noStrike" dirty="0" smtClean="0">
                        <a:effectLst/>
                      </a:endParaRPr>
                    </a:p>
                  </a:txBody>
                  <a:tcPr marL="23076" marR="230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142855252"/>
                  </a:ext>
                </a:extLst>
              </a:tr>
            </a:tbl>
          </a:graphicData>
        </a:graphic>
      </p:graphicFrame>
    </p:spTree>
    <p:extLst>
      <p:ext uri="{BB962C8B-B14F-4D97-AF65-F5344CB8AC3E}">
        <p14:creationId xmlns:p14="http://schemas.microsoft.com/office/powerpoint/2010/main" val="9391975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nvSpPr>
        <p:spPr>
          <a:xfrm>
            <a:off x="2848708" y="1899138"/>
            <a:ext cx="1629508" cy="996461"/>
          </a:xfrm>
          <a:prstGeom prst="chevron">
            <a:avLst>
              <a:gd name="adj" fmla="val 19864"/>
            </a:avLst>
          </a:prstGeom>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Chevron 4"/>
          <p:cNvSpPr/>
          <p:nvPr/>
        </p:nvSpPr>
        <p:spPr>
          <a:xfrm>
            <a:off x="4478216" y="1899137"/>
            <a:ext cx="1629508" cy="996461"/>
          </a:xfrm>
          <a:prstGeom prst="chevron">
            <a:avLst>
              <a:gd name="adj" fmla="val 19864"/>
            </a:avLst>
          </a:prstGeom>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Chevron 5"/>
          <p:cNvSpPr/>
          <p:nvPr/>
        </p:nvSpPr>
        <p:spPr>
          <a:xfrm>
            <a:off x="6107724" y="1899137"/>
            <a:ext cx="1629508" cy="996461"/>
          </a:xfrm>
          <a:prstGeom prst="chevron">
            <a:avLst>
              <a:gd name="adj" fmla="val 19864"/>
            </a:avLst>
          </a:prstGeom>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Chevron 6"/>
          <p:cNvSpPr/>
          <p:nvPr/>
        </p:nvSpPr>
        <p:spPr>
          <a:xfrm>
            <a:off x="7807570" y="1899136"/>
            <a:ext cx="1629508" cy="996461"/>
          </a:xfrm>
          <a:prstGeom prst="chevron">
            <a:avLst>
              <a:gd name="adj" fmla="val 19864"/>
            </a:avLst>
          </a:prstGeom>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hevron 7"/>
          <p:cNvSpPr/>
          <p:nvPr/>
        </p:nvSpPr>
        <p:spPr>
          <a:xfrm>
            <a:off x="9437078" y="1899135"/>
            <a:ext cx="1629508" cy="996461"/>
          </a:xfrm>
          <a:prstGeom prst="chevron">
            <a:avLst>
              <a:gd name="adj" fmla="val 19864"/>
            </a:avLst>
          </a:prstGeom>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Pentagon 8"/>
          <p:cNvSpPr/>
          <p:nvPr/>
        </p:nvSpPr>
        <p:spPr>
          <a:xfrm>
            <a:off x="1324708" y="1899135"/>
            <a:ext cx="1524000" cy="996461"/>
          </a:xfrm>
          <a:prstGeom prst="homePlate">
            <a:avLst>
              <a:gd name="adj" fmla="val 24118"/>
            </a:avLst>
          </a:prstGeom>
          <a:solidFill>
            <a:srgbClr val="92D050"/>
          </a:solidFill>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230925" y="1793624"/>
            <a:ext cx="222739" cy="211015"/>
          </a:xfrm>
          <a:prstGeom prst="ellipse">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bg1"/>
                </a:solidFill>
              </a:rPr>
              <a:t>1</a:t>
            </a:r>
            <a:endParaRPr lang="en-US" sz="1050" b="1" dirty="0">
              <a:solidFill>
                <a:schemeClr val="bg1"/>
              </a:solidFill>
            </a:endParaRPr>
          </a:p>
        </p:txBody>
      </p:sp>
      <p:sp>
        <p:nvSpPr>
          <p:cNvPr id="11" name="Oval 10"/>
          <p:cNvSpPr/>
          <p:nvPr/>
        </p:nvSpPr>
        <p:spPr>
          <a:xfrm>
            <a:off x="2754925" y="1793624"/>
            <a:ext cx="222739" cy="211015"/>
          </a:xfrm>
          <a:prstGeom prst="ellipse">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bg1"/>
                </a:solidFill>
              </a:rPr>
              <a:t>2</a:t>
            </a:r>
            <a:endParaRPr lang="en-US" sz="1050" b="1" dirty="0">
              <a:solidFill>
                <a:schemeClr val="bg1"/>
              </a:solidFill>
            </a:endParaRPr>
          </a:p>
        </p:txBody>
      </p:sp>
      <p:sp>
        <p:nvSpPr>
          <p:cNvPr id="12" name="Oval 11"/>
          <p:cNvSpPr/>
          <p:nvPr/>
        </p:nvSpPr>
        <p:spPr>
          <a:xfrm>
            <a:off x="4372709" y="1793624"/>
            <a:ext cx="222739" cy="211015"/>
          </a:xfrm>
          <a:prstGeom prst="ellipse">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bg1"/>
                </a:solidFill>
              </a:rPr>
              <a:t>3</a:t>
            </a:r>
            <a:endParaRPr lang="en-US" sz="1050" b="1" dirty="0">
              <a:solidFill>
                <a:schemeClr val="bg1"/>
              </a:solidFill>
            </a:endParaRPr>
          </a:p>
        </p:txBody>
      </p:sp>
      <p:sp>
        <p:nvSpPr>
          <p:cNvPr id="13" name="Oval 12"/>
          <p:cNvSpPr/>
          <p:nvPr/>
        </p:nvSpPr>
        <p:spPr>
          <a:xfrm>
            <a:off x="6013941" y="1793624"/>
            <a:ext cx="222739" cy="211015"/>
          </a:xfrm>
          <a:prstGeom prst="ellipse">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bg1"/>
                </a:solidFill>
              </a:rPr>
              <a:t>4</a:t>
            </a:r>
            <a:endParaRPr lang="en-US" sz="1050" b="1" dirty="0">
              <a:solidFill>
                <a:schemeClr val="bg1"/>
              </a:solidFill>
            </a:endParaRPr>
          </a:p>
        </p:txBody>
      </p:sp>
      <p:sp>
        <p:nvSpPr>
          <p:cNvPr id="14" name="Oval 13"/>
          <p:cNvSpPr/>
          <p:nvPr/>
        </p:nvSpPr>
        <p:spPr>
          <a:xfrm>
            <a:off x="7643449" y="1793624"/>
            <a:ext cx="222739" cy="211015"/>
          </a:xfrm>
          <a:prstGeom prst="ellipse">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5</a:t>
            </a:r>
          </a:p>
        </p:txBody>
      </p:sp>
      <p:sp>
        <p:nvSpPr>
          <p:cNvPr id="15" name="Oval 14"/>
          <p:cNvSpPr/>
          <p:nvPr/>
        </p:nvSpPr>
        <p:spPr>
          <a:xfrm>
            <a:off x="9355018" y="1793624"/>
            <a:ext cx="222739" cy="211015"/>
          </a:xfrm>
          <a:prstGeom prst="ellipse">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6</a:t>
            </a:r>
            <a:endParaRPr lang="en-US" sz="1200" b="1" dirty="0">
              <a:solidFill>
                <a:schemeClr val="bg1"/>
              </a:solidFill>
            </a:endParaRPr>
          </a:p>
        </p:txBody>
      </p:sp>
      <p:sp>
        <p:nvSpPr>
          <p:cNvPr id="16" name="TextBox 15"/>
          <p:cNvSpPr txBox="1"/>
          <p:nvPr/>
        </p:nvSpPr>
        <p:spPr>
          <a:xfrm>
            <a:off x="1576758" y="1220450"/>
            <a:ext cx="880562" cy="307777"/>
          </a:xfrm>
          <a:prstGeom prst="rect">
            <a:avLst/>
          </a:prstGeom>
          <a:noFill/>
        </p:spPr>
        <p:txBody>
          <a:bodyPr wrap="none" rtlCol="0">
            <a:spAutoFit/>
          </a:bodyPr>
          <a:lstStyle/>
          <a:p>
            <a:r>
              <a:rPr lang="en-US" sz="1400" dirty="0" smtClean="0"/>
              <a:t>Warm Up</a:t>
            </a:r>
            <a:endParaRPr lang="en-US" sz="1400" dirty="0"/>
          </a:p>
        </p:txBody>
      </p:sp>
      <p:sp>
        <p:nvSpPr>
          <p:cNvPr id="17" name="TextBox 16"/>
          <p:cNvSpPr txBox="1"/>
          <p:nvPr/>
        </p:nvSpPr>
        <p:spPr>
          <a:xfrm>
            <a:off x="3154132" y="1220450"/>
            <a:ext cx="799834" cy="307777"/>
          </a:xfrm>
          <a:prstGeom prst="rect">
            <a:avLst/>
          </a:prstGeom>
          <a:noFill/>
        </p:spPr>
        <p:txBody>
          <a:bodyPr wrap="none" rtlCol="0">
            <a:spAutoFit/>
          </a:bodyPr>
          <a:lstStyle/>
          <a:p>
            <a:r>
              <a:rPr lang="en-US" sz="1400" dirty="0" smtClean="0"/>
              <a:t>Reframe</a:t>
            </a:r>
            <a:endParaRPr lang="en-US" sz="1400" dirty="0"/>
          </a:p>
        </p:txBody>
      </p:sp>
      <p:sp>
        <p:nvSpPr>
          <p:cNvPr id="18" name="TextBox 17"/>
          <p:cNvSpPr txBox="1"/>
          <p:nvPr/>
        </p:nvSpPr>
        <p:spPr>
          <a:xfrm>
            <a:off x="6221564" y="1220450"/>
            <a:ext cx="1422184" cy="307777"/>
          </a:xfrm>
          <a:prstGeom prst="rect">
            <a:avLst/>
          </a:prstGeom>
          <a:noFill/>
        </p:spPr>
        <p:txBody>
          <a:bodyPr wrap="none" rtlCol="0">
            <a:spAutoFit/>
          </a:bodyPr>
          <a:lstStyle/>
          <a:p>
            <a:r>
              <a:rPr lang="en-US" sz="1400" dirty="0" smtClean="0"/>
              <a:t>Bind Emotionally</a:t>
            </a:r>
            <a:endParaRPr lang="en-US" sz="1400" dirty="0"/>
          </a:p>
        </p:txBody>
      </p:sp>
      <p:sp>
        <p:nvSpPr>
          <p:cNvPr id="19" name="TextBox 18"/>
          <p:cNvSpPr txBox="1"/>
          <p:nvPr/>
        </p:nvSpPr>
        <p:spPr>
          <a:xfrm>
            <a:off x="9374047" y="1220450"/>
            <a:ext cx="1528880" cy="523220"/>
          </a:xfrm>
          <a:prstGeom prst="rect">
            <a:avLst/>
          </a:prstGeom>
          <a:noFill/>
        </p:spPr>
        <p:txBody>
          <a:bodyPr wrap="none" rtlCol="0">
            <a:spAutoFit/>
          </a:bodyPr>
          <a:lstStyle/>
          <a:p>
            <a:pPr algn="ctr"/>
            <a:r>
              <a:rPr lang="en-US" sz="1400" dirty="0" smtClean="0"/>
              <a:t>Why Your Solution</a:t>
            </a:r>
          </a:p>
          <a:p>
            <a:pPr algn="ctr"/>
            <a:r>
              <a:rPr lang="en-US" sz="1400" dirty="0" smtClean="0"/>
              <a:t>Is Unique</a:t>
            </a:r>
            <a:endParaRPr lang="en-US" sz="1400" dirty="0"/>
          </a:p>
        </p:txBody>
      </p:sp>
      <p:sp>
        <p:nvSpPr>
          <p:cNvPr id="20" name="TextBox 19"/>
          <p:cNvSpPr txBox="1"/>
          <p:nvPr/>
        </p:nvSpPr>
        <p:spPr>
          <a:xfrm>
            <a:off x="7786158" y="1220450"/>
            <a:ext cx="1333185" cy="523220"/>
          </a:xfrm>
          <a:prstGeom prst="rect">
            <a:avLst/>
          </a:prstGeom>
          <a:noFill/>
        </p:spPr>
        <p:txBody>
          <a:bodyPr wrap="none" rtlCol="0">
            <a:spAutoFit/>
          </a:bodyPr>
          <a:lstStyle/>
          <a:p>
            <a:pPr algn="ctr"/>
            <a:r>
              <a:rPr lang="en-US" sz="1400" dirty="0" smtClean="0"/>
              <a:t>Present What’s </a:t>
            </a:r>
          </a:p>
          <a:p>
            <a:pPr algn="ctr"/>
            <a:r>
              <a:rPr lang="en-US" sz="1400" dirty="0" smtClean="0"/>
              <a:t>Needed</a:t>
            </a:r>
            <a:endParaRPr lang="en-US" sz="1400" dirty="0"/>
          </a:p>
        </p:txBody>
      </p:sp>
      <p:sp>
        <p:nvSpPr>
          <p:cNvPr id="21" name="TextBox 20"/>
          <p:cNvSpPr txBox="1"/>
          <p:nvPr/>
        </p:nvSpPr>
        <p:spPr>
          <a:xfrm>
            <a:off x="4703427" y="1220450"/>
            <a:ext cx="985270" cy="307777"/>
          </a:xfrm>
          <a:prstGeom prst="rect">
            <a:avLst/>
          </a:prstGeom>
          <a:noFill/>
        </p:spPr>
        <p:txBody>
          <a:bodyPr wrap="none" rtlCol="0">
            <a:spAutoFit/>
          </a:bodyPr>
          <a:lstStyle/>
          <a:p>
            <a:r>
              <a:rPr lang="en-US" sz="1400" dirty="0" smtClean="0"/>
              <a:t>Rationalize</a:t>
            </a:r>
            <a:endParaRPr lang="en-US" sz="1400" dirty="0"/>
          </a:p>
        </p:txBody>
      </p:sp>
      <p:cxnSp>
        <p:nvCxnSpPr>
          <p:cNvPr id="22" name="Straight Connector 21"/>
          <p:cNvCxnSpPr/>
          <p:nvPr/>
        </p:nvCxnSpPr>
        <p:spPr>
          <a:xfrm>
            <a:off x="1342293" y="1220450"/>
            <a:ext cx="1295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922908" y="1220450"/>
            <a:ext cx="1295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542543" y="1220450"/>
            <a:ext cx="1295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213231" y="1220450"/>
            <a:ext cx="1295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7807570" y="1220450"/>
            <a:ext cx="1295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469627" y="1220450"/>
            <a:ext cx="1295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416021" y="1956877"/>
            <a:ext cx="1172308" cy="600164"/>
          </a:xfrm>
          <a:prstGeom prst="rect">
            <a:avLst/>
          </a:prstGeom>
          <a:noFill/>
        </p:spPr>
        <p:txBody>
          <a:bodyPr wrap="square" rtlCol="0">
            <a:spAutoFit/>
          </a:bodyPr>
          <a:lstStyle/>
          <a:p>
            <a:r>
              <a:rPr lang="en-US" sz="1100" b="1" dirty="0" smtClean="0">
                <a:solidFill>
                  <a:schemeClr val="bg1"/>
                </a:solidFill>
              </a:rPr>
              <a:t>Build credibility:</a:t>
            </a:r>
          </a:p>
          <a:p>
            <a:r>
              <a:rPr lang="en-US" sz="1100" b="1" dirty="0" smtClean="0">
                <a:solidFill>
                  <a:schemeClr val="bg1"/>
                </a:solidFill>
              </a:rPr>
              <a:t>“I know your world”</a:t>
            </a:r>
            <a:endParaRPr lang="en-US" sz="1100" b="1" dirty="0">
              <a:solidFill>
                <a:schemeClr val="bg1"/>
              </a:solidFill>
            </a:endParaRPr>
          </a:p>
        </p:txBody>
      </p:sp>
      <p:sp>
        <p:nvSpPr>
          <p:cNvPr id="29" name="TextBox 28"/>
          <p:cNvSpPr txBox="1"/>
          <p:nvPr/>
        </p:nvSpPr>
        <p:spPr>
          <a:xfrm>
            <a:off x="3090408" y="1956877"/>
            <a:ext cx="1172308" cy="938719"/>
          </a:xfrm>
          <a:prstGeom prst="rect">
            <a:avLst/>
          </a:prstGeom>
          <a:noFill/>
        </p:spPr>
        <p:txBody>
          <a:bodyPr wrap="square" rtlCol="0">
            <a:spAutoFit/>
          </a:bodyPr>
          <a:lstStyle/>
          <a:p>
            <a:r>
              <a:rPr lang="en-US" sz="1100" b="1" dirty="0" smtClean="0">
                <a:solidFill>
                  <a:schemeClr val="bg1"/>
                </a:solidFill>
              </a:rPr>
              <a:t>Surprise with a new perspective, making them wanting more</a:t>
            </a:r>
            <a:endParaRPr lang="en-US" sz="1100" b="1" dirty="0">
              <a:solidFill>
                <a:schemeClr val="bg1"/>
              </a:solidFill>
            </a:endParaRPr>
          </a:p>
        </p:txBody>
      </p:sp>
      <p:sp>
        <p:nvSpPr>
          <p:cNvPr id="30" name="TextBox 29"/>
          <p:cNvSpPr txBox="1"/>
          <p:nvPr/>
        </p:nvSpPr>
        <p:spPr>
          <a:xfrm>
            <a:off x="4764795" y="1956877"/>
            <a:ext cx="1172308" cy="938719"/>
          </a:xfrm>
          <a:prstGeom prst="rect">
            <a:avLst/>
          </a:prstGeom>
          <a:noFill/>
        </p:spPr>
        <p:txBody>
          <a:bodyPr wrap="square" rtlCol="0">
            <a:spAutoFit/>
          </a:bodyPr>
          <a:lstStyle/>
          <a:p>
            <a:r>
              <a:rPr lang="en-US" sz="1100" b="1" dirty="0" smtClean="0">
                <a:solidFill>
                  <a:schemeClr val="bg1"/>
                </a:solidFill>
              </a:rPr>
              <a:t>Leverage Fear Uncertainty &amp; Doubt via data based on value drivers</a:t>
            </a:r>
            <a:endParaRPr lang="en-US" sz="1100" b="1" dirty="0">
              <a:solidFill>
                <a:schemeClr val="bg1"/>
              </a:solidFill>
            </a:endParaRPr>
          </a:p>
        </p:txBody>
      </p:sp>
      <p:sp>
        <p:nvSpPr>
          <p:cNvPr id="31" name="TextBox 30"/>
          <p:cNvSpPr txBox="1"/>
          <p:nvPr/>
        </p:nvSpPr>
        <p:spPr>
          <a:xfrm>
            <a:off x="6330461" y="1956877"/>
            <a:ext cx="1172308" cy="938719"/>
          </a:xfrm>
          <a:prstGeom prst="rect">
            <a:avLst/>
          </a:prstGeom>
          <a:noFill/>
        </p:spPr>
        <p:txBody>
          <a:bodyPr wrap="square" rtlCol="0">
            <a:spAutoFit/>
          </a:bodyPr>
          <a:lstStyle/>
          <a:p>
            <a:r>
              <a:rPr lang="en-US" sz="1100" b="1" dirty="0" smtClean="0">
                <a:solidFill>
                  <a:schemeClr val="bg1"/>
                </a:solidFill>
              </a:rPr>
              <a:t>Make the customer see the challenge </a:t>
            </a:r>
          </a:p>
          <a:p>
            <a:r>
              <a:rPr lang="en-US" sz="1100" b="1" dirty="0" smtClean="0">
                <a:solidFill>
                  <a:schemeClr val="bg1"/>
                </a:solidFill>
              </a:rPr>
              <a:t>/opportunity as their own</a:t>
            </a:r>
            <a:endParaRPr lang="en-US" sz="1100" b="1" dirty="0">
              <a:solidFill>
                <a:schemeClr val="bg1"/>
              </a:solidFill>
            </a:endParaRPr>
          </a:p>
        </p:txBody>
      </p:sp>
      <p:sp>
        <p:nvSpPr>
          <p:cNvPr id="32" name="TextBox 31"/>
          <p:cNvSpPr txBox="1"/>
          <p:nvPr/>
        </p:nvSpPr>
        <p:spPr>
          <a:xfrm>
            <a:off x="8030308" y="1956877"/>
            <a:ext cx="1172308" cy="769441"/>
          </a:xfrm>
          <a:prstGeom prst="rect">
            <a:avLst/>
          </a:prstGeom>
          <a:noFill/>
        </p:spPr>
        <p:txBody>
          <a:bodyPr wrap="square" rtlCol="0">
            <a:spAutoFit/>
          </a:bodyPr>
          <a:lstStyle/>
          <a:p>
            <a:r>
              <a:rPr lang="en-US" sz="1100" b="1" dirty="0" smtClean="0">
                <a:solidFill>
                  <a:schemeClr val="bg1"/>
                </a:solidFill>
              </a:rPr>
              <a:t>Present the capabilities required to seize the opportunity</a:t>
            </a:r>
            <a:endParaRPr lang="en-US" sz="1100" b="1" dirty="0">
              <a:solidFill>
                <a:schemeClr val="bg1"/>
              </a:solidFill>
            </a:endParaRPr>
          </a:p>
        </p:txBody>
      </p:sp>
      <p:sp>
        <p:nvSpPr>
          <p:cNvPr id="33" name="TextBox 32"/>
          <p:cNvSpPr txBox="1"/>
          <p:nvPr/>
        </p:nvSpPr>
        <p:spPr>
          <a:xfrm>
            <a:off x="9673782" y="1956877"/>
            <a:ext cx="1172308" cy="938719"/>
          </a:xfrm>
          <a:prstGeom prst="rect">
            <a:avLst/>
          </a:prstGeom>
          <a:noFill/>
        </p:spPr>
        <p:txBody>
          <a:bodyPr wrap="square" rtlCol="0">
            <a:spAutoFit/>
          </a:bodyPr>
          <a:lstStyle/>
          <a:p>
            <a:r>
              <a:rPr lang="en-US" sz="1100" b="1" dirty="0" smtClean="0">
                <a:solidFill>
                  <a:schemeClr val="bg1"/>
                </a:solidFill>
              </a:rPr>
              <a:t>Demonstrate how your solution is better than anyone else’s</a:t>
            </a:r>
            <a:endParaRPr lang="en-US" sz="1100" b="1" dirty="0">
              <a:solidFill>
                <a:schemeClr val="bg1"/>
              </a:solidFill>
            </a:endParaRPr>
          </a:p>
        </p:txBody>
      </p:sp>
      <p:sp>
        <p:nvSpPr>
          <p:cNvPr id="36" name="Title 35"/>
          <p:cNvSpPr>
            <a:spLocks noGrp="1"/>
          </p:cNvSpPr>
          <p:nvPr>
            <p:ph type="title"/>
          </p:nvPr>
        </p:nvSpPr>
        <p:spPr>
          <a:xfrm>
            <a:off x="601240" y="203163"/>
            <a:ext cx="10671726" cy="848008"/>
          </a:xfrm>
        </p:spPr>
        <p:txBody>
          <a:bodyPr/>
          <a:lstStyle/>
          <a:p>
            <a:r>
              <a:rPr lang="en-US" dirty="0" smtClean="0"/>
              <a:t>IT Agility</a:t>
            </a:r>
            <a:endParaRPr lang="en-US" dirty="0"/>
          </a:p>
        </p:txBody>
      </p:sp>
      <p:graphicFrame>
        <p:nvGraphicFramePr>
          <p:cNvPr id="37" name="Table 36"/>
          <p:cNvGraphicFramePr>
            <a:graphicFrameLocks noGrp="1" noChangeAspect="1"/>
          </p:cNvGraphicFramePr>
          <p:nvPr>
            <p:extLst/>
          </p:nvPr>
        </p:nvGraphicFramePr>
        <p:xfrm>
          <a:off x="1453664" y="3151152"/>
          <a:ext cx="9392426" cy="3266133"/>
        </p:xfrm>
        <a:graphic>
          <a:graphicData uri="http://schemas.openxmlformats.org/drawingml/2006/table">
            <a:tbl>
              <a:tblPr firstRow="1" firstCol="1" lastCol="1" bandRow="1"/>
              <a:tblGrid>
                <a:gridCol w="9392426">
                  <a:extLst>
                    <a:ext uri="{9D8B030D-6E8A-4147-A177-3AD203B41FA5}">
                      <a16:colId xmlns:a16="http://schemas.microsoft.com/office/drawing/2014/main" xmlns="" val="2472149602"/>
                    </a:ext>
                  </a:extLst>
                </a:gridCol>
              </a:tblGrid>
              <a:tr h="316631">
                <a:tc>
                  <a:txBody>
                    <a:bodyPr/>
                    <a:lstStyle/>
                    <a:p>
                      <a:pPr marL="0" marR="0" algn="l">
                        <a:lnSpc>
                          <a:spcPct val="107000"/>
                        </a:lnSpc>
                        <a:spcBef>
                          <a:spcPts val="0"/>
                        </a:spcBef>
                        <a:spcAft>
                          <a:spcPts val="0"/>
                        </a:spcAft>
                      </a:pPr>
                      <a:r>
                        <a:rPr lang="en-US" sz="1600" b="1" dirty="0">
                          <a:effectLst/>
                          <a:latin typeface="Calibri" panose="020F0502020204030204" pitchFamily="34" charset="0"/>
                          <a:ea typeface="Times New Roman" panose="02020603050405020304" pitchFamily="18" charset="0"/>
                          <a:cs typeface="Times New Roman" panose="02020603050405020304" pitchFamily="18" charset="0"/>
                        </a:rPr>
                        <a:t>Where Are You Today</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7421" marR="474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335424963"/>
                  </a:ext>
                </a:extLst>
              </a:tr>
              <a:tr h="2949502">
                <a:tc>
                  <a:txBody>
                    <a:bodyPr/>
                    <a:lstStyle/>
                    <a:p>
                      <a:pPr marL="0" marR="0">
                        <a:lnSpc>
                          <a:spcPct val="115000"/>
                        </a:lnSpc>
                        <a:spcBef>
                          <a:spcPts val="0"/>
                        </a:spcBef>
                        <a:spcAft>
                          <a:spcPts val="0"/>
                        </a:spcAft>
                      </a:pP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   Disconnect between Application owners, planning and real-time operations</a:t>
                      </a:r>
                    </a:p>
                    <a:p>
                      <a:pPr marL="0" marR="0">
                        <a:lnSpc>
                          <a:spcPct val="115000"/>
                        </a:lnSpc>
                        <a:spcBef>
                          <a:spcPts val="0"/>
                        </a:spcBef>
                        <a:spcAft>
                          <a:spcPts val="0"/>
                        </a:spcAft>
                      </a:pP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 </a:t>
                      </a:r>
                    </a:p>
                    <a:p>
                      <a:pPr marL="0" marR="0">
                        <a:lnSpc>
                          <a:spcPct val="115000"/>
                        </a:lnSpc>
                        <a:spcBef>
                          <a:spcPts val="0"/>
                        </a:spcBef>
                        <a:spcAft>
                          <a:spcPts val="0"/>
                        </a:spcAft>
                      </a:pP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  Unpredictable platform characteristics that lead to firefighting</a:t>
                      </a:r>
                    </a:p>
                    <a:p>
                      <a:pPr marL="0" marR="0">
                        <a:lnSpc>
                          <a:spcPct val="115000"/>
                        </a:lnSpc>
                        <a:spcBef>
                          <a:spcPts val="0"/>
                        </a:spcBef>
                        <a:spcAft>
                          <a:spcPts val="0"/>
                        </a:spcAft>
                      </a:pP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 </a:t>
                      </a:r>
                    </a:p>
                    <a:p>
                      <a:pPr marL="0" marR="0">
                        <a:lnSpc>
                          <a:spcPct val="115000"/>
                        </a:lnSpc>
                        <a:spcBef>
                          <a:spcPts val="0"/>
                        </a:spcBef>
                        <a:spcAft>
                          <a:spcPts val="0"/>
                        </a:spcAft>
                      </a:pP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  Constant distraction from planned tasks</a:t>
                      </a:r>
                    </a:p>
                    <a:p>
                      <a:pPr marL="0" marR="0">
                        <a:lnSpc>
                          <a:spcPct val="115000"/>
                        </a:lnSpc>
                        <a:spcBef>
                          <a:spcPts val="0"/>
                        </a:spcBef>
                        <a:spcAft>
                          <a:spcPts val="0"/>
                        </a:spcAft>
                      </a:pP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 </a:t>
                      </a:r>
                    </a:p>
                    <a:p>
                      <a:pPr marL="0" marR="0">
                        <a:lnSpc>
                          <a:spcPct val="115000"/>
                        </a:lnSpc>
                        <a:spcBef>
                          <a:spcPts val="0"/>
                        </a:spcBef>
                        <a:spcAft>
                          <a:spcPts val="0"/>
                        </a:spcAft>
                      </a:pP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  Tasked with strategic goals that are hard to deliver on based on process in place</a:t>
                      </a:r>
                    </a:p>
                    <a:p>
                      <a:pPr marL="0" marR="0">
                        <a:lnSpc>
                          <a:spcPct val="115000"/>
                        </a:lnSpc>
                        <a:spcBef>
                          <a:spcPts val="0"/>
                        </a:spcBef>
                        <a:spcAft>
                          <a:spcPts val="0"/>
                        </a:spcAft>
                      </a:pP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 </a:t>
                      </a:r>
                    </a:p>
                    <a:p>
                      <a:pPr marL="0" marR="0">
                        <a:lnSpc>
                          <a:spcPct val="115000"/>
                        </a:lnSpc>
                        <a:spcBef>
                          <a:spcPts val="0"/>
                        </a:spcBef>
                        <a:spcAft>
                          <a:spcPts val="0"/>
                        </a:spcAft>
                      </a:pP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  Needing to transform but no defined way to get there</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7421" marR="474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212519620"/>
                  </a:ext>
                </a:extLst>
              </a:tr>
            </a:tbl>
          </a:graphicData>
        </a:graphic>
      </p:graphicFrame>
    </p:spTree>
    <p:extLst>
      <p:ext uri="{BB962C8B-B14F-4D97-AF65-F5344CB8AC3E}">
        <p14:creationId xmlns:p14="http://schemas.microsoft.com/office/powerpoint/2010/main" val="21976149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nvSpPr>
        <p:spPr>
          <a:xfrm>
            <a:off x="2848708" y="1899138"/>
            <a:ext cx="1629508" cy="996461"/>
          </a:xfrm>
          <a:prstGeom prst="chevron">
            <a:avLst>
              <a:gd name="adj" fmla="val 19864"/>
            </a:avLst>
          </a:prstGeom>
          <a:solidFill>
            <a:srgbClr val="92D050"/>
          </a:solidFill>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Chevron 4"/>
          <p:cNvSpPr/>
          <p:nvPr/>
        </p:nvSpPr>
        <p:spPr>
          <a:xfrm>
            <a:off x="4478216" y="1899137"/>
            <a:ext cx="1629508" cy="996461"/>
          </a:xfrm>
          <a:prstGeom prst="chevron">
            <a:avLst>
              <a:gd name="adj" fmla="val 19864"/>
            </a:avLst>
          </a:prstGeom>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Chevron 5"/>
          <p:cNvSpPr/>
          <p:nvPr/>
        </p:nvSpPr>
        <p:spPr>
          <a:xfrm>
            <a:off x="6107724" y="1899137"/>
            <a:ext cx="1629508" cy="996461"/>
          </a:xfrm>
          <a:prstGeom prst="chevron">
            <a:avLst>
              <a:gd name="adj" fmla="val 19864"/>
            </a:avLst>
          </a:prstGeom>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Chevron 6"/>
          <p:cNvSpPr/>
          <p:nvPr/>
        </p:nvSpPr>
        <p:spPr>
          <a:xfrm>
            <a:off x="7807570" y="1899136"/>
            <a:ext cx="1629508" cy="996461"/>
          </a:xfrm>
          <a:prstGeom prst="chevron">
            <a:avLst>
              <a:gd name="adj" fmla="val 19864"/>
            </a:avLst>
          </a:prstGeom>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hevron 7"/>
          <p:cNvSpPr/>
          <p:nvPr/>
        </p:nvSpPr>
        <p:spPr>
          <a:xfrm>
            <a:off x="9437078" y="1899135"/>
            <a:ext cx="1629508" cy="996461"/>
          </a:xfrm>
          <a:prstGeom prst="chevron">
            <a:avLst>
              <a:gd name="adj" fmla="val 19864"/>
            </a:avLst>
          </a:prstGeom>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Pentagon 8"/>
          <p:cNvSpPr/>
          <p:nvPr/>
        </p:nvSpPr>
        <p:spPr>
          <a:xfrm>
            <a:off x="1324708" y="1899135"/>
            <a:ext cx="1524000" cy="996461"/>
          </a:xfrm>
          <a:prstGeom prst="homePlate">
            <a:avLst>
              <a:gd name="adj" fmla="val 24118"/>
            </a:avLst>
          </a:prstGeom>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230925" y="1793624"/>
            <a:ext cx="222739" cy="211015"/>
          </a:xfrm>
          <a:prstGeom prst="ellipse">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bg1"/>
                </a:solidFill>
              </a:rPr>
              <a:t>1</a:t>
            </a:r>
            <a:endParaRPr lang="en-US" sz="1050" b="1" dirty="0">
              <a:solidFill>
                <a:schemeClr val="bg1"/>
              </a:solidFill>
            </a:endParaRPr>
          </a:p>
        </p:txBody>
      </p:sp>
      <p:sp>
        <p:nvSpPr>
          <p:cNvPr id="11" name="Oval 10"/>
          <p:cNvSpPr/>
          <p:nvPr/>
        </p:nvSpPr>
        <p:spPr>
          <a:xfrm>
            <a:off x="2754925" y="1793624"/>
            <a:ext cx="222739" cy="211015"/>
          </a:xfrm>
          <a:prstGeom prst="ellipse">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bg1"/>
                </a:solidFill>
              </a:rPr>
              <a:t>2</a:t>
            </a:r>
            <a:endParaRPr lang="en-US" sz="1050" b="1" dirty="0">
              <a:solidFill>
                <a:schemeClr val="bg1"/>
              </a:solidFill>
            </a:endParaRPr>
          </a:p>
        </p:txBody>
      </p:sp>
      <p:sp>
        <p:nvSpPr>
          <p:cNvPr id="12" name="Oval 11"/>
          <p:cNvSpPr/>
          <p:nvPr/>
        </p:nvSpPr>
        <p:spPr>
          <a:xfrm>
            <a:off x="4372709" y="1793624"/>
            <a:ext cx="222739" cy="211015"/>
          </a:xfrm>
          <a:prstGeom prst="ellipse">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bg1"/>
                </a:solidFill>
              </a:rPr>
              <a:t>3</a:t>
            </a:r>
            <a:endParaRPr lang="en-US" sz="1050" b="1" dirty="0">
              <a:solidFill>
                <a:schemeClr val="bg1"/>
              </a:solidFill>
            </a:endParaRPr>
          </a:p>
        </p:txBody>
      </p:sp>
      <p:sp>
        <p:nvSpPr>
          <p:cNvPr id="13" name="Oval 12"/>
          <p:cNvSpPr/>
          <p:nvPr/>
        </p:nvSpPr>
        <p:spPr>
          <a:xfrm>
            <a:off x="6013941" y="1793624"/>
            <a:ext cx="222739" cy="211015"/>
          </a:xfrm>
          <a:prstGeom prst="ellipse">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bg1"/>
                </a:solidFill>
              </a:rPr>
              <a:t>4</a:t>
            </a:r>
            <a:endParaRPr lang="en-US" sz="1050" b="1" dirty="0">
              <a:solidFill>
                <a:schemeClr val="bg1"/>
              </a:solidFill>
            </a:endParaRPr>
          </a:p>
        </p:txBody>
      </p:sp>
      <p:sp>
        <p:nvSpPr>
          <p:cNvPr id="14" name="Oval 13"/>
          <p:cNvSpPr/>
          <p:nvPr/>
        </p:nvSpPr>
        <p:spPr>
          <a:xfrm>
            <a:off x="7643449" y="1793624"/>
            <a:ext cx="222739" cy="211015"/>
          </a:xfrm>
          <a:prstGeom prst="ellipse">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5</a:t>
            </a:r>
          </a:p>
        </p:txBody>
      </p:sp>
      <p:sp>
        <p:nvSpPr>
          <p:cNvPr id="15" name="Oval 14"/>
          <p:cNvSpPr/>
          <p:nvPr/>
        </p:nvSpPr>
        <p:spPr>
          <a:xfrm>
            <a:off x="9355018" y="1793624"/>
            <a:ext cx="222739" cy="211015"/>
          </a:xfrm>
          <a:prstGeom prst="ellipse">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6</a:t>
            </a:r>
            <a:endParaRPr lang="en-US" sz="1200" b="1" dirty="0">
              <a:solidFill>
                <a:schemeClr val="bg1"/>
              </a:solidFill>
            </a:endParaRPr>
          </a:p>
        </p:txBody>
      </p:sp>
      <p:sp>
        <p:nvSpPr>
          <p:cNvPr id="16" name="TextBox 15"/>
          <p:cNvSpPr txBox="1"/>
          <p:nvPr/>
        </p:nvSpPr>
        <p:spPr>
          <a:xfrm>
            <a:off x="1576758" y="1220450"/>
            <a:ext cx="880562" cy="307777"/>
          </a:xfrm>
          <a:prstGeom prst="rect">
            <a:avLst/>
          </a:prstGeom>
          <a:noFill/>
        </p:spPr>
        <p:txBody>
          <a:bodyPr wrap="none" rtlCol="0">
            <a:spAutoFit/>
          </a:bodyPr>
          <a:lstStyle/>
          <a:p>
            <a:r>
              <a:rPr lang="en-US" sz="1400" dirty="0" smtClean="0"/>
              <a:t>Warm Up</a:t>
            </a:r>
            <a:endParaRPr lang="en-US" sz="1400" dirty="0"/>
          </a:p>
        </p:txBody>
      </p:sp>
      <p:sp>
        <p:nvSpPr>
          <p:cNvPr id="17" name="TextBox 16"/>
          <p:cNvSpPr txBox="1"/>
          <p:nvPr/>
        </p:nvSpPr>
        <p:spPr>
          <a:xfrm>
            <a:off x="3154132" y="1220450"/>
            <a:ext cx="799834" cy="307777"/>
          </a:xfrm>
          <a:prstGeom prst="rect">
            <a:avLst/>
          </a:prstGeom>
          <a:noFill/>
        </p:spPr>
        <p:txBody>
          <a:bodyPr wrap="none" rtlCol="0">
            <a:spAutoFit/>
          </a:bodyPr>
          <a:lstStyle/>
          <a:p>
            <a:r>
              <a:rPr lang="en-US" sz="1400" dirty="0" smtClean="0"/>
              <a:t>Reframe</a:t>
            </a:r>
            <a:endParaRPr lang="en-US" sz="1400" dirty="0"/>
          </a:p>
        </p:txBody>
      </p:sp>
      <p:sp>
        <p:nvSpPr>
          <p:cNvPr id="18" name="TextBox 17"/>
          <p:cNvSpPr txBox="1"/>
          <p:nvPr/>
        </p:nvSpPr>
        <p:spPr>
          <a:xfrm>
            <a:off x="6221564" y="1220450"/>
            <a:ext cx="1422184" cy="307777"/>
          </a:xfrm>
          <a:prstGeom prst="rect">
            <a:avLst/>
          </a:prstGeom>
          <a:noFill/>
        </p:spPr>
        <p:txBody>
          <a:bodyPr wrap="none" rtlCol="0">
            <a:spAutoFit/>
          </a:bodyPr>
          <a:lstStyle/>
          <a:p>
            <a:r>
              <a:rPr lang="en-US" sz="1400" dirty="0" smtClean="0"/>
              <a:t>Bind Emotionally</a:t>
            </a:r>
            <a:endParaRPr lang="en-US" sz="1400" dirty="0"/>
          </a:p>
        </p:txBody>
      </p:sp>
      <p:sp>
        <p:nvSpPr>
          <p:cNvPr id="19" name="TextBox 18"/>
          <p:cNvSpPr txBox="1"/>
          <p:nvPr/>
        </p:nvSpPr>
        <p:spPr>
          <a:xfrm>
            <a:off x="9374047" y="1220450"/>
            <a:ext cx="1528880" cy="523220"/>
          </a:xfrm>
          <a:prstGeom prst="rect">
            <a:avLst/>
          </a:prstGeom>
          <a:noFill/>
        </p:spPr>
        <p:txBody>
          <a:bodyPr wrap="none" rtlCol="0">
            <a:spAutoFit/>
          </a:bodyPr>
          <a:lstStyle/>
          <a:p>
            <a:pPr algn="ctr"/>
            <a:r>
              <a:rPr lang="en-US" sz="1400" dirty="0" smtClean="0"/>
              <a:t>Why Your Solution</a:t>
            </a:r>
          </a:p>
          <a:p>
            <a:pPr algn="ctr"/>
            <a:r>
              <a:rPr lang="en-US" sz="1400" dirty="0" smtClean="0"/>
              <a:t>Is Unique</a:t>
            </a:r>
            <a:endParaRPr lang="en-US" sz="1400" dirty="0"/>
          </a:p>
        </p:txBody>
      </p:sp>
      <p:sp>
        <p:nvSpPr>
          <p:cNvPr id="20" name="TextBox 19"/>
          <p:cNvSpPr txBox="1"/>
          <p:nvPr/>
        </p:nvSpPr>
        <p:spPr>
          <a:xfrm>
            <a:off x="7786158" y="1220450"/>
            <a:ext cx="1333185" cy="523220"/>
          </a:xfrm>
          <a:prstGeom prst="rect">
            <a:avLst/>
          </a:prstGeom>
          <a:noFill/>
        </p:spPr>
        <p:txBody>
          <a:bodyPr wrap="none" rtlCol="0">
            <a:spAutoFit/>
          </a:bodyPr>
          <a:lstStyle/>
          <a:p>
            <a:pPr algn="ctr"/>
            <a:r>
              <a:rPr lang="en-US" sz="1400" dirty="0" smtClean="0"/>
              <a:t>Present What’s </a:t>
            </a:r>
          </a:p>
          <a:p>
            <a:pPr algn="ctr"/>
            <a:r>
              <a:rPr lang="en-US" sz="1400" dirty="0" smtClean="0"/>
              <a:t>Needed</a:t>
            </a:r>
            <a:endParaRPr lang="en-US" sz="1400" dirty="0"/>
          </a:p>
        </p:txBody>
      </p:sp>
      <p:sp>
        <p:nvSpPr>
          <p:cNvPr id="21" name="TextBox 20"/>
          <p:cNvSpPr txBox="1"/>
          <p:nvPr/>
        </p:nvSpPr>
        <p:spPr>
          <a:xfrm>
            <a:off x="4703427" y="1220450"/>
            <a:ext cx="985270" cy="307777"/>
          </a:xfrm>
          <a:prstGeom prst="rect">
            <a:avLst/>
          </a:prstGeom>
          <a:noFill/>
        </p:spPr>
        <p:txBody>
          <a:bodyPr wrap="none" rtlCol="0">
            <a:spAutoFit/>
          </a:bodyPr>
          <a:lstStyle/>
          <a:p>
            <a:r>
              <a:rPr lang="en-US" sz="1400" dirty="0" smtClean="0"/>
              <a:t>Rationalize</a:t>
            </a:r>
            <a:endParaRPr lang="en-US" sz="1400" dirty="0"/>
          </a:p>
        </p:txBody>
      </p:sp>
      <p:cxnSp>
        <p:nvCxnSpPr>
          <p:cNvPr id="22" name="Straight Connector 21"/>
          <p:cNvCxnSpPr/>
          <p:nvPr/>
        </p:nvCxnSpPr>
        <p:spPr>
          <a:xfrm>
            <a:off x="1342293" y="1220450"/>
            <a:ext cx="1295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922908" y="1220450"/>
            <a:ext cx="1295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542543" y="1220450"/>
            <a:ext cx="1295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213231" y="1220450"/>
            <a:ext cx="1295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7807570" y="1220450"/>
            <a:ext cx="1295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469627" y="1220450"/>
            <a:ext cx="1295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416021" y="1956877"/>
            <a:ext cx="1172308" cy="600164"/>
          </a:xfrm>
          <a:prstGeom prst="rect">
            <a:avLst/>
          </a:prstGeom>
          <a:noFill/>
        </p:spPr>
        <p:txBody>
          <a:bodyPr wrap="square" rtlCol="0">
            <a:spAutoFit/>
          </a:bodyPr>
          <a:lstStyle/>
          <a:p>
            <a:r>
              <a:rPr lang="en-US" sz="1100" b="1" dirty="0" smtClean="0">
                <a:solidFill>
                  <a:schemeClr val="bg1"/>
                </a:solidFill>
              </a:rPr>
              <a:t>Build credibility:</a:t>
            </a:r>
          </a:p>
          <a:p>
            <a:r>
              <a:rPr lang="en-US" sz="1100" b="1" dirty="0" smtClean="0">
                <a:solidFill>
                  <a:schemeClr val="bg1"/>
                </a:solidFill>
              </a:rPr>
              <a:t>“I know your world”</a:t>
            </a:r>
            <a:endParaRPr lang="en-US" sz="1100" b="1" dirty="0">
              <a:solidFill>
                <a:schemeClr val="bg1"/>
              </a:solidFill>
            </a:endParaRPr>
          </a:p>
        </p:txBody>
      </p:sp>
      <p:sp>
        <p:nvSpPr>
          <p:cNvPr id="29" name="TextBox 28"/>
          <p:cNvSpPr txBox="1"/>
          <p:nvPr/>
        </p:nvSpPr>
        <p:spPr>
          <a:xfrm>
            <a:off x="3090408" y="1956877"/>
            <a:ext cx="1172308" cy="938719"/>
          </a:xfrm>
          <a:prstGeom prst="rect">
            <a:avLst/>
          </a:prstGeom>
          <a:noFill/>
        </p:spPr>
        <p:txBody>
          <a:bodyPr wrap="square" rtlCol="0">
            <a:spAutoFit/>
          </a:bodyPr>
          <a:lstStyle/>
          <a:p>
            <a:r>
              <a:rPr lang="en-US" sz="1100" b="1" dirty="0" smtClean="0">
                <a:solidFill>
                  <a:schemeClr val="bg1"/>
                </a:solidFill>
              </a:rPr>
              <a:t>Surprise with a new perspective, making them wanting more</a:t>
            </a:r>
            <a:endParaRPr lang="en-US" sz="1100" b="1" dirty="0">
              <a:solidFill>
                <a:schemeClr val="bg1"/>
              </a:solidFill>
            </a:endParaRPr>
          </a:p>
        </p:txBody>
      </p:sp>
      <p:sp>
        <p:nvSpPr>
          <p:cNvPr id="30" name="TextBox 29"/>
          <p:cNvSpPr txBox="1"/>
          <p:nvPr/>
        </p:nvSpPr>
        <p:spPr>
          <a:xfrm>
            <a:off x="4764795" y="1956877"/>
            <a:ext cx="1172308" cy="938719"/>
          </a:xfrm>
          <a:prstGeom prst="rect">
            <a:avLst/>
          </a:prstGeom>
          <a:noFill/>
        </p:spPr>
        <p:txBody>
          <a:bodyPr wrap="square" rtlCol="0">
            <a:spAutoFit/>
          </a:bodyPr>
          <a:lstStyle/>
          <a:p>
            <a:r>
              <a:rPr lang="en-US" sz="1100" b="1" dirty="0" smtClean="0">
                <a:solidFill>
                  <a:schemeClr val="bg1"/>
                </a:solidFill>
              </a:rPr>
              <a:t>Leverage Fear Uncertainty &amp; Doubt via data based on value drivers</a:t>
            </a:r>
            <a:endParaRPr lang="en-US" sz="1100" b="1" dirty="0">
              <a:solidFill>
                <a:schemeClr val="bg1"/>
              </a:solidFill>
            </a:endParaRPr>
          </a:p>
        </p:txBody>
      </p:sp>
      <p:sp>
        <p:nvSpPr>
          <p:cNvPr id="31" name="TextBox 30"/>
          <p:cNvSpPr txBox="1"/>
          <p:nvPr/>
        </p:nvSpPr>
        <p:spPr>
          <a:xfrm>
            <a:off x="6330461" y="1956877"/>
            <a:ext cx="1172308" cy="938719"/>
          </a:xfrm>
          <a:prstGeom prst="rect">
            <a:avLst/>
          </a:prstGeom>
          <a:noFill/>
        </p:spPr>
        <p:txBody>
          <a:bodyPr wrap="square" rtlCol="0">
            <a:spAutoFit/>
          </a:bodyPr>
          <a:lstStyle/>
          <a:p>
            <a:r>
              <a:rPr lang="en-US" sz="1100" b="1" dirty="0" smtClean="0">
                <a:solidFill>
                  <a:schemeClr val="bg1"/>
                </a:solidFill>
              </a:rPr>
              <a:t>Make the customer see the challenge </a:t>
            </a:r>
          </a:p>
          <a:p>
            <a:r>
              <a:rPr lang="en-US" sz="1100" b="1" dirty="0" smtClean="0">
                <a:solidFill>
                  <a:schemeClr val="bg1"/>
                </a:solidFill>
              </a:rPr>
              <a:t>/opportunity as their own</a:t>
            </a:r>
            <a:endParaRPr lang="en-US" sz="1100" b="1" dirty="0">
              <a:solidFill>
                <a:schemeClr val="bg1"/>
              </a:solidFill>
            </a:endParaRPr>
          </a:p>
        </p:txBody>
      </p:sp>
      <p:sp>
        <p:nvSpPr>
          <p:cNvPr id="32" name="TextBox 31"/>
          <p:cNvSpPr txBox="1"/>
          <p:nvPr/>
        </p:nvSpPr>
        <p:spPr>
          <a:xfrm>
            <a:off x="8030308" y="1956877"/>
            <a:ext cx="1172308" cy="769441"/>
          </a:xfrm>
          <a:prstGeom prst="rect">
            <a:avLst/>
          </a:prstGeom>
          <a:noFill/>
        </p:spPr>
        <p:txBody>
          <a:bodyPr wrap="square" rtlCol="0">
            <a:spAutoFit/>
          </a:bodyPr>
          <a:lstStyle/>
          <a:p>
            <a:r>
              <a:rPr lang="en-US" sz="1100" b="1" dirty="0" smtClean="0">
                <a:solidFill>
                  <a:schemeClr val="bg1"/>
                </a:solidFill>
              </a:rPr>
              <a:t>Present the capabilities required to seize the opportunity</a:t>
            </a:r>
            <a:endParaRPr lang="en-US" sz="1100" b="1" dirty="0">
              <a:solidFill>
                <a:schemeClr val="bg1"/>
              </a:solidFill>
            </a:endParaRPr>
          </a:p>
        </p:txBody>
      </p:sp>
      <p:sp>
        <p:nvSpPr>
          <p:cNvPr id="33" name="TextBox 32"/>
          <p:cNvSpPr txBox="1"/>
          <p:nvPr/>
        </p:nvSpPr>
        <p:spPr>
          <a:xfrm>
            <a:off x="9673782" y="1956877"/>
            <a:ext cx="1172308" cy="938719"/>
          </a:xfrm>
          <a:prstGeom prst="rect">
            <a:avLst/>
          </a:prstGeom>
          <a:noFill/>
        </p:spPr>
        <p:txBody>
          <a:bodyPr wrap="square" rtlCol="0">
            <a:spAutoFit/>
          </a:bodyPr>
          <a:lstStyle/>
          <a:p>
            <a:r>
              <a:rPr lang="en-US" sz="1100" b="1" dirty="0" smtClean="0">
                <a:solidFill>
                  <a:schemeClr val="bg1"/>
                </a:solidFill>
              </a:rPr>
              <a:t>Demonstrate how your solution is better than anyone else’s</a:t>
            </a:r>
            <a:endParaRPr lang="en-US" sz="1100" b="1" dirty="0">
              <a:solidFill>
                <a:schemeClr val="bg1"/>
              </a:solidFill>
            </a:endParaRPr>
          </a:p>
        </p:txBody>
      </p:sp>
      <p:graphicFrame>
        <p:nvGraphicFramePr>
          <p:cNvPr id="34" name="Table 33"/>
          <p:cNvGraphicFramePr>
            <a:graphicFrameLocks noGrp="1" noChangeAspect="1"/>
          </p:cNvGraphicFramePr>
          <p:nvPr>
            <p:extLst/>
          </p:nvPr>
        </p:nvGraphicFramePr>
        <p:xfrm>
          <a:off x="1324708" y="3272589"/>
          <a:ext cx="9741877" cy="3366316"/>
        </p:xfrm>
        <a:graphic>
          <a:graphicData uri="http://schemas.openxmlformats.org/drawingml/2006/table">
            <a:tbl>
              <a:tblPr firstRow="1" firstCol="1" lastCol="1" bandRow="1"/>
              <a:tblGrid>
                <a:gridCol w="9741877">
                  <a:extLst>
                    <a:ext uri="{9D8B030D-6E8A-4147-A177-3AD203B41FA5}">
                      <a16:colId xmlns:a16="http://schemas.microsoft.com/office/drawing/2014/main" xmlns="" val="2796278072"/>
                    </a:ext>
                  </a:extLst>
                </a:gridCol>
              </a:tblGrid>
              <a:tr h="315129">
                <a:tc>
                  <a:txBody>
                    <a:bodyPr/>
                    <a:lstStyle/>
                    <a:p>
                      <a:pPr marL="0" marR="0" algn="l">
                        <a:lnSpc>
                          <a:spcPct val="107000"/>
                        </a:lnSpc>
                        <a:spcBef>
                          <a:spcPts val="0"/>
                        </a:spcBef>
                        <a:spcAft>
                          <a:spcPts val="0"/>
                        </a:spcAft>
                      </a:pPr>
                      <a:r>
                        <a:rPr lang="en-US" sz="1600" b="1" dirty="0">
                          <a:effectLst/>
                          <a:latin typeface="Calibri" panose="020F0502020204030204" pitchFamily="34" charset="0"/>
                          <a:ea typeface="Times New Roman" panose="02020603050405020304" pitchFamily="18" charset="0"/>
                          <a:cs typeface="Times New Roman" panose="02020603050405020304" pitchFamily="18" charset="0"/>
                        </a:rPr>
                        <a:t>How Do You Deal With It Today</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7421" marR="474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335424963"/>
                  </a:ext>
                </a:extLst>
              </a:tr>
              <a:tr h="3051187">
                <a:tc>
                  <a:txBody>
                    <a:bodyPr/>
                    <a:lstStyle/>
                    <a:p>
                      <a:pPr marL="0" marR="0">
                        <a:lnSpc>
                          <a:spcPct val="115000"/>
                        </a:lnSpc>
                        <a:spcBef>
                          <a:spcPts val="0"/>
                        </a:spcBef>
                        <a:spcAft>
                          <a:spcPts val="0"/>
                        </a:spcAft>
                      </a:pP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  </a:t>
                      </a:r>
                      <a:r>
                        <a:rPr lang="en-US" sz="1600" baseline="0" dirty="0" smtClean="0">
                          <a:effectLst/>
                          <a:latin typeface="Calibri" panose="020F0502020204030204" pitchFamily="34" charset="0"/>
                          <a:ea typeface="Times New Roman" panose="02020603050405020304" pitchFamily="18" charset="0"/>
                          <a:cs typeface="Times New Roman" panose="02020603050405020304" pitchFamily="18" charset="0"/>
                        </a:rPr>
                        <a:t> </a:t>
                      </a: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 Overprovision</a:t>
                      </a:r>
                    </a:p>
                    <a:p>
                      <a:pPr marL="0" marR="0">
                        <a:lnSpc>
                          <a:spcPct val="115000"/>
                        </a:lnSpc>
                        <a:spcBef>
                          <a:spcPts val="0"/>
                        </a:spcBef>
                        <a:spcAft>
                          <a:spcPts val="0"/>
                        </a:spcAft>
                      </a:pP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 </a:t>
                      </a:r>
                    </a:p>
                    <a:p>
                      <a:pPr marL="0" marR="0">
                        <a:lnSpc>
                          <a:spcPct val="115000"/>
                        </a:lnSpc>
                        <a:spcBef>
                          <a:spcPts val="0"/>
                        </a:spcBef>
                        <a:spcAft>
                          <a:spcPts val="0"/>
                        </a:spcAft>
                      </a:pP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   Over dependence on key staff members</a:t>
                      </a:r>
                    </a:p>
                    <a:p>
                      <a:pPr marL="0" marR="0">
                        <a:lnSpc>
                          <a:spcPct val="115000"/>
                        </a:lnSpc>
                        <a:spcBef>
                          <a:spcPts val="0"/>
                        </a:spcBef>
                        <a:spcAft>
                          <a:spcPts val="0"/>
                        </a:spcAft>
                      </a:pP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 </a:t>
                      </a:r>
                    </a:p>
                    <a:p>
                      <a:pPr marL="0" marR="0">
                        <a:lnSpc>
                          <a:spcPct val="115000"/>
                        </a:lnSpc>
                        <a:spcBef>
                          <a:spcPts val="0"/>
                        </a:spcBef>
                        <a:spcAft>
                          <a:spcPts val="0"/>
                        </a:spcAft>
                      </a:pP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   High touch/Heavy labor to deliver on business objectives</a:t>
                      </a:r>
                    </a:p>
                    <a:p>
                      <a:pPr marL="0" marR="0">
                        <a:lnSpc>
                          <a:spcPct val="115000"/>
                        </a:lnSpc>
                        <a:spcBef>
                          <a:spcPts val="0"/>
                        </a:spcBef>
                        <a:spcAft>
                          <a:spcPts val="0"/>
                        </a:spcAft>
                      </a:pP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 </a:t>
                      </a:r>
                    </a:p>
                    <a:p>
                      <a:pPr marL="0" marR="0">
                        <a:lnSpc>
                          <a:spcPct val="115000"/>
                        </a:lnSpc>
                        <a:spcBef>
                          <a:spcPts val="0"/>
                        </a:spcBef>
                        <a:spcAft>
                          <a:spcPts val="0"/>
                        </a:spcAft>
                      </a:pP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   Heavy process focus to try and keep status quo</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7421" marR="474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212519620"/>
                  </a:ext>
                </a:extLst>
              </a:tr>
            </a:tbl>
          </a:graphicData>
        </a:graphic>
      </p:graphicFrame>
      <p:sp>
        <p:nvSpPr>
          <p:cNvPr id="35" name="Title 35"/>
          <p:cNvSpPr txBox="1">
            <a:spLocks/>
          </p:cNvSpPr>
          <p:nvPr/>
        </p:nvSpPr>
        <p:spPr>
          <a:xfrm>
            <a:off x="322235" y="130349"/>
            <a:ext cx="11031416" cy="10123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IT Agility</a:t>
            </a:r>
          </a:p>
        </p:txBody>
      </p:sp>
    </p:spTree>
    <p:extLst>
      <p:ext uri="{BB962C8B-B14F-4D97-AF65-F5344CB8AC3E}">
        <p14:creationId xmlns:p14="http://schemas.microsoft.com/office/powerpoint/2010/main" val="19352778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nvSpPr>
        <p:spPr>
          <a:xfrm>
            <a:off x="2848708" y="1899138"/>
            <a:ext cx="1629508" cy="996461"/>
          </a:xfrm>
          <a:prstGeom prst="chevron">
            <a:avLst>
              <a:gd name="adj" fmla="val 19864"/>
            </a:avLst>
          </a:prstGeom>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Chevron 4"/>
          <p:cNvSpPr/>
          <p:nvPr/>
        </p:nvSpPr>
        <p:spPr>
          <a:xfrm>
            <a:off x="4489939" y="1899137"/>
            <a:ext cx="1629508" cy="996461"/>
          </a:xfrm>
          <a:prstGeom prst="chevron">
            <a:avLst>
              <a:gd name="adj" fmla="val 19864"/>
            </a:avLst>
          </a:prstGeom>
          <a:solidFill>
            <a:srgbClr val="92D050"/>
          </a:solidFill>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Chevron 5"/>
          <p:cNvSpPr/>
          <p:nvPr/>
        </p:nvSpPr>
        <p:spPr>
          <a:xfrm>
            <a:off x="6107724" y="1899137"/>
            <a:ext cx="1629508" cy="996461"/>
          </a:xfrm>
          <a:prstGeom prst="chevron">
            <a:avLst>
              <a:gd name="adj" fmla="val 19864"/>
            </a:avLst>
          </a:prstGeom>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Chevron 6"/>
          <p:cNvSpPr/>
          <p:nvPr/>
        </p:nvSpPr>
        <p:spPr>
          <a:xfrm>
            <a:off x="7807570" y="1899136"/>
            <a:ext cx="1629508" cy="996461"/>
          </a:xfrm>
          <a:prstGeom prst="chevron">
            <a:avLst>
              <a:gd name="adj" fmla="val 19864"/>
            </a:avLst>
          </a:prstGeom>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hevron 7"/>
          <p:cNvSpPr/>
          <p:nvPr/>
        </p:nvSpPr>
        <p:spPr>
          <a:xfrm>
            <a:off x="9437078" y="1899135"/>
            <a:ext cx="1629508" cy="996461"/>
          </a:xfrm>
          <a:prstGeom prst="chevron">
            <a:avLst>
              <a:gd name="adj" fmla="val 19864"/>
            </a:avLst>
          </a:prstGeom>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Pentagon 8"/>
          <p:cNvSpPr/>
          <p:nvPr/>
        </p:nvSpPr>
        <p:spPr>
          <a:xfrm>
            <a:off x="1324708" y="1899135"/>
            <a:ext cx="1524000" cy="996461"/>
          </a:xfrm>
          <a:prstGeom prst="homePlate">
            <a:avLst>
              <a:gd name="adj" fmla="val 24118"/>
            </a:avLst>
          </a:prstGeom>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230925" y="1793624"/>
            <a:ext cx="222739" cy="211015"/>
          </a:xfrm>
          <a:prstGeom prst="ellipse">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bg1"/>
                </a:solidFill>
              </a:rPr>
              <a:t>1</a:t>
            </a:r>
            <a:endParaRPr lang="en-US" sz="1050" b="1" dirty="0">
              <a:solidFill>
                <a:schemeClr val="bg1"/>
              </a:solidFill>
            </a:endParaRPr>
          </a:p>
        </p:txBody>
      </p:sp>
      <p:sp>
        <p:nvSpPr>
          <p:cNvPr id="11" name="Oval 10"/>
          <p:cNvSpPr/>
          <p:nvPr/>
        </p:nvSpPr>
        <p:spPr>
          <a:xfrm>
            <a:off x="2754925" y="1793624"/>
            <a:ext cx="222739" cy="211015"/>
          </a:xfrm>
          <a:prstGeom prst="ellipse">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bg1"/>
                </a:solidFill>
              </a:rPr>
              <a:t>2</a:t>
            </a:r>
            <a:endParaRPr lang="en-US" sz="1050" b="1" dirty="0">
              <a:solidFill>
                <a:schemeClr val="bg1"/>
              </a:solidFill>
            </a:endParaRPr>
          </a:p>
        </p:txBody>
      </p:sp>
      <p:sp>
        <p:nvSpPr>
          <p:cNvPr id="12" name="Oval 11"/>
          <p:cNvSpPr/>
          <p:nvPr/>
        </p:nvSpPr>
        <p:spPr>
          <a:xfrm>
            <a:off x="4372709" y="1793624"/>
            <a:ext cx="222739" cy="211015"/>
          </a:xfrm>
          <a:prstGeom prst="ellipse">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bg1"/>
                </a:solidFill>
              </a:rPr>
              <a:t>3</a:t>
            </a:r>
            <a:endParaRPr lang="en-US" sz="1050" b="1" dirty="0">
              <a:solidFill>
                <a:schemeClr val="bg1"/>
              </a:solidFill>
            </a:endParaRPr>
          </a:p>
        </p:txBody>
      </p:sp>
      <p:sp>
        <p:nvSpPr>
          <p:cNvPr id="13" name="Oval 12"/>
          <p:cNvSpPr/>
          <p:nvPr/>
        </p:nvSpPr>
        <p:spPr>
          <a:xfrm>
            <a:off x="6013941" y="1793624"/>
            <a:ext cx="222739" cy="211015"/>
          </a:xfrm>
          <a:prstGeom prst="ellipse">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bg1"/>
                </a:solidFill>
              </a:rPr>
              <a:t>4</a:t>
            </a:r>
            <a:endParaRPr lang="en-US" sz="1050" b="1" dirty="0">
              <a:solidFill>
                <a:schemeClr val="bg1"/>
              </a:solidFill>
            </a:endParaRPr>
          </a:p>
        </p:txBody>
      </p:sp>
      <p:sp>
        <p:nvSpPr>
          <p:cNvPr id="14" name="Oval 13"/>
          <p:cNvSpPr/>
          <p:nvPr/>
        </p:nvSpPr>
        <p:spPr>
          <a:xfrm>
            <a:off x="7643449" y="1793624"/>
            <a:ext cx="222739" cy="211015"/>
          </a:xfrm>
          <a:prstGeom prst="ellipse">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5</a:t>
            </a:r>
          </a:p>
        </p:txBody>
      </p:sp>
      <p:sp>
        <p:nvSpPr>
          <p:cNvPr id="15" name="Oval 14"/>
          <p:cNvSpPr/>
          <p:nvPr/>
        </p:nvSpPr>
        <p:spPr>
          <a:xfrm>
            <a:off x="9355018" y="1793624"/>
            <a:ext cx="222739" cy="211015"/>
          </a:xfrm>
          <a:prstGeom prst="ellipse">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6</a:t>
            </a:r>
            <a:endParaRPr lang="en-US" sz="1200" b="1" dirty="0">
              <a:solidFill>
                <a:schemeClr val="bg1"/>
              </a:solidFill>
            </a:endParaRPr>
          </a:p>
        </p:txBody>
      </p:sp>
      <p:sp>
        <p:nvSpPr>
          <p:cNvPr id="16" name="TextBox 15"/>
          <p:cNvSpPr txBox="1"/>
          <p:nvPr/>
        </p:nvSpPr>
        <p:spPr>
          <a:xfrm>
            <a:off x="1576758" y="1220450"/>
            <a:ext cx="880562" cy="307777"/>
          </a:xfrm>
          <a:prstGeom prst="rect">
            <a:avLst/>
          </a:prstGeom>
          <a:noFill/>
        </p:spPr>
        <p:txBody>
          <a:bodyPr wrap="none" rtlCol="0">
            <a:spAutoFit/>
          </a:bodyPr>
          <a:lstStyle/>
          <a:p>
            <a:r>
              <a:rPr lang="en-US" sz="1400" dirty="0" smtClean="0"/>
              <a:t>Warm Up</a:t>
            </a:r>
            <a:endParaRPr lang="en-US" sz="1400" dirty="0"/>
          </a:p>
        </p:txBody>
      </p:sp>
      <p:sp>
        <p:nvSpPr>
          <p:cNvPr id="17" name="TextBox 16"/>
          <p:cNvSpPr txBox="1"/>
          <p:nvPr/>
        </p:nvSpPr>
        <p:spPr>
          <a:xfrm>
            <a:off x="3154132" y="1220450"/>
            <a:ext cx="799834" cy="307777"/>
          </a:xfrm>
          <a:prstGeom prst="rect">
            <a:avLst/>
          </a:prstGeom>
          <a:noFill/>
        </p:spPr>
        <p:txBody>
          <a:bodyPr wrap="none" rtlCol="0">
            <a:spAutoFit/>
          </a:bodyPr>
          <a:lstStyle/>
          <a:p>
            <a:r>
              <a:rPr lang="en-US" sz="1400" dirty="0" smtClean="0"/>
              <a:t>Reframe</a:t>
            </a:r>
            <a:endParaRPr lang="en-US" sz="1400" dirty="0"/>
          </a:p>
        </p:txBody>
      </p:sp>
      <p:sp>
        <p:nvSpPr>
          <p:cNvPr id="18" name="TextBox 17"/>
          <p:cNvSpPr txBox="1"/>
          <p:nvPr/>
        </p:nvSpPr>
        <p:spPr>
          <a:xfrm>
            <a:off x="6221564" y="1220450"/>
            <a:ext cx="1422184" cy="307777"/>
          </a:xfrm>
          <a:prstGeom prst="rect">
            <a:avLst/>
          </a:prstGeom>
          <a:noFill/>
        </p:spPr>
        <p:txBody>
          <a:bodyPr wrap="none" rtlCol="0">
            <a:spAutoFit/>
          </a:bodyPr>
          <a:lstStyle/>
          <a:p>
            <a:r>
              <a:rPr lang="en-US" sz="1400" dirty="0" smtClean="0"/>
              <a:t>Bind Emotionally</a:t>
            </a:r>
            <a:endParaRPr lang="en-US" sz="1400" dirty="0"/>
          </a:p>
        </p:txBody>
      </p:sp>
      <p:sp>
        <p:nvSpPr>
          <p:cNvPr id="19" name="TextBox 18"/>
          <p:cNvSpPr txBox="1"/>
          <p:nvPr/>
        </p:nvSpPr>
        <p:spPr>
          <a:xfrm>
            <a:off x="9374047" y="1220450"/>
            <a:ext cx="1528880" cy="523220"/>
          </a:xfrm>
          <a:prstGeom prst="rect">
            <a:avLst/>
          </a:prstGeom>
          <a:noFill/>
        </p:spPr>
        <p:txBody>
          <a:bodyPr wrap="none" rtlCol="0">
            <a:spAutoFit/>
          </a:bodyPr>
          <a:lstStyle/>
          <a:p>
            <a:pPr algn="ctr"/>
            <a:r>
              <a:rPr lang="en-US" sz="1400" dirty="0" smtClean="0"/>
              <a:t>Why Your Solution</a:t>
            </a:r>
          </a:p>
          <a:p>
            <a:pPr algn="ctr"/>
            <a:r>
              <a:rPr lang="en-US" sz="1400" dirty="0" smtClean="0"/>
              <a:t>Is Unique</a:t>
            </a:r>
            <a:endParaRPr lang="en-US" sz="1400" dirty="0"/>
          </a:p>
        </p:txBody>
      </p:sp>
      <p:sp>
        <p:nvSpPr>
          <p:cNvPr id="20" name="TextBox 19"/>
          <p:cNvSpPr txBox="1"/>
          <p:nvPr/>
        </p:nvSpPr>
        <p:spPr>
          <a:xfrm>
            <a:off x="7786158" y="1220450"/>
            <a:ext cx="1333185" cy="523220"/>
          </a:xfrm>
          <a:prstGeom prst="rect">
            <a:avLst/>
          </a:prstGeom>
          <a:noFill/>
        </p:spPr>
        <p:txBody>
          <a:bodyPr wrap="none" rtlCol="0">
            <a:spAutoFit/>
          </a:bodyPr>
          <a:lstStyle/>
          <a:p>
            <a:pPr algn="ctr"/>
            <a:r>
              <a:rPr lang="en-US" sz="1400" dirty="0" smtClean="0"/>
              <a:t>Present What’s </a:t>
            </a:r>
          </a:p>
          <a:p>
            <a:pPr algn="ctr"/>
            <a:r>
              <a:rPr lang="en-US" sz="1400" dirty="0" smtClean="0"/>
              <a:t>Needed</a:t>
            </a:r>
            <a:endParaRPr lang="en-US" sz="1400" dirty="0"/>
          </a:p>
        </p:txBody>
      </p:sp>
      <p:sp>
        <p:nvSpPr>
          <p:cNvPr id="21" name="TextBox 20"/>
          <p:cNvSpPr txBox="1"/>
          <p:nvPr/>
        </p:nvSpPr>
        <p:spPr>
          <a:xfrm>
            <a:off x="4703427" y="1220450"/>
            <a:ext cx="985270" cy="307777"/>
          </a:xfrm>
          <a:prstGeom prst="rect">
            <a:avLst/>
          </a:prstGeom>
          <a:noFill/>
        </p:spPr>
        <p:txBody>
          <a:bodyPr wrap="none" rtlCol="0">
            <a:spAutoFit/>
          </a:bodyPr>
          <a:lstStyle/>
          <a:p>
            <a:r>
              <a:rPr lang="en-US" sz="1400" dirty="0" smtClean="0"/>
              <a:t>Rationalize</a:t>
            </a:r>
            <a:endParaRPr lang="en-US" sz="1400" dirty="0"/>
          </a:p>
        </p:txBody>
      </p:sp>
      <p:cxnSp>
        <p:nvCxnSpPr>
          <p:cNvPr id="22" name="Straight Connector 21"/>
          <p:cNvCxnSpPr/>
          <p:nvPr/>
        </p:nvCxnSpPr>
        <p:spPr>
          <a:xfrm>
            <a:off x="1342293" y="1220450"/>
            <a:ext cx="1295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922908" y="1220450"/>
            <a:ext cx="1295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542543" y="1220450"/>
            <a:ext cx="1295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213231" y="1220450"/>
            <a:ext cx="1295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7807570" y="1220450"/>
            <a:ext cx="1295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469627" y="1220450"/>
            <a:ext cx="1295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416021" y="1956877"/>
            <a:ext cx="1172308" cy="600164"/>
          </a:xfrm>
          <a:prstGeom prst="rect">
            <a:avLst/>
          </a:prstGeom>
          <a:noFill/>
        </p:spPr>
        <p:txBody>
          <a:bodyPr wrap="square" rtlCol="0">
            <a:spAutoFit/>
          </a:bodyPr>
          <a:lstStyle/>
          <a:p>
            <a:r>
              <a:rPr lang="en-US" sz="1100" b="1" dirty="0" smtClean="0">
                <a:solidFill>
                  <a:schemeClr val="bg1"/>
                </a:solidFill>
              </a:rPr>
              <a:t>Build credibility:</a:t>
            </a:r>
          </a:p>
          <a:p>
            <a:r>
              <a:rPr lang="en-US" sz="1100" b="1" dirty="0" smtClean="0">
                <a:solidFill>
                  <a:schemeClr val="bg1"/>
                </a:solidFill>
              </a:rPr>
              <a:t>“I know your world”</a:t>
            </a:r>
            <a:endParaRPr lang="en-US" sz="1100" b="1" dirty="0">
              <a:solidFill>
                <a:schemeClr val="bg1"/>
              </a:solidFill>
            </a:endParaRPr>
          </a:p>
        </p:txBody>
      </p:sp>
      <p:sp>
        <p:nvSpPr>
          <p:cNvPr id="29" name="TextBox 28"/>
          <p:cNvSpPr txBox="1"/>
          <p:nvPr/>
        </p:nvSpPr>
        <p:spPr>
          <a:xfrm>
            <a:off x="3090408" y="1956877"/>
            <a:ext cx="1172308" cy="938719"/>
          </a:xfrm>
          <a:prstGeom prst="rect">
            <a:avLst/>
          </a:prstGeom>
          <a:noFill/>
        </p:spPr>
        <p:txBody>
          <a:bodyPr wrap="square" rtlCol="0">
            <a:spAutoFit/>
          </a:bodyPr>
          <a:lstStyle/>
          <a:p>
            <a:r>
              <a:rPr lang="en-US" sz="1100" b="1" dirty="0" smtClean="0">
                <a:solidFill>
                  <a:schemeClr val="bg1"/>
                </a:solidFill>
              </a:rPr>
              <a:t>Surprise with a new perspective, making them wanting more</a:t>
            </a:r>
            <a:endParaRPr lang="en-US" sz="1100" b="1" dirty="0">
              <a:solidFill>
                <a:schemeClr val="bg1"/>
              </a:solidFill>
            </a:endParaRPr>
          </a:p>
        </p:txBody>
      </p:sp>
      <p:sp>
        <p:nvSpPr>
          <p:cNvPr id="30" name="TextBox 29"/>
          <p:cNvSpPr txBox="1"/>
          <p:nvPr/>
        </p:nvSpPr>
        <p:spPr>
          <a:xfrm>
            <a:off x="4764795" y="1956877"/>
            <a:ext cx="1172308" cy="938719"/>
          </a:xfrm>
          <a:prstGeom prst="rect">
            <a:avLst/>
          </a:prstGeom>
          <a:noFill/>
        </p:spPr>
        <p:txBody>
          <a:bodyPr wrap="square" rtlCol="0">
            <a:spAutoFit/>
          </a:bodyPr>
          <a:lstStyle/>
          <a:p>
            <a:r>
              <a:rPr lang="en-US" sz="1100" b="1" dirty="0" smtClean="0">
                <a:solidFill>
                  <a:schemeClr val="bg1"/>
                </a:solidFill>
              </a:rPr>
              <a:t>Leverage Fear Uncertainty &amp; Doubt via data based on value drivers</a:t>
            </a:r>
            <a:endParaRPr lang="en-US" sz="1100" b="1" dirty="0">
              <a:solidFill>
                <a:schemeClr val="bg1"/>
              </a:solidFill>
            </a:endParaRPr>
          </a:p>
        </p:txBody>
      </p:sp>
      <p:sp>
        <p:nvSpPr>
          <p:cNvPr id="31" name="TextBox 30"/>
          <p:cNvSpPr txBox="1"/>
          <p:nvPr/>
        </p:nvSpPr>
        <p:spPr>
          <a:xfrm>
            <a:off x="6330461" y="1956877"/>
            <a:ext cx="1172308" cy="938719"/>
          </a:xfrm>
          <a:prstGeom prst="rect">
            <a:avLst/>
          </a:prstGeom>
          <a:noFill/>
        </p:spPr>
        <p:txBody>
          <a:bodyPr wrap="square" rtlCol="0">
            <a:spAutoFit/>
          </a:bodyPr>
          <a:lstStyle/>
          <a:p>
            <a:r>
              <a:rPr lang="en-US" sz="1100" b="1" dirty="0" smtClean="0">
                <a:solidFill>
                  <a:schemeClr val="bg1"/>
                </a:solidFill>
              </a:rPr>
              <a:t>Make the customer see the challenge </a:t>
            </a:r>
          </a:p>
          <a:p>
            <a:r>
              <a:rPr lang="en-US" sz="1100" b="1" dirty="0" smtClean="0">
                <a:solidFill>
                  <a:schemeClr val="bg1"/>
                </a:solidFill>
              </a:rPr>
              <a:t>/opportunity as their own</a:t>
            </a:r>
            <a:endParaRPr lang="en-US" sz="1100" b="1" dirty="0">
              <a:solidFill>
                <a:schemeClr val="bg1"/>
              </a:solidFill>
            </a:endParaRPr>
          </a:p>
        </p:txBody>
      </p:sp>
      <p:sp>
        <p:nvSpPr>
          <p:cNvPr id="32" name="TextBox 31"/>
          <p:cNvSpPr txBox="1"/>
          <p:nvPr/>
        </p:nvSpPr>
        <p:spPr>
          <a:xfrm>
            <a:off x="8030308" y="1956877"/>
            <a:ext cx="1172308" cy="769441"/>
          </a:xfrm>
          <a:prstGeom prst="rect">
            <a:avLst/>
          </a:prstGeom>
          <a:noFill/>
        </p:spPr>
        <p:txBody>
          <a:bodyPr wrap="square" rtlCol="0">
            <a:spAutoFit/>
          </a:bodyPr>
          <a:lstStyle/>
          <a:p>
            <a:r>
              <a:rPr lang="en-US" sz="1100" b="1" dirty="0" smtClean="0">
                <a:solidFill>
                  <a:schemeClr val="bg1"/>
                </a:solidFill>
              </a:rPr>
              <a:t>Present the capabilities required to seize the opportunity</a:t>
            </a:r>
            <a:endParaRPr lang="en-US" sz="1100" b="1" dirty="0">
              <a:solidFill>
                <a:schemeClr val="bg1"/>
              </a:solidFill>
            </a:endParaRPr>
          </a:p>
        </p:txBody>
      </p:sp>
      <p:sp>
        <p:nvSpPr>
          <p:cNvPr id="33" name="TextBox 32"/>
          <p:cNvSpPr txBox="1"/>
          <p:nvPr/>
        </p:nvSpPr>
        <p:spPr>
          <a:xfrm>
            <a:off x="9673782" y="1956877"/>
            <a:ext cx="1172308" cy="938719"/>
          </a:xfrm>
          <a:prstGeom prst="rect">
            <a:avLst/>
          </a:prstGeom>
          <a:noFill/>
        </p:spPr>
        <p:txBody>
          <a:bodyPr wrap="square" rtlCol="0">
            <a:spAutoFit/>
          </a:bodyPr>
          <a:lstStyle/>
          <a:p>
            <a:r>
              <a:rPr lang="en-US" sz="1100" b="1" dirty="0" smtClean="0">
                <a:solidFill>
                  <a:schemeClr val="bg1"/>
                </a:solidFill>
              </a:rPr>
              <a:t>Demonstrate how your solution is better than anyone else’s</a:t>
            </a:r>
            <a:endParaRPr lang="en-US" sz="1100" b="1" dirty="0">
              <a:solidFill>
                <a:schemeClr val="bg1"/>
              </a:solidFill>
            </a:endParaRPr>
          </a:p>
        </p:txBody>
      </p:sp>
      <p:graphicFrame>
        <p:nvGraphicFramePr>
          <p:cNvPr id="34" name="Table 33"/>
          <p:cNvGraphicFramePr>
            <a:graphicFrameLocks noGrp="1" noChangeAspect="1"/>
          </p:cNvGraphicFramePr>
          <p:nvPr>
            <p:extLst/>
          </p:nvPr>
        </p:nvGraphicFramePr>
        <p:xfrm>
          <a:off x="1257254" y="2902807"/>
          <a:ext cx="9958851" cy="3982920"/>
        </p:xfrm>
        <a:graphic>
          <a:graphicData uri="http://schemas.openxmlformats.org/drawingml/2006/table">
            <a:tbl>
              <a:tblPr firstRow="1" firstCol="1" lastCol="1" bandRow="1"/>
              <a:tblGrid>
                <a:gridCol w="9958851">
                  <a:extLst>
                    <a:ext uri="{9D8B030D-6E8A-4147-A177-3AD203B41FA5}">
                      <a16:colId xmlns:a16="http://schemas.microsoft.com/office/drawing/2014/main" xmlns="" val="4215077950"/>
                    </a:ext>
                  </a:extLst>
                </a:gridCol>
              </a:tblGrid>
              <a:tr h="264360">
                <a:tc>
                  <a:txBody>
                    <a:bodyPr/>
                    <a:lstStyle/>
                    <a:p>
                      <a:pPr marL="0" marR="0" algn="l">
                        <a:lnSpc>
                          <a:spcPct val="107000"/>
                        </a:lnSpc>
                        <a:spcBef>
                          <a:spcPts val="0"/>
                        </a:spcBef>
                        <a:spcAft>
                          <a:spcPts val="800"/>
                        </a:spcAft>
                      </a:pPr>
                      <a:r>
                        <a:rPr lang="en-US" sz="1600" b="1" dirty="0">
                          <a:effectLst/>
                          <a:latin typeface="Calibri" panose="020F0502020204030204" pitchFamily="34" charset="0"/>
                          <a:ea typeface="Times New Roman" panose="02020603050405020304" pitchFamily="18" charset="0"/>
                          <a:cs typeface="Times New Roman" panose="02020603050405020304" pitchFamily="18" charset="0"/>
                        </a:rPr>
                        <a:t>Negative Consequences/Results of Status Quo</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7421" marR="474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335424963"/>
                  </a:ext>
                </a:extLst>
              </a:tr>
              <a:tr h="3603750">
                <a:tc>
                  <a:txBody>
                    <a:bodyPr/>
                    <a:lstStyle/>
                    <a:p>
                      <a:pPr marL="0" marR="0">
                        <a:lnSpc>
                          <a:spcPct val="115000"/>
                        </a:lnSpc>
                        <a:spcBef>
                          <a:spcPts val="0"/>
                        </a:spcBef>
                        <a:spcAft>
                          <a:spcPts val="800"/>
                        </a:spcAft>
                      </a:pP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 Inflated OPEX &amp; CAPEX </a:t>
                      </a:r>
                    </a:p>
                    <a:p>
                      <a:pPr marL="0" marR="0">
                        <a:lnSpc>
                          <a:spcPct val="115000"/>
                        </a:lnSpc>
                        <a:spcBef>
                          <a:spcPts val="0"/>
                        </a:spcBef>
                        <a:spcAft>
                          <a:spcPts val="800"/>
                        </a:spcAft>
                      </a:pP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 Firefighting is a distraction </a:t>
                      </a:r>
                    </a:p>
                    <a:p>
                      <a:pPr marL="0" marR="0">
                        <a:lnSpc>
                          <a:spcPct val="115000"/>
                        </a:lnSpc>
                        <a:spcBef>
                          <a:spcPts val="0"/>
                        </a:spcBef>
                        <a:spcAft>
                          <a:spcPts val="800"/>
                        </a:spcAft>
                      </a:pP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 Inability to plan for future </a:t>
                      </a:r>
                    </a:p>
                    <a:p>
                      <a:pPr marL="0" marR="0">
                        <a:lnSpc>
                          <a:spcPct val="115000"/>
                        </a:lnSpc>
                        <a:spcBef>
                          <a:spcPts val="0"/>
                        </a:spcBef>
                        <a:spcAft>
                          <a:spcPts val="800"/>
                        </a:spcAft>
                      </a:pP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 Vendor lock-in </a:t>
                      </a:r>
                    </a:p>
                    <a:p>
                      <a:pPr marL="0" marR="0">
                        <a:lnSpc>
                          <a:spcPct val="115000"/>
                        </a:lnSpc>
                        <a:spcBef>
                          <a:spcPts val="0"/>
                        </a:spcBef>
                        <a:spcAft>
                          <a:spcPts val="800"/>
                        </a:spcAft>
                      </a:pP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 High labor costs &amp; skill risk </a:t>
                      </a:r>
                    </a:p>
                    <a:p>
                      <a:pPr marL="0" marR="0">
                        <a:lnSpc>
                          <a:spcPct val="115000"/>
                        </a:lnSpc>
                        <a:spcBef>
                          <a:spcPts val="0"/>
                        </a:spcBef>
                        <a:spcAft>
                          <a:spcPts val="800"/>
                        </a:spcAft>
                      </a:pP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 Miss revenue from lead times </a:t>
                      </a:r>
                    </a:p>
                    <a:p>
                      <a:pPr marL="0" marR="0">
                        <a:lnSpc>
                          <a:spcPct val="115000"/>
                        </a:lnSpc>
                        <a:spcBef>
                          <a:spcPts val="0"/>
                        </a:spcBef>
                        <a:spcAft>
                          <a:spcPts val="800"/>
                        </a:spcAft>
                      </a:pP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 Underutilized infrastructure </a:t>
                      </a:r>
                    </a:p>
                    <a:p>
                      <a:pPr marL="0" marR="0">
                        <a:lnSpc>
                          <a:spcPct val="115000"/>
                        </a:lnSpc>
                        <a:spcBef>
                          <a:spcPts val="0"/>
                        </a:spcBef>
                        <a:spcAft>
                          <a:spcPts val="800"/>
                        </a:spcAft>
                      </a:pP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 Increased OPEX &amp; CAPEX </a:t>
                      </a:r>
                    </a:p>
                    <a:p>
                      <a:pPr marL="0" marR="0">
                        <a:lnSpc>
                          <a:spcPct val="115000"/>
                        </a:lnSpc>
                        <a:spcBef>
                          <a:spcPts val="0"/>
                        </a:spcBef>
                        <a:spcAft>
                          <a:spcPts val="800"/>
                        </a:spcAft>
                      </a:pP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 Inconsistent </a:t>
                      </a:r>
                      <a:r>
                        <a:rPr lang="en-US" sz="1600" dirty="0" err="1" smtClean="0">
                          <a:effectLst/>
                          <a:latin typeface="Calibri" panose="020F0502020204030204" pitchFamily="34" charset="0"/>
                          <a:ea typeface="Times New Roman" panose="02020603050405020304" pitchFamily="18" charset="0"/>
                          <a:cs typeface="Times New Roman" panose="02020603050405020304" pitchFamily="18" charset="0"/>
                        </a:rPr>
                        <a:t>QoS</a:t>
                      </a: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 &amp; disruption </a:t>
                      </a:r>
                    </a:p>
                    <a:p>
                      <a:pPr marL="0" marR="0">
                        <a:lnSpc>
                          <a:spcPct val="115000"/>
                        </a:lnSpc>
                        <a:spcBef>
                          <a:spcPts val="0"/>
                        </a:spcBef>
                        <a:spcAft>
                          <a:spcPts val="800"/>
                        </a:spcAft>
                      </a:pP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 Price erosion/other provider </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7421" marR="474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212519620"/>
                  </a:ext>
                </a:extLst>
              </a:tr>
            </a:tbl>
          </a:graphicData>
        </a:graphic>
      </p:graphicFrame>
      <p:sp>
        <p:nvSpPr>
          <p:cNvPr id="35" name="Title 35"/>
          <p:cNvSpPr>
            <a:spLocks noGrp="1"/>
          </p:cNvSpPr>
          <p:nvPr>
            <p:ph type="title"/>
          </p:nvPr>
        </p:nvSpPr>
        <p:spPr>
          <a:xfrm>
            <a:off x="322235" y="130349"/>
            <a:ext cx="11031416" cy="1012368"/>
          </a:xfrm>
        </p:spPr>
        <p:txBody>
          <a:bodyPr/>
          <a:lstStyle/>
          <a:p>
            <a:r>
              <a:rPr lang="en-US" dirty="0"/>
              <a:t>IT Agility</a:t>
            </a:r>
          </a:p>
        </p:txBody>
      </p:sp>
    </p:spTree>
    <p:extLst>
      <p:ext uri="{BB962C8B-B14F-4D97-AF65-F5344CB8AC3E}">
        <p14:creationId xmlns:p14="http://schemas.microsoft.com/office/powerpoint/2010/main" val="30110385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38" name="Freeform 38"/>
          <p:cNvSpPr>
            <a:spLocks/>
          </p:cNvSpPr>
          <p:nvPr/>
        </p:nvSpPr>
        <p:spPr bwMode="auto">
          <a:xfrm>
            <a:off x="2114551" y="2540000"/>
            <a:ext cx="4900083" cy="3606800"/>
          </a:xfrm>
          <a:custGeom>
            <a:avLst/>
            <a:gdLst>
              <a:gd name="T0" fmla="*/ 2147483647 w 2315"/>
              <a:gd name="T1" fmla="*/ 2147483647 h 2272"/>
              <a:gd name="T2" fmla="*/ 2147483647 w 2315"/>
              <a:gd name="T3" fmla="*/ 2147483647 h 2272"/>
              <a:gd name="T4" fmla="*/ 2147483647 w 2315"/>
              <a:gd name="T5" fmla="*/ 2147483647 h 2272"/>
              <a:gd name="T6" fmla="*/ 2147483647 w 2315"/>
              <a:gd name="T7" fmla="*/ 2147483647 h 2272"/>
              <a:gd name="T8" fmla="*/ 2147483647 w 2315"/>
              <a:gd name="T9" fmla="*/ 2147483647 h 2272"/>
              <a:gd name="T10" fmla="*/ 2147483647 w 2315"/>
              <a:gd name="T11" fmla="*/ 2147483647 h 2272"/>
              <a:gd name="T12" fmla="*/ 2147483647 w 2315"/>
              <a:gd name="T13" fmla="*/ 2147483647 h 2272"/>
              <a:gd name="T14" fmla="*/ 2147483647 w 2315"/>
              <a:gd name="T15" fmla="*/ 2147483647 h 2272"/>
              <a:gd name="T16" fmla="*/ 2147483647 w 2315"/>
              <a:gd name="T17" fmla="*/ 2147483647 h 2272"/>
              <a:gd name="T18" fmla="*/ 2147483647 w 2315"/>
              <a:gd name="T19" fmla="*/ 2147483647 h 2272"/>
              <a:gd name="T20" fmla="*/ 2147483647 w 2315"/>
              <a:gd name="T21" fmla="*/ 2147483647 h 2272"/>
              <a:gd name="T22" fmla="*/ 2147483647 w 2315"/>
              <a:gd name="T23" fmla="*/ 2147483647 h 2272"/>
              <a:gd name="T24" fmla="*/ 2147483647 w 2315"/>
              <a:gd name="T25" fmla="*/ 2147483647 h 2272"/>
              <a:gd name="T26" fmla="*/ 2147483647 w 2315"/>
              <a:gd name="T27" fmla="*/ 2147483647 h 2272"/>
              <a:gd name="T28" fmla="*/ 2147483647 w 2315"/>
              <a:gd name="T29" fmla="*/ 2147483647 h 2272"/>
              <a:gd name="T30" fmla="*/ 2147483647 w 2315"/>
              <a:gd name="T31" fmla="*/ 2147483647 h 2272"/>
              <a:gd name="T32" fmla="*/ 2147483647 w 2315"/>
              <a:gd name="T33" fmla="*/ 2147483647 h 2272"/>
              <a:gd name="T34" fmla="*/ 2147483647 w 2315"/>
              <a:gd name="T35" fmla="*/ 2147483647 h 2272"/>
              <a:gd name="T36" fmla="*/ 2147483647 w 2315"/>
              <a:gd name="T37" fmla="*/ 2147483647 h 2272"/>
              <a:gd name="T38" fmla="*/ 2147483647 w 2315"/>
              <a:gd name="T39" fmla="*/ 2147483647 h 2272"/>
              <a:gd name="T40" fmla="*/ 2147483647 w 2315"/>
              <a:gd name="T41" fmla="*/ 2147483647 h 2272"/>
              <a:gd name="T42" fmla="*/ 2147483647 w 2315"/>
              <a:gd name="T43" fmla="*/ 2147483647 h 2272"/>
              <a:gd name="T44" fmla="*/ 2147483647 w 2315"/>
              <a:gd name="T45" fmla="*/ 2147483647 h 2272"/>
              <a:gd name="T46" fmla="*/ 2147483647 w 2315"/>
              <a:gd name="T47" fmla="*/ 2147483647 h 2272"/>
              <a:gd name="T48" fmla="*/ 2147483647 w 2315"/>
              <a:gd name="T49" fmla="*/ 2147483647 h 2272"/>
              <a:gd name="T50" fmla="*/ 2147483647 w 2315"/>
              <a:gd name="T51" fmla="*/ 2147483647 h 2272"/>
              <a:gd name="T52" fmla="*/ 2147483647 w 2315"/>
              <a:gd name="T53" fmla="*/ 2147483647 h 2272"/>
              <a:gd name="T54" fmla="*/ 2147483647 w 2315"/>
              <a:gd name="T55" fmla="*/ 2147483647 h 2272"/>
              <a:gd name="T56" fmla="*/ 2147483647 w 2315"/>
              <a:gd name="T57" fmla="*/ 2147483647 h 2272"/>
              <a:gd name="T58" fmla="*/ 2147483647 w 2315"/>
              <a:gd name="T59" fmla="*/ 2147483647 h 2272"/>
              <a:gd name="T60" fmla="*/ 2147483647 w 2315"/>
              <a:gd name="T61" fmla="*/ 2147483647 h 2272"/>
              <a:gd name="T62" fmla="*/ 2147483647 w 2315"/>
              <a:gd name="T63" fmla="*/ 2147483647 h 2272"/>
              <a:gd name="T64" fmla="*/ 2147483647 w 2315"/>
              <a:gd name="T65" fmla="*/ 2147483647 h 2272"/>
              <a:gd name="T66" fmla="*/ 2147483647 w 2315"/>
              <a:gd name="T67" fmla="*/ 2147483647 h 2272"/>
              <a:gd name="T68" fmla="*/ 2147483647 w 2315"/>
              <a:gd name="T69" fmla="*/ 2147483647 h 2272"/>
              <a:gd name="T70" fmla="*/ 2147483647 w 2315"/>
              <a:gd name="T71" fmla="*/ 2147483647 h 2272"/>
              <a:gd name="T72" fmla="*/ 2147483647 w 2315"/>
              <a:gd name="T73" fmla="*/ 2147483647 h 2272"/>
              <a:gd name="T74" fmla="*/ 2147483647 w 2315"/>
              <a:gd name="T75" fmla="*/ 0 h 2272"/>
              <a:gd name="T76" fmla="*/ 2147483647 w 2315"/>
              <a:gd name="T77" fmla="*/ 2147483647 h 2272"/>
              <a:gd name="T78" fmla="*/ 2147483647 w 2315"/>
              <a:gd name="T79" fmla="*/ 2147483647 h 2272"/>
              <a:gd name="T80" fmla="*/ 2147483647 w 2315"/>
              <a:gd name="T81" fmla="*/ 2147483647 h 227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315"/>
              <a:gd name="T124" fmla="*/ 0 h 2272"/>
              <a:gd name="T125" fmla="*/ 2315 w 2315"/>
              <a:gd name="T126" fmla="*/ 2272 h 227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315" h="2272">
                <a:moveTo>
                  <a:pt x="672" y="64"/>
                </a:moveTo>
                <a:cubicBezTo>
                  <a:pt x="626" y="79"/>
                  <a:pt x="595" y="121"/>
                  <a:pt x="552" y="136"/>
                </a:cubicBezTo>
                <a:cubicBezTo>
                  <a:pt x="474" y="161"/>
                  <a:pt x="418" y="227"/>
                  <a:pt x="352" y="272"/>
                </a:cubicBezTo>
                <a:cubicBezTo>
                  <a:pt x="323" y="315"/>
                  <a:pt x="272" y="318"/>
                  <a:pt x="240" y="368"/>
                </a:cubicBezTo>
                <a:cubicBezTo>
                  <a:pt x="225" y="389"/>
                  <a:pt x="182" y="453"/>
                  <a:pt x="176" y="472"/>
                </a:cubicBezTo>
                <a:cubicBezTo>
                  <a:pt x="170" y="488"/>
                  <a:pt x="169" y="505"/>
                  <a:pt x="160" y="520"/>
                </a:cubicBezTo>
                <a:cubicBezTo>
                  <a:pt x="123" y="574"/>
                  <a:pt x="90" y="629"/>
                  <a:pt x="64" y="688"/>
                </a:cubicBezTo>
                <a:cubicBezTo>
                  <a:pt x="48" y="721"/>
                  <a:pt x="44" y="757"/>
                  <a:pt x="32" y="792"/>
                </a:cubicBezTo>
                <a:cubicBezTo>
                  <a:pt x="0" y="875"/>
                  <a:pt x="28" y="773"/>
                  <a:pt x="8" y="856"/>
                </a:cubicBezTo>
                <a:cubicBezTo>
                  <a:pt x="10" y="1074"/>
                  <a:pt x="10" y="1293"/>
                  <a:pt x="16" y="1512"/>
                </a:cubicBezTo>
                <a:cubicBezTo>
                  <a:pt x="17" y="1579"/>
                  <a:pt x="100" y="1671"/>
                  <a:pt x="136" y="1728"/>
                </a:cubicBezTo>
                <a:cubicBezTo>
                  <a:pt x="156" y="1761"/>
                  <a:pt x="166" y="1785"/>
                  <a:pt x="200" y="1808"/>
                </a:cubicBezTo>
                <a:cubicBezTo>
                  <a:pt x="215" y="1830"/>
                  <a:pt x="235" y="1861"/>
                  <a:pt x="256" y="1880"/>
                </a:cubicBezTo>
                <a:cubicBezTo>
                  <a:pt x="285" y="1906"/>
                  <a:pt x="323" y="1923"/>
                  <a:pt x="352" y="1952"/>
                </a:cubicBezTo>
                <a:cubicBezTo>
                  <a:pt x="379" y="1979"/>
                  <a:pt x="411" y="2011"/>
                  <a:pt x="448" y="2024"/>
                </a:cubicBezTo>
                <a:cubicBezTo>
                  <a:pt x="505" y="2066"/>
                  <a:pt x="558" y="2107"/>
                  <a:pt x="624" y="2136"/>
                </a:cubicBezTo>
                <a:cubicBezTo>
                  <a:pt x="713" y="2175"/>
                  <a:pt x="823" y="2178"/>
                  <a:pt x="920" y="2192"/>
                </a:cubicBezTo>
                <a:cubicBezTo>
                  <a:pt x="973" y="2199"/>
                  <a:pt x="1025" y="2216"/>
                  <a:pt x="1080" y="2224"/>
                </a:cubicBezTo>
                <a:cubicBezTo>
                  <a:pt x="1224" y="2272"/>
                  <a:pt x="1362" y="2220"/>
                  <a:pt x="1496" y="2176"/>
                </a:cubicBezTo>
                <a:cubicBezTo>
                  <a:pt x="1538" y="2161"/>
                  <a:pt x="1581" y="2150"/>
                  <a:pt x="1624" y="2136"/>
                </a:cubicBezTo>
                <a:cubicBezTo>
                  <a:pt x="1640" y="2130"/>
                  <a:pt x="1656" y="2125"/>
                  <a:pt x="1672" y="2120"/>
                </a:cubicBezTo>
                <a:cubicBezTo>
                  <a:pt x="1680" y="2117"/>
                  <a:pt x="1696" y="2112"/>
                  <a:pt x="1696" y="2112"/>
                </a:cubicBezTo>
                <a:cubicBezTo>
                  <a:pt x="1724" y="2083"/>
                  <a:pt x="1759" y="2055"/>
                  <a:pt x="1792" y="2032"/>
                </a:cubicBezTo>
                <a:cubicBezTo>
                  <a:pt x="1820" y="2011"/>
                  <a:pt x="1858" y="2008"/>
                  <a:pt x="1888" y="1992"/>
                </a:cubicBezTo>
                <a:cubicBezTo>
                  <a:pt x="1926" y="1970"/>
                  <a:pt x="1983" y="1936"/>
                  <a:pt x="2016" y="1904"/>
                </a:cubicBezTo>
                <a:cubicBezTo>
                  <a:pt x="2088" y="1831"/>
                  <a:pt x="2131" y="1736"/>
                  <a:pt x="2192" y="1656"/>
                </a:cubicBezTo>
                <a:cubicBezTo>
                  <a:pt x="2213" y="1592"/>
                  <a:pt x="2226" y="1527"/>
                  <a:pt x="2248" y="1464"/>
                </a:cubicBezTo>
                <a:cubicBezTo>
                  <a:pt x="2257" y="1390"/>
                  <a:pt x="2272" y="1311"/>
                  <a:pt x="2296" y="1240"/>
                </a:cubicBezTo>
                <a:cubicBezTo>
                  <a:pt x="2308" y="1125"/>
                  <a:pt x="2315" y="1075"/>
                  <a:pt x="2304" y="944"/>
                </a:cubicBezTo>
                <a:cubicBezTo>
                  <a:pt x="2296" y="851"/>
                  <a:pt x="2257" y="769"/>
                  <a:pt x="2240" y="680"/>
                </a:cubicBezTo>
                <a:cubicBezTo>
                  <a:pt x="2227" y="617"/>
                  <a:pt x="2210" y="535"/>
                  <a:pt x="2176" y="480"/>
                </a:cubicBezTo>
                <a:cubicBezTo>
                  <a:pt x="2154" y="445"/>
                  <a:pt x="2124" y="404"/>
                  <a:pt x="2096" y="376"/>
                </a:cubicBezTo>
                <a:cubicBezTo>
                  <a:pt x="2073" y="353"/>
                  <a:pt x="2039" y="341"/>
                  <a:pt x="2016" y="320"/>
                </a:cubicBezTo>
                <a:cubicBezTo>
                  <a:pt x="1976" y="284"/>
                  <a:pt x="1940" y="237"/>
                  <a:pt x="1896" y="208"/>
                </a:cubicBezTo>
                <a:cubicBezTo>
                  <a:pt x="1853" y="179"/>
                  <a:pt x="1793" y="179"/>
                  <a:pt x="1752" y="152"/>
                </a:cubicBezTo>
                <a:cubicBezTo>
                  <a:pt x="1718" y="129"/>
                  <a:pt x="1684" y="125"/>
                  <a:pt x="1648" y="112"/>
                </a:cubicBezTo>
                <a:cubicBezTo>
                  <a:pt x="1575" y="84"/>
                  <a:pt x="1509" y="64"/>
                  <a:pt x="1432" y="56"/>
                </a:cubicBezTo>
                <a:cubicBezTo>
                  <a:pt x="1354" y="36"/>
                  <a:pt x="1278" y="15"/>
                  <a:pt x="1200" y="0"/>
                </a:cubicBezTo>
                <a:cubicBezTo>
                  <a:pt x="1034" y="2"/>
                  <a:pt x="869" y="0"/>
                  <a:pt x="704" y="8"/>
                </a:cubicBezTo>
                <a:cubicBezTo>
                  <a:pt x="670" y="9"/>
                  <a:pt x="608" y="40"/>
                  <a:pt x="608" y="40"/>
                </a:cubicBezTo>
                <a:cubicBezTo>
                  <a:pt x="590" y="66"/>
                  <a:pt x="592" y="54"/>
                  <a:pt x="592" y="72"/>
                </a:cubicBezTo>
              </a:path>
            </a:pathLst>
          </a:custGeom>
          <a:noFill/>
          <a:ln w="9525">
            <a:noFill/>
            <a:round/>
            <a:headEnd/>
            <a:tailEnd/>
          </a:ln>
        </p:spPr>
        <p:txBody>
          <a:bodyPr wrap="none" anchor="ctr"/>
          <a:lstStyle/>
          <a:p>
            <a:endParaRPr lang="en-US" sz="2400"/>
          </a:p>
        </p:txBody>
      </p:sp>
      <p:sp>
        <p:nvSpPr>
          <p:cNvPr id="76839" name="Freeform 39"/>
          <p:cNvSpPr>
            <a:spLocks/>
          </p:cNvSpPr>
          <p:nvPr/>
        </p:nvSpPr>
        <p:spPr bwMode="auto">
          <a:xfrm>
            <a:off x="3657601" y="609601"/>
            <a:ext cx="5094817" cy="3630084"/>
          </a:xfrm>
          <a:custGeom>
            <a:avLst/>
            <a:gdLst>
              <a:gd name="T0" fmla="*/ 2147483647 w 2407"/>
              <a:gd name="T1" fmla="*/ 0 h 2286"/>
              <a:gd name="T2" fmla="*/ 2147483647 w 2407"/>
              <a:gd name="T3" fmla="*/ 2147483647 h 2286"/>
              <a:gd name="T4" fmla="*/ 2147483647 w 2407"/>
              <a:gd name="T5" fmla="*/ 2147483647 h 2286"/>
              <a:gd name="T6" fmla="*/ 2147483647 w 2407"/>
              <a:gd name="T7" fmla="*/ 2147483647 h 2286"/>
              <a:gd name="T8" fmla="*/ 2147483647 w 2407"/>
              <a:gd name="T9" fmla="*/ 2147483647 h 2286"/>
              <a:gd name="T10" fmla="*/ 2147483647 w 2407"/>
              <a:gd name="T11" fmla="*/ 2147483647 h 2286"/>
              <a:gd name="T12" fmla="*/ 2147483647 w 2407"/>
              <a:gd name="T13" fmla="*/ 2147483647 h 2286"/>
              <a:gd name="T14" fmla="*/ 2147483647 w 2407"/>
              <a:gd name="T15" fmla="*/ 2147483647 h 2286"/>
              <a:gd name="T16" fmla="*/ 2147483647 w 2407"/>
              <a:gd name="T17" fmla="*/ 2147483647 h 2286"/>
              <a:gd name="T18" fmla="*/ 2147483647 w 2407"/>
              <a:gd name="T19" fmla="*/ 2147483647 h 2286"/>
              <a:gd name="T20" fmla="*/ 2147483647 w 2407"/>
              <a:gd name="T21" fmla="*/ 2147483647 h 2286"/>
              <a:gd name="T22" fmla="*/ 2147483647 w 2407"/>
              <a:gd name="T23" fmla="*/ 2147483647 h 2286"/>
              <a:gd name="T24" fmla="*/ 2147483647 w 2407"/>
              <a:gd name="T25" fmla="*/ 2147483647 h 2286"/>
              <a:gd name="T26" fmla="*/ 2147483647 w 2407"/>
              <a:gd name="T27" fmla="*/ 2147483647 h 2286"/>
              <a:gd name="T28" fmla="*/ 2147483647 w 2407"/>
              <a:gd name="T29" fmla="*/ 2147483647 h 2286"/>
              <a:gd name="T30" fmla="*/ 2147483647 w 2407"/>
              <a:gd name="T31" fmla="*/ 2147483647 h 2286"/>
              <a:gd name="T32" fmla="*/ 0 w 2407"/>
              <a:gd name="T33" fmla="*/ 2147483647 h 2286"/>
              <a:gd name="T34" fmla="*/ 2147483647 w 2407"/>
              <a:gd name="T35" fmla="*/ 2147483647 h 2286"/>
              <a:gd name="T36" fmla="*/ 2147483647 w 2407"/>
              <a:gd name="T37" fmla="*/ 2147483647 h 2286"/>
              <a:gd name="T38" fmla="*/ 2147483647 w 2407"/>
              <a:gd name="T39" fmla="*/ 2147483647 h 2286"/>
              <a:gd name="T40" fmla="*/ 2147483647 w 2407"/>
              <a:gd name="T41" fmla="*/ 2147483647 h 2286"/>
              <a:gd name="T42" fmla="*/ 2147483647 w 2407"/>
              <a:gd name="T43" fmla="*/ 2147483647 h 2286"/>
              <a:gd name="T44" fmla="*/ 2147483647 w 2407"/>
              <a:gd name="T45" fmla="*/ 2147483647 h 2286"/>
              <a:gd name="T46" fmla="*/ 2147483647 w 2407"/>
              <a:gd name="T47" fmla="*/ 2147483647 h 2286"/>
              <a:gd name="T48" fmla="*/ 2147483647 w 2407"/>
              <a:gd name="T49" fmla="*/ 2147483647 h 2286"/>
              <a:gd name="T50" fmla="*/ 2147483647 w 2407"/>
              <a:gd name="T51" fmla="*/ 2147483647 h 2286"/>
              <a:gd name="T52" fmla="*/ 2147483647 w 2407"/>
              <a:gd name="T53" fmla="*/ 2147483647 h 2286"/>
              <a:gd name="T54" fmla="*/ 2147483647 w 2407"/>
              <a:gd name="T55" fmla="*/ 2147483647 h 2286"/>
              <a:gd name="T56" fmla="*/ 2147483647 w 2407"/>
              <a:gd name="T57" fmla="*/ 2147483647 h 2286"/>
              <a:gd name="T58" fmla="*/ 2147483647 w 2407"/>
              <a:gd name="T59" fmla="*/ 2147483647 h 2286"/>
              <a:gd name="T60" fmla="*/ 2147483647 w 2407"/>
              <a:gd name="T61" fmla="*/ 2147483647 h 2286"/>
              <a:gd name="T62" fmla="*/ 2147483647 w 2407"/>
              <a:gd name="T63" fmla="*/ 2147483647 h 2286"/>
              <a:gd name="T64" fmla="*/ 2147483647 w 2407"/>
              <a:gd name="T65" fmla="*/ 2147483647 h 2286"/>
              <a:gd name="T66" fmla="*/ 2147483647 w 2407"/>
              <a:gd name="T67" fmla="*/ 2147483647 h 2286"/>
              <a:gd name="T68" fmla="*/ 2147483647 w 2407"/>
              <a:gd name="T69" fmla="*/ 2147483647 h 2286"/>
              <a:gd name="T70" fmla="*/ 2147483647 w 2407"/>
              <a:gd name="T71" fmla="*/ 2147483647 h 2286"/>
              <a:gd name="T72" fmla="*/ 2147483647 w 2407"/>
              <a:gd name="T73" fmla="*/ 2147483647 h 2286"/>
              <a:gd name="T74" fmla="*/ 2147483647 w 2407"/>
              <a:gd name="T75" fmla="*/ 2147483647 h 2286"/>
              <a:gd name="T76" fmla="*/ 2147483647 w 2407"/>
              <a:gd name="T77" fmla="*/ 2147483647 h 2286"/>
              <a:gd name="T78" fmla="*/ 2147483647 w 2407"/>
              <a:gd name="T79" fmla="*/ 2147483647 h 2286"/>
              <a:gd name="T80" fmla="*/ 2147483647 w 2407"/>
              <a:gd name="T81" fmla="*/ 2147483647 h 2286"/>
              <a:gd name="T82" fmla="*/ 2147483647 w 2407"/>
              <a:gd name="T83" fmla="*/ 2147483647 h 2286"/>
              <a:gd name="T84" fmla="*/ 2147483647 w 2407"/>
              <a:gd name="T85" fmla="*/ 2147483647 h 2286"/>
              <a:gd name="T86" fmla="*/ 2147483647 w 2407"/>
              <a:gd name="T87" fmla="*/ 2147483647 h 2286"/>
              <a:gd name="T88" fmla="*/ 2147483647 w 2407"/>
              <a:gd name="T89" fmla="*/ 2147483647 h 228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407"/>
              <a:gd name="T136" fmla="*/ 0 h 2286"/>
              <a:gd name="T137" fmla="*/ 2407 w 2407"/>
              <a:gd name="T138" fmla="*/ 2286 h 228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407" h="2286">
                <a:moveTo>
                  <a:pt x="1216" y="0"/>
                </a:moveTo>
                <a:cubicBezTo>
                  <a:pt x="1181" y="8"/>
                  <a:pt x="1146" y="26"/>
                  <a:pt x="1112" y="32"/>
                </a:cubicBezTo>
                <a:cubicBezTo>
                  <a:pt x="1036" y="44"/>
                  <a:pt x="960" y="55"/>
                  <a:pt x="888" y="80"/>
                </a:cubicBezTo>
                <a:cubicBezTo>
                  <a:pt x="856" y="90"/>
                  <a:pt x="810" y="94"/>
                  <a:pt x="784" y="112"/>
                </a:cubicBezTo>
                <a:cubicBezTo>
                  <a:pt x="760" y="128"/>
                  <a:pt x="739" y="150"/>
                  <a:pt x="712" y="160"/>
                </a:cubicBezTo>
                <a:cubicBezTo>
                  <a:pt x="688" y="168"/>
                  <a:pt x="661" y="169"/>
                  <a:pt x="640" y="184"/>
                </a:cubicBezTo>
                <a:cubicBezTo>
                  <a:pt x="622" y="195"/>
                  <a:pt x="609" y="212"/>
                  <a:pt x="592" y="224"/>
                </a:cubicBezTo>
                <a:cubicBezTo>
                  <a:pt x="575" y="235"/>
                  <a:pt x="554" y="238"/>
                  <a:pt x="536" y="248"/>
                </a:cubicBezTo>
                <a:cubicBezTo>
                  <a:pt x="492" y="313"/>
                  <a:pt x="405" y="330"/>
                  <a:pt x="352" y="384"/>
                </a:cubicBezTo>
                <a:cubicBezTo>
                  <a:pt x="328" y="407"/>
                  <a:pt x="300" y="422"/>
                  <a:pt x="280" y="448"/>
                </a:cubicBezTo>
                <a:cubicBezTo>
                  <a:pt x="224" y="514"/>
                  <a:pt x="310" y="425"/>
                  <a:pt x="240" y="496"/>
                </a:cubicBezTo>
                <a:cubicBezTo>
                  <a:pt x="229" y="527"/>
                  <a:pt x="205" y="538"/>
                  <a:pt x="192" y="568"/>
                </a:cubicBezTo>
                <a:cubicBezTo>
                  <a:pt x="173" y="610"/>
                  <a:pt x="169" y="673"/>
                  <a:pt x="144" y="712"/>
                </a:cubicBezTo>
                <a:cubicBezTo>
                  <a:pt x="138" y="720"/>
                  <a:pt x="132" y="727"/>
                  <a:pt x="128" y="736"/>
                </a:cubicBezTo>
                <a:cubicBezTo>
                  <a:pt x="124" y="743"/>
                  <a:pt x="124" y="752"/>
                  <a:pt x="120" y="760"/>
                </a:cubicBezTo>
                <a:cubicBezTo>
                  <a:pt x="93" y="807"/>
                  <a:pt x="57" y="850"/>
                  <a:pt x="40" y="904"/>
                </a:cubicBezTo>
                <a:cubicBezTo>
                  <a:pt x="23" y="954"/>
                  <a:pt x="16" y="1006"/>
                  <a:pt x="0" y="1056"/>
                </a:cubicBezTo>
                <a:cubicBezTo>
                  <a:pt x="2" y="1157"/>
                  <a:pt x="1" y="1258"/>
                  <a:pt x="8" y="1360"/>
                </a:cubicBezTo>
                <a:cubicBezTo>
                  <a:pt x="11" y="1408"/>
                  <a:pt x="26" y="1455"/>
                  <a:pt x="32" y="1504"/>
                </a:cubicBezTo>
                <a:cubicBezTo>
                  <a:pt x="34" y="1526"/>
                  <a:pt x="37" y="1599"/>
                  <a:pt x="56" y="1624"/>
                </a:cubicBezTo>
                <a:cubicBezTo>
                  <a:pt x="99" y="1682"/>
                  <a:pt x="125" y="1749"/>
                  <a:pt x="168" y="1800"/>
                </a:cubicBezTo>
                <a:cubicBezTo>
                  <a:pt x="181" y="1816"/>
                  <a:pt x="184" y="1840"/>
                  <a:pt x="200" y="1856"/>
                </a:cubicBezTo>
                <a:cubicBezTo>
                  <a:pt x="213" y="1869"/>
                  <a:pt x="248" y="1888"/>
                  <a:pt x="248" y="1888"/>
                </a:cubicBezTo>
                <a:cubicBezTo>
                  <a:pt x="280" y="1937"/>
                  <a:pt x="344" y="1954"/>
                  <a:pt x="400" y="1968"/>
                </a:cubicBezTo>
                <a:cubicBezTo>
                  <a:pt x="477" y="2014"/>
                  <a:pt x="534" y="2095"/>
                  <a:pt x="616" y="2136"/>
                </a:cubicBezTo>
                <a:cubicBezTo>
                  <a:pt x="685" y="2170"/>
                  <a:pt x="758" y="2191"/>
                  <a:pt x="832" y="2216"/>
                </a:cubicBezTo>
                <a:cubicBezTo>
                  <a:pt x="862" y="2226"/>
                  <a:pt x="913" y="2246"/>
                  <a:pt x="944" y="2248"/>
                </a:cubicBezTo>
                <a:cubicBezTo>
                  <a:pt x="1010" y="2250"/>
                  <a:pt x="1077" y="2253"/>
                  <a:pt x="1144" y="2256"/>
                </a:cubicBezTo>
                <a:cubicBezTo>
                  <a:pt x="1314" y="2252"/>
                  <a:pt x="1493" y="2286"/>
                  <a:pt x="1656" y="2232"/>
                </a:cubicBezTo>
                <a:cubicBezTo>
                  <a:pt x="1861" y="2163"/>
                  <a:pt x="2058" y="1966"/>
                  <a:pt x="2192" y="1800"/>
                </a:cubicBezTo>
                <a:cubicBezTo>
                  <a:pt x="2229" y="1753"/>
                  <a:pt x="2240" y="1703"/>
                  <a:pt x="2272" y="1656"/>
                </a:cubicBezTo>
                <a:cubicBezTo>
                  <a:pt x="2284" y="1595"/>
                  <a:pt x="2300" y="1530"/>
                  <a:pt x="2320" y="1472"/>
                </a:cubicBezTo>
                <a:cubicBezTo>
                  <a:pt x="2329" y="1398"/>
                  <a:pt x="2338" y="1327"/>
                  <a:pt x="2352" y="1256"/>
                </a:cubicBezTo>
                <a:cubicBezTo>
                  <a:pt x="2357" y="1229"/>
                  <a:pt x="2368" y="1176"/>
                  <a:pt x="2368" y="1176"/>
                </a:cubicBezTo>
                <a:cubicBezTo>
                  <a:pt x="2389" y="939"/>
                  <a:pt x="2407" y="737"/>
                  <a:pt x="2256" y="560"/>
                </a:cubicBezTo>
                <a:cubicBezTo>
                  <a:pt x="2213" y="509"/>
                  <a:pt x="2186" y="462"/>
                  <a:pt x="2120" y="440"/>
                </a:cubicBezTo>
                <a:cubicBezTo>
                  <a:pt x="2088" y="416"/>
                  <a:pt x="2057" y="397"/>
                  <a:pt x="2032" y="368"/>
                </a:cubicBezTo>
                <a:cubicBezTo>
                  <a:pt x="2012" y="345"/>
                  <a:pt x="2019" y="338"/>
                  <a:pt x="1992" y="320"/>
                </a:cubicBezTo>
                <a:cubicBezTo>
                  <a:pt x="1984" y="315"/>
                  <a:pt x="1975" y="315"/>
                  <a:pt x="1968" y="312"/>
                </a:cubicBezTo>
                <a:cubicBezTo>
                  <a:pt x="1964" y="310"/>
                  <a:pt x="1912" y="272"/>
                  <a:pt x="1912" y="272"/>
                </a:cubicBezTo>
                <a:cubicBezTo>
                  <a:pt x="1883" y="257"/>
                  <a:pt x="1839" y="244"/>
                  <a:pt x="1808" y="232"/>
                </a:cubicBezTo>
                <a:cubicBezTo>
                  <a:pt x="1792" y="225"/>
                  <a:pt x="1774" y="225"/>
                  <a:pt x="1760" y="216"/>
                </a:cubicBezTo>
                <a:cubicBezTo>
                  <a:pt x="1708" y="181"/>
                  <a:pt x="1602" y="106"/>
                  <a:pt x="1544" y="96"/>
                </a:cubicBezTo>
                <a:cubicBezTo>
                  <a:pt x="1498" y="87"/>
                  <a:pt x="1415" y="83"/>
                  <a:pt x="1376" y="80"/>
                </a:cubicBezTo>
                <a:cubicBezTo>
                  <a:pt x="1288" y="58"/>
                  <a:pt x="1205" y="8"/>
                  <a:pt x="1112" y="8"/>
                </a:cubicBezTo>
              </a:path>
            </a:pathLst>
          </a:custGeom>
          <a:noFill/>
          <a:ln w="9525">
            <a:noFill/>
            <a:round/>
            <a:headEnd/>
            <a:tailEnd/>
          </a:ln>
        </p:spPr>
        <p:txBody>
          <a:bodyPr wrap="none" anchor="ctr"/>
          <a:lstStyle/>
          <a:p>
            <a:endParaRPr lang="en-US" sz="2400"/>
          </a:p>
        </p:txBody>
      </p:sp>
      <p:sp>
        <p:nvSpPr>
          <p:cNvPr id="76840" name="Freeform 40"/>
          <p:cNvSpPr>
            <a:spLocks/>
          </p:cNvSpPr>
          <p:nvPr/>
        </p:nvSpPr>
        <p:spPr bwMode="auto">
          <a:xfrm>
            <a:off x="5283201" y="2514600"/>
            <a:ext cx="5094817" cy="3581400"/>
          </a:xfrm>
          <a:custGeom>
            <a:avLst/>
            <a:gdLst>
              <a:gd name="T0" fmla="*/ 2147483647 w 2407"/>
              <a:gd name="T1" fmla="*/ 2147483647 h 2256"/>
              <a:gd name="T2" fmla="*/ 2147483647 w 2407"/>
              <a:gd name="T3" fmla="*/ 2147483647 h 2256"/>
              <a:gd name="T4" fmla="*/ 2147483647 w 2407"/>
              <a:gd name="T5" fmla="*/ 2147483647 h 2256"/>
              <a:gd name="T6" fmla="*/ 2147483647 w 2407"/>
              <a:gd name="T7" fmla="*/ 2147483647 h 2256"/>
              <a:gd name="T8" fmla="*/ 2147483647 w 2407"/>
              <a:gd name="T9" fmla="*/ 0 h 2256"/>
              <a:gd name="T10" fmla="*/ 2147483647 w 2407"/>
              <a:gd name="T11" fmla="*/ 2147483647 h 2256"/>
              <a:gd name="T12" fmla="*/ 2147483647 w 2407"/>
              <a:gd name="T13" fmla="*/ 2147483647 h 2256"/>
              <a:gd name="T14" fmla="*/ 2147483647 w 2407"/>
              <a:gd name="T15" fmla="*/ 2147483647 h 2256"/>
              <a:gd name="T16" fmla="*/ 2147483647 w 2407"/>
              <a:gd name="T17" fmla="*/ 2147483647 h 2256"/>
              <a:gd name="T18" fmla="*/ 2147483647 w 2407"/>
              <a:gd name="T19" fmla="*/ 2147483647 h 2256"/>
              <a:gd name="T20" fmla="*/ 2147483647 w 2407"/>
              <a:gd name="T21" fmla="*/ 2147483647 h 2256"/>
              <a:gd name="T22" fmla="*/ 2147483647 w 2407"/>
              <a:gd name="T23" fmla="*/ 2147483647 h 2256"/>
              <a:gd name="T24" fmla="*/ 2147483647 w 2407"/>
              <a:gd name="T25" fmla="*/ 2147483647 h 2256"/>
              <a:gd name="T26" fmla="*/ 2147483647 w 2407"/>
              <a:gd name="T27" fmla="*/ 2147483647 h 2256"/>
              <a:gd name="T28" fmla="*/ 2147483647 w 2407"/>
              <a:gd name="T29" fmla="*/ 2147483647 h 2256"/>
              <a:gd name="T30" fmla="*/ 2147483647 w 2407"/>
              <a:gd name="T31" fmla="*/ 2147483647 h 2256"/>
              <a:gd name="T32" fmla="*/ 2147483647 w 2407"/>
              <a:gd name="T33" fmla="*/ 2147483647 h 2256"/>
              <a:gd name="T34" fmla="*/ 2147483647 w 2407"/>
              <a:gd name="T35" fmla="*/ 2147483647 h 2256"/>
              <a:gd name="T36" fmla="*/ 0 w 2407"/>
              <a:gd name="T37" fmla="*/ 2147483647 h 2256"/>
              <a:gd name="T38" fmla="*/ 2147483647 w 2407"/>
              <a:gd name="T39" fmla="*/ 2147483647 h 2256"/>
              <a:gd name="T40" fmla="*/ 2147483647 w 2407"/>
              <a:gd name="T41" fmla="*/ 2147483647 h 2256"/>
              <a:gd name="T42" fmla="*/ 2147483647 w 2407"/>
              <a:gd name="T43" fmla="*/ 2147483647 h 2256"/>
              <a:gd name="T44" fmla="*/ 2147483647 w 2407"/>
              <a:gd name="T45" fmla="*/ 2147483647 h 2256"/>
              <a:gd name="T46" fmla="*/ 2147483647 w 2407"/>
              <a:gd name="T47" fmla="*/ 2147483647 h 2256"/>
              <a:gd name="T48" fmla="*/ 2147483647 w 2407"/>
              <a:gd name="T49" fmla="*/ 2147483647 h 2256"/>
              <a:gd name="T50" fmla="*/ 2147483647 w 2407"/>
              <a:gd name="T51" fmla="*/ 2147483647 h 2256"/>
              <a:gd name="T52" fmla="*/ 2147483647 w 2407"/>
              <a:gd name="T53" fmla="*/ 2147483647 h 2256"/>
              <a:gd name="T54" fmla="*/ 2147483647 w 2407"/>
              <a:gd name="T55" fmla="*/ 2147483647 h 2256"/>
              <a:gd name="T56" fmla="*/ 2147483647 w 2407"/>
              <a:gd name="T57" fmla="*/ 2147483647 h 2256"/>
              <a:gd name="T58" fmla="*/ 2147483647 w 2407"/>
              <a:gd name="T59" fmla="*/ 2147483647 h 2256"/>
              <a:gd name="T60" fmla="*/ 2147483647 w 2407"/>
              <a:gd name="T61" fmla="*/ 2147483647 h 2256"/>
              <a:gd name="T62" fmla="*/ 2147483647 w 2407"/>
              <a:gd name="T63" fmla="*/ 2147483647 h 2256"/>
              <a:gd name="T64" fmla="*/ 2147483647 w 2407"/>
              <a:gd name="T65" fmla="*/ 2147483647 h 2256"/>
              <a:gd name="T66" fmla="*/ 2147483647 w 2407"/>
              <a:gd name="T67" fmla="*/ 2147483647 h 2256"/>
              <a:gd name="T68" fmla="*/ 2147483647 w 2407"/>
              <a:gd name="T69" fmla="*/ 2147483647 h 2256"/>
              <a:gd name="T70" fmla="*/ 2147483647 w 2407"/>
              <a:gd name="T71" fmla="*/ 2147483647 h 2256"/>
              <a:gd name="T72" fmla="*/ 2147483647 w 2407"/>
              <a:gd name="T73" fmla="*/ 2147483647 h 2256"/>
              <a:gd name="T74" fmla="*/ 2147483647 w 2407"/>
              <a:gd name="T75" fmla="*/ 2147483647 h 2256"/>
              <a:gd name="T76" fmla="*/ 2147483647 w 2407"/>
              <a:gd name="T77" fmla="*/ 2147483647 h 2256"/>
              <a:gd name="T78" fmla="*/ 2147483647 w 2407"/>
              <a:gd name="T79" fmla="*/ 2147483647 h 2256"/>
              <a:gd name="T80" fmla="*/ 2147483647 w 2407"/>
              <a:gd name="T81" fmla="*/ 2147483647 h 2256"/>
              <a:gd name="T82" fmla="*/ 2147483647 w 2407"/>
              <a:gd name="T83" fmla="*/ 2147483647 h 2256"/>
              <a:gd name="T84" fmla="*/ 2147483647 w 2407"/>
              <a:gd name="T85" fmla="*/ 2147483647 h 2256"/>
              <a:gd name="T86" fmla="*/ 2147483647 w 2407"/>
              <a:gd name="T87" fmla="*/ 2147483647 h 2256"/>
              <a:gd name="T88" fmla="*/ 2147483647 w 2407"/>
              <a:gd name="T89" fmla="*/ 2147483647 h 225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407"/>
              <a:gd name="T136" fmla="*/ 0 h 2256"/>
              <a:gd name="T137" fmla="*/ 2407 w 2407"/>
              <a:gd name="T138" fmla="*/ 2256 h 225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407" h="2256">
                <a:moveTo>
                  <a:pt x="1968" y="200"/>
                </a:moveTo>
                <a:cubicBezTo>
                  <a:pt x="1925" y="157"/>
                  <a:pt x="1876" y="135"/>
                  <a:pt x="1824" y="112"/>
                </a:cubicBezTo>
                <a:cubicBezTo>
                  <a:pt x="1808" y="105"/>
                  <a:pt x="1790" y="105"/>
                  <a:pt x="1776" y="96"/>
                </a:cubicBezTo>
                <a:cubicBezTo>
                  <a:pt x="1743" y="74"/>
                  <a:pt x="1709" y="68"/>
                  <a:pt x="1672" y="56"/>
                </a:cubicBezTo>
                <a:cubicBezTo>
                  <a:pt x="1589" y="28"/>
                  <a:pt x="1520" y="8"/>
                  <a:pt x="1432" y="0"/>
                </a:cubicBezTo>
                <a:cubicBezTo>
                  <a:pt x="1282" y="2"/>
                  <a:pt x="1133" y="2"/>
                  <a:pt x="984" y="8"/>
                </a:cubicBezTo>
                <a:cubicBezTo>
                  <a:pt x="920" y="10"/>
                  <a:pt x="781" y="70"/>
                  <a:pt x="712" y="88"/>
                </a:cubicBezTo>
                <a:cubicBezTo>
                  <a:pt x="696" y="98"/>
                  <a:pt x="682" y="113"/>
                  <a:pt x="664" y="120"/>
                </a:cubicBezTo>
                <a:cubicBezTo>
                  <a:pt x="648" y="125"/>
                  <a:pt x="616" y="136"/>
                  <a:pt x="616" y="136"/>
                </a:cubicBezTo>
                <a:cubicBezTo>
                  <a:pt x="594" y="157"/>
                  <a:pt x="565" y="170"/>
                  <a:pt x="544" y="192"/>
                </a:cubicBezTo>
                <a:cubicBezTo>
                  <a:pt x="490" y="245"/>
                  <a:pt x="517" y="232"/>
                  <a:pt x="472" y="248"/>
                </a:cubicBezTo>
                <a:cubicBezTo>
                  <a:pt x="437" y="282"/>
                  <a:pt x="398" y="312"/>
                  <a:pt x="352" y="328"/>
                </a:cubicBezTo>
                <a:cubicBezTo>
                  <a:pt x="330" y="360"/>
                  <a:pt x="299" y="380"/>
                  <a:pt x="272" y="408"/>
                </a:cubicBezTo>
                <a:cubicBezTo>
                  <a:pt x="243" y="436"/>
                  <a:pt x="254" y="436"/>
                  <a:pt x="232" y="464"/>
                </a:cubicBezTo>
                <a:cubicBezTo>
                  <a:pt x="199" y="503"/>
                  <a:pt x="213" y="472"/>
                  <a:pt x="184" y="520"/>
                </a:cubicBezTo>
                <a:cubicBezTo>
                  <a:pt x="172" y="538"/>
                  <a:pt x="160" y="556"/>
                  <a:pt x="152" y="576"/>
                </a:cubicBezTo>
                <a:cubicBezTo>
                  <a:pt x="145" y="591"/>
                  <a:pt x="145" y="609"/>
                  <a:pt x="136" y="624"/>
                </a:cubicBezTo>
                <a:cubicBezTo>
                  <a:pt x="95" y="684"/>
                  <a:pt x="72" y="755"/>
                  <a:pt x="32" y="816"/>
                </a:cubicBezTo>
                <a:cubicBezTo>
                  <a:pt x="22" y="925"/>
                  <a:pt x="15" y="1034"/>
                  <a:pt x="0" y="1144"/>
                </a:cubicBezTo>
                <a:cubicBezTo>
                  <a:pt x="2" y="1200"/>
                  <a:pt x="3" y="1256"/>
                  <a:pt x="8" y="1312"/>
                </a:cubicBezTo>
                <a:cubicBezTo>
                  <a:pt x="9" y="1334"/>
                  <a:pt x="28" y="1373"/>
                  <a:pt x="32" y="1392"/>
                </a:cubicBezTo>
                <a:cubicBezTo>
                  <a:pt x="68" y="1576"/>
                  <a:pt x="136" y="1760"/>
                  <a:pt x="272" y="1896"/>
                </a:cubicBezTo>
                <a:cubicBezTo>
                  <a:pt x="327" y="1951"/>
                  <a:pt x="391" y="2001"/>
                  <a:pt x="456" y="2048"/>
                </a:cubicBezTo>
                <a:cubicBezTo>
                  <a:pt x="460" y="2051"/>
                  <a:pt x="502" y="2083"/>
                  <a:pt x="512" y="2088"/>
                </a:cubicBezTo>
                <a:cubicBezTo>
                  <a:pt x="527" y="2094"/>
                  <a:pt x="544" y="2098"/>
                  <a:pt x="560" y="2104"/>
                </a:cubicBezTo>
                <a:cubicBezTo>
                  <a:pt x="568" y="2106"/>
                  <a:pt x="584" y="2112"/>
                  <a:pt x="584" y="2112"/>
                </a:cubicBezTo>
                <a:cubicBezTo>
                  <a:pt x="641" y="2155"/>
                  <a:pt x="700" y="2159"/>
                  <a:pt x="768" y="2176"/>
                </a:cubicBezTo>
                <a:cubicBezTo>
                  <a:pt x="822" y="2189"/>
                  <a:pt x="866" y="2218"/>
                  <a:pt x="920" y="2232"/>
                </a:cubicBezTo>
                <a:cubicBezTo>
                  <a:pt x="997" y="2251"/>
                  <a:pt x="1080" y="2248"/>
                  <a:pt x="1160" y="2256"/>
                </a:cubicBezTo>
                <a:cubicBezTo>
                  <a:pt x="1274" y="2253"/>
                  <a:pt x="1389" y="2252"/>
                  <a:pt x="1504" y="2248"/>
                </a:cubicBezTo>
                <a:cubicBezTo>
                  <a:pt x="1593" y="2244"/>
                  <a:pt x="1688" y="2183"/>
                  <a:pt x="1760" y="2136"/>
                </a:cubicBezTo>
                <a:cubicBezTo>
                  <a:pt x="1814" y="2099"/>
                  <a:pt x="1871" y="2072"/>
                  <a:pt x="1928" y="2040"/>
                </a:cubicBezTo>
                <a:cubicBezTo>
                  <a:pt x="2014" y="1990"/>
                  <a:pt x="1890" y="2070"/>
                  <a:pt x="2008" y="1992"/>
                </a:cubicBezTo>
                <a:cubicBezTo>
                  <a:pt x="2016" y="1986"/>
                  <a:pt x="2032" y="1976"/>
                  <a:pt x="2032" y="1976"/>
                </a:cubicBezTo>
                <a:cubicBezTo>
                  <a:pt x="2050" y="1947"/>
                  <a:pt x="2073" y="1934"/>
                  <a:pt x="2096" y="1912"/>
                </a:cubicBezTo>
                <a:cubicBezTo>
                  <a:pt x="2142" y="1865"/>
                  <a:pt x="2177" y="1806"/>
                  <a:pt x="2224" y="1760"/>
                </a:cubicBezTo>
                <a:cubicBezTo>
                  <a:pt x="2251" y="1676"/>
                  <a:pt x="2323" y="1620"/>
                  <a:pt x="2352" y="1536"/>
                </a:cubicBezTo>
                <a:cubicBezTo>
                  <a:pt x="2364" y="1450"/>
                  <a:pt x="2372" y="1362"/>
                  <a:pt x="2400" y="1280"/>
                </a:cubicBezTo>
                <a:cubicBezTo>
                  <a:pt x="2393" y="1037"/>
                  <a:pt x="2407" y="925"/>
                  <a:pt x="2320" y="728"/>
                </a:cubicBezTo>
                <a:cubicBezTo>
                  <a:pt x="2293" y="667"/>
                  <a:pt x="2288" y="605"/>
                  <a:pt x="2248" y="552"/>
                </a:cubicBezTo>
                <a:cubicBezTo>
                  <a:pt x="2234" y="510"/>
                  <a:pt x="2207" y="488"/>
                  <a:pt x="2184" y="456"/>
                </a:cubicBezTo>
                <a:cubicBezTo>
                  <a:pt x="2163" y="426"/>
                  <a:pt x="2150" y="387"/>
                  <a:pt x="2128" y="360"/>
                </a:cubicBezTo>
                <a:cubicBezTo>
                  <a:pt x="2113" y="342"/>
                  <a:pt x="2092" y="330"/>
                  <a:pt x="2080" y="312"/>
                </a:cubicBezTo>
                <a:cubicBezTo>
                  <a:pt x="2042" y="255"/>
                  <a:pt x="2064" y="274"/>
                  <a:pt x="2024" y="248"/>
                </a:cubicBezTo>
                <a:cubicBezTo>
                  <a:pt x="2007" y="223"/>
                  <a:pt x="1994" y="213"/>
                  <a:pt x="1968" y="200"/>
                </a:cubicBezTo>
                <a:close/>
              </a:path>
            </a:pathLst>
          </a:custGeom>
          <a:noFill/>
          <a:ln w="9525">
            <a:noFill/>
            <a:round/>
            <a:headEnd/>
            <a:tailEnd/>
          </a:ln>
        </p:spPr>
        <p:txBody>
          <a:bodyPr wrap="none" anchor="ctr"/>
          <a:lstStyle/>
          <a:p>
            <a:endParaRPr lang="en-US" sz="2400"/>
          </a:p>
        </p:txBody>
      </p:sp>
      <p:sp>
        <p:nvSpPr>
          <p:cNvPr id="76815" name="Freeform 15"/>
          <p:cNvSpPr>
            <a:spLocks/>
          </p:cNvSpPr>
          <p:nvPr/>
        </p:nvSpPr>
        <p:spPr bwMode="auto">
          <a:xfrm>
            <a:off x="2110317" y="2540000"/>
            <a:ext cx="4900083" cy="3606800"/>
          </a:xfrm>
          <a:custGeom>
            <a:avLst/>
            <a:gdLst>
              <a:gd name="T0" fmla="*/ 2147483647 w 2315"/>
              <a:gd name="T1" fmla="*/ 2147483647 h 2272"/>
              <a:gd name="T2" fmla="*/ 2147483647 w 2315"/>
              <a:gd name="T3" fmla="*/ 2147483647 h 2272"/>
              <a:gd name="T4" fmla="*/ 2147483647 w 2315"/>
              <a:gd name="T5" fmla="*/ 2147483647 h 2272"/>
              <a:gd name="T6" fmla="*/ 2147483647 w 2315"/>
              <a:gd name="T7" fmla="*/ 2147483647 h 2272"/>
              <a:gd name="T8" fmla="*/ 2147483647 w 2315"/>
              <a:gd name="T9" fmla="*/ 2147483647 h 2272"/>
              <a:gd name="T10" fmla="*/ 2147483647 w 2315"/>
              <a:gd name="T11" fmla="*/ 2147483647 h 2272"/>
              <a:gd name="T12" fmla="*/ 2147483647 w 2315"/>
              <a:gd name="T13" fmla="*/ 2147483647 h 2272"/>
              <a:gd name="T14" fmla="*/ 2147483647 w 2315"/>
              <a:gd name="T15" fmla="*/ 2147483647 h 2272"/>
              <a:gd name="T16" fmla="*/ 2147483647 w 2315"/>
              <a:gd name="T17" fmla="*/ 2147483647 h 2272"/>
              <a:gd name="T18" fmla="*/ 2147483647 w 2315"/>
              <a:gd name="T19" fmla="*/ 2147483647 h 2272"/>
              <a:gd name="T20" fmla="*/ 2147483647 w 2315"/>
              <a:gd name="T21" fmla="*/ 2147483647 h 2272"/>
              <a:gd name="T22" fmla="*/ 2147483647 w 2315"/>
              <a:gd name="T23" fmla="*/ 2147483647 h 2272"/>
              <a:gd name="T24" fmla="*/ 2147483647 w 2315"/>
              <a:gd name="T25" fmla="*/ 2147483647 h 2272"/>
              <a:gd name="T26" fmla="*/ 2147483647 w 2315"/>
              <a:gd name="T27" fmla="*/ 2147483647 h 2272"/>
              <a:gd name="T28" fmla="*/ 2147483647 w 2315"/>
              <a:gd name="T29" fmla="*/ 2147483647 h 2272"/>
              <a:gd name="T30" fmla="*/ 2147483647 w 2315"/>
              <a:gd name="T31" fmla="*/ 2147483647 h 2272"/>
              <a:gd name="T32" fmla="*/ 2147483647 w 2315"/>
              <a:gd name="T33" fmla="*/ 2147483647 h 2272"/>
              <a:gd name="T34" fmla="*/ 2147483647 w 2315"/>
              <a:gd name="T35" fmla="*/ 2147483647 h 2272"/>
              <a:gd name="T36" fmla="*/ 2147483647 w 2315"/>
              <a:gd name="T37" fmla="*/ 2147483647 h 2272"/>
              <a:gd name="T38" fmla="*/ 2147483647 w 2315"/>
              <a:gd name="T39" fmla="*/ 2147483647 h 2272"/>
              <a:gd name="T40" fmla="*/ 2147483647 w 2315"/>
              <a:gd name="T41" fmla="*/ 2147483647 h 2272"/>
              <a:gd name="T42" fmla="*/ 2147483647 w 2315"/>
              <a:gd name="T43" fmla="*/ 2147483647 h 2272"/>
              <a:gd name="T44" fmla="*/ 2147483647 w 2315"/>
              <a:gd name="T45" fmla="*/ 2147483647 h 2272"/>
              <a:gd name="T46" fmla="*/ 2147483647 w 2315"/>
              <a:gd name="T47" fmla="*/ 2147483647 h 2272"/>
              <a:gd name="T48" fmla="*/ 2147483647 w 2315"/>
              <a:gd name="T49" fmla="*/ 2147483647 h 2272"/>
              <a:gd name="T50" fmla="*/ 2147483647 w 2315"/>
              <a:gd name="T51" fmla="*/ 2147483647 h 2272"/>
              <a:gd name="T52" fmla="*/ 2147483647 w 2315"/>
              <a:gd name="T53" fmla="*/ 2147483647 h 2272"/>
              <a:gd name="T54" fmla="*/ 2147483647 w 2315"/>
              <a:gd name="T55" fmla="*/ 2147483647 h 2272"/>
              <a:gd name="T56" fmla="*/ 2147483647 w 2315"/>
              <a:gd name="T57" fmla="*/ 2147483647 h 2272"/>
              <a:gd name="T58" fmla="*/ 2147483647 w 2315"/>
              <a:gd name="T59" fmla="*/ 2147483647 h 2272"/>
              <a:gd name="T60" fmla="*/ 2147483647 w 2315"/>
              <a:gd name="T61" fmla="*/ 2147483647 h 2272"/>
              <a:gd name="T62" fmla="*/ 2147483647 w 2315"/>
              <a:gd name="T63" fmla="*/ 2147483647 h 2272"/>
              <a:gd name="T64" fmla="*/ 2147483647 w 2315"/>
              <a:gd name="T65" fmla="*/ 2147483647 h 2272"/>
              <a:gd name="T66" fmla="*/ 2147483647 w 2315"/>
              <a:gd name="T67" fmla="*/ 2147483647 h 2272"/>
              <a:gd name="T68" fmla="*/ 2147483647 w 2315"/>
              <a:gd name="T69" fmla="*/ 2147483647 h 2272"/>
              <a:gd name="T70" fmla="*/ 2147483647 w 2315"/>
              <a:gd name="T71" fmla="*/ 2147483647 h 2272"/>
              <a:gd name="T72" fmla="*/ 2147483647 w 2315"/>
              <a:gd name="T73" fmla="*/ 2147483647 h 2272"/>
              <a:gd name="T74" fmla="*/ 2147483647 w 2315"/>
              <a:gd name="T75" fmla="*/ 0 h 2272"/>
              <a:gd name="T76" fmla="*/ 2147483647 w 2315"/>
              <a:gd name="T77" fmla="*/ 2147483647 h 2272"/>
              <a:gd name="T78" fmla="*/ 2147483647 w 2315"/>
              <a:gd name="T79" fmla="*/ 2147483647 h 2272"/>
              <a:gd name="T80" fmla="*/ 2147483647 w 2315"/>
              <a:gd name="T81" fmla="*/ 2147483647 h 227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315"/>
              <a:gd name="T124" fmla="*/ 0 h 2272"/>
              <a:gd name="T125" fmla="*/ 2315 w 2315"/>
              <a:gd name="T126" fmla="*/ 2272 h 227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315" h="2272">
                <a:moveTo>
                  <a:pt x="672" y="64"/>
                </a:moveTo>
                <a:cubicBezTo>
                  <a:pt x="626" y="79"/>
                  <a:pt x="595" y="121"/>
                  <a:pt x="552" y="136"/>
                </a:cubicBezTo>
                <a:cubicBezTo>
                  <a:pt x="474" y="161"/>
                  <a:pt x="418" y="227"/>
                  <a:pt x="352" y="272"/>
                </a:cubicBezTo>
                <a:cubicBezTo>
                  <a:pt x="323" y="315"/>
                  <a:pt x="272" y="318"/>
                  <a:pt x="240" y="368"/>
                </a:cubicBezTo>
                <a:cubicBezTo>
                  <a:pt x="225" y="389"/>
                  <a:pt x="182" y="453"/>
                  <a:pt x="176" y="472"/>
                </a:cubicBezTo>
                <a:cubicBezTo>
                  <a:pt x="170" y="488"/>
                  <a:pt x="169" y="505"/>
                  <a:pt x="160" y="520"/>
                </a:cubicBezTo>
                <a:cubicBezTo>
                  <a:pt x="123" y="574"/>
                  <a:pt x="90" y="629"/>
                  <a:pt x="64" y="688"/>
                </a:cubicBezTo>
                <a:cubicBezTo>
                  <a:pt x="48" y="721"/>
                  <a:pt x="44" y="757"/>
                  <a:pt x="32" y="792"/>
                </a:cubicBezTo>
                <a:cubicBezTo>
                  <a:pt x="0" y="875"/>
                  <a:pt x="28" y="773"/>
                  <a:pt x="8" y="856"/>
                </a:cubicBezTo>
                <a:cubicBezTo>
                  <a:pt x="10" y="1074"/>
                  <a:pt x="10" y="1293"/>
                  <a:pt x="16" y="1512"/>
                </a:cubicBezTo>
                <a:cubicBezTo>
                  <a:pt x="17" y="1579"/>
                  <a:pt x="100" y="1671"/>
                  <a:pt x="136" y="1728"/>
                </a:cubicBezTo>
                <a:cubicBezTo>
                  <a:pt x="156" y="1761"/>
                  <a:pt x="166" y="1785"/>
                  <a:pt x="200" y="1808"/>
                </a:cubicBezTo>
                <a:cubicBezTo>
                  <a:pt x="215" y="1830"/>
                  <a:pt x="235" y="1861"/>
                  <a:pt x="256" y="1880"/>
                </a:cubicBezTo>
                <a:cubicBezTo>
                  <a:pt x="285" y="1906"/>
                  <a:pt x="323" y="1923"/>
                  <a:pt x="352" y="1952"/>
                </a:cubicBezTo>
                <a:cubicBezTo>
                  <a:pt x="379" y="1979"/>
                  <a:pt x="411" y="2011"/>
                  <a:pt x="448" y="2024"/>
                </a:cubicBezTo>
                <a:cubicBezTo>
                  <a:pt x="505" y="2066"/>
                  <a:pt x="558" y="2107"/>
                  <a:pt x="624" y="2136"/>
                </a:cubicBezTo>
                <a:cubicBezTo>
                  <a:pt x="713" y="2175"/>
                  <a:pt x="823" y="2178"/>
                  <a:pt x="920" y="2192"/>
                </a:cubicBezTo>
                <a:cubicBezTo>
                  <a:pt x="973" y="2199"/>
                  <a:pt x="1025" y="2216"/>
                  <a:pt x="1080" y="2224"/>
                </a:cubicBezTo>
                <a:cubicBezTo>
                  <a:pt x="1224" y="2272"/>
                  <a:pt x="1362" y="2220"/>
                  <a:pt x="1496" y="2176"/>
                </a:cubicBezTo>
                <a:cubicBezTo>
                  <a:pt x="1538" y="2161"/>
                  <a:pt x="1581" y="2150"/>
                  <a:pt x="1624" y="2136"/>
                </a:cubicBezTo>
                <a:cubicBezTo>
                  <a:pt x="1640" y="2130"/>
                  <a:pt x="1656" y="2125"/>
                  <a:pt x="1672" y="2120"/>
                </a:cubicBezTo>
                <a:cubicBezTo>
                  <a:pt x="1680" y="2117"/>
                  <a:pt x="1696" y="2112"/>
                  <a:pt x="1696" y="2112"/>
                </a:cubicBezTo>
                <a:cubicBezTo>
                  <a:pt x="1724" y="2083"/>
                  <a:pt x="1759" y="2055"/>
                  <a:pt x="1792" y="2032"/>
                </a:cubicBezTo>
                <a:cubicBezTo>
                  <a:pt x="1820" y="2011"/>
                  <a:pt x="1858" y="2008"/>
                  <a:pt x="1888" y="1992"/>
                </a:cubicBezTo>
                <a:cubicBezTo>
                  <a:pt x="1926" y="1970"/>
                  <a:pt x="1983" y="1936"/>
                  <a:pt x="2016" y="1904"/>
                </a:cubicBezTo>
                <a:cubicBezTo>
                  <a:pt x="2088" y="1831"/>
                  <a:pt x="2131" y="1736"/>
                  <a:pt x="2192" y="1656"/>
                </a:cubicBezTo>
                <a:cubicBezTo>
                  <a:pt x="2213" y="1592"/>
                  <a:pt x="2226" y="1527"/>
                  <a:pt x="2248" y="1464"/>
                </a:cubicBezTo>
                <a:cubicBezTo>
                  <a:pt x="2257" y="1390"/>
                  <a:pt x="2272" y="1311"/>
                  <a:pt x="2296" y="1240"/>
                </a:cubicBezTo>
                <a:cubicBezTo>
                  <a:pt x="2308" y="1125"/>
                  <a:pt x="2315" y="1075"/>
                  <a:pt x="2304" y="944"/>
                </a:cubicBezTo>
                <a:cubicBezTo>
                  <a:pt x="2296" y="851"/>
                  <a:pt x="2257" y="769"/>
                  <a:pt x="2240" y="680"/>
                </a:cubicBezTo>
                <a:cubicBezTo>
                  <a:pt x="2227" y="617"/>
                  <a:pt x="2210" y="535"/>
                  <a:pt x="2176" y="480"/>
                </a:cubicBezTo>
                <a:cubicBezTo>
                  <a:pt x="2154" y="445"/>
                  <a:pt x="2124" y="404"/>
                  <a:pt x="2096" y="376"/>
                </a:cubicBezTo>
                <a:cubicBezTo>
                  <a:pt x="2073" y="353"/>
                  <a:pt x="2039" y="341"/>
                  <a:pt x="2016" y="320"/>
                </a:cubicBezTo>
                <a:cubicBezTo>
                  <a:pt x="1976" y="284"/>
                  <a:pt x="1940" y="237"/>
                  <a:pt x="1896" y="208"/>
                </a:cubicBezTo>
                <a:cubicBezTo>
                  <a:pt x="1853" y="179"/>
                  <a:pt x="1793" y="179"/>
                  <a:pt x="1752" y="152"/>
                </a:cubicBezTo>
                <a:cubicBezTo>
                  <a:pt x="1718" y="129"/>
                  <a:pt x="1684" y="125"/>
                  <a:pt x="1648" y="112"/>
                </a:cubicBezTo>
                <a:cubicBezTo>
                  <a:pt x="1575" y="84"/>
                  <a:pt x="1509" y="64"/>
                  <a:pt x="1432" y="56"/>
                </a:cubicBezTo>
                <a:cubicBezTo>
                  <a:pt x="1354" y="36"/>
                  <a:pt x="1278" y="15"/>
                  <a:pt x="1200" y="0"/>
                </a:cubicBezTo>
                <a:cubicBezTo>
                  <a:pt x="1034" y="2"/>
                  <a:pt x="869" y="0"/>
                  <a:pt x="704" y="8"/>
                </a:cubicBezTo>
                <a:cubicBezTo>
                  <a:pt x="670" y="9"/>
                  <a:pt x="608" y="40"/>
                  <a:pt x="608" y="40"/>
                </a:cubicBezTo>
                <a:cubicBezTo>
                  <a:pt x="590" y="66"/>
                  <a:pt x="592" y="54"/>
                  <a:pt x="592" y="72"/>
                </a:cubicBezTo>
              </a:path>
            </a:pathLst>
          </a:custGeom>
          <a:noFill/>
          <a:ln w="76200">
            <a:solidFill>
              <a:srgbClr val="408000"/>
            </a:solidFill>
            <a:round/>
            <a:headEnd/>
            <a:tailEnd/>
          </a:ln>
        </p:spPr>
        <p:txBody>
          <a:bodyPr wrap="none" anchor="ctr"/>
          <a:lstStyle/>
          <a:p>
            <a:endParaRPr lang="en-US" sz="2400"/>
          </a:p>
        </p:txBody>
      </p:sp>
      <p:sp>
        <p:nvSpPr>
          <p:cNvPr id="76816" name="Freeform 16"/>
          <p:cNvSpPr>
            <a:spLocks/>
          </p:cNvSpPr>
          <p:nvPr/>
        </p:nvSpPr>
        <p:spPr bwMode="auto">
          <a:xfrm>
            <a:off x="3642784" y="639234"/>
            <a:ext cx="5094816" cy="3627967"/>
          </a:xfrm>
          <a:custGeom>
            <a:avLst/>
            <a:gdLst>
              <a:gd name="T0" fmla="*/ 2147483647 w 2407"/>
              <a:gd name="T1" fmla="*/ 0 h 2286"/>
              <a:gd name="T2" fmla="*/ 2147483647 w 2407"/>
              <a:gd name="T3" fmla="*/ 2147483647 h 2286"/>
              <a:gd name="T4" fmla="*/ 2147483647 w 2407"/>
              <a:gd name="T5" fmla="*/ 2147483647 h 2286"/>
              <a:gd name="T6" fmla="*/ 2147483647 w 2407"/>
              <a:gd name="T7" fmla="*/ 2147483647 h 2286"/>
              <a:gd name="T8" fmla="*/ 2147483647 w 2407"/>
              <a:gd name="T9" fmla="*/ 2147483647 h 2286"/>
              <a:gd name="T10" fmla="*/ 2147483647 w 2407"/>
              <a:gd name="T11" fmla="*/ 2147483647 h 2286"/>
              <a:gd name="T12" fmla="*/ 2147483647 w 2407"/>
              <a:gd name="T13" fmla="*/ 2147483647 h 2286"/>
              <a:gd name="T14" fmla="*/ 2147483647 w 2407"/>
              <a:gd name="T15" fmla="*/ 2147483647 h 2286"/>
              <a:gd name="T16" fmla="*/ 2147483647 w 2407"/>
              <a:gd name="T17" fmla="*/ 2147483647 h 2286"/>
              <a:gd name="T18" fmla="*/ 2147483647 w 2407"/>
              <a:gd name="T19" fmla="*/ 2147483647 h 2286"/>
              <a:gd name="T20" fmla="*/ 2147483647 w 2407"/>
              <a:gd name="T21" fmla="*/ 2147483647 h 2286"/>
              <a:gd name="T22" fmla="*/ 2147483647 w 2407"/>
              <a:gd name="T23" fmla="*/ 2147483647 h 2286"/>
              <a:gd name="T24" fmla="*/ 2147483647 w 2407"/>
              <a:gd name="T25" fmla="*/ 2147483647 h 2286"/>
              <a:gd name="T26" fmla="*/ 2147483647 w 2407"/>
              <a:gd name="T27" fmla="*/ 2147483647 h 2286"/>
              <a:gd name="T28" fmla="*/ 2147483647 w 2407"/>
              <a:gd name="T29" fmla="*/ 2147483647 h 2286"/>
              <a:gd name="T30" fmla="*/ 2147483647 w 2407"/>
              <a:gd name="T31" fmla="*/ 2147483647 h 2286"/>
              <a:gd name="T32" fmla="*/ 0 w 2407"/>
              <a:gd name="T33" fmla="*/ 2147483647 h 2286"/>
              <a:gd name="T34" fmla="*/ 2147483647 w 2407"/>
              <a:gd name="T35" fmla="*/ 2147483647 h 2286"/>
              <a:gd name="T36" fmla="*/ 2147483647 w 2407"/>
              <a:gd name="T37" fmla="*/ 2147483647 h 2286"/>
              <a:gd name="T38" fmla="*/ 2147483647 w 2407"/>
              <a:gd name="T39" fmla="*/ 2147483647 h 2286"/>
              <a:gd name="T40" fmla="*/ 2147483647 w 2407"/>
              <a:gd name="T41" fmla="*/ 2147483647 h 2286"/>
              <a:gd name="T42" fmla="*/ 2147483647 w 2407"/>
              <a:gd name="T43" fmla="*/ 2147483647 h 2286"/>
              <a:gd name="T44" fmla="*/ 2147483647 w 2407"/>
              <a:gd name="T45" fmla="*/ 2147483647 h 2286"/>
              <a:gd name="T46" fmla="*/ 2147483647 w 2407"/>
              <a:gd name="T47" fmla="*/ 2147483647 h 2286"/>
              <a:gd name="T48" fmla="*/ 2147483647 w 2407"/>
              <a:gd name="T49" fmla="*/ 2147483647 h 2286"/>
              <a:gd name="T50" fmla="*/ 2147483647 w 2407"/>
              <a:gd name="T51" fmla="*/ 2147483647 h 2286"/>
              <a:gd name="T52" fmla="*/ 2147483647 w 2407"/>
              <a:gd name="T53" fmla="*/ 2147483647 h 2286"/>
              <a:gd name="T54" fmla="*/ 2147483647 w 2407"/>
              <a:gd name="T55" fmla="*/ 2147483647 h 2286"/>
              <a:gd name="T56" fmla="*/ 2147483647 w 2407"/>
              <a:gd name="T57" fmla="*/ 2147483647 h 2286"/>
              <a:gd name="T58" fmla="*/ 2147483647 w 2407"/>
              <a:gd name="T59" fmla="*/ 2147483647 h 2286"/>
              <a:gd name="T60" fmla="*/ 2147483647 w 2407"/>
              <a:gd name="T61" fmla="*/ 2147483647 h 2286"/>
              <a:gd name="T62" fmla="*/ 2147483647 w 2407"/>
              <a:gd name="T63" fmla="*/ 2147483647 h 2286"/>
              <a:gd name="T64" fmla="*/ 2147483647 w 2407"/>
              <a:gd name="T65" fmla="*/ 2147483647 h 2286"/>
              <a:gd name="T66" fmla="*/ 2147483647 w 2407"/>
              <a:gd name="T67" fmla="*/ 2147483647 h 2286"/>
              <a:gd name="T68" fmla="*/ 2147483647 w 2407"/>
              <a:gd name="T69" fmla="*/ 2147483647 h 2286"/>
              <a:gd name="T70" fmla="*/ 2147483647 w 2407"/>
              <a:gd name="T71" fmla="*/ 2147483647 h 2286"/>
              <a:gd name="T72" fmla="*/ 2147483647 w 2407"/>
              <a:gd name="T73" fmla="*/ 2147483647 h 2286"/>
              <a:gd name="T74" fmla="*/ 2147483647 w 2407"/>
              <a:gd name="T75" fmla="*/ 2147483647 h 2286"/>
              <a:gd name="T76" fmla="*/ 2147483647 w 2407"/>
              <a:gd name="T77" fmla="*/ 2147483647 h 2286"/>
              <a:gd name="T78" fmla="*/ 2147483647 w 2407"/>
              <a:gd name="T79" fmla="*/ 2147483647 h 2286"/>
              <a:gd name="T80" fmla="*/ 2147483647 w 2407"/>
              <a:gd name="T81" fmla="*/ 2147483647 h 2286"/>
              <a:gd name="T82" fmla="*/ 2147483647 w 2407"/>
              <a:gd name="T83" fmla="*/ 2147483647 h 2286"/>
              <a:gd name="T84" fmla="*/ 2147483647 w 2407"/>
              <a:gd name="T85" fmla="*/ 2147483647 h 2286"/>
              <a:gd name="T86" fmla="*/ 2147483647 w 2407"/>
              <a:gd name="T87" fmla="*/ 2147483647 h 2286"/>
              <a:gd name="T88" fmla="*/ 2147483647 w 2407"/>
              <a:gd name="T89" fmla="*/ 2147483647 h 228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407"/>
              <a:gd name="T136" fmla="*/ 0 h 2286"/>
              <a:gd name="T137" fmla="*/ 2407 w 2407"/>
              <a:gd name="T138" fmla="*/ 2286 h 228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407" h="2286">
                <a:moveTo>
                  <a:pt x="1216" y="0"/>
                </a:moveTo>
                <a:cubicBezTo>
                  <a:pt x="1181" y="8"/>
                  <a:pt x="1146" y="26"/>
                  <a:pt x="1112" y="32"/>
                </a:cubicBezTo>
                <a:cubicBezTo>
                  <a:pt x="1036" y="44"/>
                  <a:pt x="960" y="55"/>
                  <a:pt x="888" y="80"/>
                </a:cubicBezTo>
                <a:cubicBezTo>
                  <a:pt x="856" y="90"/>
                  <a:pt x="810" y="94"/>
                  <a:pt x="784" y="112"/>
                </a:cubicBezTo>
                <a:cubicBezTo>
                  <a:pt x="760" y="128"/>
                  <a:pt x="739" y="150"/>
                  <a:pt x="712" y="160"/>
                </a:cubicBezTo>
                <a:cubicBezTo>
                  <a:pt x="688" y="168"/>
                  <a:pt x="661" y="169"/>
                  <a:pt x="640" y="184"/>
                </a:cubicBezTo>
                <a:cubicBezTo>
                  <a:pt x="622" y="195"/>
                  <a:pt x="609" y="212"/>
                  <a:pt x="592" y="224"/>
                </a:cubicBezTo>
                <a:cubicBezTo>
                  <a:pt x="575" y="235"/>
                  <a:pt x="554" y="238"/>
                  <a:pt x="536" y="248"/>
                </a:cubicBezTo>
                <a:cubicBezTo>
                  <a:pt x="492" y="313"/>
                  <a:pt x="405" y="330"/>
                  <a:pt x="352" y="384"/>
                </a:cubicBezTo>
                <a:cubicBezTo>
                  <a:pt x="328" y="407"/>
                  <a:pt x="300" y="422"/>
                  <a:pt x="280" y="448"/>
                </a:cubicBezTo>
                <a:cubicBezTo>
                  <a:pt x="224" y="514"/>
                  <a:pt x="310" y="425"/>
                  <a:pt x="240" y="496"/>
                </a:cubicBezTo>
                <a:cubicBezTo>
                  <a:pt x="229" y="527"/>
                  <a:pt x="205" y="538"/>
                  <a:pt x="192" y="568"/>
                </a:cubicBezTo>
                <a:cubicBezTo>
                  <a:pt x="173" y="610"/>
                  <a:pt x="169" y="673"/>
                  <a:pt x="144" y="712"/>
                </a:cubicBezTo>
                <a:cubicBezTo>
                  <a:pt x="138" y="720"/>
                  <a:pt x="132" y="727"/>
                  <a:pt x="128" y="736"/>
                </a:cubicBezTo>
                <a:cubicBezTo>
                  <a:pt x="124" y="743"/>
                  <a:pt x="124" y="752"/>
                  <a:pt x="120" y="760"/>
                </a:cubicBezTo>
                <a:cubicBezTo>
                  <a:pt x="93" y="807"/>
                  <a:pt x="57" y="850"/>
                  <a:pt x="40" y="904"/>
                </a:cubicBezTo>
                <a:cubicBezTo>
                  <a:pt x="23" y="954"/>
                  <a:pt x="16" y="1006"/>
                  <a:pt x="0" y="1056"/>
                </a:cubicBezTo>
                <a:cubicBezTo>
                  <a:pt x="2" y="1157"/>
                  <a:pt x="1" y="1258"/>
                  <a:pt x="8" y="1360"/>
                </a:cubicBezTo>
                <a:cubicBezTo>
                  <a:pt x="11" y="1408"/>
                  <a:pt x="26" y="1455"/>
                  <a:pt x="32" y="1504"/>
                </a:cubicBezTo>
                <a:cubicBezTo>
                  <a:pt x="34" y="1526"/>
                  <a:pt x="37" y="1599"/>
                  <a:pt x="56" y="1624"/>
                </a:cubicBezTo>
                <a:cubicBezTo>
                  <a:pt x="99" y="1682"/>
                  <a:pt x="125" y="1749"/>
                  <a:pt x="168" y="1800"/>
                </a:cubicBezTo>
                <a:cubicBezTo>
                  <a:pt x="181" y="1816"/>
                  <a:pt x="184" y="1840"/>
                  <a:pt x="200" y="1856"/>
                </a:cubicBezTo>
                <a:cubicBezTo>
                  <a:pt x="213" y="1869"/>
                  <a:pt x="248" y="1888"/>
                  <a:pt x="248" y="1888"/>
                </a:cubicBezTo>
                <a:cubicBezTo>
                  <a:pt x="280" y="1937"/>
                  <a:pt x="344" y="1954"/>
                  <a:pt x="400" y="1968"/>
                </a:cubicBezTo>
                <a:cubicBezTo>
                  <a:pt x="477" y="2014"/>
                  <a:pt x="534" y="2095"/>
                  <a:pt x="616" y="2136"/>
                </a:cubicBezTo>
                <a:cubicBezTo>
                  <a:pt x="685" y="2170"/>
                  <a:pt x="758" y="2191"/>
                  <a:pt x="832" y="2216"/>
                </a:cubicBezTo>
                <a:cubicBezTo>
                  <a:pt x="862" y="2226"/>
                  <a:pt x="913" y="2246"/>
                  <a:pt x="944" y="2248"/>
                </a:cubicBezTo>
                <a:cubicBezTo>
                  <a:pt x="1010" y="2250"/>
                  <a:pt x="1077" y="2253"/>
                  <a:pt x="1144" y="2256"/>
                </a:cubicBezTo>
                <a:cubicBezTo>
                  <a:pt x="1314" y="2252"/>
                  <a:pt x="1493" y="2286"/>
                  <a:pt x="1656" y="2232"/>
                </a:cubicBezTo>
                <a:cubicBezTo>
                  <a:pt x="1861" y="2163"/>
                  <a:pt x="2058" y="1966"/>
                  <a:pt x="2192" y="1800"/>
                </a:cubicBezTo>
                <a:cubicBezTo>
                  <a:pt x="2229" y="1753"/>
                  <a:pt x="2240" y="1703"/>
                  <a:pt x="2272" y="1656"/>
                </a:cubicBezTo>
                <a:cubicBezTo>
                  <a:pt x="2284" y="1595"/>
                  <a:pt x="2300" y="1530"/>
                  <a:pt x="2320" y="1472"/>
                </a:cubicBezTo>
                <a:cubicBezTo>
                  <a:pt x="2329" y="1398"/>
                  <a:pt x="2338" y="1327"/>
                  <a:pt x="2352" y="1256"/>
                </a:cubicBezTo>
                <a:cubicBezTo>
                  <a:pt x="2357" y="1229"/>
                  <a:pt x="2368" y="1176"/>
                  <a:pt x="2368" y="1176"/>
                </a:cubicBezTo>
                <a:cubicBezTo>
                  <a:pt x="2389" y="939"/>
                  <a:pt x="2407" y="737"/>
                  <a:pt x="2256" y="560"/>
                </a:cubicBezTo>
                <a:cubicBezTo>
                  <a:pt x="2213" y="509"/>
                  <a:pt x="2186" y="462"/>
                  <a:pt x="2120" y="440"/>
                </a:cubicBezTo>
                <a:cubicBezTo>
                  <a:pt x="2088" y="416"/>
                  <a:pt x="2057" y="397"/>
                  <a:pt x="2032" y="368"/>
                </a:cubicBezTo>
                <a:cubicBezTo>
                  <a:pt x="2012" y="345"/>
                  <a:pt x="2019" y="338"/>
                  <a:pt x="1992" y="320"/>
                </a:cubicBezTo>
                <a:cubicBezTo>
                  <a:pt x="1984" y="315"/>
                  <a:pt x="1975" y="315"/>
                  <a:pt x="1968" y="312"/>
                </a:cubicBezTo>
                <a:cubicBezTo>
                  <a:pt x="1964" y="310"/>
                  <a:pt x="1912" y="272"/>
                  <a:pt x="1912" y="272"/>
                </a:cubicBezTo>
                <a:cubicBezTo>
                  <a:pt x="1883" y="257"/>
                  <a:pt x="1839" y="244"/>
                  <a:pt x="1808" y="232"/>
                </a:cubicBezTo>
                <a:cubicBezTo>
                  <a:pt x="1792" y="225"/>
                  <a:pt x="1774" y="225"/>
                  <a:pt x="1760" y="216"/>
                </a:cubicBezTo>
                <a:cubicBezTo>
                  <a:pt x="1708" y="181"/>
                  <a:pt x="1602" y="106"/>
                  <a:pt x="1544" y="96"/>
                </a:cubicBezTo>
                <a:cubicBezTo>
                  <a:pt x="1498" y="87"/>
                  <a:pt x="1415" y="83"/>
                  <a:pt x="1376" y="80"/>
                </a:cubicBezTo>
                <a:cubicBezTo>
                  <a:pt x="1288" y="58"/>
                  <a:pt x="1205" y="8"/>
                  <a:pt x="1112" y="8"/>
                </a:cubicBezTo>
              </a:path>
            </a:pathLst>
          </a:custGeom>
          <a:noFill/>
          <a:ln w="76200">
            <a:solidFill>
              <a:srgbClr val="004080"/>
            </a:solidFill>
            <a:round/>
            <a:headEnd/>
            <a:tailEnd/>
          </a:ln>
        </p:spPr>
        <p:txBody>
          <a:bodyPr wrap="none" anchor="ctr"/>
          <a:lstStyle/>
          <a:p>
            <a:endParaRPr lang="en-US" sz="2400"/>
          </a:p>
        </p:txBody>
      </p:sp>
      <p:sp>
        <p:nvSpPr>
          <p:cNvPr id="76817" name="Freeform 17"/>
          <p:cNvSpPr>
            <a:spLocks/>
          </p:cNvSpPr>
          <p:nvPr/>
        </p:nvSpPr>
        <p:spPr bwMode="auto">
          <a:xfrm>
            <a:off x="5283201" y="2514600"/>
            <a:ext cx="5094817" cy="3581400"/>
          </a:xfrm>
          <a:custGeom>
            <a:avLst/>
            <a:gdLst>
              <a:gd name="T0" fmla="*/ 2147483647 w 2407"/>
              <a:gd name="T1" fmla="*/ 2147483647 h 2256"/>
              <a:gd name="T2" fmla="*/ 2147483647 w 2407"/>
              <a:gd name="T3" fmla="*/ 2147483647 h 2256"/>
              <a:gd name="T4" fmla="*/ 2147483647 w 2407"/>
              <a:gd name="T5" fmla="*/ 2147483647 h 2256"/>
              <a:gd name="T6" fmla="*/ 2147483647 w 2407"/>
              <a:gd name="T7" fmla="*/ 2147483647 h 2256"/>
              <a:gd name="T8" fmla="*/ 2147483647 w 2407"/>
              <a:gd name="T9" fmla="*/ 0 h 2256"/>
              <a:gd name="T10" fmla="*/ 2147483647 w 2407"/>
              <a:gd name="T11" fmla="*/ 2147483647 h 2256"/>
              <a:gd name="T12" fmla="*/ 2147483647 w 2407"/>
              <a:gd name="T13" fmla="*/ 2147483647 h 2256"/>
              <a:gd name="T14" fmla="*/ 2147483647 w 2407"/>
              <a:gd name="T15" fmla="*/ 2147483647 h 2256"/>
              <a:gd name="T16" fmla="*/ 2147483647 w 2407"/>
              <a:gd name="T17" fmla="*/ 2147483647 h 2256"/>
              <a:gd name="T18" fmla="*/ 2147483647 w 2407"/>
              <a:gd name="T19" fmla="*/ 2147483647 h 2256"/>
              <a:gd name="T20" fmla="*/ 2147483647 w 2407"/>
              <a:gd name="T21" fmla="*/ 2147483647 h 2256"/>
              <a:gd name="T22" fmla="*/ 2147483647 w 2407"/>
              <a:gd name="T23" fmla="*/ 2147483647 h 2256"/>
              <a:gd name="T24" fmla="*/ 2147483647 w 2407"/>
              <a:gd name="T25" fmla="*/ 2147483647 h 2256"/>
              <a:gd name="T26" fmla="*/ 2147483647 w 2407"/>
              <a:gd name="T27" fmla="*/ 2147483647 h 2256"/>
              <a:gd name="T28" fmla="*/ 2147483647 w 2407"/>
              <a:gd name="T29" fmla="*/ 2147483647 h 2256"/>
              <a:gd name="T30" fmla="*/ 2147483647 w 2407"/>
              <a:gd name="T31" fmla="*/ 2147483647 h 2256"/>
              <a:gd name="T32" fmla="*/ 2147483647 w 2407"/>
              <a:gd name="T33" fmla="*/ 2147483647 h 2256"/>
              <a:gd name="T34" fmla="*/ 2147483647 w 2407"/>
              <a:gd name="T35" fmla="*/ 2147483647 h 2256"/>
              <a:gd name="T36" fmla="*/ 0 w 2407"/>
              <a:gd name="T37" fmla="*/ 2147483647 h 2256"/>
              <a:gd name="T38" fmla="*/ 2147483647 w 2407"/>
              <a:gd name="T39" fmla="*/ 2147483647 h 2256"/>
              <a:gd name="T40" fmla="*/ 2147483647 w 2407"/>
              <a:gd name="T41" fmla="*/ 2147483647 h 2256"/>
              <a:gd name="T42" fmla="*/ 2147483647 w 2407"/>
              <a:gd name="T43" fmla="*/ 2147483647 h 2256"/>
              <a:gd name="T44" fmla="*/ 2147483647 w 2407"/>
              <a:gd name="T45" fmla="*/ 2147483647 h 2256"/>
              <a:gd name="T46" fmla="*/ 2147483647 w 2407"/>
              <a:gd name="T47" fmla="*/ 2147483647 h 2256"/>
              <a:gd name="T48" fmla="*/ 2147483647 w 2407"/>
              <a:gd name="T49" fmla="*/ 2147483647 h 2256"/>
              <a:gd name="T50" fmla="*/ 2147483647 w 2407"/>
              <a:gd name="T51" fmla="*/ 2147483647 h 2256"/>
              <a:gd name="T52" fmla="*/ 2147483647 w 2407"/>
              <a:gd name="T53" fmla="*/ 2147483647 h 2256"/>
              <a:gd name="T54" fmla="*/ 2147483647 w 2407"/>
              <a:gd name="T55" fmla="*/ 2147483647 h 2256"/>
              <a:gd name="T56" fmla="*/ 2147483647 w 2407"/>
              <a:gd name="T57" fmla="*/ 2147483647 h 2256"/>
              <a:gd name="T58" fmla="*/ 2147483647 w 2407"/>
              <a:gd name="T59" fmla="*/ 2147483647 h 2256"/>
              <a:gd name="T60" fmla="*/ 2147483647 w 2407"/>
              <a:gd name="T61" fmla="*/ 2147483647 h 2256"/>
              <a:gd name="T62" fmla="*/ 2147483647 w 2407"/>
              <a:gd name="T63" fmla="*/ 2147483647 h 2256"/>
              <a:gd name="T64" fmla="*/ 2147483647 w 2407"/>
              <a:gd name="T65" fmla="*/ 2147483647 h 2256"/>
              <a:gd name="T66" fmla="*/ 2147483647 w 2407"/>
              <a:gd name="T67" fmla="*/ 2147483647 h 2256"/>
              <a:gd name="T68" fmla="*/ 2147483647 w 2407"/>
              <a:gd name="T69" fmla="*/ 2147483647 h 2256"/>
              <a:gd name="T70" fmla="*/ 2147483647 w 2407"/>
              <a:gd name="T71" fmla="*/ 2147483647 h 2256"/>
              <a:gd name="T72" fmla="*/ 2147483647 w 2407"/>
              <a:gd name="T73" fmla="*/ 2147483647 h 2256"/>
              <a:gd name="T74" fmla="*/ 2147483647 w 2407"/>
              <a:gd name="T75" fmla="*/ 2147483647 h 2256"/>
              <a:gd name="T76" fmla="*/ 2147483647 w 2407"/>
              <a:gd name="T77" fmla="*/ 2147483647 h 2256"/>
              <a:gd name="T78" fmla="*/ 2147483647 w 2407"/>
              <a:gd name="T79" fmla="*/ 2147483647 h 2256"/>
              <a:gd name="T80" fmla="*/ 2147483647 w 2407"/>
              <a:gd name="T81" fmla="*/ 2147483647 h 2256"/>
              <a:gd name="T82" fmla="*/ 2147483647 w 2407"/>
              <a:gd name="T83" fmla="*/ 2147483647 h 2256"/>
              <a:gd name="T84" fmla="*/ 2147483647 w 2407"/>
              <a:gd name="T85" fmla="*/ 2147483647 h 2256"/>
              <a:gd name="T86" fmla="*/ 2147483647 w 2407"/>
              <a:gd name="T87" fmla="*/ 2147483647 h 2256"/>
              <a:gd name="T88" fmla="*/ 2147483647 w 2407"/>
              <a:gd name="T89" fmla="*/ 2147483647 h 225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407"/>
              <a:gd name="T136" fmla="*/ 0 h 2256"/>
              <a:gd name="T137" fmla="*/ 2407 w 2407"/>
              <a:gd name="T138" fmla="*/ 2256 h 225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407" h="2256">
                <a:moveTo>
                  <a:pt x="1968" y="200"/>
                </a:moveTo>
                <a:cubicBezTo>
                  <a:pt x="1925" y="157"/>
                  <a:pt x="1876" y="135"/>
                  <a:pt x="1824" y="112"/>
                </a:cubicBezTo>
                <a:cubicBezTo>
                  <a:pt x="1808" y="105"/>
                  <a:pt x="1790" y="105"/>
                  <a:pt x="1776" y="96"/>
                </a:cubicBezTo>
                <a:cubicBezTo>
                  <a:pt x="1743" y="74"/>
                  <a:pt x="1709" y="68"/>
                  <a:pt x="1672" y="56"/>
                </a:cubicBezTo>
                <a:cubicBezTo>
                  <a:pt x="1589" y="28"/>
                  <a:pt x="1520" y="8"/>
                  <a:pt x="1432" y="0"/>
                </a:cubicBezTo>
                <a:cubicBezTo>
                  <a:pt x="1282" y="2"/>
                  <a:pt x="1133" y="2"/>
                  <a:pt x="984" y="8"/>
                </a:cubicBezTo>
                <a:cubicBezTo>
                  <a:pt x="920" y="10"/>
                  <a:pt x="781" y="70"/>
                  <a:pt x="712" y="88"/>
                </a:cubicBezTo>
                <a:cubicBezTo>
                  <a:pt x="696" y="98"/>
                  <a:pt x="682" y="113"/>
                  <a:pt x="664" y="120"/>
                </a:cubicBezTo>
                <a:cubicBezTo>
                  <a:pt x="648" y="125"/>
                  <a:pt x="616" y="136"/>
                  <a:pt x="616" y="136"/>
                </a:cubicBezTo>
                <a:cubicBezTo>
                  <a:pt x="594" y="157"/>
                  <a:pt x="565" y="170"/>
                  <a:pt x="544" y="192"/>
                </a:cubicBezTo>
                <a:cubicBezTo>
                  <a:pt x="490" y="245"/>
                  <a:pt x="517" y="232"/>
                  <a:pt x="472" y="248"/>
                </a:cubicBezTo>
                <a:cubicBezTo>
                  <a:pt x="437" y="282"/>
                  <a:pt x="398" y="312"/>
                  <a:pt x="352" y="328"/>
                </a:cubicBezTo>
                <a:cubicBezTo>
                  <a:pt x="330" y="360"/>
                  <a:pt x="299" y="380"/>
                  <a:pt x="272" y="408"/>
                </a:cubicBezTo>
                <a:cubicBezTo>
                  <a:pt x="243" y="436"/>
                  <a:pt x="254" y="436"/>
                  <a:pt x="232" y="464"/>
                </a:cubicBezTo>
                <a:cubicBezTo>
                  <a:pt x="199" y="503"/>
                  <a:pt x="213" y="472"/>
                  <a:pt x="184" y="520"/>
                </a:cubicBezTo>
                <a:cubicBezTo>
                  <a:pt x="172" y="538"/>
                  <a:pt x="160" y="556"/>
                  <a:pt x="152" y="576"/>
                </a:cubicBezTo>
                <a:cubicBezTo>
                  <a:pt x="145" y="591"/>
                  <a:pt x="145" y="609"/>
                  <a:pt x="136" y="624"/>
                </a:cubicBezTo>
                <a:cubicBezTo>
                  <a:pt x="95" y="684"/>
                  <a:pt x="72" y="755"/>
                  <a:pt x="32" y="816"/>
                </a:cubicBezTo>
                <a:cubicBezTo>
                  <a:pt x="22" y="925"/>
                  <a:pt x="15" y="1034"/>
                  <a:pt x="0" y="1144"/>
                </a:cubicBezTo>
                <a:cubicBezTo>
                  <a:pt x="2" y="1200"/>
                  <a:pt x="3" y="1256"/>
                  <a:pt x="8" y="1312"/>
                </a:cubicBezTo>
                <a:cubicBezTo>
                  <a:pt x="9" y="1334"/>
                  <a:pt x="28" y="1373"/>
                  <a:pt x="32" y="1392"/>
                </a:cubicBezTo>
                <a:cubicBezTo>
                  <a:pt x="68" y="1576"/>
                  <a:pt x="136" y="1760"/>
                  <a:pt x="272" y="1896"/>
                </a:cubicBezTo>
                <a:cubicBezTo>
                  <a:pt x="327" y="1951"/>
                  <a:pt x="391" y="2001"/>
                  <a:pt x="456" y="2048"/>
                </a:cubicBezTo>
                <a:cubicBezTo>
                  <a:pt x="460" y="2051"/>
                  <a:pt x="502" y="2083"/>
                  <a:pt x="512" y="2088"/>
                </a:cubicBezTo>
                <a:cubicBezTo>
                  <a:pt x="527" y="2094"/>
                  <a:pt x="544" y="2098"/>
                  <a:pt x="560" y="2104"/>
                </a:cubicBezTo>
                <a:cubicBezTo>
                  <a:pt x="568" y="2106"/>
                  <a:pt x="584" y="2112"/>
                  <a:pt x="584" y="2112"/>
                </a:cubicBezTo>
                <a:cubicBezTo>
                  <a:pt x="641" y="2155"/>
                  <a:pt x="700" y="2159"/>
                  <a:pt x="768" y="2176"/>
                </a:cubicBezTo>
                <a:cubicBezTo>
                  <a:pt x="822" y="2189"/>
                  <a:pt x="866" y="2218"/>
                  <a:pt x="920" y="2232"/>
                </a:cubicBezTo>
                <a:cubicBezTo>
                  <a:pt x="997" y="2251"/>
                  <a:pt x="1080" y="2248"/>
                  <a:pt x="1160" y="2256"/>
                </a:cubicBezTo>
                <a:cubicBezTo>
                  <a:pt x="1274" y="2253"/>
                  <a:pt x="1389" y="2252"/>
                  <a:pt x="1504" y="2248"/>
                </a:cubicBezTo>
                <a:cubicBezTo>
                  <a:pt x="1593" y="2244"/>
                  <a:pt x="1688" y="2183"/>
                  <a:pt x="1760" y="2136"/>
                </a:cubicBezTo>
                <a:cubicBezTo>
                  <a:pt x="1814" y="2099"/>
                  <a:pt x="1871" y="2072"/>
                  <a:pt x="1928" y="2040"/>
                </a:cubicBezTo>
                <a:cubicBezTo>
                  <a:pt x="2014" y="1990"/>
                  <a:pt x="1890" y="2070"/>
                  <a:pt x="2008" y="1992"/>
                </a:cubicBezTo>
                <a:cubicBezTo>
                  <a:pt x="2016" y="1986"/>
                  <a:pt x="2032" y="1976"/>
                  <a:pt x="2032" y="1976"/>
                </a:cubicBezTo>
                <a:cubicBezTo>
                  <a:pt x="2050" y="1947"/>
                  <a:pt x="2073" y="1934"/>
                  <a:pt x="2096" y="1912"/>
                </a:cubicBezTo>
                <a:cubicBezTo>
                  <a:pt x="2142" y="1865"/>
                  <a:pt x="2177" y="1806"/>
                  <a:pt x="2224" y="1760"/>
                </a:cubicBezTo>
                <a:cubicBezTo>
                  <a:pt x="2251" y="1676"/>
                  <a:pt x="2323" y="1620"/>
                  <a:pt x="2352" y="1536"/>
                </a:cubicBezTo>
                <a:cubicBezTo>
                  <a:pt x="2364" y="1450"/>
                  <a:pt x="2372" y="1362"/>
                  <a:pt x="2400" y="1280"/>
                </a:cubicBezTo>
                <a:cubicBezTo>
                  <a:pt x="2393" y="1037"/>
                  <a:pt x="2407" y="925"/>
                  <a:pt x="2320" y="728"/>
                </a:cubicBezTo>
                <a:cubicBezTo>
                  <a:pt x="2293" y="667"/>
                  <a:pt x="2288" y="605"/>
                  <a:pt x="2248" y="552"/>
                </a:cubicBezTo>
                <a:cubicBezTo>
                  <a:pt x="2234" y="510"/>
                  <a:pt x="2207" y="488"/>
                  <a:pt x="2184" y="456"/>
                </a:cubicBezTo>
                <a:cubicBezTo>
                  <a:pt x="2163" y="426"/>
                  <a:pt x="2150" y="387"/>
                  <a:pt x="2128" y="360"/>
                </a:cubicBezTo>
                <a:cubicBezTo>
                  <a:pt x="2113" y="342"/>
                  <a:pt x="2092" y="330"/>
                  <a:pt x="2080" y="312"/>
                </a:cubicBezTo>
                <a:cubicBezTo>
                  <a:pt x="2042" y="255"/>
                  <a:pt x="2064" y="274"/>
                  <a:pt x="2024" y="248"/>
                </a:cubicBezTo>
                <a:cubicBezTo>
                  <a:pt x="2007" y="223"/>
                  <a:pt x="1994" y="213"/>
                  <a:pt x="1968" y="200"/>
                </a:cubicBezTo>
                <a:close/>
              </a:path>
            </a:pathLst>
          </a:custGeom>
          <a:noFill/>
          <a:ln w="76200">
            <a:solidFill>
              <a:srgbClr val="C20D21"/>
            </a:solidFill>
            <a:round/>
            <a:headEnd/>
            <a:tailEnd/>
          </a:ln>
        </p:spPr>
        <p:txBody>
          <a:bodyPr wrap="none" anchor="ctr"/>
          <a:lstStyle/>
          <a:p>
            <a:endParaRPr lang="en-US" sz="2400"/>
          </a:p>
        </p:txBody>
      </p:sp>
      <p:sp>
        <p:nvSpPr>
          <p:cNvPr id="76828" name="Freeform 28"/>
          <p:cNvSpPr>
            <a:spLocks/>
          </p:cNvSpPr>
          <p:nvPr/>
        </p:nvSpPr>
        <p:spPr bwMode="auto">
          <a:xfrm rot="-772104">
            <a:off x="5588000" y="1828800"/>
            <a:ext cx="4165600" cy="1576917"/>
          </a:xfrm>
          <a:custGeom>
            <a:avLst/>
            <a:gdLst>
              <a:gd name="T0" fmla="*/ 0 w 1968"/>
              <a:gd name="T1" fmla="*/ 2147483647 h 994"/>
              <a:gd name="T2" fmla="*/ 2147483647 w 1968"/>
              <a:gd name="T3" fmla="*/ 2147483647 h 994"/>
              <a:gd name="T4" fmla="*/ 2147483647 w 1968"/>
              <a:gd name="T5" fmla="*/ 2147483647 h 994"/>
              <a:gd name="T6" fmla="*/ 2147483647 w 1968"/>
              <a:gd name="T7" fmla="*/ 2147483647 h 994"/>
              <a:gd name="T8" fmla="*/ 2147483647 w 1968"/>
              <a:gd name="T9" fmla="*/ 2147483647 h 994"/>
              <a:gd name="T10" fmla="*/ 2147483647 w 1968"/>
              <a:gd name="T11" fmla="*/ 2147483647 h 994"/>
              <a:gd name="T12" fmla="*/ 2147483647 w 1968"/>
              <a:gd name="T13" fmla="*/ 2147483647 h 994"/>
              <a:gd name="T14" fmla="*/ 2147483647 w 1968"/>
              <a:gd name="T15" fmla="*/ 2147483647 h 994"/>
              <a:gd name="T16" fmla="*/ 2147483647 w 1968"/>
              <a:gd name="T17" fmla="*/ 2147483647 h 994"/>
              <a:gd name="T18" fmla="*/ 2147483647 w 1968"/>
              <a:gd name="T19" fmla="*/ 2147483647 h 994"/>
              <a:gd name="T20" fmla="*/ 2147483647 w 1968"/>
              <a:gd name="T21" fmla="*/ 2147483647 h 994"/>
              <a:gd name="T22" fmla="*/ 2147483647 w 1968"/>
              <a:gd name="T23" fmla="*/ 2147483647 h 994"/>
              <a:gd name="T24" fmla="*/ 2147483647 w 1968"/>
              <a:gd name="T25" fmla="*/ 2147483647 h 994"/>
              <a:gd name="T26" fmla="*/ 2147483647 w 1968"/>
              <a:gd name="T27" fmla="*/ 2147483647 h 994"/>
              <a:gd name="T28" fmla="*/ 2147483647 w 1968"/>
              <a:gd name="T29" fmla="*/ 2147483647 h 994"/>
              <a:gd name="T30" fmla="*/ 2147483647 w 1968"/>
              <a:gd name="T31" fmla="*/ 2147483647 h 994"/>
              <a:gd name="T32" fmla="*/ 2147483647 w 1968"/>
              <a:gd name="T33" fmla="*/ 2147483647 h 994"/>
              <a:gd name="T34" fmla="*/ 2147483647 w 1968"/>
              <a:gd name="T35" fmla="*/ 2147483647 h 99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968"/>
              <a:gd name="T55" fmla="*/ 0 h 994"/>
              <a:gd name="T56" fmla="*/ 1968 w 1968"/>
              <a:gd name="T57" fmla="*/ 994 h 99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968" h="994">
                <a:moveTo>
                  <a:pt x="0" y="994"/>
                </a:moveTo>
                <a:cubicBezTo>
                  <a:pt x="44" y="964"/>
                  <a:pt x="91" y="943"/>
                  <a:pt x="144" y="930"/>
                </a:cubicBezTo>
                <a:cubicBezTo>
                  <a:pt x="232" y="871"/>
                  <a:pt x="331" y="843"/>
                  <a:pt x="424" y="794"/>
                </a:cubicBezTo>
                <a:cubicBezTo>
                  <a:pt x="504" y="750"/>
                  <a:pt x="586" y="716"/>
                  <a:pt x="672" y="682"/>
                </a:cubicBezTo>
                <a:cubicBezTo>
                  <a:pt x="747" y="619"/>
                  <a:pt x="844" y="587"/>
                  <a:pt x="936" y="554"/>
                </a:cubicBezTo>
                <a:cubicBezTo>
                  <a:pt x="971" y="541"/>
                  <a:pt x="980" y="525"/>
                  <a:pt x="1016" y="506"/>
                </a:cubicBezTo>
                <a:cubicBezTo>
                  <a:pt x="1041" y="492"/>
                  <a:pt x="1069" y="486"/>
                  <a:pt x="1096" y="474"/>
                </a:cubicBezTo>
                <a:cubicBezTo>
                  <a:pt x="1179" y="435"/>
                  <a:pt x="1262" y="392"/>
                  <a:pt x="1352" y="370"/>
                </a:cubicBezTo>
                <a:cubicBezTo>
                  <a:pt x="1405" y="334"/>
                  <a:pt x="1462" y="318"/>
                  <a:pt x="1520" y="290"/>
                </a:cubicBezTo>
                <a:cubicBezTo>
                  <a:pt x="1595" y="252"/>
                  <a:pt x="1529" y="276"/>
                  <a:pt x="1584" y="258"/>
                </a:cubicBezTo>
                <a:cubicBezTo>
                  <a:pt x="1621" y="220"/>
                  <a:pt x="1662" y="211"/>
                  <a:pt x="1704" y="178"/>
                </a:cubicBezTo>
                <a:cubicBezTo>
                  <a:pt x="1749" y="141"/>
                  <a:pt x="1767" y="122"/>
                  <a:pt x="1824" y="98"/>
                </a:cubicBezTo>
                <a:cubicBezTo>
                  <a:pt x="1852" y="55"/>
                  <a:pt x="1902" y="45"/>
                  <a:pt x="1944" y="18"/>
                </a:cubicBezTo>
                <a:cubicBezTo>
                  <a:pt x="1933" y="12"/>
                  <a:pt x="1923" y="3"/>
                  <a:pt x="1912" y="2"/>
                </a:cubicBezTo>
                <a:cubicBezTo>
                  <a:pt x="1901" y="0"/>
                  <a:pt x="1890" y="8"/>
                  <a:pt x="1880" y="10"/>
                </a:cubicBezTo>
                <a:cubicBezTo>
                  <a:pt x="1858" y="13"/>
                  <a:pt x="1794" y="18"/>
                  <a:pt x="1816" y="18"/>
                </a:cubicBezTo>
                <a:cubicBezTo>
                  <a:pt x="1866" y="18"/>
                  <a:pt x="1917" y="12"/>
                  <a:pt x="1968" y="10"/>
                </a:cubicBezTo>
                <a:cubicBezTo>
                  <a:pt x="1951" y="59"/>
                  <a:pt x="1928" y="101"/>
                  <a:pt x="1928" y="154"/>
                </a:cubicBezTo>
              </a:path>
            </a:pathLst>
          </a:custGeom>
          <a:noFill/>
          <a:ln w="76200">
            <a:solidFill>
              <a:srgbClr val="C20D21"/>
            </a:solidFill>
            <a:round/>
            <a:headEnd/>
            <a:tailEnd/>
          </a:ln>
        </p:spPr>
        <p:txBody>
          <a:bodyPr wrap="none" anchor="ctr"/>
          <a:lstStyle/>
          <a:p>
            <a:endParaRPr lang="en-US" sz="2400"/>
          </a:p>
        </p:txBody>
      </p:sp>
      <p:sp>
        <p:nvSpPr>
          <p:cNvPr id="76833" name="Freeform 33"/>
          <p:cNvSpPr>
            <a:spLocks/>
          </p:cNvSpPr>
          <p:nvPr/>
        </p:nvSpPr>
        <p:spPr bwMode="auto">
          <a:xfrm>
            <a:off x="5395385" y="3143251"/>
            <a:ext cx="1418167" cy="929216"/>
          </a:xfrm>
          <a:custGeom>
            <a:avLst/>
            <a:gdLst>
              <a:gd name="T0" fmla="*/ 2147483647 w 844"/>
              <a:gd name="T1" fmla="*/ 2147483647 h 737"/>
              <a:gd name="T2" fmla="*/ 2147483647 w 844"/>
              <a:gd name="T3" fmla="*/ 0 h 737"/>
              <a:gd name="T4" fmla="*/ 2147483647 w 844"/>
              <a:gd name="T5" fmla="*/ 2147483647 h 737"/>
              <a:gd name="T6" fmla="*/ 2147483647 w 844"/>
              <a:gd name="T7" fmla="*/ 2147483647 h 737"/>
              <a:gd name="T8" fmla="*/ 2147483647 w 844"/>
              <a:gd name="T9" fmla="*/ 2147483647 h 737"/>
              <a:gd name="T10" fmla="*/ 2147483647 w 844"/>
              <a:gd name="T11" fmla="*/ 2147483647 h 737"/>
              <a:gd name="T12" fmla="*/ 2147483647 w 844"/>
              <a:gd name="T13" fmla="*/ 2147483647 h 737"/>
              <a:gd name="T14" fmla="*/ 2147483647 w 844"/>
              <a:gd name="T15" fmla="*/ 2147483647 h 737"/>
              <a:gd name="T16" fmla="*/ 2147483647 w 844"/>
              <a:gd name="T17" fmla="*/ 2147483647 h 737"/>
              <a:gd name="T18" fmla="*/ 2147483647 w 844"/>
              <a:gd name="T19" fmla="*/ 2147483647 h 737"/>
              <a:gd name="T20" fmla="*/ 2147483647 w 844"/>
              <a:gd name="T21" fmla="*/ 2147483647 h 737"/>
              <a:gd name="T22" fmla="*/ 2147483647 w 844"/>
              <a:gd name="T23" fmla="*/ 2147483647 h 737"/>
              <a:gd name="T24" fmla="*/ 2147483647 w 844"/>
              <a:gd name="T25" fmla="*/ 2147483647 h 737"/>
              <a:gd name="T26" fmla="*/ 2147483647 w 844"/>
              <a:gd name="T27" fmla="*/ 2147483647 h 737"/>
              <a:gd name="T28" fmla="*/ 2147483647 w 844"/>
              <a:gd name="T29" fmla="*/ 2147483647 h 737"/>
              <a:gd name="T30" fmla="*/ 2147483647 w 844"/>
              <a:gd name="T31" fmla="*/ 2147483647 h 737"/>
              <a:gd name="T32" fmla="*/ 2147483647 w 844"/>
              <a:gd name="T33" fmla="*/ 2147483647 h 737"/>
              <a:gd name="T34" fmla="*/ 2147483647 w 844"/>
              <a:gd name="T35" fmla="*/ 2147483647 h 737"/>
              <a:gd name="T36" fmla="*/ 2147483647 w 844"/>
              <a:gd name="T37" fmla="*/ 2147483647 h 737"/>
              <a:gd name="T38" fmla="*/ 2147483647 w 844"/>
              <a:gd name="T39" fmla="*/ 2147483647 h 737"/>
              <a:gd name="T40" fmla="*/ 2147483647 w 844"/>
              <a:gd name="T41" fmla="*/ 2147483647 h 737"/>
              <a:gd name="T42" fmla="*/ 2147483647 w 844"/>
              <a:gd name="T43" fmla="*/ 2147483647 h 737"/>
              <a:gd name="T44" fmla="*/ 2147483647 w 844"/>
              <a:gd name="T45" fmla="*/ 2147483647 h 737"/>
              <a:gd name="T46" fmla="*/ 2147483647 w 844"/>
              <a:gd name="T47" fmla="*/ 2147483647 h 737"/>
              <a:gd name="T48" fmla="*/ 2147483647 w 844"/>
              <a:gd name="T49" fmla="*/ 2147483647 h 737"/>
              <a:gd name="T50" fmla="*/ 2147483647 w 844"/>
              <a:gd name="T51" fmla="*/ 2147483647 h 737"/>
              <a:gd name="T52" fmla="*/ 2147483647 w 844"/>
              <a:gd name="T53" fmla="*/ 2147483647 h 737"/>
              <a:gd name="T54" fmla="*/ 2147483647 w 844"/>
              <a:gd name="T55" fmla="*/ 2147483647 h 737"/>
              <a:gd name="T56" fmla="*/ 2147483647 w 844"/>
              <a:gd name="T57" fmla="*/ 2147483647 h 737"/>
              <a:gd name="T58" fmla="*/ 2147483647 w 844"/>
              <a:gd name="T59" fmla="*/ 2147483647 h 737"/>
              <a:gd name="T60" fmla="*/ 2147483647 w 844"/>
              <a:gd name="T61" fmla="*/ 2147483647 h 737"/>
              <a:gd name="T62" fmla="*/ 2147483647 w 844"/>
              <a:gd name="T63" fmla="*/ 2147483647 h 737"/>
              <a:gd name="T64" fmla="*/ 2147483647 w 844"/>
              <a:gd name="T65" fmla="*/ 2147483647 h 737"/>
              <a:gd name="T66" fmla="*/ 2147483647 w 844"/>
              <a:gd name="T67" fmla="*/ 2147483647 h 737"/>
              <a:gd name="T68" fmla="*/ 2147483647 w 844"/>
              <a:gd name="T69" fmla="*/ 2147483647 h 737"/>
              <a:gd name="T70" fmla="*/ 2147483647 w 844"/>
              <a:gd name="T71" fmla="*/ 2147483647 h 737"/>
              <a:gd name="T72" fmla="*/ 2147483647 w 844"/>
              <a:gd name="T73" fmla="*/ 2147483647 h 737"/>
              <a:gd name="T74" fmla="*/ 2147483647 w 844"/>
              <a:gd name="T75" fmla="*/ 2147483647 h 737"/>
              <a:gd name="T76" fmla="*/ 2147483647 w 844"/>
              <a:gd name="T77" fmla="*/ 2147483647 h 737"/>
              <a:gd name="T78" fmla="*/ 2147483647 w 844"/>
              <a:gd name="T79" fmla="*/ 2147483647 h 737"/>
              <a:gd name="T80" fmla="*/ 2147483647 w 844"/>
              <a:gd name="T81" fmla="*/ 2147483647 h 737"/>
              <a:gd name="T82" fmla="*/ 2147483647 w 844"/>
              <a:gd name="T83" fmla="*/ 2147483647 h 737"/>
              <a:gd name="T84" fmla="*/ 2147483647 w 844"/>
              <a:gd name="T85" fmla="*/ 2147483647 h 737"/>
              <a:gd name="T86" fmla="*/ 2147483647 w 844"/>
              <a:gd name="T87" fmla="*/ 2147483647 h 737"/>
              <a:gd name="T88" fmla="*/ 2147483647 w 844"/>
              <a:gd name="T89" fmla="*/ 2147483647 h 737"/>
              <a:gd name="T90" fmla="*/ 2147483647 w 844"/>
              <a:gd name="T91" fmla="*/ 2147483647 h 737"/>
              <a:gd name="T92" fmla="*/ 2147483647 w 844"/>
              <a:gd name="T93" fmla="*/ 2147483647 h 737"/>
              <a:gd name="T94" fmla="*/ 2147483647 w 844"/>
              <a:gd name="T95" fmla="*/ 2147483647 h 737"/>
              <a:gd name="T96" fmla="*/ 2147483647 w 844"/>
              <a:gd name="T97" fmla="*/ 2147483647 h 737"/>
              <a:gd name="T98" fmla="*/ 2147483647 w 844"/>
              <a:gd name="T99" fmla="*/ 2147483647 h 737"/>
              <a:gd name="T100" fmla="*/ 2147483647 w 844"/>
              <a:gd name="T101" fmla="*/ 2147483647 h 737"/>
              <a:gd name="T102" fmla="*/ 2147483647 w 844"/>
              <a:gd name="T103" fmla="*/ 2147483647 h 737"/>
              <a:gd name="T104" fmla="*/ 2147483647 w 844"/>
              <a:gd name="T105" fmla="*/ 2147483647 h 737"/>
              <a:gd name="T106" fmla="*/ 2147483647 w 844"/>
              <a:gd name="T107" fmla="*/ 2147483647 h 737"/>
              <a:gd name="T108" fmla="*/ 2147483647 w 844"/>
              <a:gd name="T109" fmla="*/ 2147483647 h 737"/>
              <a:gd name="T110" fmla="*/ 2147483647 w 844"/>
              <a:gd name="T111" fmla="*/ 2147483647 h 737"/>
              <a:gd name="T112" fmla="*/ 2147483647 w 844"/>
              <a:gd name="T113" fmla="*/ 2147483647 h 73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44"/>
              <a:gd name="T172" fmla="*/ 0 h 737"/>
              <a:gd name="T173" fmla="*/ 844 w 844"/>
              <a:gd name="T174" fmla="*/ 737 h 737"/>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44" h="737">
                <a:moveTo>
                  <a:pt x="322" y="144"/>
                </a:moveTo>
                <a:cubicBezTo>
                  <a:pt x="346" y="119"/>
                  <a:pt x="376" y="110"/>
                  <a:pt x="402" y="88"/>
                </a:cubicBezTo>
                <a:cubicBezTo>
                  <a:pt x="484" y="14"/>
                  <a:pt x="419" y="60"/>
                  <a:pt x="474" y="24"/>
                </a:cubicBezTo>
                <a:cubicBezTo>
                  <a:pt x="479" y="16"/>
                  <a:pt x="480" y="0"/>
                  <a:pt x="490" y="0"/>
                </a:cubicBezTo>
                <a:cubicBezTo>
                  <a:pt x="498" y="0"/>
                  <a:pt x="486" y="16"/>
                  <a:pt x="482" y="24"/>
                </a:cubicBezTo>
                <a:cubicBezTo>
                  <a:pt x="475" y="35"/>
                  <a:pt x="467" y="46"/>
                  <a:pt x="458" y="56"/>
                </a:cubicBezTo>
                <a:cubicBezTo>
                  <a:pt x="416" y="97"/>
                  <a:pt x="339" y="124"/>
                  <a:pt x="306" y="168"/>
                </a:cubicBezTo>
                <a:cubicBezTo>
                  <a:pt x="294" y="183"/>
                  <a:pt x="287" y="202"/>
                  <a:pt x="274" y="216"/>
                </a:cubicBezTo>
                <a:cubicBezTo>
                  <a:pt x="266" y="224"/>
                  <a:pt x="238" y="240"/>
                  <a:pt x="250" y="240"/>
                </a:cubicBezTo>
                <a:cubicBezTo>
                  <a:pt x="295" y="240"/>
                  <a:pt x="298" y="214"/>
                  <a:pt x="330" y="200"/>
                </a:cubicBezTo>
                <a:cubicBezTo>
                  <a:pt x="364" y="184"/>
                  <a:pt x="399" y="167"/>
                  <a:pt x="434" y="152"/>
                </a:cubicBezTo>
                <a:cubicBezTo>
                  <a:pt x="457" y="141"/>
                  <a:pt x="506" y="128"/>
                  <a:pt x="506" y="128"/>
                </a:cubicBezTo>
                <a:cubicBezTo>
                  <a:pt x="559" y="74"/>
                  <a:pt x="546" y="101"/>
                  <a:pt x="562" y="56"/>
                </a:cubicBezTo>
                <a:cubicBezTo>
                  <a:pt x="527" y="44"/>
                  <a:pt x="509" y="63"/>
                  <a:pt x="482" y="88"/>
                </a:cubicBezTo>
                <a:cubicBezTo>
                  <a:pt x="409" y="154"/>
                  <a:pt x="409" y="180"/>
                  <a:pt x="314" y="200"/>
                </a:cubicBezTo>
                <a:cubicBezTo>
                  <a:pt x="270" y="228"/>
                  <a:pt x="243" y="234"/>
                  <a:pt x="210" y="280"/>
                </a:cubicBezTo>
                <a:cubicBezTo>
                  <a:pt x="198" y="295"/>
                  <a:pt x="178" y="328"/>
                  <a:pt x="178" y="328"/>
                </a:cubicBezTo>
                <a:cubicBezTo>
                  <a:pt x="238" y="348"/>
                  <a:pt x="286" y="308"/>
                  <a:pt x="330" y="272"/>
                </a:cubicBezTo>
                <a:cubicBezTo>
                  <a:pt x="354" y="251"/>
                  <a:pt x="384" y="250"/>
                  <a:pt x="410" y="232"/>
                </a:cubicBezTo>
                <a:cubicBezTo>
                  <a:pt x="437" y="212"/>
                  <a:pt x="459" y="185"/>
                  <a:pt x="490" y="168"/>
                </a:cubicBezTo>
                <a:cubicBezTo>
                  <a:pt x="509" y="156"/>
                  <a:pt x="533" y="154"/>
                  <a:pt x="554" y="144"/>
                </a:cubicBezTo>
                <a:cubicBezTo>
                  <a:pt x="570" y="134"/>
                  <a:pt x="586" y="122"/>
                  <a:pt x="602" y="112"/>
                </a:cubicBezTo>
                <a:cubicBezTo>
                  <a:pt x="610" y="106"/>
                  <a:pt x="626" y="96"/>
                  <a:pt x="626" y="96"/>
                </a:cubicBezTo>
                <a:cubicBezTo>
                  <a:pt x="609" y="160"/>
                  <a:pt x="570" y="189"/>
                  <a:pt x="522" y="232"/>
                </a:cubicBezTo>
                <a:cubicBezTo>
                  <a:pt x="457" y="288"/>
                  <a:pt x="407" y="309"/>
                  <a:pt x="322" y="320"/>
                </a:cubicBezTo>
                <a:cubicBezTo>
                  <a:pt x="306" y="330"/>
                  <a:pt x="292" y="345"/>
                  <a:pt x="274" y="352"/>
                </a:cubicBezTo>
                <a:cubicBezTo>
                  <a:pt x="257" y="357"/>
                  <a:pt x="210" y="370"/>
                  <a:pt x="194" y="384"/>
                </a:cubicBezTo>
                <a:cubicBezTo>
                  <a:pt x="176" y="398"/>
                  <a:pt x="158" y="413"/>
                  <a:pt x="146" y="432"/>
                </a:cubicBezTo>
                <a:cubicBezTo>
                  <a:pt x="140" y="440"/>
                  <a:pt x="122" y="450"/>
                  <a:pt x="130" y="456"/>
                </a:cubicBezTo>
                <a:cubicBezTo>
                  <a:pt x="141" y="463"/>
                  <a:pt x="156" y="450"/>
                  <a:pt x="170" y="448"/>
                </a:cubicBezTo>
                <a:cubicBezTo>
                  <a:pt x="277" y="383"/>
                  <a:pt x="399" y="346"/>
                  <a:pt x="506" y="280"/>
                </a:cubicBezTo>
                <a:cubicBezTo>
                  <a:pt x="527" y="266"/>
                  <a:pt x="546" y="247"/>
                  <a:pt x="570" y="240"/>
                </a:cubicBezTo>
                <a:cubicBezTo>
                  <a:pt x="586" y="234"/>
                  <a:pt x="602" y="231"/>
                  <a:pt x="618" y="224"/>
                </a:cubicBezTo>
                <a:cubicBezTo>
                  <a:pt x="628" y="218"/>
                  <a:pt x="638" y="212"/>
                  <a:pt x="650" y="208"/>
                </a:cubicBezTo>
                <a:cubicBezTo>
                  <a:pt x="660" y="204"/>
                  <a:pt x="689" y="192"/>
                  <a:pt x="682" y="200"/>
                </a:cubicBezTo>
                <a:cubicBezTo>
                  <a:pt x="671" y="210"/>
                  <a:pt x="654" y="208"/>
                  <a:pt x="642" y="216"/>
                </a:cubicBezTo>
                <a:cubicBezTo>
                  <a:pt x="596" y="244"/>
                  <a:pt x="560" y="285"/>
                  <a:pt x="514" y="312"/>
                </a:cubicBezTo>
                <a:cubicBezTo>
                  <a:pt x="452" y="347"/>
                  <a:pt x="397" y="356"/>
                  <a:pt x="330" y="368"/>
                </a:cubicBezTo>
                <a:cubicBezTo>
                  <a:pt x="287" y="375"/>
                  <a:pt x="251" y="397"/>
                  <a:pt x="210" y="408"/>
                </a:cubicBezTo>
                <a:cubicBezTo>
                  <a:pt x="178" y="428"/>
                  <a:pt x="149" y="455"/>
                  <a:pt x="122" y="480"/>
                </a:cubicBezTo>
                <a:cubicBezTo>
                  <a:pt x="105" y="495"/>
                  <a:pt x="90" y="512"/>
                  <a:pt x="74" y="528"/>
                </a:cubicBezTo>
                <a:cubicBezTo>
                  <a:pt x="66" y="536"/>
                  <a:pt x="39" y="555"/>
                  <a:pt x="50" y="552"/>
                </a:cubicBezTo>
                <a:cubicBezTo>
                  <a:pt x="110" y="534"/>
                  <a:pt x="198" y="499"/>
                  <a:pt x="242" y="456"/>
                </a:cubicBezTo>
                <a:cubicBezTo>
                  <a:pt x="252" y="445"/>
                  <a:pt x="261" y="432"/>
                  <a:pt x="274" y="424"/>
                </a:cubicBezTo>
                <a:cubicBezTo>
                  <a:pt x="317" y="394"/>
                  <a:pt x="372" y="377"/>
                  <a:pt x="418" y="352"/>
                </a:cubicBezTo>
                <a:cubicBezTo>
                  <a:pt x="443" y="337"/>
                  <a:pt x="464" y="316"/>
                  <a:pt x="490" y="304"/>
                </a:cubicBezTo>
                <a:cubicBezTo>
                  <a:pt x="547" y="275"/>
                  <a:pt x="610" y="258"/>
                  <a:pt x="674" y="248"/>
                </a:cubicBezTo>
                <a:cubicBezTo>
                  <a:pt x="695" y="253"/>
                  <a:pt x="721" y="249"/>
                  <a:pt x="738" y="264"/>
                </a:cubicBezTo>
                <a:cubicBezTo>
                  <a:pt x="745" y="270"/>
                  <a:pt x="730" y="283"/>
                  <a:pt x="722" y="288"/>
                </a:cubicBezTo>
                <a:cubicBezTo>
                  <a:pt x="710" y="294"/>
                  <a:pt x="695" y="293"/>
                  <a:pt x="682" y="296"/>
                </a:cubicBezTo>
                <a:cubicBezTo>
                  <a:pt x="637" y="325"/>
                  <a:pt x="587" y="335"/>
                  <a:pt x="538" y="360"/>
                </a:cubicBezTo>
                <a:cubicBezTo>
                  <a:pt x="515" y="371"/>
                  <a:pt x="496" y="388"/>
                  <a:pt x="474" y="400"/>
                </a:cubicBezTo>
                <a:cubicBezTo>
                  <a:pt x="458" y="407"/>
                  <a:pt x="441" y="408"/>
                  <a:pt x="426" y="416"/>
                </a:cubicBezTo>
                <a:cubicBezTo>
                  <a:pt x="399" y="429"/>
                  <a:pt x="369" y="438"/>
                  <a:pt x="346" y="456"/>
                </a:cubicBezTo>
                <a:cubicBezTo>
                  <a:pt x="273" y="510"/>
                  <a:pt x="307" y="497"/>
                  <a:pt x="250" y="512"/>
                </a:cubicBezTo>
                <a:cubicBezTo>
                  <a:pt x="199" y="545"/>
                  <a:pt x="148" y="551"/>
                  <a:pt x="90" y="560"/>
                </a:cubicBezTo>
                <a:cubicBezTo>
                  <a:pt x="62" y="569"/>
                  <a:pt x="37" y="582"/>
                  <a:pt x="10" y="592"/>
                </a:cubicBezTo>
                <a:cubicBezTo>
                  <a:pt x="85" y="629"/>
                  <a:pt x="170" y="581"/>
                  <a:pt x="242" y="552"/>
                </a:cubicBezTo>
                <a:cubicBezTo>
                  <a:pt x="298" y="528"/>
                  <a:pt x="341" y="501"/>
                  <a:pt x="394" y="472"/>
                </a:cubicBezTo>
                <a:cubicBezTo>
                  <a:pt x="416" y="458"/>
                  <a:pt x="443" y="453"/>
                  <a:pt x="466" y="440"/>
                </a:cubicBezTo>
                <a:cubicBezTo>
                  <a:pt x="521" y="405"/>
                  <a:pt x="533" y="383"/>
                  <a:pt x="594" y="368"/>
                </a:cubicBezTo>
                <a:cubicBezTo>
                  <a:pt x="655" y="326"/>
                  <a:pt x="663" y="328"/>
                  <a:pt x="738" y="304"/>
                </a:cubicBezTo>
                <a:cubicBezTo>
                  <a:pt x="754" y="298"/>
                  <a:pt x="786" y="288"/>
                  <a:pt x="786" y="288"/>
                </a:cubicBezTo>
                <a:cubicBezTo>
                  <a:pt x="794" y="290"/>
                  <a:pt x="810" y="287"/>
                  <a:pt x="810" y="296"/>
                </a:cubicBezTo>
                <a:cubicBezTo>
                  <a:pt x="810" y="307"/>
                  <a:pt x="794" y="312"/>
                  <a:pt x="786" y="320"/>
                </a:cubicBezTo>
                <a:cubicBezTo>
                  <a:pt x="759" y="341"/>
                  <a:pt x="704" y="375"/>
                  <a:pt x="674" y="392"/>
                </a:cubicBezTo>
                <a:cubicBezTo>
                  <a:pt x="583" y="442"/>
                  <a:pt x="494" y="497"/>
                  <a:pt x="402" y="544"/>
                </a:cubicBezTo>
                <a:cubicBezTo>
                  <a:pt x="363" y="563"/>
                  <a:pt x="306" y="563"/>
                  <a:pt x="266" y="568"/>
                </a:cubicBezTo>
                <a:cubicBezTo>
                  <a:pt x="206" y="587"/>
                  <a:pt x="149" y="612"/>
                  <a:pt x="90" y="632"/>
                </a:cubicBezTo>
                <a:cubicBezTo>
                  <a:pt x="50" y="671"/>
                  <a:pt x="0" y="669"/>
                  <a:pt x="106" y="656"/>
                </a:cubicBezTo>
                <a:cubicBezTo>
                  <a:pt x="228" y="615"/>
                  <a:pt x="353" y="584"/>
                  <a:pt x="474" y="536"/>
                </a:cubicBezTo>
                <a:cubicBezTo>
                  <a:pt x="540" y="509"/>
                  <a:pt x="604" y="473"/>
                  <a:pt x="674" y="456"/>
                </a:cubicBezTo>
                <a:cubicBezTo>
                  <a:pt x="703" y="436"/>
                  <a:pt x="698" y="437"/>
                  <a:pt x="738" y="424"/>
                </a:cubicBezTo>
                <a:cubicBezTo>
                  <a:pt x="748" y="420"/>
                  <a:pt x="759" y="419"/>
                  <a:pt x="770" y="416"/>
                </a:cubicBezTo>
                <a:cubicBezTo>
                  <a:pt x="778" y="413"/>
                  <a:pt x="799" y="402"/>
                  <a:pt x="794" y="408"/>
                </a:cubicBezTo>
                <a:cubicBezTo>
                  <a:pt x="783" y="418"/>
                  <a:pt x="766" y="422"/>
                  <a:pt x="754" y="432"/>
                </a:cubicBezTo>
                <a:cubicBezTo>
                  <a:pt x="691" y="476"/>
                  <a:pt x="695" y="487"/>
                  <a:pt x="634" y="512"/>
                </a:cubicBezTo>
                <a:cubicBezTo>
                  <a:pt x="610" y="521"/>
                  <a:pt x="583" y="521"/>
                  <a:pt x="562" y="536"/>
                </a:cubicBezTo>
                <a:cubicBezTo>
                  <a:pt x="511" y="569"/>
                  <a:pt x="437" y="588"/>
                  <a:pt x="378" y="600"/>
                </a:cubicBezTo>
                <a:cubicBezTo>
                  <a:pt x="327" y="610"/>
                  <a:pt x="276" y="620"/>
                  <a:pt x="226" y="632"/>
                </a:cubicBezTo>
                <a:cubicBezTo>
                  <a:pt x="196" y="638"/>
                  <a:pt x="138" y="656"/>
                  <a:pt x="138" y="656"/>
                </a:cubicBezTo>
                <a:cubicBezTo>
                  <a:pt x="130" y="661"/>
                  <a:pt x="110" y="662"/>
                  <a:pt x="114" y="672"/>
                </a:cubicBezTo>
                <a:cubicBezTo>
                  <a:pt x="117" y="682"/>
                  <a:pt x="135" y="680"/>
                  <a:pt x="146" y="680"/>
                </a:cubicBezTo>
                <a:cubicBezTo>
                  <a:pt x="199" y="680"/>
                  <a:pt x="252" y="674"/>
                  <a:pt x="306" y="672"/>
                </a:cubicBezTo>
                <a:cubicBezTo>
                  <a:pt x="390" y="659"/>
                  <a:pt x="455" y="621"/>
                  <a:pt x="530" y="584"/>
                </a:cubicBezTo>
                <a:cubicBezTo>
                  <a:pt x="571" y="563"/>
                  <a:pt x="616" y="548"/>
                  <a:pt x="658" y="528"/>
                </a:cubicBezTo>
                <a:cubicBezTo>
                  <a:pt x="682" y="515"/>
                  <a:pt x="705" y="500"/>
                  <a:pt x="730" y="488"/>
                </a:cubicBezTo>
                <a:cubicBezTo>
                  <a:pt x="737" y="484"/>
                  <a:pt x="746" y="483"/>
                  <a:pt x="754" y="480"/>
                </a:cubicBezTo>
                <a:cubicBezTo>
                  <a:pt x="762" y="475"/>
                  <a:pt x="778" y="454"/>
                  <a:pt x="778" y="464"/>
                </a:cubicBezTo>
                <a:cubicBezTo>
                  <a:pt x="778" y="475"/>
                  <a:pt x="762" y="480"/>
                  <a:pt x="754" y="488"/>
                </a:cubicBezTo>
                <a:cubicBezTo>
                  <a:pt x="735" y="504"/>
                  <a:pt x="703" y="525"/>
                  <a:pt x="682" y="536"/>
                </a:cubicBezTo>
                <a:cubicBezTo>
                  <a:pt x="646" y="553"/>
                  <a:pt x="591" y="558"/>
                  <a:pt x="554" y="568"/>
                </a:cubicBezTo>
                <a:cubicBezTo>
                  <a:pt x="506" y="579"/>
                  <a:pt x="464" y="600"/>
                  <a:pt x="418" y="616"/>
                </a:cubicBezTo>
                <a:cubicBezTo>
                  <a:pt x="382" y="651"/>
                  <a:pt x="367" y="684"/>
                  <a:pt x="346" y="728"/>
                </a:cubicBezTo>
                <a:cubicBezTo>
                  <a:pt x="356" y="730"/>
                  <a:pt x="367" y="737"/>
                  <a:pt x="378" y="736"/>
                </a:cubicBezTo>
                <a:cubicBezTo>
                  <a:pt x="387" y="734"/>
                  <a:pt x="393" y="724"/>
                  <a:pt x="402" y="720"/>
                </a:cubicBezTo>
                <a:cubicBezTo>
                  <a:pt x="437" y="699"/>
                  <a:pt x="431" y="704"/>
                  <a:pt x="474" y="696"/>
                </a:cubicBezTo>
                <a:cubicBezTo>
                  <a:pt x="514" y="675"/>
                  <a:pt x="555" y="655"/>
                  <a:pt x="594" y="632"/>
                </a:cubicBezTo>
                <a:cubicBezTo>
                  <a:pt x="635" y="607"/>
                  <a:pt x="653" y="587"/>
                  <a:pt x="698" y="576"/>
                </a:cubicBezTo>
                <a:cubicBezTo>
                  <a:pt x="704" y="571"/>
                  <a:pt x="743" y="541"/>
                  <a:pt x="754" y="552"/>
                </a:cubicBezTo>
                <a:cubicBezTo>
                  <a:pt x="760" y="558"/>
                  <a:pt x="738" y="563"/>
                  <a:pt x="730" y="568"/>
                </a:cubicBezTo>
                <a:cubicBezTo>
                  <a:pt x="722" y="571"/>
                  <a:pt x="714" y="573"/>
                  <a:pt x="706" y="576"/>
                </a:cubicBezTo>
                <a:cubicBezTo>
                  <a:pt x="665" y="606"/>
                  <a:pt x="638" y="623"/>
                  <a:pt x="618" y="672"/>
                </a:cubicBezTo>
                <a:cubicBezTo>
                  <a:pt x="614" y="679"/>
                  <a:pt x="601" y="693"/>
                  <a:pt x="610" y="696"/>
                </a:cubicBezTo>
                <a:cubicBezTo>
                  <a:pt x="630" y="701"/>
                  <a:pt x="652" y="690"/>
                  <a:pt x="674" y="688"/>
                </a:cubicBezTo>
                <a:cubicBezTo>
                  <a:pt x="703" y="678"/>
                  <a:pt x="725" y="659"/>
                  <a:pt x="754" y="648"/>
                </a:cubicBezTo>
                <a:cubicBezTo>
                  <a:pt x="769" y="641"/>
                  <a:pt x="802" y="632"/>
                  <a:pt x="802" y="632"/>
                </a:cubicBezTo>
                <a:cubicBezTo>
                  <a:pt x="788" y="629"/>
                  <a:pt x="775" y="622"/>
                  <a:pt x="762" y="624"/>
                </a:cubicBezTo>
                <a:cubicBezTo>
                  <a:pt x="745" y="625"/>
                  <a:pt x="714" y="640"/>
                  <a:pt x="714" y="640"/>
                </a:cubicBezTo>
                <a:cubicBezTo>
                  <a:pt x="685" y="675"/>
                  <a:pt x="667" y="685"/>
                  <a:pt x="682" y="728"/>
                </a:cubicBezTo>
                <a:cubicBezTo>
                  <a:pt x="756" y="717"/>
                  <a:pt x="816" y="701"/>
                  <a:pt x="842" y="624"/>
                </a:cubicBezTo>
                <a:cubicBezTo>
                  <a:pt x="834" y="552"/>
                  <a:pt x="844" y="547"/>
                  <a:pt x="786" y="528"/>
                </a:cubicBezTo>
                <a:cubicBezTo>
                  <a:pt x="746" y="586"/>
                  <a:pt x="702" y="654"/>
                  <a:pt x="634" y="680"/>
                </a:cubicBezTo>
                <a:cubicBezTo>
                  <a:pt x="610" y="688"/>
                  <a:pt x="566" y="693"/>
                  <a:pt x="546" y="696"/>
                </a:cubicBezTo>
                <a:cubicBezTo>
                  <a:pt x="495" y="712"/>
                  <a:pt x="498" y="695"/>
                  <a:pt x="498" y="720"/>
                </a:cubicBezTo>
              </a:path>
            </a:pathLst>
          </a:custGeom>
          <a:noFill/>
          <a:ln w="76200">
            <a:solidFill>
              <a:srgbClr val="C20D21"/>
            </a:solidFill>
            <a:round/>
            <a:headEnd/>
            <a:tailEnd/>
          </a:ln>
        </p:spPr>
        <p:txBody>
          <a:bodyPr wrap="none" anchor="ctr"/>
          <a:lstStyle/>
          <a:p>
            <a:endParaRPr lang="en-US" sz="2400"/>
          </a:p>
        </p:txBody>
      </p:sp>
      <p:sp>
        <p:nvSpPr>
          <p:cNvPr id="76829" name="Freeform 29"/>
          <p:cNvSpPr>
            <a:spLocks/>
          </p:cNvSpPr>
          <p:nvPr/>
        </p:nvSpPr>
        <p:spPr bwMode="auto">
          <a:xfrm>
            <a:off x="2607733" y="1219200"/>
            <a:ext cx="2370667" cy="1905000"/>
          </a:xfrm>
          <a:custGeom>
            <a:avLst/>
            <a:gdLst>
              <a:gd name="T0" fmla="*/ 2147483647 w 1059"/>
              <a:gd name="T1" fmla="*/ 2147483647 h 706"/>
              <a:gd name="T2" fmla="*/ 2147483647 w 1059"/>
              <a:gd name="T3" fmla="*/ 2147483647 h 706"/>
              <a:gd name="T4" fmla="*/ 2147483647 w 1059"/>
              <a:gd name="T5" fmla="*/ 2147483647 h 706"/>
              <a:gd name="T6" fmla="*/ 2147483647 w 1059"/>
              <a:gd name="T7" fmla="*/ 2147483647 h 706"/>
              <a:gd name="T8" fmla="*/ 2147483647 w 1059"/>
              <a:gd name="T9" fmla="*/ 2147483647 h 706"/>
              <a:gd name="T10" fmla="*/ 2147483647 w 1059"/>
              <a:gd name="T11" fmla="*/ 2147483647 h 706"/>
              <a:gd name="T12" fmla="*/ 2147483647 w 1059"/>
              <a:gd name="T13" fmla="*/ 2147483647 h 706"/>
              <a:gd name="T14" fmla="*/ 2147483647 w 1059"/>
              <a:gd name="T15" fmla="*/ 2147483647 h 706"/>
              <a:gd name="T16" fmla="*/ 2147483647 w 1059"/>
              <a:gd name="T17" fmla="*/ 2147483647 h 706"/>
              <a:gd name="T18" fmla="*/ 0 w 1059"/>
              <a:gd name="T19" fmla="*/ 2147483647 h 706"/>
              <a:gd name="T20" fmla="*/ 2147483647 w 1059"/>
              <a:gd name="T21" fmla="*/ 2147483647 h 706"/>
              <a:gd name="T22" fmla="*/ 2147483647 w 1059"/>
              <a:gd name="T23" fmla="*/ 2147483647 h 70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59"/>
              <a:gd name="T37" fmla="*/ 0 h 706"/>
              <a:gd name="T38" fmla="*/ 1059 w 1059"/>
              <a:gd name="T39" fmla="*/ 706 h 70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59" h="706">
                <a:moveTo>
                  <a:pt x="1016" y="706"/>
                </a:moveTo>
                <a:cubicBezTo>
                  <a:pt x="1059" y="618"/>
                  <a:pt x="1007" y="483"/>
                  <a:pt x="952" y="410"/>
                </a:cubicBezTo>
                <a:cubicBezTo>
                  <a:pt x="932" y="330"/>
                  <a:pt x="831" y="261"/>
                  <a:pt x="760" y="226"/>
                </a:cubicBezTo>
                <a:cubicBezTo>
                  <a:pt x="555" y="123"/>
                  <a:pt x="440" y="124"/>
                  <a:pt x="200" y="114"/>
                </a:cubicBezTo>
                <a:cubicBezTo>
                  <a:pt x="154" y="111"/>
                  <a:pt x="109" y="108"/>
                  <a:pt x="64" y="106"/>
                </a:cubicBezTo>
                <a:cubicBezTo>
                  <a:pt x="53" y="108"/>
                  <a:pt x="28" y="103"/>
                  <a:pt x="32" y="114"/>
                </a:cubicBezTo>
                <a:cubicBezTo>
                  <a:pt x="42" y="141"/>
                  <a:pt x="85" y="168"/>
                  <a:pt x="112" y="186"/>
                </a:cubicBezTo>
                <a:cubicBezTo>
                  <a:pt x="109" y="175"/>
                  <a:pt x="111" y="162"/>
                  <a:pt x="104" y="154"/>
                </a:cubicBezTo>
                <a:cubicBezTo>
                  <a:pt x="91" y="139"/>
                  <a:pt x="69" y="135"/>
                  <a:pt x="56" y="122"/>
                </a:cubicBezTo>
                <a:cubicBezTo>
                  <a:pt x="22" y="88"/>
                  <a:pt x="41" y="104"/>
                  <a:pt x="0" y="74"/>
                </a:cubicBezTo>
                <a:cubicBezTo>
                  <a:pt x="106" y="58"/>
                  <a:pt x="18" y="82"/>
                  <a:pt x="80" y="42"/>
                </a:cubicBezTo>
                <a:cubicBezTo>
                  <a:pt x="142" y="0"/>
                  <a:pt x="70" y="67"/>
                  <a:pt x="120" y="18"/>
                </a:cubicBezTo>
              </a:path>
            </a:pathLst>
          </a:custGeom>
          <a:noFill/>
          <a:ln w="76200">
            <a:solidFill>
              <a:schemeClr val="tx1"/>
            </a:solidFill>
            <a:round/>
            <a:headEnd/>
            <a:tailEnd/>
          </a:ln>
        </p:spPr>
        <p:txBody>
          <a:bodyPr wrap="none" anchor="ctr"/>
          <a:lstStyle/>
          <a:p>
            <a:endParaRPr lang="en-US" sz="2400"/>
          </a:p>
        </p:txBody>
      </p:sp>
      <p:grpSp>
        <p:nvGrpSpPr>
          <p:cNvPr id="2" name="Group 48"/>
          <p:cNvGrpSpPr>
            <a:grpSpLocks/>
          </p:cNvGrpSpPr>
          <p:nvPr/>
        </p:nvGrpSpPr>
        <p:grpSpPr bwMode="auto">
          <a:xfrm>
            <a:off x="3860800" y="2645834"/>
            <a:ext cx="1930400" cy="1282700"/>
            <a:chOff x="1788" y="1646"/>
            <a:chExt cx="948" cy="840"/>
          </a:xfrm>
        </p:grpSpPr>
        <p:sp>
          <p:nvSpPr>
            <p:cNvPr id="118803" name="Freeform 46"/>
            <p:cNvSpPr>
              <a:spLocks/>
            </p:cNvSpPr>
            <p:nvPr/>
          </p:nvSpPr>
          <p:spPr bwMode="auto">
            <a:xfrm>
              <a:off x="1788" y="1646"/>
              <a:ext cx="948" cy="840"/>
            </a:xfrm>
            <a:custGeom>
              <a:avLst/>
              <a:gdLst>
                <a:gd name="T0" fmla="*/ 5 w 1044"/>
                <a:gd name="T1" fmla="*/ 5 h 924"/>
                <a:gd name="T2" fmla="*/ 5 w 1044"/>
                <a:gd name="T3" fmla="*/ 5 h 924"/>
                <a:gd name="T4" fmla="*/ 5 w 1044"/>
                <a:gd name="T5" fmla="*/ 5 h 924"/>
                <a:gd name="T6" fmla="*/ 5 w 1044"/>
                <a:gd name="T7" fmla="*/ 5 h 924"/>
                <a:gd name="T8" fmla="*/ 5 w 1044"/>
                <a:gd name="T9" fmla="*/ 5 h 924"/>
                <a:gd name="T10" fmla="*/ 5 w 1044"/>
                <a:gd name="T11" fmla="*/ 5 h 924"/>
                <a:gd name="T12" fmla="*/ 5 w 1044"/>
                <a:gd name="T13" fmla="*/ 5 h 924"/>
                <a:gd name="T14" fmla="*/ 5 w 1044"/>
                <a:gd name="T15" fmla="*/ 5 h 924"/>
                <a:gd name="T16" fmla="*/ 5 w 1044"/>
                <a:gd name="T17" fmla="*/ 5 h 924"/>
                <a:gd name="T18" fmla="*/ 5 w 1044"/>
                <a:gd name="T19" fmla="*/ 5 h 924"/>
                <a:gd name="T20" fmla="*/ 5 w 1044"/>
                <a:gd name="T21" fmla="*/ 5 h 924"/>
                <a:gd name="T22" fmla="*/ 5 w 1044"/>
                <a:gd name="T23" fmla="*/ 5 h 924"/>
                <a:gd name="T24" fmla="*/ 5 w 1044"/>
                <a:gd name="T25" fmla="*/ 5 h 924"/>
                <a:gd name="T26" fmla="*/ 5 w 1044"/>
                <a:gd name="T27" fmla="*/ 5 h 924"/>
                <a:gd name="T28" fmla="*/ 5 w 1044"/>
                <a:gd name="T29" fmla="*/ 5 h 924"/>
                <a:gd name="T30" fmla="*/ 5 w 1044"/>
                <a:gd name="T31" fmla="*/ 5 h 924"/>
                <a:gd name="T32" fmla="*/ 5 w 1044"/>
                <a:gd name="T33" fmla="*/ 5 h 924"/>
                <a:gd name="T34" fmla="*/ 5 w 1044"/>
                <a:gd name="T35" fmla="*/ 5 h 924"/>
                <a:gd name="T36" fmla="*/ 5 w 1044"/>
                <a:gd name="T37" fmla="*/ 5 h 924"/>
                <a:gd name="T38" fmla="*/ 5 w 1044"/>
                <a:gd name="T39" fmla="*/ 5 h 924"/>
                <a:gd name="T40" fmla="*/ 5 w 1044"/>
                <a:gd name="T41" fmla="*/ 5 h 924"/>
                <a:gd name="T42" fmla="*/ 5 w 1044"/>
                <a:gd name="T43" fmla="*/ 5 h 924"/>
                <a:gd name="T44" fmla="*/ 5 w 1044"/>
                <a:gd name="T45" fmla="*/ 5 h 924"/>
                <a:gd name="T46" fmla="*/ 5 w 1044"/>
                <a:gd name="T47" fmla="*/ 5 h 924"/>
                <a:gd name="T48" fmla="*/ 5 w 1044"/>
                <a:gd name="T49" fmla="*/ 5 h 924"/>
                <a:gd name="T50" fmla="*/ 5 w 1044"/>
                <a:gd name="T51" fmla="*/ 5 h 924"/>
                <a:gd name="T52" fmla="*/ 5 w 1044"/>
                <a:gd name="T53" fmla="*/ 5 h 92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044"/>
                <a:gd name="T82" fmla="*/ 0 h 924"/>
                <a:gd name="T83" fmla="*/ 1044 w 1044"/>
                <a:gd name="T84" fmla="*/ 924 h 92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044" h="924">
                  <a:moveTo>
                    <a:pt x="20" y="44"/>
                  </a:moveTo>
                  <a:cubicBezTo>
                    <a:pt x="76" y="46"/>
                    <a:pt x="132" y="47"/>
                    <a:pt x="188" y="52"/>
                  </a:cubicBezTo>
                  <a:cubicBezTo>
                    <a:pt x="212" y="54"/>
                    <a:pt x="220" y="70"/>
                    <a:pt x="244" y="76"/>
                  </a:cubicBezTo>
                  <a:cubicBezTo>
                    <a:pt x="293" y="88"/>
                    <a:pt x="360" y="96"/>
                    <a:pt x="412" y="100"/>
                  </a:cubicBezTo>
                  <a:cubicBezTo>
                    <a:pt x="475" y="104"/>
                    <a:pt x="540" y="105"/>
                    <a:pt x="604" y="108"/>
                  </a:cubicBezTo>
                  <a:cubicBezTo>
                    <a:pt x="625" y="112"/>
                    <a:pt x="646" y="121"/>
                    <a:pt x="668" y="124"/>
                  </a:cubicBezTo>
                  <a:cubicBezTo>
                    <a:pt x="723" y="130"/>
                    <a:pt x="836" y="140"/>
                    <a:pt x="836" y="140"/>
                  </a:cubicBezTo>
                  <a:cubicBezTo>
                    <a:pt x="950" y="162"/>
                    <a:pt x="888" y="153"/>
                    <a:pt x="1020" y="164"/>
                  </a:cubicBezTo>
                  <a:cubicBezTo>
                    <a:pt x="1028" y="166"/>
                    <a:pt x="1044" y="163"/>
                    <a:pt x="1044" y="172"/>
                  </a:cubicBezTo>
                  <a:cubicBezTo>
                    <a:pt x="1044" y="181"/>
                    <a:pt x="1027" y="181"/>
                    <a:pt x="1020" y="188"/>
                  </a:cubicBezTo>
                  <a:cubicBezTo>
                    <a:pt x="1000" y="203"/>
                    <a:pt x="970" y="239"/>
                    <a:pt x="964" y="260"/>
                  </a:cubicBezTo>
                  <a:cubicBezTo>
                    <a:pt x="952" y="295"/>
                    <a:pt x="932" y="322"/>
                    <a:pt x="916" y="356"/>
                  </a:cubicBezTo>
                  <a:cubicBezTo>
                    <a:pt x="897" y="392"/>
                    <a:pt x="885" y="426"/>
                    <a:pt x="860" y="460"/>
                  </a:cubicBezTo>
                  <a:cubicBezTo>
                    <a:pt x="857" y="468"/>
                    <a:pt x="855" y="476"/>
                    <a:pt x="852" y="484"/>
                  </a:cubicBezTo>
                  <a:cubicBezTo>
                    <a:pt x="847" y="492"/>
                    <a:pt x="839" y="499"/>
                    <a:pt x="836" y="508"/>
                  </a:cubicBezTo>
                  <a:cubicBezTo>
                    <a:pt x="805" y="580"/>
                    <a:pt x="852" y="503"/>
                    <a:pt x="812" y="564"/>
                  </a:cubicBezTo>
                  <a:cubicBezTo>
                    <a:pt x="793" y="638"/>
                    <a:pt x="742" y="710"/>
                    <a:pt x="708" y="780"/>
                  </a:cubicBezTo>
                  <a:cubicBezTo>
                    <a:pt x="676" y="843"/>
                    <a:pt x="689" y="811"/>
                    <a:pt x="668" y="876"/>
                  </a:cubicBezTo>
                  <a:cubicBezTo>
                    <a:pt x="662" y="892"/>
                    <a:pt x="652" y="924"/>
                    <a:pt x="652" y="924"/>
                  </a:cubicBezTo>
                  <a:cubicBezTo>
                    <a:pt x="607" y="879"/>
                    <a:pt x="599" y="801"/>
                    <a:pt x="564" y="748"/>
                  </a:cubicBezTo>
                  <a:cubicBezTo>
                    <a:pt x="557" y="738"/>
                    <a:pt x="546" y="733"/>
                    <a:pt x="540" y="724"/>
                  </a:cubicBezTo>
                  <a:cubicBezTo>
                    <a:pt x="509" y="683"/>
                    <a:pt x="482" y="643"/>
                    <a:pt x="452" y="604"/>
                  </a:cubicBezTo>
                  <a:cubicBezTo>
                    <a:pt x="421" y="564"/>
                    <a:pt x="406" y="534"/>
                    <a:pt x="372" y="500"/>
                  </a:cubicBezTo>
                  <a:cubicBezTo>
                    <a:pt x="360" y="464"/>
                    <a:pt x="330" y="432"/>
                    <a:pt x="300" y="412"/>
                  </a:cubicBezTo>
                  <a:cubicBezTo>
                    <a:pt x="281" y="337"/>
                    <a:pt x="225" y="293"/>
                    <a:pt x="180" y="236"/>
                  </a:cubicBezTo>
                  <a:cubicBezTo>
                    <a:pt x="127" y="168"/>
                    <a:pt x="72" y="96"/>
                    <a:pt x="12" y="36"/>
                  </a:cubicBezTo>
                  <a:cubicBezTo>
                    <a:pt x="0" y="0"/>
                    <a:pt x="0" y="4"/>
                    <a:pt x="20" y="44"/>
                  </a:cubicBezTo>
                  <a:close/>
                </a:path>
              </a:pathLst>
            </a:custGeom>
            <a:noFill/>
            <a:ln w="76200">
              <a:solidFill>
                <a:schemeClr val="tx1"/>
              </a:solidFill>
              <a:round/>
              <a:headEnd/>
              <a:tailEnd/>
            </a:ln>
          </p:spPr>
          <p:txBody>
            <a:bodyPr wrap="none" anchor="ctr"/>
            <a:lstStyle/>
            <a:p>
              <a:endParaRPr lang="en-US" sz="2400"/>
            </a:p>
          </p:txBody>
        </p:sp>
        <p:sp>
          <p:nvSpPr>
            <p:cNvPr id="118804" name="Freeform 47"/>
            <p:cNvSpPr>
              <a:spLocks/>
            </p:cNvSpPr>
            <p:nvPr/>
          </p:nvSpPr>
          <p:spPr bwMode="auto">
            <a:xfrm>
              <a:off x="1855" y="1712"/>
              <a:ext cx="780" cy="672"/>
            </a:xfrm>
            <a:custGeom>
              <a:avLst/>
              <a:gdLst>
                <a:gd name="T0" fmla="*/ 17 w 780"/>
                <a:gd name="T1" fmla="*/ 0 h 672"/>
                <a:gd name="T2" fmla="*/ 89 w 780"/>
                <a:gd name="T3" fmla="*/ 8 h 672"/>
                <a:gd name="T4" fmla="*/ 65 w 780"/>
                <a:gd name="T5" fmla="*/ 16 h 672"/>
                <a:gd name="T6" fmla="*/ 17 w 780"/>
                <a:gd name="T7" fmla="*/ 48 h 672"/>
                <a:gd name="T8" fmla="*/ 9 w 780"/>
                <a:gd name="T9" fmla="*/ 72 h 672"/>
                <a:gd name="T10" fmla="*/ 177 w 780"/>
                <a:gd name="T11" fmla="*/ 32 h 672"/>
                <a:gd name="T12" fmla="*/ 153 w 780"/>
                <a:gd name="T13" fmla="*/ 56 h 672"/>
                <a:gd name="T14" fmla="*/ 89 w 780"/>
                <a:gd name="T15" fmla="*/ 120 h 672"/>
                <a:gd name="T16" fmla="*/ 257 w 780"/>
                <a:gd name="T17" fmla="*/ 64 h 672"/>
                <a:gd name="T18" fmla="*/ 305 w 780"/>
                <a:gd name="T19" fmla="*/ 48 h 672"/>
                <a:gd name="T20" fmla="*/ 329 w 780"/>
                <a:gd name="T21" fmla="*/ 32 h 672"/>
                <a:gd name="T22" fmla="*/ 201 w 780"/>
                <a:gd name="T23" fmla="*/ 144 h 672"/>
                <a:gd name="T24" fmla="*/ 169 w 780"/>
                <a:gd name="T25" fmla="*/ 192 h 672"/>
                <a:gd name="T26" fmla="*/ 145 w 780"/>
                <a:gd name="T27" fmla="*/ 216 h 672"/>
                <a:gd name="T28" fmla="*/ 353 w 780"/>
                <a:gd name="T29" fmla="*/ 88 h 672"/>
                <a:gd name="T30" fmla="*/ 409 w 780"/>
                <a:gd name="T31" fmla="*/ 48 h 672"/>
                <a:gd name="T32" fmla="*/ 433 w 780"/>
                <a:gd name="T33" fmla="*/ 32 h 672"/>
                <a:gd name="T34" fmla="*/ 409 w 780"/>
                <a:gd name="T35" fmla="*/ 56 h 672"/>
                <a:gd name="T36" fmla="*/ 393 w 780"/>
                <a:gd name="T37" fmla="*/ 80 h 672"/>
                <a:gd name="T38" fmla="*/ 265 w 780"/>
                <a:gd name="T39" fmla="*/ 208 h 672"/>
                <a:gd name="T40" fmla="*/ 217 w 780"/>
                <a:gd name="T41" fmla="*/ 256 h 672"/>
                <a:gd name="T42" fmla="*/ 201 w 780"/>
                <a:gd name="T43" fmla="*/ 280 h 672"/>
                <a:gd name="T44" fmla="*/ 265 w 780"/>
                <a:gd name="T45" fmla="*/ 240 h 672"/>
                <a:gd name="T46" fmla="*/ 281 w 780"/>
                <a:gd name="T47" fmla="*/ 208 h 672"/>
                <a:gd name="T48" fmla="*/ 433 w 780"/>
                <a:gd name="T49" fmla="*/ 120 h 672"/>
                <a:gd name="T50" fmla="*/ 481 w 780"/>
                <a:gd name="T51" fmla="*/ 96 h 672"/>
                <a:gd name="T52" fmla="*/ 529 w 780"/>
                <a:gd name="T53" fmla="*/ 64 h 672"/>
                <a:gd name="T54" fmla="*/ 369 w 780"/>
                <a:gd name="T55" fmla="*/ 192 h 672"/>
                <a:gd name="T56" fmla="*/ 289 w 780"/>
                <a:gd name="T57" fmla="*/ 336 h 672"/>
                <a:gd name="T58" fmla="*/ 281 w 780"/>
                <a:gd name="T59" fmla="*/ 360 h 672"/>
                <a:gd name="T60" fmla="*/ 265 w 780"/>
                <a:gd name="T61" fmla="*/ 384 h 672"/>
                <a:gd name="T62" fmla="*/ 289 w 780"/>
                <a:gd name="T63" fmla="*/ 352 h 672"/>
                <a:gd name="T64" fmla="*/ 321 w 780"/>
                <a:gd name="T65" fmla="*/ 336 h 672"/>
                <a:gd name="T66" fmla="*/ 433 w 780"/>
                <a:gd name="T67" fmla="*/ 240 h 672"/>
                <a:gd name="T68" fmla="*/ 521 w 780"/>
                <a:gd name="T69" fmla="*/ 152 h 672"/>
                <a:gd name="T70" fmla="*/ 657 w 780"/>
                <a:gd name="T71" fmla="*/ 8 h 672"/>
                <a:gd name="T72" fmla="*/ 497 w 780"/>
                <a:gd name="T73" fmla="*/ 216 h 672"/>
                <a:gd name="T74" fmla="*/ 441 w 780"/>
                <a:gd name="T75" fmla="*/ 304 h 672"/>
                <a:gd name="T76" fmla="*/ 345 w 780"/>
                <a:gd name="T77" fmla="*/ 408 h 672"/>
                <a:gd name="T78" fmla="*/ 313 w 780"/>
                <a:gd name="T79" fmla="*/ 464 h 672"/>
                <a:gd name="T80" fmla="*/ 297 w 780"/>
                <a:gd name="T81" fmla="*/ 512 h 672"/>
                <a:gd name="T82" fmla="*/ 329 w 780"/>
                <a:gd name="T83" fmla="*/ 496 h 672"/>
                <a:gd name="T84" fmla="*/ 385 w 780"/>
                <a:gd name="T85" fmla="*/ 440 h 672"/>
                <a:gd name="T86" fmla="*/ 417 w 780"/>
                <a:gd name="T87" fmla="*/ 424 h 672"/>
                <a:gd name="T88" fmla="*/ 473 w 780"/>
                <a:gd name="T89" fmla="*/ 368 h 672"/>
                <a:gd name="T90" fmla="*/ 529 w 780"/>
                <a:gd name="T91" fmla="*/ 280 h 672"/>
                <a:gd name="T92" fmla="*/ 569 w 780"/>
                <a:gd name="T93" fmla="*/ 200 h 672"/>
                <a:gd name="T94" fmla="*/ 649 w 780"/>
                <a:gd name="T95" fmla="*/ 56 h 672"/>
                <a:gd name="T96" fmla="*/ 489 w 780"/>
                <a:gd name="T97" fmla="*/ 384 h 672"/>
                <a:gd name="T98" fmla="*/ 457 w 780"/>
                <a:gd name="T99" fmla="*/ 488 h 672"/>
                <a:gd name="T100" fmla="*/ 449 w 780"/>
                <a:gd name="T101" fmla="*/ 560 h 672"/>
                <a:gd name="T102" fmla="*/ 441 w 780"/>
                <a:gd name="T103" fmla="*/ 584 h 672"/>
                <a:gd name="T104" fmla="*/ 473 w 780"/>
                <a:gd name="T105" fmla="*/ 520 h 672"/>
                <a:gd name="T106" fmla="*/ 505 w 780"/>
                <a:gd name="T107" fmla="*/ 488 h 672"/>
                <a:gd name="T108" fmla="*/ 553 w 780"/>
                <a:gd name="T109" fmla="*/ 384 h 672"/>
                <a:gd name="T110" fmla="*/ 593 w 780"/>
                <a:gd name="T111" fmla="*/ 328 h 672"/>
                <a:gd name="T112" fmla="*/ 705 w 780"/>
                <a:gd name="T113" fmla="*/ 168 h 672"/>
                <a:gd name="T114" fmla="*/ 761 w 780"/>
                <a:gd name="T115" fmla="*/ 96 h 672"/>
                <a:gd name="T116" fmla="*/ 777 w 780"/>
                <a:gd name="T117" fmla="*/ 72 h 672"/>
                <a:gd name="T118" fmla="*/ 625 w 780"/>
                <a:gd name="T119" fmla="*/ 304 h 672"/>
                <a:gd name="T120" fmla="*/ 569 w 780"/>
                <a:gd name="T121" fmla="*/ 544 h 672"/>
                <a:gd name="T122" fmla="*/ 505 w 780"/>
                <a:gd name="T123" fmla="*/ 616 h 672"/>
                <a:gd name="T124" fmla="*/ 465 w 780"/>
                <a:gd name="T125" fmla="*/ 672 h 67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780"/>
                <a:gd name="T190" fmla="*/ 0 h 672"/>
                <a:gd name="T191" fmla="*/ 780 w 780"/>
                <a:gd name="T192" fmla="*/ 672 h 67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780" h="672">
                  <a:moveTo>
                    <a:pt x="17" y="0"/>
                  </a:moveTo>
                  <a:cubicBezTo>
                    <a:pt x="41" y="2"/>
                    <a:pt x="66" y="0"/>
                    <a:pt x="89" y="8"/>
                  </a:cubicBezTo>
                  <a:cubicBezTo>
                    <a:pt x="97" y="10"/>
                    <a:pt x="72" y="11"/>
                    <a:pt x="65" y="16"/>
                  </a:cubicBezTo>
                  <a:cubicBezTo>
                    <a:pt x="48" y="25"/>
                    <a:pt x="17" y="48"/>
                    <a:pt x="17" y="48"/>
                  </a:cubicBezTo>
                  <a:cubicBezTo>
                    <a:pt x="14" y="56"/>
                    <a:pt x="0" y="72"/>
                    <a:pt x="9" y="72"/>
                  </a:cubicBezTo>
                  <a:cubicBezTo>
                    <a:pt x="45" y="72"/>
                    <a:pt x="133" y="39"/>
                    <a:pt x="177" y="32"/>
                  </a:cubicBezTo>
                  <a:cubicBezTo>
                    <a:pt x="177" y="32"/>
                    <a:pt x="161" y="48"/>
                    <a:pt x="153" y="56"/>
                  </a:cubicBezTo>
                  <a:cubicBezTo>
                    <a:pt x="127" y="77"/>
                    <a:pt x="107" y="91"/>
                    <a:pt x="89" y="120"/>
                  </a:cubicBezTo>
                  <a:cubicBezTo>
                    <a:pt x="144" y="138"/>
                    <a:pt x="207" y="86"/>
                    <a:pt x="257" y="64"/>
                  </a:cubicBezTo>
                  <a:cubicBezTo>
                    <a:pt x="272" y="57"/>
                    <a:pt x="290" y="57"/>
                    <a:pt x="305" y="48"/>
                  </a:cubicBezTo>
                  <a:cubicBezTo>
                    <a:pt x="313" y="42"/>
                    <a:pt x="335" y="25"/>
                    <a:pt x="329" y="32"/>
                  </a:cubicBezTo>
                  <a:cubicBezTo>
                    <a:pt x="290" y="70"/>
                    <a:pt x="234" y="100"/>
                    <a:pt x="201" y="144"/>
                  </a:cubicBezTo>
                  <a:cubicBezTo>
                    <a:pt x="189" y="159"/>
                    <a:pt x="182" y="178"/>
                    <a:pt x="169" y="192"/>
                  </a:cubicBezTo>
                  <a:cubicBezTo>
                    <a:pt x="161" y="200"/>
                    <a:pt x="134" y="220"/>
                    <a:pt x="145" y="216"/>
                  </a:cubicBezTo>
                  <a:cubicBezTo>
                    <a:pt x="220" y="182"/>
                    <a:pt x="279" y="124"/>
                    <a:pt x="353" y="88"/>
                  </a:cubicBezTo>
                  <a:cubicBezTo>
                    <a:pt x="412" y="58"/>
                    <a:pt x="360" y="88"/>
                    <a:pt x="409" y="48"/>
                  </a:cubicBezTo>
                  <a:cubicBezTo>
                    <a:pt x="416" y="41"/>
                    <a:pt x="433" y="22"/>
                    <a:pt x="433" y="32"/>
                  </a:cubicBezTo>
                  <a:cubicBezTo>
                    <a:pt x="433" y="43"/>
                    <a:pt x="416" y="47"/>
                    <a:pt x="409" y="56"/>
                  </a:cubicBezTo>
                  <a:cubicBezTo>
                    <a:pt x="402" y="63"/>
                    <a:pt x="399" y="72"/>
                    <a:pt x="393" y="80"/>
                  </a:cubicBezTo>
                  <a:cubicBezTo>
                    <a:pt x="351" y="125"/>
                    <a:pt x="310" y="167"/>
                    <a:pt x="265" y="208"/>
                  </a:cubicBezTo>
                  <a:cubicBezTo>
                    <a:pt x="248" y="223"/>
                    <a:pt x="229" y="237"/>
                    <a:pt x="217" y="256"/>
                  </a:cubicBezTo>
                  <a:cubicBezTo>
                    <a:pt x="211" y="264"/>
                    <a:pt x="191" y="283"/>
                    <a:pt x="201" y="280"/>
                  </a:cubicBezTo>
                  <a:cubicBezTo>
                    <a:pt x="224" y="272"/>
                    <a:pt x="265" y="240"/>
                    <a:pt x="265" y="240"/>
                  </a:cubicBezTo>
                  <a:cubicBezTo>
                    <a:pt x="270" y="229"/>
                    <a:pt x="272" y="216"/>
                    <a:pt x="281" y="208"/>
                  </a:cubicBezTo>
                  <a:cubicBezTo>
                    <a:pt x="302" y="186"/>
                    <a:pt x="402" y="135"/>
                    <a:pt x="433" y="120"/>
                  </a:cubicBezTo>
                  <a:cubicBezTo>
                    <a:pt x="449" y="112"/>
                    <a:pt x="465" y="104"/>
                    <a:pt x="481" y="96"/>
                  </a:cubicBezTo>
                  <a:cubicBezTo>
                    <a:pt x="497" y="86"/>
                    <a:pt x="529" y="64"/>
                    <a:pt x="529" y="64"/>
                  </a:cubicBezTo>
                  <a:cubicBezTo>
                    <a:pt x="490" y="121"/>
                    <a:pt x="436" y="169"/>
                    <a:pt x="369" y="192"/>
                  </a:cubicBezTo>
                  <a:cubicBezTo>
                    <a:pt x="334" y="226"/>
                    <a:pt x="304" y="290"/>
                    <a:pt x="289" y="336"/>
                  </a:cubicBezTo>
                  <a:cubicBezTo>
                    <a:pt x="286" y="344"/>
                    <a:pt x="284" y="352"/>
                    <a:pt x="281" y="360"/>
                  </a:cubicBezTo>
                  <a:cubicBezTo>
                    <a:pt x="276" y="368"/>
                    <a:pt x="258" y="390"/>
                    <a:pt x="265" y="384"/>
                  </a:cubicBezTo>
                  <a:cubicBezTo>
                    <a:pt x="274" y="374"/>
                    <a:pt x="278" y="360"/>
                    <a:pt x="289" y="352"/>
                  </a:cubicBezTo>
                  <a:cubicBezTo>
                    <a:pt x="298" y="344"/>
                    <a:pt x="311" y="343"/>
                    <a:pt x="321" y="336"/>
                  </a:cubicBezTo>
                  <a:cubicBezTo>
                    <a:pt x="476" y="206"/>
                    <a:pt x="310" y="321"/>
                    <a:pt x="433" y="240"/>
                  </a:cubicBezTo>
                  <a:cubicBezTo>
                    <a:pt x="455" y="195"/>
                    <a:pt x="482" y="187"/>
                    <a:pt x="521" y="152"/>
                  </a:cubicBezTo>
                  <a:cubicBezTo>
                    <a:pt x="570" y="105"/>
                    <a:pt x="610" y="54"/>
                    <a:pt x="657" y="8"/>
                  </a:cubicBezTo>
                  <a:cubicBezTo>
                    <a:pt x="629" y="89"/>
                    <a:pt x="552" y="154"/>
                    <a:pt x="497" y="216"/>
                  </a:cubicBezTo>
                  <a:cubicBezTo>
                    <a:pt x="472" y="242"/>
                    <a:pt x="462" y="276"/>
                    <a:pt x="441" y="304"/>
                  </a:cubicBezTo>
                  <a:cubicBezTo>
                    <a:pt x="410" y="341"/>
                    <a:pt x="374" y="369"/>
                    <a:pt x="345" y="408"/>
                  </a:cubicBezTo>
                  <a:cubicBezTo>
                    <a:pt x="323" y="495"/>
                    <a:pt x="356" y="386"/>
                    <a:pt x="313" y="464"/>
                  </a:cubicBezTo>
                  <a:cubicBezTo>
                    <a:pt x="304" y="478"/>
                    <a:pt x="281" y="519"/>
                    <a:pt x="297" y="512"/>
                  </a:cubicBezTo>
                  <a:cubicBezTo>
                    <a:pt x="307" y="506"/>
                    <a:pt x="319" y="503"/>
                    <a:pt x="329" y="496"/>
                  </a:cubicBezTo>
                  <a:cubicBezTo>
                    <a:pt x="349" y="479"/>
                    <a:pt x="361" y="451"/>
                    <a:pt x="385" y="440"/>
                  </a:cubicBezTo>
                  <a:cubicBezTo>
                    <a:pt x="395" y="434"/>
                    <a:pt x="407" y="431"/>
                    <a:pt x="417" y="424"/>
                  </a:cubicBezTo>
                  <a:cubicBezTo>
                    <a:pt x="437" y="407"/>
                    <a:pt x="473" y="368"/>
                    <a:pt x="473" y="368"/>
                  </a:cubicBezTo>
                  <a:cubicBezTo>
                    <a:pt x="488" y="329"/>
                    <a:pt x="507" y="312"/>
                    <a:pt x="529" y="280"/>
                  </a:cubicBezTo>
                  <a:cubicBezTo>
                    <a:pt x="544" y="217"/>
                    <a:pt x="525" y="277"/>
                    <a:pt x="569" y="200"/>
                  </a:cubicBezTo>
                  <a:cubicBezTo>
                    <a:pt x="594" y="153"/>
                    <a:pt x="619" y="100"/>
                    <a:pt x="649" y="56"/>
                  </a:cubicBezTo>
                  <a:cubicBezTo>
                    <a:pt x="705" y="169"/>
                    <a:pt x="540" y="293"/>
                    <a:pt x="489" y="384"/>
                  </a:cubicBezTo>
                  <a:cubicBezTo>
                    <a:pt x="469" y="418"/>
                    <a:pt x="462" y="448"/>
                    <a:pt x="457" y="488"/>
                  </a:cubicBezTo>
                  <a:cubicBezTo>
                    <a:pt x="453" y="511"/>
                    <a:pt x="452" y="536"/>
                    <a:pt x="449" y="560"/>
                  </a:cubicBezTo>
                  <a:cubicBezTo>
                    <a:pt x="447" y="568"/>
                    <a:pt x="435" y="589"/>
                    <a:pt x="441" y="584"/>
                  </a:cubicBezTo>
                  <a:cubicBezTo>
                    <a:pt x="517" y="507"/>
                    <a:pt x="434" y="574"/>
                    <a:pt x="473" y="520"/>
                  </a:cubicBezTo>
                  <a:cubicBezTo>
                    <a:pt x="481" y="507"/>
                    <a:pt x="494" y="498"/>
                    <a:pt x="505" y="488"/>
                  </a:cubicBezTo>
                  <a:cubicBezTo>
                    <a:pt x="518" y="454"/>
                    <a:pt x="535" y="415"/>
                    <a:pt x="553" y="384"/>
                  </a:cubicBezTo>
                  <a:cubicBezTo>
                    <a:pt x="559" y="372"/>
                    <a:pt x="586" y="342"/>
                    <a:pt x="593" y="328"/>
                  </a:cubicBezTo>
                  <a:cubicBezTo>
                    <a:pt x="621" y="264"/>
                    <a:pt x="644" y="208"/>
                    <a:pt x="705" y="168"/>
                  </a:cubicBezTo>
                  <a:cubicBezTo>
                    <a:pt x="741" y="113"/>
                    <a:pt x="696" y="179"/>
                    <a:pt x="761" y="96"/>
                  </a:cubicBezTo>
                  <a:cubicBezTo>
                    <a:pt x="766" y="88"/>
                    <a:pt x="780" y="62"/>
                    <a:pt x="777" y="72"/>
                  </a:cubicBezTo>
                  <a:cubicBezTo>
                    <a:pt x="749" y="153"/>
                    <a:pt x="651" y="223"/>
                    <a:pt x="625" y="304"/>
                  </a:cubicBezTo>
                  <a:cubicBezTo>
                    <a:pt x="602" y="372"/>
                    <a:pt x="607" y="486"/>
                    <a:pt x="569" y="544"/>
                  </a:cubicBezTo>
                  <a:cubicBezTo>
                    <a:pt x="551" y="570"/>
                    <a:pt x="522" y="589"/>
                    <a:pt x="505" y="616"/>
                  </a:cubicBezTo>
                  <a:cubicBezTo>
                    <a:pt x="470" y="667"/>
                    <a:pt x="486" y="650"/>
                    <a:pt x="465" y="672"/>
                  </a:cubicBezTo>
                </a:path>
              </a:pathLst>
            </a:custGeom>
            <a:noFill/>
            <a:ln w="76200">
              <a:solidFill>
                <a:schemeClr val="tx1"/>
              </a:solidFill>
              <a:round/>
              <a:headEnd/>
              <a:tailEnd/>
            </a:ln>
          </p:spPr>
          <p:txBody>
            <a:bodyPr wrap="none" anchor="ctr"/>
            <a:lstStyle/>
            <a:p>
              <a:endParaRPr lang="en-US" sz="2400"/>
            </a:p>
          </p:txBody>
        </p:sp>
      </p:grpSp>
      <p:sp>
        <p:nvSpPr>
          <p:cNvPr id="76835" name="Freeform 35"/>
          <p:cNvSpPr>
            <a:spLocks/>
          </p:cNvSpPr>
          <p:nvPr/>
        </p:nvSpPr>
        <p:spPr bwMode="auto">
          <a:xfrm>
            <a:off x="3810000" y="2641600"/>
            <a:ext cx="1270000" cy="1295400"/>
          </a:xfrm>
          <a:custGeom>
            <a:avLst/>
            <a:gdLst>
              <a:gd name="T0" fmla="*/ 0 w 600"/>
              <a:gd name="T1" fmla="*/ 0 h 816"/>
              <a:gd name="T2" fmla="*/ 2147483647 w 600"/>
              <a:gd name="T3" fmla="*/ 2147483647 h 816"/>
              <a:gd name="T4" fmla="*/ 2147483647 w 600"/>
              <a:gd name="T5" fmla="*/ 2147483647 h 816"/>
              <a:gd name="T6" fmla="*/ 2147483647 w 600"/>
              <a:gd name="T7" fmla="*/ 2147483647 h 816"/>
              <a:gd name="T8" fmla="*/ 2147483647 w 600"/>
              <a:gd name="T9" fmla="*/ 2147483647 h 816"/>
              <a:gd name="T10" fmla="*/ 2147483647 w 600"/>
              <a:gd name="T11" fmla="*/ 2147483647 h 816"/>
              <a:gd name="T12" fmla="*/ 2147483647 w 600"/>
              <a:gd name="T13" fmla="*/ 2147483647 h 816"/>
              <a:gd name="T14" fmla="*/ 2147483647 w 600"/>
              <a:gd name="T15" fmla="*/ 2147483647 h 816"/>
              <a:gd name="T16" fmla="*/ 2147483647 w 600"/>
              <a:gd name="T17" fmla="*/ 2147483647 h 816"/>
              <a:gd name="T18" fmla="*/ 2147483647 w 600"/>
              <a:gd name="T19" fmla="*/ 2147483647 h 816"/>
              <a:gd name="T20" fmla="*/ 2147483647 w 600"/>
              <a:gd name="T21" fmla="*/ 2147483647 h 816"/>
              <a:gd name="T22" fmla="*/ 2147483647 w 600"/>
              <a:gd name="T23" fmla="*/ 2147483647 h 81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00"/>
              <a:gd name="T37" fmla="*/ 0 h 816"/>
              <a:gd name="T38" fmla="*/ 600 w 600"/>
              <a:gd name="T39" fmla="*/ 816 h 81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00" h="816">
                <a:moveTo>
                  <a:pt x="0" y="0"/>
                </a:moveTo>
                <a:cubicBezTo>
                  <a:pt x="33" y="50"/>
                  <a:pt x="36" y="109"/>
                  <a:pt x="88" y="144"/>
                </a:cubicBezTo>
                <a:cubicBezTo>
                  <a:pt x="99" y="177"/>
                  <a:pt x="121" y="180"/>
                  <a:pt x="144" y="208"/>
                </a:cubicBezTo>
                <a:cubicBezTo>
                  <a:pt x="206" y="283"/>
                  <a:pt x="119" y="183"/>
                  <a:pt x="168" y="256"/>
                </a:cubicBezTo>
                <a:cubicBezTo>
                  <a:pt x="181" y="276"/>
                  <a:pt x="201" y="292"/>
                  <a:pt x="216" y="312"/>
                </a:cubicBezTo>
                <a:cubicBezTo>
                  <a:pt x="224" y="336"/>
                  <a:pt x="222" y="366"/>
                  <a:pt x="240" y="384"/>
                </a:cubicBezTo>
                <a:cubicBezTo>
                  <a:pt x="256" y="400"/>
                  <a:pt x="277" y="411"/>
                  <a:pt x="288" y="432"/>
                </a:cubicBezTo>
                <a:cubicBezTo>
                  <a:pt x="297" y="451"/>
                  <a:pt x="305" y="471"/>
                  <a:pt x="320" y="488"/>
                </a:cubicBezTo>
                <a:cubicBezTo>
                  <a:pt x="340" y="512"/>
                  <a:pt x="364" y="534"/>
                  <a:pt x="384" y="560"/>
                </a:cubicBezTo>
                <a:cubicBezTo>
                  <a:pt x="428" y="617"/>
                  <a:pt x="394" y="600"/>
                  <a:pt x="440" y="616"/>
                </a:cubicBezTo>
                <a:cubicBezTo>
                  <a:pt x="454" y="660"/>
                  <a:pt x="532" y="747"/>
                  <a:pt x="576" y="776"/>
                </a:cubicBezTo>
                <a:cubicBezTo>
                  <a:pt x="595" y="804"/>
                  <a:pt x="587" y="791"/>
                  <a:pt x="600" y="816"/>
                </a:cubicBezTo>
              </a:path>
            </a:pathLst>
          </a:custGeom>
          <a:noFill/>
          <a:ln w="76200">
            <a:solidFill>
              <a:srgbClr val="408000"/>
            </a:solidFill>
            <a:round/>
            <a:headEnd/>
            <a:tailEnd/>
          </a:ln>
        </p:spPr>
        <p:txBody>
          <a:bodyPr wrap="none" anchor="ctr"/>
          <a:lstStyle/>
          <a:p>
            <a:endParaRPr lang="en-US" sz="2400"/>
          </a:p>
        </p:txBody>
      </p:sp>
      <p:sp>
        <p:nvSpPr>
          <p:cNvPr id="76836" name="Freeform 36"/>
          <p:cNvSpPr>
            <a:spLocks/>
          </p:cNvSpPr>
          <p:nvPr/>
        </p:nvSpPr>
        <p:spPr bwMode="auto">
          <a:xfrm>
            <a:off x="5029200" y="2857501"/>
            <a:ext cx="745067" cy="1079500"/>
          </a:xfrm>
          <a:custGeom>
            <a:avLst/>
            <a:gdLst>
              <a:gd name="T0" fmla="*/ 0 w 352"/>
              <a:gd name="T1" fmla="*/ 2147483647 h 680"/>
              <a:gd name="T2" fmla="*/ 2147483647 w 352"/>
              <a:gd name="T3" fmla="*/ 2147483647 h 680"/>
              <a:gd name="T4" fmla="*/ 2147483647 w 352"/>
              <a:gd name="T5" fmla="*/ 2147483647 h 680"/>
              <a:gd name="T6" fmla="*/ 2147483647 w 352"/>
              <a:gd name="T7" fmla="*/ 2147483647 h 680"/>
              <a:gd name="T8" fmla="*/ 2147483647 w 352"/>
              <a:gd name="T9" fmla="*/ 2147483647 h 680"/>
              <a:gd name="T10" fmla="*/ 2147483647 w 352"/>
              <a:gd name="T11" fmla="*/ 2147483647 h 680"/>
              <a:gd name="T12" fmla="*/ 2147483647 w 352"/>
              <a:gd name="T13" fmla="*/ 2147483647 h 680"/>
              <a:gd name="T14" fmla="*/ 2147483647 w 352"/>
              <a:gd name="T15" fmla="*/ 0 h 680"/>
              <a:gd name="T16" fmla="*/ 0 60000 65536"/>
              <a:gd name="T17" fmla="*/ 0 60000 65536"/>
              <a:gd name="T18" fmla="*/ 0 60000 65536"/>
              <a:gd name="T19" fmla="*/ 0 60000 65536"/>
              <a:gd name="T20" fmla="*/ 0 60000 65536"/>
              <a:gd name="T21" fmla="*/ 0 60000 65536"/>
              <a:gd name="T22" fmla="*/ 0 60000 65536"/>
              <a:gd name="T23" fmla="*/ 0 60000 65536"/>
              <a:gd name="T24" fmla="*/ 0 w 352"/>
              <a:gd name="T25" fmla="*/ 0 h 680"/>
              <a:gd name="T26" fmla="*/ 352 w 352"/>
              <a:gd name="T27" fmla="*/ 680 h 6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52" h="680">
                <a:moveTo>
                  <a:pt x="0" y="680"/>
                </a:moveTo>
                <a:cubicBezTo>
                  <a:pt x="17" y="590"/>
                  <a:pt x="0" y="622"/>
                  <a:pt x="32" y="576"/>
                </a:cubicBezTo>
                <a:cubicBezTo>
                  <a:pt x="44" y="527"/>
                  <a:pt x="66" y="494"/>
                  <a:pt x="112" y="472"/>
                </a:cubicBezTo>
                <a:cubicBezTo>
                  <a:pt x="131" y="412"/>
                  <a:pt x="161" y="362"/>
                  <a:pt x="200" y="312"/>
                </a:cubicBezTo>
                <a:cubicBezTo>
                  <a:pt x="219" y="253"/>
                  <a:pt x="204" y="275"/>
                  <a:pt x="240" y="240"/>
                </a:cubicBezTo>
                <a:cubicBezTo>
                  <a:pt x="260" y="157"/>
                  <a:pt x="227" y="254"/>
                  <a:pt x="280" y="192"/>
                </a:cubicBezTo>
                <a:cubicBezTo>
                  <a:pt x="292" y="177"/>
                  <a:pt x="287" y="153"/>
                  <a:pt x="296" y="136"/>
                </a:cubicBezTo>
                <a:cubicBezTo>
                  <a:pt x="317" y="92"/>
                  <a:pt x="329" y="44"/>
                  <a:pt x="352" y="0"/>
                </a:cubicBezTo>
              </a:path>
            </a:pathLst>
          </a:custGeom>
          <a:solidFill>
            <a:schemeClr val="accent2"/>
          </a:solidFill>
          <a:ln w="76200">
            <a:solidFill>
              <a:srgbClr val="C20D21"/>
            </a:solidFill>
            <a:round/>
            <a:headEnd/>
            <a:tailEnd/>
          </a:ln>
        </p:spPr>
        <p:txBody>
          <a:bodyPr wrap="none" anchor="ctr"/>
          <a:lstStyle/>
          <a:p>
            <a:endParaRPr lang="en-US" sz="2400"/>
          </a:p>
        </p:txBody>
      </p:sp>
      <p:sp>
        <p:nvSpPr>
          <p:cNvPr id="76837" name="Freeform 37"/>
          <p:cNvSpPr>
            <a:spLocks/>
          </p:cNvSpPr>
          <p:nvPr/>
        </p:nvSpPr>
        <p:spPr bwMode="auto">
          <a:xfrm>
            <a:off x="3759200" y="2652184"/>
            <a:ext cx="2032000" cy="243416"/>
          </a:xfrm>
          <a:custGeom>
            <a:avLst/>
            <a:gdLst>
              <a:gd name="T0" fmla="*/ 2147483647 w 960"/>
              <a:gd name="T1" fmla="*/ 2147483647 h 153"/>
              <a:gd name="T2" fmla="*/ 2147483647 w 960"/>
              <a:gd name="T3" fmla="*/ 2147483647 h 153"/>
              <a:gd name="T4" fmla="*/ 2147483647 w 960"/>
              <a:gd name="T5" fmla="*/ 2147483647 h 153"/>
              <a:gd name="T6" fmla="*/ 2147483647 w 960"/>
              <a:gd name="T7" fmla="*/ 2147483647 h 153"/>
              <a:gd name="T8" fmla="*/ 0 w 960"/>
              <a:gd name="T9" fmla="*/ 2147483647 h 153"/>
              <a:gd name="T10" fmla="*/ 0 60000 65536"/>
              <a:gd name="T11" fmla="*/ 0 60000 65536"/>
              <a:gd name="T12" fmla="*/ 0 60000 65536"/>
              <a:gd name="T13" fmla="*/ 0 60000 65536"/>
              <a:gd name="T14" fmla="*/ 0 60000 65536"/>
              <a:gd name="T15" fmla="*/ 0 w 960"/>
              <a:gd name="T16" fmla="*/ 0 h 153"/>
              <a:gd name="T17" fmla="*/ 960 w 960"/>
              <a:gd name="T18" fmla="*/ 153 h 153"/>
            </a:gdLst>
            <a:ahLst/>
            <a:cxnLst>
              <a:cxn ang="T10">
                <a:pos x="T0" y="T1"/>
              </a:cxn>
              <a:cxn ang="T11">
                <a:pos x="T2" y="T3"/>
              </a:cxn>
              <a:cxn ang="T12">
                <a:pos x="T4" y="T5"/>
              </a:cxn>
              <a:cxn ang="T13">
                <a:pos x="T6" y="T7"/>
              </a:cxn>
              <a:cxn ang="T14">
                <a:pos x="T8" y="T9"/>
              </a:cxn>
            </a:cxnLst>
            <a:rect l="T15" t="T16" r="T17" b="T18"/>
            <a:pathLst>
              <a:path w="960" h="153">
                <a:moveTo>
                  <a:pt x="960" y="153"/>
                </a:moveTo>
                <a:cubicBezTo>
                  <a:pt x="805" y="133"/>
                  <a:pt x="660" y="84"/>
                  <a:pt x="504" y="73"/>
                </a:cubicBezTo>
                <a:cubicBezTo>
                  <a:pt x="408" y="41"/>
                  <a:pt x="489" y="63"/>
                  <a:pt x="328" y="49"/>
                </a:cubicBezTo>
                <a:cubicBezTo>
                  <a:pt x="277" y="44"/>
                  <a:pt x="227" y="30"/>
                  <a:pt x="176" y="25"/>
                </a:cubicBezTo>
                <a:cubicBezTo>
                  <a:pt x="76" y="0"/>
                  <a:pt x="165" y="1"/>
                  <a:pt x="0" y="1"/>
                </a:cubicBezTo>
              </a:path>
            </a:pathLst>
          </a:custGeom>
          <a:noFill/>
          <a:ln w="76200">
            <a:solidFill>
              <a:srgbClr val="004080"/>
            </a:solidFill>
            <a:round/>
            <a:headEnd/>
            <a:tailEnd/>
          </a:ln>
        </p:spPr>
        <p:txBody>
          <a:bodyPr wrap="none" anchor="ctr"/>
          <a:lstStyle/>
          <a:p>
            <a:endParaRPr lang="en-US" sz="2400"/>
          </a:p>
        </p:txBody>
      </p:sp>
      <p:pic>
        <p:nvPicPr>
          <p:cNvPr id="118798" name="Picture 22" descr="value-wedge.gif"/>
          <p:cNvPicPr>
            <a:picLocks noChangeAspect="1"/>
          </p:cNvPicPr>
          <p:nvPr/>
        </p:nvPicPr>
        <p:blipFill>
          <a:blip r:embed="rId3"/>
          <a:srcRect/>
          <a:stretch>
            <a:fillRect/>
          </a:stretch>
        </p:blipFill>
        <p:spPr bwMode="auto">
          <a:xfrm>
            <a:off x="609601" y="857251"/>
            <a:ext cx="1638300" cy="1098549"/>
          </a:xfrm>
          <a:prstGeom prst="rect">
            <a:avLst/>
          </a:prstGeom>
          <a:noFill/>
          <a:ln w="9525">
            <a:noFill/>
            <a:miter lim="800000"/>
            <a:headEnd/>
            <a:tailEnd/>
          </a:ln>
        </p:spPr>
      </p:pic>
      <p:pic>
        <p:nvPicPr>
          <p:cNvPr id="118799" name="Picture 24" descr="value_parity.gif"/>
          <p:cNvPicPr>
            <a:picLocks noChangeAspect="1"/>
          </p:cNvPicPr>
          <p:nvPr/>
        </p:nvPicPr>
        <p:blipFill>
          <a:blip r:embed="rId4"/>
          <a:srcRect/>
          <a:stretch>
            <a:fillRect/>
          </a:stretch>
        </p:blipFill>
        <p:spPr bwMode="auto">
          <a:xfrm>
            <a:off x="9956801" y="1001184"/>
            <a:ext cx="1638300" cy="1115483"/>
          </a:xfrm>
          <a:prstGeom prst="rect">
            <a:avLst/>
          </a:prstGeom>
          <a:noFill/>
          <a:ln w="9525">
            <a:noFill/>
            <a:miter lim="800000"/>
            <a:headEnd/>
            <a:tailEnd/>
          </a:ln>
        </p:spPr>
      </p:pic>
      <p:pic>
        <p:nvPicPr>
          <p:cNvPr id="118800" name="Picture 26" descr="prospect.gif"/>
          <p:cNvPicPr>
            <a:picLocks noChangeAspect="1"/>
          </p:cNvPicPr>
          <p:nvPr/>
        </p:nvPicPr>
        <p:blipFill>
          <a:blip r:embed="rId5"/>
          <a:srcRect/>
          <a:stretch>
            <a:fillRect/>
          </a:stretch>
        </p:blipFill>
        <p:spPr bwMode="auto">
          <a:xfrm>
            <a:off x="5283201" y="1356784"/>
            <a:ext cx="1739900" cy="607483"/>
          </a:xfrm>
          <a:prstGeom prst="rect">
            <a:avLst/>
          </a:prstGeom>
          <a:noFill/>
          <a:ln w="9525">
            <a:noFill/>
            <a:miter lim="800000"/>
            <a:headEnd/>
            <a:tailEnd/>
          </a:ln>
        </p:spPr>
      </p:pic>
      <p:pic>
        <p:nvPicPr>
          <p:cNvPr id="118801" name="Picture 27" descr="you.gif"/>
          <p:cNvPicPr>
            <a:picLocks noChangeAspect="1"/>
          </p:cNvPicPr>
          <p:nvPr/>
        </p:nvPicPr>
        <p:blipFill>
          <a:blip r:embed="rId6"/>
          <a:srcRect/>
          <a:stretch>
            <a:fillRect/>
          </a:stretch>
        </p:blipFill>
        <p:spPr bwMode="auto">
          <a:xfrm>
            <a:off x="2832101" y="4358218"/>
            <a:ext cx="1028700" cy="704849"/>
          </a:xfrm>
          <a:prstGeom prst="rect">
            <a:avLst/>
          </a:prstGeom>
          <a:noFill/>
          <a:ln w="9525">
            <a:noFill/>
            <a:miter lim="800000"/>
            <a:headEnd/>
            <a:tailEnd/>
          </a:ln>
        </p:spPr>
      </p:pic>
      <p:pic>
        <p:nvPicPr>
          <p:cNvPr id="118802" name="Picture 28" descr="competition.gif"/>
          <p:cNvPicPr>
            <a:picLocks noChangeAspect="1"/>
          </p:cNvPicPr>
          <p:nvPr/>
        </p:nvPicPr>
        <p:blipFill>
          <a:blip r:embed="rId7"/>
          <a:srcRect/>
          <a:stretch>
            <a:fillRect/>
          </a:stretch>
        </p:blipFill>
        <p:spPr bwMode="auto">
          <a:xfrm>
            <a:off x="7632701" y="4430184"/>
            <a:ext cx="2120900" cy="499533"/>
          </a:xfrm>
          <a:prstGeom prst="rect">
            <a:avLst/>
          </a:prstGeom>
          <a:noFill/>
          <a:ln w="9525">
            <a:noFill/>
            <a:miter lim="800000"/>
            <a:headEnd/>
            <a:tailEnd/>
          </a:ln>
        </p:spPr>
      </p:pic>
    </p:spTree>
    <p:extLst>
      <p:ext uri="{BB962C8B-B14F-4D97-AF65-F5344CB8AC3E}">
        <p14:creationId xmlns:p14="http://schemas.microsoft.com/office/powerpoint/2010/main" val="373062783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6815"/>
                                        </p:tgtEl>
                                        <p:attrNameLst>
                                          <p:attrName>style.visibility</p:attrName>
                                        </p:attrNameLst>
                                      </p:cBhvr>
                                      <p:to>
                                        <p:strVal val="visible"/>
                                      </p:to>
                                    </p:set>
                                    <p:animEffect transition="in" filter="wipe(left)">
                                      <p:cBhvr>
                                        <p:cTn id="7" dur="500"/>
                                        <p:tgtEl>
                                          <p:spTgt spid="768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6816"/>
                                        </p:tgtEl>
                                        <p:attrNameLst>
                                          <p:attrName>style.visibility</p:attrName>
                                        </p:attrNameLst>
                                      </p:cBhvr>
                                      <p:to>
                                        <p:strVal val="visible"/>
                                      </p:to>
                                    </p:set>
                                    <p:animEffect transition="in" filter="wipe(up)">
                                      <p:cBhvr>
                                        <p:cTn id="12" dur="500"/>
                                        <p:tgtEl>
                                          <p:spTgt spid="768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6817"/>
                                        </p:tgtEl>
                                        <p:attrNameLst>
                                          <p:attrName>style.visibility</p:attrName>
                                        </p:attrNameLst>
                                      </p:cBhvr>
                                      <p:to>
                                        <p:strVal val="visible"/>
                                      </p:to>
                                    </p:set>
                                    <p:animEffect transition="in" filter="wipe(up)">
                                      <p:cBhvr>
                                        <p:cTn id="17" dur="500"/>
                                        <p:tgtEl>
                                          <p:spTgt spid="7681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76833"/>
                                        </p:tgtEl>
                                        <p:attrNameLst>
                                          <p:attrName>style.visibility</p:attrName>
                                        </p:attrNameLst>
                                      </p:cBhvr>
                                      <p:to>
                                        <p:strVal val="visible"/>
                                      </p:to>
                                    </p:set>
                                    <p:animEffect transition="in" filter="wipe(up)">
                                      <p:cBhvr>
                                        <p:cTn id="22" dur="500"/>
                                        <p:tgtEl>
                                          <p:spTgt spid="7683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76828"/>
                                        </p:tgtEl>
                                        <p:attrNameLst>
                                          <p:attrName>style.visibility</p:attrName>
                                        </p:attrNameLst>
                                      </p:cBhvr>
                                      <p:to>
                                        <p:strVal val="visible"/>
                                      </p:to>
                                    </p:set>
                                    <p:animEffect transition="in" filter="wipe(down)">
                                      <p:cBhvr>
                                        <p:cTn id="27" dur="500"/>
                                        <p:tgtEl>
                                          <p:spTgt spid="7682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left)">
                                      <p:cBhvr>
                                        <p:cTn id="32" dur="500"/>
                                        <p:tgtEl>
                                          <p:spTgt spid="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nodePh="1">
                                  <p:stCondLst>
                                    <p:cond delay="0"/>
                                  </p:stCondLst>
                                  <p:endCondLst>
                                    <p:cond evt="begin" delay="0">
                                      <p:tn val="35"/>
                                    </p:cond>
                                  </p:endCondLst>
                                  <p:childTnLst>
                                    <p:set>
                                      <p:cBhvr>
                                        <p:cTn id="36" dur="1" fill="hold">
                                          <p:stCondLst>
                                            <p:cond delay="0"/>
                                          </p:stCondLst>
                                        </p:cTn>
                                        <p:tgtEl>
                                          <p:spTgt spid="76838"/>
                                        </p:tgtEl>
                                        <p:attrNameLst>
                                          <p:attrName>style.visibility</p:attrName>
                                        </p:attrNameLst>
                                      </p:cBhvr>
                                      <p:to>
                                        <p:strVal val="visible"/>
                                      </p:to>
                                    </p:set>
                                    <p:animEffect transition="in" filter="fade">
                                      <p:cBhvr>
                                        <p:cTn id="37" dur="500"/>
                                        <p:tgtEl>
                                          <p:spTgt spid="76838"/>
                                        </p:tgtEl>
                                      </p:cBhvr>
                                    </p:animEffect>
                                  </p:childTnLst>
                                </p:cTn>
                              </p:par>
                            </p:childTnLst>
                          </p:cTn>
                        </p:par>
                        <p:par>
                          <p:cTn id="38" fill="hold" nodeType="afterGroup">
                            <p:stCondLst>
                              <p:cond delay="500"/>
                            </p:stCondLst>
                            <p:childTnLst>
                              <p:par>
                                <p:cTn id="39" presetID="22" presetClass="entr" presetSubtype="8" fill="hold" grpId="0" nodeType="afterEffect">
                                  <p:stCondLst>
                                    <p:cond delay="0"/>
                                  </p:stCondLst>
                                  <p:childTnLst>
                                    <p:set>
                                      <p:cBhvr>
                                        <p:cTn id="40" dur="1" fill="hold">
                                          <p:stCondLst>
                                            <p:cond delay="0"/>
                                          </p:stCondLst>
                                        </p:cTn>
                                        <p:tgtEl>
                                          <p:spTgt spid="76835"/>
                                        </p:tgtEl>
                                        <p:attrNameLst>
                                          <p:attrName>style.visibility</p:attrName>
                                        </p:attrNameLst>
                                      </p:cBhvr>
                                      <p:to>
                                        <p:strVal val="visible"/>
                                      </p:to>
                                    </p:set>
                                    <p:animEffect transition="in" filter="wipe(left)">
                                      <p:cBhvr>
                                        <p:cTn id="41" dur="500"/>
                                        <p:tgtEl>
                                          <p:spTgt spid="76835"/>
                                        </p:tgtEl>
                                      </p:cBhvr>
                                    </p:animEffect>
                                  </p:childTnLst>
                                </p:cTn>
                              </p:par>
                            </p:childTnLst>
                          </p:cTn>
                        </p:par>
                        <p:par>
                          <p:cTn id="42" fill="hold" nodeType="afterGroup">
                            <p:stCondLst>
                              <p:cond delay="1000"/>
                            </p:stCondLst>
                            <p:childTnLst>
                              <p:par>
                                <p:cTn id="43" presetID="10" presetClass="exit" presetSubtype="0" fill="hold" grpId="1" nodeType="afterEffect" nodePh="1">
                                  <p:stCondLst>
                                    <p:cond delay="0"/>
                                  </p:stCondLst>
                                  <p:endCondLst>
                                    <p:cond evt="begin" delay="0">
                                      <p:tn val="43"/>
                                    </p:cond>
                                  </p:endCondLst>
                                  <p:childTnLst>
                                    <p:animEffect transition="out" filter="fade">
                                      <p:cBhvr>
                                        <p:cTn id="44" dur="500"/>
                                        <p:tgtEl>
                                          <p:spTgt spid="76838"/>
                                        </p:tgtEl>
                                      </p:cBhvr>
                                    </p:animEffect>
                                    <p:set>
                                      <p:cBhvr>
                                        <p:cTn id="45" dur="1" fill="hold">
                                          <p:stCondLst>
                                            <p:cond delay="499"/>
                                          </p:stCondLst>
                                        </p:cTn>
                                        <p:tgtEl>
                                          <p:spTgt spid="76838"/>
                                        </p:tgtEl>
                                        <p:attrNameLst>
                                          <p:attrName>style.visibility</p:attrName>
                                        </p:attrNameLst>
                                      </p:cBhvr>
                                      <p:to>
                                        <p:strVal val="hidden"/>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10" presetClass="entr" presetSubtype="0" fill="hold" grpId="0" nodeType="clickEffect" nodePh="1">
                                  <p:stCondLst>
                                    <p:cond delay="0"/>
                                  </p:stCondLst>
                                  <p:endCondLst>
                                    <p:cond evt="begin" delay="0">
                                      <p:tn val="48"/>
                                    </p:cond>
                                  </p:endCondLst>
                                  <p:childTnLst>
                                    <p:set>
                                      <p:cBhvr>
                                        <p:cTn id="49" dur="1" fill="hold">
                                          <p:stCondLst>
                                            <p:cond delay="0"/>
                                          </p:stCondLst>
                                        </p:cTn>
                                        <p:tgtEl>
                                          <p:spTgt spid="76840"/>
                                        </p:tgtEl>
                                        <p:attrNameLst>
                                          <p:attrName>style.visibility</p:attrName>
                                        </p:attrNameLst>
                                      </p:cBhvr>
                                      <p:to>
                                        <p:strVal val="visible"/>
                                      </p:to>
                                    </p:set>
                                    <p:animEffect transition="in" filter="fade">
                                      <p:cBhvr>
                                        <p:cTn id="50" dur="500"/>
                                        <p:tgtEl>
                                          <p:spTgt spid="76840"/>
                                        </p:tgtEl>
                                      </p:cBhvr>
                                    </p:animEffect>
                                  </p:childTnLst>
                                </p:cTn>
                              </p:par>
                            </p:childTnLst>
                          </p:cTn>
                        </p:par>
                        <p:par>
                          <p:cTn id="51" fill="hold" nodeType="afterGroup">
                            <p:stCondLst>
                              <p:cond delay="500"/>
                            </p:stCondLst>
                            <p:childTnLst>
                              <p:par>
                                <p:cTn id="52" presetID="22" presetClass="entr" presetSubtype="8" fill="hold" grpId="0" nodeType="afterEffect">
                                  <p:stCondLst>
                                    <p:cond delay="0"/>
                                  </p:stCondLst>
                                  <p:childTnLst>
                                    <p:set>
                                      <p:cBhvr>
                                        <p:cTn id="53" dur="1" fill="hold">
                                          <p:stCondLst>
                                            <p:cond delay="0"/>
                                          </p:stCondLst>
                                        </p:cTn>
                                        <p:tgtEl>
                                          <p:spTgt spid="76836"/>
                                        </p:tgtEl>
                                        <p:attrNameLst>
                                          <p:attrName>style.visibility</p:attrName>
                                        </p:attrNameLst>
                                      </p:cBhvr>
                                      <p:to>
                                        <p:strVal val="visible"/>
                                      </p:to>
                                    </p:set>
                                    <p:animEffect transition="in" filter="wipe(left)">
                                      <p:cBhvr>
                                        <p:cTn id="54" dur="500"/>
                                        <p:tgtEl>
                                          <p:spTgt spid="76836"/>
                                        </p:tgtEl>
                                      </p:cBhvr>
                                    </p:animEffect>
                                  </p:childTnLst>
                                </p:cTn>
                              </p:par>
                            </p:childTnLst>
                          </p:cTn>
                        </p:par>
                        <p:par>
                          <p:cTn id="55" fill="hold" nodeType="afterGroup">
                            <p:stCondLst>
                              <p:cond delay="1000"/>
                            </p:stCondLst>
                            <p:childTnLst>
                              <p:par>
                                <p:cTn id="56" presetID="10" presetClass="exit" presetSubtype="0" fill="hold" grpId="1" nodeType="afterEffect" nodePh="1">
                                  <p:stCondLst>
                                    <p:cond delay="0"/>
                                  </p:stCondLst>
                                  <p:endCondLst>
                                    <p:cond evt="begin" delay="0">
                                      <p:tn val="56"/>
                                    </p:cond>
                                  </p:endCondLst>
                                  <p:childTnLst>
                                    <p:animEffect transition="out" filter="fade">
                                      <p:cBhvr>
                                        <p:cTn id="57" dur="500"/>
                                        <p:tgtEl>
                                          <p:spTgt spid="76840"/>
                                        </p:tgtEl>
                                      </p:cBhvr>
                                    </p:animEffect>
                                    <p:set>
                                      <p:cBhvr>
                                        <p:cTn id="58" dur="1" fill="hold">
                                          <p:stCondLst>
                                            <p:cond delay="499"/>
                                          </p:stCondLst>
                                        </p:cTn>
                                        <p:tgtEl>
                                          <p:spTgt spid="76840"/>
                                        </p:tgtEl>
                                        <p:attrNameLst>
                                          <p:attrName>style.visibility</p:attrName>
                                        </p:attrNameLst>
                                      </p:cBhvr>
                                      <p:to>
                                        <p:strVal val="hidden"/>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0" presetClass="entr" presetSubtype="0" fill="hold" grpId="0" nodeType="clickEffect" nodePh="1">
                                  <p:stCondLst>
                                    <p:cond delay="0"/>
                                  </p:stCondLst>
                                  <p:endCondLst>
                                    <p:cond evt="begin" delay="0">
                                      <p:tn val="61"/>
                                    </p:cond>
                                  </p:endCondLst>
                                  <p:childTnLst>
                                    <p:set>
                                      <p:cBhvr>
                                        <p:cTn id="62" dur="1" fill="hold">
                                          <p:stCondLst>
                                            <p:cond delay="0"/>
                                          </p:stCondLst>
                                        </p:cTn>
                                        <p:tgtEl>
                                          <p:spTgt spid="76839"/>
                                        </p:tgtEl>
                                        <p:attrNameLst>
                                          <p:attrName>style.visibility</p:attrName>
                                        </p:attrNameLst>
                                      </p:cBhvr>
                                      <p:to>
                                        <p:strVal val="visible"/>
                                      </p:to>
                                    </p:set>
                                    <p:animEffect transition="in" filter="fade">
                                      <p:cBhvr>
                                        <p:cTn id="63" dur="500"/>
                                        <p:tgtEl>
                                          <p:spTgt spid="76839"/>
                                        </p:tgtEl>
                                      </p:cBhvr>
                                    </p:animEffect>
                                  </p:childTnLst>
                                </p:cTn>
                              </p:par>
                            </p:childTnLst>
                          </p:cTn>
                        </p:par>
                        <p:par>
                          <p:cTn id="64" fill="hold" nodeType="afterGroup">
                            <p:stCondLst>
                              <p:cond delay="500"/>
                            </p:stCondLst>
                            <p:childTnLst>
                              <p:par>
                                <p:cTn id="65" presetID="22" presetClass="entr" presetSubtype="8" fill="hold" grpId="0" nodeType="afterEffect">
                                  <p:stCondLst>
                                    <p:cond delay="0"/>
                                  </p:stCondLst>
                                  <p:childTnLst>
                                    <p:set>
                                      <p:cBhvr>
                                        <p:cTn id="66" dur="1" fill="hold">
                                          <p:stCondLst>
                                            <p:cond delay="0"/>
                                          </p:stCondLst>
                                        </p:cTn>
                                        <p:tgtEl>
                                          <p:spTgt spid="76837"/>
                                        </p:tgtEl>
                                        <p:attrNameLst>
                                          <p:attrName>style.visibility</p:attrName>
                                        </p:attrNameLst>
                                      </p:cBhvr>
                                      <p:to>
                                        <p:strVal val="visible"/>
                                      </p:to>
                                    </p:set>
                                    <p:animEffect transition="in" filter="wipe(left)">
                                      <p:cBhvr>
                                        <p:cTn id="67" dur="500"/>
                                        <p:tgtEl>
                                          <p:spTgt spid="76837"/>
                                        </p:tgtEl>
                                      </p:cBhvr>
                                    </p:animEffect>
                                  </p:childTnLst>
                                </p:cTn>
                              </p:par>
                            </p:childTnLst>
                          </p:cTn>
                        </p:par>
                        <p:par>
                          <p:cTn id="68" fill="hold" nodeType="afterGroup">
                            <p:stCondLst>
                              <p:cond delay="1000"/>
                            </p:stCondLst>
                            <p:childTnLst>
                              <p:par>
                                <p:cTn id="69" presetID="10" presetClass="exit" presetSubtype="0" fill="hold" grpId="1" nodeType="afterEffect" nodePh="1">
                                  <p:stCondLst>
                                    <p:cond delay="0"/>
                                  </p:stCondLst>
                                  <p:endCondLst>
                                    <p:cond evt="begin" delay="0">
                                      <p:tn val="69"/>
                                    </p:cond>
                                  </p:endCondLst>
                                  <p:childTnLst>
                                    <p:animEffect transition="out" filter="fade">
                                      <p:cBhvr>
                                        <p:cTn id="70" dur="500"/>
                                        <p:tgtEl>
                                          <p:spTgt spid="76839"/>
                                        </p:tgtEl>
                                      </p:cBhvr>
                                    </p:animEffect>
                                    <p:set>
                                      <p:cBhvr>
                                        <p:cTn id="71" dur="1" fill="hold">
                                          <p:stCondLst>
                                            <p:cond delay="499"/>
                                          </p:stCondLst>
                                        </p:cTn>
                                        <p:tgtEl>
                                          <p:spTgt spid="76839"/>
                                        </p:tgtEl>
                                        <p:attrNameLst>
                                          <p:attrName>style.visibility</p:attrName>
                                        </p:attrNameLst>
                                      </p:cBhvr>
                                      <p:to>
                                        <p:strVal val="hidden"/>
                                      </p:to>
                                    </p:se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4" fill="hold" grpId="0" nodeType="clickEffect">
                                  <p:stCondLst>
                                    <p:cond delay="0"/>
                                  </p:stCondLst>
                                  <p:childTnLst>
                                    <p:set>
                                      <p:cBhvr>
                                        <p:cTn id="75" dur="1" fill="hold">
                                          <p:stCondLst>
                                            <p:cond delay="0"/>
                                          </p:stCondLst>
                                        </p:cTn>
                                        <p:tgtEl>
                                          <p:spTgt spid="76829"/>
                                        </p:tgtEl>
                                        <p:attrNameLst>
                                          <p:attrName>style.visibility</p:attrName>
                                        </p:attrNameLst>
                                      </p:cBhvr>
                                      <p:to>
                                        <p:strVal val="visible"/>
                                      </p:to>
                                    </p:set>
                                    <p:animEffect transition="in" filter="wipe(down)">
                                      <p:cBhvr>
                                        <p:cTn id="76" dur="500"/>
                                        <p:tgtEl>
                                          <p:spTgt spid="768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38" grpId="0" animBg="1"/>
      <p:bldP spid="76838" grpId="1" animBg="1"/>
      <p:bldP spid="76839" grpId="0" animBg="1"/>
      <p:bldP spid="76839" grpId="1" animBg="1"/>
      <p:bldP spid="76840" grpId="0" animBg="1"/>
      <p:bldP spid="76840" grpId="1" animBg="1"/>
      <p:bldP spid="76815" grpId="0" animBg="1"/>
      <p:bldP spid="76816" grpId="0" animBg="1"/>
      <p:bldP spid="76817" grpId="0" animBg="1"/>
      <p:bldP spid="76828" grpId="0" animBg="1"/>
      <p:bldP spid="76833" grpId="0" animBg="1"/>
      <p:bldP spid="76829" grpId="0" animBg="1"/>
      <p:bldP spid="76835" grpId="0" animBg="1"/>
      <p:bldP spid="76836" grpId="0" animBg="1"/>
      <p:bldP spid="7683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nvSpPr>
        <p:spPr>
          <a:xfrm>
            <a:off x="2848708" y="1899138"/>
            <a:ext cx="1629508" cy="996461"/>
          </a:xfrm>
          <a:prstGeom prst="chevron">
            <a:avLst>
              <a:gd name="adj" fmla="val 19864"/>
            </a:avLst>
          </a:prstGeom>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Chevron 4"/>
          <p:cNvSpPr/>
          <p:nvPr/>
        </p:nvSpPr>
        <p:spPr>
          <a:xfrm>
            <a:off x="4478216" y="1899137"/>
            <a:ext cx="1629508" cy="996461"/>
          </a:xfrm>
          <a:prstGeom prst="chevron">
            <a:avLst>
              <a:gd name="adj" fmla="val 19864"/>
            </a:avLst>
          </a:prstGeom>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Chevron 5"/>
          <p:cNvSpPr/>
          <p:nvPr/>
        </p:nvSpPr>
        <p:spPr>
          <a:xfrm>
            <a:off x="6107724" y="1899137"/>
            <a:ext cx="1629508" cy="996461"/>
          </a:xfrm>
          <a:prstGeom prst="chevron">
            <a:avLst>
              <a:gd name="adj" fmla="val 19864"/>
            </a:avLst>
          </a:prstGeom>
          <a:solidFill>
            <a:srgbClr val="92D050"/>
          </a:solidFill>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Chevron 6"/>
          <p:cNvSpPr/>
          <p:nvPr/>
        </p:nvSpPr>
        <p:spPr>
          <a:xfrm>
            <a:off x="7807570" y="1899136"/>
            <a:ext cx="1629508" cy="996461"/>
          </a:xfrm>
          <a:prstGeom prst="chevron">
            <a:avLst>
              <a:gd name="adj" fmla="val 19864"/>
            </a:avLst>
          </a:prstGeom>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hevron 7"/>
          <p:cNvSpPr/>
          <p:nvPr/>
        </p:nvSpPr>
        <p:spPr>
          <a:xfrm>
            <a:off x="9437078" y="1899135"/>
            <a:ext cx="1629508" cy="996461"/>
          </a:xfrm>
          <a:prstGeom prst="chevron">
            <a:avLst>
              <a:gd name="adj" fmla="val 19864"/>
            </a:avLst>
          </a:prstGeom>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Pentagon 8"/>
          <p:cNvSpPr/>
          <p:nvPr/>
        </p:nvSpPr>
        <p:spPr>
          <a:xfrm>
            <a:off x="1324708" y="1899135"/>
            <a:ext cx="1524000" cy="996461"/>
          </a:xfrm>
          <a:prstGeom prst="homePlate">
            <a:avLst>
              <a:gd name="adj" fmla="val 24118"/>
            </a:avLst>
          </a:prstGeom>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230925" y="1793624"/>
            <a:ext cx="222739" cy="211015"/>
          </a:xfrm>
          <a:prstGeom prst="ellipse">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bg1"/>
                </a:solidFill>
              </a:rPr>
              <a:t>1</a:t>
            </a:r>
            <a:endParaRPr lang="en-US" sz="1050" b="1" dirty="0">
              <a:solidFill>
                <a:schemeClr val="bg1"/>
              </a:solidFill>
            </a:endParaRPr>
          </a:p>
        </p:txBody>
      </p:sp>
      <p:sp>
        <p:nvSpPr>
          <p:cNvPr id="11" name="Oval 10"/>
          <p:cNvSpPr/>
          <p:nvPr/>
        </p:nvSpPr>
        <p:spPr>
          <a:xfrm>
            <a:off x="2754925" y="1793624"/>
            <a:ext cx="222739" cy="211015"/>
          </a:xfrm>
          <a:prstGeom prst="ellipse">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bg1"/>
                </a:solidFill>
              </a:rPr>
              <a:t>2</a:t>
            </a:r>
            <a:endParaRPr lang="en-US" sz="1050" b="1" dirty="0">
              <a:solidFill>
                <a:schemeClr val="bg1"/>
              </a:solidFill>
            </a:endParaRPr>
          </a:p>
        </p:txBody>
      </p:sp>
      <p:sp>
        <p:nvSpPr>
          <p:cNvPr id="12" name="Oval 11"/>
          <p:cNvSpPr/>
          <p:nvPr/>
        </p:nvSpPr>
        <p:spPr>
          <a:xfrm>
            <a:off x="4372709" y="1793624"/>
            <a:ext cx="222739" cy="211015"/>
          </a:xfrm>
          <a:prstGeom prst="ellipse">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bg1"/>
                </a:solidFill>
              </a:rPr>
              <a:t>3</a:t>
            </a:r>
            <a:endParaRPr lang="en-US" sz="1050" b="1" dirty="0">
              <a:solidFill>
                <a:schemeClr val="bg1"/>
              </a:solidFill>
            </a:endParaRPr>
          </a:p>
        </p:txBody>
      </p:sp>
      <p:sp>
        <p:nvSpPr>
          <p:cNvPr id="13" name="Oval 12"/>
          <p:cNvSpPr/>
          <p:nvPr/>
        </p:nvSpPr>
        <p:spPr>
          <a:xfrm>
            <a:off x="6013941" y="1793624"/>
            <a:ext cx="222739" cy="211015"/>
          </a:xfrm>
          <a:prstGeom prst="ellipse">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bg1"/>
                </a:solidFill>
              </a:rPr>
              <a:t>4</a:t>
            </a:r>
            <a:endParaRPr lang="en-US" sz="1050" b="1" dirty="0">
              <a:solidFill>
                <a:schemeClr val="bg1"/>
              </a:solidFill>
            </a:endParaRPr>
          </a:p>
        </p:txBody>
      </p:sp>
      <p:sp>
        <p:nvSpPr>
          <p:cNvPr id="14" name="Oval 13"/>
          <p:cNvSpPr/>
          <p:nvPr/>
        </p:nvSpPr>
        <p:spPr>
          <a:xfrm>
            <a:off x="7643449" y="1793624"/>
            <a:ext cx="222739" cy="211015"/>
          </a:xfrm>
          <a:prstGeom prst="ellipse">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5</a:t>
            </a:r>
          </a:p>
        </p:txBody>
      </p:sp>
      <p:sp>
        <p:nvSpPr>
          <p:cNvPr id="15" name="Oval 14"/>
          <p:cNvSpPr/>
          <p:nvPr/>
        </p:nvSpPr>
        <p:spPr>
          <a:xfrm>
            <a:off x="9355018" y="1793624"/>
            <a:ext cx="222739" cy="211015"/>
          </a:xfrm>
          <a:prstGeom prst="ellipse">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6</a:t>
            </a:r>
            <a:endParaRPr lang="en-US" sz="1200" b="1" dirty="0">
              <a:solidFill>
                <a:schemeClr val="bg1"/>
              </a:solidFill>
            </a:endParaRPr>
          </a:p>
        </p:txBody>
      </p:sp>
      <p:sp>
        <p:nvSpPr>
          <p:cNvPr id="16" name="TextBox 15"/>
          <p:cNvSpPr txBox="1"/>
          <p:nvPr/>
        </p:nvSpPr>
        <p:spPr>
          <a:xfrm>
            <a:off x="1576758" y="1204408"/>
            <a:ext cx="880562" cy="307777"/>
          </a:xfrm>
          <a:prstGeom prst="rect">
            <a:avLst/>
          </a:prstGeom>
          <a:noFill/>
        </p:spPr>
        <p:txBody>
          <a:bodyPr wrap="none" rtlCol="0">
            <a:spAutoFit/>
          </a:bodyPr>
          <a:lstStyle/>
          <a:p>
            <a:r>
              <a:rPr lang="en-US" sz="1400" dirty="0" smtClean="0"/>
              <a:t>Warm Up</a:t>
            </a:r>
            <a:endParaRPr lang="en-US" sz="1400" dirty="0"/>
          </a:p>
        </p:txBody>
      </p:sp>
      <p:sp>
        <p:nvSpPr>
          <p:cNvPr id="17" name="TextBox 16"/>
          <p:cNvSpPr txBox="1"/>
          <p:nvPr/>
        </p:nvSpPr>
        <p:spPr>
          <a:xfrm>
            <a:off x="3154132" y="1204408"/>
            <a:ext cx="799834" cy="307777"/>
          </a:xfrm>
          <a:prstGeom prst="rect">
            <a:avLst/>
          </a:prstGeom>
          <a:noFill/>
        </p:spPr>
        <p:txBody>
          <a:bodyPr wrap="none" rtlCol="0">
            <a:spAutoFit/>
          </a:bodyPr>
          <a:lstStyle/>
          <a:p>
            <a:r>
              <a:rPr lang="en-US" sz="1400" dirty="0" smtClean="0"/>
              <a:t>Reframe</a:t>
            </a:r>
            <a:endParaRPr lang="en-US" sz="1400" dirty="0"/>
          </a:p>
        </p:txBody>
      </p:sp>
      <p:sp>
        <p:nvSpPr>
          <p:cNvPr id="18" name="TextBox 17"/>
          <p:cNvSpPr txBox="1"/>
          <p:nvPr/>
        </p:nvSpPr>
        <p:spPr>
          <a:xfrm>
            <a:off x="6221564" y="1204408"/>
            <a:ext cx="1422184" cy="307777"/>
          </a:xfrm>
          <a:prstGeom prst="rect">
            <a:avLst/>
          </a:prstGeom>
          <a:noFill/>
        </p:spPr>
        <p:txBody>
          <a:bodyPr wrap="none" rtlCol="0">
            <a:spAutoFit/>
          </a:bodyPr>
          <a:lstStyle/>
          <a:p>
            <a:r>
              <a:rPr lang="en-US" sz="1400" dirty="0" smtClean="0"/>
              <a:t>Bind Emotionally</a:t>
            </a:r>
            <a:endParaRPr lang="en-US" sz="1400" dirty="0"/>
          </a:p>
        </p:txBody>
      </p:sp>
      <p:sp>
        <p:nvSpPr>
          <p:cNvPr id="19" name="TextBox 18"/>
          <p:cNvSpPr txBox="1"/>
          <p:nvPr/>
        </p:nvSpPr>
        <p:spPr>
          <a:xfrm>
            <a:off x="9374047" y="1204408"/>
            <a:ext cx="1528880" cy="523220"/>
          </a:xfrm>
          <a:prstGeom prst="rect">
            <a:avLst/>
          </a:prstGeom>
          <a:noFill/>
        </p:spPr>
        <p:txBody>
          <a:bodyPr wrap="none" rtlCol="0">
            <a:spAutoFit/>
          </a:bodyPr>
          <a:lstStyle/>
          <a:p>
            <a:pPr algn="ctr"/>
            <a:r>
              <a:rPr lang="en-US" sz="1400" dirty="0" smtClean="0"/>
              <a:t>Why Your Solution</a:t>
            </a:r>
          </a:p>
          <a:p>
            <a:pPr algn="ctr"/>
            <a:r>
              <a:rPr lang="en-US" sz="1400" dirty="0" smtClean="0"/>
              <a:t>Is Unique</a:t>
            </a:r>
            <a:endParaRPr lang="en-US" sz="1400" dirty="0"/>
          </a:p>
        </p:txBody>
      </p:sp>
      <p:sp>
        <p:nvSpPr>
          <p:cNvPr id="20" name="TextBox 19"/>
          <p:cNvSpPr txBox="1"/>
          <p:nvPr/>
        </p:nvSpPr>
        <p:spPr>
          <a:xfrm>
            <a:off x="7786158" y="1204408"/>
            <a:ext cx="1333185" cy="523220"/>
          </a:xfrm>
          <a:prstGeom prst="rect">
            <a:avLst/>
          </a:prstGeom>
          <a:noFill/>
        </p:spPr>
        <p:txBody>
          <a:bodyPr wrap="none" rtlCol="0">
            <a:spAutoFit/>
          </a:bodyPr>
          <a:lstStyle/>
          <a:p>
            <a:pPr algn="ctr"/>
            <a:r>
              <a:rPr lang="en-US" sz="1400" dirty="0" smtClean="0"/>
              <a:t>Present What’s </a:t>
            </a:r>
          </a:p>
          <a:p>
            <a:pPr algn="ctr"/>
            <a:r>
              <a:rPr lang="en-US" sz="1400" dirty="0" smtClean="0"/>
              <a:t>Needed</a:t>
            </a:r>
            <a:endParaRPr lang="en-US" sz="1400" dirty="0"/>
          </a:p>
        </p:txBody>
      </p:sp>
      <p:sp>
        <p:nvSpPr>
          <p:cNvPr id="21" name="TextBox 20"/>
          <p:cNvSpPr txBox="1"/>
          <p:nvPr/>
        </p:nvSpPr>
        <p:spPr>
          <a:xfrm>
            <a:off x="4703427" y="1204408"/>
            <a:ext cx="985270" cy="307777"/>
          </a:xfrm>
          <a:prstGeom prst="rect">
            <a:avLst/>
          </a:prstGeom>
          <a:noFill/>
        </p:spPr>
        <p:txBody>
          <a:bodyPr wrap="none" rtlCol="0">
            <a:spAutoFit/>
          </a:bodyPr>
          <a:lstStyle/>
          <a:p>
            <a:r>
              <a:rPr lang="en-US" sz="1400" dirty="0" smtClean="0"/>
              <a:t>Rationalize</a:t>
            </a:r>
            <a:endParaRPr lang="en-US" sz="1400" dirty="0"/>
          </a:p>
        </p:txBody>
      </p:sp>
      <p:cxnSp>
        <p:nvCxnSpPr>
          <p:cNvPr id="22" name="Straight Connector 21"/>
          <p:cNvCxnSpPr/>
          <p:nvPr/>
        </p:nvCxnSpPr>
        <p:spPr>
          <a:xfrm>
            <a:off x="1342293" y="1204408"/>
            <a:ext cx="1295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922908" y="1204408"/>
            <a:ext cx="1295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542543" y="1204408"/>
            <a:ext cx="1295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213231" y="1204408"/>
            <a:ext cx="1295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7807570" y="1204408"/>
            <a:ext cx="1295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469627" y="1204408"/>
            <a:ext cx="1295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416021" y="1956877"/>
            <a:ext cx="1172308" cy="600164"/>
          </a:xfrm>
          <a:prstGeom prst="rect">
            <a:avLst/>
          </a:prstGeom>
          <a:noFill/>
        </p:spPr>
        <p:txBody>
          <a:bodyPr wrap="square" rtlCol="0">
            <a:spAutoFit/>
          </a:bodyPr>
          <a:lstStyle/>
          <a:p>
            <a:r>
              <a:rPr lang="en-US" sz="1100" b="1" dirty="0" smtClean="0">
                <a:solidFill>
                  <a:schemeClr val="bg1"/>
                </a:solidFill>
              </a:rPr>
              <a:t>Build credibility:</a:t>
            </a:r>
          </a:p>
          <a:p>
            <a:r>
              <a:rPr lang="en-US" sz="1100" b="1" dirty="0" smtClean="0">
                <a:solidFill>
                  <a:schemeClr val="bg1"/>
                </a:solidFill>
              </a:rPr>
              <a:t>“I know your world”</a:t>
            </a:r>
            <a:endParaRPr lang="en-US" sz="1100" b="1" dirty="0">
              <a:solidFill>
                <a:schemeClr val="bg1"/>
              </a:solidFill>
            </a:endParaRPr>
          </a:p>
        </p:txBody>
      </p:sp>
      <p:sp>
        <p:nvSpPr>
          <p:cNvPr id="29" name="TextBox 28"/>
          <p:cNvSpPr txBox="1"/>
          <p:nvPr/>
        </p:nvSpPr>
        <p:spPr>
          <a:xfrm>
            <a:off x="3090408" y="1956877"/>
            <a:ext cx="1172308" cy="938719"/>
          </a:xfrm>
          <a:prstGeom prst="rect">
            <a:avLst/>
          </a:prstGeom>
          <a:noFill/>
        </p:spPr>
        <p:txBody>
          <a:bodyPr wrap="square" rtlCol="0">
            <a:spAutoFit/>
          </a:bodyPr>
          <a:lstStyle/>
          <a:p>
            <a:r>
              <a:rPr lang="en-US" sz="1100" b="1" dirty="0" smtClean="0">
                <a:solidFill>
                  <a:schemeClr val="bg1"/>
                </a:solidFill>
              </a:rPr>
              <a:t>Surprise with a new perspective, making them wanting more</a:t>
            </a:r>
            <a:endParaRPr lang="en-US" sz="1100" b="1" dirty="0">
              <a:solidFill>
                <a:schemeClr val="bg1"/>
              </a:solidFill>
            </a:endParaRPr>
          </a:p>
        </p:txBody>
      </p:sp>
      <p:sp>
        <p:nvSpPr>
          <p:cNvPr id="30" name="TextBox 29"/>
          <p:cNvSpPr txBox="1"/>
          <p:nvPr/>
        </p:nvSpPr>
        <p:spPr>
          <a:xfrm>
            <a:off x="4764795" y="1956877"/>
            <a:ext cx="1172308" cy="938719"/>
          </a:xfrm>
          <a:prstGeom prst="rect">
            <a:avLst/>
          </a:prstGeom>
          <a:noFill/>
        </p:spPr>
        <p:txBody>
          <a:bodyPr wrap="square" rtlCol="0">
            <a:spAutoFit/>
          </a:bodyPr>
          <a:lstStyle/>
          <a:p>
            <a:r>
              <a:rPr lang="en-US" sz="1100" b="1" dirty="0" smtClean="0">
                <a:solidFill>
                  <a:schemeClr val="bg1"/>
                </a:solidFill>
              </a:rPr>
              <a:t>Leverage Fear Uncertainty &amp; Doubt via data based on value drivers</a:t>
            </a:r>
            <a:endParaRPr lang="en-US" sz="1100" b="1" dirty="0">
              <a:solidFill>
                <a:schemeClr val="bg1"/>
              </a:solidFill>
            </a:endParaRPr>
          </a:p>
        </p:txBody>
      </p:sp>
      <p:sp>
        <p:nvSpPr>
          <p:cNvPr id="31" name="TextBox 30"/>
          <p:cNvSpPr txBox="1"/>
          <p:nvPr/>
        </p:nvSpPr>
        <p:spPr>
          <a:xfrm>
            <a:off x="6330461" y="1956877"/>
            <a:ext cx="1172308" cy="938719"/>
          </a:xfrm>
          <a:prstGeom prst="rect">
            <a:avLst/>
          </a:prstGeom>
          <a:noFill/>
        </p:spPr>
        <p:txBody>
          <a:bodyPr wrap="square" rtlCol="0">
            <a:spAutoFit/>
          </a:bodyPr>
          <a:lstStyle/>
          <a:p>
            <a:r>
              <a:rPr lang="en-US" sz="1100" b="1" dirty="0" smtClean="0">
                <a:solidFill>
                  <a:schemeClr val="bg1"/>
                </a:solidFill>
              </a:rPr>
              <a:t>Make the customer see the challenge </a:t>
            </a:r>
          </a:p>
          <a:p>
            <a:r>
              <a:rPr lang="en-US" sz="1100" b="1" dirty="0" smtClean="0">
                <a:solidFill>
                  <a:schemeClr val="bg1"/>
                </a:solidFill>
              </a:rPr>
              <a:t>/opportunity as their own</a:t>
            </a:r>
            <a:endParaRPr lang="en-US" sz="1100" b="1" dirty="0">
              <a:solidFill>
                <a:schemeClr val="bg1"/>
              </a:solidFill>
            </a:endParaRPr>
          </a:p>
        </p:txBody>
      </p:sp>
      <p:sp>
        <p:nvSpPr>
          <p:cNvPr id="32" name="TextBox 31"/>
          <p:cNvSpPr txBox="1"/>
          <p:nvPr/>
        </p:nvSpPr>
        <p:spPr>
          <a:xfrm>
            <a:off x="8030308" y="1956877"/>
            <a:ext cx="1172308" cy="769441"/>
          </a:xfrm>
          <a:prstGeom prst="rect">
            <a:avLst/>
          </a:prstGeom>
          <a:noFill/>
        </p:spPr>
        <p:txBody>
          <a:bodyPr wrap="square" rtlCol="0">
            <a:spAutoFit/>
          </a:bodyPr>
          <a:lstStyle/>
          <a:p>
            <a:r>
              <a:rPr lang="en-US" sz="1100" b="1" dirty="0" smtClean="0">
                <a:solidFill>
                  <a:schemeClr val="bg1"/>
                </a:solidFill>
              </a:rPr>
              <a:t>Present the capabilities required to seize the opportunity</a:t>
            </a:r>
            <a:endParaRPr lang="en-US" sz="1100" b="1" dirty="0">
              <a:solidFill>
                <a:schemeClr val="bg1"/>
              </a:solidFill>
            </a:endParaRPr>
          </a:p>
        </p:txBody>
      </p:sp>
      <p:sp>
        <p:nvSpPr>
          <p:cNvPr id="33" name="TextBox 32"/>
          <p:cNvSpPr txBox="1"/>
          <p:nvPr/>
        </p:nvSpPr>
        <p:spPr>
          <a:xfrm>
            <a:off x="9673782" y="1956877"/>
            <a:ext cx="1172308" cy="938719"/>
          </a:xfrm>
          <a:prstGeom prst="rect">
            <a:avLst/>
          </a:prstGeom>
          <a:noFill/>
        </p:spPr>
        <p:txBody>
          <a:bodyPr wrap="square" rtlCol="0">
            <a:spAutoFit/>
          </a:bodyPr>
          <a:lstStyle/>
          <a:p>
            <a:r>
              <a:rPr lang="en-US" sz="1100" b="1" dirty="0" smtClean="0">
                <a:solidFill>
                  <a:schemeClr val="bg1"/>
                </a:solidFill>
              </a:rPr>
              <a:t>Demonstrate how your solution is better than anyone else’s</a:t>
            </a:r>
            <a:endParaRPr lang="en-US" sz="1100" b="1" dirty="0">
              <a:solidFill>
                <a:schemeClr val="bg1"/>
              </a:solidFill>
            </a:endParaRPr>
          </a:p>
        </p:txBody>
      </p:sp>
      <p:graphicFrame>
        <p:nvGraphicFramePr>
          <p:cNvPr id="34" name="Table 33"/>
          <p:cNvGraphicFramePr>
            <a:graphicFrameLocks noGrp="1" noChangeAspect="1"/>
          </p:cNvGraphicFramePr>
          <p:nvPr>
            <p:extLst/>
          </p:nvPr>
        </p:nvGraphicFramePr>
        <p:xfrm>
          <a:off x="1324708" y="3103027"/>
          <a:ext cx="9741877" cy="3597466"/>
        </p:xfrm>
        <a:graphic>
          <a:graphicData uri="http://schemas.openxmlformats.org/drawingml/2006/table">
            <a:tbl>
              <a:tblPr firstRow="1" firstCol="1" lastCol="1" bandRow="1"/>
              <a:tblGrid>
                <a:gridCol w="9741877">
                  <a:extLst>
                    <a:ext uri="{9D8B030D-6E8A-4147-A177-3AD203B41FA5}">
                      <a16:colId xmlns:a16="http://schemas.microsoft.com/office/drawing/2014/main" xmlns="" val="3779066252"/>
                    </a:ext>
                  </a:extLst>
                </a:gridCol>
              </a:tblGrid>
              <a:tr h="224733">
                <a:tc>
                  <a:txBody>
                    <a:bodyPr/>
                    <a:lstStyle/>
                    <a:p>
                      <a:pPr marL="0" marR="0" algn="l">
                        <a:lnSpc>
                          <a:spcPct val="107000"/>
                        </a:lnSpc>
                        <a:spcBef>
                          <a:spcPts val="0"/>
                        </a:spcBef>
                        <a:spcAft>
                          <a:spcPts val="800"/>
                        </a:spcAft>
                      </a:pPr>
                      <a:r>
                        <a:rPr lang="en-US" sz="1600" b="1" dirty="0">
                          <a:effectLst/>
                          <a:latin typeface="Calibri" panose="020F0502020204030204" pitchFamily="34" charset="0"/>
                          <a:ea typeface="Times New Roman" panose="02020603050405020304" pitchFamily="18" charset="0"/>
                          <a:cs typeface="Times New Roman" panose="02020603050405020304" pitchFamily="18" charset="0"/>
                        </a:rPr>
                        <a:t>Positive Business Outcomes/The Safe Path</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7421" marR="474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335424963"/>
                  </a:ext>
                </a:extLst>
              </a:tr>
              <a:tr h="3024915">
                <a:tc>
                  <a:txBody>
                    <a:bodyPr/>
                    <a:lstStyle/>
                    <a:p>
                      <a:pPr marL="0" marR="0">
                        <a:lnSpc>
                          <a:spcPct val="115000"/>
                        </a:lnSpc>
                        <a:spcBef>
                          <a:spcPts val="0"/>
                        </a:spcBef>
                        <a:spcAft>
                          <a:spcPts val="800"/>
                        </a:spcAft>
                      </a:pP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 Reduced OPEX &amp; CAPEX </a:t>
                      </a:r>
                    </a:p>
                    <a:p>
                      <a:pPr marL="0" marR="0">
                        <a:lnSpc>
                          <a:spcPct val="115000"/>
                        </a:lnSpc>
                        <a:spcBef>
                          <a:spcPts val="0"/>
                        </a:spcBef>
                        <a:spcAft>
                          <a:spcPts val="800"/>
                        </a:spcAft>
                      </a:pP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 Focus on strategic projects </a:t>
                      </a:r>
                    </a:p>
                    <a:p>
                      <a:pPr marL="0" marR="0">
                        <a:lnSpc>
                          <a:spcPct val="115000"/>
                        </a:lnSpc>
                        <a:spcBef>
                          <a:spcPts val="0"/>
                        </a:spcBef>
                        <a:spcAft>
                          <a:spcPts val="800"/>
                        </a:spcAft>
                      </a:pP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 Better future planning </a:t>
                      </a:r>
                    </a:p>
                    <a:p>
                      <a:pPr marL="0" marR="0">
                        <a:lnSpc>
                          <a:spcPct val="115000"/>
                        </a:lnSpc>
                        <a:spcBef>
                          <a:spcPts val="0"/>
                        </a:spcBef>
                        <a:spcAft>
                          <a:spcPts val="800"/>
                        </a:spcAft>
                      </a:pP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 Build best-of-breed solutions </a:t>
                      </a:r>
                    </a:p>
                    <a:p>
                      <a:pPr marL="0" marR="0">
                        <a:lnSpc>
                          <a:spcPct val="115000"/>
                        </a:lnSpc>
                        <a:spcBef>
                          <a:spcPts val="0"/>
                        </a:spcBef>
                        <a:spcAft>
                          <a:spcPts val="800"/>
                        </a:spcAft>
                      </a:pP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 Tasks &amp; skills well matched </a:t>
                      </a:r>
                    </a:p>
                    <a:p>
                      <a:pPr marL="0" marR="0">
                        <a:lnSpc>
                          <a:spcPct val="115000"/>
                        </a:lnSpc>
                        <a:spcBef>
                          <a:spcPts val="0"/>
                        </a:spcBef>
                        <a:spcAft>
                          <a:spcPts val="800"/>
                        </a:spcAft>
                      </a:pP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 Faster time to revenue </a:t>
                      </a:r>
                    </a:p>
                    <a:p>
                      <a:pPr marL="0" marR="0">
                        <a:lnSpc>
                          <a:spcPct val="115000"/>
                        </a:lnSpc>
                        <a:spcBef>
                          <a:spcPts val="0"/>
                        </a:spcBef>
                        <a:spcAft>
                          <a:spcPts val="800"/>
                        </a:spcAft>
                      </a:pP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 Lower OPEX from automation </a:t>
                      </a:r>
                    </a:p>
                    <a:p>
                      <a:pPr marL="0" marR="0">
                        <a:lnSpc>
                          <a:spcPct val="115000"/>
                        </a:lnSpc>
                        <a:spcBef>
                          <a:spcPts val="0"/>
                        </a:spcBef>
                        <a:spcAft>
                          <a:spcPts val="800"/>
                        </a:spcAft>
                      </a:pP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 Lower churn from predictability </a:t>
                      </a:r>
                    </a:p>
                    <a:p>
                      <a:pPr marL="0" marR="0">
                        <a:lnSpc>
                          <a:spcPct val="115000"/>
                        </a:lnSpc>
                        <a:spcBef>
                          <a:spcPts val="0"/>
                        </a:spcBef>
                        <a:spcAft>
                          <a:spcPts val="800"/>
                        </a:spcAft>
                      </a:pP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 Allows for premium price point </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7421" marR="474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212519620"/>
                  </a:ext>
                </a:extLst>
              </a:tr>
            </a:tbl>
          </a:graphicData>
        </a:graphic>
      </p:graphicFrame>
      <p:sp>
        <p:nvSpPr>
          <p:cNvPr id="35" name="Title 35"/>
          <p:cNvSpPr>
            <a:spLocks noGrp="1"/>
          </p:cNvSpPr>
          <p:nvPr>
            <p:ph type="title"/>
          </p:nvPr>
        </p:nvSpPr>
        <p:spPr>
          <a:xfrm>
            <a:off x="322235" y="130349"/>
            <a:ext cx="11031416" cy="1012368"/>
          </a:xfrm>
        </p:spPr>
        <p:txBody>
          <a:bodyPr/>
          <a:lstStyle/>
          <a:p>
            <a:r>
              <a:rPr lang="en-US" dirty="0"/>
              <a:t>IT Agility</a:t>
            </a:r>
          </a:p>
        </p:txBody>
      </p:sp>
    </p:spTree>
    <p:extLst>
      <p:ext uri="{BB962C8B-B14F-4D97-AF65-F5344CB8AC3E}">
        <p14:creationId xmlns:p14="http://schemas.microsoft.com/office/powerpoint/2010/main" val="339594241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nvSpPr>
        <p:spPr>
          <a:xfrm>
            <a:off x="2848708" y="1899138"/>
            <a:ext cx="1629508" cy="996461"/>
          </a:xfrm>
          <a:prstGeom prst="chevron">
            <a:avLst>
              <a:gd name="adj" fmla="val 19864"/>
            </a:avLst>
          </a:prstGeom>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Chevron 4"/>
          <p:cNvSpPr/>
          <p:nvPr/>
        </p:nvSpPr>
        <p:spPr>
          <a:xfrm>
            <a:off x="4478216" y="1899137"/>
            <a:ext cx="1629508" cy="996461"/>
          </a:xfrm>
          <a:prstGeom prst="chevron">
            <a:avLst>
              <a:gd name="adj" fmla="val 19864"/>
            </a:avLst>
          </a:prstGeom>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Chevron 5"/>
          <p:cNvSpPr/>
          <p:nvPr/>
        </p:nvSpPr>
        <p:spPr>
          <a:xfrm>
            <a:off x="6107724" y="1899137"/>
            <a:ext cx="1629508" cy="996461"/>
          </a:xfrm>
          <a:prstGeom prst="chevron">
            <a:avLst>
              <a:gd name="adj" fmla="val 19864"/>
            </a:avLst>
          </a:prstGeom>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Chevron 6"/>
          <p:cNvSpPr/>
          <p:nvPr/>
        </p:nvSpPr>
        <p:spPr>
          <a:xfrm>
            <a:off x="7807570" y="1899136"/>
            <a:ext cx="1629508" cy="996461"/>
          </a:xfrm>
          <a:prstGeom prst="chevron">
            <a:avLst>
              <a:gd name="adj" fmla="val 19864"/>
            </a:avLst>
          </a:prstGeom>
          <a:solidFill>
            <a:srgbClr val="92D050"/>
          </a:solidFill>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hevron 7"/>
          <p:cNvSpPr/>
          <p:nvPr/>
        </p:nvSpPr>
        <p:spPr>
          <a:xfrm>
            <a:off x="9437078" y="1899135"/>
            <a:ext cx="1629508" cy="996461"/>
          </a:xfrm>
          <a:prstGeom prst="chevron">
            <a:avLst>
              <a:gd name="adj" fmla="val 19864"/>
            </a:avLst>
          </a:prstGeom>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Pentagon 8"/>
          <p:cNvSpPr/>
          <p:nvPr/>
        </p:nvSpPr>
        <p:spPr>
          <a:xfrm>
            <a:off x="1324708" y="1899135"/>
            <a:ext cx="1524000" cy="996461"/>
          </a:xfrm>
          <a:prstGeom prst="homePlate">
            <a:avLst>
              <a:gd name="adj" fmla="val 24118"/>
            </a:avLst>
          </a:prstGeom>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230925" y="1793624"/>
            <a:ext cx="222739" cy="211015"/>
          </a:xfrm>
          <a:prstGeom prst="ellipse">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bg1"/>
                </a:solidFill>
              </a:rPr>
              <a:t>1</a:t>
            </a:r>
            <a:endParaRPr lang="en-US" sz="1050" b="1" dirty="0">
              <a:solidFill>
                <a:schemeClr val="bg1"/>
              </a:solidFill>
            </a:endParaRPr>
          </a:p>
        </p:txBody>
      </p:sp>
      <p:sp>
        <p:nvSpPr>
          <p:cNvPr id="11" name="Oval 10"/>
          <p:cNvSpPr/>
          <p:nvPr/>
        </p:nvSpPr>
        <p:spPr>
          <a:xfrm>
            <a:off x="2754925" y="1793624"/>
            <a:ext cx="222739" cy="211015"/>
          </a:xfrm>
          <a:prstGeom prst="ellipse">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bg1"/>
                </a:solidFill>
              </a:rPr>
              <a:t>2</a:t>
            </a:r>
            <a:endParaRPr lang="en-US" sz="1050" b="1" dirty="0">
              <a:solidFill>
                <a:schemeClr val="bg1"/>
              </a:solidFill>
            </a:endParaRPr>
          </a:p>
        </p:txBody>
      </p:sp>
      <p:sp>
        <p:nvSpPr>
          <p:cNvPr id="12" name="Oval 11"/>
          <p:cNvSpPr/>
          <p:nvPr/>
        </p:nvSpPr>
        <p:spPr>
          <a:xfrm>
            <a:off x="4372709" y="1793624"/>
            <a:ext cx="222739" cy="211015"/>
          </a:xfrm>
          <a:prstGeom prst="ellipse">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bg1"/>
                </a:solidFill>
              </a:rPr>
              <a:t>3</a:t>
            </a:r>
            <a:endParaRPr lang="en-US" sz="1050" b="1" dirty="0">
              <a:solidFill>
                <a:schemeClr val="bg1"/>
              </a:solidFill>
            </a:endParaRPr>
          </a:p>
        </p:txBody>
      </p:sp>
      <p:sp>
        <p:nvSpPr>
          <p:cNvPr id="13" name="Oval 12"/>
          <p:cNvSpPr/>
          <p:nvPr/>
        </p:nvSpPr>
        <p:spPr>
          <a:xfrm>
            <a:off x="6013941" y="1793624"/>
            <a:ext cx="222739" cy="211015"/>
          </a:xfrm>
          <a:prstGeom prst="ellipse">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bg1"/>
                </a:solidFill>
              </a:rPr>
              <a:t>4</a:t>
            </a:r>
            <a:endParaRPr lang="en-US" sz="1050" b="1" dirty="0">
              <a:solidFill>
                <a:schemeClr val="bg1"/>
              </a:solidFill>
            </a:endParaRPr>
          </a:p>
        </p:txBody>
      </p:sp>
      <p:sp>
        <p:nvSpPr>
          <p:cNvPr id="14" name="Oval 13"/>
          <p:cNvSpPr/>
          <p:nvPr/>
        </p:nvSpPr>
        <p:spPr>
          <a:xfrm>
            <a:off x="7643449" y="1793624"/>
            <a:ext cx="222739" cy="211015"/>
          </a:xfrm>
          <a:prstGeom prst="ellipse">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5</a:t>
            </a:r>
          </a:p>
        </p:txBody>
      </p:sp>
      <p:sp>
        <p:nvSpPr>
          <p:cNvPr id="15" name="Oval 14"/>
          <p:cNvSpPr/>
          <p:nvPr/>
        </p:nvSpPr>
        <p:spPr>
          <a:xfrm>
            <a:off x="9355018" y="1793624"/>
            <a:ext cx="222739" cy="211015"/>
          </a:xfrm>
          <a:prstGeom prst="ellipse">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6</a:t>
            </a:r>
            <a:endParaRPr lang="en-US" sz="1200" b="1" dirty="0">
              <a:solidFill>
                <a:schemeClr val="bg1"/>
              </a:solidFill>
            </a:endParaRPr>
          </a:p>
        </p:txBody>
      </p:sp>
      <p:sp>
        <p:nvSpPr>
          <p:cNvPr id="16" name="TextBox 15"/>
          <p:cNvSpPr txBox="1"/>
          <p:nvPr/>
        </p:nvSpPr>
        <p:spPr>
          <a:xfrm>
            <a:off x="1576758" y="1204408"/>
            <a:ext cx="880562" cy="307777"/>
          </a:xfrm>
          <a:prstGeom prst="rect">
            <a:avLst/>
          </a:prstGeom>
          <a:noFill/>
        </p:spPr>
        <p:txBody>
          <a:bodyPr wrap="none" rtlCol="0">
            <a:spAutoFit/>
          </a:bodyPr>
          <a:lstStyle/>
          <a:p>
            <a:r>
              <a:rPr lang="en-US" sz="1400" dirty="0" smtClean="0"/>
              <a:t>Warm Up</a:t>
            </a:r>
            <a:endParaRPr lang="en-US" sz="1400" dirty="0"/>
          </a:p>
        </p:txBody>
      </p:sp>
      <p:sp>
        <p:nvSpPr>
          <p:cNvPr id="17" name="TextBox 16"/>
          <p:cNvSpPr txBox="1"/>
          <p:nvPr/>
        </p:nvSpPr>
        <p:spPr>
          <a:xfrm>
            <a:off x="3154132" y="1204408"/>
            <a:ext cx="799834" cy="307777"/>
          </a:xfrm>
          <a:prstGeom prst="rect">
            <a:avLst/>
          </a:prstGeom>
          <a:noFill/>
        </p:spPr>
        <p:txBody>
          <a:bodyPr wrap="none" rtlCol="0">
            <a:spAutoFit/>
          </a:bodyPr>
          <a:lstStyle/>
          <a:p>
            <a:r>
              <a:rPr lang="en-US" sz="1400" dirty="0" smtClean="0"/>
              <a:t>Reframe</a:t>
            </a:r>
            <a:endParaRPr lang="en-US" sz="1400" dirty="0"/>
          </a:p>
        </p:txBody>
      </p:sp>
      <p:sp>
        <p:nvSpPr>
          <p:cNvPr id="18" name="TextBox 17"/>
          <p:cNvSpPr txBox="1"/>
          <p:nvPr/>
        </p:nvSpPr>
        <p:spPr>
          <a:xfrm>
            <a:off x="6221564" y="1204408"/>
            <a:ext cx="1422184" cy="307777"/>
          </a:xfrm>
          <a:prstGeom prst="rect">
            <a:avLst/>
          </a:prstGeom>
          <a:noFill/>
        </p:spPr>
        <p:txBody>
          <a:bodyPr wrap="none" rtlCol="0">
            <a:spAutoFit/>
          </a:bodyPr>
          <a:lstStyle/>
          <a:p>
            <a:r>
              <a:rPr lang="en-US" sz="1400" dirty="0" smtClean="0"/>
              <a:t>Bind Emotionally</a:t>
            </a:r>
            <a:endParaRPr lang="en-US" sz="1400" dirty="0"/>
          </a:p>
        </p:txBody>
      </p:sp>
      <p:sp>
        <p:nvSpPr>
          <p:cNvPr id="19" name="TextBox 18"/>
          <p:cNvSpPr txBox="1"/>
          <p:nvPr/>
        </p:nvSpPr>
        <p:spPr>
          <a:xfrm>
            <a:off x="9374047" y="1204408"/>
            <a:ext cx="1528880" cy="523220"/>
          </a:xfrm>
          <a:prstGeom prst="rect">
            <a:avLst/>
          </a:prstGeom>
          <a:noFill/>
        </p:spPr>
        <p:txBody>
          <a:bodyPr wrap="none" rtlCol="0">
            <a:spAutoFit/>
          </a:bodyPr>
          <a:lstStyle/>
          <a:p>
            <a:pPr algn="ctr"/>
            <a:r>
              <a:rPr lang="en-US" sz="1400" dirty="0" smtClean="0"/>
              <a:t>Why Your Solution</a:t>
            </a:r>
          </a:p>
          <a:p>
            <a:pPr algn="ctr"/>
            <a:r>
              <a:rPr lang="en-US" sz="1400" dirty="0" smtClean="0"/>
              <a:t>Is Unique</a:t>
            </a:r>
            <a:endParaRPr lang="en-US" sz="1400" dirty="0"/>
          </a:p>
        </p:txBody>
      </p:sp>
      <p:sp>
        <p:nvSpPr>
          <p:cNvPr id="20" name="TextBox 19"/>
          <p:cNvSpPr txBox="1"/>
          <p:nvPr/>
        </p:nvSpPr>
        <p:spPr>
          <a:xfrm>
            <a:off x="7786158" y="1204408"/>
            <a:ext cx="1333185" cy="523220"/>
          </a:xfrm>
          <a:prstGeom prst="rect">
            <a:avLst/>
          </a:prstGeom>
          <a:noFill/>
        </p:spPr>
        <p:txBody>
          <a:bodyPr wrap="none" rtlCol="0">
            <a:spAutoFit/>
          </a:bodyPr>
          <a:lstStyle/>
          <a:p>
            <a:pPr algn="ctr"/>
            <a:r>
              <a:rPr lang="en-US" sz="1400" dirty="0" smtClean="0"/>
              <a:t>Present What’s </a:t>
            </a:r>
          </a:p>
          <a:p>
            <a:pPr algn="ctr"/>
            <a:r>
              <a:rPr lang="en-US" sz="1400" dirty="0" smtClean="0"/>
              <a:t>Needed</a:t>
            </a:r>
            <a:endParaRPr lang="en-US" sz="1400" dirty="0"/>
          </a:p>
        </p:txBody>
      </p:sp>
      <p:sp>
        <p:nvSpPr>
          <p:cNvPr id="21" name="TextBox 20"/>
          <p:cNvSpPr txBox="1"/>
          <p:nvPr/>
        </p:nvSpPr>
        <p:spPr>
          <a:xfrm>
            <a:off x="4703427" y="1204408"/>
            <a:ext cx="985270" cy="307777"/>
          </a:xfrm>
          <a:prstGeom prst="rect">
            <a:avLst/>
          </a:prstGeom>
          <a:noFill/>
        </p:spPr>
        <p:txBody>
          <a:bodyPr wrap="none" rtlCol="0">
            <a:spAutoFit/>
          </a:bodyPr>
          <a:lstStyle/>
          <a:p>
            <a:r>
              <a:rPr lang="en-US" sz="1400" dirty="0" smtClean="0"/>
              <a:t>Rationalize</a:t>
            </a:r>
            <a:endParaRPr lang="en-US" sz="1400" dirty="0"/>
          </a:p>
        </p:txBody>
      </p:sp>
      <p:cxnSp>
        <p:nvCxnSpPr>
          <p:cNvPr id="22" name="Straight Connector 21"/>
          <p:cNvCxnSpPr/>
          <p:nvPr/>
        </p:nvCxnSpPr>
        <p:spPr>
          <a:xfrm>
            <a:off x="1342293" y="1204408"/>
            <a:ext cx="1295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922908" y="1204408"/>
            <a:ext cx="1295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542543" y="1204408"/>
            <a:ext cx="1295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213231" y="1204408"/>
            <a:ext cx="1295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7807570" y="1204408"/>
            <a:ext cx="1295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469627" y="1204408"/>
            <a:ext cx="1295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416021" y="1956877"/>
            <a:ext cx="1172308" cy="600164"/>
          </a:xfrm>
          <a:prstGeom prst="rect">
            <a:avLst/>
          </a:prstGeom>
          <a:noFill/>
        </p:spPr>
        <p:txBody>
          <a:bodyPr wrap="square" rtlCol="0">
            <a:spAutoFit/>
          </a:bodyPr>
          <a:lstStyle/>
          <a:p>
            <a:r>
              <a:rPr lang="en-US" sz="1100" b="1" dirty="0" smtClean="0">
                <a:solidFill>
                  <a:schemeClr val="bg1"/>
                </a:solidFill>
              </a:rPr>
              <a:t>Build credibility:</a:t>
            </a:r>
          </a:p>
          <a:p>
            <a:r>
              <a:rPr lang="en-US" sz="1100" b="1" dirty="0" smtClean="0">
                <a:solidFill>
                  <a:schemeClr val="bg1"/>
                </a:solidFill>
              </a:rPr>
              <a:t>“I know your world”</a:t>
            </a:r>
            <a:endParaRPr lang="en-US" sz="1100" b="1" dirty="0">
              <a:solidFill>
                <a:schemeClr val="bg1"/>
              </a:solidFill>
            </a:endParaRPr>
          </a:p>
        </p:txBody>
      </p:sp>
      <p:sp>
        <p:nvSpPr>
          <p:cNvPr id="29" name="TextBox 28"/>
          <p:cNvSpPr txBox="1"/>
          <p:nvPr/>
        </p:nvSpPr>
        <p:spPr>
          <a:xfrm>
            <a:off x="3090408" y="1956877"/>
            <a:ext cx="1172308" cy="938719"/>
          </a:xfrm>
          <a:prstGeom prst="rect">
            <a:avLst/>
          </a:prstGeom>
          <a:noFill/>
        </p:spPr>
        <p:txBody>
          <a:bodyPr wrap="square" rtlCol="0">
            <a:spAutoFit/>
          </a:bodyPr>
          <a:lstStyle/>
          <a:p>
            <a:r>
              <a:rPr lang="en-US" sz="1100" b="1" dirty="0" smtClean="0">
                <a:solidFill>
                  <a:schemeClr val="bg1"/>
                </a:solidFill>
              </a:rPr>
              <a:t>Surprise with a new perspective, making them wanting more</a:t>
            </a:r>
            <a:endParaRPr lang="en-US" sz="1100" b="1" dirty="0">
              <a:solidFill>
                <a:schemeClr val="bg1"/>
              </a:solidFill>
            </a:endParaRPr>
          </a:p>
        </p:txBody>
      </p:sp>
      <p:sp>
        <p:nvSpPr>
          <p:cNvPr id="30" name="TextBox 29"/>
          <p:cNvSpPr txBox="1"/>
          <p:nvPr/>
        </p:nvSpPr>
        <p:spPr>
          <a:xfrm>
            <a:off x="4764795" y="1956877"/>
            <a:ext cx="1172308" cy="938719"/>
          </a:xfrm>
          <a:prstGeom prst="rect">
            <a:avLst/>
          </a:prstGeom>
          <a:noFill/>
        </p:spPr>
        <p:txBody>
          <a:bodyPr wrap="square" rtlCol="0">
            <a:spAutoFit/>
          </a:bodyPr>
          <a:lstStyle/>
          <a:p>
            <a:r>
              <a:rPr lang="en-US" sz="1100" b="1" dirty="0" smtClean="0">
                <a:solidFill>
                  <a:schemeClr val="bg1"/>
                </a:solidFill>
              </a:rPr>
              <a:t>Leverage Fear Uncertainty &amp; Doubt via data based on value drivers</a:t>
            </a:r>
            <a:endParaRPr lang="en-US" sz="1100" b="1" dirty="0">
              <a:solidFill>
                <a:schemeClr val="bg1"/>
              </a:solidFill>
            </a:endParaRPr>
          </a:p>
        </p:txBody>
      </p:sp>
      <p:sp>
        <p:nvSpPr>
          <p:cNvPr id="31" name="TextBox 30"/>
          <p:cNvSpPr txBox="1"/>
          <p:nvPr/>
        </p:nvSpPr>
        <p:spPr>
          <a:xfrm>
            <a:off x="6330461" y="1956877"/>
            <a:ext cx="1172308" cy="938719"/>
          </a:xfrm>
          <a:prstGeom prst="rect">
            <a:avLst/>
          </a:prstGeom>
          <a:noFill/>
        </p:spPr>
        <p:txBody>
          <a:bodyPr wrap="square" rtlCol="0">
            <a:spAutoFit/>
          </a:bodyPr>
          <a:lstStyle/>
          <a:p>
            <a:r>
              <a:rPr lang="en-US" sz="1100" b="1" dirty="0" smtClean="0">
                <a:solidFill>
                  <a:schemeClr val="bg1"/>
                </a:solidFill>
              </a:rPr>
              <a:t>Make the customer see the challenge </a:t>
            </a:r>
          </a:p>
          <a:p>
            <a:r>
              <a:rPr lang="en-US" sz="1100" b="1" dirty="0" smtClean="0">
                <a:solidFill>
                  <a:schemeClr val="bg1"/>
                </a:solidFill>
              </a:rPr>
              <a:t>/opportunity as their own</a:t>
            </a:r>
            <a:endParaRPr lang="en-US" sz="1100" b="1" dirty="0">
              <a:solidFill>
                <a:schemeClr val="bg1"/>
              </a:solidFill>
            </a:endParaRPr>
          </a:p>
        </p:txBody>
      </p:sp>
      <p:sp>
        <p:nvSpPr>
          <p:cNvPr id="32" name="TextBox 31"/>
          <p:cNvSpPr txBox="1"/>
          <p:nvPr/>
        </p:nvSpPr>
        <p:spPr>
          <a:xfrm>
            <a:off x="8030308" y="1956877"/>
            <a:ext cx="1172308" cy="769441"/>
          </a:xfrm>
          <a:prstGeom prst="rect">
            <a:avLst/>
          </a:prstGeom>
          <a:noFill/>
        </p:spPr>
        <p:txBody>
          <a:bodyPr wrap="square" rtlCol="0">
            <a:spAutoFit/>
          </a:bodyPr>
          <a:lstStyle/>
          <a:p>
            <a:r>
              <a:rPr lang="en-US" sz="1100" b="1" dirty="0" smtClean="0">
                <a:solidFill>
                  <a:schemeClr val="bg1"/>
                </a:solidFill>
              </a:rPr>
              <a:t>Present the capabilities required to seize the opportunity</a:t>
            </a:r>
            <a:endParaRPr lang="en-US" sz="1100" b="1" dirty="0">
              <a:solidFill>
                <a:schemeClr val="bg1"/>
              </a:solidFill>
            </a:endParaRPr>
          </a:p>
        </p:txBody>
      </p:sp>
      <p:sp>
        <p:nvSpPr>
          <p:cNvPr id="33" name="TextBox 32"/>
          <p:cNvSpPr txBox="1"/>
          <p:nvPr/>
        </p:nvSpPr>
        <p:spPr>
          <a:xfrm>
            <a:off x="9673782" y="1956877"/>
            <a:ext cx="1172308" cy="938719"/>
          </a:xfrm>
          <a:prstGeom prst="rect">
            <a:avLst/>
          </a:prstGeom>
          <a:noFill/>
        </p:spPr>
        <p:txBody>
          <a:bodyPr wrap="square" rtlCol="0">
            <a:spAutoFit/>
          </a:bodyPr>
          <a:lstStyle/>
          <a:p>
            <a:r>
              <a:rPr lang="en-US" sz="1100" b="1" dirty="0" smtClean="0">
                <a:solidFill>
                  <a:schemeClr val="bg1"/>
                </a:solidFill>
              </a:rPr>
              <a:t>Demonstrate how your solution is better than anyone else’s</a:t>
            </a:r>
            <a:endParaRPr lang="en-US" sz="1100" b="1" dirty="0">
              <a:solidFill>
                <a:schemeClr val="bg1"/>
              </a:solidFill>
            </a:endParaRPr>
          </a:p>
        </p:txBody>
      </p:sp>
      <p:graphicFrame>
        <p:nvGraphicFramePr>
          <p:cNvPr id="34" name="Table 33"/>
          <p:cNvGraphicFramePr>
            <a:graphicFrameLocks noGrp="1" noChangeAspect="1"/>
          </p:cNvGraphicFramePr>
          <p:nvPr>
            <p:extLst>
              <p:ext uri="{D42A27DB-BD31-4B8C-83A1-F6EECF244321}">
                <p14:modId xmlns:p14="http://schemas.microsoft.com/office/powerpoint/2010/main" val="4269703698"/>
              </p:ext>
            </p:extLst>
          </p:nvPr>
        </p:nvGraphicFramePr>
        <p:xfrm>
          <a:off x="1342293" y="2895596"/>
          <a:ext cx="9604588" cy="3979482"/>
        </p:xfrm>
        <a:graphic>
          <a:graphicData uri="http://schemas.openxmlformats.org/drawingml/2006/table">
            <a:tbl>
              <a:tblPr firstRow="1" firstCol="1" lastCol="1" bandRow="1"/>
              <a:tblGrid>
                <a:gridCol w="9604588">
                  <a:extLst>
                    <a:ext uri="{9D8B030D-6E8A-4147-A177-3AD203B41FA5}">
                      <a16:colId xmlns:a16="http://schemas.microsoft.com/office/drawing/2014/main" xmlns="" val="4173698092"/>
                    </a:ext>
                  </a:extLst>
                </a:gridCol>
              </a:tblGrid>
              <a:tr h="230163">
                <a:tc>
                  <a:txBody>
                    <a:bodyPr/>
                    <a:lstStyle/>
                    <a:p>
                      <a:pPr marL="0" marR="0" algn="l">
                        <a:lnSpc>
                          <a:spcPct val="107000"/>
                        </a:lnSpc>
                        <a:spcBef>
                          <a:spcPts val="0"/>
                        </a:spcBef>
                        <a:spcAft>
                          <a:spcPts val="800"/>
                        </a:spcAft>
                      </a:pPr>
                      <a:r>
                        <a:rPr lang="en-US" sz="1600" b="1" dirty="0">
                          <a:effectLst/>
                          <a:latin typeface="Calibri" panose="020F0502020204030204" pitchFamily="34" charset="0"/>
                          <a:ea typeface="Times New Roman" panose="02020603050405020304" pitchFamily="18" charset="0"/>
                          <a:cs typeface="Times New Roman" panose="02020603050405020304" pitchFamily="18" charset="0"/>
                        </a:rPr>
                        <a:t>Required Capabilities</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7421" marR="474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335424963"/>
                  </a:ext>
                </a:extLst>
              </a:tr>
              <a:tr h="3417862">
                <a:tc>
                  <a:txBody>
                    <a:bodyPr/>
                    <a:lstStyle/>
                    <a:p>
                      <a:pPr marL="0" marR="0">
                        <a:lnSpc>
                          <a:spcPct val="115000"/>
                        </a:lnSpc>
                        <a:spcBef>
                          <a:spcPts val="0"/>
                        </a:spcBef>
                        <a:spcAft>
                          <a:spcPts val="800"/>
                        </a:spcAft>
                      </a:pP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 Actionable recommendations </a:t>
                      </a:r>
                    </a:p>
                    <a:p>
                      <a:pPr marL="0" marR="0">
                        <a:lnSpc>
                          <a:spcPct val="115000"/>
                        </a:lnSpc>
                        <a:spcBef>
                          <a:spcPts val="0"/>
                        </a:spcBef>
                        <a:spcAft>
                          <a:spcPts val="800"/>
                        </a:spcAft>
                      </a:pP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 Intelligent resource allocation </a:t>
                      </a:r>
                    </a:p>
                    <a:p>
                      <a:pPr marL="0" marR="0">
                        <a:lnSpc>
                          <a:spcPct val="115000"/>
                        </a:lnSpc>
                        <a:spcBef>
                          <a:spcPts val="0"/>
                        </a:spcBef>
                        <a:spcAft>
                          <a:spcPts val="800"/>
                        </a:spcAft>
                      </a:pP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 “What-if” scenario modeling </a:t>
                      </a:r>
                    </a:p>
                    <a:p>
                      <a:pPr marL="0" marR="0">
                        <a:lnSpc>
                          <a:spcPct val="115000"/>
                        </a:lnSpc>
                        <a:spcBef>
                          <a:spcPts val="0"/>
                        </a:spcBef>
                        <a:spcAft>
                          <a:spcPts val="800"/>
                        </a:spcAft>
                      </a:pP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 Broad tech &amp; vendor support </a:t>
                      </a:r>
                    </a:p>
                    <a:p>
                      <a:pPr marL="0" marR="0">
                        <a:lnSpc>
                          <a:spcPct val="115000"/>
                        </a:lnSpc>
                        <a:spcBef>
                          <a:spcPts val="0"/>
                        </a:spcBef>
                        <a:spcAft>
                          <a:spcPts val="800"/>
                        </a:spcAft>
                      </a:pP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 Scalability &amp; fast time to value </a:t>
                      </a:r>
                    </a:p>
                    <a:p>
                      <a:pPr marL="0" marR="0">
                        <a:lnSpc>
                          <a:spcPct val="115000"/>
                        </a:lnSpc>
                        <a:spcBef>
                          <a:spcPts val="0"/>
                        </a:spcBef>
                        <a:spcAft>
                          <a:spcPts val="800"/>
                        </a:spcAft>
                      </a:pP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 Rapid, accurate planning </a:t>
                      </a:r>
                    </a:p>
                    <a:p>
                      <a:pPr marL="0" marR="0">
                        <a:lnSpc>
                          <a:spcPct val="115000"/>
                        </a:lnSpc>
                        <a:spcBef>
                          <a:spcPts val="0"/>
                        </a:spcBef>
                        <a:spcAft>
                          <a:spcPts val="800"/>
                        </a:spcAft>
                      </a:pP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 Intelligent workload placement </a:t>
                      </a:r>
                    </a:p>
                    <a:p>
                      <a:pPr marL="0" marR="0">
                        <a:lnSpc>
                          <a:spcPct val="115000"/>
                        </a:lnSpc>
                        <a:spcBef>
                          <a:spcPts val="0"/>
                        </a:spcBef>
                        <a:spcAft>
                          <a:spcPts val="800"/>
                        </a:spcAft>
                      </a:pP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Continual/auto control of </a:t>
                      </a:r>
                      <a:r>
                        <a:rPr lang="en-US" sz="1600" dirty="0" err="1" smtClean="0">
                          <a:effectLst/>
                          <a:latin typeface="Calibri" panose="020F0502020204030204" pitchFamily="34" charset="0"/>
                          <a:ea typeface="Times New Roman" panose="02020603050405020304" pitchFamily="18" charset="0"/>
                          <a:cs typeface="Times New Roman" panose="02020603050405020304" pitchFamily="18" charset="0"/>
                        </a:rPr>
                        <a:t>env</a:t>
                      </a: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 </a:t>
                      </a:r>
                    </a:p>
                    <a:p>
                      <a:pPr marL="0" marR="0">
                        <a:lnSpc>
                          <a:spcPct val="115000"/>
                        </a:lnSpc>
                        <a:spcBef>
                          <a:spcPts val="0"/>
                        </a:spcBef>
                        <a:spcAft>
                          <a:spcPts val="800"/>
                        </a:spcAft>
                      </a:pP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 Full multi-tenancy support </a:t>
                      </a:r>
                    </a:p>
                    <a:p>
                      <a:pPr marL="0" marR="0">
                        <a:lnSpc>
                          <a:spcPct val="115000"/>
                        </a:lnSpc>
                        <a:spcBef>
                          <a:spcPts val="0"/>
                        </a:spcBef>
                        <a:spcAft>
                          <a:spcPts val="800"/>
                        </a:spcAft>
                      </a:pP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 Virtual data centers </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7421" marR="474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212519620"/>
                  </a:ext>
                </a:extLst>
              </a:tr>
            </a:tbl>
          </a:graphicData>
        </a:graphic>
      </p:graphicFrame>
      <p:sp>
        <p:nvSpPr>
          <p:cNvPr id="35" name="Title 35"/>
          <p:cNvSpPr>
            <a:spLocks noGrp="1"/>
          </p:cNvSpPr>
          <p:nvPr>
            <p:ph type="title"/>
          </p:nvPr>
        </p:nvSpPr>
        <p:spPr>
          <a:xfrm>
            <a:off x="322235" y="130349"/>
            <a:ext cx="11031416" cy="1012368"/>
          </a:xfrm>
        </p:spPr>
        <p:txBody>
          <a:bodyPr/>
          <a:lstStyle/>
          <a:p>
            <a:r>
              <a:rPr lang="en-US" dirty="0"/>
              <a:t>IT Agility</a:t>
            </a:r>
          </a:p>
        </p:txBody>
      </p:sp>
    </p:spTree>
    <p:extLst>
      <p:ext uri="{BB962C8B-B14F-4D97-AF65-F5344CB8AC3E}">
        <p14:creationId xmlns:p14="http://schemas.microsoft.com/office/powerpoint/2010/main" val="284620877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nvSpPr>
        <p:spPr>
          <a:xfrm>
            <a:off x="2848708" y="1899138"/>
            <a:ext cx="1629508" cy="996461"/>
          </a:xfrm>
          <a:prstGeom prst="chevron">
            <a:avLst>
              <a:gd name="adj" fmla="val 19864"/>
            </a:avLst>
          </a:prstGeom>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Chevron 4"/>
          <p:cNvSpPr/>
          <p:nvPr/>
        </p:nvSpPr>
        <p:spPr>
          <a:xfrm>
            <a:off x="4478216" y="1899137"/>
            <a:ext cx="1629508" cy="996461"/>
          </a:xfrm>
          <a:prstGeom prst="chevron">
            <a:avLst>
              <a:gd name="adj" fmla="val 19864"/>
            </a:avLst>
          </a:prstGeom>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Chevron 5"/>
          <p:cNvSpPr/>
          <p:nvPr/>
        </p:nvSpPr>
        <p:spPr>
          <a:xfrm>
            <a:off x="6107724" y="1899137"/>
            <a:ext cx="1629508" cy="996461"/>
          </a:xfrm>
          <a:prstGeom prst="chevron">
            <a:avLst>
              <a:gd name="adj" fmla="val 19864"/>
            </a:avLst>
          </a:prstGeom>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Chevron 6"/>
          <p:cNvSpPr/>
          <p:nvPr/>
        </p:nvSpPr>
        <p:spPr>
          <a:xfrm>
            <a:off x="7807570" y="1899136"/>
            <a:ext cx="1629508" cy="996461"/>
          </a:xfrm>
          <a:prstGeom prst="chevron">
            <a:avLst>
              <a:gd name="adj" fmla="val 19864"/>
            </a:avLst>
          </a:prstGeom>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hevron 7"/>
          <p:cNvSpPr/>
          <p:nvPr/>
        </p:nvSpPr>
        <p:spPr>
          <a:xfrm>
            <a:off x="9437078" y="1899135"/>
            <a:ext cx="1629508" cy="996461"/>
          </a:xfrm>
          <a:prstGeom prst="chevron">
            <a:avLst>
              <a:gd name="adj" fmla="val 19864"/>
            </a:avLst>
          </a:prstGeom>
          <a:solidFill>
            <a:srgbClr val="92D050"/>
          </a:solidFill>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Pentagon 8"/>
          <p:cNvSpPr/>
          <p:nvPr/>
        </p:nvSpPr>
        <p:spPr>
          <a:xfrm>
            <a:off x="1324708" y="1899135"/>
            <a:ext cx="1524000" cy="996461"/>
          </a:xfrm>
          <a:prstGeom prst="homePlate">
            <a:avLst>
              <a:gd name="adj" fmla="val 24118"/>
            </a:avLst>
          </a:prstGeom>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230925" y="1793624"/>
            <a:ext cx="222739" cy="211015"/>
          </a:xfrm>
          <a:prstGeom prst="ellipse">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bg1"/>
                </a:solidFill>
              </a:rPr>
              <a:t>1</a:t>
            </a:r>
            <a:endParaRPr lang="en-US" sz="1050" b="1" dirty="0">
              <a:solidFill>
                <a:schemeClr val="bg1"/>
              </a:solidFill>
            </a:endParaRPr>
          </a:p>
        </p:txBody>
      </p:sp>
      <p:sp>
        <p:nvSpPr>
          <p:cNvPr id="11" name="Oval 10"/>
          <p:cNvSpPr/>
          <p:nvPr/>
        </p:nvSpPr>
        <p:spPr>
          <a:xfrm>
            <a:off x="2754925" y="1793624"/>
            <a:ext cx="222739" cy="211015"/>
          </a:xfrm>
          <a:prstGeom prst="ellipse">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bg1"/>
                </a:solidFill>
              </a:rPr>
              <a:t>2</a:t>
            </a:r>
            <a:endParaRPr lang="en-US" sz="1050" b="1" dirty="0">
              <a:solidFill>
                <a:schemeClr val="bg1"/>
              </a:solidFill>
            </a:endParaRPr>
          </a:p>
        </p:txBody>
      </p:sp>
      <p:sp>
        <p:nvSpPr>
          <p:cNvPr id="12" name="Oval 11"/>
          <p:cNvSpPr/>
          <p:nvPr/>
        </p:nvSpPr>
        <p:spPr>
          <a:xfrm>
            <a:off x="4372709" y="1793624"/>
            <a:ext cx="222739" cy="211015"/>
          </a:xfrm>
          <a:prstGeom prst="ellipse">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bg1"/>
                </a:solidFill>
              </a:rPr>
              <a:t>3</a:t>
            </a:r>
            <a:endParaRPr lang="en-US" sz="1050" b="1" dirty="0">
              <a:solidFill>
                <a:schemeClr val="bg1"/>
              </a:solidFill>
            </a:endParaRPr>
          </a:p>
        </p:txBody>
      </p:sp>
      <p:sp>
        <p:nvSpPr>
          <p:cNvPr id="13" name="Oval 12"/>
          <p:cNvSpPr/>
          <p:nvPr/>
        </p:nvSpPr>
        <p:spPr>
          <a:xfrm>
            <a:off x="6013941" y="1793624"/>
            <a:ext cx="222739" cy="211015"/>
          </a:xfrm>
          <a:prstGeom prst="ellipse">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bg1"/>
                </a:solidFill>
              </a:rPr>
              <a:t>4</a:t>
            </a:r>
            <a:endParaRPr lang="en-US" sz="1050" b="1" dirty="0">
              <a:solidFill>
                <a:schemeClr val="bg1"/>
              </a:solidFill>
            </a:endParaRPr>
          </a:p>
        </p:txBody>
      </p:sp>
      <p:sp>
        <p:nvSpPr>
          <p:cNvPr id="14" name="Oval 13"/>
          <p:cNvSpPr/>
          <p:nvPr/>
        </p:nvSpPr>
        <p:spPr>
          <a:xfrm>
            <a:off x="7643449" y="1793624"/>
            <a:ext cx="222739" cy="211015"/>
          </a:xfrm>
          <a:prstGeom prst="ellipse">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5</a:t>
            </a:r>
          </a:p>
        </p:txBody>
      </p:sp>
      <p:sp>
        <p:nvSpPr>
          <p:cNvPr id="15" name="Oval 14"/>
          <p:cNvSpPr/>
          <p:nvPr/>
        </p:nvSpPr>
        <p:spPr>
          <a:xfrm>
            <a:off x="9355018" y="1793624"/>
            <a:ext cx="222739" cy="211015"/>
          </a:xfrm>
          <a:prstGeom prst="ellipse">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6</a:t>
            </a:r>
            <a:endParaRPr lang="en-US" sz="1200" b="1" dirty="0">
              <a:solidFill>
                <a:schemeClr val="bg1"/>
              </a:solidFill>
            </a:endParaRPr>
          </a:p>
        </p:txBody>
      </p:sp>
      <p:sp>
        <p:nvSpPr>
          <p:cNvPr id="16" name="TextBox 15"/>
          <p:cNvSpPr txBox="1"/>
          <p:nvPr/>
        </p:nvSpPr>
        <p:spPr>
          <a:xfrm>
            <a:off x="1576758" y="1220450"/>
            <a:ext cx="880562" cy="307777"/>
          </a:xfrm>
          <a:prstGeom prst="rect">
            <a:avLst/>
          </a:prstGeom>
          <a:noFill/>
        </p:spPr>
        <p:txBody>
          <a:bodyPr wrap="none" rtlCol="0">
            <a:spAutoFit/>
          </a:bodyPr>
          <a:lstStyle/>
          <a:p>
            <a:r>
              <a:rPr lang="en-US" sz="1400" dirty="0" smtClean="0"/>
              <a:t>Warm Up</a:t>
            </a:r>
            <a:endParaRPr lang="en-US" sz="1400" dirty="0"/>
          </a:p>
        </p:txBody>
      </p:sp>
      <p:sp>
        <p:nvSpPr>
          <p:cNvPr id="17" name="TextBox 16"/>
          <p:cNvSpPr txBox="1"/>
          <p:nvPr/>
        </p:nvSpPr>
        <p:spPr>
          <a:xfrm>
            <a:off x="3154132" y="1220450"/>
            <a:ext cx="799834" cy="307777"/>
          </a:xfrm>
          <a:prstGeom prst="rect">
            <a:avLst/>
          </a:prstGeom>
          <a:noFill/>
        </p:spPr>
        <p:txBody>
          <a:bodyPr wrap="none" rtlCol="0">
            <a:spAutoFit/>
          </a:bodyPr>
          <a:lstStyle/>
          <a:p>
            <a:r>
              <a:rPr lang="en-US" sz="1400" dirty="0" smtClean="0"/>
              <a:t>Reframe</a:t>
            </a:r>
            <a:endParaRPr lang="en-US" sz="1400" dirty="0"/>
          </a:p>
        </p:txBody>
      </p:sp>
      <p:sp>
        <p:nvSpPr>
          <p:cNvPr id="18" name="TextBox 17"/>
          <p:cNvSpPr txBox="1"/>
          <p:nvPr/>
        </p:nvSpPr>
        <p:spPr>
          <a:xfrm>
            <a:off x="6221564" y="1220450"/>
            <a:ext cx="1422184" cy="307777"/>
          </a:xfrm>
          <a:prstGeom prst="rect">
            <a:avLst/>
          </a:prstGeom>
          <a:noFill/>
        </p:spPr>
        <p:txBody>
          <a:bodyPr wrap="none" rtlCol="0">
            <a:spAutoFit/>
          </a:bodyPr>
          <a:lstStyle/>
          <a:p>
            <a:r>
              <a:rPr lang="en-US" sz="1400" dirty="0" smtClean="0"/>
              <a:t>Bind Emotionally</a:t>
            </a:r>
            <a:endParaRPr lang="en-US" sz="1400" dirty="0"/>
          </a:p>
        </p:txBody>
      </p:sp>
      <p:sp>
        <p:nvSpPr>
          <p:cNvPr id="19" name="TextBox 18"/>
          <p:cNvSpPr txBox="1"/>
          <p:nvPr/>
        </p:nvSpPr>
        <p:spPr>
          <a:xfrm>
            <a:off x="9374047" y="1220450"/>
            <a:ext cx="1528880" cy="523220"/>
          </a:xfrm>
          <a:prstGeom prst="rect">
            <a:avLst/>
          </a:prstGeom>
          <a:noFill/>
        </p:spPr>
        <p:txBody>
          <a:bodyPr wrap="none" rtlCol="0">
            <a:spAutoFit/>
          </a:bodyPr>
          <a:lstStyle/>
          <a:p>
            <a:pPr algn="ctr"/>
            <a:r>
              <a:rPr lang="en-US" sz="1400" dirty="0" smtClean="0"/>
              <a:t>Why Your Solution</a:t>
            </a:r>
          </a:p>
          <a:p>
            <a:pPr algn="ctr"/>
            <a:r>
              <a:rPr lang="en-US" sz="1400" dirty="0" smtClean="0"/>
              <a:t>Is Unique</a:t>
            </a:r>
            <a:endParaRPr lang="en-US" sz="1400" dirty="0"/>
          </a:p>
        </p:txBody>
      </p:sp>
      <p:sp>
        <p:nvSpPr>
          <p:cNvPr id="20" name="TextBox 19"/>
          <p:cNvSpPr txBox="1"/>
          <p:nvPr/>
        </p:nvSpPr>
        <p:spPr>
          <a:xfrm>
            <a:off x="7786158" y="1220450"/>
            <a:ext cx="1333185" cy="523220"/>
          </a:xfrm>
          <a:prstGeom prst="rect">
            <a:avLst/>
          </a:prstGeom>
          <a:noFill/>
        </p:spPr>
        <p:txBody>
          <a:bodyPr wrap="none" rtlCol="0">
            <a:spAutoFit/>
          </a:bodyPr>
          <a:lstStyle/>
          <a:p>
            <a:pPr algn="ctr"/>
            <a:r>
              <a:rPr lang="en-US" sz="1400" dirty="0" smtClean="0"/>
              <a:t>Present What’s </a:t>
            </a:r>
          </a:p>
          <a:p>
            <a:pPr algn="ctr"/>
            <a:r>
              <a:rPr lang="en-US" sz="1400" dirty="0" smtClean="0"/>
              <a:t>Needed</a:t>
            </a:r>
            <a:endParaRPr lang="en-US" sz="1400" dirty="0"/>
          </a:p>
        </p:txBody>
      </p:sp>
      <p:sp>
        <p:nvSpPr>
          <p:cNvPr id="21" name="TextBox 20"/>
          <p:cNvSpPr txBox="1"/>
          <p:nvPr/>
        </p:nvSpPr>
        <p:spPr>
          <a:xfrm>
            <a:off x="4703427" y="1220450"/>
            <a:ext cx="985270" cy="307777"/>
          </a:xfrm>
          <a:prstGeom prst="rect">
            <a:avLst/>
          </a:prstGeom>
          <a:noFill/>
        </p:spPr>
        <p:txBody>
          <a:bodyPr wrap="none" rtlCol="0">
            <a:spAutoFit/>
          </a:bodyPr>
          <a:lstStyle/>
          <a:p>
            <a:r>
              <a:rPr lang="en-US" sz="1400" dirty="0" smtClean="0"/>
              <a:t>Rationalize</a:t>
            </a:r>
            <a:endParaRPr lang="en-US" sz="1400" dirty="0"/>
          </a:p>
        </p:txBody>
      </p:sp>
      <p:cxnSp>
        <p:nvCxnSpPr>
          <p:cNvPr id="22" name="Straight Connector 21"/>
          <p:cNvCxnSpPr/>
          <p:nvPr/>
        </p:nvCxnSpPr>
        <p:spPr>
          <a:xfrm>
            <a:off x="1342293" y="1220450"/>
            <a:ext cx="1295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922908" y="1220450"/>
            <a:ext cx="1295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542543" y="1220450"/>
            <a:ext cx="1295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213231" y="1220450"/>
            <a:ext cx="1295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7807570" y="1220450"/>
            <a:ext cx="1295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469627" y="1220450"/>
            <a:ext cx="1295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416021" y="1956877"/>
            <a:ext cx="1172308" cy="600164"/>
          </a:xfrm>
          <a:prstGeom prst="rect">
            <a:avLst/>
          </a:prstGeom>
          <a:noFill/>
        </p:spPr>
        <p:txBody>
          <a:bodyPr wrap="square" rtlCol="0">
            <a:spAutoFit/>
          </a:bodyPr>
          <a:lstStyle/>
          <a:p>
            <a:r>
              <a:rPr lang="en-US" sz="1100" b="1" dirty="0" smtClean="0">
                <a:solidFill>
                  <a:schemeClr val="bg1"/>
                </a:solidFill>
              </a:rPr>
              <a:t>Build credibility:</a:t>
            </a:r>
          </a:p>
          <a:p>
            <a:r>
              <a:rPr lang="en-US" sz="1100" b="1" dirty="0" smtClean="0">
                <a:solidFill>
                  <a:schemeClr val="bg1"/>
                </a:solidFill>
              </a:rPr>
              <a:t>“I know your world”</a:t>
            </a:r>
            <a:endParaRPr lang="en-US" sz="1100" b="1" dirty="0">
              <a:solidFill>
                <a:schemeClr val="bg1"/>
              </a:solidFill>
            </a:endParaRPr>
          </a:p>
        </p:txBody>
      </p:sp>
      <p:sp>
        <p:nvSpPr>
          <p:cNvPr id="29" name="TextBox 28"/>
          <p:cNvSpPr txBox="1"/>
          <p:nvPr/>
        </p:nvSpPr>
        <p:spPr>
          <a:xfrm>
            <a:off x="3090408" y="1956877"/>
            <a:ext cx="1172308" cy="938719"/>
          </a:xfrm>
          <a:prstGeom prst="rect">
            <a:avLst/>
          </a:prstGeom>
          <a:noFill/>
        </p:spPr>
        <p:txBody>
          <a:bodyPr wrap="square" rtlCol="0">
            <a:spAutoFit/>
          </a:bodyPr>
          <a:lstStyle/>
          <a:p>
            <a:r>
              <a:rPr lang="en-US" sz="1100" b="1" dirty="0" smtClean="0">
                <a:solidFill>
                  <a:schemeClr val="bg1"/>
                </a:solidFill>
              </a:rPr>
              <a:t>Surprise with a new perspective, making them wanting more</a:t>
            </a:r>
            <a:endParaRPr lang="en-US" sz="1100" b="1" dirty="0">
              <a:solidFill>
                <a:schemeClr val="bg1"/>
              </a:solidFill>
            </a:endParaRPr>
          </a:p>
        </p:txBody>
      </p:sp>
      <p:sp>
        <p:nvSpPr>
          <p:cNvPr id="30" name="TextBox 29"/>
          <p:cNvSpPr txBox="1"/>
          <p:nvPr/>
        </p:nvSpPr>
        <p:spPr>
          <a:xfrm>
            <a:off x="4764795" y="1956877"/>
            <a:ext cx="1172308" cy="938719"/>
          </a:xfrm>
          <a:prstGeom prst="rect">
            <a:avLst/>
          </a:prstGeom>
          <a:noFill/>
        </p:spPr>
        <p:txBody>
          <a:bodyPr wrap="square" rtlCol="0">
            <a:spAutoFit/>
          </a:bodyPr>
          <a:lstStyle/>
          <a:p>
            <a:r>
              <a:rPr lang="en-US" sz="1100" b="1" dirty="0" smtClean="0">
                <a:solidFill>
                  <a:schemeClr val="bg1"/>
                </a:solidFill>
              </a:rPr>
              <a:t>Leverage Fear Uncertainty &amp; Doubt via data based on value drivers</a:t>
            </a:r>
            <a:endParaRPr lang="en-US" sz="1100" b="1" dirty="0">
              <a:solidFill>
                <a:schemeClr val="bg1"/>
              </a:solidFill>
            </a:endParaRPr>
          </a:p>
        </p:txBody>
      </p:sp>
      <p:sp>
        <p:nvSpPr>
          <p:cNvPr id="31" name="TextBox 30"/>
          <p:cNvSpPr txBox="1"/>
          <p:nvPr/>
        </p:nvSpPr>
        <p:spPr>
          <a:xfrm>
            <a:off x="6330461" y="1956877"/>
            <a:ext cx="1172308" cy="938719"/>
          </a:xfrm>
          <a:prstGeom prst="rect">
            <a:avLst/>
          </a:prstGeom>
          <a:noFill/>
        </p:spPr>
        <p:txBody>
          <a:bodyPr wrap="square" rtlCol="0">
            <a:spAutoFit/>
          </a:bodyPr>
          <a:lstStyle/>
          <a:p>
            <a:r>
              <a:rPr lang="en-US" sz="1100" b="1" dirty="0" smtClean="0">
                <a:solidFill>
                  <a:schemeClr val="bg1"/>
                </a:solidFill>
              </a:rPr>
              <a:t>Make the customer see the challenge </a:t>
            </a:r>
          </a:p>
          <a:p>
            <a:r>
              <a:rPr lang="en-US" sz="1100" b="1" dirty="0" smtClean="0">
                <a:solidFill>
                  <a:schemeClr val="bg1"/>
                </a:solidFill>
              </a:rPr>
              <a:t>/opportunity as their own</a:t>
            </a:r>
            <a:endParaRPr lang="en-US" sz="1100" b="1" dirty="0">
              <a:solidFill>
                <a:schemeClr val="bg1"/>
              </a:solidFill>
            </a:endParaRPr>
          </a:p>
        </p:txBody>
      </p:sp>
      <p:sp>
        <p:nvSpPr>
          <p:cNvPr id="32" name="TextBox 31"/>
          <p:cNvSpPr txBox="1"/>
          <p:nvPr/>
        </p:nvSpPr>
        <p:spPr>
          <a:xfrm>
            <a:off x="8030308" y="1956877"/>
            <a:ext cx="1172308" cy="769441"/>
          </a:xfrm>
          <a:prstGeom prst="rect">
            <a:avLst/>
          </a:prstGeom>
          <a:noFill/>
        </p:spPr>
        <p:txBody>
          <a:bodyPr wrap="square" rtlCol="0">
            <a:spAutoFit/>
          </a:bodyPr>
          <a:lstStyle/>
          <a:p>
            <a:r>
              <a:rPr lang="en-US" sz="1100" b="1" dirty="0" smtClean="0">
                <a:solidFill>
                  <a:schemeClr val="bg1"/>
                </a:solidFill>
              </a:rPr>
              <a:t>Present the capabilities required to seize the opportunity</a:t>
            </a:r>
            <a:endParaRPr lang="en-US" sz="1100" b="1" dirty="0">
              <a:solidFill>
                <a:schemeClr val="bg1"/>
              </a:solidFill>
            </a:endParaRPr>
          </a:p>
        </p:txBody>
      </p:sp>
      <p:sp>
        <p:nvSpPr>
          <p:cNvPr id="33" name="TextBox 32"/>
          <p:cNvSpPr txBox="1"/>
          <p:nvPr/>
        </p:nvSpPr>
        <p:spPr>
          <a:xfrm>
            <a:off x="9673782" y="1956877"/>
            <a:ext cx="1172308" cy="938719"/>
          </a:xfrm>
          <a:prstGeom prst="rect">
            <a:avLst/>
          </a:prstGeom>
          <a:noFill/>
        </p:spPr>
        <p:txBody>
          <a:bodyPr wrap="square" rtlCol="0">
            <a:spAutoFit/>
          </a:bodyPr>
          <a:lstStyle/>
          <a:p>
            <a:r>
              <a:rPr lang="en-US" sz="1100" b="1" dirty="0" smtClean="0">
                <a:solidFill>
                  <a:schemeClr val="bg1"/>
                </a:solidFill>
              </a:rPr>
              <a:t>Demonstrate how your solution is better than anyone else’s</a:t>
            </a:r>
            <a:endParaRPr lang="en-US" sz="1100" b="1" dirty="0">
              <a:solidFill>
                <a:schemeClr val="bg1"/>
              </a:solidFill>
            </a:endParaRPr>
          </a:p>
        </p:txBody>
      </p:sp>
      <p:graphicFrame>
        <p:nvGraphicFramePr>
          <p:cNvPr id="34" name="Table 33"/>
          <p:cNvGraphicFramePr>
            <a:graphicFrameLocks noGrp="1" noChangeAspect="1"/>
          </p:cNvGraphicFramePr>
          <p:nvPr>
            <p:extLst>
              <p:ext uri="{D42A27DB-BD31-4B8C-83A1-F6EECF244321}">
                <p14:modId xmlns:p14="http://schemas.microsoft.com/office/powerpoint/2010/main" val="344881034"/>
              </p:ext>
            </p:extLst>
          </p:nvPr>
        </p:nvGraphicFramePr>
        <p:xfrm>
          <a:off x="1324708" y="2922954"/>
          <a:ext cx="9741878" cy="3979482"/>
        </p:xfrm>
        <a:graphic>
          <a:graphicData uri="http://schemas.openxmlformats.org/drawingml/2006/table">
            <a:tbl>
              <a:tblPr firstRow="1" firstCol="1" lastCol="1" bandRow="1"/>
              <a:tblGrid>
                <a:gridCol w="9741878">
                  <a:extLst>
                    <a:ext uri="{9D8B030D-6E8A-4147-A177-3AD203B41FA5}">
                      <a16:colId xmlns:a16="http://schemas.microsoft.com/office/drawing/2014/main" xmlns="" val="3575631265"/>
                    </a:ext>
                  </a:extLst>
                </a:gridCol>
              </a:tblGrid>
              <a:tr h="239736">
                <a:tc>
                  <a:txBody>
                    <a:bodyPr/>
                    <a:lstStyle/>
                    <a:p>
                      <a:pPr marL="0" marR="0" algn="l">
                        <a:lnSpc>
                          <a:spcPct val="107000"/>
                        </a:lnSpc>
                        <a:spcBef>
                          <a:spcPts val="0"/>
                        </a:spcBef>
                        <a:spcAft>
                          <a:spcPts val="800"/>
                        </a:spcAft>
                      </a:pPr>
                      <a:r>
                        <a:rPr lang="en-US" sz="1600" b="1" dirty="0">
                          <a:effectLst/>
                          <a:latin typeface="Calibri" panose="020F0502020204030204" pitchFamily="34" charset="0"/>
                          <a:ea typeface="Times New Roman" panose="02020603050405020304" pitchFamily="18" charset="0"/>
                          <a:cs typeface="Times New Roman" panose="02020603050405020304" pitchFamily="18" charset="0"/>
                        </a:rPr>
                        <a:t>How We Do It/Why VMTurbo</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7421" marR="474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335424963"/>
                  </a:ext>
                </a:extLst>
              </a:tr>
              <a:tr h="3560006">
                <a:tc>
                  <a:txBody>
                    <a:bodyPr/>
                    <a:lstStyle/>
                    <a:p>
                      <a:pPr marL="0" marR="0">
                        <a:lnSpc>
                          <a:spcPct val="115000"/>
                        </a:lnSpc>
                        <a:spcBef>
                          <a:spcPts val="0"/>
                        </a:spcBef>
                        <a:spcAft>
                          <a:spcPts val="800"/>
                        </a:spcAft>
                      </a:pPr>
                      <a:r>
                        <a:rPr lang="en-US" sz="1600" i="0" dirty="0" smtClean="0">
                          <a:effectLst/>
                          <a:latin typeface="Calibri" panose="020F0502020204030204" pitchFamily="34" charset="0"/>
                          <a:ea typeface="Times New Roman" panose="02020603050405020304" pitchFamily="18" charset="0"/>
                          <a:cs typeface="Times New Roman" panose="02020603050405020304" pitchFamily="18" charset="0"/>
                        </a:rPr>
                        <a:t>• </a:t>
                      </a: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 </a:t>
                      </a:r>
                      <a:r>
                        <a:rPr lang="en-US" sz="1600" i="1" dirty="0" smtClean="0">
                          <a:effectLst/>
                          <a:latin typeface="Calibri" panose="020F0502020204030204" pitchFamily="34" charset="0"/>
                          <a:ea typeface="Times New Roman" panose="02020603050405020304" pitchFamily="18" charset="0"/>
                          <a:cs typeface="Times New Roman" panose="02020603050405020304" pitchFamily="18" charset="0"/>
                        </a:rPr>
                        <a:t>Only </a:t>
                      </a: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vendor who solves IWM </a:t>
                      </a:r>
                    </a:p>
                    <a:p>
                      <a:pPr marL="0" marR="0">
                        <a:lnSpc>
                          <a:spcPct val="115000"/>
                        </a:lnSpc>
                        <a:spcBef>
                          <a:spcPts val="0"/>
                        </a:spcBef>
                        <a:spcAft>
                          <a:spcPts val="800"/>
                        </a:spcAft>
                      </a:pP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 Patented decision engine </a:t>
                      </a:r>
                    </a:p>
                    <a:p>
                      <a:pPr marL="0" marR="0">
                        <a:lnSpc>
                          <a:spcPct val="115000"/>
                        </a:lnSpc>
                        <a:spcBef>
                          <a:spcPts val="0"/>
                        </a:spcBef>
                        <a:spcAft>
                          <a:spcPts val="800"/>
                        </a:spcAft>
                      </a:pP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 Auto actions across environment </a:t>
                      </a:r>
                    </a:p>
                    <a:p>
                      <a:pPr marL="0" marR="0">
                        <a:lnSpc>
                          <a:spcPct val="115000"/>
                        </a:lnSpc>
                        <a:spcBef>
                          <a:spcPts val="0"/>
                        </a:spcBef>
                        <a:spcAft>
                          <a:spcPts val="800"/>
                        </a:spcAft>
                      </a:pP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 “What-if” scenario modeling </a:t>
                      </a:r>
                    </a:p>
                    <a:p>
                      <a:pPr marL="0" marR="0">
                        <a:lnSpc>
                          <a:spcPct val="115000"/>
                        </a:lnSpc>
                        <a:spcBef>
                          <a:spcPts val="0"/>
                        </a:spcBef>
                        <a:spcAft>
                          <a:spcPts val="800"/>
                        </a:spcAft>
                      </a:pP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 Rapid business results </a:t>
                      </a:r>
                    </a:p>
                    <a:p>
                      <a:pPr marL="0" marR="0">
                        <a:lnSpc>
                          <a:spcPct val="115000"/>
                        </a:lnSpc>
                        <a:spcBef>
                          <a:spcPts val="0"/>
                        </a:spcBef>
                        <a:spcAft>
                          <a:spcPts val="800"/>
                        </a:spcAft>
                      </a:pP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 </a:t>
                      </a:r>
                      <a:r>
                        <a:rPr lang="en-US" sz="1600" i="1" dirty="0" smtClean="0">
                          <a:effectLst/>
                          <a:latin typeface="Calibri" panose="020F0502020204030204" pitchFamily="34" charset="0"/>
                          <a:ea typeface="Times New Roman" panose="02020603050405020304" pitchFamily="18" charset="0"/>
                          <a:cs typeface="Times New Roman" panose="02020603050405020304" pitchFamily="18" charset="0"/>
                        </a:rPr>
                        <a:t>Only </a:t>
                      </a: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vendor who solves IWM </a:t>
                      </a:r>
                    </a:p>
                    <a:p>
                      <a:pPr marL="0" marR="0">
                        <a:lnSpc>
                          <a:spcPct val="115000"/>
                        </a:lnSpc>
                        <a:spcBef>
                          <a:spcPts val="0"/>
                        </a:spcBef>
                        <a:spcAft>
                          <a:spcPts val="800"/>
                        </a:spcAft>
                      </a:pP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 Patented decision engine </a:t>
                      </a:r>
                    </a:p>
                    <a:p>
                      <a:pPr marL="0" marR="0">
                        <a:lnSpc>
                          <a:spcPct val="115000"/>
                        </a:lnSpc>
                        <a:spcBef>
                          <a:spcPts val="0"/>
                        </a:spcBef>
                        <a:spcAft>
                          <a:spcPts val="800"/>
                        </a:spcAft>
                      </a:pP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 Full support for cloud platforms </a:t>
                      </a:r>
                    </a:p>
                    <a:p>
                      <a:pPr marL="0" marR="0">
                        <a:lnSpc>
                          <a:spcPct val="115000"/>
                        </a:lnSpc>
                        <a:spcBef>
                          <a:spcPts val="0"/>
                        </a:spcBef>
                        <a:spcAft>
                          <a:spcPts val="800"/>
                        </a:spcAft>
                      </a:pP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 Per-user scope &amp; role </a:t>
                      </a:r>
                    </a:p>
                    <a:p>
                      <a:pPr marL="0" marR="0">
                        <a:lnSpc>
                          <a:spcPct val="115000"/>
                        </a:lnSpc>
                        <a:spcBef>
                          <a:spcPts val="0"/>
                        </a:spcBef>
                        <a:spcAft>
                          <a:spcPts val="800"/>
                        </a:spcAft>
                      </a:pP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 Works across many </a:t>
                      </a:r>
                      <a:r>
                        <a:rPr lang="en-US" sz="1600" dirty="0" err="1" smtClean="0">
                          <a:effectLst/>
                          <a:latin typeface="Calibri" panose="020F0502020204030204" pitchFamily="34" charset="0"/>
                          <a:ea typeface="Times New Roman" panose="02020603050405020304" pitchFamily="18" charset="0"/>
                          <a:cs typeface="Times New Roman" panose="02020603050405020304" pitchFamily="18" charset="0"/>
                        </a:rPr>
                        <a:t>env</a:t>
                      </a: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 domains </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7421" marR="474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212519620"/>
                  </a:ext>
                </a:extLst>
              </a:tr>
            </a:tbl>
          </a:graphicData>
        </a:graphic>
      </p:graphicFrame>
      <p:sp>
        <p:nvSpPr>
          <p:cNvPr id="35" name="Title 35"/>
          <p:cNvSpPr>
            <a:spLocks noGrp="1"/>
          </p:cNvSpPr>
          <p:nvPr>
            <p:ph type="title"/>
          </p:nvPr>
        </p:nvSpPr>
        <p:spPr>
          <a:xfrm>
            <a:off x="322235" y="130349"/>
            <a:ext cx="11031416" cy="1012368"/>
          </a:xfrm>
        </p:spPr>
        <p:txBody>
          <a:bodyPr/>
          <a:lstStyle/>
          <a:p>
            <a:r>
              <a:rPr lang="en-US" dirty="0"/>
              <a:t>IT Agility</a:t>
            </a:r>
          </a:p>
        </p:txBody>
      </p:sp>
    </p:spTree>
    <p:extLst>
      <p:ext uri="{BB962C8B-B14F-4D97-AF65-F5344CB8AC3E}">
        <p14:creationId xmlns:p14="http://schemas.microsoft.com/office/powerpoint/2010/main" val="337926931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evron 2"/>
          <p:cNvSpPr/>
          <p:nvPr/>
        </p:nvSpPr>
        <p:spPr>
          <a:xfrm>
            <a:off x="3046148" y="1738717"/>
            <a:ext cx="1629508" cy="996461"/>
          </a:xfrm>
          <a:prstGeom prst="chevron">
            <a:avLst>
              <a:gd name="adj" fmla="val 19864"/>
            </a:avLst>
          </a:prstGeom>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Chevron 3"/>
          <p:cNvSpPr/>
          <p:nvPr/>
        </p:nvSpPr>
        <p:spPr>
          <a:xfrm>
            <a:off x="4675656" y="1738716"/>
            <a:ext cx="1629508" cy="996461"/>
          </a:xfrm>
          <a:prstGeom prst="chevron">
            <a:avLst>
              <a:gd name="adj" fmla="val 19864"/>
            </a:avLst>
          </a:prstGeom>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Chevron 4"/>
          <p:cNvSpPr/>
          <p:nvPr/>
        </p:nvSpPr>
        <p:spPr>
          <a:xfrm>
            <a:off x="6305164" y="1738716"/>
            <a:ext cx="1629508" cy="996461"/>
          </a:xfrm>
          <a:prstGeom prst="chevron">
            <a:avLst>
              <a:gd name="adj" fmla="val 19864"/>
            </a:avLst>
          </a:prstGeom>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Chevron 6"/>
          <p:cNvSpPr/>
          <p:nvPr/>
        </p:nvSpPr>
        <p:spPr>
          <a:xfrm>
            <a:off x="8005010" y="1738715"/>
            <a:ext cx="1629508" cy="996461"/>
          </a:xfrm>
          <a:prstGeom prst="chevron">
            <a:avLst>
              <a:gd name="adj" fmla="val 19864"/>
            </a:avLst>
          </a:prstGeom>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hevron 7"/>
          <p:cNvSpPr/>
          <p:nvPr/>
        </p:nvSpPr>
        <p:spPr>
          <a:xfrm>
            <a:off x="9634518" y="1738714"/>
            <a:ext cx="1629508" cy="996461"/>
          </a:xfrm>
          <a:prstGeom prst="chevron">
            <a:avLst>
              <a:gd name="adj" fmla="val 19864"/>
            </a:avLst>
          </a:prstGeom>
          <a:solidFill>
            <a:srgbClr val="92D050"/>
          </a:solidFill>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Pentagon 8"/>
          <p:cNvSpPr/>
          <p:nvPr/>
        </p:nvSpPr>
        <p:spPr>
          <a:xfrm>
            <a:off x="1522148" y="1738714"/>
            <a:ext cx="1524000" cy="996461"/>
          </a:xfrm>
          <a:prstGeom prst="homePlate">
            <a:avLst>
              <a:gd name="adj" fmla="val 24118"/>
            </a:avLst>
          </a:prstGeom>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428365" y="1633203"/>
            <a:ext cx="222739" cy="211015"/>
          </a:xfrm>
          <a:prstGeom prst="ellipse">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bg1"/>
                </a:solidFill>
              </a:rPr>
              <a:t>1</a:t>
            </a:r>
            <a:endParaRPr lang="en-US" sz="1050" b="1" dirty="0">
              <a:solidFill>
                <a:schemeClr val="bg1"/>
              </a:solidFill>
            </a:endParaRPr>
          </a:p>
        </p:txBody>
      </p:sp>
      <p:sp>
        <p:nvSpPr>
          <p:cNvPr id="11" name="Oval 10"/>
          <p:cNvSpPr/>
          <p:nvPr/>
        </p:nvSpPr>
        <p:spPr>
          <a:xfrm>
            <a:off x="2952365" y="1633203"/>
            <a:ext cx="222739" cy="211015"/>
          </a:xfrm>
          <a:prstGeom prst="ellipse">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bg1"/>
                </a:solidFill>
              </a:rPr>
              <a:t>2</a:t>
            </a:r>
            <a:endParaRPr lang="en-US" sz="1050" b="1" dirty="0">
              <a:solidFill>
                <a:schemeClr val="bg1"/>
              </a:solidFill>
            </a:endParaRPr>
          </a:p>
        </p:txBody>
      </p:sp>
      <p:sp>
        <p:nvSpPr>
          <p:cNvPr id="12" name="Oval 11"/>
          <p:cNvSpPr/>
          <p:nvPr/>
        </p:nvSpPr>
        <p:spPr>
          <a:xfrm>
            <a:off x="4570149" y="1633203"/>
            <a:ext cx="222739" cy="211015"/>
          </a:xfrm>
          <a:prstGeom prst="ellipse">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bg1"/>
                </a:solidFill>
              </a:rPr>
              <a:t>3</a:t>
            </a:r>
            <a:endParaRPr lang="en-US" sz="1050" b="1" dirty="0">
              <a:solidFill>
                <a:schemeClr val="bg1"/>
              </a:solidFill>
            </a:endParaRPr>
          </a:p>
        </p:txBody>
      </p:sp>
      <p:sp>
        <p:nvSpPr>
          <p:cNvPr id="13" name="Oval 12"/>
          <p:cNvSpPr/>
          <p:nvPr/>
        </p:nvSpPr>
        <p:spPr>
          <a:xfrm>
            <a:off x="6211381" y="1633203"/>
            <a:ext cx="222739" cy="211015"/>
          </a:xfrm>
          <a:prstGeom prst="ellipse">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bg1"/>
                </a:solidFill>
              </a:rPr>
              <a:t>4</a:t>
            </a:r>
            <a:endParaRPr lang="en-US" sz="1050" b="1" dirty="0">
              <a:solidFill>
                <a:schemeClr val="bg1"/>
              </a:solidFill>
            </a:endParaRPr>
          </a:p>
        </p:txBody>
      </p:sp>
      <p:sp>
        <p:nvSpPr>
          <p:cNvPr id="14" name="Oval 13"/>
          <p:cNvSpPr/>
          <p:nvPr/>
        </p:nvSpPr>
        <p:spPr>
          <a:xfrm>
            <a:off x="7840889" y="1633203"/>
            <a:ext cx="222739" cy="211015"/>
          </a:xfrm>
          <a:prstGeom prst="ellipse">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5</a:t>
            </a:r>
          </a:p>
        </p:txBody>
      </p:sp>
      <p:sp>
        <p:nvSpPr>
          <p:cNvPr id="15" name="Oval 14"/>
          <p:cNvSpPr/>
          <p:nvPr/>
        </p:nvSpPr>
        <p:spPr>
          <a:xfrm>
            <a:off x="9552458" y="1633203"/>
            <a:ext cx="222739" cy="211015"/>
          </a:xfrm>
          <a:prstGeom prst="ellipse">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6</a:t>
            </a:r>
            <a:endParaRPr lang="en-US" sz="1200" b="1" dirty="0">
              <a:solidFill>
                <a:schemeClr val="bg1"/>
              </a:solidFill>
            </a:endParaRPr>
          </a:p>
        </p:txBody>
      </p:sp>
      <p:sp>
        <p:nvSpPr>
          <p:cNvPr id="16" name="TextBox 15"/>
          <p:cNvSpPr txBox="1"/>
          <p:nvPr/>
        </p:nvSpPr>
        <p:spPr>
          <a:xfrm>
            <a:off x="1774198" y="1060029"/>
            <a:ext cx="880562" cy="307777"/>
          </a:xfrm>
          <a:prstGeom prst="rect">
            <a:avLst/>
          </a:prstGeom>
          <a:noFill/>
        </p:spPr>
        <p:txBody>
          <a:bodyPr wrap="none" rtlCol="0">
            <a:spAutoFit/>
          </a:bodyPr>
          <a:lstStyle/>
          <a:p>
            <a:r>
              <a:rPr lang="en-US" sz="1400" dirty="0" smtClean="0"/>
              <a:t>Warm Up</a:t>
            </a:r>
            <a:endParaRPr lang="en-US" sz="1400" dirty="0"/>
          </a:p>
        </p:txBody>
      </p:sp>
      <p:sp>
        <p:nvSpPr>
          <p:cNvPr id="17" name="TextBox 16"/>
          <p:cNvSpPr txBox="1"/>
          <p:nvPr/>
        </p:nvSpPr>
        <p:spPr>
          <a:xfrm>
            <a:off x="3351572" y="1060029"/>
            <a:ext cx="799834" cy="307777"/>
          </a:xfrm>
          <a:prstGeom prst="rect">
            <a:avLst/>
          </a:prstGeom>
          <a:noFill/>
        </p:spPr>
        <p:txBody>
          <a:bodyPr wrap="none" rtlCol="0">
            <a:spAutoFit/>
          </a:bodyPr>
          <a:lstStyle/>
          <a:p>
            <a:r>
              <a:rPr lang="en-US" sz="1400" dirty="0" smtClean="0"/>
              <a:t>Reframe</a:t>
            </a:r>
            <a:endParaRPr lang="en-US" sz="1400" dirty="0"/>
          </a:p>
        </p:txBody>
      </p:sp>
      <p:sp>
        <p:nvSpPr>
          <p:cNvPr id="18" name="TextBox 17"/>
          <p:cNvSpPr txBox="1"/>
          <p:nvPr/>
        </p:nvSpPr>
        <p:spPr>
          <a:xfrm>
            <a:off x="6419004" y="1060029"/>
            <a:ext cx="1422184" cy="307777"/>
          </a:xfrm>
          <a:prstGeom prst="rect">
            <a:avLst/>
          </a:prstGeom>
          <a:noFill/>
        </p:spPr>
        <p:txBody>
          <a:bodyPr wrap="none" rtlCol="0">
            <a:spAutoFit/>
          </a:bodyPr>
          <a:lstStyle/>
          <a:p>
            <a:r>
              <a:rPr lang="en-US" sz="1400" dirty="0" smtClean="0"/>
              <a:t>Bind Emotionally</a:t>
            </a:r>
            <a:endParaRPr lang="en-US" sz="1400" dirty="0"/>
          </a:p>
        </p:txBody>
      </p:sp>
      <p:sp>
        <p:nvSpPr>
          <p:cNvPr id="19" name="TextBox 18"/>
          <p:cNvSpPr txBox="1"/>
          <p:nvPr/>
        </p:nvSpPr>
        <p:spPr>
          <a:xfrm>
            <a:off x="9571487" y="1060029"/>
            <a:ext cx="1528880" cy="523220"/>
          </a:xfrm>
          <a:prstGeom prst="rect">
            <a:avLst/>
          </a:prstGeom>
          <a:noFill/>
        </p:spPr>
        <p:txBody>
          <a:bodyPr wrap="none" rtlCol="0">
            <a:spAutoFit/>
          </a:bodyPr>
          <a:lstStyle/>
          <a:p>
            <a:pPr algn="ctr"/>
            <a:r>
              <a:rPr lang="en-US" sz="1400" dirty="0" smtClean="0"/>
              <a:t>Why Your Solution</a:t>
            </a:r>
          </a:p>
          <a:p>
            <a:pPr algn="ctr"/>
            <a:r>
              <a:rPr lang="en-US" sz="1400" dirty="0" smtClean="0"/>
              <a:t>Is Unique</a:t>
            </a:r>
            <a:endParaRPr lang="en-US" sz="1400" dirty="0"/>
          </a:p>
        </p:txBody>
      </p:sp>
      <p:sp>
        <p:nvSpPr>
          <p:cNvPr id="20" name="TextBox 19"/>
          <p:cNvSpPr txBox="1"/>
          <p:nvPr/>
        </p:nvSpPr>
        <p:spPr>
          <a:xfrm>
            <a:off x="7983598" y="1060029"/>
            <a:ext cx="1333185" cy="523220"/>
          </a:xfrm>
          <a:prstGeom prst="rect">
            <a:avLst/>
          </a:prstGeom>
          <a:noFill/>
        </p:spPr>
        <p:txBody>
          <a:bodyPr wrap="none" rtlCol="0">
            <a:spAutoFit/>
          </a:bodyPr>
          <a:lstStyle/>
          <a:p>
            <a:pPr algn="ctr"/>
            <a:r>
              <a:rPr lang="en-US" sz="1400" dirty="0" smtClean="0"/>
              <a:t>Present What’s </a:t>
            </a:r>
          </a:p>
          <a:p>
            <a:pPr algn="ctr"/>
            <a:r>
              <a:rPr lang="en-US" sz="1400" dirty="0" smtClean="0"/>
              <a:t>Needed</a:t>
            </a:r>
            <a:endParaRPr lang="en-US" sz="1400" dirty="0"/>
          </a:p>
        </p:txBody>
      </p:sp>
      <p:sp>
        <p:nvSpPr>
          <p:cNvPr id="21" name="TextBox 20"/>
          <p:cNvSpPr txBox="1"/>
          <p:nvPr/>
        </p:nvSpPr>
        <p:spPr>
          <a:xfrm>
            <a:off x="4900867" y="1060029"/>
            <a:ext cx="985270" cy="307777"/>
          </a:xfrm>
          <a:prstGeom prst="rect">
            <a:avLst/>
          </a:prstGeom>
          <a:noFill/>
        </p:spPr>
        <p:txBody>
          <a:bodyPr wrap="none" rtlCol="0">
            <a:spAutoFit/>
          </a:bodyPr>
          <a:lstStyle/>
          <a:p>
            <a:r>
              <a:rPr lang="en-US" sz="1400" dirty="0" smtClean="0"/>
              <a:t>Rationalize</a:t>
            </a:r>
            <a:endParaRPr lang="en-US" sz="1400" dirty="0"/>
          </a:p>
        </p:txBody>
      </p:sp>
      <p:cxnSp>
        <p:nvCxnSpPr>
          <p:cNvPr id="22" name="Straight Connector 21"/>
          <p:cNvCxnSpPr/>
          <p:nvPr/>
        </p:nvCxnSpPr>
        <p:spPr>
          <a:xfrm>
            <a:off x="1539733" y="1060029"/>
            <a:ext cx="1295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120348" y="1060029"/>
            <a:ext cx="1295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739983" y="1060029"/>
            <a:ext cx="1295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410671" y="1060029"/>
            <a:ext cx="1295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8005010" y="1060029"/>
            <a:ext cx="1295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667067" y="1060029"/>
            <a:ext cx="1295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613461" y="1796456"/>
            <a:ext cx="1172308" cy="600164"/>
          </a:xfrm>
          <a:prstGeom prst="rect">
            <a:avLst/>
          </a:prstGeom>
          <a:noFill/>
        </p:spPr>
        <p:txBody>
          <a:bodyPr wrap="square" rtlCol="0">
            <a:spAutoFit/>
          </a:bodyPr>
          <a:lstStyle/>
          <a:p>
            <a:r>
              <a:rPr lang="en-US" sz="1100" b="1" dirty="0" smtClean="0">
                <a:solidFill>
                  <a:schemeClr val="bg1"/>
                </a:solidFill>
              </a:rPr>
              <a:t>Build credibility:</a:t>
            </a:r>
          </a:p>
          <a:p>
            <a:r>
              <a:rPr lang="en-US" sz="1100" b="1" dirty="0" smtClean="0">
                <a:solidFill>
                  <a:schemeClr val="bg1"/>
                </a:solidFill>
              </a:rPr>
              <a:t>“I know your world”</a:t>
            </a:r>
            <a:endParaRPr lang="en-US" sz="1100" b="1" dirty="0">
              <a:solidFill>
                <a:schemeClr val="bg1"/>
              </a:solidFill>
            </a:endParaRPr>
          </a:p>
        </p:txBody>
      </p:sp>
      <p:sp>
        <p:nvSpPr>
          <p:cNvPr id="29" name="TextBox 28"/>
          <p:cNvSpPr txBox="1"/>
          <p:nvPr/>
        </p:nvSpPr>
        <p:spPr>
          <a:xfrm>
            <a:off x="3287848" y="1796456"/>
            <a:ext cx="1172308" cy="938719"/>
          </a:xfrm>
          <a:prstGeom prst="rect">
            <a:avLst/>
          </a:prstGeom>
          <a:noFill/>
        </p:spPr>
        <p:txBody>
          <a:bodyPr wrap="square" rtlCol="0">
            <a:spAutoFit/>
          </a:bodyPr>
          <a:lstStyle/>
          <a:p>
            <a:r>
              <a:rPr lang="en-US" sz="1100" b="1" dirty="0" smtClean="0">
                <a:solidFill>
                  <a:schemeClr val="bg1"/>
                </a:solidFill>
              </a:rPr>
              <a:t>Surprise with a new perspective, making them wanting more</a:t>
            </a:r>
            <a:endParaRPr lang="en-US" sz="1100" b="1" dirty="0">
              <a:solidFill>
                <a:schemeClr val="bg1"/>
              </a:solidFill>
            </a:endParaRPr>
          </a:p>
        </p:txBody>
      </p:sp>
      <p:sp>
        <p:nvSpPr>
          <p:cNvPr id="30" name="TextBox 29"/>
          <p:cNvSpPr txBox="1"/>
          <p:nvPr/>
        </p:nvSpPr>
        <p:spPr>
          <a:xfrm>
            <a:off x="4962235" y="1796456"/>
            <a:ext cx="1172308" cy="938719"/>
          </a:xfrm>
          <a:prstGeom prst="rect">
            <a:avLst/>
          </a:prstGeom>
          <a:noFill/>
        </p:spPr>
        <p:txBody>
          <a:bodyPr wrap="square" rtlCol="0">
            <a:spAutoFit/>
          </a:bodyPr>
          <a:lstStyle/>
          <a:p>
            <a:r>
              <a:rPr lang="en-US" sz="1100" b="1" dirty="0" smtClean="0">
                <a:solidFill>
                  <a:schemeClr val="bg1"/>
                </a:solidFill>
              </a:rPr>
              <a:t>Leverage Fear Uncertainty &amp; Doubt via data based on value drivers</a:t>
            </a:r>
            <a:endParaRPr lang="en-US" sz="1100" b="1" dirty="0">
              <a:solidFill>
                <a:schemeClr val="bg1"/>
              </a:solidFill>
            </a:endParaRPr>
          </a:p>
        </p:txBody>
      </p:sp>
      <p:sp>
        <p:nvSpPr>
          <p:cNvPr id="31" name="TextBox 30"/>
          <p:cNvSpPr txBox="1"/>
          <p:nvPr/>
        </p:nvSpPr>
        <p:spPr>
          <a:xfrm>
            <a:off x="6527901" y="1796456"/>
            <a:ext cx="1172308" cy="938719"/>
          </a:xfrm>
          <a:prstGeom prst="rect">
            <a:avLst/>
          </a:prstGeom>
          <a:noFill/>
        </p:spPr>
        <p:txBody>
          <a:bodyPr wrap="square" rtlCol="0">
            <a:spAutoFit/>
          </a:bodyPr>
          <a:lstStyle/>
          <a:p>
            <a:r>
              <a:rPr lang="en-US" sz="1100" b="1" dirty="0" smtClean="0">
                <a:solidFill>
                  <a:schemeClr val="bg1"/>
                </a:solidFill>
              </a:rPr>
              <a:t>Make the customer see the challenge </a:t>
            </a:r>
          </a:p>
          <a:p>
            <a:r>
              <a:rPr lang="en-US" sz="1100" b="1" dirty="0" smtClean="0">
                <a:solidFill>
                  <a:schemeClr val="bg1"/>
                </a:solidFill>
              </a:rPr>
              <a:t>/opportunity as their own</a:t>
            </a:r>
            <a:endParaRPr lang="en-US" sz="1100" b="1" dirty="0">
              <a:solidFill>
                <a:schemeClr val="bg1"/>
              </a:solidFill>
            </a:endParaRPr>
          </a:p>
        </p:txBody>
      </p:sp>
      <p:sp>
        <p:nvSpPr>
          <p:cNvPr id="32" name="TextBox 31"/>
          <p:cNvSpPr txBox="1"/>
          <p:nvPr/>
        </p:nvSpPr>
        <p:spPr>
          <a:xfrm>
            <a:off x="8227748" y="1796456"/>
            <a:ext cx="1172308" cy="769441"/>
          </a:xfrm>
          <a:prstGeom prst="rect">
            <a:avLst/>
          </a:prstGeom>
          <a:noFill/>
        </p:spPr>
        <p:txBody>
          <a:bodyPr wrap="square" rtlCol="0">
            <a:spAutoFit/>
          </a:bodyPr>
          <a:lstStyle/>
          <a:p>
            <a:r>
              <a:rPr lang="en-US" sz="1100" b="1" dirty="0" smtClean="0">
                <a:solidFill>
                  <a:schemeClr val="bg1"/>
                </a:solidFill>
              </a:rPr>
              <a:t>Present the capabilities required to seize the opportunity</a:t>
            </a:r>
            <a:endParaRPr lang="en-US" sz="1100" b="1" dirty="0">
              <a:solidFill>
                <a:schemeClr val="bg1"/>
              </a:solidFill>
            </a:endParaRPr>
          </a:p>
        </p:txBody>
      </p:sp>
      <p:sp>
        <p:nvSpPr>
          <p:cNvPr id="33" name="TextBox 32"/>
          <p:cNvSpPr txBox="1"/>
          <p:nvPr/>
        </p:nvSpPr>
        <p:spPr>
          <a:xfrm>
            <a:off x="9871222" y="1796456"/>
            <a:ext cx="1172308" cy="938719"/>
          </a:xfrm>
          <a:prstGeom prst="rect">
            <a:avLst/>
          </a:prstGeom>
          <a:noFill/>
        </p:spPr>
        <p:txBody>
          <a:bodyPr wrap="square" rtlCol="0">
            <a:spAutoFit/>
          </a:bodyPr>
          <a:lstStyle/>
          <a:p>
            <a:r>
              <a:rPr lang="en-US" sz="1100" b="1" dirty="0" smtClean="0">
                <a:solidFill>
                  <a:schemeClr val="bg1"/>
                </a:solidFill>
              </a:rPr>
              <a:t>Demonstrate how your solution is better than anyone else’s</a:t>
            </a:r>
            <a:endParaRPr lang="en-US" sz="1100" b="1" dirty="0">
              <a:solidFill>
                <a:schemeClr val="bg1"/>
              </a:solidFill>
            </a:endParaRPr>
          </a:p>
        </p:txBody>
      </p:sp>
      <p:sp>
        <p:nvSpPr>
          <p:cNvPr id="34" name="Title 35"/>
          <p:cNvSpPr txBox="1">
            <a:spLocks/>
          </p:cNvSpPr>
          <p:nvPr/>
        </p:nvSpPr>
        <p:spPr>
          <a:xfrm>
            <a:off x="263472" y="68433"/>
            <a:ext cx="10515735" cy="10123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IT Agility</a:t>
            </a:r>
          </a:p>
        </p:txBody>
      </p:sp>
      <p:graphicFrame>
        <p:nvGraphicFramePr>
          <p:cNvPr id="35" name="Table 34"/>
          <p:cNvGraphicFramePr>
            <a:graphicFrameLocks noGrp="1"/>
          </p:cNvGraphicFramePr>
          <p:nvPr>
            <p:extLst>
              <p:ext uri="{D42A27DB-BD31-4B8C-83A1-F6EECF244321}">
                <p14:modId xmlns:p14="http://schemas.microsoft.com/office/powerpoint/2010/main" val="3998542402"/>
              </p:ext>
            </p:extLst>
          </p:nvPr>
        </p:nvGraphicFramePr>
        <p:xfrm>
          <a:off x="1522148" y="2974449"/>
          <a:ext cx="9741877" cy="3918522"/>
        </p:xfrm>
        <a:graphic>
          <a:graphicData uri="http://schemas.openxmlformats.org/drawingml/2006/table">
            <a:tbl>
              <a:tblPr firstRow="1" firstCol="1" lastCol="1" bandRow="1"/>
              <a:tblGrid>
                <a:gridCol w="9741877">
                  <a:extLst>
                    <a:ext uri="{9D8B030D-6E8A-4147-A177-3AD203B41FA5}">
                      <a16:colId xmlns:a16="http://schemas.microsoft.com/office/drawing/2014/main" xmlns="" val="1882313504"/>
                    </a:ext>
                  </a:extLst>
                </a:gridCol>
              </a:tblGrid>
              <a:tr h="235416">
                <a:tc>
                  <a:txBody>
                    <a:bodyPr/>
                    <a:lstStyle/>
                    <a:p>
                      <a:pPr marL="0" marR="0" algn="l">
                        <a:lnSpc>
                          <a:spcPct val="107000"/>
                        </a:lnSpc>
                        <a:spcBef>
                          <a:spcPts val="0"/>
                        </a:spcBef>
                        <a:spcAft>
                          <a:spcPts val="800"/>
                        </a:spcAft>
                      </a:pPr>
                      <a:r>
                        <a:rPr lang="en-US" sz="1600" b="1" i="0" dirty="0" smtClean="0">
                          <a:effectLst/>
                          <a:latin typeface="Calibri" panose="020F0502020204030204" pitchFamily="34" charset="0"/>
                          <a:ea typeface="Times New Roman" panose="02020603050405020304" pitchFamily="18" charset="0"/>
                          <a:cs typeface="Times New Roman" panose="02020603050405020304" pitchFamily="18" charset="0"/>
                        </a:rPr>
                        <a:t>Proof Points</a:t>
                      </a:r>
                      <a:endParaRPr lang="en-US" sz="1600" b="1" i="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3076" marR="230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57544720"/>
                  </a:ext>
                </a:extLst>
              </a:tr>
              <a:tr h="3648135">
                <a:tc>
                  <a:txBody>
                    <a:bodyPr/>
                    <a:lstStyle/>
                    <a:p>
                      <a:pPr marL="342900" lvl="0" indent="-342900">
                        <a:spcBef>
                          <a:spcPts val="0"/>
                        </a:spcBef>
                        <a:spcAft>
                          <a:spcPts val="0"/>
                        </a:spcAft>
                        <a:buFont typeface="Arial" panose="020B0604020202020204" pitchFamily="34" charset="0"/>
                        <a:buChar char="●"/>
                      </a:pPr>
                      <a:r>
                        <a:rPr lang="en-US" sz="1600" u="none" strike="noStrike" dirty="0" smtClean="0">
                          <a:effectLst/>
                          <a:latin typeface="+mn-lt"/>
                        </a:rPr>
                        <a:t>Colgate-Palmolive | Problem: Needed to strategically expand a global virtualized environment while assuring applications have necessary resources available; Existing tools made no connection between real-time operations &amp; capacity planning decisions; Infrastructure investments were made based on old data &amp; manual analysis | Solution: </a:t>
                      </a:r>
                      <a:r>
                        <a:rPr lang="en-US" sz="1600" u="none" strike="noStrike" dirty="0" err="1" smtClean="0">
                          <a:effectLst/>
                          <a:latin typeface="+mn-lt"/>
                        </a:rPr>
                        <a:t>VMTurbo</a:t>
                      </a:r>
                      <a:r>
                        <a:rPr lang="en-US" sz="1600" u="none" strike="noStrike" dirty="0" smtClean="0">
                          <a:effectLst/>
                          <a:latin typeface="+mn-lt"/>
                        </a:rPr>
                        <a:t> provides assured application performance, operational efficiency &amp; optimal resource utilization; Capacity planning decisions incorporate real-time operational data &amp; resource constraints | </a:t>
                      </a:r>
                      <a:r>
                        <a:rPr lang="en-US" sz="1600" b="1" u="none" strike="noStrike" dirty="0" smtClean="0">
                          <a:effectLst/>
                          <a:latin typeface="+mn-lt"/>
                        </a:rPr>
                        <a:t>Result: Global view into VM environment; Capacity planning based on quickly delivered accurate information rather than guesswork; Wasteful, unneeded investments eliminated, satisfying strategic goal of optimizing the environment</a:t>
                      </a:r>
                    </a:p>
                    <a:p>
                      <a:pPr marL="342900" lvl="0" indent="-342900">
                        <a:spcBef>
                          <a:spcPts val="0"/>
                        </a:spcBef>
                        <a:spcAft>
                          <a:spcPts val="0"/>
                        </a:spcAft>
                        <a:buFont typeface="Arial" panose="020B0604020202020204" pitchFamily="34" charset="0"/>
                        <a:buChar char="●"/>
                      </a:pPr>
                      <a:endParaRPr lang="en-US" sz="1600" u="none" strike="noStrike" dirty="0" smtClean="0">
                        <a:effectLst/>
                        <a:latin typeface="+mn-lt"/>
                      </a:endParaRPr>
                    </a:p>
                    <a:p>
                      <a:pPr marL="342900" lvl="0" indent="-342900">
                        <a:buFont typeface="Arial" panose="020B0604020202020204" pitchFamily="34" charset="0"/>
                        <a:buChar char="●"/>
                      </a:pPr>
                      <a:r>
                        <a:rPr lang="en-US" sz="1600" u="none" strike="noStrike" dirty="0" smtClean="0">
                          <a:effectLst/>
                          <a:latin typeface="+mn-lt"/>
                        </a:rPr>
                        <a:t>CSC | Problem: Improper workload placement | Solution: Intelligent Workload Placement recommendations |</a:t>
                      </a:r>
                      <a:r>
                        <a:rPr lang="en-US" sz="1600" b="1" u="none" strike="noStrike" dirty="0" smtClean="0">
                          <a:effectLst/>
                          <a:latin typeface="+mn-lt"/>
                        </a:rPr>
                        <a:t> Result: Improved workload placement accuracy by 40%; Reduced manual labor costs by 50%; Recorded $203M in customer wins for </a:t>
                      </a:r>
                      <a:r>
                        <a:rPr lang="en-US" sz="1600" b="1" u="none" strike="noStrike" dirty="0" err="1" smtClean="0">
                          <a:effectLst/>
                          <a:latin typeface="+mn-lt"/>
                        </a:rPr>
                        <a:t>BizCloud</a:t>
                      </a:r>
                      <a:r>
                        <a:rPr lang="en-US" sz="1600" b="1" u="none" strike="noStrike" dirty="0" smtClean="0">
                          <a:effectLst/>
                          <a:latin typeface="+mn-lt"/>
                        </a:rPr>
                        <a:t> due to </a:t>
                      </a:r>
                      <a:r>
                        <a:rPr lang="en-US" sz="1600" b="1" u="none" strike="noStrike" dirty="0" err="1" smtClean="0">
                          <a:effectLst/>
                          <a:latin typeface="+mn-lt"/>
                        </a:rPr>
                        <a:t>QoS</a:t>
                      </a:r>
                      <a:r>
                        <a:rPr lang="en-US" sz="1600" b="1" u="none" strike="noStrike" dirty="0" smtClean="0">
                          <a:effectLst/>
                          <a:latin typeface="+mn-lt"/>
                        </a:rPr>
                        <a:t> guarantee</a:t>
                      </a:r>
                    </a:p>
                    <a:p>
                      <a:pPr marL="342900" lvl="0" indent="-342900">
                        <a:buFont typeface="Arial" panose="020B0604020202020204" pitchFamily="34" charset="0"/>
                        <a:buChar char="●"/>
                      </a:pPr>
                      <a:endParaRPr lang="en-US" sz="1600" u="none" strike="noStrike" dirty="0" smtClean="0">
                        <a:effectLst/>
                        <a:latin typeface="+mn-lt"/>
                      </a:endParaRPr>
                    </a:p>
                    <a:p>
                      <a:pPr marL="342900" lvl="0" indent="-342900">
                        <a:buFont typeface="Arial" panose="020B0604020202020204" pitchFamily="34" charset="0"/>
                        <a:buChar char="●"/>
                      </a:pPr>
                      <a:r>
                        <a:rPr lang="en-US" sz="1600" u="none" strike="noStrike" dirty="0" smtClean="0">
                          <a:effectLst/>
                          <a:latin typeface="+mn-lt"/>
                        </a:rPr>
                        <a:t>Mayo Clinic | Problem: Manually managing virtual desktop instances | Solution: Automated actions to guarantee performance &amp; efficiency | </a:t>
                      </a:r>
                      <a:r>
                        <a:rPr lang="en-US" sz="1600" b="1" u="none" strike="noStrike" dirty="0" smtClean="0">
                          <a:effectLst/>
                          <a:latin typeface="+mn-lt"/>
                        </a:rPr>
                        <a:t>Result: 30% reduction in trouble tickets</a:t>
                      </a:r>
                    </a:p>
                  </a:txBody>
                  <a:tcPr marL="23076" marR="230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142855252"/>
                  </a:ext>
                </a:extLst>
              </a:tr>
            </a:tbl>
          </a:graphicData>
        </a:graphic>
      </p:graphicFrame>
    </p:spTree>
    <p:extLst>
      <p:ext uri="{BB962C8B-B14F-4D97-AF65-F5344CB8AC3E}">
        <p14:creationId xmlns:p14="http://schemas.microsoft.com/office/powerpoint/2010/main" val="23309849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95785" y="179206"/>
            <a:ext cx="10590663" cy="614149"/>
          </a:xfrm>
        </p:spPr>
        <p:txBody>
          <a:bodyPr>
            <a:noAutofit/>
          </a:bodyPr>
          <a:lstStyle/>
          <a:p>
            <a:r>
              <a:rPr lang="en-US" sz="4200" dirty="0" smtClean="0"/>
              <a:t>IT Agility</a:t>
            </a:r>
            <a:endParaRPr lang="en-US" sz="4200" dirty="0"/>
          </a:p>
        </p:txBody>
      </p:sp>
      <p:graphicFrame>
        <p:nvGraphicFramePr>
          <p:cNvPr id="2" name="Table 1"/>
          <p:cNvGraphicFramePr>
            <a:graphicFrameLocks noGrp="1"/>
          </p:cNvGraphicFramePr>
          <p:nvPr>
            <p:extLst>
              <p:ext uri="{D42A27DB-BD31-4B8C-83A1-F6EECF244321}">
                <p14:modId xmlns:p14="http://schemas.microsoft.com/office/powerpoint/2010/main" val="1743571466"/>
              </p:ext>
            </p:extLst>
          </p:nvPr>
        </p:nvGraphicFramePr>
        <p:xfrm>
          <a:off x="395785" y="888889"/>
          <a:ext cx="11395881" cy="5802821"/>
        </p:xfrm>
        <a:graphic>
          <a:graphicData uri="http://schemas.openxmlformats.org/drawingml/2006/table">
            <a:tbl>
              <a:tblPr firstRow="1" firstCol="1" lastCol="1" bandRow="1"/>
              <a:tblGrid>
                <a:gridCol w="1452296">
                  <a:extLst>
                    <a:ext uri="{9D8B030D-6E8A-4147-A177-3AD203B41FA5}">
                      <a16:colId xmlns:a16="http://schemas.microsoft.com/office/drawing/2014/main" xmlns="" val="1275491331"/>
                    </a:ext>
                  </a:extLst>
                </a:gridCol>
                <a:gridCol w="1751657">
                  <a:extLst>
                    <a:ext uri="{9D8B030D-6E8A-4147-A177-3AD203B41FA5}">
                      <a16:colId xmlns:a16="http://schemas.microsoft.com/office/drawing/2014/main" xmlns="" val="466413231"/>
                    </a:ext>
                  </a:extLst>
                </a:gridCol>
                <a:gridCol w="1670749">
                  <a:extLst>
                    <a:ext uri="{9D8B030D-6E8A-4147-A177-3AD203B41FA5}">
                      <a16:colId xmlns:a16="http://schemas.microsoft.com/office/drawing/2014/main" xmlns="" val="879097064"/>
                    </a:ext>
                  </a:extLst>
                </a:gridCol>
                <a:gridCol w="1606023">
                  <a:extLst>
                    <a:ext uri="{9D8B030D-6E8A-4147-A177-3AD203B41FA5}">
                      <a16:colId xmlns:a16="http://schemas.microsoft.com/office/drawing/2014/main" xmlns="" val="48728592"/>
                    </a:ext>
                  </a:extLst>
                </a:gridCol>
                <a:gridCol w="1525114">
                  <a:extLst>
                    <a:ext uri="{9D8B030D-6E8A-4147-A177-3AD203B41FA5}">
                      <a16:colId xmlns:a16="http://schemas.microsoft.com/office/drawing/2014/main" xmlns="" val="685407918"/>
                    </a:ext>
                  </a:extLst>
                </a:gridCol>
                <a:gridCol w="1533205">
                  <a:extLst>
                    <a:ext uri="{9D8B030D-6E8A-4147-A177-3AD203B41FA5}">
                      <a16:colId xmlns:a16="http://schemas.microsoft.com/office/drawing/2014/main" xmlns="" val="1998273629"/>
                    </a:ext>
                  </a:extLst>
                </a:gridCol>
                <a:gridCol w="1856837">
                  <a:extLst>
                    <a:ext uri="{9D8B030D-6E8A-4147-A177-3AD203B41FA5}">
                      <a16:colId xmlns:a16="http://schemas.microsoft.com/office/drawing/2014/main" xmlns="" val="3817282388"/>
                    </a:ext>
                  </a:extLst>
                </a:gridCol>
              </a:tblGrid>
              <a:tr h="581931">
                <a:tc>
                  <a:txBody>
                    <a:bodyPr/>
                    <a:lstStyle/>
                    <a:p>
                      <a:pPr marL="0" marR="0" algn="ctr">
                        <a:lnSpc>
                          <a:spcPct val="107000"/>
                        </a:lnSpc>
                        <a:spcBef>
                          <a:spcPts val="0"/>
                        </a:spcBef>
                        <a:spcAft>
                          <a:spcPts val="800"/>
                        </a:spcAft>
                      </a:pPr>
                      <a:r>
                        <a:rPr lang="en-US" sz="1150" b="1">
                          <a:effectLst/>
                          <a:latin typeface="Calibri" panose="020F0502020204030204" pitchFamily="34" charset="0"/>
                          <a:ea typeface="Times New Roman" panose="02020603050405020304" pitchFamily="18" charset="0"/>
                          <a:cs typeface="Times New Roman" panose="02020603050405020304" pitchFamily="18" charset="0"/>
                        </a:rPr>
                        <a:t>Value Driver</a:t>
                      </a:r>
                      <a:endParaRPr lang="en-US" sz="1150">
                        <a:effectLst/>
                        <a:latin typeface="Calibri" panose="020F0502020204030204" pitchFamily="34" charset="0"/>
                        <a:ea typeface="Times New Roman" panose="02020603050405020304" pitchFamily="18" charset="0"/>
                        <a:cs typeface="Times New Roman" panose="02020603050405020304" pitchFamily="18" charset="0"/>
                      </a:endParaRPr>
                    </a:p>
                  </a:txBody>
                  <a:tcPr marL="47827" marR="478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50" b="1">
                          <a:effectLst/>
                          <a:latin typeface="Calibri" panose="020F0502020204030204" pitchFamily="34" charset="0"/>
                          <a:ea typeface="Times New Roman" panose="02020603050405020304" pitchFamily="18" charset="0"/>
                          <a:cs typeface="Times New Roman" panose="02020603050405020304" pitchFamily="18" charset="0"/>
                        </a:rPr>
                        <a:t>Where Are You Today</a:t>
                      </a:r>
                      <a:endParaRPr lang="en-US" sz="1150">
                        <a:effectLst/>
                        <a:latin typeface="Calibri" panose="020F0502020204030204" pitchFamily="34" charset="0"/>
                        <a:ea typeface="Times New Roman" panose="02020603050405020304" pitchFamily="18" charset="0"/>
                        <a:cs typeface="Times New Roman" panose="02020603050405020304" pitchFamily="18" charset="0"/>
                      </a:endParaRPr>
                    </a:p>
                  </a:txBody>
                  <a:tcPr marL="47827" marR="478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50" b="1">
                          <a:effectLst/>
                          <a:latin typeface="Calibri" panose="020F0502020204030204" pitchFamily="34" charset="0"/>
                          <a:ea typeface="Times New Roman" panose="02020603050405020304" pitchFamily="18" charset="0"/>
                          <a:cs typeface="Times New Roman" panose="02020603050405020304" pitchFamily="18" charset="0"/>
                        </a:rPr>
                        <a:t>How Do You Deal With It Today</a:t>
                      </a:r>
                      <a:endParaRPr lang="en-US" sz="1150">
                        <a:effectLst/>
                        <a:latin typeface="Calibri" panose="020F0502020204030204" pitchFamily="34" charset="0"/>
                        <a:ea typeface="Times New Roman" panose="02020603050405020304" pitchFamily="18" charset="0"/>
                        <a:cs typeface="Times New Roman" panose="02020603050405020304" pitchFamily="18" charset="0"/>
                      </a:endParaRPr>
                    </a:p>
                  </a:txBody>
                  <a:tcPr marL="47827" marR="478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150" b="1">
                          <a:effectLst/>
                          <a:latin typeface="Calibri" panose="020F0502020204030204" pitchFamily="34" charset="0"/>
                          <a:ea typeface="Times New Roman" panose="02020603050405020304" pitchFamily="18" charset="0"/>
                          <a:cs typeface="Times New Roman" panose="02020603050405020304" pitchFamily="18" charset="0"/>
                        </a:rPr>
                        <a:t>Negative Consequences/Results of Status Quo</a:t>
                      </a:r>
                      <a:endParaRPr lang="en-US" sz="1150">
                        <a:effectLst/>
                        <a:latin typeface="Calibri" panose="020F0502020204030204" pitchFamily="34" charset="0"/>
                        <a:ea typeface="Times New Roman" panose="02020603050405020304" pitchFamily="18" charset="0"/>
                        <a:cs typeface="Times New Roman" panose="02020603050405020304" pitchFamily="18" charset="0"/>
                      </a:endParaRPr>
                    </a:p>
                  </a:txBody>
                  <a:tcPr marL="47827" marR="478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150" b="1">
                          <a:effectLst/>
                          <a:latin typeface="Calibri" panose="020F0502020204030204" pitchFamily="34" charset="0"/>
                          <a:ea typeface="Times New Roman" panose="02020603050405020304" pitchFamily="18" charset="0"/>
                          <a:cs typeface="Times New Roman" panose="02020603050405020304" pitchFamily="18" charset="0"/>
                        </a:rPr>
                        <a:t>Positive Business Outcomes/The Safe Path</a:t>
                      </a:r>
                      <a:endParaRPr lang="en-US" sz="1150">
                        <a:effectLst/>
                        <a:latin typeface="Calibri" panose="020F0502020204030204" pitchFamily="34" charset="0"/>
                        <a:ea typeface="Times New Roman" panose="02020603050405020304" pitchFamily="18" charset="0"/>
                        <a:cs typeface="Times New Roman" panose="02020603050405020304" pitchFamily="18" charset="0"/>
                      </a:endParaRPr>
                    </a:p>
                  </a:txBody>
                  <a:tcPr marL="47827" marR="478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150" b="1">
                          <a:effectLst/>
                          <a:latin typeface="Calibri" panose="020F0502020204030204" pitchFamily="34" charset="0"/>
                          <a:ea typeface="Times New Roman" panose="02020603050405020304" pitchFamily="18" charset="0"/>
                          <a:cs typeface="Times New Roman" panose="02020603050405020304" pitchFamily="18" charset="0"/>
                        </a:rPr>
                        <a:t>Required Capabilities</a:t>
                      </a:r>
                      <a:endParaRPr lang="en-US" sz="1150">
                        <a:effectLst/>
                        <a:latin typeface="Calibri" panose="020F0502020204030204" pitchFamily="34" charset="0"/>
                        <a:ea typeface="Times New Roman" panose="02020603050405020304" pitchFamily="18" charset="0"/>
                        <a:cs typeface="Times New Roman" panose="02020603050405020304" pitchFamily="18" charset="0"/>
                      </a:endParaRPr>
                    </a:p>
                  </a:txBody>
                  <a:tcPr marL="47827" marR="478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150" b="1">
                          <a:effectLst/>
                          <a:latin typeface="Calibri" panose="020F0502020204030204" pitchFamily="34" charset="0"/>
                          <a:ea typeface="Times New Roman" panose="02020603050405020304" pitchFamily="18" charset="0"/>
                          <a:cs typeface="Times New Roman" panose="02020603050405020304" pitchFamily="18" charset="0"/>
                        </a:rPr>
                        <a:t>How We Do It/Why VMTurbo</a:t>
                      </a:r>
                      <a:endParaRPr lang="en-US" sz="1150">
                        <a:effectLst/>
                        <a:latin typeface="Calibri" panose="020F0502020204030204" pitchFamily="34" charset="0"/>
                        <a:ea typeface="Times New Roman" panose="02020603050405020304" pitchFamily="18" charset="0"/>
                        <a:cs typeface="Times New Roman" panose="02020603050405020304" pitchFamily="18" charset="0"/>
                      </a:endParaRPr>
                    </a:p>
                  </a:txBody>
                  <a:tcPr marL="47827" marR="478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968950348"/>
                  </a:ext>
                </a:extLst>
              </a:tr>
              <a:tr h="5220890">
                <a:tc>
                  <a:txBody>
                    <a:bodyPr/>
                    <a:lstStyle/>
                    <a:p>
                      <a:pPr marL="0" marR="0" algn="ctr">
                        <a:lnSpc>
                          <a:spcPct val="115000"/>
                        </a:lnSpc>
                        <a:spcBef>
                          <a:spcPts val="0"/>
                        </a:spcBef>
                        <a:spcAft>
                          <a:spcPts val="800"/>
                        </a:spcAft>
                      </a:pPr>
                      <a:r>
                        <a:rPr lang="en-US" sz="1150" b="1">
                          <a:effectLst/>
                          <a:latin typeface="Calibri" panose="020F0502020204030204" pitchFamily="34" charset="0"/>
                          <a:ea typeface="Times New Roman" panose="02020603050405020304" pitchFamily="18" charset="0"/>
                          <a:cs typeface="Times New Roman" panose="02020603050405020304" pitchFamily="18" charset="0"/>
                        </a:rPr>
                        <a:t>IT Agility</a:t>
                      </a:r>
                      <a:endParaRPr lang="en-US" sz="1150">
                        <a:effectLst/>
                        <a:latin typeface="Calibri" panose="020F0502020204030204" pitchFamily="34" charset="0"/>
                        <a:ea typeface="Times New Roman" panose="02020603050405020304" pitchFamily="18" charset="0"/>
                        <a:cs typeface="Times New Roman" panose="02020603050405020304" pitchFamily="18" charset="0"/>
                      </a:endParaRPr>
                    </a:p>
                  </a:txBody>
                  <a:tcPr marL="47827" marR="478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50">
                          <a:effectLst/>
                          <a:latin typeface="Calibri" panose="020F0502020204030204" pitchFamily="34" charset="0"/>
                          <a:ea typeface="Times New Roman" panose="02020603050405020304" pitchFamily="18" charset="0"/>
                          <a:cs typeface="Times New Roman" panose="02020603050405020304" pitchFamily="18" charset="0"/>
                        </a:rPr>
                        <a:t>•  Disconnect between Application owners, planning and real-time operations</a:t>
                      </a:r>
                    </a:p>
                    <a:p>
                      <a:pPr marL="0" marR="0">
                        <a:lnSpc>
                          <a:spcPct val="115000"/>
                        </a:lnSpc>
                        <a:spcBef>
                          <a:spcPts val="0"/>
                        </a:spcBef>
                        <a:spcAft>
                          <a:spcPts val="0"/>
                        </a:spcAft>
                      </a:pPr>
                      <a:r>
                        <a:rPr lang="en-US" sz="1150">
                          <a:effectLst/>
                          <a:latin typeface="Calibri" panose="020F0502020204030204" pitchFamily="34" charset="0"/>
                          <a:ea typeface="Times New Roman" panose="02020603050405020304" pitchFamily="18" charset="0"/>
                          <a:cs typeface="Times New Roman" panose="02020603050405020304" pitchFamily="18" charset="0"/>
                        </a:rPr>
                        <a:t> </a:t>
                      </a:r>
                    </a:p>
                    <a:p>
                      <a:pPr marL="0" marR="0">
                        <a:lnSpc>
                          <a:spcPct val="115000"/>
                        </a:lnSpc>
                        <a:spcBef>
                          <a:spcPts val="0"/>
                        </a:spcBef>
                        <a:spcAft>
                          <a:spcPts val="0"/>
                        </a:spcAft>
                      </a:pPr>
                      <a:r>
                        <a:rPr lang="en-US" sz="1150">
                          <a:effectLst/>
                          <a:latin typeface="Calibri" panose="020F0502020204030204" pitchFamily="34" charset="0"/>
                          <a:ea typeface="Times New Roman" panose="02020603050405020304" pitchFamily="18" charset="0"/>
                          <a:cs typeface="Times New Roman" panose="02020603050405020304" pitchFamily="18" charset="0"/>
                        </a:rPr>
                        <a:t>•  Unpredictable platform characteristics that lead to firefighting</a:t>
                      </a:r>
                    </a:p>
                    <a:p>
                      <a:pPr marL="0" marR="0">
                        <a:lnSpc>
                          <a:spcPct val="115000"/>
                        </a:lnSpc>
                        <a:spcBef>
                          <a:spcPts val="0"/>
                        </a:spcBef>
                        <a:spcAft>
                          <a:spcPts val="0"/>
                        </a:spcAft>
                      </a:pPr>
                      <a:r>
                        <a:rPr lang="en-US" sz="1150">
                          <a:effectLst/>
                          <a:latin typeface="Calibri" panose="020F0502020204030204" pitchFamily="34" charset="0"/>
                          <a:ea typeface="Times New Roman" panose="02020603050405020304" pitchFamily="18" charset="0"/>
                          <a:cs typeface="Times New Roman" panose="02020603050405020304" pitchFamily="18" charset="0"/>
                        </a:rPr>
                        <a:t> </a:t>
                      </a:r>
                    </a:p>
                    <a:p>
                      <a:pPr marL="0" marR="0">
                        <a:lnSpc>
                          <a:spcPct val="115000"/>
                        </a:lnSpc>
                        <a:spcBef>
                          <a:spcPts val="0"/>
                        </a:spcBef>
                        <a:spcAft>
                          <a:spcPts val="0"/>
                        </a:spcAft>
                      </a:pPr>
                      <a:r>
                        <a:rPr lang="en-US" sz="1150">
                          <a:effectLst/>
                          <a:latin typeface="Calibri" panose="020F0502020204030204" pitchFamily="34" charset="0"/>
                          <a:ea typeface="Times New Roman" panose="02020603050405020304" pitchFamily="18" charset="0"/>
                          <a:cs typeface="Times New Roman" panose="02020603050405020304" pitchFamily="18" charset="0"/>
                        </a:rPr>
                        <a:t>•  Constant distraction from planned tasks</a:t>
                      </a:r>
                    </a:p>
                    <a:p>
                      <a:pPr marL="0" marR="0">
                        <a:lnSpc>
                          <a:spcPct val="115000"/>
                        </a:lnSpc>
                        <a:spcBef>
                          <a:spcPts val="0"/>
                        </a:spcBef>
                        <a:spcAft>
                          <a:spcPts val="0"/>
                        </a:spcAft>
                      </a:pPr>
                      <a:r>
                        <a:rPr lang="en-US" sz="1150">
                          <a:effectLst/>
                          <a:latin typeface="Calibri" panose="020F0502020204030204" pitchFamily="34" charset="0"/>
                          <a:ea typeface="Times New Roman" panose="02020603050405020304" pitchFamily="18" charset="0"/>
                          <a:cs typeface="Times New Roman" panose="02020603050405020304" pitchFamily="18" charset="0"/>
                        </a:rPr>
                        <a:t> </a:t>
                      </a:r>
                    </a:p>
                    <a:p>
                      <a:pPr marL="0" marR="0">
                        <a:lnSpc>
                          <a:spcPct val="115000"/>
                        </a:lnSpc>
                        <a:spcBef>
                          <a:spcPts val="0"/>
                        </a:spcBef>
                        <a:spcAft>
                          <a:spcPts val="0"/>
                        </a:spcAft>
                      </a:pPr>
                      <a:r>
                        <a:rPr lang="en-US" sz="1150">
                          <a:effectLst/>
                          <a:latin typeface="Calibri" panose="020F0502020204030204" pitchFamily="34" charset="0"/>
                          <a:ea typeface="Times New Roman" panose="02020603050405020304" pitchFamily="18" charset="0"/>
                          <a:cs typeface="Times New Roman" panose="02020603050405020304" pitchFamily="18" charset="0"/>
                        </a:rPr>
                        <a:t>•  Tasked with strategic goals that are hard to deliver on based on process in place</a:t>
                      </a:r>
                    </a:p>
                    <a:p>
                      <a:pPr marL="0" marR="0">
                        <a:lnSpc>
                          <a:spcPct val="115000"/>
                        </a:lnSpc>
                        <a:spcBef>
                          <a:spcPts val="0"/>
                        </a:spcBef>
                        <a:spcAft>
                          <a:spcPts val="0"/>
                        </a:spcAft>
                      </a:pPr>
                      <a:r>
                        <a:rPr lang="en-US" sz="1150">
                          <a:effectLst/>
                          <a:latin typeface="Calibri" panose="020F0502020204030204" pitchFamily="34" charset="0"/>
                          <a:ea typeface="Times New Roman" panose="02020603050405020304" pitchFamily="18" charset="0"/>
                          <a:cs typeface="Times New Roman" panose="02020603050405020304" pitchFamily="18" charset="0"/>
                        </a:rPr>
                        <a:t> </a:t>
                      </a:r>
                    </a:p>
                    <a:p>
                      <a:pPr marL="0" marR="0">
                        <a:lnSpc>
                          <a:spcPct val="115000"/>
                        </a:lnSpc>
                        <a:spcBef>
                          <a:spcPts val="0"/>
                        </a:spcBef>
                        <a:spcAft>
                          <a:spcPts val="0"/>
                        </a:spcAft>
                      </a:pPr>
                      <a:r>
                        <a:rPr lang="en-US" sz="1150">
                          <a:effectLst/>
                          <a:latin typeface="Calibri" panose="020F0502020204030204" pitchFamily="34" charset="0"/>
                          <a:ea typeface="Times New Roman" panose="02020603050405020304" pitchFamily="18" charset="0"/>
                          <a:cs typeface="Times New Roman" panose="02020603050405020304" pitchFamily="18" charset="0"/>
                        </a:rPr>
                        <a:t>•  Needing to transform but no defined way to get there</a:t>
                      </a:r>
                    </a:p>
                    <a:p>
                      <a:pPr marL="0" marR="0">
                        <a:lnSpc>
                          <a:spcPct val="115000"/>
                        </a:lnSpc>
                        <a:spcBef>
                          <a:spcPts val="0"/>
                        </a:spcBef>
                        <a:spcAft>
                          <a:spcPts val="0"/>
                        </a:spcAft>
                      </a:pPr>
                      <a:r>
                        <a:rPr lang="en-US" sz="1150">
                          <a:effectLst/>
                          <a:latin typeface="Calibri" panose="020F0502020204030204" pitchFamily="34" charset="0"/>
                          <a:ea typeface="Times New Roman" panose="02020603050405020304" pitchFamily="18" charset="0"/>
                          <a:cs typeface="Times New Roman" panose="02020603050405020304" pitchFamily="18" charset="0"/>
                        </a:rPr>
                        <a:t> </a:t>
                      </a:r>
                    </a:p>
                  </a:txBody>
                  <a:tcPr marL="47827" marR="47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50">
                          <a:effectLst/>
                          <a:latin typeface="Calibri" panose="020F0502020204030204" pitchFamily="34" charset="0"/>
                          <a:ea typeface="Times New Roman" panose="02020603050405020304" pitchFamily="18" charset="0"/>
                          <a:cs typeface="Times New Roman" panose="02020603050405020304" pitchFamily="18" charset="0"/>
                        </a:rPr>
                        <a:t>•  Overprovision</a:t>
                      </a:r>
                    </a:p>
                    <a:p>
                      <a:pPr marL="0" marR="0">
                        <a:lnSpc>
                          <a:spcPct val="115000"/>
                        </a:lnSpc>
                        <a:spcBef>
                          <a:spcPts val="0"/>
                        </a:spcBef>
                        <a:spcAft>
                          <a:spcPts val="0"/>
                        </a:spcAft>
                      </a:pPr>
                      <a:r>
                        <a:rPr lang="en-US" sz="1150">
                          <a:effectLst/>
                          <a:latin typeface="Calibri" panose="020F0502020204030204" pitchFamily="34" charset="0"/>
                          <a:ea typeface="Times New Roman" panose="02020603050405020304" pitchFamily="18" charset="0"/>
                          <a:cs typeface="Times New Roman" panose="02020603050405020304" pitchFamily="18" charset="0"/>
                        </a:rPr>
                        <a:t> </a:t>
                      </a:r>
                    </a:p>
                    <a:p>
                      <a:pPr marL="0" marR="0">
                        <a:lnSpc>
                          <a:spcPct val="115000"/>
                        </a:lnSpc>
                        <a:spcBef>
                          <a:spcPts val="0"/>
                        </a:spcBef>
                        <a:spcAft>
                          <a:spcPts val="0"/>
                        </a:spcAft>
                      </a:pPr>
                      <a:r>
                        <a:rPr lang="en-US" sz="1150">
                          <a:effectLst/>
                          <a:latin typeface="Calibri" panose="020F0502020204030204" pitchFamily="34" charset="0"/>
                          <a:ea typeface="Times New Roman" panose="02020603050405020304" pitchFamily="18" charset="0"/>
                          <a:cs typeface="Times New Roman" panose="02020603050405020304" pitchFamily="18" charset="0"/>
                        </a:rPr>
                        <a:t>•   Over dependence on key staff members</a:t>
                      </a:r>
                    </a:p>
                    <a:p>
                      <a:pPr marL="0" marR="0">
                        <a:lnSpc>
                          <a:spcPct val="115000"/>
                        </a:lnSpc>
                        <a:spcBef>
                          <a:spcPts val="0"/>
                        </a:spcBef>
                        <a:spcAft>
                          <a:spcPts val="0"/>
                        </a:spcAft>
                      </a:pPr>
                      <a:r>
                        <a:rPr lang="en-US" sz="1150">
                          <a:effectLst/>
                          <a:latin typeface="Calibri" panose="020F0502020204030204" pitchFamily="34" charset="0"/>
                          <a:ea typeface="Times New Roman" panose="02020603050405020304" pitchFamily="18" charset="0"/>
                          <a:cs typeface="Times New Roman" panose="02020603050405020304" pitchFamily="18" charset="0"/>
                        </a:rPr>
                        <a:t> </a:t>
                      </a:r>
                    </a:p>
                    <a:p>
                      <a:pPr marL="0" marR="0">
                        <a:lnSpc>
                          <a:spcPct val="115000"/>
                        </a:lnSpc>
                        <a:spcBef>
                          <a:spcPts val="0"/>
                        </a:spcBef>
                        <a:spcAft>
                          <a:spcPts val="0"/>
                        </a:spcAft>
                      </a:pPr>
                      <a:r>
                        <a:rPr lang="en-US" sz="1150">
                          <a:effectLst/>
                          <a:latin typeface="Calibri" panose="020F0502020204030204" pitchFamily="34" charset="0"/>
                          <a:ea typeface="Times New Roman" panose="02020603050405020304" pitchFamily="18" charset="0"/>
                          <a:cs typeface="Times New Roman" panose="02020603050405020304" pitchFamily="18" charset="0"/>
                        </a:rPr>
                        <a:t>•   High touch/Heavy labor to deliver on business objectives</a:t>
                      </a:r>
                    </a:p>
                    <a:p>
                      <a:pPr marL="0" marR="0">
                        <a:lnSpc>
                          <a:spcPct val="115000"/>
                        </a:lnSpc>
                        <a:spcBef>
                          <a:spcPts val="0"/>
                        </a:spcBef>
                        <a:spcAft>
                          <a:spcPts val="0"/>
                        </a:spcAft>
                      </a:pPr>
                      <a:r>
                        <a:rPr lang="en-US" sz="1150">
                          <a:effectLst/>
                          <a:latin typeface="Calibri" panose="020F0502020204030204" pitchFamily="34" charset="0"/>
                          <a:ea typeface="Times New Roman" panose="02020603050405020304" pitchFamily="18" charset="0"/>
                          <a:cs typeface="Times New Roman" panose="02020603050405020304" pitchFamily="18" charset="0"/>
                        </a:rPr>
                        <a:t> </a:t>
                      </a:r>
                    </a:p>
                    <a:p>
                      <a:pPr marL="0" marR="0">
                        <a:lnSpc>
                          <a:spcPct val="115000"/>
                        </a:lnSpc>
                        <a:spcBef>
                          <a:spcPts val="0"/>
                        </a:spcBef>
                        <a:spcAft>
                          <a:spcPts val="0"/>
                        </a:spcAft>
                      </a:pPr>
                      <a:r>
                        <a:rPr lang="en-US" sz="1150">
                          <a:effectLst/>
                          <a:latin typeface="Calibri" panose="020F0502020204030204" pitchFamily="34" charset="0"/>
                          <a:ea typeface="Times New Roman" panose="02020603050405020304" pitchFamily="18" charset="0"/>
                          <a:cs typeface="Times New Roman" panose="02020603050405020304" pitchFamily="18" charset="0"/>
                        </a:rPr>
                        <a:t>•   Heavy process focus to try and keep status quo</a:t>
                      </a:r>
                    </a:p>
                    <a:p>
                      <a:pPr marL="0" marR="0">
                        <a:lnSpc>
                          <a:spcPct val="115000"/>
                        </a:lnSpc>
                        <a:spcBef>
                          <a:spcPts val="0"/>
                        </a:spcBef>
                        <a:spcAft>
                          <a:spcPts val="0"/>
                        </a:spcAft>
                      </a:pPr>
                      <a:r>
                        <a:rPr lang="en-US" sz="1150">
                          <a:effectLst/>
                          <a:latin typeface="Calibri" panose="020F0502020204030204" pitchFamily="34" charset="0"/>
                          <a:ea typeface="Times New Roman" panose="02020603050405020304" pitchFamily="18" charset="0"/>
                          <a:cs typeface="Times New Roman" panose="02020603050405020304" pitchFamily="18" charset="0"/>
                        </a:rPr>
                        <a:t> </a:t>
                      </a:r>
                    </a:p>
                  </a:txBody>
                  <a:tcPr marL="47827" marR="47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800"/>
                        </a:spcAft>
                      </a:pPr>
                      <a:r>
                        <a:rPr lang="en-US" sz="1150">
                          <a:effectLst/>
                          <a:latin typeface="Calibri" panose="020F0502020204030204" pitchFamily="34" charset="0"/>
                          <a:ea typeface="Times New Roman" panose="02020603050405020304" pitchFamily="18" charset="0"/>
                          <a:cs typeface="Times New Roman" panose="02020603050405020304" pitchFamily="18" charset="0"/>
                        </a:rPr>
                        <a:t>• Inflated OPEX &amp; CAPEX </a:t>
                      </a:r>
                    </a:p>
                    <a:p>
                      <a:pPr marL="0" marR="0">
                        <a:lnSpc>
                          <a:spcPct val="115000"/>
                        </a:lnSpc>
                        <a:spcBef>
                          <a:spcPts val="0"/>
                        </a:spcBef>
                        <a:spcAft>
                          <a:spcPts val="800"/>
                        </a:spcAft>
                      </a:pPr>
                      <a:r>
                        <a:rPr lang="en-US" sz="1150">
                          <a:effectLst/>
                          <a:latin typeface="Calibri" panose="020F0502020204030204" pitchFamily="34" charset="0"/>
                          <a:ea typeface="Times New Roman" panose="02020603050405020304" pitchFamily="18" charset="0"/>
                          <a:cs typeface="Times New Roman" panose="02020603050405020304" pitchFamily="18" charset="0"/>
                        </a:rPr>
                        <a:t>• Firefighting is a distraction </a:t>
                      </a:r>
                    </a:p>
                    <a:p>
                      <a:pPr marL="0" marR="0">
                        <a:lnSpc>
                          <a:spcPct val="115000"/>
                        </a:lnSpc>
                        <a:spcBef>
                          <a:spcPts val="0"/>
                        </a:spcBef>
                        <a:spcAft>
                          <a:spcPts val="800"/>
                        </a:spcAft>
                      </a:pPr>
                      <a:r>
                        <a:rPr lang="en-US" sz="1150">
                          <a:effectLst/>
                          <a:latin typeface="Calibri" panose="020F0502020204030204" pitchFamily="34" charset="0"/>
                          <a:ea typeface="Times New Roman" panose="02020603050405020304" pitchFamily="18" charset="0"/>
                          <a:cs typeface="Times New Roman" panose="02020603050405020304" pitchFamily="18" charset="0"/>
                        </a:rPr>
                        <a:t>• Inability to plan for future </a:t>
                      </a:r>
                    </a:p>
                    <a:p>
                      <a:pPr marL="0" marR="0">
                        <a:lnSpc>
                          <a:spcPct val="115000"/>
                        </a:lnSpc>
                        <a:spcBef>
                          <a:spcPts val="0"/>
                        </a:spcBef>
                        <a:spcAft>
                          <a:spcPts val="800"/>
                        </a:spcAft>
                      </a:pPr>
                      <a:r>
                        <a:rPr lang="en-US" sz="1150">
                          <a:effectLst/>
                          <a:latin typeface="Calibri" panose="020F0502020204030204" pitchFamily="34" charset="0"/>
                          <a:ea typeface="Times New Roman" panose="02020603050405020304" pitchFamily="18" charset="0"/>
                          <a:cs typeface="Times New Roman" panose="02020603050405020304" pitchFamily="18" charset="0"/>
                        </a:rPr>
                        <a:t>• Vendor lock-in </a:t>
                      </a:r>
                    </a:p>
                    <a:p>
                      <a:pPr marL="0" marR="0">
                        <a:lnSpc>
                          <a:spcPct val="115000"/>
                        </a:lnSpc>
                        <a:spcBef>
                          <a:spcPts val="0"/>
                        </a:spcBef>
                        <a:spcAft>
                          <a:spcPts val="800"/>
                        </a:spcAft>
                      </a:pPr>
                      <a:r>
                        <a:rPr lang="en-US" sz="1150">
                          <a:effectLst/>
                          <a:latin typeface="Calibri" panose="020F0502020204030204" pitchFamily="34" charset="0"/>
                          <a:ea typeface="Times New Roman" panose="02020603050405020304" pitchFamily="18" charset="0"/>
                          <a:cs typeface="Times New Roman" panose="02020603050405020304" pitchFamily="18" charset="0"/>
                        </a:rPr>
                        <a:t>• High labor costs &amp; skill risk </a:t>
                      </a:r>
                    </a:p>
                    <a:p>
                      <a:pPr marL="0" marR="0">
                        <a:lnSpc>
                          <a:spcPct val="115000"/>
                        </a:lnSpc>
                        <a:spcBef>
                          <a:spcPts val="0"/>
                        </a:spcBef>
                        <a:spcAft>
                          <a:spcPts val="800"/>
                        </a:spcAft>
                      </a:pPr>
                      <a:r>
                        <a:rPr lang="en-US" sz="1150">
                          <a:effectLst/>
                          <a:latin typeface="Calibri" panose="020F0502020204030204" pitchFamily="34" charset="0"/>
                          <a:ea typeface="Times New Roman" panose="02020603050405020304" pitchFamily="18" charset="0"/>
                          <a:cs typeface="Times New Roman" panose="02020603050405020304" pitchFamily="18" charset="0"/>
                        </a:rPr>
                        <a:t>• Miss revenue from lead times </a:t>
                      </a:r>
                    </a:p>
                    <a:p>
                      <a:pPr marL="0" marR="0">
                        <a:lnSpc>
                          <a:spcPct val="115000"/>
                        </a:lnSpc>
                        <a:spcBef>
                          <a:spcPts val="0"/>
                        </a:spcBef>
                        <a:spcAft>
                          <a:spcPts val="800"/>
                        </a:spcAft>
                      </a:pPr>
                      <a:r>
                        <a:rPr lang="en-US" sz="1150">
                          <a:effectLst/>
                          <a:latin typeface="Calibri" panose="020F0502020204030204" pitchFamily="34" charset="0"/>
                          <a:ea typeface="Times New Roman" panose="02020603050405020304" pitchFamily="18" charset="0"/>
                          <a:cs typeface="Times New Roman" panose="02020603050405020304" pitchFamily="18" charset="0"/>
                        </a:rPr>
                        <a:t>• Underutilized infrastructure </a:t>
                      </a:r>
                    </a:p>
                    <a:p>
                      <a:pPr marL="0" marR="0">
                        <a:lnSpc>
                          <a:spcPct val="115000"/>
                        </a:lnSpc>
                        <a:spcBef>
                          <a:spcPts val="0"/>
                        </a:spcBef>
                        <a:spcAft>
                          <a:spcPts val="800"/>
                        </a:spcAft>
                      </a:pPr>
                      <a:r>
                        <a:rPr lang="en-US" sz="1150">
                          <a:effectLst/>
                          <a:latin typeface="Calibri" panose="020F0502020204030204" pitchFamily="34" charset="0"/>
                          <a:ea typeface="Times New Roman" panose="02020603050405020304" pitchFamily="18" charset="0"/>
                          <a:cs typeface="Times New Roman" panose="02020603050405020304" pitchFamily="18" charset="0"/>
                        </a:rPr>
                        <a:t>• Increased OPEX &amp; CAPEX </a:t>
                      </a:r>
                    </a:p>
                    <a:p>
                      <a:pPr marL="0" marR="0">
                        <a:lnSpc>
                          <a:spcPct val="115000"/>
                        </a:lnSpc>
                        <a:spcBef>
                          <a:spcPts val="0"/>
                        </a:spcBef>
                        <a:spcAft>
                          <a:spcPts val="800"/>
                        </a:spcAft>
                      </a:pPr>
                      <a:r>
                        <a:rPr lang="en-US" sz="1150">
                          <a:effectLst/>
                          <a:latin typeface="Calibri" panose="020F0502020204030204" pitchFamily="34" charset="0"/>
                          <a:ea typeface="Times New Roman" panose="02020603050405020304" pitchFamily="18" charset="0"/>
                          <a:cs typeface="Times New Roman" panose="02020603050405020304" pitchFamily="18" charset="0"/>
                        </a:rPr>
                        <a:t>• Inconsistent QoS &amp; disruption </a:t>
                      </a:r>
                    </a:p>
                    <a:p>
                      <a:pPr marL="0" marR="0">
                        <a:lnSpc>
                          <a:spcPct val="115000"/>
                        </a:lnSpc>
                        <a:spcBef>
                          <a:spcPts val="0"/>
                        </a:spcBef>
                        <a:spcAft>
                          <a:spcPts val="800"/>
                        </a:spcAft>
                      </a:pPr>
                      <a:r>
                        <a:rPr lang="en-US" sz="1150">
                          <a:effectLst/>
                          <a:latin typeface="Calibri" panose="020F0502020204030204" pitchFamily="34" charset="0"/>
                          <a:ea typeface="Times New Roman" panose="02020603050405020304" pitchFamily="18" charset="0"/>
                          <a:cs typeface="Times New Roman" panose="02020603050405020304" pitchFamily="18" charset="0"/>
                        </a:rPr>
                        <a:t>• Price erosion/other provider </a:t>
                      </a:r>
                    </a:p>
                    <a:p>
                      <a:pPr marL="0" marR="0">
                        <a:lnSpc>
                          <a:spcPct val="115000"/>
                        </a:lnSpc>
                        <a:spcBef>
                          <a:spcPts val="0"/>
                        </a:spcBef>
                        <a:spcAft>
                          <a:spcPts val="800"/>
                        </a:spcAft>
                      </a:pPr>
                      <a:r>
                        <a:rPr lang="en-US" sz="1150">
                          <a:effectLst/>
                          <a:latin typeface="Calibri" panose="020F0502020204030204" pitchFamily="34" charset="0"/>
                          <a:ea typeface="Times New Roman" panose="02020603050405020304" pitchFamily="18" charset="0"/>
                          <a:cs typeface="Times New Roman" panose="02020603050405020304" pitchFamily="18" charset="0"/>
                        </a:rPr>
                        <a:t> </a:t>
                      </a:r>
                    </a:p>
                  </a:txBody>
                  <a:tcPr marL="47827" marR="47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800"/>
                        </a:spcAft>
                      </a:pPr>
                      <a:r>
                        <a:rPr lang="en-US" sz="1150" dirty="0">
                          <a:effectLst/>
                          <a:latin typeface="Calibri" panose="020F0502020204030204" pitchFamily="34" charset="0"/>
                          <a:ea typeface="Times New Roman" panose="02020603050405020304" pitchFamily="18" charset="0"/>
                          <a:cs typeface="Times New Roman" panose="02020603050405020304" pitchFamily="18" charset="0"/>
                        </a:rPr>
                        <a:t>• Reduced OPEX &amp; CAPEX </a:t>
                      </a:r>
                    </a:p>
                    <a:p>
                      <a:pPr marL="0" marR="0">
                        <a:lnSpc>
                          <a:spcPct val="115000"/>
                        </a:lnSpc>
                        <a:spcBef>
                          <a:spcPts val="0"/>
                        </a:spcBef>
                        <a:spcAft>
                          <a:spcPts val="800"/>
                        </a:spcAft>
                      </a:pPr>
                      <a:r>
                        <a:rPr lang="en-US" sz="1150" dirty="0">
                          <a:effectLst/>
                          <a:latin typeface="Calibri" panose="020F0502020204030204" pitchFamily="34" charset="0"/>
                          <a:ea typeface="Times New Roman" panose="02020603050405020304" pitchFamily="18" charset="0"/>
                          <a:cs typeface="Times New Roman" panose="02020603050405020304" pitchFamily="18" charset="0"/>
                        </a:rPr>
                        <a:t>• Focus on strategic projects </a:t>
                      </a:r>
                    </a:p>
                    <a:p>
                      <a:pPr marL="0" marR="0">
                        <a:lnSpc>
                          <a:spcPct val="115000"/>
                        </a:lnSpc>
                        <a:spcBef>
                          <a:spcPts val="0"/>
                        </a:spcBef>
                        <a:spcAft>
                          <a:spcPts val="800"/>
                        </a:spcAft>
                      </a:pPr>
                      <a:r>
                        <a:rPr lang="en-US" sz="1150" dirty="0">
                          <a:effectLst/>
                          <a:latin typeface="Calibri" panose="020F0502020204030204" pitchFamily="34" charset="0"/>
                          <a:ea typeface="Times New Roman" panose="02020603050405020304" pitchFamily="18" charset="0"/>
                          <a:cs typeface="Times New Roman" panose="02020603050405020304" pitchFamily="18" charset="0"/>
                        </a:rPr>
                        <a:t>• Better future planning </a:t>
                      </a:r>
                    </a:p>
                    <a:p>
                      <a:pPr marL="0" marR="0">
                        <a:lnSpc>
                          <a:spcPct val="115000"/>
                        </a:lnSpc>
                        <a:spcBef>
                          <a:spcPts val="0"/>
                        </a:spcBef>
                        <a:spcAft>
                          <a:spcPts val="800"/>
                        </a:spcAft>
                      </a:pPr>
                      <a:r>
                        <a:rPr lang="en-US" sz="1150" dirty="0">
                          <a:effectLst/>
                          <a:latin typeface="Calibri" panose="020F0502020204030204" pitchFamily="34" charset="0"/>
                          <a:ea typeface="Times New Roman" panose="02020603050405020304" pitchFamily="18" charset="0"/>
                          <a:cs typeface="Times New Roman" panose="02020603050405020304" pitchFamily="18" charset="0"/>
                        </a:rPr>
                        <a:t>• Build best-of-breed solutions </a:t>
                      </a:r>
                    </a:p>
                    <a:p>
                      <a:pPr marL="0" marR="0">
                        <a:lnSpc>
                          <a:spcPct val="115000"/>
                        </a:lnSpc>
                        <a:spcBef>
                          <a:spcPts val="0"/>
                        </a:spcBef>
                        <a:spcAft>
                          <a:spcPts val="800"/>
                        </a:spcAft>
                      </a:pPr>
                      <a:r>
                        <a:rPr lang="en-US" sz="1150" dirty="0">
                          <a:effectLst/>
                          <a:latin typeface="Calibri" panose="020F0502020204030204" pitchFamily="34" charset="0"/>
                          <a:ea typeface="Times New Roman" panose="02020603050405020304" pitchFamily="18" charset="0"/>
                          <a:cs typeface="Times New Roman" panose="02020603050405020304" pitchFamily="18" charset="0"/>
                        </a:rPr>
                        <a:t>• Tasks &amp; skills well matched </a:t>
                      </a:r>
                    </a:p>
                    <a:p>
                      <a:pPr marL="0" marR="0">
                        <a:lnSpc>
                          <a:spcPct val="115000"/>
                        </a:lnSpc>
                        <a:spcBef>
                          <a:spcPts val="0"/>
                        </a:spcBef>
                        <a:spcAft>
                          <a:spcPts val="800"/>
                        </a:spcAft>
                      </a:pPr>
                      <a:r>
                        <a:rPr lang="en-US" sz="1150" dirty="0">
                          <a:effectLst/>
                          <a:latin typeface="Calibri" panose="020F0502020204030204" pitchFamily="34" charset="0"/>
                          <a:ea typeface="Times New Roman" panose="02020603050405020304" pitchFamily="18" charset="0"/>
                          <a:cs typeface="Times New Roman" panose="02020603050405020304" pitchFamily="18" charset="0"/>
                        </a:rPr>
                        <a:t>• Faster time to revenue </a:t>
                      </a:r>
                    </a:p>
                    <a:p>
                      <a:pPr marL="0" marR="0">
                        <a:lnSpc>
                          <a:spcPct val="115000"/>
                        </a:lnSpc>
                        <a:spcBef>
                          <a:spcPts val="0"/>
                        </a:spcBef>
                        <a:spcAft>
                          <a:spcPts val="800"/>
                        </a:spcAft>
                      </a:pPr>
                      <a:r>
                        <a:rPr lang="en-US" sz="1150" dirty="0">
                          <a:effectLst/>
                          <a:latin typeface="Calibri" panose="020F0502020204030204" pitchFamily="34" charset="0"/>
                          <a:ea typeface="Times New Roman" panose="02020603050405020304" pitchFamily="18" charset="0"/>
                          <a:cs typeface="Times New Roman" panose="02020603050405020304" pitchFamily="18" charset="0"/>
                        </a:rPr>
                        <a:t>• Lower OPEX from automation </a:t>
                      </a:r>
                    </a:p>
                    <a:p>
                      <a:pPr marL="0" marR="0">
                        <a:lnSpc>
                          <a:spcPct val="115000"/>
                        </a:lnSpc>
                        <a:spcBef>
                          <a:spcPts val="0"/>
                        </a:spcBef>
                        <a:spcAft>
                          <a:spcPts val="800"/>
                        </a:spcAft>
                      </a:pPr>
                      <a:r>
                        <a:rPr lang="en-US" sz="1150" dirty="0">
                          <a:effectLst/>
                          <a:latin typeface="Calibri" panose="020F0502020204030204" pitchFamily="34" charset="0"/>
                          <a:ea typeface="Times New Roman" panose="02020603050405020304" pitchFamily="18" charset="0"/>
                          <a:cs typeface="Times New Roman" panose="02020603050405020304" pitchFamily="18" charset="0"/>
                        </a:rPr>
                        <a:t>• Lower churn from predictability </a:t>
                      </a:r>
                    </a:p>
                    <a:p>
                      <a:pPr marL="0" marR="0">
                        <a:lnSpc>
                          <a:spcPct val="115000"/>
                        </a:lnSpc>
                        <a:spcBef>
                          <a:spcPts val="0"/>
                        </a:spcBef>
                        <a:spcAft>
                          <a:spcPts val="800"/>
                        </a:spcAft>
                      </a:pPr>
                      <a:r>
                        <a:rPr lang="en-US" sz="1150" dirty="0">
                          <a:effectLst/>
                          <a:latin typeface="Calibri" panose="020F0502020204030204" pitchFamily="34" charset="0"/>
                          <a:ea typeface="Times New Roman" panose="02020603050405020304" pitchFamily="18" charset="0"/>
                          <a:cs typeface="Times New Roman" panose="02020603050405020304" pitchFamily="18" charset="0"/>
                        </a:rPr>
                        <a:t>• Allows for premium price point </a:t>
                      </a:r>
                    </a:p>
                    <a:p>
                      <a:pPr marL="0" marR="0">
                        <a:lnSpc>
                          <a:spcPct val="115000"/>
                        </a:lnSpc>
                        <a:spcBef>
                          <a:spcPts val="0"/>
                        </a:spcBef>
                        <a:spcAft>
                          <a:spcPts val="800"/>
                        </a:spcAft>
                      </a:pPr>
                      <a:r>
                        <a:rPr lang="en-US" sz="1150" dirty="0">
                          <a:effectLst/>
                          <a:latin typeface="Calibri" panose="020F0502020204030204" pitchFamily="34" charset="0"/>
                          <a:ea typeface="Times New Roman" panose="02020603050405020304" pitchFamily="18" charset="0"/>
                          <a:cs typeface="Times New Roman" panose="02020603050405020304" pitchFamily="18" charset="0"/>
                        </a:rPr>
                        <a:t> </a:t>
                      </a:r>
                    </a:p>
                  </a:txBody>
                  <a:tcPr marL="47827" marR="47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800"/>
                        </a:spcAft>
                      </a:pPr>
                      <a:r>
                        <a:rPr lang="en-US" sz="1150">
                          <a:effectLst/>
                          <a:latin typeface="Calibri" panose="020F0502020204030204" pitchFamily="34" charset="0"/>
                          <a:ea typeface="Times New Roman" panose="02020603050405020304" pitchFamily="18" charset="0"/>
                          <a:cs typeface="Times New Roman" panose="02020603050405020304" pitchFamily="18" charset="0"/>
                        </a:rPr>
                        <a:t>• Actionable recommendations </a:t>
                      </a:r>
                    </a:p>
                    <a:p>
                      <a:pPr marL="0" marR="0">
                        <a:lnSpc>
                          <a:spcPct val="115000"/>
                        </a:lnSpc>
                        <a:spcBef>
                          <a:spcPts val="0"/>
                        </a:spcBef>
                        <a:spcAft>
                          <a:spcPts val="800"/>
                        </a:spcAft>
                      </a:pPr>
                      <a:r>
                        <a:rPr lang="en-US" sz="1150">
                          <a:effectLst/>
                          <a:latin typeface="Calibri" panose="020F0502020204030204" pitchFamily="34" charset="0"/>
                          <a:ea typeface="Times New Roman" panose="02020603050405020304" pitchFamily="18" charset="0"/>
                          <a:cs typeface="Times New Roman" panose="02020603050405020304" pitchFamily="18" charset="0"/>
                        </a:rPr>
                        <a:t>• Intelligent resource allocation </a:t>
                      </a:r>
                    </a:p>
                    <a:p>
                      <a:pPr marL="0" marR="0">
                        <a:lnSpc>
                          <a:spcPct val="115000"/>
                        </a:lnSpc>
                        <a:spcBef>
                          <a:spcPts val="0"/>
                        </a:spcBef>
                        <a:spcAft>
                          <a:spcPts val="800"/>
                        </a:spcAft>
                      </a:pPr>
                      <a:r>
                        <a:rPr lang="en-US" sz="1150">
                          <a:effectLst/>
                          <a:latin typeface="Calibri" panose="020F0502020204030204" pitchFamily="34" charset="0"/>
                          <a:ea typeface="Times New Roman" panose="02020603050405020304" pitchFamily="18" charset="0"/>
                          <a:cs typeface="Times New Roman" panose="02020603050405020304" pitchFamily="18" charset="0"/>
                        </a:rPr>
                        <a:t>• “What-if” scenario modeling </a:t>
                      </a:r>
                    </a:p>
                    <a:p>
                      <a:pPr marL="0" marR="0">
                        <a:lnSpc>
                          <a:spcPct val="115000"/>
                        </a:lnSpc>
                        <a:spcBef>
                          <a:spcPts val="0"/>
                        </a:spcBef>
                        <a:spcAft>
                          <a:spcPts val="800"/>
                        </a:spcAft>
                      </a:pPr>
                      <a:r>
                        <a:rPr lang="en-US" sz="1150">
                          <a:effectLst/>
                          <a:latin typeface="Calibri" panose="020F0502020204030204" pitchFamily="34" charset="0"/>
                          <a:ea typeface="Times New Roman" panose="02020603050405020304" pitchFamily="18" charset="0"/>
                          <a:cs typeface="Times New Roman" panose="02020603050405020304" pitchFamily="18" charset="0"/>
                        </a:rPr>
                        <a:t>• Broad tech &amp; vendor support </a:t>
                      </a:r>
                    </a:p>
                    <a:p>
                      <a:pPr marL="0" marR="0">
                        <a:lnSpc>
                          <a:spcPct val="115000"/>
                        </a:lnSpc>
                        <a:spcBef>
                          <a:spcPts val="0"/>
                        </a:spcBef>
                        <a:spcAft>
                          <a:spcPts val="800"/>
                        </a:spcAft>
                      </a:pPr>
                      <a:r>
                        <a:rPr lang="en-US" sz="1150">
                          <a:effectLst/>
                          <a:latin typeface="Calibri" panose="020F0502020204030204" pitchFamily="34" charset="0"/>
                          <a:ea typeface="Times New Roman" panose="02020603050405020304" pitchFamily="18" charset="0"/>
                          <a:cs typeface="Times New Roman" panose="02020603050405020304" pitchFamily="18" charset="0"/>
                        </a:rPr>
                        <a:t>• Scalability &amp; fast time to value </a:t>
                      </a:r>
                    </a:p>
                    <a:p>
                      <a:pPr marL="0" marR="0">
                        <a:lnSpc>
                          <a:spcPct val="115000"/>
                        </a:lnSpc>
                        <a:spcBef>
                          <a:spcPts val="0"/>
                        </a:spcBef>
                        <a:spcAft>
                          <a:spcPts val="800"/>
                        </a:spcAft>
                      </a:pPr>
                      <a:r>
                        <a:rPr lang="en-US" sz="1150">
                          <a:effectLst/>
                          <a:latin typeface="Calibri" panose="020F0502020204030204" pitchFamily="34" charset="0"/>
                          <a:ea typeface="Times New Roman" panose="02020603050405020304" pitchFamily="18" charset="0"/>
                          <a:cs typeface="Times New Roman" panose="02020603050405020304" pitchFamily="18" charset="0"/>
                        </a:rPr>
                        <a:t>• Rapid, accurate planning </a:t>
                      </a:r>
                    </a:p>
                    <a:p>
                      <a:pPr marL="0" marR="0">
                        <a:lnSpc>
                          <a:spcPct val="115000"/>
                        </a:lnSpc>
                        <a:spcBef>
                          <a:spcPts val="0"/>
                        </a:spcBef>
                        <a:spcAft>
                          <a:spcPts val="800"/>
                        </a:spcAft>
                      </a:pPr>
                      <a:r>
                        <a:rPr lang="en-US" sz="1150">
                          <a:effectLst/>
                          <a:latin typeface="Calibri" panose="020F0502020204030204" pitchFamily="34" charset="0"/>
                          <a:ea typeface="Times New Roman" panose="02020603050405020304" pitchFamily="18" charset="0"/>
                          <a:cs typeface="Times New Roman" panose="02020603050405020304" pitchFamily="18" charset="0"/>
                        </a:rPr>
                        <a:t>• Intelligent workload placement </a:t>
                      </a:r>
                    </a:p>
                    <a:p>
                      <a:pPr marL="0" marR="0">
                        <a:lnSpc>
                          <a:spcPct val="115000"/>
                        </a:lnSpc>
                        <a:spcBef>
                          <a:spcPts val="0"/>
                        </a:spcBef>
                        <a:spcAft>
                          <a:spcPts val="800"/>
                        </a:spcAft>
                      </a:pPr>
                      <a:r>
                        <a:rPr lang="en-US" sz="1150">
                          <a:effectLst/>
                          <a:latin typeface="Calibri" panose="020F0502020204030204" pitchFamily="34" charset="0"/>
                          <a:ea typeface="Times New Roman" panose="02020603050405020304" pitchFamily="18" charset="0"/>
                          <a:cs typeface="Times New Roman" panose="02020603050405020304" pitchFamily="18" charset="0"/>
                        </a:rPr>
                        <a:t>Continual/auto control of env. </a:t>
                      </a:r>
                    </a:p>
                    <a:p>
                      <a:pPr marL="0" marR="0">
                        <a:lnSpc>
                          <a:spcPct val="115000"/>
                        </a:lnSpc>
                        <a:spcBef>
                          <a:spcPts val="0"/>
                        </a:spcBef>
                        <a:spcAft>
                          <a:spcPts val="800"/>
                        </a:spcAft>
                      </a:pPr>
                      <a:r>
                        <a:rPr lang="en-US" sz="1150">
                          <a:effectLst/>
                          <a:latin typeface="Calibri" panose="020F0502020204030204" pitchFamily="34" charset="0"/>
                          <a:ea typeface="Times New Roman" panose="02020603050405020304" pitchFamily="18" charset="0"/>
                          <a:cs typeface="Times New Roman" panose="02020603050405020304" pitchFamily="18" charset="0"/>
                        </a:rPr>
                        <a:t>• Full multi-tenancy support </a:t>
                      </a:r>
                    </a:p>
                    <a:p>
                      <a:pPr marL="0" marR="0">
                        <a:lnSpc>
                          <a:spcPct val="115000"/>
                        </a:lnSpc>
                        <a:spcBef>
                          <a:spcPts val="0"/>
                        </a:spcBef>
                        <a:spcAft>
                          <a:spcPts val="800"/>
                        </a:spcAft>
                      </a:pPr>
                      <a:r>
                        <a:rPr lang="en-US" sz="1150">
                          <a:effectLst/>
                          <a:latin typeface="Calibri" panose="020F0502020204030204" pitchFamily="34" charset="0"/>
                          <a:ea typeface="Times New Roman" panose="02020603050405020304" pitchFamily="18" charset="0"/>
                          <a:cs typeface="Times New Roman" panose="02020603050405020304" pitchFamily="18" charset="0"/>
                        </a:rPr>
                        <a:t>• Virtual data centers </a:t>
                      </a:r>
                    </a:p>
                    <a:p>
                      <a:pPr marL="0" marR="0">
                        <a:lnSpc>
                          <a:spcPct val="115000"/>
                        </a:lnSpc>
                        <a:spcBef>
                          <a:spcPts val="0"/>
                        </a:spcBef>
                        <a:spcAft>
                          <a:spcPts val="800"/>
                        </a:spcAft>
                      </a:pPr>
                      <a:r>
                        <a:rPr lang="en-US" sz="1150">
                          <a:effectLst/>
                          <a:latin typeface="Calibri" panose="020F0502020204030204" pitchFamily="34" charset="0"/>
                          <a:ea typeface="Times New Roman" panose="02020603050405020304" pitchFamily="18" charset="0"/>
                          <a:cs typeface="Times New Roman" panose="02020603050405020304" pitchFamily="18" charset="0"/>
                        </a:rPr>
                        <a:t> </a:t>
                      </a:r>
                    </a:p>
                  </a:txBody>
                  <a:tcPr marL="47827" marR="47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800"/>
                        </a:spcAft>
                      </a:pPr>
                      <a:r>
                        <a:rPr lang="en-US" sz="115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150" i="1" dirty="0">
                          <a:effectLst/>
                          <a:latin typeface="Calibri" panose="020F0502020204030204" pitchFamily="34" charset="0"/>
                          <a:ea typeface="Times New Roman" panose="02020603050405020304" pitchFamily="18" charset="0"/>
                          <a:cs typeface="Times New Roman" panose="02020603050405020304" pitchFamily="18" charset="0"/>
                        </a:rPr>
                        <a:t>Only </a:t>
                      </a:r>
                      <a:r>
                        <a:rPr lang="en-US" sz="1150" dirty="0">
                          <a:effectLst/>
                          <a:latin typeface="Calibri" panose="020F0502020204030204" pitchFamily="34" charset="0"/>
                          <a:ea typeface="Times New Roman" panose="02020603050405020304" pitchFamily="18" charset="0"/>
                          <a:cs typeface="Times New Roman" panose="02020603050405020304" pitchFamily="18" charset="0"/>
                        </a:rPr>
                        <a:t>vendor who solves IWM </a:t>
                      </a:r>
                    </a:p>
                    <a:p>
                      <a:pPr marL="0" marR="0">
                        <a:lnSpc>
                          <a:spcPct val="115000"/>
                        </a:lnSpc>
                        <a:spcBef>
                          <a:spcPts val="0"/>
                        </a:spcBef>
                        <a:spcAft>
                          <a:spcPts val="800"/>
                        </a:spcAft>
                      </a:pPr>
                      <a:r>
                        <a:rPr lang="en-US" sz="1150" dirty="0">
                          <a:effectLst/>
                          <a:latin typeface="Calibri" panose="020F0502020204030204" pitchFamily="34" charset="0"/>
                          <a:ea typeface="Times New Roman" panose="02020603050405020304" pitchFamily="18" charset="0"/>
                          <a:cs typeface="Times New Roman" panose="02020603050405020304" pitchFamily="18" charset="0"/>
                        </a:rPr>
                        <a:t>• Patented decision engine </a:t>
                      </a:r>
                    </a:p>
                    <a:p>
                      <a:pPr marL="0" marR="0">
                        <a:lnSpc>
                          <a:spcPct val="115000"/>
                        </a:lnSpc>
                        <a:spcBef>
                          <a:spcPts val="0"/>
                        </a:spcBef>
                        <a:spcAft>
                          <a:spcPts val="800"/>
                        </a:spcAft>
                      </a:pPr>
                      <a:r>
                        <a:rPr lang="en-US" sz="1150" dirty="0">
                          <a:effectLst/>
                          <a:latin typeface="Calibri" panose="020F0502020204030204" pitchFamily="34" charset="0"/>
                          <a:ea typeface="Times New Roman" panose="02020603050405020304" pitchFamily="18" charset="0"/>
                          <a:cs typeface="Times New Roman" panose="02020603050405020304" pitchFamily="18" charset="0"/>
                        </a:rPr>
                        <a:t>• Auto actions across environment </a:t>
                      </a:r>
                    </a:p>
                    <a:p>
                      <a:pPr marL="0" marR="0">
                        <a:lnSpc>
                          <a:spcPct val="115000"/>
                        </a:lnSpc>
                        <a:spcBef>
                          <a:spcPts val="0"/>
                        </a:spcBef>
                        <a:spcAft>
                          <a:spcPts val="800"/>
                        </a:spcAft>
                      </a:pPr>
                      <a:r>
                        <a:rPr lang="en-US" sz="1150" dirty="0">
                          <a:effectLst/>
                          <a:latin typeface="Calibri" panose="020F0502020204030204" pitchFamily="34" charset="0"/>
                          <a:ea typeface="Times New Roman" panose="02020603050405020304" pitchFamily="18" charset="0"/>
                          <a:cs typeface="Times New Roman" panose="02020603050405020304" pitchFamily="18" charset="0"/>
                        </a:rPr>
                        <a:t>• “What-if” scenario modeling </a:t>
                      </a:r>
                    </a:p>
                    <a:p>
                      <a:pPr marL="0" marR="0">
                        <a:lnSpc>
                          <a:spcPct val="115000"/>
                        </a:lnSpc>
                        <a:spcBef>
                          <a:spcPts val="0"/>
                        </a:spcBef>
                        <a:spcAft>
                          <a:spcPts val="800"/>
                        </a:spcAft>
                      </a:pPr>
                      <a:r>
                        <a:rPr lang="en-US" sz="1150" dirty="0">
                          <a:effectLst/>
                          <a:latin typeface="Calibri" panose="020F0502020204030204" pitchFamily="34" charset="0"/>
                          <a:ea typeface="Times New Roman" panose="02020603050405020304" pitchFamily="18" charset="0"/>
                          <a:cs typeface="Times New Roman" panose="02020603050405020304" pitchFamily="18" charset="0"/>
                        </a:rPr>
                        <a:t>• Rapid business results </a:t>
                      </a:r>
                    </a:p>
                    <a:p>
                      <a:pPr marL="0" marR="0">
                        <a:lnSpc>
                          <a:spcPct val="115000"/>
                        </a:lnSpc>
                        <a:spcBef>
                          <a:spcPts val="0"/>
                        </a:spcBef>
                        <a:spcAft>
                          <a:spcPts val="800"/>
                        </a:spcAft>
                      </a:pPr>
                      <a:r>
                        <a:rPr lang="en-US" sz="115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150" i="1" dirty="0">
                          <a:effectLst/>
                          <a:latin typeface="Calibri" panose="020F0502020204030204" pitchFamily="34" charset="0"/>
                          <a:ea typeface="Times New Roman" panose="02020603050405020304" pitchFamily="18" charset="0"/>
                          <a:cs typeface="Times New Roman" panose="02020603050405020304" pitchFamily="18" charset="0"/>
                        </a:rPr>
                        <a:t>Only </a:t>
                      </a:r>
                      <a:r>
                        <a:rPr lang="en-US" sz="1150" dirty="0">
                          <a:effectLst/>
                          <a:latin typeface="Calibri" panose="020F0502020204030204" pitchFamily="34" charset="0"/>
                          <a:ea typeface="Times New Roman" panose="02020603050405020304" pitchFamily="18" charset="0"/>
                          <a:cs typeface="Times New Roman" panose="02020603050405020304" pitchFamily="18" charset="0"/>
                        </a:rPr>
                        <a:t>vendor who solves IWM </a:t>
                      </a:r>
                    </a:p>
                    <a:p>
                      <a:pPr marL="0" marR="0">
                        <a:lnSpc>
                          <a:spcPct val="115000"/>
                        </a:lnSpc>
                        <a:spcBef>
                          <a:spcPts val="0"/>
                        </a:spcBef>
                        <a:spcAft>
                          <a:spcPts val="800"/>
                        </a:spcAft>
                      </a:pPr>
                      <a:r>
                        <a:rPr lang="en-US" sz="1150" dirty="0">
                          <a:effectLst/>
                          <a:latin typeface="Calibri" panose="020F0502020204030204" pitchFamily="34" charset="0"/>
                          <a:ea typeface="Times New Roman" panose="02020603050405020304" pitchFamily="18" charset="0"/>
                          <a:cs typeface="Times New Roman" panose="02020603050405020304" pitchFamily="18" charset="0"/>
                        </a:rPr>
                        <a:t>• Patented decision engine </a:t>
                      </a:r>
                    </a:p>
                    <a:p>
                      <a:pPr marL="0" marR="0">
                        <a:lnSpc>
                          <a:spcPct val="115000"/>
                        </a:lnSpc>
                        <a:spcBef>
                          <a:spcPts val="0"/>
                        </a:spcBef>
                        <a:spcAft>
                          <a:spcPts val="800"/>
                        </a:spcAft>
                      </a:pPr>
                      <a:r>
                        <a:rPr lang="en-US" sz="1150" dirty="0">
                          <a:effectLst/>
                          <a:latin typeface="Calibri" panose="020F0502020204030204" pitchFamily="34" charset="0"/>
                          <a:ea typeface="Times New Roman" panose="02020603050405020304" pitchFamily="18" charset="0"/>
                          <a:cs typeface="Times New Roman" panose="02020603050405020304" pitchFamily="18" charset="0"/>
                        </a:rPr>
                        <a:t>• Full support for cloud platforms </a:t>
                      </a:r>
                    </a:p>
                    <a:p>
                      <a:pPr marL="0" marR="0">
                        <a:lnSpc>
                          <a:spcPct val="115000"/>
                        </a:lnSpc>
                        <a:spcBef>
                          <a:spcPts val="0"/>
                        </a:spcBef>
                        <a:spcAft>
                          <a:spcPts val="800"/>
                        </a:spcAft>
                      </a:pPr>
                      <a:r>
                        <a:rPr lang="en-US" sz="1150" dirty="0">
                          <a:effectLst/>
                          <a:latin typeface="Calibri" panose="020F0502020204030204" pitchFamily="34" charset="0"/>
                          <a:ea typeface="Times New Roman" panose="02020603050405020304" pitchFamily="18" charset="0"/>
                          <a:cs typeface="Times New Roman" panose="02020603050405020304" pitchFamily="18" charset="0"/>
                        </a:rPr>
                        <a:t>• Per-user scope &amp; role </a:t>
                      </a:r>
                    </a:p>
                    <a:p>
                      <a:pPr marL="0" marR="0">
                        <a:lnSpc>
                          <a:spcPct val="115000"/>
                        </a:lnSpc>
                        <a:spcBef>
                          <a:spcPts val="0"/>
                        </a:spcBef>
                        <a:spcAft>
                          <a:spcPts val="800"/>
                        </a:spcAft>
                      </a:pPr>
                      <a:r>
                        <a:rPr lang="en-US" sz="1150" dirty="0">
                          <a:effectLst/>
                          <a:latin typeface="Calibri" panose="020F0502020204030204" pitchFamily="34" charset="0"/>
                          <a:ea typeface="Times New Roman" panose="02020603050405020304" pitchFamily="18" charset="0"/>
                          <a:cs typeface="Times New Roman" panose="02020603050405020304" pitchFamily="18" charset="0"/>
                        </a:rPr>
                        <a:t>• Works across many </a:t>
                      </a:r>
                      <a:r>
                        <a:rPr lang="en-US" sz="1150" dirty="0" err="1">
                          <a:effectLst/>
                          <a:latin typeface="Calibri" panose="020F0502020204030204" pitchFamily="34" charset="0"/>
                          <a:ea typeface="Times New Roman" panose="02020603050405020304" pitchFamily="18" charset="0"/>
                          <a:cs typeface="Times New Roman" panose="02020603050405020304" pitchFamily="18" charset="0"/>
                        </a:rPr>
                        <a:t>env</a:t>
                      </a:r>
                      <a:r>
                        <a:rPr lang="en-US" sz="1150" dirty="0">
                          <a:effectLst/>
                          <a:latin typeface="Calibri" panose="020F0502020204030204" pitchFamily="34" charset="0"/>
                          <a:ea typeface="Times New Roman" panose="02020603050405020304" pitchFamily="18" charset="0"/>
                          <a:cs typeface="Times New Roman" panose="02020603050405020304" pitchFamily="18" charset="0"/>
                        </a:rPr>
                        <a:t>. domains </a:t>
                      </a:r>
                    </a:p>
                    <a:p>
                      <a:pPr marL="0" marR="0">
                        <a:lnSpc>
                          <a:spcPct val="115000"/>
                        </a:lnSpc>
                        <a:spcBef>
                          <a:spcPts val="0"/>
                        </a:spcBef>
                        <a:spcAft>
                          <a:spcPts val="800"/>
                        </a:spcAft>
                      </a:pPr>
                      <a:r>
                        <a:rPr lang="en-US" sz="1150" dirty="0">
                          <a:effectLst/>
                          <a:latin typeface="Calibri" panose="020F0502020204030204" pitchFamily="34" charset="0"/>
                          <a:ea typeface="Times New Roman" panose="02020603050405020304" pitchFamily="18" charset="0"/>
                          <a:cs typeface="Times New Roman" panose="02020603050405020304" pitchFamily="18" charset="0"/>
                        </a:rPr>
                        <a:t> </a:t>
                      </a:r>
                    </a:p>
                  </a:txBody>
                  <a:tcPr marL="47827" marR="47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692053228"/>
                  </a:ext>
                </a:extLst>
              </a:tr>
            </a:tbl>
          </a:graphicData>
        </a:graphic>
      </p:graphicFrame>
    </p:spTree>
    <p:extLst>
      <p:ext uri="{BB962C8B-B14F-4D97-AF65-F5344CB8AC3E}">
        <p14:creationId xmlns:p14="http://schemas.microsoft.com/office/powerpoint/2010/main" val="35029606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95785" y="396504"/>
            <a:ext cx="10590663" cy="614149"/>
          </a:xfrm>
        </p:spPr>
        <p:txBody>
          <a:bodyPr>
            <a:noAutofit/>
          </a:bodyPr>
          <a:lstStyle/>
          <a:p>
            <a:r>
              <a:rPr lang="en-US" sz="4200" dirty="0" smtClean="0"/>
              <a:t>IT Agility</a:t>
            </a:r>
            <a:endParaRPr lang="en-US" sz="4200" dirty="0"/>
          </a:p>
        </p:txBody>
      </p:sp>
      <p:graphicFrame>
        <p:nvGraphicFramePr>
          <p:cNvPr id="2" name="Table 1"/>
          <p:cNvGraphicFramePr>
            <a:graphicFrameLocks noGrp="1"/>
          </p:cNvGraphicFramePr>
          <p:nvPr>
            <p:extLst>
              <p:ext uri="{D42A27DB-BD31-4B8C-83A1-F6EECF244321}">
                <p14:modId xmlns:p14="http://schemas.microsoft.com/office/powerpoint/2010/main" val="3427184435"/>
              </p:ext>
            </p:extLst>
          </p:nvPr>
        </p:nvGraphicFramePr>
        <p:xfrm>
          <a:off x="395785" y="1187117"/>
          <a:ext cx="10707746" cy="5226290"/>
        </p:xfrm>
        <a:graphic>
          <a:graphicData uri="http://schemas.openxmlformats.org/drawingml/2006/table">
            <a:tbl>
              <a:tblPr firstRow="1" firstCol="1" lastCol="1" bandRow="1"/>
              <a:tblGrid>
                <a:gridCol w="4138464">
                  <a:extLst>
                    <a:ext uri="{9D8B030D-6E8A-4147-A177-3AD203B41FA5}">
                      <a16:colId xmlns:a16="http://schemas.microsoft.com/office/drawing/2014/main" xmlns="" val="3525818126"/>
                    </a:ext>
                  </a:extLst>
                </a:gridCol>
                <a:gridCol w="6569282">
                  <a:extLst>
                    <a:ext uri="{9D8B030D-6E8A-4147-A177-3AD203B41FA5}">
                      <a16:colId xmlns:a16="http://schemas.microsoft.com/office/drawing/2014/main" xmlns="" val="1882313504"/>
                    </a:ext>
                  </a:extLst>
                </a:gridCol>
              </a:tblGrid>
              <a:tr h="256852">
                <a:tc>
                  <a:txBody>
                    <a:bodyPr/>
                    <a:lstStyle/>
                    <a:p>
                      <a:pPr marL="0" marR="0" algn="ctr">
                        <a:lnSpc>
                          <a:spcPct val="107000"/>
                        </a:lnSpc>
                        <a:spcBef>
                          <a:spcPts val="0"/>
                        </a:spcBef>
                        <a:spcAft>
                          <a:spcPts val="800"/>
                        </a:spcAft>
                      </a:pPr>
                      <a:r>
                        <a:rPr lang="en-US" sz="1500" b="1" dirty="0">
                          <a:effectLst/>
                          <a:latin typeface="+mn-lt"/>
                          <a:ea typeface="Times New Roman" panose="02020603050405020304" pitchFamily="18" charset="0"/>
                          <a:cs typeface="Times New Roman" panose="02020603050405020304" pitchFamily="18" charset="0"/>
                        </a:rPr>
                        <a:t>How We Do It/Why </a:t>
                      </a:r>
                      <a:r>
                        <a:rPr lang="en-US" sz="1500" b="1" dirty="0" err="1">
                          <a:effectLst/>
                          <a:latin typeface="+mn-lt"/>
                          <a:ea typeface="Times New Roman" panose="02020603050405020304" pitchFamily="18" charset="0"/>
                          <a:cs typeface="Times New Roman" panose="02020603050405020304" pitchFamily="18" charset="0"/>
                        </a:rPr>
                        <a:t>VMTurbo</a:t>
                      </a:r>
                      <a:endParaRPr lang="en-US" sz="1500" dirty="0">
                        <a:effectLst/>
                        <a:latin typeface="+mn-lt"/>
                        <a:ea typeface="Times New Roman" panose="02020603050405020304" pitchFamily="18" charset="0"/>
                        <a:cs typeface="Times New Roman" panose="02020603050405020304" pitchFamily="18" charset="0"/>
                      </a:endParaRPr>
                    </a:p>
                  </a:txBody>
                  <a:tcPr marL="23076" marR="230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500" b="1" dirty="0" smtClean="0">
                          <a:effectLst/>
                          <a:latin typeface="+mn-lt"/>
                          <a:ea typeface="Times New Roman" panose="02020603050405020304" pitchFamily="18" charset="0"/>
                          <a:cs typeface="Times New Roman" panose="02020603050405020304" pitchFamily="18" charset="0"/>
                        </a:rPr>
                        <a:t>Proof Points</a:t>
                      </a:r>
                      <a:endParaRPr lang="en-US" sz="1500" dirty="0">
                        <a:effectLst/>
                        <a:latin typeface="+mn-lt"/>
                        <a:ea typeface="Times New Roman" panose="02020603050405020304" pitchFamily="18" charset="0"/>
                        <a:cs typeface="Times New Roman" panose="02020603050405020304" pitchFamily="18" charset="0"/>
                      </a:endParaRPr>
                    </a:p>
                  </a:txBody>
                  <a:tcPr marL="23076" marR="230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57544720"/>
                  </a:ext>
                </a:extLst>
              </a:tr>
              <a:tr h="4969438">
                <a:tc>
                  <a:txBody>
                    <a:bodyPr/>
                    <a:lstStyle/>
                    <a:p>
                      <a:pPr marL="0" marR="0">
                        <a:lnSpc>
                          <a:spcPct val="115000"/>
                        </a:lnSpc>
                        <a:spcBef>
                          <a:spcPts val="0"/>
                        </a:spcBef>
                        <a:spcAft>
                          <a:spcPts val="800"/>
                        </a:spcAft>
                      </a:pPr>
                      <a:endParaRPr lang="en-US" sz="1450" dirty="0" smtClean="0">
                        <a:effectLst/>
                        <a:latin typeface="+mn-lt"/>
                        <a:ea typeface="Times New Roman" panose="02020603050405020304" pitchFamily="18" charset="0"/>
                        <a:cs typeface="Times New Roman" panose="02020603050405020304" pitchFamily="18" charset="0"/>
                      </a:endParaRPr>
                    </a:p>
                    <a:p>
                      <a:pPr marL="0" marR="0">
                        <a:lnSpc>
                          <a:spcPct val="115000"/>
                        </a:lnSpc>
                        <a:spcBef>
                          <a:spcPts val="0"/>
                        </a:spcBef>
                        <a:spcAft>
                          <a:spcPts val="800"/>
                        </a:spcAft>
                      </a:pP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 </a:t>
                      </a:r>
                      <a:r>
                        <a:rPr lang="en-US" sz="1600" i="1" dirty="0" smtClean="0">
                          <a:effectLst/>
                          <a:latin typeface="Calibri" panose="020F0502020204030204" pitchFamily="34" charset="0"/>
                          <a:ea typeface="Times New Roman" panose="02020603050405020304" pitchFamily="18" charset="0"/>
                          <a:cs typeface="Times New Roman" panose="02020603050405020304" pitchFamily="18" charset="0"/>
                        </a:rPr>
                        <a:t>Only </a:t>
                      </a: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vendor who solves IWM </a:t>
                      </a:r>
                    </a:p>
                    <a:p>
                      <a:pPr marL="0" marR="0">
                        <a:lnSpc>
                          <a:spcPct val="115000"/>
                        </a:lnSpc>
                        <a:spcBef>
                          <a:spcPts val="0"/>
                        </a:spcBef>
                        <a:spcAft>
                          <a:spcPts val="800"/>
                        </a:spcAft>
                      </a:pP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 Patented decision engine </a:t>
                      </a:r>
                    </a:p>
                    <a:p>
                      <a:pPr marL="0" marR="0">
                        <a:lnSpc>
                          <a:spcPct val="115000"/>
                        </a:lnSpc>
                        <a:spcBef>
                          <a:spcPts val="0"/>
                        </a:spcBef>
                        <a:spcAft>
                          <a:spcPts val="800"/>
                        </a:spcAft>
                      </a:pP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 Auto actions across environment </a:t>
                      </a:r>
                    </a:p>
                    <a:p>
                      <a:pPr marL="0" marR="0">
                        <a:lnSpc>
                          <a:spcPct val="115000"/>
                        </a:lnSpc>
                        <a:spcBef>
                          <a:spcPts val="0"/>
                        </a:spcBef>
                        <a:spcAft>
                          <a:spcPts val="800"/>
                        </a:spcAft>
                      </a:pP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 “What-if” scenario modeling </a:t>
                      </a:r>
                    </a:p>
                    <a:p>
                      <a:pPr marL="0" marR="0">
                        <a:lnSpc>
                          <a:spcPct val="115000"/>
                        </a:lnSpc>
                        <a:spcBef>
                          <a:spcPts val="0"/>
                        </a:spcBef>
                        <a:spcAft>
                          <a:spcPts val="800"/>
                        </a:spcAft>
                      </a:pP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 Rapid business results </a:t>
                      </a:r>
                    </a:p>
                    <a:p>
                      <a:pPr marL="0" marR="0">
                        <a:lnSpc>
                          <a:spcPct val="115000"/>
                        </a:lnSpc>
                        <a:spcBef>
                          <a:spcPts val="0"/>
                        </a:spcBef>
                        <a:spcAft>
                          <a:spcPts val="800"/>
                        </a:spcAft>
                      </a:pP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 </a:t>
                      </a:r>
                      <a:r>
                        <a:rPr lang="en-US" sz="1600" i="1" dirty="0" smtClean="0">
                          <a:effectLst/>
                          <a:latin typeface="Calibri" panose="020F0502020204030204" pitchFamily="34" charset="0"/>
                          <a:ea typeface="Times New Roman" panose="02020603050405020304" pitchFamily="18" charset="0"/>
                          <a:cs typeface="Times New Roman" panose="02020603050405020304" pitchFamily="18" charset="0"/>
                        </a:rPr>
                        <a:t>Only </a:t>
                      </a: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vendor who solves IWM </a:t>
                      </a:r>
                    </a:p>
                    <a:p>
                      <a:pPr marL="0" marR="0">
                        <a:lnSpc>
                          <a:spcPct val="115000"/>
                        </a:lnSpc>
                        <a:spcBef>
                          <a:spcPts val="0"/>
                        </a:spcBef>
                        <a:spcAft>
                          <a:spcPts val="800"/>
                        </a:spcAft>
                      </a:pP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 Patented decision engine </a:t>
                      </a:r>
                    </a:p>
                    <a:p>
                      <a:pPr marL="0" marR="0">
                        <a:lnSpc>
                          <a:spcPct val="115000"/>
                        </a:lnSpc>
                        <a:spcBef>
                          <a:spcPts val="0"/>
                        </a:spcBef>
                        <a:spcAft>
                          <a:spcPts val="800"/>
                        </a:spcAft>
                      </a:pP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 Full support for cloud platforms </a:t>
                      </a:r>
                    </a:p>
                    <a:p>
                      <a:pPr marL="0" marR="0">
                        <a:lnSpc>
                          <a:spcPct val="115000"/>
                        </a:lnSpc>
                        <a:spcBef>
                          <a:spcPts val="0"/>
                        </a:spcBef>
                        <a:spcAft>
                          <a:spcPts val="800"/>
                        </a:spcAft>
                      </a:pP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 Per-user scope &amp; role </a:t>
                      </a:r>
                    </a:p>
                    <a:p>
                      <a:pPr marL="0" marR="0">
                        <a:lnSpc>
                          <a:spcPct val="115000"/>
                        </a:lnSpc>
                        <a:spcBef>
                          <a:spcPts val="0"/>
                        </a:spcBef>
                        <a:spcAft>
                          <a:spcPts val="800"/>
                        </a:spcAft>
                      </a:pP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 Works across many domains </a:t>
                      </a:r>
                    </a:p>
                    <a:p>
                      <a:pPr marL="0" marR="0" algn="ctr">
                        <a:lnSpc>
                          <a:spcPct val="115000"/>
                        </a:lnSpc>
                        <a:spcBef>
                          <a:spcPts val="0"/>
                        </a:spcBef>
                        <a:spcAft>
                          <a:spcPts val="0"/>
                        </a:spcAft>
                      </a:pPr>
                      <a:r>
                        <a:rPr lang="en-US" sz="1400" dirty="0">
                          <a:effectLst/>
                          <a:latin typeface="+mn-lt"/>
                          <a:ea typeface="Times New Roman" panose="02020603050405020304" pitchFamily="18" charset="0"/>
                          <a:cs typeface="Times New Roman" panose="02020603050405020304" pitchFamily="18" charset="0"/>
                        </a:rPr>
                        <a:t> </a:t>
                      </a:r>
                    </a:p>
                  </a:txBody>
                  <a:tcPr marL="23076" marR="230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85750" lvl="0" indent="-285750">
                        <a:buFont typeface="Arial" panose="020B0604020202020204" pitchFamily="34" charset="0"/>
                        <a:buChar char="•"/>
                      </a:pPr>
                      <a:endParaRPr lang="en-US" sz="1400" u="none" strike="noStrike" dirty="0" smtClean="0">
                        <a:effectLst/>
                        <a:latin typeface="Californian FB" panose="0207040306080B030204" pitchFamily="18" charset="0"/>
                      </a:endParaRPr>
                    </a:p>
                    <a:p>
                      <a:pPr marL="342900" lvl="0" indent="-342900">
                        <a:spcBef>
                          <a:spcPts val="0"/>
                        </a:spcBef>
                        <a:spcAft>
                          <a:spcPts val="0"/>
                        </a:spcAft>
                        <a:buFont typeface="Arial" panose="020B0604020202020204" pitchFamily="34" charset="0"/>
                        <a:buChar char="●"/>
                      </a:pPr>
                      <a:r>
                        <a:rPr lang="en-US" sz="1400" u="none" strike="noStrike" dirty="0" smtClean="0">
                          <a:effectLst/>
                          <a:latin typeface="Californian FB" panose="0207040306080B030204" pitchFamily="18" charset="0"/>
                        </a:rPr>
                        <a:t>Colgate-Palmolive | Problem: Needed to strategically expand a global virtualized environment while assuring applications have necessary resources available; Existing tools made no connection between real-time operations &amp; capacity planning decisions; Infrastructure investments were made based on old data &amp; manual analysis | Solution: </a:t>
                      </a:r>
                      <a:r>
                        <a:rPr lang="en-US" sz="1400" u="none" strike="noStrike" dirty="0" err="1" smtClean="0">
                          <a:effectLst/>
                          <a:latin typeface="Californian FB" panose="0207040306080B030204" pitchFamily="18" charset="0"/>
                        </a:rPr>
                        <a:t>VMTurbo</a:t>
                      </a:r>
                      <a:r>
                        <a:rPr lang="en-US" sz="1400" u="none" strike="noStrike" dirty="0" smtClean="0">
                          <a:effectLst/>
                          <a:latin typeface="Californian FB" panose="0207040306080B030204" pitchFamily="18" charset="0"/>
                        </a:rPr>
                        <a:t> provides assured application performance, operational efficiency &amp; optimal resource utilization; Capacity planning decisions incorporate real-time operational data &amp; resource constraints | </a:t>
                      </a:r>
                      <a:r>
                        <a:rPr lang="en-US" sz="1400" b="1" u="none" strike="noStrike" dirty="0" smtClean="0">
                          <a:effectLst/>
                          <a:latin typeface="Californian FB" panose="0207040306080B030204" pitchFamily="18" charset="0"/>
                        </a:rPr>
                        <a:t>Result: Global view into VM environment; Capacity planning based on quickly delivered accurate information rather than guesswork; Wasteful, unneeded investments eliminated, satisfying strategic goal of optimizing the environment</a:t>
                      </a:r>
                    </a:p>
                    <a:p>
                      <a:pPr marL="342900" lvl="0" indent="-342900">
                        <a:spcBef>
                          <a:spcPts val="0"/>
                        </a:spcBef>
                        <a:spcAft>
                          <a:spcPts val="0"/>
                        </a:spcAft>
                        <a:buFont typeface="Arial" panose="020B0604020202020204" pitchFamily="34" charset="0"/>
                        <a:buChar char="●"/>
                      </a:pPr>
                      <a:endParaRPr lang="en-US" sz="1400" u="none" strike="noStrike" dirty="0" smtClean="0">
                        <a:effectLst/>
                      </a:endParaRPr>
                    </a:p>
                    <a:p>
                      <a:pPr marL="342900" lvl="0" indent="-342900">
                        <a:buFont typeface="Arial" panose="020B0604020202020204" pitchFamily="34" charset="0"/>
                        <a:buChar char="●"/>
                      </a:pPr>
                      <a:r>
                        <a:rPr lang="en-US" sz="1400" u="none" strike="noStrike" dirty="0" smtClean="0">
                          <a:effectLst/>
                          <a:latin typeface="Californian FB" panose="0207040306080B030204" pitchFamily="18" charset="0"/>
                        </a:rPr>
                        <a:t>CSC | Problem: Improper workload placement | Solution: Intelligent Workload Placement recommendations |</a:t>
                      </a:r>
                      <a:r>
                        <a:rPr lang="en-US" sz="1400" b="1" u="none" strike="noStrike" dirty="0" smtClean="0">
                          <a:effectLst/>
                          <a:latin typeface="Californian FB" panose="0207040306080B030204" pitchFamily="18" charset="0"/>
                        </a:rPr>
                        <a:t> Result: Improved workload placement accuracy by 40%; Reduced manual labor costs by 50%; Recorded $203M in customer wins for </a:t>
                      </a:r>
                      <a:r>
                        <a:rPr lang="en-US" sz="1400" b="1" u="none" strike="noStrike" dirty="0" err="1" smtClean="0">
                          <a:effectLst/>
                          <a:latin typeface="Californian FB" panose="0207040306080B030204" pitchFamily="18" charset="0"/>
                        </a:rPr>
                        <a:t>BizCloud</a:t>
                      </a:r>
                      <a:r>
                        <a:rPr lang="en-US" sz="1400" b="1" u="none" strike="noStrike" dirty="0" smtClean="0">
                          <a:effectLst/>
                          <a:latin typeface="Californian FB" panose="0207040306080B030204" pitchFamily="18" charset="0"/>
                        </a:rPr>
                        <a:t> due to </a:t>
                      </a:r>
                      <a:r>
                        <a:rPr lang="en-US" sz="1400" b="1" u="none" strike="noStrike" dirty="0" err="1" smtClean="0">
                          <a:effectLst/>
                          <a:latin typeface="Californian FB" panose="0207040306080B030204" pitchFamily="18" charset="0"/>
                        </a:rPr>
                        <a:t>QoS</a:t>
                      </a:r>
                      <a:r>
                        <a:rPr lang="en-US" sz="1400" b="1" u="none" strike="noStrike" dirty="0" smtClean="0">
                          <a:effectLst/>
                          <a:latin typeface="Californian FB" panose="0207040306080B030204" pitchFamily="18" charset="0"/>
                        </a:rPr>
                        <a:t> guarantee</a:t>
                      </a:r>
                    </a:p>
                    <a:p>
                      <a:pPr marL="342900" lvl="0" indent="-342900">
                        <a:buFont typeface="Arial" panose="020B0604020202020204" pitchFamily="34" charset="0"/>
                        <a:buChar char="●"/>
                      </a:pPr>
                      <a:endParaRPr lang="en-US" sz="1400" u="none" strike="noStrike" dirty="0" smtClean="0">
                        <a:effectLst/>
                      </a:endParaRPr>
                    </a:p>
                    <a:p>
                      <a:pPr marL="342900" lvl="0" indent="-342900">
                        <a:buFont typeface="Arial" panose="020B0604020202020204" pitchFamily="34" charset="0"/>
                        <a:buChar char="●"/>
                      </a:pPr>
                      <a:r>
                        <a:rPr lang="en-US" sz="1400" u="none" strike="noStrike" dirty="0" smtClean="0">
                          <a:effectLst/>
                          <a:latin typeface="Californian FB" panose="0207040306080B030204" pitchFamily="18" charset="0"/>
                        </a:rPr>
                        <a:t>Mayo Clinic | Problem: Manually managing virtual desktop instances | Solution: Automated actions to guarantee performance &amp; efficiency | </a:t>
                      </a:r>
                      <a:r>
                        <a:rPr lang="en-US" sz="1400" b="1" u="none" strike="noStrike" dirty="0" smtClean="0">
                          <a:effectLst/>
                          <a:latin typeface="Californian FB" panose="0207040306080B030204" pitchFamily="18" charset="0"/>
                        </a:rPr>
                        <a:t>Result: 30% reduction in trouble tickets</a:t>
                      </a:r>
                      <a:endParaRPr lang="en-US" sz="1400" b="1" u="none" strike="noStrike" dirty="0" smtClean="0">
                        <a:effectLst/>
                      </a:endParaRPr>
                    </a:p>
                    <a:p>
                      <a:pPr marL="0" lvl="0" indent="0">
                        <a:buFont typeface="Arial" panose="020B0604020202020204" pitchFamily="34" charset="0"/>
                        <a:buNone/>
                      </a:pPr>
                      <a:endParaRPr lang="en-US" sz="1400" b="1" u="none" strike="noStrike" dirty="0" smtClean="0">
                        <a:effectLst/>
                      </a:endParaRPr>
                    </a:p>
                  </a:txBody>
                  <a:tcPr marL="23076" marR="230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142855252"/>
                  </a:ext>
                </a:extLst>
              </a:tr>
            </a:tbl>
          </a:graphicData>
        </a:graphic>
      </p:graphicFrame>
    </p:spTree>
    <p:extLst>
      <p:ext uri="{BB962C8B-B14F-4D97-AF65-F5344CB8AC3E}">
        <p14:creationId xmlns:p14="http://schemas.microsoft.com/office/powerpoint/2010/main" val="851472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41325"/>
            <a:ext cx="10515600" cy="1158875"/>
          </a:xfrm>
        </p:spPr>
        <p:txBody>
          <a:bodyPr/>
          <a:lstStyle/>
          <a:p>
            <a:r>
              <a:rPr lang="en-US" dirty="0" smtClean="0"/>
              <a:t>What is the Importance of Storytelling?</a:t>
            </a:r>
            <a:endParaRPr lang="en-US" dirty="0"/>
          </a:p>
        </p:txBody>
      </p:sp>
      <p:sp>
        <p:nvSpPr>
          <p:cNvPr id="3" name="Content Placeholder 2"/>
          <p:cNvSpPr>
            <a:spLocks noGrp="1"/>
          </p:cNvSpPr>
          <p:nvPr>
            <p:ph idx="1"/>
          </p:nvPr>
        </p:nvSpPr>
        <p:spPr>
          <a:xfrm>
            <a:off x="838200" y="1951891"/>
            <a:ext cx="10134600" cy="4225071"/>
          </a:xfrm>
        </p:spPr>
        <p:txBody>
          <a:bodyPr>
            <a:normAutofit fontScale="92500" lnSpcReduction="10000"/>
          </a:bodyPr>
          <a:lstStyle/>
          <a:p>
            <a:pPr marL="0" indent="0">
              <a:buNone/>
            </a:pPr>
            <a:r>
              <a:rPr lang="en-US" sz="3000" i="1" dirty="0"/>
              <a:t>“I've learned that people will forget what you said, people will forget what you did, but people will never forget how you made them feel.” -- Maya Angelou </a:t>
            </a:r>
            <a:endParaRPr lang="en-US" sz="3000" i="1" dirty="0" smtClean="0">
              <a:ea typeface="MS PGothic" charset="-128"/>
              <a:cs typeface="Arial" charset="0"/>
            </a:endParaRPr>
          </a:p>
          <a:p>
            <a:pPr marL="0" indent="0">
              <a:buNone/>
            </a:pPr>
            <a:endParaRPr lang="en-US" sz="3000" i="1" dirty="0">
              <a:ea typeface="MS PGothic" charset="-128"/>
              <a:cs typeface="Arial" charset="0"/>
            </a:endParaRPr>
          </a:p>
          <a:p>
            <a:pPr marL="0" indent="0">
              <a:buNone/>
            </a:pPr>
            <a:r>
              <a:rPr lang="en-US" sz="3000" i="1" dirty="0" smtClean="0">
                <a:ea typeface="MS PGothic" charset="-128"/>
                <a:cs typeface="Arial" charset="0"/>
              </a:rPr>
              <a:t>“The </a:t>
            </a:r>
            <a:r>
              <a:rPr lang="en-US" sz="3000" i="1" dirty="0">
                <a:ea typeface="MS PGothic" charset="-128"/>
                <a:cs typeface="Arial" charset="0"/>
              </a:rPr>
              <a:t>human brain is not wired to remember data and specifications. It is wired to remember story. Content wrapped in emotion</a:t>
            </a:r>
            <a:r>
              <a:rPr lang="en-US" sz="3000" i="1" dirty="0" smtClean="0">
                <a:ea typeface="MS PGothic" charset="-128"/>
                <a:cs typeface="Arial" charset="0"/>
              </a:rPr>
              <a:t>.”</a:t>
            </a:r>
          </a:p>
          <a:p>
            <a:pPr marL="0" indent="0">
              <a:buNone/>
            </a:pPr>
            <a:endParaRPr lang="en-US" sz="3000" i="1" dirty="0">
              <a:ea typeface="MS PGothic" charset="-128"/>
              <a:cs typeface="Arial" charset="0"/>
            </a:endParaRPr>
          </a:p>
          <a:p>
            <a:pPr marL="0" indent="0">
              <a:buNone/>
            </a:pPr>
            <a:r>
              <a:rPr lang="en-US" sz="3000" i="1" dirty="0" smtClean="0">
                <a:ea typeface="MS PGothic" charset="-128"/>
                <a:cs typeface="Arial" charset="0"/>
              </a:rPr>
              <a:t>“When </a:t>
            </a:r>
            <a:r>
              <a:rPr lang="en-US" sz="3000" i="1" dirty="0">
                <a:ea typeface="MS PGothic" charset="-128"/>
                <a:cs typeface="Arial" charset="0"/>
              </a:rPr>
              <a:t>you can deliver a customer story that connects with your prospect, now you’re demonstrating that business experience they’re looking for and you’re offering them insight</a:t>
            </a:r>
            <a:r>
              <a:rPr lang="en-US" sz="3000" i="1" dirty="0" smtClean="0">
                <a:ea typeface="MS PGothic" charset="-128"/>
                <a:cs typeface="Arial" charset="0"/>
              </a:rPr>
              <a:t>.”</a:t>
            </a:r>
            <a:endParaRPr lang="en-US" sz="3000" i="1" dirty="0">
              <a:ea typeface="MS PGothic" charset="-128"/>
              <a:cs typeface="Arial" charset="0"/>
            </a:endParaRPr>
          </a:p>
          <a:p>
            <a:pPr marL="0" indent="0">
              <a:buNone/>
            </a:pPr>
            <a:endParaRPr lang="en-US" dirty="0"/>
          </a:p>
        </p:txBody>
      </p:sp>
    </p:spTree>
    <p:extLst>
      <p:ext uri="{BB962C8B-B14F-4D97-AF65-F5344CB8AC3E}">
        <p14:creationId xmlns:p14="http://schemas.microsoft.com/office/powerpoint/2010/main" val="33711240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800" y="329092"/>
            <a:ext cx="10795000" cy="1075226"/>
          </a:xfrm>
        </p:spPr>
        <p:txBody>
          <a:bodyPr/>
          <a:lstStyle/>
          <a:p>
            <a:r>
              <a:rPr lang="en-US" dirty="0" smtClean="0"/>
              <a:t>Elements of a Good Customer Story</a:t>
            </a:r>
            <a:endParaRPr lang="en-US" dirty="0"/>
          </a:p>
        </p:txBody>
      </p:sp>
      <p:sp>
        <p:nvSpPr>
          <p:cNvPr id="3" name="Content Placeholder 2"/>
          <p:cNvSpPr>
            <a:spLocks noGrp="1"/>
          </p:cNvSpPr>
          <p:nvPr>
            <p:ph idx="1"/>
          </p:nvPr>
        </p:nvSpPr>
        <p:spPr>
          <a:xfrm>
            <a:off x="558800" y="1574800"/>
            <a:ext cx="11353800" cy="4699000"/>
          </a:xfrm>
        </p:spPr>
        <p:txBody>
          <a:bodyPr>
            <a:noAutofit/>
          </a:bodyPr>
          <a:lstStyle/>
          <a:p>
            <a:pPr>
              <a:lnSpc>
                <a:spcPct val="100000"/>
              </a:lnSpc>
              <a:spcBef>
                <a:spcPts val="600"/>
              </a:spcBef>
              <a:spcAft>
                <a:spcPts val="1200"/>
              </a:spcAft>
            </a:pPr>
            <a:r>
              <a:rPr lang="en-US" dirty="0" smtClean="0">
                <a:ea typeface="MS PGothic" charset="-128"/>
                <a:cs typeface="Arial" charset="0"/>
              </a:rPr>
              <a:t>Establish your goal</a:t>
            </a:r>
          </a:p>
          <a:p>
            <a:pPr>
              <a:lnSpc>
                <a:spcPct val="100000"/>
              </a:lnSpc>
              <a:spcBef>
                <a:spcPts val="600"/>
              </a:spcBef>
              <a:spcAft>
                <a:spcPts val="1200"/>
              </a:spcAft>
            </a:pPr>
            <a:r>
              <a:rPr lang="en-US" dirty="0" smtClean="0">
                <a:ea typeface="MS PGothic" charset="-128"/>
                <a:cs typeface="Arial" charset="0"/>
              </a:rPr>
              <a:t>Understand your audience</a:t>
            </a:r>
          </a:p>
          <a:p>
            <a:pPr>
              <a:lnSpc>
                <a:spcPct val="100000"/>
              </a:lnSpc>
              <a:spcBef>
                <a:spcPts val="600"/>
              </a:spcBef>
              <a:spcAft>
                <a:spcPts val="1200"/>
              </a:spcAft>
            </a:pPr>
            <a:r>
              <a:rPr lang="en-US" dirty="0" smtClean="0">
                <a:ea typeface="MS PGothic" charset="-128"/>
                <a:cs typeface="Arial" charset="0"/>
              </a:rPr>
              <a:t>Know how you want your audience to feel</a:t>
            </a:r>
          </a:p>
          <a:p>
            <a:pPr>
              <a:lnSpc>
                <a:spcPct val="100000"/>
              </a:lnSpc>
              <a:spcBef>
                <a:spcPts val="600"/>
              </a:spcBef>
              <a:spcAft>
                <a:spcPts val="1200"/>
              </a:spcAft>
            </a:pPr>
            <a:r>
              <a:rPr lang="en-US" dirty="0" smtClean="0">
                <a:ea typeface="MS PGothic" charset="-128"/>
                <a:cs typeface="Arial" charset="0"/>
              </a:rPr>
              <a:t>Uncover what will elicit feelings from your audience</a:t>
            </a:r>
          </a:p>
          <a:p>
            <a:pPr>
              <a:lnSpc>
                <a:spcPct val="100000"/>
              </a:lnSpc>
              <a:spcBef>
                <a:spcPts val="600"/>
              </a:spcBef>
              <a:spcAft>
                <a:spcPts val="1200"/>
              </a:spcAft>
            </a:pPr>
            <a:r>
              <a:rPr lang="en-US" dirty="0" smtClean="0">
                <a:ea typeface="MS PGothic" charset="-128"/>
                <a:cs typeface="Arial" charset="0"/>
              </a:rPr>
              <a:t>Pain</a:t>
            </a:r>
            <a:r>
              <a:rPr lang="en-US" b="1" dirty="0">
                <a:ea typeface="MS PGothic" charset="-128"/>
                <a:cs typeface="Arial" charset="0"/>
              </a:rPr>
              <a:t>:</a:t>
            </a:r>
            <a:r>
              <a:rPr lang="en-US" dirty="0">
                <a:ea typeface="MS PGothic" charset="-128"/>
                <a:cs typeface="Arial" charset="0"/>
              </a:rPr>
              <a:t>  </a:t>
            </a:r>
            <a:r>
              <a:rPr lang="en-US" dirty="0" smtClean="0">
                <a:ea typeface="MS PGothic" charset="-128"/>
                <a:cs typeface="Arial" charset="0"/>
              </a:rPr>
              <a:t>What’s </a:t>
            </a:r>
            <a:r>
              <a:rPr lang="en-US" dirty="0">
                <a:ea typeface="MS PGothic" charset="-128"/>
                <a:cs typeface="Arial" charset="0"/>
              </a:rPr>
              <a:t>challenge </a:t>
            </a:r>
            <a:r>
              <a:rPr lang="en-US" dirty="0" smtClean="0">
                <a:ea typeface="MS PGothic" charset="-128"/>
                <a:cs typeface="Arial" charset="0"/>
              </a:rPr>
              <a:t>is </a:t>
            </a:r>
            <a:r>
              <a:rPr lang="en-US" dirty="0">
                <a:ea typeface="MS PGothic" charset="-128"/>
                <a:cs typeface="Arial" charset="0"/>
              </a:rPr>
              <a:t>the customer facing </a:t>
            </a:r>
            <a:r>
              <a:rPr lang="en-US" dirty="0" smtClean="0">
                <a:ea typeface="MS PGothic" charset="-128"/>
                <a:cs typeface="Arial" charset="0"/>
              </a:rPr>
              <a:t>and what is the risk of doing nothing</a:t>
            </a:r>
            <a:endParaRPr lang="en-US" dirty="0">
              <a:ea typeface="MS PGothic" charset="-128"/>
              <a:cs typeface="Arial" charset="0"/>
            </a:endParaRPr>
          </a:p>
          <a:p>
            <a:pPr>
              <a:lnSpc>
                <a:spcPct val="100000"/>
              </a:lnSpc>
              <a:spcBef>
                <a:spcPts val="600"/>
              </a:spcBef>
              <a:spcAft>
                <a:spcPts val="1200"/>
              </a:spcAft>
            </a:pPr>
            <a:r>
              <a:rPr lang="en-US" dirty="0">
                <a:ea typeface="MS PGothic" charset="-128"/>
                <a:cs typeface="Arial" charset="0"/>
              </a:rPr>
              <a:t>Gain</a:t>
            </a:r>
            <a:r>
              <a:rPr lang="en-US" b="1" dirty="0">
                <a:ea typeface="MS PGothic" charset="-128"/>
                <a:cs typeface="Arial" charset="0"/>
              </a:rPr>
              <a:t>:</a:t>
            </a:r>
            <a:r>
              <a:rPr lang="en-US" dirty="0">
                <a:ea typeface="MS PGothic" charset="-128"/>
                <a:cs typeface="Arial" charset="0"/>
              </a:rPr>
              <a:t>  </a:t>
            </a:r>
            <a:r>
              <a:rPr lang="en-US" dirty="0" smtClean="0">
                <a:ea typeface="MS PGothic" charset="-128"/>
                <a:cs typeface="Arial" charset="0"/>
              </a:rPr>
              <a:t>What does </a:t>
            </a:r>
            <a:r>
              <a:rPr lang="en-US" dirty="0">
                <a:ea typeface="MS PGothic" charset="-128"/>
                <a:cs typeface="Arial" charset="0"/>
              </a:rPr>
              <a:t>the customer </a:t>
            </a:r>
            <a:r>
              <a:rPr lang="en-US" dirty="0" smtClean="0">
                <a:ea typeface="MS PGothic" charset="-128"/>
                <a:cs typeface="Arial" charset="0"/>
              </a:rPr>
              <a:t>gain </a:t>
            </a:r>
            <a:r>
              <a:rPr lang="en-US" dirty="0">
                <a:ea typeface="MS PGothic" charset="-128"/>
                <a:cs typeface="Arial" charset="0"/>
              </a:rPr>
              <a:t>by moving to your solution? </a:t>
            </a:r>
            <a:endParaRPr lang="en-US" b="1" dirty="0">
              <a:ea typeface="MS PGothic" charset="-128"/>
              <a:cs typeface="Arial" charset="0"/>
            </a:endParaRPr>
          </a:p>
          <a:p>
            <a:pPr>
              <a:lnSpc>
                <a:spcPct val="100000"/>
              </a:lnSpc>
              <a:spcBef>
                <a:spcPts val="600"/>
              </a:spcBef>
              <a:spcAft>
                <a:spcPts val="1200"/>
              </a:spcAft>
            </a:pPr>
            <a:r>
              <a:rPr lang="en-US" dirty="0" smtClean="0">
                <a:ea typeface="MS PGothic" charset="-128"/>
                <a:cs typeface="Arial" charset="0"/>
              </a:rPr>
              <a:t>Proof</a:t>
            </a:r>
            <a:r>
              <a:rPr lang="en-US" b="1" dirty="0">
                <a:ea typeface="MS PGothic" charset="-128"/>
                <a:cs typeface="Arial" charset="0"/>
              </a:rPr>
              <a:t>:</a:t>
            </a:r>
            <a:r>
              <a:rPr lang="en-US" dirty="0">
                <a:ea typeface="MS PGothic" charset="-128"/>
                <a:cs typeface="Arial" charset="0"/>
              </a:rPr>
              <a:t>  </a:t>
            </a:r>
            <a:r>
              <a:rPr lang="en-US" dirty="0" smtClean="0">
                <a:ea typeface="MS PGothic" charset="-128"/>
                <a:cs typeface="Arial" charset="0"/>
              </a:rPr>
              <a:t>What is </a:t>
            </a:r>
            <a:r>
              <a:rPr lang="en-US" dirty="0">
                <a:ea typeface="MS PGothic" charset="-128"/>
                <a:cs typeface="Arial" charset="0"/>
              </a:rPr>
              <a:t>the impact of </a:t>
            </a:r>
            <a:r>
              <a:rPr lang="en-US" dirty="0" smtClean="0">
                <a:ea typeface="MS PGothic" charset="-128"/>
                <a:cs typeface="Arial" charset="0"/>
              </a:rPr>
              <a:t>this change? </a:t>
            </a:r>
            <a:endParaRPr lang="en-US" dirty="0"/>
          </a:p>
        </p:txBody>
      </p:sp>
    </p:spTree>
    <p:extLst>
      <p:ext uri="{BB962C8B-B14F-4D97-AF65-F5344CB8AC3E}">
        <p14:creationId xmlns:p14="http://schemas.microsoft.com/office/powerpoint/2010/main" val="42035080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Makes a Good Story?</a:t>
            </a:r>
            <a:endParaRPr lang="en-US" dirty="0"/>
          </a:p>
        </p:txBody>
      </p:sp>
      <p:sp>
        <p:nvSpPr>
          <p:cNvPr id="4" name="Content Placeholder 9"/>
          <p:cNvSpPr txBox="1">
            <a:spLocks noGrp="1"/>
          </p:cNvSpPr>
          <p:nvPr>
            <p:ph idx="1"/>
          </p:nvPr>
        </p:nvSpPr>
        <p:spPr bwMode="auto">
          <a:xfrm>
            <a:off x="838200" y="1918010"/>
            <a:ext cx="10290717" cy="4215161"/>
          </a:xfrm>
          <a:prstGeom prst="rect">
            <a:avLst/>
          </a:prstGeom>
          <a:noFill/>
          <a:ln w="9525">
            <a:noFill/>
            <a:miter lim="800000"/>
            <a:headEnd/>
            <a:tailEnd/>
          </a:ln>
        </p:spPr>
        <p:txBody>
          <a:bodyPr>
            <a:normAutofit/>
          </a:bodyPr>
          <a:lstStyle/>
          <a:p>
            <a:pPr>
              <a:lnSpc>
                <a:spcPct val="150000"/>
              </a:lnSpc>
              <a:spcBef>
                <a:spcPts val="0"/>
              </a:spcBef>
            </a:pPr>
            <a:r>
              <a:rPr lang="en-US" sz="3600" dirty="0">
                <a:ea typeface="Bradley Hand" charset="0"/>
                <a:cs typeface="Bradley Hand" charset="0"/>
              </a:rPr>
              <a:t>All about </a:t>
            </a:r>
            <a:r>
              <a:rPr lang="en-US" sz="3600" dirty="0" smtClean="0">
                <a:ea typeface="Bradley Hand" charset="0"/>
                <a:cs typeface="Bradley Hand" charset="0"/>
              </a:rPr>
              <a:t>the </a:t>
            </a:r>
            <a:r>
              <a:rPr lang="en-US" sz="3600" dirty="0">
                <a:ea typeface="Bradley Hand" charset="0"/>
                <a:cs typeface="Bradley Hand" charset="0"/>
              </a:rPr>
              <a:t>prospect and </a:t>
            </a:r>
            <a:r>
              <a:rPr lang="en-US" sz="3600" dirty="0" smtClean="0">
                <a:ea typeface="Bradley Hand" charset="0"/>
                <a:cs typeface="Bradley Hand" charset="0"/>
              </a:rPr>
              <a:t>the </a:t>
            </a:r>
            <a:r>
              <a:rPr lang="en-US" sz="3600" dirty="0">
                <a:ea typeface="Bradley Hand" charset="0"/>
                <a:cs typeface="Bradley Hand" charset="0"/>
              </a:rPr>
              <a:t>prospect’s </a:t>
            </a:r>
            <a:r>
              <a:rPr lang="en-US" sz="3600" dirty="0" smtClean="0">
                <a:ea typeface="Bradley Hand" charset="0"/>
                <a:cs typeface="Bradley Hand" charset="0"/>
              </a:rPr>
              <a:t>world</a:t>
            </a:r>
            <a:endParaRPr lang="en-US" sz="3600" dirty="0">
              <a:ea typeface="Bradley Hand" charset="0"/>
              <a:cs typeface="Bradley Hand" charset="0"/>
            </a:endParaRPr>
          </a:p>
          <a:p>
            <a:pPr>
              <a:lnSpc>
                <a:spcPct val="150000"/>
              </a:lnSpc>
              <a:spcBef>
                <a:spcPts val="0"/>
              </a:spcBef>
            </a:pPr>
            <a:r>
              <a:rPr lang="en-US" sz="3600" dirty="0">
                <a:ea typeface="Bradley Hand" charset="0"/>
                <a:cs typeface="Bradley Hand" charset="0"/>
              </a:rPr>
              <a:t>Visually contrast the customer’s pain &amp; </a:t>
            </a:r>
            <a:r>
              <a:rPr lang="en-US" sz="3600" dirty="0" smtClean="0">
                <a:ea typeface="Bradley Hand" charset="0"/>
                <a:cs typeface="Bradley Hand" charset="0"/>
              </a:rPr>
              <a:t>gain</a:t>
            </a:r>
            <a:endParaRPr lang="en-US" sz="3600" dirty="0">
              <a:ea typeface="Bradley Hand" charset="0"/>
              <a:cs typeface="Bradley Hand" charset="0"/>
            </a:endParaRPr>
          </a:p>
          <a:p>
            <a:pPr>
              <a:lnSpc>
                <a:spcPct val="150000"/>
              </a:lnSpc>
              <a:spcBef>
                <a:spcPts val="0"/>
              </a:spcBef>
            </a:pPr>
            <a:r>
              <a:rPr lang="en-US" sz="3600" dirty="0" smtClean="0">
                <a:ea typeface="Bradley Hand" charset="0"/>
                <a:cs typeface="Bradley Hand" charset="0"/>
              </a:rPr>
              <a:t>Include analogies</a:t>
            </a:r>
            <a:r>
              <a:rPr lang="en-US" sz="3600" dirty="0">
                <a:ea typeface="Bradley Hand" charset="0"/>
                <a:cs typeface="Bradley Hand" charset="0"/>
              </a:rPr>
              <a:t>, metaphors, and </a:t>
            </a:r>
            <a:r>
              <a:rPr lang="en-US" sz="3600" dirty="0" smtClean="0">
                <a:ea typeface="Bradley Hand" charset="0"/>
                <a:cs typeface="Bradley Hand" charset="0"/>
              </a:rPr>
              <a:t>a storyline to </a:t>
            </a:r>
            <a:r>
              <a:rPr lang="en-US" sz="3600" dirty="0">
                <a:ea typeface="Bradley Hand" charset="0"/>
                <a:cs typeface="Bradley Hand" charset="0"/>
              </a:rPr>
              <a:t>make </a:t>
            </a:r>
            <a:r>
              <a:rPr lang="en-US" sz="3600" dirty="0" smtClean="0">
                <a:ea typeface="Bradley Hand" charset="0"/>
                <a:cs typeface="Bradley Hand" charset="0"/>
              </a:rPr>
              <a:t>the message more memorable</a:t>
            </a:r>
            <a:endParaRPr lang="en-US" sz="3600" dirty="0">
              <a:ea typeface="Bradley Hand" charset="0"/>
              <a:cs typeface="Bradley Hand" charset="0"/>
            </a:endParaRPr>
          </a:p>
          <a:p>
            <a:pPr>
              <a:lnSpc>
                <a:spcPts val="2700"/>
              </a:lnSpc>
              <a:spcAft>
                <a:spcPts val="2400"/>
              </a:spcAft>
            </a:pPr>
            <a:endParaRPr lang="en-US" sz="3200" dirty="0">
              <a:solidFill>
                <a:srgbClr val="008000"/>
              </a:solidFill>
              <a:latin typeface="Felt Tip Woman" pitchFamily="2" charset="0"/>
            </a:endParaRPr>
          </a:p>
        </p:txBody>
      </p:sp>
    </p:spTree>
    <p:extLst>
      <p:ext uri="{BB962C8B-B14F-4D97-AF65-F5344CB8AC3E}">
        <p14:creationId xmlns:p14="http://schemas.microsoft.com/office/powerpoint/2010/main" val="35689379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35431" y="216976"/>
            <a:ext cx="10351017" cy="793677"/>
          </a:xfrm>
        </p:spPr>
        <p:txBody>
          <a:bodyPr>
            <a:noAutofit/>
          </a:bodyPr>
          <a:lstStyle/>
          <a:p>
            <a:r>
              <a:rPr lang="en-US" sz="4200" dirty="0" err="1" smtClean="0"/>
              <a:t>VMTurbo</a:t>
            </a:r>
            <a:r>
              <a:rPr lang="en-US" sz="4200" dirty="0" smtClean="0"/>
              <a:t> Value Drivers</a:t>
            </a:r>
            <a:endParaRPr lang="en-US" sz="4200" dirty="0"/>
          </a:p>
        </p:txBody>
      </p:sp>
      <p:graphicFrame>
        <p:nvGraphicFramePr>
          <p:cNvPr id="2" name="Table 1"/>
          <p:cNvGraphicFramePr>
            <a:graphicFrameLocks noGrp="1"/>
          </p:cNvGraphicFramePr>
          <p:nvPr>
            <p:extLst>
              <p:ext uri="{D42A27DB-BD31-4B8C-83A1-F6EECF244321}">
                <p14:modId xmlns:p14="http://schemas.microsoft.com/office/powerpoint/2010/main" val="1724684684"/>
              </p:ext>
            </p:extLst>
          </p:nvPr>
        </p:nvGraphicFramePr>
        <p:xfrm>
          <a:off x="635431" y="1134792"/>
          <a:ext cx="10690295" cy="5464312"/>
        </p:xfrm>
        <a:graphic>
          <a:graphicData uri="http://schemas.openxmlformats.org/drawingml/2006/table">
            <a:tbl>
              <a:tblPr firstRow="1" firstCol="1" lastCol="1" bandCol="1">
                <a:tableStyleId>{46F890A9-2807-4EBB-B81D-B2AA78EC7F39}</a:tableStyleId>
              </a:tblPr>
              <a:tblGrid>
                <a:gridCol w="4539403">
                  <a:extLst>
                    <a:ext uri="{9D8B030D-6E8A-4147-A177-3AD203B41FA5}">
                      <a16:colId xmlns:a16="http://schemas.microsoft.com/office/drawing/2014/main" xmlns="" val="3525818126"/>
                    </a:ext>
                  </a:extLst>
                </a:gridCol>
                <a:gridCol w="6150892">
                  <a:extLst>
                    <a:ext uri="{9D8B030D-6E8A-4147-A177-3AD203B41FA5}">
                      <a16:colId xmlns:a16="http://schemas.microsoft.com/office/drawing/2014/main" xmlns="" val="1882313504"/>
                    </a:ext>
                  </a:extLst>
                </a:gridCol>
              </a:tblGrid>
              <a:tr h="261580">
                <a:tc>
                  <a:txBody>
                    <a:bodyPr/>
                    <a:lstStyle/>
                    <a:p>
                      <a:pPr marL="0" marR="0" algn="ctr">
                        <a:lnSpc>
                          <a:spcPct val="107000"/>
                        </a:lnSpc>
                        <a:spcBef>
                          <a:spcPts val="0"/>
                        </a:spcBef>
                        <a:spcAft>
                          <a:spcPts val="800"/>
                        </a:spcAft>
                      </a:pPr>
                      <a:r>
                        <a:rPr lang="en-US" sz="1600" dirty="0" smtClean="0">
                          <a:effectLst/>
                        </a:rPr>
                        <a:t>Value Driver</a:t>
                      </a:r>
                      <a:endParaRPr lang="en-US" sz="1600" b="1" dirty="0">
                        <a:solidFill>
                          <a:sysClr val="windowText" lastClr="000000"/>
                        </a:solidFill>
                        <a:effectLst/>
                        <a:latin typeface="+mn-lt"/>
                        <a:ea typeface="Times New Roman" panose="02020603050405020304" pitchFamily="18" charset="0"/>
                        <a:cs typeface="Times New Roman" panose="02020603050405020304" pitchFamily="18" charset="0"/>
                      </a:endParaRPr>
                    </a:p>
                  </a:txBody>
                  <a:tcPr marL="23076" marR="230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600" dirty="0" smtClean="0">
                          <a:effectLst/>
                        </a:rPr>
                        <a:t>Description</a:t>
                      </a:r>
                      <a:endParaRPr lang="en-US" sz="1600" b="1" dirty="0">
                        <a:solidFill>
                          <a:sysClr val="windowText" lastClr="000000"/>
                        </a:solidFill>
                        <a:effectLst/>
                        <a:latin typeface="+mn-lt"/>
                        <a:ea typeface="Times New Roman" panose="02020603050405020304" pitchFamily="18" charset="0"/>
                        <a:cs typeface="Times New Roman" panose="02020603050405020304" pitchFamily="18" charset="0"/>
                      </a:endParaRPr>
                    </a:p>
                  </a:txBody>
                  <a:tcPr marL="23076" marR="230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57544720"/>
                  </a:ext>
                </a:extLst>
              </a:tr>
              <a:tr h="1686966">
                <a:tc>
                  <a:txBody>
                    <a:bodyPr/>
                    <a:lstStyle/>
                    <a:p>
                      <a:pPr marL="0" marR="0" algn="ctr">
                        <a:lnSpc>
                          <a:spcPct val="115000"/>
                        </a:lnSpc>
                        <a:spcBef>
                          <a:spcPts val="0"/>
                        </a:spcBef>
                        <a:spcAft>
                          <a:spcPts val="0"/>
                        </a:spcAft>
                      </a:pPr>
                      <a:r>
                        <a:rPr lang="en-US" sz="2500" b="0" dirty="0">
                          <a:effectLst/>
                          <a:latin typeface="+mj-lt"/>
                        </a:rPr>
                        <a:t> </a:t>
                      </a:r>
                      <a:r>
                        <a:rPr lang="en-US" sz="2500" b="0" dirty="0" smtClean="0">
                          <a:effectLst/>
                          <a:latin typeface="+mj-lt"/>
                        </a:rPr>
                        <a:t>Assure Application Performance</a:t>
                      </a:r>
                      <a:endParaRPr lang="en-US" sz="2500" b="0" dirty="0">
                        <a:solidFill>
                          <a:sysClr val="windowText" lastClr="000000"/>
                        </a:solidFill>
                        <a:effectLst/>
                        <a:latin typeface="+mj-lt"/>
                        <a:ea typeface="Times New Roman" panose="02020603050405020304" pitchFamily="18" charset="0"/>
                        <a:cs typeface="Times New Roman" panose="02020603050405020304" pitchFamily="18" charset="0"/>
                      </a:endParaRPr>
                    </a:p>
                  </a:txBody>
                  <a:tcPr marL="23076" marR="230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buFont typeface="Arial" panose="020B0604020202020204" pitchFamily="34" charset="0"/>
                        <a:buNone/>
                      </a:pPr>
                      <a:r>
                        <a:rPr lang="en-US" sz="2000" b="0" u="none" strike="noStrike" dirty="0" smtClean="0">
                          <a:effectLst/>
                        </a:rPr>
                        <a:t>Ensure all workloads get the resources required when necessary.  Ability to scale out to continuously meet exponentially growing workload demands.</a:t>
                      </a:r>
                      <a:endParaRPr lang="en-US" sz="2000" b="0" u="none" strike="noStrike" dirty="0" smtClean="0">
                        <a:solidFill>
                          <a:sysClr val="windowText" lastClr="000000"/>
                        </a:solidFill>
                        <a:effectLst/>
                        <a:latin typeface="+mn-lt"/>
                      </a:endParaRPr>
                    </a:p>
                  </a:txBody>
                  <a:tcPr marL="23076" marR="2307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142855252"/>
                  </a:ext>
                </a:extLst>
              </a:tr>
              <a:tr h="1686966">
                <a:tc>
                  <a:txBody>
                    <a:bodyPr/>
                    <a:lstStyle/>
                    <a:p>
                      <a:pPr marL="0" marR="0" algn="ctr">
                        <a:lnSpc>
                          <a:spcPct val="115000"/>
                        </a:lnSpc>
                        <a:spcBef>
                          <a:spcPts val="0"/>
                        </a:spcBef>
                        <a:spcAft>
                          <a:spcPts val="0"/>
                        </a:spcAft>
                      </a:pPr>
                      <a:r>
                        <a:rPr lang="en-US" sz="2500" b="0" kern="1200" dirty="0" smtClean="0">
                          <a:effectLst/>
                          <a:latin typeface="+mj-lt"/>
                        </a:rPr>
                        <a:t>Maximize IT Efficiency</a:t>
                      </a:r>
                      <a:endParaRPr lang="en-US" sz="2500" b="0" dirty="0">
                        <a:solidFill>
                          <a:sysClr val="windowText" lastClr="000000"/>
                        </a:solidFill>
                        <a:effectLst/>
                        <a:latin typeface="+mj-lt"/>
                        <a:ea typeface="Times New Roman" panose="02020603050405020304" pitchFamily="18" charset="0"/>
                        <a:cs typeface="Times New Roman" panose="02020603050405020304" pitchFamily="18" charset="0"/>
                      </a:endParaRPr>
                    </a:p>
                  </a:txBody>
                  <a:tcPr marL="23076" marR="230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buFont typeface="Arial" panose="020B0604020202020204" pitchFamily="34" charset="0"/>
                        <a:buNone/>
                      </a:pPr>
                      <a:r>
                        <a:rPr lang="en-US" sz="2000" b="0" u="none" strike="noStrike" dirty="0" smtClean="0">
                          <a:effectLst/>
                        </a:rPr>
                        <a:t>Maximize</a:t>
                      </a:r>
                      <a:r>
                        <a:rPr lang="en-US" sz="2000" b="0" u="none" strike="noStrike" baseline="0" dirty="0" smtClean="0">
                          <a:effectLst/>
                        </a:rPr>
                        <a:t> full time employee productivity &amp; alignment.  Utilize your virtualized infrastructure as efficiently as possible.</a:t>
                      </a:r>
                      <a:endParaRPr lang="en-US" sz="2000" b="0" u="none" strike="noStrike" dirty="0" smtClean="0">
                        <a:solidFill>
                          <a:sysClr val="windowText" lastClr="000000"/>
                        </a:solidFill>
                        <a:effectLst/>
                        <a:latin typeface="+mn-lt"/>
                      </a:endParaRPr>
                    </a:p>
                  </a:txBody>
                  <a:tcPr marL="23076" marR="2307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933641374"/>
                  </a:ext>
                </a:extLst>
              </a:tr>
              <a:tr h="1785721">
                <a:tc>
                  <a:txBody>
                    <a:bodyPr/>
                    <a:lstStyle/>
                    <a:p>
                      <a:pPr marL="0" marR="0" algn="ctr">
                        <a:lnSpc>
                          <a:spcPct val="115000"/>
                        </a:lnSpc>
                        <a:spcBef>
                          <a:spcPts val="0"/>
                        </a:spcBef>
                        <a:spcAft>
                          <a:spcPts val="0"/>
                        </a:spcAft>
                      </a:pPr>
                      <a:r>
                        <a:rPr lang="en-US" sz="2500" b="0" kern="1200" dirty="0" smtClean="0">
                          <a:effectLst/>
                          <a:latin typeface="+mj-lt"/>
                        </a:rPr>
                        <a:t>IT Agility</a:t>
                      </a:r>
                      <a:endParaRPr lang="en-US" sz="2500" b="0" dirty="0">
                        <a:solidFill>
                          <a:sysClr val="windowText" lastClr="000000"/>
                        </a:solidFill>
                        <a:effectLst/>
                        <a:latin typeface="+mj-lt"/>
                        <a:ea typeface="Times New Roman" panose="02020603050405020304" pitchFamily="18" charset="0"/>
                        <a:cs typeface="Times New Roman" panose="02020603050405020304" pitchFamily="18" charset="0"/>
                      </a:endParaRPr>
                    </a:p>
                  </a:txBody>
                  <a:tcPr marL="23076" marR="230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buFont typeface="Arial" panose="020B0604020202020204" pitchFamily="34" charset="0"/>
                        <a:buNone/>
                      </a:pPr>
                      <a:r>
                        <a:rPr lang="en-US" sz="2000" b="0" u="none" strike="noStrike" dirty="0" smtClean="0">
                          <a:effectLst/>
                        </a:rPr>
                        <a:t>Future-proof your infrastructure—flexibility to adapt to changing business requirements, technology and market landscape &amp; avoid vendor</a:t>
                      </a:r>
                      <a:r>
                        <a:rPr lang="en-US" sz="2000" b="0" u="none" strike="noStrike" baseline="0" dirty="0" smtClean="0">
                          <a:effectLst/>
                        </a:rPr>
                        <a:t> lock-in.   Enable tenants to accurately dimension services to maximize their performance &amp; investment while freeing up support resources.</a:t>
                      </a:r>
                      <a:endParaRPr lang="en-US" sz="2000" b="0" u="none" strike="noStrike" dirty="0" smtClean="0">
                        <a:solidFill>
                          <a:sysClr val="windowText" lastClr="000000"/>
                        </a:solidFill>
                        <a:effectLst/>
                        <a:latin typeface="+mn-lt"/>
                      </a:endParaRPr>
                    </a:p>
                  </a:txBody>
                  <a:tcPr marL="23076" marR="2307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030473504"/>
                  </a:ext>
                </a:extLst>
              </a:tr>
            </a:tbl>
          </a:graphicData>
        </a:graphic>
      </p:graphicFrame>
    </p:spTree>
    <p:extLst>
      <p:ext uri="{BB962C8B-B14F-4D97-AF65-F5344CB8AC3E}">
        <p14:creationId xmlns:p14="http://schemas.microsoft.com/office/powerpoint/2010/main" val="2444462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nvSpPr>
        <p:spPr>
          <a:xfrm>
            <a:off x="2532441" y="1876932"/>
            <a:ext cx="2210309" cy="1250240"/>
          </a:xfrm>
          <a:prstGeom prst="chevron">
            <a:avLst>
              <a:gd name="adj" fmla="val 19864"/>
            </a:avLst>
          </a:prstGeom>
          <a:solidFill>
            <a:schemeClr val="accent1"/>
          </a:solidFill>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Chevron 4"/>
          <p:cNvSpPr/>
          <p:nvPr/>
        </p:nvSpPr>
        <p:spPr>
          <a:xfrm>
            <a:off x="4434221" y="1884626"/>
            <a:ext cx="2107015" cy="1237880"/>
          </a:xfrm>
          <a:prstGeom prst="chevron">
            <a:avLst>
              <a:gd name="adj" fmla="val 19864"/>
            </a:avLst>
          </a:prstGeom>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Chevron 5"/>
          <p:cNvSpPr/>
          <p:nvPr/>
        </p:nvSpPr>
        <p:spPr>
          <a:xfrm>
            <a:off x="6300812" y="1884626"/>
            <a:ext cx="2122993" cy="1219645"/>
          </a:xfrm>
          <a:prstGeom prst="chevron">
            <a:avLst>
              <a:gd name="adj" fmla="val 19864"/>
            </a:avLst>
          </a:prstGeom>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Chevron 6"/>
          <p:cNvSpPr/>
          <p:nvPr/>
        </p:nvSpPr>
        <p:spPr>
          <a:xfrm>
            <a:off x="8198750" y="1860354"/>
            <a:ext cx="2074006" cy="1227337"/>
          </a:xfrm>
          <a:prstGeom prst="chevron">
            <a:avLst>
              <a:gd name="adj" fmla="val 19864"/>
            </a:avLst>
          </a:prstGeom>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hevron 7"/>
          <p:cNvSpPr/>
          <p:nvPr/>
        </p:nvSpPr>
        <p:spPr>
          <a:xfrm>
            <a:off x="10033039" y="1859145"/>
            <a:ext cx="1926265" cy="1223586"/>
          </a:xfrm>
          <a:prstGeom prst="chevron">
            <a:avLst>
              <a:gd name="adj" fmla="val 19864"/>
            </a:avLst>
          </a:prstGeom>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Pentagon 8"/>
          <p:cNvSpPr/>
          <p:nvPr/>
        </p:nvSpPr>
        <p:spPr>
          <a:xfrm>
            <a:off x="804257" y="1885950"/>
            <a:ext cx="2020729" cy="1218321"/>
          </a:xfrm>
          <a:prstGeom prst="homePlate">
            <a:avLst>
              <a:gd name="adj" fmla="val 24118"/>
            </a:avLst>
          </a:prstGeom>
          <a:solidFill>
            <a:schemeClr val="accent1"/>
          </a:solidFill>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983591" y="1794075"/>
            <a:ext cx="346888" cy="244662"/>
          </a:xfrm>
          <a:prstGeom prst="ellipse">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bg1"/>
                </a:solidFill>
              </a:rPr>
              <a:t>1</a:t>
            </a:r>
            <a:endParaRPr lang="en-US" sz="1050" b="1" dirty="0">
              <a:solidFill>
                <a:schemeClr val="bg1"/>
              </a:solidFill>
            </a:endParaRPr>
          </a:p>
        </p:txBody>
      </p:sp>
      <p:sp>
        <p:nvSpPr>
          <p:cNvPr id="11" name="Oval 10"/>
          <p:cNvSpPr/>
          <p:nvPr/>
        </p:nvSpPr>
        <p:spPr>
          <a:xfrm>
            <a:off x="2717721" y="1776300"/>
            <a:ext cx="346888" cy="244662"/>
          </a:xfrm>
          <a:prstGeom prst="ellipse">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bg1"/>
                </a:solidFill>
              </a:rPr>
              <a:t>2</a:t>
            </a:r>
            <a:endParaRPr lang="en-US" sz="1050" b="1" dirty="0">
              <a:solidFill>
                <a:schemeClr val="bg1"/>
              </a:solidFill>
            </a:endParaRPr>
          </a:p>
        </p:txBody>
      </p:sp>
      <p:sp>
        <p:nvSpPr>
          <p:cNvPr id="12" name="Oval 11"/>
          <p:cNvSpPr/>
          <p:nvPr/>
        </p:nvSpPr>
        <p:spPr>
          <a:xfrm>
            <a:off x="4581142" y="1802828"/>
            <a:ext cx="346888" cy="244662"/>
          </a:xfrm>
          <a:prstGeom prst="ellipse">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bg1"/>
                </a:solidFill>
              </a:rPr>
              <a:t>3</a:t>
            </a:r>
            <a:endParaRPr lang="en-US" sz="1050" b="1" dirty="0">
              <a:solidFill>
                <a:schemeClr val="bg1"/>
              </a:solidFill>
            </a:endParaRPr>
          </a:p>
        </p:txBody>
      </p:sp>
      <p:sp>
        <p:nvSpPr>
          <p:cNvPr id="13" name="Oval 12"/>
          <p:cNvSpPr/>
          <p:nvPr/>
        </p:nvSpPr>
        <p:spPr>
          <a:xfrm>
            <a:off x="6491195" y="1794075"/>
            <a:ext cx="346888" cy="244662"/>
          </a:xfrm>
          <a:prstGeom prst="ellipse">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bg1"/>
                </a:solidFill>
              </a:rPr>
              <a:t>4</a:t>
            </a:r>
            <a:endParaRPr lang="en-US" sz="1050" b="1" dirty="0">
              <a:solidFill>
                <a:schemeClr val="bg1"/>
              </a:solidFill>
            </a:endParaRPr>
          </a:p>
        </p:txBody>
      </p:sp>
      <p:sp>
        <p:nvSpPr>
          <p:cNvPr id="14" name="Oval 13"/>
          <p:cNvSpPr/>
          <p:nvPr/>
        </p:nvSpPr>
        <p:spPr>
          <a:xfrm>
            <a:off x="8346491" y="1755580"/>
            <a:ext cx="346888" cy="244662"/>
          </a:xfrm>
          <a:prstGeom prst="ellipse">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5</a:t>
            </a:r>
          </a:p>
        </p:txBody>
      </p:sp>
      <p:sp>
        <p:nvSpPr>
          <p:cNvPr id="15" name="Oval 14"/>
          <p:cNvSpPr/>
          <p:nvPr/>
        </p:nvSpPr>
        <p:spPr>
          <a:xfrm>
            <a:off x="10214915" y="1776300"/>
            <a:ext cx="346888" cy="244662"/>
          </a:xfrm>
          <a:prstGeom prst="ellipse">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6</a:t>
            </a:r>
            <a:endParaRPr lang="en-US" sz="1200" b="1" dirty="0">
              <a:solidFill>
                <a:schemeClr val="bg1"/>
              </a:solidFill>
            </a:endParaRPr>
          </a:p>
        </p:txBody>
      </p:sp>
      <p:sp>
        <p:nvSpPr>
          <p:cNvPr id="16" name="TextBox 15"/>
          <p:cNvSpPr txBox="1"/>
          <p:nvPr/>
        </p:nvSpPr>
        <p:spPr>
          <a:xfrm>
            <a:off x="1157035" y="1322102"/>
            <a:ext cx="1503327" cy="307777"/>
          </a:xfrm>
          <a:prstGeom prst="rect">
            <a:avLst/>
          </a:prstGeom>
          <a:noFill/>
        </p:spPr>
        <p:txBody>
          <a:bodyPr wrap="square" rtlCol="0">
            <a:spAutoFit/>
          </a:bodyPr>
          <a:lstStyle/>
          <a:p>
            <a:r>
              <a:rPr lang="en-US" sz="1400" dirty="0" smtClean="0"/>
              <a:t>Warm Up</a:t>
            </a:r>
            <a:endParaRPr lang="en-US" sz="1400" dirty="0"/>
          </a:p>
        </p:txBody>
      </p:sp>
      <p:sp>
        <p:nvSpPr>
          <p:cNvPr id="17" name="TextBox 16"/>
          <p:cNvSpPr txBox="1"/>
          <p:nvPr/>
        </p:nvSpPr>
        <p:spPr>
          <a:xfrm>
            <a:off x="3158758" y="1288869"/>
            <a:ext cx="1050420" cy="307777"/>
          </a:xfrm>
          <a:prstGeom prst="rect">
            <a:avLst/>
          </a:prstGeom>
          <a:noFill/>
        </p:spPr>
        <p:txBody>
          <a:bodyPr wrap="square" rtlCol="0">
            <a:spAutoFit/>
          </a:bodyPr>
          <a:lstStyle/>
          <a:p>
            <a:r>
              <a:rPr lang="en-US" sz="1400" dirty="0" smtClean="0"/>
              <a:t>Reframe</a:t>
            </a:r>
            <a:endParaRPr lang="en-US" sz="1400" dirty="0"/>
          </a:p>
        </p:txBody>
      </p:sp>
      <p:sp>
        <p:nvSpPr>
          <p:cNvPr id="18" name="TextBox 17"/>
          <p:cNvSpPr txBox="1"/>
          <p:nvPr/>
        </p:nvSpPr>
        <p:spPr>
          <a:xfrm>
            <a:off x="6541236" y="1286331"/>
            <a:ext cx="1460792" cy="307777"/>
          </a:xfrm>
          <a:prstGeom prst="rect">
            <a:avLst/>
          </a:prstGeom>
          <a:noFill/>
        </p:spPr>
        <p:txBody>
          <a:bodyPr wrap="square" rtlCol="0">
            <a:spAutoFit/>
          </a:bodyPr>
          <a:lstStyle/>
          <a:p>
            <a:r>
              <a:rPr lang="en-US" sz="1400" dirty="0" smtClean="0"/>
              <a:t>Bind Emotionally</a:t>
            </a:r>
            <a:endParaRPr lang="en-US" sz="1400" dirty="0"/>
          </a:p>
        </p:txBody>
      </p:sp>
      <p:sp>
        <p:nvSpPr>
          <p:cNvPr id="19" name="TextBox 18"/>
          <p:cNvSpPr txBox="1"/>
          <p:nvPr/>
        </p:nvSpPr>
        <p:spPr>
          <a:xfrm>
            <a:off x="9966368" y="1211267"/>
            <a:ext cx="1892707" cy="523220"/>
          </a:xfrm>
          <a:prstGeom prst="rect">
            <a:avLst/>
          </a:prstGeom>
          <a:noFill/>
        </p:spPr>
        <p:txBody>
          <a:bodyPr wrap="square" rtlCol="0">
            <a:spAutoFit/>
          </a:bodyPr>
          <a:lstStyle/>
          <a:p>
            <a:pPr algn="ctr"/>
            <a:r>
              <a:rPr lang="en-US" sz="1400" dirty="0" smtClean="0"/>
              <a:t>Why Your Solution Is Unique</a:t>
            </a:r>
            <a:endParaRPr lang="en-US" sz="1400" dirty="0"/>
          </a:p>
        </p:txBody>
      </p:sp>
      <p:sp>
        <p:nvSpPr>
          <p:cNvPr id="20" name="TextBox 19"/>
          <p:cNvSpPr txBox="1"/>
          <p:nvPr/>
        </p:nvSpPr>
        <p:spPr>
          <a:xfrm>
            <a:off x="8102899" y="1237628"/>
            <a:ext cx="1754803" cy="523220"/>
          </a:xfrm>
          <a:prstGeom prst="rect">
            <a:avLst/>
          </a:prstGeom>
          <a:noFill/>
        </p:spPr>
        <p:txBody>
          <a:bodyPr wrap="square" rtlCol="0">
            <a:spAutoFit/>
          </a:bodyPr>
          <a:lstStyle/>
          <a:p>
            <a:pPr algn="ctr"/>
            <a:r>
              <a:rPr lang="en-US" sz="1400" dirty="0" smtClean="0"/>
              <a:t>Present What’s Needed</a:t>
            </a:r>
            <a:endParaRPr lang="en-US" sz="1400" dirty="0"/>
          </a:p>
        </p:txBody>
      </p:sp>
      <p:sp>
        <p:nvSpPr>
          <p:cNvPr id="21" name="TextBox 20"/>
          <p:cNvSpPr txBox="1"/>
          <p:nvPr/>
        </p:nvSpPr>
        <p:spPr>
          <a:xfrm>
            <a:off x="4910370" y="1286330"/>
            <a:ext cx="1278901" cy="307777"/>
          </a:xfrm>
          <a:prstGeom prst="rect">
            <a:avLst/>
          </a:prstGeom>
          <a:noFill/>
        </p:spPr>
        <p:txBody>
          <a:bodyPr wrap="square" rtlCol="0">
            <a:spAutoFit/>
          </a:bodyPr>
          <a:lstStyle/>
          <a:p>
            <a:r>
              <a:rPr lang="en-US" sz="1400" dirty="0" smtClean="0"/>
              <a:t>Rationalize</a:t>
            </a:r>
            <a:endParaRPr lang="en-US" sz="1400" dirty="0"/>
          </a:p>
        </p:txBody>
      </p:sp>
      <p:cxnSp>
        <p:nvCxnSpPr>
          <p:cNvPr id="22" name="Straight Connector 21"/>
          <p:cNvCxnSpPr/>
          <p:nvPr/>
        </p:nvCxnSpPr>
        <p:spPr>
          <a:xfrm>
            <a:off x="804257" y="1191400"/>
            <a:ext cx="1682661"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18990" y="2210256"/>
            <a:ext cx="1467928" cy="430887"/>
          </a:xfrm>
          <a:prstGeom prst="rect">
            <a:avLst/>
          </a:prstGeom>
          <a:noFill/>
        </p:spPr>
        <p:txBody>
          <a:bodyPr wrap="square" rtlCol="0" anchor="ctr">
            <a:spAutoFit/>
          </a:bodyPr>
          <a:lstStyle/>
          <a:p>
            <a:r>
              <a:rPr lang="en-US" sz="1100" b="1" dirty="0" smtClean="0">
                <a:solidFill>
                  <a:schemeClr val="bg1"/>
                </a:solidFill>
              </a:rPr>
              <a:t>Build credibility:</a:t>
            </a:r>
          </a:p>
          <a:p>
            <a:r>
              <a:rPr lang="en-US" sz="1100" b="1" dirty="0" smtClean="0">
                <a:solidFill>
                  <a:schemeClr val="bg1"/>
                </a:solidFill>
              </a:rPr>
              <a:t>“I know your world”</a:t>
            </a:r>
            <a:endParaRPr lang="en-US" sz="1100" b="1" dirty="0">
              <a:solidFill>
                <a:schemeClr val="bg1"/>
              </a:solidFill>
            </a:endParaRPr>
          </a:p>
        </p:txBody>
      </p:sp>
      <p:sp>
        <p:nvSpPr>
          <p:cNvPr id="29" name="TextBox 28"/>
          <p:cNvSpPr txBox="1"/>
          <p:nvPr/>
        </p:nvSpPr>
        <p:spPr>
          <a:xfrm>
            <a:off x="2945273" y="2168324"/>
            <a:ext cx="1511444" cy="600164"/>
          </a:xfrm>
          <a:prstGeom prst="rect">
            <a:avLst/>
          </a:prstGeom>
          <a:noFill/>
        </p:spPr>
        <p:txBody>
          <a:bodyPr wrap="square" rtlCol="0">
            <a:spAutoFit/>
          </a:bodyPr>
          <a:lstStyle/>
          <a:p>
            <a:r>
              <a:rPr lang="en-US" sz="1100" b="1" dirty="0" smtClean="0">
                <a:solidFill>
                  <a:schemeClr val="bg1"/>
                </a:solidFill>
              </a:rPr>
              <a:t>Surprise with a new perspective, making them wanting more</a:t>
            </a:r>
            <a:endParaRPr lang="en-US" sz="1100" b="1" dirty="0">
              <a:solidFill>
                <a:schemeClr val="bg1"/>
              </a:solidFill>
            </a:endParaRPr>
          </a:p>
        </p:txBody>
      </p:sp>
      <p:sp>
        <p:nvSpPr>
          <p:cNvPr id="30" name="TextBox 29"/>
          <p:cNvSpPr txBox="1"/>
          <p:nvPr/>
        </p:nvSpPr>
        <p:spPr>
          <a:xfrm>
            <a:off x="4876893" y="2103358"/>
            <a:ext cx="1442474" cy="769441"/>
          </a:xfrm>
          <a:prstGeom prst="rect">
            <a:avLst/>
          </a:prstGeom>
          <a:noFill/>
        </p:spPr>
        <p:txBody>
          <a:bodyPr wrap="square" rtlCol="0">
            <a:spAutoFit/>
          </a:bodyPr>
          <a:lstStyle/>
          <a:p>
            <a:r>
              <a:rPr lang="en-US" sz="1100" b="1" dirty="0" smtClean="0">
                <a:solidFill>
                  <a:schemeClr val="bg1"/>
                </a:solidFill>
              </a:rPr>
              <a:t>Leverage Fear Uncertainty &amp; Doubt via data based on value drivers</a:t>
            </a:r>
            <a:endParaRPr lang="en-US" sz="1100" b="1" dirty="0">
              <a:solidFill>
                <a:schemeClr val="bg1"/>
              </a:solidFill>
            </a:endParaRPr>
          </a:p>
        </p:txBody>
      </p:sp>
      <p:sp>
        <p:nvSpPr>
          <p:cNvPr id="31" name="TextBox 30"/>
          <p:cNvSpPr txBox="1"/>
          <p:nvPr/>
        </p:nvSpPr>
        <p:spPr>
          <a:xfrm>
            <a:off x="6641026" y="2125618"/>
            <a:ext cx="1367027" cy="769441"/>
          </a:xfrm>
          <a:prstGeom prst="rect">
            <a:avLst/>
          </a:prstGeom>
          <a:noFill/>
        </p:spPr>
        <p:txBody>
          <a:bodyPr wrap="square" rtlCol="0">
            <a:spAutoFit/>
          </a:bodyPr>
          <a:lstStyle/>
          <a:p>
            <a:r>
              <a:rPr lang="en-US" sz="1100" b="1" dirty="0" smtClean="0">
                <a:solidFill>
                  <a:schemeClr val="bg1"/>
                </a:solidFill>
              </a:rPr>
              <a:t>Make the customer see the challenge </a:t>
            </a:r>
          </a:p>
          <a:p>
            <a:r>
              <a:rPr lang="en-US" sz="1100" b="1" dirty="0" smtClean="0">
                <a:solidFill>
                  <a:schemeClr val="bg1"/>
                </a:solidFill>
              </a:rPr>
              <a:t>/opportunity as their own</a:t>
            </a:r>
            <a:endParaRPr lang="en-US" sz="1100" b="1" dirty="0">
              <a:solidFill>
                <a:schemeClr val="bg1"/>
              </a:solidFill>
            </a:endParaRPr>
          </a:p>
        </p:txBody>
      </p:sp>
      <p:sp>
        <p:nvSpPr>
          <p:cNvPr id="32" name="TextBox 31"/>
          <p:cNvSpPr txBox="1"/>
          <p:nvPr/>
        </p:nvSpPr>
        <p:spPr>
          <a:xfrm>
            <a:off x="8557947" y="2125618"/>
            <a:ext cx="1580667" cy="600164"/>
          </a:xfrm>
          <a:prstGeom prst="rect">
            <a:avLst/>
          </a:prstGeom>
          <a:noFill/>
        </p:spPr>
        <p:txBody>
          <a:bodyPr wrap="square" rtlCol="0">
            <a:spAutoFit/>
          </a:bodyPr>
          <a:lstStyle/>
          <a:p>
            <a:r>
              <a:rPr lang="en-US" sz="1100" b="1" dirty="0" smtClean="0">
                <a:solidFill>
                  <a:schemeClr val="bg1"/>
                </a:solidFill>
              </a:rPr>
              <a:t>Present the capabilities required to seize the opportunity</a:t>
            </a:r>
            <a:endParaRPr lang="en-US" sz="1100" b="1" dirty="0">
              <a:solidFill>
                <a:schemeClr val="bg1"/>
              </a:solidFill>
            </a:endParaRPr>
          </a:p>
        </p:txBody>
      </p:sp>
      <p:sp>
        <p:nvSpPr>
          <p:cNvPr id="33" name="TextBox 32"/>
          <p:cNvSpPr txBox="1"/>
          <p:nvPr/>
        </p:nvSpPr>
        <p:spPr>
          <a:xfrm>
            <a:off x="10406897" y="2125618"/>
            <a:ext cx="1485760" cy="600164"/>
          </a:xfrm>
          <a:prstGeom prst="rect">
            <a:avLst/>
          </a:prstGeom>
          <a:noFill/>
        </p:spPr>
        <p:txBody>
          <a:bodyPr wrap="square" rtlCol="0">
            <a:spAutoFit/>
          </a:bodyPr>
          <a:lstStyle/>
          <a:p>
            <a:r>
              <a:rPr lang="en-US" sz="1100" b="1" dirty="0" smtClean="0">
                <a:solidFill>
                  <a:schemeClr val="bg1"/>
                </a:solidFill>
              </a:rPr>
              <a:t>Demonstrate how your solution is better than anyone else’s</a:t>
            </a:r>
            <a:endParaRPr lang="en-US" sz="1100" b="1" dirty="0">
              <a:solidFill>
                <a:schemeClr val="bg1"/>
              </a:solidFill>
            </a:endParaRPr>
          </a:p>
        </p:txBody>
      </p:sp>
      <p:graphicFrame>
        <p:nvGraphicFramePr>
          <p:cNvPr id="34" name="Table 33"/>
          <p:cNvGraphicFramePr>
            <a:graphicFrameLocks noGrp="1" noChangeAspect="1"/>
          </p:cNvGraphicFramePr>
          <p:nvPr>
            <p:extLst>
              <p:ext uri="{D42A27DB-BD31-4B8C-83A1-F6EECF244321}">
                <p14:modId xmlns:p14="http://schemas.microsoft.com/office/powerpoint/2010/main" val="3405239187"/>
              </p:ext>
            </p:extLst>
          </p:nvPr>
        </p:nvGraphicFramePr>
        <p:xfrm>
          <a:off x="804257" y="3130199"/>
          <a:ext cx="10918912" cy="3435096"/>
        </p:xfrm>
        <a:graphic>
          <a:graphicData uri="http://schemas.openxmlformats.org/drawingml/2006/table">
            <a:tbl>
              <a:tblPr firstRow="1" firstCol="1" lastCol="1" bandRow="1"/>
              <a:tblGrid>
                <a:gridCol w="1819818">
                  <a:extLst>
                    <a:ext uri="{9D8B030D-6E8A-4147-A177-3AD203B41FA5}">
                      <a16:colId xmlns:a16="http://schemas.microsoft.com/office/drawing/2014/main" xmlns="" val="2796278072"/>
                    </a:ext>
                  </a:extLst>
                </a:gridCol>
                <a:gridCol w="1819818">
                  <a:extLst>
                    <a:ext uri="{9D8B030D-6E8A-4147-A177-3AD203B41FA5}">
                      <a16:colId xmlns:a16="http://schemas.microsoft.com/office/drawing/2014/main" xmlns="" val="3242739280"/>
                    </a:ext>
                  </a:extLst>
                </a:gridCol>
                <a:gridCol w="1819820">
                  <a:extLst>
                    <a:ext uri="{9D8B030D-6E8A-4147-A177-3AD203B41FA5}">
                      <a16:colId xmlns:a16="http://schemas.microsoft.com/office/drawing/2014/main" xmlns="" val="2995227490"/>
                    </a:ext>
                  </a:extLst>
                </a:gridCol>
                <a:gridCol w="1819820">
                  <a:extLst>
                    <a:ext uri="{9D8B030D-6E8A-4147-A177-3AD203B41FA5}">
                      <a16:colId xmlns:a16="http://schemas.microsoft.com/office/drawing/2014/main" xmlns="" val="3794078022"/>
                    </a:ext>
                  </a:extLst>
                </a:gridCol>
                <a:gridCol w="1819818">
                  <a:extLst>
                    <a:ext uri="{9D8B030D-6E8A-4147-A177-3AD203B41FA5}">
                      <a16:colId xmlns:a16="http://schemas.microsoft.com/office/drawing/2014/main" xmlns="" val="4246470038"/>
                    </a:ext>
                  </a:extLst>
                </a:gridCol>
                <a:gridCol w="1819818">
                  <a:extLst>
                    <a:ext uri="{9D8B030D-6E8A-4147-A177-3AD203B41FA5}">
                      <a16:colId xmlns:a16="http://schemas.microsoft.com/office/drawing/2014/main" xmlns="" val="2335822006"/>
                    </a:ext>
                  </a:extLst>
                </a:gridCol>
              </a:tblGrid>
              <a:tr h="3415369">
                <a:tc>
                  <a:txBody>
                    <a:bodyPr/>
                    <a:lstStyle/>
                    <a:p>
                      <a:pPr marL="0" marR="0" algn="l">
                        <a:lnSpc>
                          <a:spcPct val="115000"/>
                        </a:lnSpc>
                        <a:spcBef>
                          <a:spcPts val="0"/>
                        </a:spcBef>
                        <a:spcAft>
                          <a:spcPts val="0"/>
                        </a:spcAft>
                      </a:pPr>
                      <a:r>
                        <a:rPr lang="en-US" sz="1400" dirty="0" smtClean="0">
                          <a:effectLst/>
                          <a:latin typeface="Calibri" panose="020F0502020204030204" pitchFamily="34" charset="0"/>
                          <a:ea typeface="Times New Roman" panose="02020603050405020304" pitchFamily="18" charset="0"/>
                          <a:cs typeface="Times New Roman" panose="02020603050405020304" pitchFamily="18" charset="0"/>
                        </a:rPr>
                        <a:t>•  Present industry challenges experienced by similar companies.</a:t>
                      </a:r>
                    </a:p>
                    <a:p>
                      <a:pPr marL="0" marR="0" algn="l">
                        <a:lnSpc>
                          <a:spcPct val="115000"/>
                        </a:lnSpc>
                        <a:spcBef>
                          <a:spcPts val="0"/>
                        </a:spcBef>
                        <a:spcAft>
                          <a:spcPts val="0"/>
                        </a:spcAft>
                      </a:pPr>
                      <a:r>
                        <a:rPr lang="en-US" sz="1400" dirty="0" smtClean="0">
                          <a:effectLst/>
                          <a:latin typeface="Calibri" panose="020F0502020204030204" pitchFamily="34" charset="0"/>
                          <a:ea typeface="Times New Roman" panose="02020603050405020304" pitchFamily="18" charset="0"/>
                          <a:cs typeface="Times New Roman" panose="02020603050405020304" pitchFamily="18" charset="0"/>
                        </a:rPr>
                        <a:t>•  Introduce your assessment of the customer’s key challenges.</a:t>
                      </a:r>
                    </a:p>
                    <a:p>
                      <a:pPr marL="0" marR="0" algn="l">
                        <a:lnSpc>
                          <a:spcPct val="115000"/>
                        </a:lnSpc>
                        <a:spcBef>
                          <a:spcPts val="0"/>
                        </a:spcBef>
                        <a:spcAft>
                          <a:spcPts val="0"/>
                        </a:spcAft>
                      </a:pPr>
                      <a:r>
                        <a:rPr lang="en-US" sz="1400" dirty="0" smtClean="0">
                          <a:effectLst/>
                          <a:latin typeface="Calibri" panose="020F0502020204030204" pitchFamily="34" charset="0"/>
                          <a:ea typeface="Times New Roman" panose="02020603050405020304" pitchFamily="18" charset="0"/>
                          <a:cs typeface="Times New Roman" panose="02020603050405020304" pitchFamily="18" charset="0"/>
                        </a:rPr>
                        <a:t>•  Paint</a:t>
                      </a:r>
                      <a:r>
                        <a:rPr lang="en-US" sz="1400" baseline="0" dirty="0" smtClean="0">
                          <a:effectLst/>
                          <a:latin typeface="Calibri" panose="020F0502020204030204" pitchFamily="34" charset="0"/>
                          <a:ea typeface="Times New Roman" panose="02020603050405020304" pitchFamily="18" charset="0"/>
                          <a:cs typeface="Times New Roman" panose="02020603050405020304" pitchFamily="18" charset="0"/>
                        </a:rPr>
                        <a:t>s a picture of an undesirable state of being and elaborate on the pain point, goal, or need that the value driver addresses</a:t>
                      </a:r>
                      <a:r>
                        <a:rPr lang="en-US" sz="1400" dirty="0">
                          <a:effectLst/>
                          <a:latin typeface="Calibri" panose="020F0502020204030204" pitchFamily="34" charset="0"/>
                          <a:ea typeface="Times New Roman" panose="02020603050405020304" pitchFamily="18" charset="0"/>
                          <a:cs typeface="Times New Roman" panose="02020603050405020304" pitchFamily="18" charset="0"/>
                        </a:rPr>
                        <a:t> </a:t>
                      </a:r>
                    </a:p>
                  </a:txBody>
                  <a:tcPr marL="47421" marR="474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400" dirty="0" smtClean="0">
                          <a:effectLst/>
                          <a:latin typeface="Calibri" panose="020F0502020204030204" pitchFamily="34" charset="0"/>
                          <a:ea typeface="Times New Roman" panose="02020603050405020304" pitchFamily="18" charset="0"/>
                          <a:cs typeface="Times New Roman" panose="02020603050405020304" pitchFamily="18" charset="0"/>
                        </a:rPr>
                        <a:t>•  Introduce a new perspective that connects challenges to either a bigger problem or a bigger opportunity than the what</a:t>
                      </a:r>
                      <a:r>
                        <a:rPr lang="en-US" sz="1400" baseline="0" dirty="0" smtClean="0">
                          <a:effectLst/>
                          <a:latin typeface="Calibri" panose="020F0502020204030204" pitchFamily="34" charset="0"/>
                          <a:ea typeface="Times New Roman" panose="02020603050405020304" pitchFamily="18" charset="0"/>
                          <a:cs typeface="Times New Roman" panose="02020603050405020304" pitchFamily="18" charset="0"/>
                        </a:rPr>
                        <a:t> the customer originally recognized</a:t>
                      </a:r>
                      <a:r>
                        <a:rPr lang="en-US" sz="1400" dirty="0" smtClean="0">
                          <a:effectLst/>
                          <a:latin typeface="Calibri" panose="020F0502020204030204" pitchFamily="34" charset="0"/>
                          <a:ea typeface="Times New Roman" panose="02020603050405020304" pitchFamily="18" charset="0"/>
                          <a:cs typeface="Times New Roman" panose="02020603050405020304" pitchFamily="18" charset="0"/>
                        </a:rPr>
                        <a:t>.</a:t>
                      </a:r>
                    </a:p>
                  </a:txBody>
                  <a:tcPr marL="47421" marR="474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400" dirty="0" smtClean="0">
                          <a:effectLst/>
                          <a:latin typeface="Calibri" panose="020F0502020204030204" pitchFamily="34" charset="0"/>
                          <a:ea typeface="Times New Roman" panose="02020603050405020304" pitchFamily="18" charset="0"/>
                          <a:cs typeface="Times New Roman" panose="02020603050405020304" pitchFamily="18" charset="0"/>
                        </a:rPr>
                        <a:t>•  Lay out the business case why the new perspective is worth considering.</a:t>
                      </a:r>
                    </a:p>
                    <a:p>
                      <a:pPr marL="0" marR="0" algn="l">
                        <a:lnSpc>
                          <a:spcPct val="115000"/>
                        </a:lnSpc>
                        <a:spcBef>
                          <a:spcPts val="0"/>
                        </a:spcBef>
                        <a:spcAft>
                          <a:spcPts val="0"/>
                        </a:spcAft>
                      </a:pPr>
                      <a:r>
                        <a:rPr lang="en-US" sz="1400" dirty="0" smtClean="0">
                          <a:effectLst/>
                          <a:latin typeface="Calibri" panose="020F0502020204030204" pitchFamily="34" charset="0"/>
                          <a:ea typeface="Times New Roman" panose="02020603050405020304" pitchFamily="18" charset="0"/>
                          <a:cs typeface="Times New Roman" panose="02020603050405020304" pitchFamily="18" charset="0"/>
                        </a:rPr>
                        <a:t>•  Leverage data points that directly connect to the customer’s economic drivers (i.e.</a:t>
                      </a:r>
                      <a:r>
                        <a:rPr lang="en-US" sz="1400" baseline="0" dirty="0" smtClean="0">
                          <a:effectLst/>
                          <a:latin typeface="Calibri" panose="020F0502020204030204" pitchFamily="34" charset="0"/>
                          <a:ea typeface="Times New Roman" panose="02020603050405020304" pitchFamily="18" charset="0"/>
                          <a:cs typeface="Times New Roman" panose="02020603050405020304" pitchFamily="18" charset="0"/>
                        </a:rPr>
                        <a:t> present ROI in terms of solving the challenge, not buying a solution)</a:t>
                      </a:r>
                    </a:p>
                    <a:p>
                      <a:pPr marL="0" marR="0" algn="l">
                        <a:lnSpc>
                          <a:spcPct val="115000"/>
                        </a:lnSpc>
                        <a:spcBef>
                          <a:spcPts val="0"/>
                        </a:spcBef>
                        <a:spcAft>
                          <a:spcPts val="0"/>
                        </a:spcAft>
                      </a:pPr>
                      <a:r>
                        <a:rPr lang="en-US" sz="1400" dirty="0" smtClean="0">
                          <a:effectLst/>
                          <a:latin typeface="Calibri" panose="020F0502020204030204" pitchFamily="34" charset="0"/>
                          <a:ea typeface="Times New Roman" panose="02020603050405020304" pitchFamily="18" charset="0"/>
                          <a:cs typeface="Times New Roman" panose="02020603050405020304" pitchFamily="18" charset="0"/>
                        </a:rPr>
                        <a:t>•  Highlight</a:t>
                      </a:r>
                      <a:r>
                        <a:rPr lang="en-US" sz="1400" baseline="0" dirty="0" smtClean="0">
                          <a:effectLst/>
                          <a:latin typeface="Calibri" panose="020F0502020204030204" pitchFamily="34" charset="0"/>
                          <a:ea typeface="Times New Roman" panose="02020603050405020304" pitchFamily="18" charset="0"/>
                          <a:cs typeface="Times New Roman" panose="02020603050405020304" pitchFamily="18" charset="0"/>
                        </a:rPr>
                        <a:t> the negative consequences of doing nothing</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7421" marR="474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400" dirty="0" smtClean="0">
                          <a:effectLst/>
                          <a:latin typeface="Calibri" panose="020F0502020204030204" pitchFamily="34" charset="0"/>
                          <a:ea typeface="Times New Roman" panose="02020603050405020304" pitchFamily="18" charset="0"/>
                          <a:cs typeface="Times New Roman" panose="02020603050405020304" pitchFamily="18" charset="0"/>
                        </a:rPr>
                        <a:t>•  Paint a picture of how other companies went down the same road by connecting the pains in the story to the pains in the customers organization.</a:t>
                      </a:r>
                    </a:p>
                  </a:txBody>
                  <a:tcPr marL="47421" marR="474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400" dirty="0" smtClean="0">
                          <a:effectLst/>
                          <a:latin typeface="Calibri" panose="020F0502020204030204" pitchFamily="34" charset="0"/>
                          <a:ea typeface="Times New Roman" panose="02020603050405020304" pitchFamily="18" charset="0"/>
                          <a:cs typeface="Times New Roman" panose="02020603050405020304" pitchFamily="18" charset="0"/>
                        </a:rPr>
                        <a:t>•  Point by point review the specific capabilities the customer would need to grow, save money, or to mitigate risk.</a:t>
                      </a:r>
                    </a:p>
                  </a:txBody>
                  <a:tcPr marL="47421" marR="474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400" dirty="0" smtClean="0">
                          <a:effectLst/>
                          <a:latin typeface="Calibri" panose="020F0502020204030204" pitchFamily="34" charset="0"/>
                          <a:ea typeface="Times New Roman" panose="02020603050405020304" pitchFamily="18" charset="0"/>
                          <a:cs typeface="Times New Roman" panose="02020603050405020304" pitchFamily="18" charset="0"/>
                        </a:rPr>
                        <a:t>•  Introduce the capabilities that are truly unique to your organization and how they can help the customer seize the opportunity and/or</a:t>
                      </a:r>
                      <a:r>
                        <a:rPr lang="en-US" sz="1400" baseline="0" dirty="0" smtClean="0">
                          <a:effectLst/>
                          <a:latin typeface="Calibri" panose="020F0502020204030204" pitchFamily="34" charset="0"/>
                          <a:ea typeface="Times New Roman" panose="02020603050405020304" pitchFamily="18" charset="0"/>
                          <a:cs typeface="Times New Roman" panose="02020603050405020304" pitchFamily="18" charset="0"/>
                        </a:rPr>
                        <a:t> address the challenge</a:t>
                      </a:r>
                      <a:r>
                        <a:rPr lang="en-US" sz="1400" dirty="0" smtClean="0">
                          <a:effectLst/>
                          <a:latin typeface="Calibri" panose="020F0502020204030204" pitchFamily="34" charset="0"/>
                          <a:ea typeface="Times New Roman" panose="02020603050405020304" pitchFamily="18" charset="0"/>
                          <a:cs typeface="Times New Roman" panose="02020603050405020304" pitchFamily="18" charset="0"/>
                        </a:rPr>
                        <a:t>.</a:t>
                      </a:r>
                    </a:p>
                    <a:p>
                      <a:pPr marL="0" marR="0" algn="l">
                        <a:lnSpc>
                          <a:spcPct val="115000"/>
                        </a:lnSpc>
                        <a:spcBef>
                          <a:spcPts val="0"/>
                        </a:spcBef>
                        <a:spcAft>
                          <a:spcPts val="0"/>
                        </a:spcAft>
                      </a:pPr>
                      <a:endParaRPr lang="en-US" sz="1400" dirty="0" smtClean="0">
                        <a:effectLst/>
                        <a:latin typeface="Calibri" panose="020F0502020204030204" pitchFamily="34" charset="0"/>
                        <a:ea typeface="Times New Roman" panose="02020603050405020304" pitchFamily="18" charset="0"/>
                        <a:cs typeface="Times New Roman" panose="02020603050405020304" pitchFamily="18" charset="0"/>
                      </a:endParaRPr>
                    </a:p>
                  </a:txBody>
                  <a:tcPr marL="47421" marR="474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212519620"/>
                  </a:ext>
                </a:extLst>
              </a:tr>
            </a:tbl>
          </a:graphicData>
        </a:graphic>
      </p:graphicFrame>
      <p:sp>
        <p:nvSpPr>
          <p:cNvPr id="35" name="Title 35"/>
          <p:cNvSpPr txBox="1">
            <a:spLocks/>
          </p:cNvSpPr>
          <p:nvPr/>
        </p:nvSpPr>
        <p:spPr>
          <a:xfrm>
            <a:off x="395877" y="306432"/>
            <a:ext cx="11563427" cy="625283"/>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The Insight-Based Sales Pitch</a:t>
            </a:r>
            <a:endParaRPr lang="en-US" dirty="0"/>
          </a:p>
        </p:txBody>
      </p:sp>
      <p:cxnSp>
        <p:nvCxnSpPr>
          <p:cNvPr id="54" name="Straight Connector 53"/>
          <p:cNvCxnSpPr/>
          <p:nvPr/>
        </p:nvCxnSpPr>
        <p:spPr>
          <a:xfrm>
            <a:off x="2647107" y="1191400"/>
            <a:ext cx="1682661"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6319367" y="1211663"/>
            <a:ext cx="1682661"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4506610" y="1191400"/>
            <a:ext cx="1682661"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8175041" y="1210193"/>
            <a:ext cx="1682661"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10040506" y="1211663"/>
            <a:ext cx="1682661"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00164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nvSpPr>
        <p:spPr>
          <a:xfrm>
            <a:off x="2848708" y="1899138"/>
            <a:ext cx="1629508" cy="996461"/>
          </a:xfrm>
          <a:prstGeom prst="chevron">
            <a:avLst>
              <a:gd name="adj" fmla="val 19864"/>
            </a:avLst>
          </a:prstGeom>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Chevron 4"/>
          <p:cNvSpPr/>
          <p:nvPr/>
        </p:nvSpPr>
        <p:spPr>
          <a:xfrm>
            <a:off x="4478216" y="1899137"/>
            <a:ext cx="1629508" cy="996461"/>
          </a:xfrm>
          <a:prstGeom prst="chevron">
            <a:avLst>
              <a:gd name="adj" fmla="val 19864"/>
            </a:avLst>
          </a:prstGeom>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Chevron 5"/>
          <p:cNvSpPr/>
          <p:nvPr/>
        </p:nvSpPr>
        <p:spPr>
          <a:xfrm>
            <a:off x="6107724" y="1899137"/>
            <a:ext cx="1629508" cy="996461"/>
          </a:xfrm>
          <a:prstGeom prst="chevron">
            <a:avLst>
              <a:gd name="adj" fmla="val 19864"/>
            </a:avLst>
          </a:prstGeom>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Chevron 6"/>
          <p:cNvSpPr/>
          <p:nvPr/>
        </p:nvSpPr>
        <p:spPr>
          <a:xfrm>
            <a:off x="7807570" y="1899136"/>
            <a:ext cx="1629508" cy="996461"/>
          </a:xfrm>
          <a:prstGeom prst="chevron">
            <a:avLst>
              <a:gd name="adj" fmla="val 19864"/>
            </a:avLst>
          </a:prstGeom>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hevron 7"/>
          <p:cNvSpPr/>
          <p:nvPr/>
        </p:nvSpPr>
        <p:spPr>
          <a:xfrm>
            <a:off x="9437078" y="1899135"/>
            <a:ext cx="1629508" cy="996461"/>
          </a:xfrm>
          <a:prstGeom prst="chevron">
            <a:avLst>
              <a:gd name="adj" fmla="val 19864"/>
            </a:avLst>
          </a:prstGeom>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Pentagon 8"/>
          <p:cNvSpPr/>
          <p:nvPr/>
        </p:nvSpPr>
        <p:spPr>
          <a:xfrm>
            <a:off x="1324708" y="1899135"/>
            <a:ext cx="1524000" cy="996461"/>
          </a:xfrm>
          <a:prstGeom prst="homePlate">
            <a:avLst>
              <a:gd name="adj" fmla="val 24118"/>
            </a:avLst>
          </a:prstGeom>
          <a:solidFill>
            <a:srgbClr val="92D050"/>
          </a:solidFill>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230925" y="1793624"/>
            <a:ext cx="222739" cy="211015"/>
          </a:xfrm>
          <a:prstGeom prst="ellipse">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bg1"/>
                </a:solidFill>
              </a:rPr>
              <a:t>1</a:t>
            </a:r>
            <a:endParaRPr lang="en-US" sz="1050" b="1" dirty="0">
              <a:solidFill>
                <a:schemeClr val="bg1"/>
              </a:solidFill>
            </a:endParaRPr>
          </a:p>
        </p:txBody>
      </p:sp>
      <p:sp>
        <p:nvSpPr>
          <p:cNvPr id="11" name="Oval 10"/>
          <p:cNvSpPr/>
          <p:nvPr/>
        </p:nvSpPr>
        <p:spPr>
          <a:xfrm>
            <a:off x="2754925" y="1793624"/>
            <a:ext cx="222739" cy="211015"/>
          </a:xfrm>
          <a:prstGeom prst="ellipse">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bg1"/>
                </a:solidFill>
              </a:rPr>
              <a:t>2</a:t>
            </a:r>
            <a:endParaRPr lang="en-US" sz="1050" b="1" dirty="0">
              <a:solidFill>
                <a:schemeClr val="bg1"/>
              </a:solidFill>
            </a:endParaRPr>
          </a:p>
        </p:txBody>
      </p:sp>
      <p:sp>
        <p:nvSpPr>
          <p:cNvPr id="12" name="Oval 11"/>
          <p:cNvSpPr/>
          <p:nvPr/>
        </p:nvSpPr>
        <p:spPr>
          <a:xfrm>
            <a:off x="4372709" y="1793624"/>
            <a:ext cx="222739" cy="211015"/>
          </a:xfrm>
          <a:prstGeom prst="ellipse">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bg1"/>
                </a:solidFill>
              </a:rPr>
              <a:t>3</a:t>
            </a:r>
            <a:endParaRPr lang="en-US" sz="1050" b="1" dirty="0">
              <a:solidFill>
                <a:schemeClr val="bg1"/>
              </a:solidFill>
            </a:endParaRPr>
          </a:p>
        </p:txBody>
      </p:sp>
      <p:sp>
        <p:nvSpPr>
          <p:cNvPr id="13" name="Oval 12"/>
          <p:cNvSpPr/>
          <p:nvPr/>
        </p:nvSpPr>
        <p:spPr>
          <a:xfrm>
            <a:off x="6013941" y="1793624"/>
            <a:ext cx="222739" cy="211015"/>
          </a:xfrm>
          <a:prstGeom prst="ellipse">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bg1"/>
                </a:solidFill>
              </a:rPr>
              <a:t>4</a:t>
            </a:r>
            <a:endParaRPr lang="en-US" sz="1050" b="1" dirty="0">
              <a:solidFill>
                <a:schemeClr val="bg1"/>
              </a:solidFill>
            </a:endParaRPr>
          </a:p>
        </p:txBody>
      </p:sp>
      <p:sp>
        <p:nvSpPr>
          <p:cNvPr id="14" name="Oval 13"/>
          <p:cNvSpPr/>
          <p:nvPr/>
        </p:nvSpPr>
        <p:spPr>
          <a:xfrm>
            <a:off x="7643449" y="1793624"/>
            <a:ext cx="222739" cy="211015"/>
          </a:xfrm>
          <a:prstGeom prst="ellipse">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5</a:t>
            </a:r>
          </a:p>
        </p:txBody>
      </p:sp>
      <p:sp>
        <p:nvSpPr>
          <p:cNvPr id="15" name="Oval 14"/>
          <p:cNvSpPr/>
          <p:nvPr/>
        </p:nvSpPr>
        <p:spPr>
          <a:xfrm>
            <a:off x="9355018" y="1793624"/>
            <a:ext cx="222739" cy="211015"/>
          </a:xfrm>
          <a:prstGeom prst="ellipse">
            <a:avLst/>
          </a:prstGeom>
          <a:solidFill>
            <a:schemeClr val="tx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6</a:t>
            </a:r>
            <a:endParaRPr lang="en-US" sz="1200" b="1" dirty="0">
              <a:solidFill>
                <a:schemeClr val="bg1"/>
              </a:solidFill>
            </a:endParaRPr>
          </a:p>
        </p:txBody>
      </p:sp>
      <p:sp>
        <p:nvSpPr>
          <p:cNvPr id="16" name="TextBox 15"/>
          <p:cNvSpPr txBox="1"/>
          <p:nvPr/>
        </p:nvSpPr>
        <p:spPr>
          <a:xfrm>
            <a:off x="1576758" y="1220450"/>
            <a:ext cx="880562" cy="307777"/>
          </a:xfrm>
          <a:prstGeom prst="rect">
            <a:avLst/>
          </a:prstGeom>
          <a:noFill/>
        </p:spPr>
        <p:txBody>
          <a:bodyPr wrap="none" rtlCol="0">
            <a:spAutoFit/>
          </a:bodyPr>
          <a:lstStyle/>
          <a:p>
            <a:r>
              <a:rPr lang="en-US" sz="1400" dirty="0" smtClean="0"/>
              <a:t>Warm Up</a:t>
            </a:r>
            <a:endParaRPr lang="en-US" sz="1400" dirty="0"/>
          </a:p>
        </p:txBody>
      </p:sp>
      <p:sp>
        <p:nvSpPr>
          <p:cNvPr id="17" name="TextBox 16"/>
          <p:cNvSpPr txBox="1"/>
          <p:nvPr/>
        </p:nvSpPr>
        <p:spPr>
          <a:xfrm>
            <a:off x="3154132" y="1220450"/>
            <a:ext cx="799834" cy="307777"/>
          </a:xfrm>
          <a:prstGeom prst="rect">
            <a:avLst/>
          </a:prstGeom>
          <a:noFill/>
        </p:spPr>
        <p:txBody>
          <a:bodyPr wrap="none" rtlCol="0">
            <a:spAutoFit/>
          </a:bodyPr>
          <a:lstStyle/>
          <a:p>
            <a:r>
              <a:rPr lang="en-US" sz="1400" dirty="0" smtClean="0"/>
              <a:t>Reframe</a:t>
            </a:r>
            <a:endParaRPr lang="en-US" sz="1400" dirty="0"/>
          </a:p>
        </p:txBody>
      </p:sp>
      <p:sp>
        <p:nvSpPr>
          <p:cNvPr id="18" name="TextBox 17"/>
          <p:cNvSpPr txBox="1"/>
          <p:nvPr/>
        </p:nvSpPr>
        <p:spPr>
          <a:xfrm>
            <a:off x="6221564" y="1220450"/>
            <a:ext cx="1422184" cy="307777"/>
          </a:xfrm>
          <a:prstGeom prst="rect">
            <a:avLst/>
          </a:prstGeom>
          <a:noFill/>
        </p:spPr>
        <p:txBody>
          <a:bodyPr wrap="none" rtlCol="0">
            <a:spAutoFit/>
          </a:bodyPr>
          <a:lstStyle/>
          <a:p>
            <a:r>
              <a:rPr lang="en-US" sz="1400" dirty="0" smtClean="0"/>
              <a:t>Bind Emotionally</a:t>
            </a:r>
            <a:endParaRPr lang="en-US" sz="1400" dirty="0"/>
          </a:p>
        </p:txBody>
      </p:sp>
      <p:sp>
        <p:nvSpPr>
          <p:cNvPr id="19" name="TextBox 18"/>
          <p:cNvSpPr txBox="1"/>
          <p:nvPr/>
        </p:nvSpPr>
        <p:spPr>
          <a:xfrm>
            <a:off x="9374047" y="1220450"/>
            <a:ext cx="1528880" cy="523220"/>
          </a:xfrm>
          <a:prstGeom prst="rect">
            <a:avLst/>
          </a:prstGeom>
          <a:noFill/>
        </p:spPr>
        <p:txBody>
          <a:bodyPr wrap="none" rtlCol="0">
            <a:spAutoFit/>
          </a:bodyPr>
          <a:lstStyle/>
          <a:p>
            <a:pPr algn="ctr"/>
            <a:r>
              <a:rPr lang="en-US" sz="1400" dirty="0" smtClean="0"/>
              <a:t>Why Your Solution</a:t>
            </a:r>
          </a:p>
          <a:p>
            <a:pPr algn="ctr"/>
            <a:r>
              <a:rPr lang="en-US" sz="1400" dirty="0" smtClean="0"/>
              <a:t>Is Unique</a:t>
            </a:r>
            <a:endParaRPr lang="en-US" sz="1400" dirty="0"/>
          </a:p>
        </p:txBody>
      </p:sp>
      <p:sp>
        <p:nvSpPr>
          <p:cNvPr id="20" name="TextBox 19"/>
          <p:cNvSpPr txBox="1"/>
          <p:nvPr/>
        </p:nvSpPr>
        <p:spPr>
          <a:xfrm>
            <a:off x="7786158" y="1220450"/>
            <a:ext cx="1333185" cy="523220"/>
          </a:xfrm>
          <a:prstGeom prst="rect">
            <a:avLst/>
          </a:prstGeom>
          <a:noFill/>
        </p:spPr>
        <p:txBody>
          <a:bodyPr wrap="none" rtlCol="0">
            <a:spAutoFit/>
          </a:bodyPr>
          <a:lstStyle/>
          <a:p>
            <a:pPr algn="ctr"/>
            <a:r>
              <a:rPr lang="en-US" sz="1400" dirty="0" smtClean="0"/>
              <a:t>Present What’s </a:t>
            </a:r>
          </a:p>
          <a:p>
            <a:pPr algn="ctr"/>
            <a:r>
              <a:rPr lang="en-US" sz="1400" dirty="0" smtClean="0"/>
              <a:t>Needed</a:t>
            </a:r>
            <a:endParaRPr lang="en-US" sz="1400" dirty="0"/>
          </a:p>
        </p:txBody>
      </p:sp>
      <p:sp>
        <p:nvSpPr>
          <p:cNvPr id="21" name="TextBox 20"/>
          <p:cNvSpPr txBox="1"/>
          <p:nvPr/>
        </p:nvSpPr>
        <p:spPr>
          <a:xfrm>
            <a:off x="4703427" y="1220450"/>
            <a:ext cx="985270" cy="307777"/>
          </a:xfrm>
          <a:prstGeom prst="rect">
            <a:avLst/>
          </a:prstGeom>
          <a:noFill/>
        </p:spPr>
        <p:txBody>
          <a:bodyPr wrap="none" rtlCol="0">
            <a:spAutoFit/>
          </a:bodyPr>
          <a:lstStyle/>
          <a:p>
            <a:r>
              <a:rPr lang="en-US" sz="1400" dirty="0" smtClean="0"/>
              <a:t>Rationalize</a:t>
            </a:r>
            <a:endParaRPr lang="en-US" sz="1400" dirty="0"/>
          </a:p>
        </p:txBody>
      </p:sp>
      <p:cxnSp>
        <p:nvCxnSpPr>
          <p:cNvPr id="22" name="Straight Connector 21"/>
          <p:cNvCxnSpPr/>
          <p:nvPr/>
        </p:nvCxnSpPr>
        <p:spPr>
          <a:xfrm>
            <a:off x="1342293" y="1220450"/>
            <a:ext cx="1295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922908" y="1220450"/>
            <a:ext cx="1295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542543" y="1220450"/>
            <a:ext cx="1295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213231" y="1220450"/>
            <a:ext cx="1295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7807570" y="1220450"/>
            <a:ext cx="1295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469627" y="1220450"/>
            <a:ext cx="1295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416021" y="1956877"/>
            <a:ext cx="1172308" cy="600164"/>
          </a:xfrm>
          <a:prstGeom prst="rect">
            <a:avLst/>
          </a:prstGeom>
          <a:noFill/>
        </p:spPr>
        <p:txBody>
          <a:bodyPr wrap="square" rtlCol="0">
            <a:spAutoFit/>
          </a:bodyPr>
          <a:lstStyle/>
          <a:p>
            <a:r>
              <a:rPr lang="en-US" sz="1100" b="1" dirty="0" smtClean="0">
                <a:solidFill>
                  <a:schemeClr val="bg1"/>
                </a:solidFill>
              </a:rPr>
              <a:t>Build credibility:</a:t>
            </a:r>
          </a:p>
          <a:p>
            <a:r>
              <a:rPr lang="en-US" sz="1100" b="1" dirty="0" smtClean="0">
                <a:solidFill>
                  <a:schemeClr val="bg1"/>
                </a:solidFill>
              </a:rPr>
              <a:t>“I know your world”</a:t>
            </a:r>
            <a:endParaRPr lang="en-US" sz="1100" b="1" dirty="0">
              <a:solidFill>
                <a:schemeClr val="bg1"/>
              </a:solidFill>
            </a:endParaRPr>
          </a:p>
        </p:txBody>
      </p:sp>
      <p:sp>
        <p:nvSpPr>
          <p:cNvPr id="29" name="TextBox 28"/>
          <p:cNvSpPr txBox="1"/>
          <p:nvPr/>
        </p:nvSpPr>
        <p:spPr>
          <a:xfrm>
            <a:off x="3090408" y="1956877"/>
            <a:ext cx="1172308" cy="938719"/>
          </a:xfrm>
          <a:prstGeom prst="rect">
            <a:avLst/>
          </a:prstGeom>
          <a:noFill/>
        </p:spPr>
        <p:txBody>
          <a:bodyPr wrap="square" rtlCol="0">
            <a:spAutoFit/>
          </a:bodyPr>
          <a:lstStyle/>
          <a:p>
            <a:r>
              <a:rPr lang="en-US" sz="1100" b="1" dirty="0" smtClean="0">
                <a:solidFill>
                  <a:schemeClr val="bg1"/>
                </a:solidFill>
              </a:rPr>
              <a:t>Surprise with a new perspective, making them wanting more</a:t>
            </a:r>
            <a:endParaRPr lang="en-US" sz="1100" b="1" dirty="0">
              <a:solidFill>
                <a:schemeClr val="bg1"/>
              </a:solidFill>
            </a:endParaRPr>
          </a:p>
        </p:txBody>
      </p:sp>
      <p:sp>
        <p:nvSpPr>
          <p:cNvPr id="30" name="TextBox 29"/>
          <p:cNvSpPr txBox="1"/>
          <p:nvPr/>
        </p:nvSpPr>
        <p:spPr>
          <a:xfrm>
            <a:off x="4764795" y="1956877"/>
            <a:ext cx="1172308" cy="938719"/>
          </a:xfrm>
          <a:prstGeom prst="rect">
            <a:avLst/>
          </a:prstGeom>
          <a:noFill/>
        </p:spPr>
        <p:txBody>
          <a:bodyPr wrap="square" rtlCol="0">
            <a:spAutoFit/>
          </a:bodyPr>
          <a:lstStyle/>
          <a:p>
            <a:r>
              <a:rPr lang="en-US" sz="1100" b="1" dirty="0" smtClean="0">
                <a:solidFill>
                  <a:schemeClr val="bg1"/>
                </a:solidFill>
              </a:rPr>
              <a:t>Leverage Fear Uncertainty &amp; Doubt via data based on value drivers</a:t>
            </a:r>
            <a:endParaRPr lang="en-US" sz="1100" b="1" dirty="0">
              <a:solidFill>
                <a:schemeClr val="bg1"/>
              </a:solidFill>
            </a:endParaRPr>
          </a:p>
        </p:txBody>
      </p:sp>
      <p:sp>
        <p:nvSpPr>
          <p:cNvPr id="31" name="TextBox 30"/>
          <p:cNvSpPr txBox="1"/>
          <p:nvPr/>
        </p:nvSpPr>
        <p:spPr>
          <a:xfrm>
            <a:off x="6330461" y="1956877"/>
            <a:ext cx="1172308" cy="938719"/>
          </a:xfrm>
          <a:prstGeom prst="rect">
            <a:avLst/>
          </a:prstGeom>
          <a:noFill/>
        </p:spPr>
        <p:txBody>
          <a:bodyPr wrap="square" rtlCol="0">
            <a:spAutoFit/>
          </a:bodyPr>
          <a:lstStyle/>
          <a:p>
            <a:r>
              <a:rPr lang="en-US" sz="1100" b="1" dirty="0" smtClean="0">
                <a:solidFill>
                  <a:schemeClr val="bg1"/>
                </a:solidFill>
              </a:rPr>
              <a:t>Make the customer see the challenge </a:t>
            </a:r>
          </a:p>
          <a:p>
            <a:r>
              <a:rPr lang="en-US" sz="1100" b="1" dirty="0" smtClean="0">
                <a:solidFill>
                  <a:schemeClr val="bg1"/>
                </a:solidFill>
              </a:rPr>
              <a:t>/opportunity as their own</a:t>
            </a:r>
            <a:endParaRPr lang="en-US" sz="1100" b="1" dirty="0">
              <a:solidFill>
                <a:schemeClr val="bg1"/>
              </a:solidFill>
            </a:endParaRPr>
          </a:p>
        </p:txBody>
      </p:sp>
      <p:sp>
        <p:nvSpPr>
          <p:cNvPr id="32" name="TextBox 31"/>
          <p:cNvSpPr txBox="1"/>
          <p:nvPr/>
        </p:nvSpPr>
        <p:spPr>
          <a:xfrm>
            <a:off x="8030308" y="1956877"/>
            <a:ext cx="1172308" cy="769441"/>
          </a:xfrm>
          <a:prstGeom prst="rect">
            <a:avLst/>
          </a:prstGeom>
          <a:noFill/>
        </p:spPr>
        <p:txBody>
          <a:bodyPr wrap="square" rtlCol="0">
            <a:spAutoFit/>
          </a:bodyPr>
          <a:lstStyle/>
          <a:p>
            <a:r>
              <a:rPr lang="en-US" sz="1100" b="1" dirty="0" smtClean="0">
                <a:solidFill>
                  <a:schemeClr val="bg1"/>
                </a:solidFill>
              </a:rPr>
              <a:t>Present the capabilities required to seize the opportunity</a:t>
            </a:r>
            <a:endParaRPr lang="en-US" sz="1100" b="1" dirty="0">
              <a:solidFill>
                <a:schemeClr val="bg1"/>
              </a:solidFill>
            </a:endParaRPr>
          </a:p>
        </p:txBody>
      </p:sp>
      <p:sp>
        <p:nvSpPr>
          <p:cNvPr id="33" name="TextBox 32"/>
          <p:cNvSpPr txBox="1"/>
          <p:nvPr/>
        </p:nvSpPr>
        <p:spPr>
          <a:xfrm>
            <a:off x="9673782" y="1956877"/>
            <a:ext cx="1172308" cy="938719"/>
          </a:xfrm>
          <a:prstGeom prst="rect">
            <a:avLst/>
          </a:prstGeom>
          <a:noFill/>
        </p:spPr>
        <p:txBody>
          <a:bodyPr wrap="square" rtlCol="0">
            <a:spAutoFit/>
          </a:bodyPr>
          <a:lstStyle/>
          <a:p>
            <a:r>
              <a:rPr lang="en-US" sz="1100" b="1" dirty="0" smtClean="0">
                <a:solidFill>
                  <a:schemeClr val="bg1"/>
                </a:solidFill>
              </a:rPr>
              <a:t>Demonstrate how your solution is better than anyone else’s</a:t>
            </a:r>
            <a:endParaRPr lang="en-US" sz="1100" b="1" dirty="0">
              <a:solidFill>
                <a:schemeClr val="bg1"/>
              </a:solidFill>
            </a:endParaRPr>
          </a:p>
        </p:txBody>
      </p:sp>
      <p:sp>
        <p:nvSpPr>
          <p:cNvPr id="36" name="Title 35"/>
          <p:cNvSpPr>
            <a:spLocks noGrp="1"/>
          </p:cNvSpPr>
          <p:nvPr>
            <p:ph type="title"/>
          </p:nvPr>
        </p:nvSpPr>
        <p:spPr>
          <a:xfrm>
            <a:off x="322235" y="130349"/>
            <a:ext cx="11031416" cy="1012368"/>
          </a:xfrm>
        </p:spPr>
        <p:txBody>
          <a:bodyPr/>
          <a:lstStyle/>
          <a:p>
            <a:r>
              <a:rPr lang="en-US" dirty="0" smtClean="0"/>
              <a:t>Assure Application Performance </a:t>
            </a:r>
            <a:endParaRPr lang="en-US" dirty="0"/>
          </a:p>
        </p:txBody>
      </p:sp>
      <p:graphicFrame>
        <p:nvGraphicFramePr>
          <p:cNvPr id="37" name="Table 36"/>
          <p:cNvGraphicFramePr>
            <a:graphicFrameLocks noGrp="1" noChangeAspect="1"/>
          </p:cNvGraphicFramePr>
          <p:nvPr>
            <p:extLst>
              <p:ext uri="{D42A27DB-BD31-4B8C-83A1-F6EECF244321}">
                <p14:modId xmlns:p14="http://schemas.microsoft.com/office/powerpoint/2010/main" val="1204943763"/>
              </p:ext>
            </p:extLst>
          </p:nvPr>
        </p:nvGraphicFramePr>
        <p:xfrm>
          <a:off x="1453664" y="3151152"/>
          <a:ext cx="9392426" cy="3401207"/>
        </p:xfrm>
        <a:graphic>
          <a:graphicData uri="http://schemas.openxmlformats.org/drawingml/2006/table">
            <a:tbl>
              <a:tblPr firstRow="1" firstCol="1" lastCol="1" bandRow="1"/>
              <a:tblGrid>
                <a:gridCol w="9392426">
                  <a:extLst>
                    <a:ext uri="{9D8B030D-6E8A-4147-A177-3AD203B41FA5}">
                      <a16:colId xmlns:a16="http://schemas.microsoft.com/office/drawing/2014/main" xmlns="" val="2472149602"/>
                    </a:ext>
                  </a:extLst>
                </a:gridCol>
              </a:tblGrid>
              <a:tr h="316631">
                <a:tc>
                  <a:txBody>
                    <a:bodyPr/>
                    <a:lstStyle/>
                    <a:p>
                      <a:pPr marL="0" marR="0" algn="l">
                        <a:lnSpc>
                          <a:spcPct val="107000"/>
                        </a:lnSpc>
                        <a:spcBef>
                          <a:spcPts val="0"/>
                        </a:spcBef>
                        <a:spcAft>
                          <a:spcPts val="0"/>
                        </a:spcAft>
                      </a:pPr>
                      <a:r>
                        <a:rPr lang="en-US" sz="1600" b="1" dirty="0">
                          <a:effectLst/>
                          <a:latin typeface="Calibri" panose="020F0502020204030204" pitchFamily="34" charset="0"/>
                          <a:ea typeface="Times New Roman" panose="02020603050405020304" pitchFamily="18" charset="0"/>
                          <a:cs typeface="Times New Roman" panose="02020603050405020304" pitchFamily="18" charset="0"/>
                        </a:rPr>
                        <a:t>Where Are You Today</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7421" marR="474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335424963"/>
                  </a:ext>
                </a:extLst>
              </a:tr>
              <a:tr h="2949502">
                <a:tc>
                  <a:txBody>
                    <a:bodyPr/>
                    <a:lstStyle/>
                    <a:p>
                      <a:pPr marL="0" marR="0" algn="l">
                        <a:lnSpc>
                          <a:spcPct val="115000"/>
                        </a:lnSpc>
                        <a:spcBef>
                          <a:spcPts val="0"/>
                        </a:spcBef>
                        <a:spcAft>
                          <a:spcPts val="0"/>
                        </a:spcAft>
                      </a:pP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  </a:t>
                      </a: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Complexity of the virtualization platform makes daily management hard</a:t>
                      </a:r>
                    </a:p>
                    <a:p>
                      <a:pPr marL="0" marR="0" algn="l">
                        <a:lnSpc>
                          <a:spcPct val="115000"/>
                        </a:lnSpc>
                        <a:spcBef>
                          <a:spcPts val="0"/>
                        </a:spcBef>
                        <a:spcAft>
                          <a:spcPts val="0"/>
                        </a:spcAft>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 </a:t>
                      </a:r>
                    </a:p>
                    <a:p>
                      <a:pPr marL="0" marR="0" algn="l">
                        <a:lnSpc>
                          <a:spcPct val="115000"/>
                        </a:lnSpc>
                        <a:spcBef>
                          <a:spcPts val="0"/>
                        </a:spcBef>
                        <a:spcAft>
                          <a:spcPts val="0"/>
                        </a:spcAft>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  Demand changes makes predictability hard</a:t>
                      </a:r>
                    </a:p>
                    <a:p>
                      <a:pPr marL="0" marR="0" algn="l">
                        <a:lnSpc>
                          <a:spcPct val="115000"/>
                        </a:lnSpc>
                        <a:spcBef>
                          <a:spcPts val="0"/>
                        </a:spcBef>
                        <a:spcAft>
                          <a:spcPts val="0"/>
                        </a:spcAft>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 </a:t>
                      </a:r>
                    </a:p>
                    <a:p>
                      <a:pPr marL="0" marR="0" algn="l">
                        <a:lnSpc>
                          <a:spcPct val="115000"/>
                        </a:lnSpc>
                        <a:spcBef>
                          <a:spcPts val="0"/>
                        </a:spcBef>
                        <a:spcAft>
                          <a:spcPts val="0"/>
                        </a:spcAft>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   Lack of resilient and high performance platform</a:t>
                      </a:r>
                    </a:p>
                    <a:p>
                      <a:pPr marL="0" marR="0" algn="l">
                        <a:lnSpc>
                          <a:spcPct val="115000"/>
                        </a:lnSpc>
                        <a:spcBef>
                          <a:spcPts val="0"/>
                        </a:spcBef>
                        <a:spcAft>
                          <a:spcPts val="0"/>
                        </a:spcAft>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 </a:t>
                      </a:r>
                    </a:p>
                    <a:p>
                      <a:pPr marL="0" marR="0" algn="l">
                        <a:lnSpc>
                          <a:spcPct val="115000"/>
                        </a:lnSpc>
                        <a:spcBef>
                          <a:spcPts val="0"/>
                        </a:spcBef>
                        <a:spcAft>
                          <a:spcPts val="0"/>
                        </a:spcAft>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   Lack of confidence in delivering a robust platform</a:t>
                      </a:r>
                    </a:p>
                    <a:p>
                      <a:pPr marL="0" marR="0" algn="l">
                        <a:lnSpc>
                          <a:spcPct val="115000"/>
                        </a:lnSpc>
                        <a:spcBef>
                          <a:spcPts val="0"/>
                        </a:spcBef>
                        <a:spcAft>
                          <a:spcPts val="0"/>
                        </a:spcAft>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 </a:t>
                      </a:r>
                    </a:p>
                    <a:p>
                      <a:pPr marL="0" marR="0" algn="l">
                        <a:lnSpc>
                          <a:spcPct val="115000"/>
                        </a:lnSpc>
                        <a:spcBef>
                          <a:spcPts val="0"/>
                        </a:spcBef>
                        <a:spcAft>
                          <a:spcPts val="0"/>
                        </a:spcAft>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   Too much noise</a:t>
                      </a:r>
                    </a:p>
                    <a:p>
                      <a:pPr marL="0" marR="0" algn="l">
                        <a:lnSpc>
                          <a:spcPct val="115000"/>
                        </a:lnSpc>
                        <a:spcBef>
                          <a:spcPts val="0"/>
                        </a:spcBef>
                        <a:spcAft>
                          <a:spcPts val="0"/>
                        </a:spcAft>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 </a:t>
                      </a:r>
                    </a:p>
                    <a:p>
                      <a:pPr marL="0" marR="0" algn="l">
                        <a:lnSpc>
                          <a:spcPct val="115000"/>
                        </a:lnSpc>
                        <a:spcBef>
                          <a:spcPts val="0"/>
                        </a:spcBef>
                        <a:spcAft>
                          <a:spcPts val="0"/>
                        </a:spcAft>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   Performance issues and problems</a:t>
                      </a:r>
                    </a:p>
                  </a:txBody>
                  <a:tcPr marL="47421" marR="474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212519620"/>
                  </a:ext>
                </a:extLst>
              </a:tr>
            </a:tbl>
          </a:graphicData>
        </a:graphic>
      </p:graphicFrame>
    </p:spTree>
    <p:extLst>
      <p:ext uri="{BB962C8B-B14F-4D97-AF65-F5344CB8AC3E}">
        <p14:creationId xmlns:p14="http://schemas.microsoft.com/office/powerpoint/2010/main" val="2480224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2706</TotalTime>
  <Words>4758</Words>
  <Application>Microsoft Office PowerPoint</Application>
  <PresentationFormat>Widescreen</PresentationFormat>
  <Paragraphs>1038</Paragraphs>
  <Slides>35</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Arial</vt:lpstr>
      <vt:lpstr>Bradley Hand</vt:lpstr>
      <vt:lpstr>Calibri</vt:lpstr>
      <vt:lpstr>Calibri Light</vt:lpstr>
      <vt:lpstr>Californian FB</vt:lpstr>
      <vt:lpstr>Felt Tip Woman</vt:lpstr>
      <vt:lpstr>MS PGothic</vt:lpstr>
      <vt:lpstr>Times New Roman</vt:lpstr>
      <vt:lpstr>Office Theme</vt:lpstr>
      <vt:lpstr>VMT Value Drivers</vt:lpstr>
      <vt:lpstr>Characteristics of Insight Selling</vt:lpstr>
      <vt:lpstr>PowerPoint Presentation</vt:lpstr>
      <vt:lpstr>What is the Importance of Storytelling?</vt:lpstr>
      <vt:lpstr>Elements of a Good Customer Story</vt:lpstr>
      <vt:lpstr>What Makes a Good Story?</vt:lpstr>
      <vt:lpstr>VMTurbo Value Drivers</vt:lpstr>
      <vt:lpstr>PowerPoint Presentation</vt:lpstr>
      <vt:lpstr>Assure Application Performance </vt:lpstr>
      <vt:lpstr>PowerPoint Presentation</vt:lpstr>
      <vt:lpstr>Assure Application Performance </vt:lpstr>
      <vt:lpstr>Assure Application Performance </vt:lpstr>
      <vt:lpstr>Assure Application Performance </vt:lpstr>
      <vt:lpstr>Assure Application Performance </vt:lpstr>
      <vt:lpstr>PowerPoint Presentation</vt:lpstr>
      <vt:lpstr>Assure Application Performance </vt:lpstr>
      <vt:lpstr>Assure Application Performance </vt:lpstr>
      <vt:lpstr>Maximize IT Efficiency</vt:lpstr>
      <vt:lpstr>PowerPoint Presentation</vt:lpstr>
      <vt:lpstr>Maximize IT Efficiency</vt:lpstr>
      <vt:lpstr>Maximize IT Efficiency</vt:lpstr>
      <vt:lpstr>Maximize IT Efficiency</vt:lpstr>
      <vt:lpstr>Maximize IT Efficiency</vt:lpstr>
      <vt:lpstr>PowerPoint Presentation</vt:lpstr>
      <vt:lpstr>Maximize IT Efficiency</vt:lpstr>
      <vt:lpstr>Maximize IT Efficiency</vt:lpstr>
      <vt:lpstr>IT Agility</vt:lpstr>
      <vt:lpstr>PowerPoint Presentation</vt:lpstr>
      <vt:lpstr>IT Agility</vt:lpstr>
      <vt:lpstr>IT Agility</vt:lpstr>
      <vt:lpstr>IT Agility</vt:lpstr>
      <vt:lpstr>IT Agility</vt:lpstr>
      <vt:lpstr>PowerPoint Presentation</vt:lpstr>
      <vt:lpstr>IT Agility</vt:lpstr>
      <vt:lpstr>IT Agility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VMT Value Drivers</dc:title>
  <dc:creator>Kathryn Stapleton</dc:creator>
  <cp:lastModifiedBy>Maria Jackman</cp:lastModifiedBy>
  <cp:revision>39</cp:revision>
  <cp:lastPrinted>2015-12-22T20:49:20Z</cp:lastPrinted>
  <dcterms:created xsi:type="dcterms:W3CDTF">2015-10-16T14:53:35Z</dcterms:created>
  <dcterms:modified xsi:type="dcterms:W3CDTF">2016-01-08T14:45:11Z</dcterms:modified>
</cp:coreProperties>
</file>