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5" r:id="rId2"/>
  </p:sldMasterIdLst>
  <p:notesMasterIdLst>
    <p:notesMasterId r:id="rId18"/>
  </p:notesMasterIdLst>
  <p:handoutMasterIdLst>
    <p:handoutMasterId r:id="rId19"/>
  </p:handoutMasterIdLst>
  <p:sldIdLst>
    <p:sldId id="297" r:id="rId3"/>
    <p:sldId id="466" r:id="rId4"/>
    <p:sldId id="323" r:id="rId5"/>
    <p:sldId id="483" r:id="rId6"/>
    <p:sldId id="482" r:id="rId7"/>
    <p:sldId id="481" r:id="rId8"/>
    <p:sldId id="496" r:id="rId9"/>
    <p:sldId id="495" r:id="rId10"/>
    <p:sldId id="488" r:id="rId11"/>
    <p:sldId id="490" r:id="rId12"/>
    <p:sldId id="494" r:id="rId13"/>
    <p:sldId id="486" r:id="rId14"/>
    <p:sldId id="493" r:id="rId15"/>
    <p:sldId id="491" r:id="rId16"/>
    <p:sldId id="295" r:id="rId17"/>
  </p:sldIdLst>
  <p:sldSz cx="9144000" cy="5143500" type="screen16x9"/>
  <p:notesSz cx="6858000" cy="9144000"/>
  <p:defaultTextStyle>
    <a:defPPr>
      <a:defRPr lang="de-DE"/>
    </a:defPPr>
    <a:lvl1pPr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+mn-ea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+mn-ea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+mn-ea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+mn-ea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121" userDrawn="1">
          <p15:clr>
            <a:srgbClr val="A4A3A4"/>
          </p15:clr>
        </p15:guide>
        <p15:guide id="3" pos="5534" userDrawn="1">
          <p15:clr>
            <a:srgbClr val="A4A3A4"/>
          </p15:clr>
        </p15:guide>
        <p15:guide id="4" pos="4989">
          <p15:clr>
            <a:srgbClr val="A4A3A4"/>
          </p15:clr>
        </p15:guide>
        <p15:guide id="7" orient="horz" pos="3003">
          <p15:clr>
            <a:srgbClr val="A4A3A4"/>
          </p15:clr>
        </p15:guide>
        <p15:guide id="8" orient="horz" pos="894">
          <p15:clr>
            <a:srgbClr val="A4A3A4"/>
          </p15:clr>
        </p15:guide>
        <p15:guide id="9" pos="226" userDrawn="1">
          <p15:clr>
            <a:srgbClr val="A4A3A4"/>
          </p15:clr>
        </p15:guide>
        <p15:guide id="10" pos="1859" userDrawn="1">
          <p15:clr>
            <a:srgbClr val="A4A3A4"/>
          </p15:clr>
        </p15:guide>
        <p15:guide id="13" orient="horz" pos="603" userDrawn="1">
          <p15:clr>
            <a:srgbClr val="A4A3A4"/>
          </p15:clr>
        </p15:guide>
        <p15:guide id="17" pos="15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-234"/>
      </p:cViewPr>
      <p:guideLst>
        <p:guide orient="horz" pos="1121"/>
        <p:guide pos="5534"/>
        <p:guide pos="4989"/>
        <p:guide orient="horz" pos="3003"/>
        <p:guide orient="horz" pos="894"/>
        <p:guide pos="226"/>
        <p:guide pos="1859"/>
        <p:guide orient="horz" pos="603"/>
        <p:guide pos="15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360ED90-4C83-0A4D-B598-2BBD868EE90C}" type="datetimeFigureOut">
              <a:rPr lang="de-DE"/>
              <a:pPr>
                <a:defRPr/>
              </a:pPr>
              <a:t>23.05.2023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88F5CD4-59A4-264D-9BD1-C7DF9E80E80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3C32ABD-1A33-E348-AFC6-4DBA35241A52}" type="datetimeFigureOut">
              <a:rPr lang="de-DE"/>
              <a:pPr>
                <a:defRPr/>
              </a:pPr>
              <a:t>23.05.2023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B52F0D9-7367-E246-B7A9-8AA995BD02C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2281187" y="0"/>
            <a:ext cx="6862812" cy="5131346"/>
          </a:xfrm>
          <a:prstGeom prst="rect">
            <a:avLst/>
          </a:prstGeom>
          <a:gradFill flip="none" rotWithShape="1">
            <a:gsLst>
              <a:gs pos="3000">
                <a:srgbClr val="FF6600">
                  <a:lumMod val="71000"/>
                  <a:lumOff val="29000"/>
                </a:srgbClr>
              </a:gs>
              <a:gs pos="23000">
                <a:srgbClr val="FF6600">
                  <a:lumMod val="80000"/>
                  <a:lumOff val="20000"/>
                </a:srgbClr>
              </a:gs>
              <a:gs pos="68000">
                <a:srgbClr val="FF6600"/>
              </a:gs>
              <a:gs pos="97000">
                <a:srgbClr val="FF66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2919" y="956755"/>
            <a:ext cx="5999347" cy="133882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lvl1pPr algn="ctr">
              <a:defRPr sz="4500">
                <a:solidFill>
                  <a:srgbClr val="595959"/>
                </a:solidFill>
                <a:latin typeface="Meta Offc Pro" panose="020B0504030101020102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5047281" y="2565673"/>
            <a:ext cx="1330621" cy="397032"/>
          </a:xfrm>
          <a:noFill/>
        </p:spPr>
        <p:txBody>
          <a:bodyPr wrap="none">
            <a:spAutoFit/>
          </a:bodyPr>
          <a:lstStyle>
            <a:lvl1pPr marL="0" indent="0">
              <a:buNone/>
              <a:defRPr sz="2200"/>
            </a:lvl1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2712919" y="3866006"/>
            <a:ext cx="2003014" cy="313932"/>
          </a:xfrm>
          <a:noFill/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595959"/>
                </a:solidFill>
                <a:latin typeface="Meta Offc Pro" panose="020B0504030101020102" pitchFamily="34" charset="0"/>
              </a:defRPr>
            </a:lvl1pPr>
            <a:lvl2pPr>
              <a:defRPr>
                <a:latin typeface="Meta Offc Pro" panose="020B0504030101020102" pitchFamily="34" charset="0"/>
              </a:defRPr>
            </a:lvl2pPr>
            <a:lvl3pPr>
              <a:defRPr>
                <a:latin typeface="Meta Offc Pro" panose="020B0504030101020102" pitchFamily="34" charset="0"/>
              </a:defRPr>
            </a:lvl3pPr>
            <a:lvl4pPr>
              <a:defRPr>
                <a:latin typeface="Meta Offc Pro" panose="020B0504030101020102" pitchFamily="34" charset="0"/>
              </a:defRPr>
            </a:lvl4pPr>
            <a:lvl5pPr>
              <a:defRPr>
                <a:latin typeface="Meta Offc Pro" panose="020B0504030101020102" pitchFamily="34" charset="0"/>
              </a:defRPr>
            </a:lvl5pPr>
          </a:lstStyle>
          <a:p>
            <a:pPr lvl="0"/>
            <a:endParaRPr lang="de-DE"/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2712919" y="3329857"/>
            <a:ext cx="2003014" cy="313932"/>
          </a:xfrm>
          <a:noFill/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595959"/>
                </a:solidFill>
                <a:latin typeface="Meta Offc Pro" panose="020B0504030101020102" pitchFamily="34" charset="0"/>
              </a:defRPr>
            </a:lvl1pPr>
            <a:lvl2pPr>
              <a:defRPr>
                <a:latin typeface="Meta Offc Pro" panose="020B0504030101020102" pitchFamily="34" charset="0"/>
              </a:defRPr>
            </a:lvl2pPr>
            <a:lvl3pPr>
              <a:defRPr>
                <a:latin typeface="Meta Offc Pro" panose="020B0504030101020102" pitchFamily="34" charset="0"/>
              </a:defRPr>
            </a:lvl3pPr>
            <a:lvl4pPr>
              <a:defRPr>
                <a:latin typeface="Meta Offc Pro" panose="020B0504030101020102" pitchFamily="34" charset="0"/>
              </a:defRPr>
            </a:lvl4pPr>
            <a:lvl5pPr>
              <a:defRPr>
                <a:latin typeface="Meta Offc Pro" panose="020B0504030101020102" pitchFamily="34" charset="0"/>
              </a:defRPr>
            </a:lvl5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11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33E53-9BC7-3BD2-DC6F-22AA972BF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56C22E-5F9E-5FDA-1A5A-537CE1F2A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8F50ED-0235-47F2-EBF8-FBAEAA3E6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B13B-4619-3620-6CD8-3813C3FC5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20C69D6-7DB4-EC43-53ED-BECE5FE1A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AE1C7F7-703A-ABDB-EA99-87B6AE6E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0C40-BA4F-4E70-BF99-D0634DA1937A}" type="datetime1">
              <a:rPr lang="de-DE" smtClean="0"/>
              <a:t>23.05.2023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5930DE0-3A7C-2919-5CB8-47BA1441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Programmierprojekt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DEEAD1-61A8-0ED6-7339-3FD40A86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3CFE-DF38-423B-8AB0-93F9AD4352D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26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9C675-35ED-EA4E-DBDB-21CF5800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2EE960-3241-157B-821D-FC92EAD8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7F10-AEE5-463C-8570-0BDA95DA8BC2}" type="datetime1">
              <a:rPr lang="de-DE" smtClean="0"/>
              <a:t>23.05.2023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4729AF-56D0-6C0E-D1CD-2C8BF2256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Programmierprojekt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D84999-C9FC-91B5-9EF6-A163C525B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3CFE-DF38-423B-8AB0-93F9AD4352D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2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6F3148-5D28-97FA-53BF-3D448570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B747C-7879-4491-80E5-B7101351B272}" type="datetime1">
              <a:rPr lang="de-DE" smtClean="0"/>
              <a:t>23.05.2023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9E9351-B08B-0647-A790-7D32FAB92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Programmierprojekt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9C978F-6085-BFE4-A49E-9B07C418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3CFE-DF38-423B-8AB0-93F9AD4352D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832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E0E93-3EB6-CF37-09D4-F8908E66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173FA-AE4A-0350-C807-1BC4B73AA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51E9DA-5494-95F9-0786-970E77539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DBBB01-3A55-F465-E617-6D8ED6AD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C5C8-B946-4B99-B5F7-A5CB7116F830}" type="datetime1">
              <a:rPr lang="de-DE" smtClean="0"/>
              <a:t>23.05.2023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CC7699-F3C0-33F3-BB98-F45F819A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Programmierprojekt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9C68C8-71D6-E594-FD7F-13E1C600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3CFE-DF38-423B-8AB0-93F9AD4352D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435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4245A-3CC4-E41E-4643-DFC4F37BE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73F93A4-7311-EC9D-B555-455307E6A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DC5927-16B4-2420-0EFB-A2CA4AAC4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651849-517B-2B3F-AD82-F66FAF8B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24B7-F197-4BBA-A59C-247E51CFF25D}" type="datetime1">
              <a:rPr lang="de-DE" smtClean="0"/>
              <a:t>23.05.2023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962877-B205-F622-1CE6-A99AB5957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Programmierprojekt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94F091-EE48-88F3-14A0-0F21199E4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3CFE-DF38-423B-8AB0-93F9AD4352D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171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E86DA8-C049-FCDC-0DFD-0D6FE360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803BAB-0399-E90C-F3AD-F51360A3E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C3EED4-DE92-5EA0-A23B-52176596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71E-DAAA-4029-8D6C-BD88D751E038}" type="datetime1">
              <a:rPr lang="de-DE" smtClean="0"/>
              <a:t>23.05.2023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131C9D-E70F-61BA-AA5F-CD0AB5A6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Programmierprojekt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DA1DEB-FC8B-AE44-833D-0DCE9710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3CFE-DF38-423B-8AB0-93F9AD4352D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010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A755734-29E7-0046-7C57-622AE5756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3FDF1F-D64E-D453-8148-79B669976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786CA8-A13D-0D35-9E1C-E85CEA4A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4F83-EFCB-4DCA-8044-927D2D9E60CA}" type="datetime1">
              <a:rPr lang="de-DE" smtClean="0"/>
              <a:t>23.05.2023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D38B7C-C5D9-78B8-4F4C-E55600E7D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Programmierprojekt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6E8741-A2F7-94EB-7A82-641D7D94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3CFE-DF38-423B-8AB0-93F9AD4352D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60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2029"/>
            <a:ext cx="6372686" cy="5143501"/>
          </a:xfrm>
          <a:prstGeom prst="rect">
            <a:avLst/>
          </a:prstGeom>
          <a:gradFill flip="none" rotWithShape="1">
            <a:gsLst>
              <a:gs pos="3000">
                <a:srgbClr val="FF6600">
                  <a:lumMod val="71000"/>
                  <a:lumOff val="29000"/>
                </a:srgbClr>
              </a:gs>
              <a:gs pos="23000">
                <a:srgbClr val="FF6600">
                  <a:lumMod val="80000"/>
                  <a:lumOff val="20000"/>
                </a:srgbClr>
              </a:gs>
              <a:gs pos="68000">
                <a:srgbClr val="FF6600"/>
              </a:gs>
              <a:gs pos="97000">
                <a:srgbClr val="FF66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2011680"/>
            <a:ext cx="5233135" cy="1107957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595959"/>
                </a:solidFill>
                <a:latin typeface="Meta Offc Pro" panose="020B0504030101020102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7" name="Bild 2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3656" y="2164427"/>
            <a:ext cx="152400" cy="152400"/>
          </a:xfrm>
          <a:prstGeom prst="rect">
            <a:avLst/>
          </a:prstGeom>
        </p:spPr>
      </p:pic>
      <p:pic>
        <p:nvPicPr>
          <p:cNvPr id="8" name="Bild 5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7709" y="3361574"/>
            <a:ext cx="152400" cy="152400"/>
          </a:xfrm>
          <a:prstGeom prst="rect">
            <a:avLst/>
          </a:prstGeom>
        </p:spPr>
      </p:pic>
      <p:pic>
        <p:nvPicPr>
          <p:cNvPr id="9" name="Bild 7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5176" y="4584706"/>
            <a:ext cx="152400" cy="152400"/>
          </a:xfrm>
          <a:prstGeom prst="rect">
            <a:avLst/>
          </a:prstGeom>
        </p:spPr>
      </p:pic>
      <p:pic>
        <p:nvPicPr>
          <p:cNvPr id="10" name="Bild 12"/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7709" y="4176911"/>
            <a:ext cx="152400" cy="152400"/>
          </a:xfrm>
          <a:prstGeom prst="rect">
            <a:avLst/>
          </a:prstGeom>
        </p:spPr>
      </p:pic>
      <p:pic>
        <p:nvPicPr>
          <p:cNvPr id="11" name="Bild 14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3957" y="2570186"/>
            <a:ext cx="153619" cy="128016"/>
          </a:xfrm>
          <a:prstGeom prst="rect">
            <a:avLst/>
          </a:prstGeom>
        </p:spPr>
      </p:pic>
      <p:pic>
        <p:nvPicPr>
          <p:cNvPr id="12" name="Bild 15"/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3808" y="3768880"/>
            <a:ext cx="135331" cy="152400"/>
          </a:xfrm>
          <a:prstGeom prst="rect">
            <a:avLst/>
          </a:prstGeom>
        </p:spPr>
      </p:pic>
      <p:pic>
        <p:nvPicPr>
          <p:cNvPr id="13" name="Bild 16"/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7709" y="2967936"/>
            <a:ext cx="154838" cy="108509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6863557" y="2099322"/>
            <a:ext cx="22804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>
                <a:solidFill>
                  <a:schemeClr val="bg1">
                    <a:lumMod val="6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FACEBOOK</a:t>
            </a:r>
          </a:p>
          <a:p>
            <a:r>
              <a:rPr lang="de-DE" sz="700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facebook.com/</a:t>
            </a:r>
            <a:r>
              <a:rPr lang="de-DE" sz="700" err="1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fhdortmund</a:t>
            </a:r>
            <a:endParaRPr lang="de-DE" sz="700">
              <a:solidFill>
                <a:schemeClr val="bg1">
                  <a:lumMod val="75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6863557" y="2505128"/>
            <a:ext cx="22804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>
                <a:solidFill>
                  <a:schemeClr val="bg1">
                    <a:lumMod val="6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TWITTER</a:t>
            </a:r>
          </a:p>
          <a:p>
            <a:r>
              <a:rPr lang="de-DE" sz="700" err="1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twitter.com</a:t>
            </a:r>
            <a:r>
              <a:rPr lang="de-DE" sz="700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err="1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fh_dortmund</a:t>
            </a:r>
            <a:endParaRPr lang="de-DE" sz="700">
              <a:solidFill>
                <a:schemeClr val="bg1">
                  <a:lumMod val="75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16" name="Textfeld 15"/>
          <p:cNvSpPr txBox="1"/>
          <p:nvPr userDrawn="1"/>
        </p:nvSpPr>
        <p:spPr>
          <a:xfrm>
            <a:off x="6863557" y="2908096"/>
            <a:ext cx="22804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>
                <a:solidFill>
                  <a:schemeClr val="bg1">
                    <a:lumMod val="6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YOUTUBE</a:t>
            </a:r>
          </a:p>
          <a:p>
            <a:r>
              <a:rPr lang="de-DE" sz="700" err="1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youtube.com</a:t>
            </a:r>
            <a:r>
              <a:rPr lang="de-DE" sz="700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err="1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FachhochschuleDO</a:t>
            </a:r>
            <a:endParaRPr lang="de-DE" sz="700">
              <a:solidFill>
                <a:schemeClr val="bg1">
                  <a:lumMod val="75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17" name="Textfeld 16"/>
          <p:cNvSpPr txBox="1"/>
          <p:nvPr userDrawn="1"/>
        </p:nvSpPr>
        <p:spPr>
          <a:xfrm>
            <a:off x="6863557" y="3305001"/>
            <a:ext cx="22804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>
                <a:solidFill>
                  <a:schemeClr val="bg1">
                    <a:lumMod val="6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INSTAGRAM</a:t>
            </a:r>
          </a:p>
          <a:p>
            <a:r>
              <a:rPr lang="de-DE" sz="700" err="1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instagram.com</a:t>
            </a:r>
            <a:r>
              <a:rPr lang="de-DE" sz="700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err="1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fhdortmund</a:t>
            </a:r>
            <a:endParaRPr lang="de-DE" sz="700">
              <a:solidFill>
                <a:schemeClr val="bg1">
                  <a:lumMod val="75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18" name="Textfeld 17"/>
          <p:cNvSpPr txBox="1"/>
          <p:nvPr userDrawn="1"/>
        </p:nvSpPr>
        <p:spPr>
          <a:xfrm>
            <a:off x="6863557" y="3711742"/>
            <a:ext cx="22804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>
                <a:solidFill>
                  <a:schemeClr val="bg1">
                    <a:lumMod val="6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XING</a:t>
            </a:r>
          </a:p>
          <a:p>
            <a:r>
              <a:rPr lang="de-DE" sz="700" err="1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xing.com</a:t>
            </a:r>
            <a:r>
              <a:rPr lang="de-DE" sz="700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err="1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companies</a:t>
            </a:r>
            <a:r>
              <a:rPr lang="de-DE" sz="700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err="1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fachhochschuledortmund</a:t>
            </a:r>
            <a:endParaRPr lang="de-DE" sz="700">
              <a:solidFill>
                <a:schemeClr val="bg1">
                  <a:lumMod val="75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19" name="Textfeld 18"/>
          <p:cNvSpPr txBox="1"/>
          <p:nvPr userDrawn="1"/>
        </p:nvSpPr>
        <p:spPr>
          <a:xfrm>
            <a:off x="6863557" y="4115428"/>
            <a:ext cx="22804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>
                <a:solidFill>
                  <a:schemeClr val="bg1">
                    <a:lumMod val="6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LINKEDIN</a:t>
            </a:r>
          </a:p>
          <a:p>
            <a:r>
              <a:rPr lang="de-DE" sz="700" err="1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linkedin.com</a:t>
            </a:r>
            <a:r>
              <a:rPr lang="de-DE" sz="700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err="1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school</a:t>
            </a:r>
            <a:r>
              <a:rPr lang="de-DE" sz="700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err="1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fachhochschule</a:t>
            </a:r>
            <a:r>
              <a:rPr lang="de-DE" sz="700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-dortmund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6863557" y="4514675"/>
            <a:ext cx="22804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>
                <a:solidFill>
                  <a:schemeClr val="bg1">
                    <a:lumMod val="6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KUNUNU</a:t>
            </a:r>
          </a:p>
          <a:p>
            <a:r>
              <a:rPr lang="de-DE" sz="700" err="1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kununu.com</a:t>
            </a:r>
            <a:r>
              <a:rPr lang="de-DE" sz="700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/de/</a:t>
            </a:r>
            <a:r>
              <a:rPr lang="de-DE" sz="700" err="1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fh</a:t>
            </a:r>
            <a:r>
              <a:rPr lang="de-DE" sz="700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-dortmund</a:t>
            </a:r>
          </a:p>
        </p:txBody>
      </p:sp>
      <p:sp>
        <p:nvSpPr>
          <p:cNvPr id="21" name="Rectangle 8"/>
          <p:cNvSpPr txBox="1">
            <a:spLocks noChangeArrowheads="1"/>
          </p:cNvSpPr>
          <p:nvPr userDrawn="1"/>
        </p:nvSpPr>
        <p:spPr bwMode="auto">
          <a:xfrm>
            <a:off x="628649" y="3780401"/>
            <a:ext cx="4730755" cy="90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3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de-DE" altLang="de-DE" sz="2000" spc="100" err="1">
                <a:solidFill>
                  <a:schemeClr val="bg1"/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www.fh-dortmund.de</a:t>
            </a:r>
            <a:endParaRPr lang="de-DE" altLang="de-DE" sz="2000" spc="100">
              <a:solidFill>
                <a:schemeClr val="bg1"/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63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1280160"/>
            <a:ext cx="9143999" cy="38511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2565673"/>
            <a:ext cx="7007191" cy="480131"/>
          </a:xfrm>
          <a:noFill/>
        </p:spPr>
        <p:txBody>
          <a:bodyPr wrap="square">
            <a:sp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6141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51150" y="516235"/>
            <a:ext cx="4967288" cy="34477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FF6600"/>
                </a:solidFill>
                <a:latin typeface="Meta Offc Pro" panose="020B0504030101020102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6E53E-4957-4019-A383-4AD2DC32126F}" type="datetime1">
              <a:rPr lang="de-DE" smtClean="0"/>
              <a:t>23.05.2023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Programmierprojekt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1D3A7-8A78-3D47-966A-C6624A4D97E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2851150" y="861012"/>
            <a:ext cx="4501169" cy="341632"/>
          </a:xfrm>
          <a:noFill/>
        </p:spPr>
        <p:txBody>
          <a:bodyPr wrap="none">
            <a:sp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5131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9D21C-5AA2-4275-94BA-B192CD5B9A42}" type="datetime1">
              <a:rPr lang="de-DE" smtClean="0"/>
              <a:t>23.05.2023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Programmierprojekt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1D3A7-8A78-3D47-966A-C6624A4D97E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0" y="1370013"/>
            <a:ext cx="2686049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2851150" y="1370013"/>
            <a:ext cx="5924550" cy="3262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  <a:endParaRPr lang="en-US" altLang="de-DE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2851150" y="516235"/>
            <a:ext cx="4967288" cy="34477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FF6600"/>
                </a:solidFill>
                <a:latin typeface="Meta Offc Pro" panose="020B0504030101020102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2851150" y="861012"/>
            <a:ext cx="4501169" cy="341632"/>
          </a:xfrm>
          <a:noFill/>
        </p:spPr>
        <p:txBody>
          <a:bodyPr wrap="none">
            <a:sp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7012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96D9DC-77BD-992B-31D1-68F1BF013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953B13-6142-7EF4-65DE-CD6E05D81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778F9B-2203-DADC-AD82-DADF1D4EF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3F10-4359-4F43-9BAA-59626EB459E8}" type="datetime1">
              <a:rPr lang="de-DE" smtClean="0"/>
              <a:t>23.05.2023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C60BC1-11EB-4BDF-B457-14C2056E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Programmierprojekt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CA6483-A202-CABF-94C4-7A2877D5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3CFE-DF38-423B-8AB0-93F9AD4352D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17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AEAC2-BF7A-006C-41AF-EAEA2536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F7362D-A048-2AAA-CD89-11ECE77C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F6C594-FDBF-EA17-0DDA-4E803BF00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999F-AD4D-4F30-8D88-90E82E62F978}" type="datetime1">
              <a:rPr lang="de-DE" smtClean="0"/>
              <a:t>23.05.2023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76C950-219D-E9BD-1052-A4E01BD1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Programmierprojekt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8BB7B0-95F2-FCD1-F007-15272500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3CFE-DF38-423B-8AB0-93F9AD4352D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67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FAE47-F724-53FC-B95B-FFFDEFFE0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617180-BF8B-A5B6-B066-392DC17FD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095E77-840A-7458-6070-8C639B30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4EE5-780B-412F-9AA5-F0937AF3FC57}" type="datetime1">
              <a:rPr lang="de-DE" smtClean="0"/>
              <a:t>23.05.2023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EB96F3-336C-ED57-3169-96EB130B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Programmierprojekt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5CBCF-21B2-6905-3CEB-44C4B432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3CFE-DF38-423B-8AB0-93F9AD4352D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5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C5E33-E839-5E29-A79D-3B10B5E7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4E9DAB-5D1B-D5CC-E3CB-CE8FD2F8D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EB1D34-4CCF-7A46-26A7-13DE25A6E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A9505F-09CA-084A-DE5B-568343490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BDD1-1E17-45E1-9056-B883B29C785B}" type="datetime1">
              <a:rPr lang="de-DE" smtClean="0"/>
              <a:t>23.05.2023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8581B9-891A-4D6A-C665-BA594D3EF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Programmierprojekt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E84795-B850-0D5F-6F45-CF7010A2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3CFE-DF38-423B-8AB0-93F9AD4352D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17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9833" y="1370013"/>
            <a:ext cx="8415867" cy="3262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  <a:endParaRPr lang="en-US" alt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767263"/>
            <a:ext cx="1767840" cy="274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595959"/>
                </a:solidFill>
                <a:latin typeface="+mn-lt"/>
              </a:defRPr>
            </a:lvl1pPr>
          </a:lstStyle>
          <a:p>
            <a:pPr>
              <a:defRPr/>
            </a:pPr>
            <a:fld id="{9BDE7FFF-3818-4A92-BE30-F948FD97322D}" type="datetime1">
              <a:rPr lang="de-DE" smtClean="0"/>
              <a:t>23.05.2023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40" y="4767263"/>
            <a:ext cx="6068060" cy="274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59595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/>
              <a:t>Programmierprojekt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35900" y="4767263"/>
            <a:ext cx="1308100" cy="274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595959"/>
                </a:solidFill>
                <a:latin typeface="+mn-lt"/>
              </a:defRPr>
            </a:lvl1pPr>
          </a:lstStyle>
          <a:p>
            <a:pPr>
              <a:defRPr/>
            </a:pPr>
            <a:fld id="{A80A7358-FD95-8F48-97FE-E8AA77116004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696" r="15786"/>
          <a:stretch/>
        </p:blipFill>
        <p:spPr>
          <a:xfrm>
            <a:off x="359833" y="225184"/>
            <a:ext cx="1265767" cy="1056342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933789" y="182563"/>
            <a:ext cx="841911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2" r:id="rId4"/>
    <p:sldLayoutId id="2147483672" r:id="rId5"/>
  </p:sldLayoutIdLst>
  <p:hf hdr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1400" kern="1200">
          <a:solidFill>
            <a:srgbClr val="595959"/>
          </a:solidFill>
          <a:latin typeface="Meta Offc Pro" panose="020B0504030101020102" pitchFamily="34" charset="0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200" kern="1200">
          <a:solidFill>
            <a:srgbClr val="595959"/>
          </a:solidFill>
          <a:latin typeface="Meta Offc Pro" panose="020B0504030101020102" pitchFamily="34" charset="0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000" kern="1200">
          <a:solidFill>
            <a:srgbClr val="595959"/>
          </a:solidFill>
          <a:latin typeface="Meta Offc Pro" panose="020B0504030101020102" pitchFamily="34" charset="0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900" kern="1200">
          <a:solidFill>
            <a:srgbClr val="595959"/>
          </a:solidFill>
          <a:latin typeface="Meta Offc Pro" panose="020B0504030101020102" pitchFamily="34" charset="0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900" kern="1200">
          <a:solidFill>
            <a:srgbClr val="595959"/>
          </a:solidFill>
          <a:latin typeface="Meta Offc Pro" panose="020B0504030101020102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7A089D-9174-A375-769B-4A9381525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8C6FD3-77B9-1AF2-9974-786B0276B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458BD7-2901-8237-0EBD-848F273BC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83217-316B-46CD-99C7-60C1447234C5}" type="datetime1">
              <a:rPr lang="de-DE" smtClean="0"/>
              <a:t>23.05.2023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C7C2BD-9C20-9B3F-173E-C27A71068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Programmierprojekt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2C8104-811F-24E6-7602-5DC7957FC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C3CFE-DF38-423B-8AB0-93F9AD4352D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99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2712919" y="1235439"/>
            <a:ext cx="6126779" cy="1421928"/>
          </a:xfrm>
        </p:spPr>
        <p:txBody>
          <a:bodyPr wrap="square" lIns="91440" tIns="45720" rIns="91440" bIns="45720" anchor="ctr">
            <a:spAutoFit/>
          </a:bodyPr>
          <a:lstStyle/>
          <a:p>
            <a:r>
              <a:rPr lang="de-DE" sz="3200" b="0" i="0" u="none" strike="noStrike" baseline="0" dirty="0">
                <a:latin typeface="Meta Offc Pro"/>
                <a:cs typeface="Arial"/>
              </a:rPr>
              <a:t>Projektarbeit</a:t>
            </a:r>
            <a:r>
              <a:rPr lang="de-DE" sz="3200" b="0" i="0" u="none" strike="noStrike" baseline="0" dirty="0">
                <a:latin typeface="Meta Offc Pro"/>
              </a:rPr>
              <a:t> „</a:t>
            </a:r>
            <a:r>
              <a:rPr lang="en-GB" sz="3200" b="0" i="0" u="none" strike="noStrike" baseline="0" dirty="0">
                <a:latin typeface="Meta Offc Pro"/>
              </a:rPr>
              <a:t>Monte Carlo Simulation von </a:t>
            </a:r>
            <a:r>
              <a:rPr lang="en-GB" sz="3200" b="0" i="0" u="none" strike="noStrike" baseline="0" dirty="0" err="1">
                <a:latin typeface="Meta Offc Pro"/>
              </a:rPr>
              <a:t>Gewebe</a:t>
            </a:r>
            <a:r>
              <a:rPr lang="de-DE" sz="3200" b="0" i="0" u="none" strike="noStrike" baseline="0" dirty="0">
                <a:latin typeface="Meta Offc Pro"/>
              </a:rPr>
              <a:t>“</a:t>
            </a:r>
            <a:br>
              <a:rPr lang="de-DE" sz="3200" b="0" i="0" u="none" strike="noStrike" baseline="0" dirty="0">
                <a:latin typeface="Meta Offc Pro"/>
              </a:rPr>
            </a:br>
            <a:endParaRPr lang="de-DE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7140986" y="4209828"/>
            <a:ext cx="2003014" cy="582724"/>
          </a:xfrm>
        </p:spPr>
        <p:txBody>
          <a:bodyPr/>
          <a:lstStyle/>
          <a:p>
            <a:r>
              <a:rPr lang="de-DE" sz="1400" dirty="0">
                <a:latin typeface="Meta Offc Pro"/>
              </a:rPr>
              <a:t>Matrikelnummer:</a:t>
            </a:r>
          </a:p>
          <a:p>
            <a:r>
              <a:rPr lang="de-DE" sz="1400" dirty="0">
                <a:latin typeface="Meta Offc Pro"/>
              </a:rPr>
              <a:t>7212751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2712918" y="4204880"/>
            <a:ext cx="2240081" cy="582724"/>
          </a:xfrm>
        </p:spPr>
        <p:txBody>
          <a:bodyPr/>
          <a:lstStyle/>
          <a:p>
            <a:r>
              <a:rPr lang="de-DE" sz="1400" dirty="0">
                <a:latin typeface="Meta Offc Pro"/>
              </a:rPr>
              <a:t>Name: </a:t>
            </a:r>
            <a:endParaRPr lang="de-DE" sz="1400" dirty="0"/>
          </a:p>
          <a:p>
            <a:r>
              <a:rPr lang="de-DE" sz="1400" dirty="0">
                <a:latin typeface="Meta Offc Pro"/>
              </a:rPr>
              <a:t>Viktor Müller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C0C343E-6C99-424A-A49E-C55B481C2545}"/>
              </a:ext>
            </a:extLst>
          </p:cNvPr>
          <p:cNvSpPr txBox="1"/>
          <p:nvPr/>
        </p:nvSpPr>
        <p:spPr>
          <a:xfrm>
            <a:off x="3395331" y="3500162"/>
            <a:ext cx="445858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2000" dirty="0">
                <a:solidFill>
                  <a:srgbClr val="595959"/>
                </a:solidFill>
                <a:latin typeface="Meta Offc Pro"/>
              </a:rPr>
              <a:t>Präsentation für das Modul „Programmierprojekt“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09F5669-0C9F-4F8A-823D-3AE63C28D349}"/>
              </a:ext>
            </a:extLst>
          </p:cNvPr>
          <p:cNvSpPr txBox="1"/>
          <p:nvPr/>
        </p:nvSpPr>
        <p:spPr>
          <a:xfrm>
            <a:off x="3172265" y="2763083"/>
            <a:ext cx="499403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600" dirty="0">
                <a:solidFill>
                  <a:srgbClr val="595959"/>
                </a:solidFill>
                <a:latin typeface="Meta Offc Pro"/>
              </a:rPr>
              <a:t>1. Prüfer: Prof. Dr. Sebastian Zaunseder</a:t>
            </a:r>
          </a:p>
        </p:txBody>
      </p:sp>
    </p:spTree>
    <p:extLst>
      <p:ext uri="{BB962C8B-B14F-4D97-AF65-F5344CB8AC3E}">
        <p14:creationId xmlns:p14="http://schemas.microsoft.com/office/powerpoint/2010/main" val="3729884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9E24779-FF43-7296-4B42-A682F420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9D21C-5AA2-4275-94BA-B192CD5B9A42}" type="datetime1">
              <a:rPr lang="de-DE" smtClean="0"/>
              <a:t>23.05.2023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253841-D1A8-57C3-DBBC-0EA92E54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Programmierprojekt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D2B550-D221-D983-983A-EF092823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1D3A7-8A78-3D47-966A-C6624A4D97EC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1C23523-DB20-21F5-E22D-32E3E7E65DC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ABC539E-8688-06EE-E0F9-21CC1083F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Flow</a:t>
            </a:r>
            <a:endParaRPr lang="en-GB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B4CB205-8D46-3F32-AC94-1A28BF4B5F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51150" y="861012"/>
            <a:ext cx="2426113" cy="341632"/>
          </a:xfrm>
        </p:spPr>
        <p:txBody>
          <a:bodyPr/>
          <a:lstStyle/>
          <a:p>
            <a:r>
              <a:rPr lang="de-DE" dirty="0"/>
              <a:t>Bei MCML und MCXYZN</a:t>
            </a:r>
            <a:endParaRPr lang="en-GB" dirty="0"/>
          </a:p>
        </p:txBody>
      </p:sp>
      <p:pic>
        <p:nvPicPr>
          <p:cNvPr id="13" name="Inhaltsplatzhalter 26" descr="Ein Bild, das Text, Diagramm, Reihe, Zahl enthält.&#10;&#10;Automatisch generierte Beschreibung">
            <a:extLst>
              <a:ext uri="{FF2B5EF4-FFF2-40B4-BE49-F238E27FC236}">
                <a16:creationId xmlns:a16="http://schemas.microsoft.com/office/drawing/2014/main" id="{1D1577BD-FCED-9251-DA14-AB8C96AE4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86049" y="1843137"/>
            <a:ext cx="2871603" cy="23458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pic>
        <p:nvPicPr>
          <p:cNvPr id="14" name="Inhaltsplatzhalter 24">
            <a:extLst>
              <a:ext uri="{FF2B5EF4-FFF2-40B4-BE49-F238E27FC236}">
                <a16:creationId xmlns:a16="http://schemas.microsoft.com/office/drawing/2014/main" id="{1DAA8894-E55D-60C4-A111-928DBDC42E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auto">
          <a:xfrm>
            <a:off x="5725778" y="1712901"/>
            <a:ext cx="3119944" cy="2534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3441429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3756EF-FF5B-DDF3-5323-080D09F18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9D21C-5AA2-4275-94BA-B192CD5B9A42}" type="datetime1">
              <a:rPr lang="de-DE" smtClean="0"/>
              <a:t>23.05.2023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02CE52-78A2-BF34-A132-86DD1C24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Programmierprojekt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4D7CD1-2608-4DEB-8B9E-F0F51946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1D3A7-8A78-3D47-966A-C6624A4D97EC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6166893-7F43-B7FD-CED2-C6F3EC4C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Fluenz </a:t>
            </a:r>
            <a:endParaRPr lang="en-GB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F81BA2A-F292-B023-B445-265331C05E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9F915E0F-AAC7-C5E0-357B-DBA615069FA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8" name="Inhaltsplatzhalter 9" descr="Ein Bild, das Text, Screenshot, Farbigkeit, Diagramm enthält.&#10;&#10;Automatisch generierte Beschreibung">
            <a:extLst>
              <a:ext uri="{FF2B5EF4-FFF2-40B4-BE49-F238E27FC236}">
                <a16:creationId xmlns:a16="http://schemas.microsoft.com/office/drawing/2014/main" id="{C4125CF9-72D7-E9F8-D353-432058482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7009" y="1671340"/>
            <a:ext cx="3941233" cy="2955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pic>
        <p:nvPicPr>
          <p:cNvPr id="17" name="Inhaltsplatzhalter 11" descr="Ein Bild, das Text, Screenshot, Farbigkeit, Display enthält.&#10;&#10;Automatisch generierte Beschreibung">
            <a:extLst>
              <a:ext uri="{FF2B5EF4-FFF2-40B4-BE49-F238E27FC236}">
                <a16:creationId xmlns:a16="http://schemas.microsoft.com/office/drawing/2014/main" id="{FF04C4EE-2364-03A7-A4FC-24034571E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72097" y="2225039"/>
            <a:ext cx="3390913" cy="20574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306823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C159F4-7CD3-AF51-B182-EAA71EA0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F9C9F9-5BA7-3BC4-2B15-213C65A19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461" y="1457579"/>
            <a:ext cx="3736499" cy="32623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Unterschied zwischen den Simulationen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de-DE" dirty="0"/>
              <a:t>MCML PD Tiefer als MCXYZN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de-DE" dirty="0"/>
              <a:t>Verlauf über die Frequenzen relativ flach</a:t>
            </a:r>
          </a:p>
          <a:p>
            <a:pPr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Folgt  dem Verlauf der Absorptionskoeffizienten der Epidermis</a:t>
            </a:r>
            <a:endParaRPr lang="en-GB" dirty="0"/>
          </a:p>
          <a:p>
            <a:r>
              <a:rPr lang="en-GB" dirty="0"/>
              <a:t>DO </a:t>
            </a:r>
            <a:r>
              <a:rPr lang="en-GB" dirty="0" err="1"/>
              <a:t>nur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erraten</a:t>
            </a:r>
            <a:r>
              <a:rPr lang="en-GB" dirty="0"/>
              <a:t>, da </a:t>
            </a:r>
            <a:r>
              <a:rPr lang="en-GB" dirty="0" err="1"/>
              <a:t>im</a:t>
            </a:r>
            <a:r>
              <a:rPr lang="en-GB" dirty="0"/>
              <a:t> Paper </a:t>
            </a:r>
            <a:r>
              <a:rPr lang="en-GB" dirty="0" err="1"/>
              <a:t>kein</a:t>
            </a:r>
            <a:r>
              <a:rPr lang="en-GB" dirty="0"/>
              <a:t> </a:t>
            </a:r>
            <a:r>
              <a:rPr lang="en-GB" dirty="0" err="1"/>
              <a:t>sinnvoller</a:t>
            </a:r>
            <a:r>
              <a:rPr lang="en-GB" dirty="0"/>
              <a:t> Wert für die Layer Extension (p/w) </a:t>
            </a:r>
            <a:r>
              <a:rPr lang="en-GB" dirty="0" err="1"/>
              <a:t>genannt</a:t>
            </a:r>
            <a:r>
              <a:rPr lang="en-GB" dirty="0"/>
              <a:t> </a:t>
            </a:r>
            <a:r>
              <a:rPr lang="en-GB" dirty="0" err="1"/>
              <a:t>wird</a:t>
            </a:r>
            <a:r>
              <a:rPr lang="en-GB" dirty="0"/>
              <a:t>. </a:t>
            </a:r>
          </a:p>
          <a:p>
            <a:r>
              <a:rPr lang="en-GB" dirty="0"/>
              <a:t>Chatterjee hat </a:t>
            </a:r>
            <a:r>
              <a:rPr lang="en-GB" dirty="0" err="1"/>
              <a:t>anderes</a:t>
            </a:r>
            <a:r>
              <a:rPr lang="en-GB" dirty="0"/>
              <a:t> </a:t>
            </a:r>
            <a:r>
              <a:rPr lang="en-GB" dirty="0" err="1"/>
              <a:t>Hautmodell</a:t>
            </a:r>
            <a:r>
              <a:rPr lang="en-GB" dirty="0"/>
              <a:t>, </a:t>
            </a:r>
            <a:r>
              <a:rPr lang="en-GB" dirty="0" err="1"/>
              <a:t>aber</a:t>
            </a:r>
            <a:r>
              <a:rPr lang="en-GB" dirty="0"/>
              <a:t> der </a:t>
            </a:r>
            <a:r>
              <a:rPr lang="en-GB" dirty="0" err="1"/>
              <a:t>Absorptionskoeffizienz</a:t>
            </a:r>
            <a:r>
              <a:rPr lang="en-GB" dirty="0"/>
              <a:t> </a:t>
            </a:r>
            <a:r>
              <a:rPr lang="en-GB" dirty="0" err="1"/>
              <a:t>weicht</a:t>
            </a:r>
            <a:r>
              <a:rPr lang="en-GB" dirty="0"/>
              <a:t> </a:t>
            </a:r>
            <a:r>
              <a:rPr lang="en-GB" dirty="0" err="1"/>
              <a:t>extrem</a:t>
            </a:r>
            <a:r>
              <a:rPr lang="en-GB" dirty="0"/>
              <a:t> ab.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EEDDF3-1A03-CE06-A17D-9F2481A2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E9DA1C-85FE-438B-A951-B494FEBB4C33}" type="datetime1">
              <a:rPr lang="de-DE" smtClean="0"/>
              <a:t>23.05.2023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7D07C3-ECCE-CC18-1773-BA9F1F57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Programmierprojekt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8B9BAA-FF6B-2E70-2DC4-28FA1913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1D3A7-8A78-3D47-966A-C6624A4D97EC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AF0EEF5-4802-B606-F46B-65DA1C6475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1150" y="861012"/>
            <a:ext cx="4422236" cy="693523"/>
          </a:xfrm>
        </p:spPr>
        <p:txBody>
          <a:bodyPr/>
          <a:lstStyle/>
          <a:p>
            <a:r>
              <a:rPr lang="de-DE" dirty="0"/>
              <a:t>Vergleich zwischen den Simulationssoftwares</a:t>
            </a:r>
            <a:endParaRPr lang="en-GB" dirty="0"/>
          </a:p>
          <a:p>
            <a:endParaRPr lang="en-GB" dirty="0"/>
          </a:p>
        </p:txBody>
      </p:sp>
      <p:pic>
        <p:nvPicPr>
          <p:cNvPr id="8" name="Inhaltsplatzhalter 8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62931C7C-603B-8359-1BF1-6C7E60BAC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65906" y="3042561"/>
            <a:ext cx="2238945" cy="17859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pic>
        <p:nvPicPr>
          <p:cNvPr id="9" name="Grafik 8" descr="Ein Bild, das Text, Screenshot, Reihe, Zahl enthält.&#10;&#10;Automatisch generierte Beschreibung">
            <a:extLst>
              <a:ext uri="{FF2B5EF4-FFF2-40B4-BE49-F238E27FC236}">
                <a16:creationId xmlns:a16="http://schemas.microsoft.com/office/drawing/2014/main" id="{1EE1503D-440E-1A52-B5F3-D8E549819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034" y="1286752"/>
            <a:ext cx="2238945" cy="1801983"/>
          </a:xfrm>
          <a:prstGeom prst="rect">
            <a:avLst/>
          </a:prstGeom>
        </p:spPr>
      </p:pic>
      <p:pic>
        <p:nvPicPr>
          <p:cNvPr id="10" name="Grafik 9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FA62ABC7-71B3-CDE4-9F5F-FDBB699D4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995" y="2982346"/>
            <a:ext cx="2162039" cy="1811132"/>
          </a:xfrm>
          <a:prstGeom prst="rect">
            <a:avLst/>
          </a:prstGeom>
        </p:spPr>
      </p:pic>
      <p:pic>
        <p:nvPicPr>
          <p:cNvPr id="11" name="Grafik 10" descr="Ein Bild, das Text, Screenshot, Reihe, Diagramm enthält.">
            <a:extLst>
              <a:ext uri="{FF2B5EF4-FFF2-40B4-BE49-F238E27FC236}">
                <a16:creationId xmlns:a16="http://schemas.microsoft.com/office/drawing/2014/main" id="{1E8DF80C-8D32-6A21-8C26-73705C740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0089" y="1231495"/>
            <a:ext cx="2238945" cy="180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62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FCF7FBF-D6F9-CE0A-C856-65968CCD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9D21C-5AA2-4275-94BA-B192CD5B9A42}" type="datetime1">
              <a:rPr lang="de-DE" smtClean="0"/>
              <a:t>23.05.2023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9764B37-DFBA-289B-08E1-7182A75E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Programmierprojekt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518CAA-1DDA-04B2-6AA8-E9273E7E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1D3A7-8A78-3D47-966A-C6624A4D97EC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C9EADE0-F5AC-E2BF-00F0-C6BCD82C361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144F952C-2FC2-4465-36C9-EE2D0D5BC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882880" y="1370013"/>
            <a:ext cx="3861090" cy="3262312"/>
          </a:xfr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FDD42541-96A8-6BD5-688B-9CED6562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Hautmodell Chatterjee mit MCML</a:t>
            </a:r>
            <a:endParaRPr lang="en-GB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E2754D9-1E58-8CB4-5A47-0CE54FD69A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147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28F24-BA9C-71DB-C752-18501DC0E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860" y="516235"/>
            <a:ext cx="5128578" cy="344777"/>
          </a:xfrm>
        </p:spPr>
        <p:txBody>
          <a:bodyPr/>
          <a:lstStyle/>
          <a:p>
            <a:r>
              <a:rPr lang="de-DE" dirty="0"/>
              <a:t>Erweiterung des Modells um ein Blutgefäß</a:t>
            </a:r>
            <a:br>
              <a:rPr lang="en-GB" dirty="0"/>
            </a:br>
            <a:endParaRPr lang="en-GB" dirty="0"/>
          </a:p>
        </p:txBody>
      </p:sp>
      <p:pic>
        <p:nvPicPr>
          <p:cNvPr id="9" name="Inhaltsplatzhalter 8" descr="Ein Bild, das Text, Reihe, Diagramm, Zahl enthält.&#10;&#10;Automatisch generierte Beschreibung">
            <a:extLst>
              <a:ext uri="{FF2B5EF4-FFF2-40B4-BE49-F238E27FC236}">
                <a16:creationId xmlns:a16="http://schemas.microsoft.com/office/drawing/2014/main" id="{2B43C822-8EE0-78DB-CF05-BC814E80A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216" y="1915199"/>
            <a:ext cx="3370324" cy="2582011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ABE206-5A63-F07A-585D-6EB87307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C6E53E-4957-4019-A383-4AD2DC32126F}" type="datetime1">
              <a:rPr lang="de-DE" smtClean="0"/>
              <a:t>23.05.2023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B68666-FAAB-AFC7-B6AB-9492E6F5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Programmierprojekt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8FDAC6-1EFD-50A5-8AD5-93A4A788C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1D3A7-8A78-3D47-966A-C6624A4D97EC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732CCBC-E772-AC98-BBFB-8FE96511CB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89860" y="861012"/>
            <a:ext cx="4662459" cy="34163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1" name="Grafik 10" descr="Ein Bild, das Text, Screenshot, Farbigkeit enthält.&#10;&#10;Automatisch generierte Beschreibung">
            <a:extLst>
              <a:ext uri="{FF2B5EF4-FFF2-40B4-BE49-F238E27FC236}">
                <a16:creationId xmlns:a16="http://schemas.microsoft.com/office/drawing/2014/main" id="{A1ECAAD5-0AF1-0E53-0CF7-C1CE874D8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540" y="2057400"/>
            <a:ext cx="3253081" cy="2439810"/>
          </a:xfrm>
          <a:prstGeom prst="rect">
            <a:avLst/>
          </a:prstGeom>
        </p:spPr>
      </p:pic>
      <p:pic>
        <p:nvPicPr>
          <p:cNvPr id="13" name="Grafik 12" descr="Ein Bild, das Text, Screenshot, Farbigkeit, Diagramm enthält.&#10;&#10;Automatisch generierte Beschreibung">
            <a:extLst>
              <a:ext uri="{FF2B5EF4-FFF2-40B4-BE49-F238E27FC236}">
                <a16:creationId xmlns:a16="http://schemas.microsoft.com/office/drawing/2014/main" id="{E3EF5CBA-6D12-5555-1CC0-EEE80F5CD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359" y="2057400"/>
            <a:ext cx="3157642" cy="236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49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Vielen Dank 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414675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ECBFE9-1120-2F28-D14F-0FAA7B5E8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2E8762-3EA0-4FB1-B5A3-194184B60E1B}" type="datetime1">
              <a:rPr lang="de-DE" smtClean="0"/>
              <a:t>23.05.2023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1D1D86-6194-CB7B-8B7A-2103B841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Programmierprojekt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A9845F-991A-A59A-68D6-835A0444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1D3A7-8A78-3D47-966A-C6624A4D97EC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EFD8F7-6429-756C-6F44-BC6F7C40F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4" y="1286885"/>
            <a:ext cx="8494939" cy="3262312"/>
          </a:xfrm>
        </p:spPr>
        <p:txBody>
          <a:bodyPr/>
          <a:lstStyle/>
          <a:p>
            <a:r>
              <a:rPr lang="de-DE" dirty="0"/>
              <a:t>Modellierung und Simulation der Interaktion von Licht und Gewebe mit Hilfe einer Monte-Carlo Simulation </a:t>
            </a:r>
          </a:p>
          <a:p>
            <a:r>
              <a:rPr lang="de-DE" dirty="0"/>
              <a:t>Referenzpaper Moco 2018 nachvollziehen und Parameterberechnung für MCML</a:t>
            </a:r>
          </a:p>
          <a:p>
            <a:pPr lvl="1"/>
            <a:r>
              <a:rPr lang="de-DE" dirty="0"/>
              <a:t>MCML ist etabliert, bietet aber begrenzte Möglichkeiten</a:t>
            </a:r>
          </a:p>
          <a:p>
            <a:r>
              <a:rPr lang="de-DE" dirty="0"/>
              <a:t>Übertragung auf MCXYZN </a:t>
            </a:r>
          </a:p>
          <a:p>
            <a:pPr lvl="1"/>
            <a:r>
              <a:rPr lang="de-DE" dirty="0"/>
              <a:t>Erweiterung des Modells um ein Blutgefäß</a:t>
            </a:r>
            <a:endParaRPr lang="en-GB" dirty="0"/>
          </a:p>
          <a:p>
            <a:r>
              <a:rPr lang="en-GB" dirty="0" err="1"/>
              <a:t>Vergleich</a:t>
            </a:r>
            <a:r>
              <a:rPr lang="en-GB" dirty="0"/>
              <a:t> der </a:t>
            </a:r>
            <a:r>
              <a:rPr lang="en-GB" dirty="0" err="1"/>
              <a:t>Umsetzungen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889499-4433-748B-9B53-D48117AE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Fragestellung</a:t>
            </a:r>
            <a:br>
              <a:rPr lang="de-DE" dirty="0"/>
            </a:br>
            <a:endParaRPr lang="en-GB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5E61844-9D36-0881-8A8B-6E2EFD13CB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51150" y="861012"/>
            <a:ext cx="4201278" cy="341632"/>
          </a:xfrm>
        </p:spPr>
        <p:txBody>
          <a:bodyPr/>
          <a:lstStyle/>
          <a:p>
            <a:r>
              <a:rPr lang="de-DE" dirty="0"/>
              <a:t>MC Simulation und Haut-Gewebe Modelle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073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31DC6-7047-437F-B0D0-6075F3BED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FC3DAD-0BF7-4EDF-BE5C-666F52799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Fragestellung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Benötigte Parameter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Hautmodell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Details zu MCML und MCXYZN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Ergebnisse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Andere Hautmodelle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Fazit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FBC7DB-297E-4D2F-A375-422FBD71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1E4BAC-26E8-4E70-9B9B-9F306B0EB723}" type="datetime1">
              <a:rPr lang="de-DE" smtClean="0"/>
              <a:t>23.05.2023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4D4EB3-A50C-4059-BC56-1A41164D3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Programmierprojekt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181C54-9A58-424C-8149-C2F72760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1D3A7-8A78-3D47-966A-C6624A4D97EC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380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5A9201-22D1-CA51-54A7-655AEFEF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A51DB4-CF18-405D-AB79-618DCE983E7D}" type="datetime1">
              <a:rPr lang="de-DE" smtClean="0"/>
              <a:t>23.05.2023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40CE1C-1972-B05A-3F54-02313F3B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Programmierprojekt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9BA2F0-9130-7218-5E6A-C98316B8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1D3A7-8A78-3D47-966A-C6624A4D97EC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93EFA7B-0852-093C-1E6D-2300E3BE108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0" y="1370013"/>
            <a:ext cx="4499431" cy="3262312"/>
          </a:xfrm>
        </p:spPr>
        <p:txBody>
          <a:bodyPr/>
          <a:lstStyle/>
          <a:p>
            <a:r>
              <a:rPr lang="de-DE" dirty="0"/>
              <a:t>MCML &amp; MCXYZN</a:t>
            </a:r>
            <a:r>
              <a:rPr lang="en-GB" dirty="0"/>
              <a:t>:</a:t>
            </a:r>
          </a:p>
          <a:p>
            <a:pPr lvl="1"/>
            <a:r>
              <a:rPr lang="de-DE" dirty="0"/>
              <a:t>Absorptionskoeffizient</a:t>
            </a:r>
          </a:p>
          <a:p>
            <a:pPr lvl="1"/>
            <a:r>
              <a:rPr lang="de-DE" dirty="0"/>
              <a:t>Brechungsindex</a:t>
            </a:r>
          </a:p>
          <a:p>
            <a:pPr lvl="1"/>
            <a:r>
              <a:rPr lang="de-DE" dirty="0"/>
              <a:t>Streuungsparameter</a:t>
            </a:r>
          </a:p>
          <a:p>
            <a:pPr lvl="1"/>
            <a:r>
              <a:rPr lang="en-GB" dirty="0" err="1"/>
              <a:t>Anisotropie</a:t>
            </a:r>
            <a:endParaRPr lang="en-GB" dirty="0"/>
          </a:p>
          <a:p>
            <a:pPr lvl="1"/>
            <a:r>
              <a:rPr lang="en-GB" dirty="0" err="1"/>
              <a:t>Auflösung</a:t>
            </a:r>
            <a:r>
              <a:rPr lang="en-GB" dirty="0"/>
              <a:t> in Z-</a:t>
            </a:r>
            <a:r>
              <a:rPr lang="en-GB" dirty="0" err="1"/>
              <a:t>Richtung</a:t>
            </a:r>
            <a:endParaRPr lang="en-GB" dirty="0"/>
          </a:p>
          <a:p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8190E4-60BB-0B47-B1F0-6AC44D9E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570" y="1370013"/>
            <a:ext cx="4131129" cy="3262312"/>
          </a:xfrm>
        </p:spPr>
        <p:txBody>
          <a:bodyPr/>
          <a:lstStyle/>
          <a:p>
            <a:r>
              <a:rPr lang="en-GB" dirty="0"/>
              <a:t>MCML:</a:t>
            </a:r>
          </a:p>
          <a:p>
            <a:pPr lvl="1"/>
            <a:r>
              <a:rPr lang="en-GB" dirty="0" err="1"/>
              <a:t>Schicht</a:t>
            </a:r>
            <a:r>
              <a:rPr lang="en-GB" dirty="0"/>
              <a:t> </a:t>
            </a:r>
            <a:r>
              <a:rPr lang="en-GB" dirty="0" err="1"/>
              <a:t>Tiefe</a:t>
            </a:r>
            <a:endParaRPr lang="en-GB" dirty="0"/>
          </a:p>
          <a:p>
            <a:pPr lvl="1"/>
            <a:r>
              <a:rPr lang="en-GB" dirty="0" err="1"/>
              <a:t>Auflösung</a:t>
            </a:r>
            <a:r>
              <a:rPr lang="en-GB" dirty="0"/>
              <a:t> in </a:t>
            </a:r>
            <a:r>
              <a:rPr lang="en-GB" dirty="0" err="1"/>
              <a:t>Zylinderkoordinaten</a:t>
            </a:r>
            <a:endParaRPr lang="en-GB" dirty="0"/>
          </a:p>
          <a:p>
            <a:pPr lvl="1"/>
            <a:r>
              <a:rPr lang="en-GB" dirty="0" err="1"/>
              <a:t>Anzahl</a:t>
            </a:r>
            <a:r>
              <a:rPr lang="en-GB" dirty="0"/>
              <a:t> </a:t>
            </a:r>
            <a:r>
              <a:rPr lang="en-GB" dirty="0" err="1"/>
              <a:t>Photonen</a:t>
            </a:r>
            <a:endParaRPr lang="en-GB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en-GB" dirty="0" err="1">
                <a:sym typeface="Wingdings" panose="05000000000000000000" pitchFamily="2" charset="2"/>
              </a:rPr>
              <a:t>Punktquelle</a:t>
            </a:r>
            <a:endParaRPr lang="en-GB" dirty="0"/>
          </a:p>
          <a:p>
            <a:r>
              <a:rPr lang="en-GB" dirty="0"/>
              <a:t>MCXYZN:</a:t>
            </a:r>
          </a:p>
          <a:p>
            <a:pPr lvl="1"/>
            <a:r>
              <a:rPr lang="en-GB" dirty="0" err="1"/>
              <a:t>Eigenschaften</a:t>
            </a:r>
            <a:r>
              <a:rPr lang="en-GB" dirty="0"/>
              <a:t> Pro Voxel</a:t>
            </a:r>
          </a:p>
          <a:p>
            <a:pPr lvl="1"/>
            <a:r>
              <a:rPr lang="en-GB" dirty="0" err="1"/>
              <a:t>Auflösung</a:t>
            </a:r>
            <a:r>
              <a:rPr lang="en-GB" dirty="0"/>
              <a:t> in </a:t>
            </a:r>
            <a:r>
              <a:rPr lang="en-GB" dirty="0" err="1"/>
              <a:t>kartesischen</a:t>
            </a:r>
            <a:r>
              <a:rPr lang="en-GB" dirty="0"/>
              <a:t> </a:t>
            </a:r>
            <a:r>
              <a:rPr lang="en-GB" dirty="0" err="1"/>
              <a:t>Koordinaten</a:t>
            </a:r>
            <a:endParaRPr lang="en-GB" dirty="0"/>
          </a:p>
          <a:p>
            <a:pPr lvl="1"/>
            <a:r>
              <a:rPr lang="en-GB" dirty="0"/>
              <a:t>Dauer der Simulation </a:t>
            </a:r>
          </a:p>
          <a:p>
            <a:pPr lvl="1"/>
            <a:r>
              <a:rPr lang="en-GB" dirty="0"/>
              <a:t>Form der Quelle (Position, </a:t>
            </a:r>
            <a:r>
              <a:rPr lang="en-GB" dirty="0" err="1"/>
              <a:t>Ausdehnung</a:t>
            </a:r>
            <a:r>
              <a:rPr lang="en-GB" dirty="0"/>
              <a:t>)</a:t>
            </a:r>
          </a:p>
          <a:p>
            <a:pPr marL="342900" lvl="1" indent="0">
              <a:buNone/>
            </a:pP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1E9147-512C-139E-3519-D9890086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Parameter für die Simulation</a:t>
            </a:r>
            <a:endParaRPr lang="en-GB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D3847B3-BD0C-A844-37C4-0B1A35235F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14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9B0C9A6-041C-3EF4-8876-50CD5C8F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4EC1E8-E1ED-4DC4-9327-4B455A092A14}" type="datetime1">
              <a:rPr lang="de-DE" smtClean="0"/>
              <a:t>23.05.2023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D4A797-8993-DC86-8847-1E3BA65F6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Programmierprojekt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3EE503-7869-5BB9-0F8A-86DFD90CF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1D3A7-8A78-3D47-966A-C6624A4D97EC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23977F37-8F4F-23F3-DBB9-9A49946B87D9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>
              <a:xfrm>
                <a:off x="0" y="1370013"/>
                <a:ext cx="5341257" cy="3262312"/>
              </a:xfrm>
            </p:spPr>
            <p:txBody>
              <a:bodyPr/>
              <a:lstStyle/>
              <a:p>
                <a:r>
                  <a:rPr lang="de-DE" dirty="0"/>
                  <a:t>Paper beschreibt verschiedene Hautmodelle</a:t>
                </a:r>
              </a:p>
              <a:p>
                <a:pPr lvl="1"/>
                <a:r>
                  <a:rPr lang="de-DE" dirty="0"/>
                  <a:t>Normal / Komprimiert:</a:t>
                </a:r>
              </a:p>
              <a:p>
                <a:pPr lvl="2"/>
                <a:r>
                  <a:rPr lang="de-DE" dirty="0"/>
                  <a:t>Schicht Tiefe</a:t>
                </a:r>
              </a:p>
              <a:p>
                <a:pPr lvl="2"/>
                <a:r>
                  <a:rPr lang="de-DE" dirty="0"/>
                  <a:t>Konzentration von Blut, Wasser, Fett</a:t>
                </a:r>
              </a:p>
              <a:p>
                <a:pPr lvl="2"/>
                <a:r>
                  <a:rPr lang="de-DE" dirty="0"/>
                  <a:t>Durchmesser </a:t>
                </a:r>
              </a:p>
              <a:p>
                <a:pPr lvl="2"/>
                <a:r>
                  <a:rPr lang="de-DE" dirty="0"/>
                  <a:t>Brechungsindex n</a:t>
                </a:r>
              </a:p>
              <a:p>
                <a:pPr lvl="2"/>
                <a:r>
                  <a:rPr lang="de-DE" dirty="0"/>
                  <a:t>Durchmesser der Blutgefäße </a:t>
                </a:r>
              </a:p>
              <a:p>
                <a:pPr lvl="2"/>
                <a:r>
                  <a:rPr lang="de-DE" dirty="0"/>
                  <a:t>Streuungsparameter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de-DE" dirty="0"/>
              </a:p>
              <a:p>
                <a:pPr lvl="2"/>
                <a:r>
                  <a:rPr lang="en-GB" dirty="0" err="1"/>
                  <a:t>Anisotropie</a:t>
                </a:r>
                <a:r>
                  <a:rPr lang="en-GB" dirty="0"/>
                  <a:t> g = 0.9</a:t>
                </a:r>
              </a:p>
              <a:p>
                <a:pPr lvl="2"/>
                <a:r>
                  <a:rPr lang="de-DE" dirty="0"/>
                  <a:t>Verhältnis von arteriellem zu venösem Blut</a:t>
                </a:r>
              </a:p>
              <a:p>
                <a:pPr lvl="1"/>
                <a:r>
                  <a:rPr lang="de-DE" dirty="0"/>
                  <a:t>Systolisch / Diastolisch</a:t>
                </a:r>
              </a:p>
              <a:p>
                <a:pPr lvl="2"/>
                <a:r>
                  <a:rPr lang="de-DE" dirty="0"/>
                  <a:t>Layer </a:t>
                </a:r>
                <a:r>
                  <a:rPr lang="de-DE" dirty="0" err="1"/>
                  <a:t>Extention</a:t>
                </a:r>
                <a:r>
                  <a:rPr lang="de-DE" dirty="0"/>
                  <a:t> bei Systole</a:t>
                </a:r>
              </a:p>
              <a:p>
                <a:pPr lvl="1"/>
                <a:endParaRPr lang="de-DE" dirty="0"/>
              </a:p>
              <a:p>
                <a:pPr marL="0" indent="0">
                  <a:buNone/>
                </a:pPr>
                <a:r>
                  <a:rPr lang="en-GB" dirty="0">
                    <a:sym typeface="Wingdings" panose="05000000000000000000" pitchFamily="2" charset="2"/>
                  </a:rPr>
                  <a:t> </a:t>
                </a:r>
                <a:r>
                  <a:rPr lang="en-GB" dirty="0" err="1">
                    <a:sym typeface="Wingdings" panose="05000000000000000000" pitchFamily="2" charset="2"/>
                  </a:rPr>
                  <a:t>Absorptionskoeffizienten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müssen</a:t>
                </a:r>
                <a:r>
                  <a:rPr lang="en-GB" dirty="0">
                    <a:sym typeface="Wingdings" panose="05000000000000000000" pitchFamily="2" charset="2"/>
                  </a:rPr>
                  <a:t> für Licht </a:t>
                </a:r>
                <a:r>
                  <a:rPr lang="en-GB" dirty="0" err="1">
                    <a:sym typeface="Wingdings" panose="05000000000000000000" pitchFamily="2" charset="2"/>
                  </a:rPr>
                  <a:t>verschiedener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Wellenlängen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nach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Anleitung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berechnet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werden</a:t>
                </a:r>
                <a:r>
                  <a:rPr lang="en-GB" dirty="0">
                    <a:sym typeface="Wingdings" panose="05000000000000000000" pitchFamily="2" charset="2"/>
                  </a:rPr>
                  <a:t>. </a:t>
                </a:r>
                <a:endParaRPr lang="en-GB" dirty="0"/>
              </a:p>
            </p:txBody>
          </p:sp>
        </mc:Choice>
        <mc:Fallback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23977F37-8F4F-23F3-DBB9-9A49946B87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0" y="1370013"/>
                <a:ext cx="5341257" cy="3262312"/>
              </a:xfrm>
              <a:blipFill>
                <a:blip r:embed="rId2"/>
                <a:stretch>
                  <a:fillRect l="-342" t="-9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nhaltsplatzhalter 9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F82EBC56-C3E9-976D-CAC8-6356AC54E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87085" y="1370013"/>
            <a:ext cx="2697480" cy="3116580"/>
          </a:xfr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835A2903-0867-9006-4BEF-29C9FF1C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Hautmodell</a:t>
            </a:r>
            <a:endParaRPr lang="en-GB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347C1EC-5C51-E23A-B9C8-8E7BA2FEF6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51150" y="861012"/>
            <a:ext cx="1436291" cy="341632"/>
          </a:xfrm>
        </p:spPr>
        <p:txBody>
          <a:bodyPr/>
          <a:lstStyle/>
          <a:p>
            <a:r>
              <a:rPr lang="de-DE" dirty="0"/>
              <a:t>Moco  [2018]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5329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E3AE566-4A02-E17D-890B-B1EC703B5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AA9DA3-4333-4886-9B56-66ECD05B145A}" type="datetime1">
              <a:rPr lang="de-DE" smtClean="0"/>
              <a:t>23.05.2023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92BB27-4298-EA04-7C28-14CCD1D6C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Programmierprojekt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8CE8A0-4923-ED7E-1FBF-132E0EC8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1D3A7-8A78-3D47-966A-C6624A4D97EC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C739AE9-D35D-A43D-F070-3FB4238FD9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0" y="1370013"/>
            <a:ext cx="3708400" cy="3262312"/>
          </a:xfrm>
        </p:spPr>
        <p:txBody>
          <a:bodyPr/>
          <a:lstStyle/>
          <a:p>
            <a:endParaRPr lang="de-DE" dirty="0"/>
          </a:p>
          <a:p>
            <a:pPr lvl="1"/>
            <a:r>
              <a:rPr lang="en-GB" dirty="0" err="1"/>
              <a:t>Berechnung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Hilfe</a:t>
            </a:r>
            <a:r>
              <a:rPr lang="en-GB" dirty="0"/>
              <a:t> der </a:t>
            </a:r>
            <a:r>
              <a:rPr lang="en-GB" dirty="0" err="1"/>
              <a:t>Absorptionsparameter</a:t>
            </a:r>
            <a:r>
              <a:rPr lang="en-GB" dirty="0"/>
              <a:t> von Chatterjee (µ_a von </a:t>
            </a:r>
            <a:r>
              <a:rPr lang="en-GB" dirty="0" err="1"/>
              <a:t>Blut</a:t>
            </a:r>
            <a:r>
              <a:rPr lang="en-GB" dirty="0"/>
              <a:t>, Wasser und Fett)</a:t>
            </a:r>
          </a:p>
          <a:p>
            <a:pPr lvl="1"/>
            <a:r>
              <a:rPr lang="en-GB" dirty="0"/>
              <a:t>Chatterjee hat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Hautmodell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anderen</a:t>
            </a:r>
            <a:r>
              <a:rPr lang="en-GB" dirty="0"/>
              <a:t> </a:t>
            </a:r>
            <a:r>
              <a:rPr lang="en-GB" dirty="0" err="1"/>
              <a:t>Schichten</a:t>
            </a:r>
            <a:endParaRPr lang="en-GB" dirty="0"/>
          </a:p>
          <a:p>
            <a:pPr lvl="1"/>
            <a:r>
              <a:rPr lang="en-GB" dirty="0" err="1"/>
              <a:t>Besonders</a:t>
            </a:r>
            <a:r>
              <a:rPr lang="en-GB" dirty="0"/>
              <a:t> die Epidermis hat </a:t>
            </a:r>
            <a:r>
              <a:rPr lang="en-GB" dirty="0" err="1"/>
              <a:t>einen</a:t>
            </a:r>
            <a:r>
              <a:rPr lang="en-GB" dirty="0"/>
              <a:t> </a:t>
            </a:r>
            <a:r>
              <a:rPr lang="en-GB" dirty="0" err="1"/>
              <a:t>anderen</a:t>
            </a:r>
            <a:r>
              <a:rPr lang="en-GB" dirty="0"/>
              <a:t> </a:t>
            </a:r>
            <a:r>
              <a:rPr lang="en-GB" dirty="0" err="1"/>
              <a:t>Verlauf</a:t>
            </a:r>
            <a:r>
              <a:rPr lang="en-GB" dirty="0"/>
              <a:t>.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Wird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im</a:t>
            </a:r>
            <a:r>
              <a:rPr lang="en-GB" dirty="0">
                <a:sym typeface="Wingdings" panose="05000000000000000000" pitchFamily="2" charset="2"/>
              </a:rPr>
              <a:t> Paper </a:t>
            </a:r>
            <a:r>
              <a:rPr lang="en-GB" dirty="0" err="1">
                <a:sym typeface="Wingdings" panose="05000000000000000000" pitchFamily="2" charset="2"/>
              </a:rPr>
              <a:t>auch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getrennt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behandelt</a:t>
            </a:r>
            <a:r>
              <a:rPr lang="en-GB" dirty="0">
                <a:sym typeface="Wingdings" panose="05000000000000000000" pitchFamily="2" charset="2"/>
              </a:rPr>
              <a:t>.</a:t>
            </a:r>
            <a:endParaRPr lang="en-GB" dirty="0"/>
          </a:p>
        </p:txBody>
      </p:sp>
      <p:pic>
        <p:nvPicPr>
          <p:cNvPr id="10" name="Inhaltsplatzhalter 9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F07DC6A1-78B8-AC96-1834-9E4D6106D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0410" y="1370013"/>
            <a:ext cx="3806030" cy="3262312"/>
          </a:xfr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36C4CEC5-DC25-996D-3C8E-D47213BAC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Hautmodell</a:t>
            </a:r>
            <a:endParaRPr lang="en-GB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6B4D398-DE9B-A8B0-388E-240D108126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51150" y="861012"/>
            <a:ext cx="4078937" cy="341632"/>
          </a:xfrm>
        </p:spPr>
        <p:txBody>
          <a:bodyPr/>
          <a:lstStyle/>
          <a:p>
            <a:r>
              <a:rPr lang="de-DE" dirty="0"/>
              <a:t>Berechnung der Absorptionskoeffizienten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8682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FD86A46-E471-BC4C-DD2B-6CDFC900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9D21C-5AA2-4275-94BA-B192CD5B9A42}" type="datetime1">
              <a:rPr lang="de-DE" smtClean="0"/>
              <a:t>24.05.2023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D9C461E-AD95-73A3-4C7C-5E55D34F2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Programmierprojekt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679572-3582-B891-2654-ABD4A7B0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1D3A7-8A78-3D47-966A-C6624A4D97EC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15DA1688-3043-25FD-102E-EF2C0FD8E5AC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>
              <a:xfrm>
                <a:off x="0" y="1370013"/>
                <a:ext cx="4235450" cy="3262312"/>
              </a:xfrm>
            </p:spPr>
            <p:txBody>
              <a:bodyPr/>
              <a:lstStyle/>
              <a:p>
                <a:r>
                  <a:rPr lang="de-DE" sz="800" dirty="0"/>
                  <a:t>Initial: Photonengewicht </a:t>
                </a:r>
                <a14:m>
                  <m:oMath xmlns:m="http://schemas.openxmlformats.org/officeDocument/2006/math"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de-DE" sz="800" dirty="0"/>
              </a:p>
              <a:p>
                <a:r>
                  <a:rPr lang="de-DE" sz="800" dirty="0"/>
                  <a:t>HOP</a:t>
                </a:r>
              </a:p>
              <a:p>
                <a:pPr lvl="1"/>
                <a:r>
                  <a:rPr lang="de-DE" sz="800" dirty="0"/>
                  <a:t>Trajektorien Gewicht: </a:t>
                </a:r>
                <a14:m>
                  <m:oMath xmlns:m="http://schemas.openxmlformats.org/officeDocument/2006/math"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𝑟𝑛𝑑</m:t>
                    </m:r>
                    <m:d>
                      <m:dPr>
                        <m:ctrlPr>
                          <a:rPr lang="de-DE" sz="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de-DE" sz="800" dirty="0"/>
              </a:p>
              <a:p>
                <a:pPr lvl="1"/>
                <a:r>
                  <a:rPr lang="de-DE" sz="800" b="0" dirty="0" err="1"/>
                  <a:t>Step</a:t>
                </a:r>
                <a:r>
                  <a:rPr lang="de-DE" sz="800" b="0" dirty="0"/>
                  <a:t> </a:t>
                </a:r>
                <a:r>
                  <a:rPr lang="de-DE" sz="800" b="0" dirty="0" err="1"/>
                  <a:t>size</a:t>
                </a:r>
                <a:r>
                  <a:rPr lang="de-DE" sz="800" b="0" dirty="0"/>
                  <a:t> [cm] </a:t>
                </a:r>
                <a:r>
                  <a:rPr lang="de-DE" sz="800" dirty="0"/>
                  <a:t>: </a:t>
                </a:r>
                <a14:m>
                  <m:oMath xmlns:m="http://schemas.openxmlformats.org/officeDocument/2006/math"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sSub>
                          <m:sSubPr>
                            <m:ctrlPr>
                              <a:rPr lang="de-DE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de-DE" sz="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de-DE" sz="800" dirty="0"/>
              </a:p>
              <a:p>
                <a:pPr lvl="1"/>
                <a:r>
                  <a:rPr lang="de-DE" sz="800" dirty="0"/>
                  <a:t>Bewegen des Photons um s in Richtung der Trajektorie</a:t>
                </a:r>
              </a:p>
              <a:p>
                <a:r>
                  <a:rPr lang="de-DE" sz="800" dirty="0"/>
                  <a:t>DROP</a:t>
                </a:r>
              </a:p>
              <a:p>
                <a:pPr lvl="1"/>
                <a:r>
                  <a:rPr lang="de-DE" sz="800" b="0" dirty="0"/>
                  <a:t>Absorption an der aktuellen Position: </a:t>
                </a:r>
                <a14:m>
                  <m:oMath xmlns:m="http://schemas.openxmlformats.org/officeDocument/2006/math"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⋅(1−</m:t>
                    </m:r>
                    <m:func>
                      <m:funcPr>
                        <m:ctrlPr>
                          <a:rPr lang="de-DE" sz="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8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de-DE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8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de-DE" sz="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de-DE" sz="8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de-DE" sz="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800" b="0" dirty="0"/>
              </a:p>
              <a:p>
                <a:pPr lvl="1"/>
                <a:r>
                  <a:rPr lang="de-DE" sz="8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8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800" b="0" i="0" smtClean="0">
                            <a:latin typeface="Cambria Math" panose="02040503050406030204" pitchFamily="18" charset="0"/>
                          </a:rPr>
                          <m:t>neu</m:t>
                        </m:r>
                      </m:sub>
                    </m:sSub>
                    <m:r>
                      <a:rPr lang="de-DE" sz="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sz="800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de-DE" sz="800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de-DE" sz="800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de-DE" sz="800" b="0" dirty="0"/>
              </a:p>
              <a:p>
                <a:pPr lvl="1"/>
                <a:r>
                  <a:rPr lang="de-DE" sz="800" dirty="0"/>
                  <a:t>Fluenz an der aktuellen Position: F += a </a:t>
                </a:r>
                <a:endParaRPr lang="de-DE" sz="800" b="0" dirty="0"/>
              </a:p>
              <a:p>
                <a:pPr lvl="1"/>
                <a14:m>
                  <m:oMath xmlns:m="http://schemas.openxmlformats.org/officeDocument/2006/math"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de-DE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de-DE" sz="800" dirty="0"/>
              </a:p>
              <a:p>
                <a:pPr lvl="1"/>
                <a:r>
                  <a:rPr lang="de-DE" sz="800" dirty="0"/>
                  <a:t>Solange </a:t>
                </a:r>
                <a14:m>
                  <m:oMath xmlns:m="http://schemas.openxmlformats.org/officeDocument/2006/math"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de-DE" sz="800" dirty="0"/>
                  <a:t>: SPIN</a:t>
                </a:r>
              </a:p>
              <a:p>
                <a:r>
                  <a:rPr lang="de-DE" sz="800" dirty="0"/>
                  <a:t>SPIN</a:t>
                </a:r>
              </a:p>
              <a:p>
                <a:pPr lvl="1"/>
                <a:r>
                  <a:rPr lang="de-DE" sz="800" dirty="0"/>
                  <a:t>Anpassung des Winkels der Trajektorie gemäß Anisotropie g</a:t>
                </a:r>
              </a:p>
              <a:p>
                <a:r>
                  <a:rPr lang="de-DE" sz="800" dirty="0"/>
                  <a:t>Monte Carlo: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𝑛𝑒𝑢</m:t>
                        </m:r>
                      </m:sub>
                    </m:sSub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𝑟𝑛𝑑</m:t>
                    </m:r>
                    <m:d>
                      <m:dPr>
                        <m:ctrlPr>
                          <a:rPr lang="de-DE" sz="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de-DE" sz="800" b="0" dirty="0"/>
              </a:p>
              <a:p>
                <a:pPr lvl="1"/>
                <a:r>
                  <a:rPr lang="en-GB" sz="800" dirty="0" err="1"/>
                  <a:t>Wenn</a:t>
                </a:r>
                <a:r>
                  <a:rPr lang="en-GB" sz="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𝑛𝑒𝑢</m:t>
                        </m:r>
                      </m:sub>
                    </m:sSub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𝑇h𝑟𝑒𝑠h𝑜𝑙𝑑</m:t>
                    </m:r>
                  </m:oMath>
                </a14:m>
                <a:r>
                  <a:rPr lang="en-GB" sz="800" dirty="0">
                    <a:sym typeface="Wingdings" panose="05000000000000000000" pitchFamily="2" charset="2"/>
                  </a:rPr>
                  <a:t></a:t>
                </a:r>
                <a:r>
                  <a:rPr lang="en-GB" sz="800" dirty="0"/>
                  <a:t> HOP</a:t>
                </a:r>
              </a:p>
              <a:p>
                <a:pPr lvl="1"/>
                <a:r>
                  <a:rPr lang="en-GB" sz="800" dirty="0" err="1"/>
                  <a:t>Sonst</a:t>
                </a:r>
                <a:r>
                  <a:rPr lang="en-GB" sz="800" dirty="0"/>
                  <a:t> </a:t>
                </a:r>
                <a:r>
                  <a:rPr lang="en-GB" sz="800" dirty="0" err="1"/>
                  <a:t>terminiert</a:t>
                </a:r>
                <a:r>
                  <a:rPr lang="en-GB" sz="800" dirty="0"/>
                  <a:t> das Photon an der </a:t>
                </a:r>
                <a:r>
                  <a:rPr lang="en-GB" sz="800" dirty="0" err="1"/>
                  <a:t>entsprechenden</a:t>
                </a:r>
                <a:r>
                  <a:rPr lang="en-GB" sz="800" dirty="0"/>
                  <a:t> Position.</a:t>
                </a:r>
              </a:p>
              <a:p>
                <a:endParaRPr lang="en-GB" sz="800" dirty="0"/>
              </a:p>
            </p:txBody>
          </p:sp>
        </mc:Choice>
        <mc:Fallback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15DA1688-3043-25FD-102E-EF2C0FD8E5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0" y="1370013"/>
                <a:ext cx="4235450" cy="326231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6">
            <a:extLst>
              <a:ext uri="{FF2B5EF4-FFF2-40B4-BE49-F238E27FC236}">
                <a16:creationId xmlns:a16="http://schemas.microsoft.com/office/drawing/2014/main" id="{528EC638-6039-424F-E229-B78AD5C6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MCML</a:t>
            </a:r>
            <a:endParaRPr lang="en-GB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590C6D1-18A5-5484-22B2-A3D4FD71B0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Inhaltsplatzhalter 8" descr="Ein Bild, das Diagramm, Text, Entwurf, technische Zeichnung enthält.&#10;&#10;Automatisch generierte Beschreibung">
            <a:extLst>
              <a:ext uri="{FF2B5EF4-FFF2-40B4-BE49-F238E27FC236}">
                <a16:creationId xmlns:a16="http://schemas.microsoft.com/office/drawing/2014/main" id="{1A5E360B-0B1E-70C4-401F-F007D8A08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36223" y="1370013"/>
            <a:ext cx="2354404" cy="3262312"/>
          </a:xfrm>
        </p:spPr>
      </p:pic>
    </p:spTree>
    <p:extLst>
      <p:ext uri="{BB962C8B-B14F-4D97-AF65-F5344CB8AC3E}">
        <p14:creationId xmlns:p14="http://schemas.microsoft.com/office/powerpoint/2010/main" val="3087482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E3D78B-5358-A1C3-3D41-4F3C4A273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9D21C-5AA2-4275-94BA-B192CD5B9A42}" type="datetime1">
              <a:rPr lang="de-DE" smtClean="0"/>
              <a:t>24.05.2023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8A4E301-7B2D-D113-BCDF-E87ED71A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Programmierprojekt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FA686D-FB7B-D225-8649-32979B92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1D3A7-8A78-3D47-966A-C6624A4D97EC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28FE118-F9D2-A9D3-2A1B-22F65688C84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0" y="1370013"/>
            <a:ext cx="3474720" cy="3262312"/>
          </a:xfrm>
        </p:spPr>
        <p:txBody>
          <a:bodyPr/>
          <a:lstStyle/>
          <a:p>
            <a:r>
              <a:rPr lang="de-DE" sz="1000" dirty="0"/>
              <a:t>Funktioniert wir MCML</a:t>
            </a:r>
          </a:p>
          <a:p>
            <a:r>
              <a:rPr lang="de-DE" sz="1000" dirty="0"/>
              <a:t>MCML nutzt mehrere Koordinatensysteme:</a:t>
            </a:r>
          </a:p>
          <a:p>
            <a:pPr lvl="1"/>
            <a:r>
              <a:rPr lang="de-DE" sz="800" dirty="0"/>
              <a:t>Kartesisch: Photonen Tracing</a:t>
            </a:r>
          </a:p>
          <a:p>
            <a:pPr lvl="1"/>
            <a:r>
              <a:rPr lang="de-DE" sz="800" dirty="0"/>
              <a:t>Zylindrisch: Absorptions-Score </a:t>
            </a:r>
          </a:p>
          <a:p>
            <a:pPr lvl="1"/>
            <a:r>
              <a:rPr lang="de-DE" sz="800" dirty="0"/>
              <a:t>Sphärisch: Für die Propagierung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sz="800" dirty="0">
                <a:sym typeface="Wingdings" panose="05000000000000000000" pitchFamily="2" charset="2"/>
              </a:rPr>
              <a:t>Umrechnung möglich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1000" dirty="0">
                <a:sym typeface="Wingdings" panose="05000000000000000000" pitchFamily="2" charset="2"/>
              </a:rPr>
              <a:t>MCXYZN nutzt nur das Kartesische Koordinatensystem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1000" dirty="0">
                <a:sym typeface="Wingdings" panose="05000000000000000000" pitchFamily="2" charset="2"/>
              </a:rPr>
              <a:t>Zur Simulation von Komplexeren Gebilden, können durch Diskretisieren Kanten entstehen, die das Ergebnis verfälschen.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sz="800" dirty="0">
                <a:sym typeface="Wingdings" panose="05000000000000000000" pitchFamily="2" charset="2"/>
              </a:rPr>
              <a:t>Sobel Filter</a:t>
            </a:r>
          </a:p>
        </p:txBody>
      </p:sp>
      <p:pic>
        <p:nvPicPr>
          <p:cNvPr id="10" name="Inhaltsplatzhalter 9" descr="Ein Bild, das Text, Diagramm, Plan, Reihe enthält.&#10;&#10;Automatisch generierte Beschreibung">
            <a:extLst>
              <a:ext uri="{FF2B5EF4-FFF2-40B4-BE49-F238E27FC236}">
                <a16:creationId xmlns:a16="http://schemas.microsoft.com/office/drawing/2014/main" id="{8F2C1D51-0CF6-1F57-688E-36091CF65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6885" y="1370013"/>
            <a:ext cx="4133079" cy="3262312"/>
          </a:xfr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CCA1A114-B63E-BB12-FEB7-7B1CBF10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MCXYZN</a:t>
            </a:r>
            <a:endParaRPr lang="en-GB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E64C0CD-4527-AB99-B7FC-12E134E7DD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497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C87372F-EB67-2FFE-17BB-AA1B872B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9D21C-5AA2-4275-94BA-B192CD5B9A42}" type="datetime1">
              <a:rPr lang="de-DE" smtClean="0"/>
              <a:t>23.05.2023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7FABAA-65BD-ABE8-4BE8-7E6A7ACA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Programmierprojekt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91FB4F-12BA-1088-1518-6517E78E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1D3A7-8A78-3D47-966A-C6624A4D97EC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83C20C25-405F-F725-DA5E-6A36D612C0F8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>
              <a:xfrm>
                <a:off x="0" y="1370013"/>
                <a:ext cx="3714750" cy="3322637"/>
              </a:xfrm>
            </p:spPr>
            <p:txBody>
              <a:bodyPr/>
              <a:lstStyle/>
              <a:p>
                <a:pPr algn="l"/>
                <a:r>
                  <a:rPr lang="en-GB" sz="1200" dirty="0">
                    <a:latin typeface="Meta Offc Pro" panose="020B0504030101020102"/>
                  </a:rPr>
                  <a:t>Zur </a:t>
                </a:r>
                <a:r>
                  <a:rPr lang="en-GB" sz="1200" dirty="0" err="1">
                    <a:latin typeface="Meta Offc Pro" panose="020B0504030101020102"/>
                  </a:rPr>
                  <a:t>Referenz</a:t>
                </a:r>
                <a:r>
                  <a:rPr lang="en-GB" sz="1200" dirty="0">
                    <a:latin typeface="Meta Offc Pro" panose="020B0504030101020102"/>
                  </a:rPr>
                  <a:t> </a:t>
                </a:r>
                <a:r>
                  <a:rPr lang="en-GB" sz="1200" dirty="0" err="1">
                    <a:latin typeface="Meta Offc Pro" panose="020B0504030101020102"/>
                  </a:rPr>
                  <a:t>ob</a:t>
                </a:r>
                <a:r>
                  <a:rPr lang="en-GB" sz="1200" dirty="0">
                    <a:latin typeface="Meta Offc Pro" panose="020B0504030101020102"/>
                  </a:rPr>
                  <a:t> die Simulation </a:t>
                </a:r>
                <a:r>
                  <a:rPr lang="en-GB" sz="1200" dirty="0" err="1">
                    <a:latin typeface="Meta Offc Pro" panose="020B0504030101020102"/>
                  </a:rPr>
                  <a:t>mit</a:t>
                </a:r>
                <a:r>
                  <a:rPr lang="en-GB" sz="1200" dirty="0">
                    <a:latin typeface="Meta Offc Pro" panose="020B0504030101020102"/>
                  </a:rPr>
                  <a:t> MCML </a:t>
                </a:r>
                <a:r>
                  <a:rPr lang="en-GB" sz="1200" dirty="0" err="1">
                    <a:latin typeface="Meta Offc Pro" panose="020B0504030101020102"/>
                  </a:rPr>
                  <a:t>dem</a:t>
                </a:r>
                <a:r>
                  <a:rPr lang="en-GB" sz="1200" dirty="0">
                    <a:latin typeface="Meta Offc Pro" panose="020B0504030101020102"/>
                  </a:rPr>
                  <a:t> </a:t>
                </a:r>
                <a:r>
                  <a:rPr lang="en-GB" sz="1200" dirty="0" err="1">
                    <a:latin typeface="Meta Offc Pro" panose="020B0504030101020102"/>
                  </a:rPr>
                  <a:t>entspricht</a:t>
                </a:r>
                <a:r>
                  <a:rPr lang="en-GB" sz="1200" dirty="0">
                    <a:latin typeface="Meta Offc Pro" panose="020B0504030101020102"/>
                  </a:rPr>
                  <a:t>, was </a:t>
                </a:r>
                <a:r>
                  <a:rPr lang="en-GB" sz="1200" dirty="0" err="1">
                    <a:latin typeface="Meta Offc Pro" panose="020B0504030101020102"/>
                  </a:rPr>
                  <a:t>im</a:t>
                </a:r>
                <a:r>
                  <a:rPr lang="en-GB" sz="1200" dirty="0">
                    <a:latin typeface="Meta Offc Pro" panose="020B0504030101020102"/>
                  </a:rPr>
                  <a:t> Paper </a:t>
                </a:r>
                <a:r>
                  <a:rPr lang="en-GB" sz="1200" dirty="0" err="1">
                    <a:latin typeface="Meta Offc Pro" panose="020B0504030101020102"/>
                  </a:rPr>
                  <a:t>gemacht</a:t>
                </a:r>
                <a:r>
                  <a:rPr lang="en-GB" sz="1200" dirty="0">
                    <a:latin typeface="Meta Offc Pro" panose="020B0504030101020102"/>
                  </a:rPr>
                  <a:t> </a:t>
                </a:r>
                <a:r>
                  <a:rPr lang="en-GB" sz="1200" dirty="0" err="1">
                    <a:latin typeface="Meta Offc Pro" panose="020B0504030101020102"/>
                  </a:rPr>
                  <a:t>wurde</a:t>
                </a:r>
                <a:r>
                  <a:rPr lang="en-GB" sz="1200" dirty="0">
                    <a:latin typeface="Meta Offc Pro" panose="020B0504030101020102"/>
                  </a:rPr>
                  <a:t> </a:t>
                </a:r>
                <a:r>
                  <a:rPr lang="en-GB" sz="1200" dirty="0" err="1">
                    <a:latin typeface="Meta Offc Pro" panose="020B0504030101020102"/>
                  </a:rPr>
                  <a:t>braucht</a:t>
                </a:r>
                <a:r>
                  <a:rPr lang="en-GB" sz="1200" dirty="0">
                    <a:latin typeface="Meta Offc Pro" panose="020B0504030101020102"/>
                  </a:rPr>
                  <a:t> es </a:t>
                </a:r>
                <a:r>
                  <a:rPr lang="en-GB" sz="1200" dirty="0" err="1">
                    <a:latin typeface="Meta Offc Pro" panose="020B0504030101020102"/>
                  </a:rPr>
                  <a:t>eine</a:t>
                </a:r>
                <a:r>
                  <a:rPr lang="en-GB" sz="1200" dirty="0">
                    <a:latin typeface="Meta Offc Pro" panose="020B0504030101020102"/>
                  </a:rPr>
                  <a:t> </a:t>
                </a:r>
                <a:r>
                  <a:rPr lang="en-GB" sz="1200" dirty="0" err="1">
                    <a:latin typeface="Meta Offc Pro" panose="020B0504030101020102"/>
                  </a:rPr>
                  <a:t>Referenz</a:t>
                </a:r>
                <a:r>
                  <a:rPr lang="en-GB" sz="1200" dirty="0">
                    <a:latin typeface="Meta Offc Pro" panose="020B0504030101020102"/>
                  </a:rPr>
                  <a:t>.</a:t>
                </a:r>
              </a:p>
              <a:p>
                <a:r>
                  <a:rPr lang="en-GB" sz="1200" b="0" i="0" u="none" strike="noStrike" baseline="0" dirty="0" err="1">
                    <a:latin typeface="Meta Offc Pro" panose="020B0504030101020102"/>
                  </a:rPr>
                  <a:t>Photonen</a:t>
                </a:r>
                <a:r>
                  <a:rPr lang="en-GB" sz="1200" dirty="0">
                    <a:latin typeface="Meta Offc Pro" panose="020B0504030101020102"/>
                  </a:rPr>
                  <a:t> </a:t>
                </a:r>
                <a:r>
                  <a:rPr lang="en-GB" sz="1200" dirty="0" err="1">
                    <a:latin typeface="Meta Offc Pro" panose="020B0504030101020102"/>
                  </a:rPr>
                  <a:t>Verteilung</a:t>
                </a:r>
                <a:r>
                  <a:rPr lang="en-GB" sz="1200" b="0" i="0" u="none" strike="noStrike" baseline="0" dirty="0">
                    <a:latin typeface="Meta Offc Pro" panose="020B0504030101020102"/>
                  </a:rPr>
                  <a:t>, </a:t>
                </a:r>
                <a:r>
                  <a:rPr lang="en-GB" sz="1200" dirty="0" err="1">
                    <a:latin typeface="Meta Offc Pro" panose="020B0504030101020102"/>
                  </a:rPr>
                  <a:t>R</a:t>
                </a:r>
                <a:r>
                  <a:rPr lang="en-GB" sz="1200" b="0" i="0" u="none" strike="noStrike" baseline="0" dirty="0" err="1">
                    <a:latin typeface="Meta Offc Pro" panose="020B0504030101020102"/>
                  </a:rPr>
                  <a:t>eflektanz</a:t>
                </a:r>
                <a:r>
                  <a:rPr lang="en-GB" sz="1200" b="0" i="0" u="none" strike="noStrike" baseline="0" dirty="0">
                    <a:latin typeface="Meta Offc Pro" panose="020B0504030101020102"/>
                  </a:rPr>
                  <a:t> und </a:t>
                </a:r>
                <a:r>
                  <a:rPr lang="en-GB" sz="1200" b="0" i="0" u="none" strike="noStrike" baseline="0" dirty="0" err="1">
                    <a:latin typeface="Meta Offc Pro" panose="020B0504030101020102"/>
                  </a:rPr>
                  <a:t>Transmittanz</a:t>
                </a:r>
                <a:r>
                  <a:rPr lang="en-GB" sz="1200" b="0" i="0" u="none" strike="noStrike" baseline="0" dirty="0">
                    <a:latin typeface="Meta Offc Pro" panose="020B0504030101020102"/>
                  </a:rPr>
                  <a:t> </a:t>
                </a:r>
                <a:r>
                  <a:rPr lang="en-GB" sz="1200" b="0" i="0" u="none" strike="noStrike" baseline="0" dirty="0" err="1">
                    <a:latin typeface="Meta Offc Pro" panose="020B0504030101020102"/>
                  </a:rPr>
                  <a:t>werden</a:t>
                </a:r>
                <a:r>
                  <a:rPr lang="en-GB" sz="1200" b="0" i="0" u="none" strike="noStrike" baseline="0" dirty="0">
                    <a:latin typeface="Meta Offc Pro" panose="020B0504030101020102"/>
                  </a:rPr>
                  <a:t> </a:t>
                </a:r>
                <a:r>
                  <a:rPr lang="en-GB" sz="1200" dirty="0" err="1">
                    <a:latin typeface="Meta Offc Pro" panose="020B0504030101020102"/>
                  </a:rPr>
                  <a:t>s</a:t>
                </a:r>
                <a:r>
                  <a:rPr lang="en-GB" sz="1200" b="0" i="0" u="none" strike="noStrike" baseline="0" dirty="0" err="1">
                    <a:latin typeface="Meta Offc Pro" panose="020B0504030101020102"/>
                  </a:rPr>
                  <a:t>imuliert</a:t>
                </a:r>
                <a:r>
                  <a:rPr lang="en-GB" sz="1200" b="0" i="0" u="none" strike="noStrike" baseline="0" dirty="0">
                    <a:latin typeface="Meta Offc Pro" panose="020B0504030101020102"/>
                  </a:rPr>
                  <a:t>.</a:t>
                </a:r>
                <a:endParaRPr lang="en-GB" sz="1200" dirty="0">
                  <a:latin typeface="Meta Offc Pro" panose="020B0504030101020102"/>
                </a:endParaRPr>
              </a:p>
              <a:p>
                <a:pPr algn="l"/>
                <a:r>
                  <a:rPr lang="en-GB" sz="1200" dirty="0">
                    <a:latin typeface="Meta Offc Pro" panose="020B0504030101020102"/>
                  </a:rPr>
                  <a:t>Penetration Depth: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de-DE" sz="1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de-DE" sz="1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sup>
                    </m:sSubSup>
                    <m:sSup>
                      <m:sSupPr>
                        <m:ctrlPr>
                          <a:rPr lang="de-DE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d>
                          <m:dPr>
                            <m:ctrlP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de-DE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=0.632⋅</m:t>
                    </m:r>
                    <m:sSubSup>
                      <m:sSubSupPr>
                        <m:ctrlPr>
                          <a:rPr lang="de-DE" sz="1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de-DE" sz="1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de-DE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d>
                          <m:dPr>
                            <m:ctrlP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de-DE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de-DE" sz="1000" b="0" i="0" dirty="0">
                  <a:latin typeface="Meta Offc Pro" panose="020B0504030101020102"/>
                </a:endParaRPr>
              </a:p>
              <a:p>
                <a:r>
                  <a:rPr lang="en-GB" sz="1200" b="0" i="0" u="none" strike="noStrike" baseline="0" dirty="0">
                    <a:latin typeface="Meta Offc Pro" panose="020B0504030101020102"/>
                  </a:rPr>
                  <a:t>Depth Origin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de-DE" sz="1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de-DE" sz="1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𝐷𝑂</m:t>
                        </m:r>
                      </m:sup>
                    </m:sSubSup>
                    <m:r>
                      <m:rPr>
                        <m:sty m:val="p"/>
                      </m:rPr>
                      <a:rPr lang="de-DE" sz="1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de-DE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=0.632⋅</m:t>
                    </m:r>
                    <m:sSubSup>
                      <m:sSubSupPr>
                        <m:ctrlPr>
                          <a:rPr lang="de-DE" sz="1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de-DE" sz="1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m:rPr>
                        <m:sty m:val="p"/>
                      </m:rPr>
                      <a:rPr lang="de-DE" sz="1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de-DE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de-DE" sz="1000" b="0" i="0" dirty="0">
                  <a:latin typeface="Meta Offc Pro" panose="020B050403010102010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000" b="0" i="0" u="none" strike="noStrike" baseline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sz="1000" b="0" i="1" u="none" strike="noStrike" baseline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de-DE" sz="10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sz="1000" b="0" i="0" u="none" strike="noStrike" baseline="0" smtClean="0">
                        <a:latin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de-DE" sz="1000" b="0" i="0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1000" b="0" i="0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de-DE" sz="1000" b="0" i="0" u="none" strike="noStrike" baseline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000" b="0" i="0" u="none" strike="noStrike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de-DE" sz="1000" b="0" i="0" u="none" strike="noStrike" baseline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</m:d>
                          </m:sup>
                        </m:sSup>
                        <m:r>
                          <a:rPr lang="de-DE" sz="1000" b="0" i="0" u="none" strike="noStrike" baseline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sz="1000" b="0" i="0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de-DE" sz="1000" b="0" i="0" u="none" strike="noStrike" baseline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000" b="0" i="0" u="none" strike="noStrike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de-DE" sz="1000" b="0" i="0" u="none" strike="noStrike" baseline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de-DE" sz="1000" b="0" i="1" u="none" strike="noStrike" baseline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sz="1000" b="0" i="1" u="none" strike="noStrike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000" b="0" i="0" u="none" strike="noStrike" baseline="0" dirty="0">
                    <a:latin typeface="Meta Offc Pro" panose="020B0504030101020102"/>
                  </a:rPr>
                  <a:t>  </a:t>
                </a:r>
              </a:p>
              <a:p>
                <a:r>
                  <a:rPr lang="en-GB" sz="1200" dirty="0" err="1">
                    <a:latin typeface="Meta Offc Pro" panose="020B0504030101020102"/>
                  </a:rPr>
                  <a:t>Grundlage</a:t>
                </a:r>
                <a:r>
                  <a:rPr lang="en-GB" sz="1200" dirty="0">
                    <a:latin typeface="Meta Offc Pro" panose="020B0504030101020102"/>
                  </a:rPr>
                  <a:t> </a:t>
                </a:r>
                <a:r>
                  <a:rPr lang="en-GB" sz="1200" dirty="0" err="1">
                    <a:latin typeface="Meta Offc Pro" panose="020B0504030101020102"/>
                  </a:rPr>
                  <a:t>dafür</a:t>
                </a:r>
                <a:r>
                  <a:rPr lang="en-GB" sz="1200" dirty="0">
                    <a:latin typeface="Meta Offc Pro" panose="020B0504030101020102"/>
                  </a:rPr>
                  <a:t>: </a:t>
                </a:r>
                <a:r>
                  <a:rPr lang="en-GB" sz="1200" dirty="0" err="1">
                    <a:latin typeface="Meta Offc Pro" panose="020B0504030101020102"/>
                  </a:rPr>
                  <a:t>Fluenz</a:t>
                </a:r>
                <a:endParaRPr lang="en-GB" sz="1000" b="0" i="0" u="none" strike="noStrike" baseline="0" dirty="0">
                  <a:latin typeface="Meta Offc Pro" panose="020B0504030101020102"/>
                </a:endParaRPr>
              </a:p>
              <a:p>
                <a:pPr algn="l"/>
                <a:r>
                  <a:rPr lang="en-GB" sz="1200" b="0" i="0" u="none" strike="noStrike" baseline="0" dirty="0" err="1">
                    <a:latin typeface="Meta Offc Pro" panose="020B0504030101020102"/>
                  </a:rPr>
                  <a:t>Verbreitung</a:t>
                </a:r>
                <a:r>
                  <a:rPr lang="en-GB" sz="1200" b="0" i="0" u="none" strike="noStrike" dirty="0">
                    <a:latin typeface="Meta Offc Pro" panose="020B0504030101020102"/>
                  </a:rPr>
                  <a:t> der </a:t>
                </a:r>
                <a:r>
                  <a:rPr lang="en-GB" sz="1200" b="0" i="0" u="none" strike="noStrike" dirty="0" err="1">
                    <a:latin typeface="Meta Offc Pro" panose="020B0504030101020102"/>
                  </a:rPr>
                  <a:t>Photonen</a:t>
                </a:r>
                <a:r>
                  <a:rPr lang="en-GB" sz="1200" b="0" i="0" u="none" strike="noStrike" dirty="0">
                    <a:latin typeface="Meta Offc Pro" panose="020B0504030101020102"/>
                  </a:rPr>
                  <a:t> </a:t>
                </a:r>
                <a:r>
                  <a:rPr lang="en-GB" sz="1200" dirty="0">
                    <a:latin typeface="Meta Offc Pro" panose="020B0504030101020102"/>
                  </a:rPr>
                  <a:t>in 3D:</a:t>
                </a:r>
                <a:r>
                  <a:rPr lang="en-GB" sz="1200" b="0" i="0" u="none" strike="noStrike" baseline="0" dirty="0">
                    <a:latin typeface="Meta Offc Pro" panose="020B0504030101020102"/>
                  </a:rPr>
                  <a:t> </a:t>
                </a:r>
              </a:p>
              <a:p>
                <a:pPr marL="342900" lvl="1" indent="0">
                  <a:buNone/>
                </a:pPr>
                <a:r>
                  <a:rPr lang="en-GB" sz="800" b="0" i="0" u="none" strike="noStrike" baseline="0" dirty="0">
                    <a:latin typeface="Meta Offc Pro" panose="020B0504030101020102"/>
                  </a:rPr>
                  <a:t> </a:t>
                </a:r>
                <a:r>
                  <a:rPr lang="en-GB" sz="800" b="0" i="0" u="none" strike="noStrike" baseline="0" dirty="0">
                    <a:latin typeface="Meta Offc Pro" panose="020B0504030101020102"/>
                    <a:sym typeface="Wingdings" panose="05000000000000000000" pitchFamily="2" charset="2"/>
                  </a:rPr>
                  <a:t> </a:t>
                </a:r>
                <a:r>
                  <a:rPr lang="en-GB" sz="800" b="0" i="0" u="none" strike="noStrike" baseline="0" dirty="0" err="1">
                    <a:latin typeface="Meta Offc Pro" panose="020B0504030101020102"/>
                  </a:rPr>
                  <a:t>Photonenverteilung</a:t>
                </a:r>
                <a:r>
                  <a:rPr lang="en-GB" sz="800" b="0" i="0" u="none" strike="noStrike" baseline="0" dirty="0">
                    <a:latin typeface="Meta Offc Pro" panose="020B0504030101020102"/>
                  </a:rPr>
                  <a:t>: </a:t>
                </a:r>
                <a:r>
                  <a:rPr lang="en-GB" sz="800" b="0" i="0" u="none" strike="noStrike" dirty="0">
                    <a:latin typeface="Meta Offc Pro" panose="020B050403010102010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800" b="0" i="0" u="none" strike="noStrike" baseline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de-DE" sz="800" b="0" i="0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800" b="0" i="0" u="none" strike="noStrike" baseline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de-DE" sz="800" b="0" i="0" u="none" strike="noStrike" baseline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de-DE" sz="800" b="0" i="0" u="none" strike="noStrike" baseline="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de-DE" sz="800" b="0" i="0" u="none" strike="noStrike" baseline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de-DE" sz="800" b="0" i="0" u="none" strike="noStrike" baseline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de-DE" sz="800" b="0" i="1" u="none" strike="noStrike" baseline="0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GB" sz="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800" b="0" i="1" u="none" strike="noStrike" baseline="0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de-DE" sz="800" b="0" i="1" u="none" strike="noStrike" baseline="0" smtClean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de-DE" sz="8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800" b="0" i="1" u="none" strike="noStrike" baseline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de-DE" sz="800" b="0" i="1" u="none" strike="noStrike" baseline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de-DE" sz="800" b="0" i="1" u="none" strike="noStrike" baseline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800" b="0" i="0" u="none" strike="noStrike" baseline="0" dirty="0">
                    <a:latin typeface="Meta Offc Pro" panose="020B0504030101020102"/>
                  </a:rPr>
                  <a:t> für </a:t>
                </a:r>
                <a:r>
                  <a:rPr lang="en-GB" sz="800" b="0" i="0" u="none" strike="noStrike" baseline="0" dirty="0" err="1">
                    <a:latin typeface="Meta Offc Pro" panose="020B0504030101020102"/>
                  </a:rPr>
                  <a:t>jedes</a:t>
                </a:r>
                <a:r>
                  <a:rPr lang="en-GB" sz="800" b="0" i="0" u="none" strike="noStrike" baseline="0" dirty="0">
                    <a:latin typeface="Meta Offc Pro" panose="020B0504030101020102"/>
                  </a:rPr>
                  <a:t> J  </a:t>
                </a:r>
              </a:p>
              <a:p>
                <a:pPr marL="342900" lvl="1" indent="0">
                  <a:buNone/>
                </a:pPr>
                <a:r>
                  <a:rPr lang="en-GB" sz="800" b="0" i="0" u="none" strike="noStrike" baseline="0" dirty="0">
                    <a:latin typeface="Meta Offc Pro" panose="020B0504030101020102"/>
                  </a:rPr>
                  <a:t> </a:t>
                </a:r>
                <a:r>
                  <a:rPr lang="en-GB" sz="800" b="0" i="0" u="none" strike="noStrike" baseline="0" dirty="0">
                    <a:latin typeface="Meta Offc Pro" panose="020B0504030101020102"/>
                    <a:sym typeface="Wingdings" panose="05000000000000000000" pitchFamily="2" charset="2"/>
                  </a:rPr>
                  <a:t> </a:t>
                </a:r>
                <a:r>
                  <a:rPr lang="en-GB" sz="800" b="0" i="0" u="none" strike="noStrike" baseline="0" dirty="0">
                    <a:latin typeface="Meta Offc Pro" panose="020B0504030101020102"/>
                  </a:rPr>
                  <a:t>Fluenz: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800" b="0" i="0" u="none" strike="noStrike" baseline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de-DE" sz="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8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800" b="0" i="1" u="none" strike="noStrike" baseline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800" b="0" i="1" u="none" strike="noStrike" baseline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sz="800" b="0" i="1" u="none" strike="noStrike" baseline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800" b="0" i="1" u="none" strike="noStrike" baseline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de-DE" sz="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8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800" b="0" i="1" u="none" strike="noStrike" baseline="0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de-DE" sz="800" b="0" i="1" u="none" strike="noStrike" baseline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de-DE" sz="800" b="0" i="1" u="none" strike="noStrike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8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de-DE" sz="8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2  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de-DE" sz="8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800" b="0" i="1" u="none" strike="noStrike" baseline="0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sSub>
                          <m:sSubPr>
                            <m:ctrlPr>
                              <a:rPr lang="de-DE" sz="8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800" b="0" i="1" u="none" strike="noStrike" baseline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de-DE" sz="800" b="0" i="1" u="none" strike="noStrike" baseline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800" b="0" i="1" u="none" strike="noStrike" baseline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den>
                    </m:f>
                    <m:r>
                      <a:rPr lang="de-DE" sz="800" b="0" i="1" u="none" strike="noStrike" baseline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800" b="0" i="1" u="none" strike="noStrike" baseline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de-DE" sz="800" b="0" i="1" u="none" strike="noStrike" baseline="0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en-GB" sz="800" b="0" i="0" u="none" strike="noStrike" baseline="0" dirty="0">
                  <a:latin typeface="Meta Offc Pro" panose="020B0504030101020102"/>
                </a:endParaRPr>
              </a:p>
              <a:p>
                <a:pPr marL="342900" lvl="1" indent="0">
                  <a:buNone/>
                </a:pPr>
                <a:r>
                  <a:rPr lang="en-GB" sz="800" b="0" i="0" u="none" strike="noStrike" baseline="0" dirty="0">
                    <a:latin typeface="Meta Offc Pro" panose="020B0504030101020102"/>
                  </a:rPr>
                  <a:t> </a:t>
                </a:r>
                <a:r>
                  <a:rPr lang="en-GB" sz="800" b="0" i="0" u="none" strike="noStrike" baseline="0" dirty="0">
                    <a:latin typeface="Meta Offc Pro" panose="020B0504030101020102"/>
                    <a:sym typeface="Wingdings" panose="05000000000000000000" pitchFamily="2" charset="2"/>
                  </a:rPr>
                  <a:t> Flow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800" b="0" i="1" u="none" strike="noStrike" baseline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800" b="0" i="0" u="none" strike="noStrike" baseline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Σ</m:t>
                        </m:r>
                      </m:e>
                      <m:sub>
                        <m:r>
                          <a:rPr lang="de-DE" sz="800" b="0" i="1" u="none" strike="noStrike" baseline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sub>
                    </m:sSub>
                    <m:r>
                      <a:rPr lang="de-DE" sz="800" b="0" i="1" u="none" strike="noStrike" baseline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de-DE" sz="800" b="0" i="0" u="none" strike="noStrike" baseline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Φ</m:t>
                    </m:r>
                    <m:r>
                      <a:rPr lang="de-DE" sz="800" b="0" i="0" u="none" strike="noStrike" baseline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f>
                      <m:fPr>
                        <m:ctrlPr>
                          <a:rPr lang="de-DE" sz="800" b="0" i="1" u="none" strike="noStrike" baseline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800" b="0" i="1" u="none" strike="noStrike" baseline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𝐽</m:t>
                        </m:r>
                      </m:num>
                      <m:den>
                        <m:r>
                          <a:rPr lang="de-DE" sz="800" b="0" i="1" u="none" strike="noStrike" baseline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𝑐𝑚</m:t>
                        </m:r>
                      </m:den>
                    </m:f>
                    <m:r>
                      <a:rPr lang="de-DE" sz="800" b="0" i="1" u="none" strike="noStrike" baseline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r>
                  <a:rPr lang="en-GB" sz="800" b="0" i="0" u="none" strike="noStrike" baseline="0" dirty="0">
                    <a:latin typeface="Meta Offc Pro" panose="020B0504030101020102"/>
                  </a:rPr>
                  <a:t> für </a:t>
                </a:r>
                <a:r>
                  <a:rPr lang="en-GB" sz="800" b="0" i="0" u="none" strike="noStrike" baseline="0" dirty="0" err="1">
                    <a:latin typeface="Meta Offc Pro" panose="020B0504030101020102"/>
                  </a:rPr>
                  <a:t>jedes</a:t>
                </a:r>
                <a:r>
                  <a:rPr lang="en-GB" sz="800" b="0" i="0" u="none" strike="noStrike" baseline="0" dirty="0">
                    <a:latin typeface="Meta Offc Pro" panose="020B0504030101020102"/>
                  </a:rPr>
                  <a:t> z</a:t>
                </a:r>
              </a:p>
              <a:p>
                <a:pPr marL="0" indent="0" algn="l">
                  <a:buNone/>
                </a:pPr>
                <a:endParaRPr lang="en-GB" sz="1200" dirty="0">
                  <a:latin typeface="Meta Offc Pro" panose="020B0504030101020102"/>
                </a:endParaRPr>
              </a:p>
              <a:p>
                <a:pPr marL="0" indent="0" algn="l">
                  <a:buNone/>
                </a:pPr>
                <a:endParaRPr lang="en-GB" sz="1200" b="0" i="0" u="none" strike="noStrike" baseline="0" dirty="0">
                  <a:latin typeface="Meta Offc Pro" panose="020B0504030101020102"/>
                </a:endParaRPr>
              </a:p>
            </p:txBody>
          </p:sp>
        </mc:Choice>
        <mc:Fallback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83C20C25-405F-F725-DA5E-6A36D612C0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0" y="1370013"/>
                <a:ext cx="3714750" cy="3322637"/>
              </a:xfrm>
              <a:blipFill>
                <a:blip r:embed="rId2"/>
                <a:stretch>
                  <a:fillRect t="-7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nhaltsplatzhalter 11" descr="Ein Bild, das Text, Diagramm, Plan, Reihe enthält.&#10;&#10;Automatisch generierte Beschreibung">
            <a:extLst>
              <a:ext uri="{FF2B5EF4-FFF2-40B4-BE49-F238E27FC236}">
                <a16:creationId xmlns:a16="http://schemas.microsoft.com/office/drawing/2014/main" id="{F678DE16-AC32-F64D-4E20-289A73983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14750" y="1822717"/>
            <a:ext cx="5060950" cy="2013348"/>
          </a:xfr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57E99231-4D10-00D0-CE9D-A5E542F1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Vergleichsgröße</a:t>
            </a:r>
            <a:endParaRPr lang="en-GB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690E7FE-250E-AADB-4A0D-E020CA509E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51150" y="861012"/>
            <a:ext cx="629403" cy="341632"/>
          </a:xfrm>
        </p:spPr>
        <p:txBody>
          <a:bodyPr/>
          <a:lstStyle/>
          <a:p>
            <a:r>
              <a:rPr lang="de-DE" dirty="0"/>
              <a:t>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4778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639</Words>
  <Application>Microsoft Office PowerPoint</Application>
  <PresentationFormat>Bildschirmpräsentation (16:9)</PresentationFormat>
  <Paragraphs>157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Meta Offc Pro</vt:lpstr>
      <vt:lpstr>Meta Offc Pro Normal</vt:lpstr>
      <vt:lpstr>Wingdings</vt:lpstr>
      <vt:lpstr>Office-Design</vt:lpstr>
      <vt:lpstr>Benutzerdefiniertes Design</vt:lpstr>
      <vt:lpstr>Projektarbeit „Monte Carlo Simulation von Gewebe“ </vt:lpstr>
      <vt:lpstr>Fragestellung </vt:lpstr>
      <vt:lpstr>Inhaltsverzeichnis</vt:lpstr>
      <vt:lpstr>Benötigte Parameter für die Simulation</vt:lpstr>
      <vt:lpstr>Hautmodell</vt:lpstr>
      <vt:lpstr>Hautmodell</vt:lpstr>
      <vt:lpstr>MCML</vt:lpstr>
      <vt:lpstr>MCXYZN</vt:lpstr>
      <vt:lpstr>Vergleichsgröße</vt:lpstr>
      <vt:lpstr>Flow</vt:lpstr>
      <vt:lpstr>Fluenz </vt:lpstr>
      <vt:lpstr>Ergebnisse</vt:lpstr>
      <vt:lpstr>Hautmodell Chatterjee mit MCML</vt:lpstr>
      <vt:lpstr>Erweiterung des Modells um ein Blutgefäß </vt:lpstr>
      <vt:lpstr>Vielen Dank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viktor müller</cp:lastModifiedBy>
  <cp:revision>4</cp:revision>
  <cp:lastPrinted>2020-02-05T07:35:36Z</cp:lastPrinted>
  <dcterms:created xsi:type="dcterms:W3CDTF">2018-11-06T13:55:45Z</dcterms:created>
  <dcterms:modified xsi:type="dcterms:W3CDTF">2023-05-24T10:14:23Z</dcterms:modified>
</cp:coreProperties>
</file>