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imelight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Barlow Condensed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Limelight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bold.fntdata"/><Relationship Id="rId30" Type="http://schemas.openxmlformats.org/officeDocument/2006/relationships/font" Target="fonts/Barlow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dd393521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2dd393521c_0_9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dd393521c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2dd393521c_0_9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dd393521c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2dd393521c_0_9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dd393521c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2dd393521c_0_9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dd393521c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2dd393521c_0_9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dd393521c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2dd393521c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2dd393521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22dd393521c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dd39352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dd39352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dd393521c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2dd393521c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dd393521c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dd393521c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2dd393521c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2dd393521c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dd393521c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2dd393521c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has to come back with some significance in order to reject the null hypothesis. Null hypothesis : it is by random and not because there is a correlation. P &lt; 0.05 in order for there to be a significance in the data… (meaning p value rejects the null hypothesis).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- tells you how significant the differences between groups are.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tests are used to see if averages can be used for representatives of the entire group. T tests is </a:t>
            </a:r>
            <a:r>
              <a:rPr lang="en"/>
              <a:t>when</a:t>
            </a:r>
            <a:r>
              <a:rPr lang="en"/>
              <a:t> you are working with 2 averages.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0 distribution of frequencies in the dataset </a:t>
            </a:r>
            <a:r>
              <a:rPr lang="en"/>
              <a:t>meaningful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dd39352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dd39352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dd393521c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2dd393521c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dd393521c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2dd393521c_0_9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1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1">
  <p:cSld name="On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8481642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644392" y="4041769"/>
            <a:ext cx="78552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996197" y="158731"/>
            <a:ext cx="7172726" cy="4289986"/>
            <a:chOff x="1328262" y="211641"/>
            <a:chExt cx="9563635" cy="5719981"/>
          </a:xfrm>
        </p:grpSpPr>
        <p:sp>
          <p:nvSpPr>
            <p:cNvPr id="18" name="Google Shape;18;p2"/>
            <p:cNvSpPr/>
            <p:nvPr/>
          </p:nvSpPr>
          <p:spPr>
            <a:xfrm>
              <a:off x="1565679" y="24505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28262" y="24505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40303" y="24722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02886" y="24722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31377" y="24310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3960" y="24310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11453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4036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9639" y="2393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62222" y="2393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88198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50781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87153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49736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76116" y="228353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8699" y="228353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28919" y="219016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91502" y="219016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827874" y="21999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90457" y="21999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16837" y="2116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9420" y="2116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04727" y="23154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67310" y="23154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03682" y="2325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6265" y="2325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92645" y="22417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955228" y="22417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780542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543125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9497" y="236709"/>
              <a:ext cx="5124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142080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53896" y="181789"/>
            <a:ext cx="8435100" cy="216000"/>
          </a:xfrm>
          <a:prstGeom prst="rect">
            <a:avLst/>
          </a:prstGeom>
          <a:solidFill>
            <a:srgbClr val="C30E0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2"/>
          <p:cNvGrpSpPr/>
          <p:nvPr/>
        </p:nvGrpSpPr>
        <p:grpSpPr>
          <a:xfrm>
            <a:off x="353896" y="-729162"/>
            <a:ext cx="8435695" cy="2132782"/>
            <a:chOff x="0" y="-1541296"/>
            <a:chExt cx="12192073" cy="3082500"/>
          </a:xfrm>
        </p:grpSpPr>
        <p:sp>
          <p:nvSpPr>
            <p:cNvPr id="59" name="Google Shape;59;p2"/>
            <p:cNvSpPr/>
            <p:nvPr/>
          </p:nvSpPr>
          <p:spPr>
            <a:xfrm>
              <a:off x="0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282473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909527" y="-15412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53903" y="-524845"/>
            <a:ext cx="8435695" cy="1714178"/>
            <a:chOff x="152400" y="-1388896"/>
            <a:chExt cx="12192073" cy="3082500"/>
          </a:xfrm>
        </p:grpSpPr>
        <p:sp>
          <p:nvSpPr>
            <p:cNvPr id="63" name="Google Shape;63;p2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353902" y="-293287"/>
            <a:ext cx="8435695" cy="1261051"/>
            <a:chOff x="152400" y="-1388896"/>
            <a:chExt cx="12192073" cy="3082500"/>
          </a:xfrm>
        </p:grpSpPr>
        <p:sp>
          <p:nvSpPr>
            <p:cNvPr id="67" name="Google Shape;67;p2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70" name="Google Shape;7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235" y="4197150"/>
            <a:ext cx="7338694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6" name="Google Shape;4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7" name="Google Shape;41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4" name="Google Shape;74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" name="Google Shape;75;p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7" name="Google Shape;77;p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" name="Google Shape;78;p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2">
  <p:cSld name="Tw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644391" y="4044749"/>
            <a:ext cx="78552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4"/>
          <p:cNvGrpSpPr/>
          <p:nvPr/>
        </p:nvGrpSpPr>
        <p:grpSpPr>
          <a:xfrm>
            <a:off x="353896" y="-729162"/>
            <a:ext cx="8435695" cy="2132782"/>
            <a:chOff x="0" y="-1541296"/>
            <a:chExt cx="12192073" cy="3082500"/>
          </a:xfrm>
        </p:grpSpPr>
        <p:sp>
          <p:nvSpPr>
            <p:cNvPr id="95" name="Google Shape;95;p4"/>
            <p:cNvSpPr/>
            <p:nvPr/>
          </p:nvSpPr>
          <p:spPr>
            <a:xfrm>
              <a:off x="0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282473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909527" y="-15412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353903" y="-524845"/>
            <a:ext cx="8435695" cy="1714178"/>
            <a:chOff x="152400" y="-1388896"/>
            <a:chExt cx="12192073" cy="3082500"/>
          </a:xfrm>
        </p:grpSpPr>
        <p:sp>
          <p:nvSpPr>
            <p:cNvPr id="99" name="Google Shape;99;p4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353902" y="-293287"/>
            <a:ext cx="8435695" cy="1261051"/>
            <a:chOff x="152400" y="-1388896"/>
            <a:chExt cx="12192073" cy="3082500"/>
          </a:xfrm>
        </p:grpSpPr>
        <p:sp>
          <p:nvSpPr>
            <p:cNvPr id="103" name="Google Shape;103;p4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4"/>
          <p:cNvSpPr/>
          <p:nvPr/>
        </p:nvSpPr>
        <p:spPr>
          <a:xfrm>
            <a:off x="353896" y="181789"/>
            <a:ext cx="8435100" cy="216000"/>
          </a:xfrm>
          <a:prstGeom prst="rect">
            <a:avLst/>
          </a:prstGeom>
          <a:solidFill>
            <a:srgbClr val="C30E0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07" name="Google Shape;10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235" y="4197150"/>
            <a:ext cx="7338694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3">
  <p:cSld name="Thre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650387" y="4044749"/>
            <a:ext cx="78423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14" name="Google Shape;1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235" y="4197150"/>
            <a:ext cx="7338694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4">
  <p:cSld name="Fou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650387" y="4044749"/>
            <a:ext cx="78423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5">
  <p:cSld name="Fiv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658824" y="4044749"/>
            <a:ext cx="78408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7"/>
          <p:cNvGrpSpPr/>
          <p:nvPr/>
        </p:nvGrpSpPr>
        <p:grpSpPr>
          <a:xfrm>
            <a:off x="353896" y="-729162"/>
            <a:ext cx="8435695" cy="2132782"/>
            <a:chOff x="0" y="-1541296"/>
            <a:chExt cx="12192073" cy="3082500"/>
          </a:xfrm>
        </p:grpSpPr>
        <p:sp>
          <p:nvSpPr>
            <p:cNvPr id="134" name="Google Shape;134;p7"/>
            <p:cNvSpPr/>
            <p:nvPr/>
          </p:nvSpPr>
          <p:spPr>
            <a:xfrm>
              <a:off x="0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282473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909527" y="-15412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353903" y="-524845"/>
            <a:ext cx="8435695" cy="1714178"/>
            <a:chOff x="152400" y="-1388896"/>
            <a:chExt cx="12192073" cy="3082500"/>
          </a:xfrm>
        </p:grpSpPr>
        <p:sp>
          <p:nvSpPr>
            <p:cNvPr id="138" name="Google Shape;138;p7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353902" y="-293287"/>
            <a:ext cx="8435695" cy="1261051"/>
            <a:chOff x="152400" y="-1388896"/>
            <a:chExt cx="12192073" cy="3082500"/>
          </a:xfrm>
        </p:grpSpPr>
        <p:sp>
          <p:nvSpPr>
            <p:cNvPr id="142" name="Google Shape;142;p7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353896" y="181789"/>
            <a:ext cx="8435100" cy="216000"/>
          </a:xfrm>
          <a:prstGeom prst="rect">
            <a:avLst/>
          </a:prstGeom>
          <a:solidFill>
            <a:srgbClr val="C30E0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 rot="-647058">
            <a:off x="648878" y="3213720"/>
            <a:ext cx="1058420" cy="1798001"/>
            <a:chOff x="1656363" y="3869842"/>
            <a:chExt cx="1456200" cy="2473670"/>
          </a:xfrm>
        </p:grpSpPr>
        <p:sp>
          <p:nvSpPr>
            <p:cNvPr id="147" name="Google Shape;147;p7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00" u="none" cap="none" strike="noStrik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70" name="Google Shape;170;p7"/>
          <p:cNvGrpSpPr/>
          <p:nvPr/>
        </p:nvGrpSpPr>
        <p:grpSpPr>
          <a:xfrm rot="380098">
            <a:off x="7579913" y="3176181"/>
            <a:ext cx="1058422" cy="1797958"/>
            <a:chOff x="1656363" y="3869842"/>
            <a:chExt cx="1456200" cy="2473670"/>
          </a:xfrm>
        </p:grpSpPr>
        <p:sp>
          <p:nvSpPr>
            <p:cNvPr id="171" name="Google Shape;171;p7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194" name="Google Shape;194;p7"/>
          <p:cNvGrpSpPr/>
          <p:nvPr/>
        </p:nvGrpSpPr>
        <p:grpSpPr>
          <a:xfrm rot="286918">
            <a:off x="2263624" y="3159520"/>
            <a:ext cx="1058556" cy="1798185"/>
            <a:chOff x="1656363" y="3869842"/>
            <a:chExt cx="1456200" cy="2473670"/>
          </a:xfrm>
        </p:grpSpPr>
        <p:sp>
          <p:nvSpPr>
            <p:cNvPr id="195" name="Google Shape;195;p7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218" name="Google Shape;218;p7"/>
          <p:cNvGrpSpPr/>
          <p:nvPr/>
        </p:nvGrpSpPr>
        <p:grpSpPr>
          <a:xfrm>
            <a:off x="1441065" y="3235146"/>
            <a:ext cx="1058512" cy="1798110"/>
            <a:chOff x="1656363" y="3869842"/>
            <a:chExt cx="1456200" cy="2473670"/>
          </a:xfrm>
        </p:grpSpPr>
        <p:sp>
          <p:nvSpPr>
            <p:cNvPr id="219" name="Google Shape;219;p7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242" name="Google Shape;242;p7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6">
  <p:cSld name="Six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650387" y="4044749"/>
            <a:ext cx="78423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8"/>
          <p:cNvGrpSpPr/>
          <p:nvPr/>
        </p:nvGrpSpPr>
        <p:grpSpPr>
          <a:xfrm rot="-647058">
            <a:off x="6321426" y="3238888"/>
            <a:ext cx="1058420" cy="1798001"/>
            <a:chOff x="1656363" y="3869842"/>
            <a:chExt cx="1456200" cy="2473670"/>
          </a:xfrm>
        </p:grpSpPr>
        <p:sp>
          <p:nvSpPr>
            <p:cNvPr id="249" name="Google Shape;249;p8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272" name="Google Shape;272;p8"/>
          <p:cNvGrpSpPr/>
          <p:nvPr/>
        </p:nvGrpSpPr>
        <p:grpSpPr>
          <a:xfrm rot="-541923">
            <a:off x="220683" y="3255035"/>
            <a:ext cx="1058384" cy="1797931"/>
            <a:chOff x="1656363" y="3869842"/>
            <a:chExt cx="1456200" cy="2473670"/>
          </a:xfrm>
        </p:grpSpPr>
        <p:sp>
          <p:nvSpPr>
            <p:cNvPr id="273" name="Google Shape;273;p8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296" name="Google Shape;296;p8"/>
          <p:cNvGrpSpPr/>
          <p:nvPr/>
        </p:nvGrpSpPr>
        <p:grpSpPr>
          <a:xfrm rot="286918">
            <a:off x="7936172" y="3184688"/>
            <a:ext cx="1058556" cy="1798185"/>
            <a:chOff x="1656363" y="3869842"/>
            <a:chExt cx="1456200" cy="2473670"/>
          </a:xfrm>
        </p:grpSpPr>
        <p:sp>
          <p:nvSpPr>
            <p:cNvPr id="297" name="Google Shape;297;p8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b="1"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7113612" y="3260314"/>
            <a:ext cx="1058512" cy="1798110"/>
            <a:chOff x="1656363" y="3869842"/>
            <a:chExt cx="1456200" cy="2473670"/>
          </a:xfrm>
        </p:grpSpPr>
        <p:sp>
          <p:nvSpPr>
            <p:cNvPr id="321" name="Google Shape;321;p8"/>
            <p:cNvSpPr/>
            <p:nvPr/>
          </p:nvSpPr>
          <p:spPr>
            <a:xfrm>
              <a:off x="2285596" y="3869842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009931" y="399732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2085740" y="4082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2265624" y="406687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485962" y="4023444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1824554" y="4186729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154191" y="420746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673702" y="418932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695600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 rot="10800000">
              <a:off x="1656363" y="4594991"/>
              <a:ext cx="1456200" cy="1733100"/>
            </a:xfrm>
            <a:prstGeom prst="trapezoid">
              <a:avLst>
                <a:gd fmla="val 17951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 rot="10324140">
              <a:off x="1839297" y="4573101"/>
              <a:ext cx="158718" cy="176396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 rot="10591906">
              <a:off x="2048505" y="4553409"/>
              <a:ext cx="158691" cy="1778873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 rot="-10748015">
              <a:off x="2291307" y="4557076"/>
              <a:ext cx="158718" cy="1778891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 rot="-10565970">
              <a:off x="2520561" y="4558333"/>
              <a:ext cx="158768" cy="177881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 rot="-10468348">
              <a:off x="2757960" y="4561157"/>
              <a:ext cx="158839" cy="1778809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69874" y="433488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152695" y="4391645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399663" y="4378387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598417" y="431598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826403" y="4365190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399663" y="4163406"/>
              <a:ext cx="281124" cy="285984"/>
            </a:xfrm>
            <a:prstGeom prst="cloud">
              <a:avLst/>
            </a:prstGeom>
            <a:solidFill>
              <a:srgbClr val="F4DA98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893890" y="5085442"/>
              <a:ext cx="990300" cy="5877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 txBox="1"/>
            <p:nvPr/>
          </p:nvSpPr>
          <p:spPr>
            <a:xfrm>
              <a:off x="1851137" y="5224761"/>
              <a:ext cx="109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POPCORN</a:t>
              </a:r>
              <a:endParaRPr sz="1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344" name="Google Shape;344;p8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0_Hepburn_Template_SlidesMania_7">
  <p:cSld name="Seven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"/>
          <p:cNvSpPr/>
          <p:nvPr/>
        </p:nvSpPr>
        <p:spPr>
          <a:xfrm>
            <a:off x="8488569" y="277467"/>
            <a:ext cx="659700" cy="486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-2375" y="331182"/>
            <a:ext cx="659700" cy="481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644391" y="4038268"/>
            <a:ext cx="7855200" cy="11058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9"/>
          <p:cNvGrpSpPr/>
          <p:nvPr/>
        </p:nvGrpSpPr>
        <p:grpSpPr>
          <a:xfrm>
            <a:off x="985085" y="166087"/>
            <a:ext cx="7172726" cy="4289986"/>
            <a:chOff x="1328262" y="211641"/>
            <a:chExt cx="9563635" cy="5719981"/>
          </a:xfrm>
        </p:grpSpPr>
        <p:sp>
          <p:nvSpPr>
            <p:cNvPr id="356" name="Google Shape;356;p9"/>
            <p:cNvSpPr/>
            <p:nvPr/>
          </p:nvSpPr>
          <p:spPr>
            <a:xfrm>
              <a:off x="1565679" y="24505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328262" y="24505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2140303" y="24722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902886" y="24722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2731377" y="24310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2493960" y="24310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311453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074036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899639" y="2393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662222" y="2393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488198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250781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87153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849736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676116" y="228353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438699" y="228353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228919" y="219016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5991502" y="219016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827874" y="21999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590457" y="21999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416837" y="2116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179420" y="211641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8004727" y="23154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7767310" y="231547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8603682" y="2325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366265" y="2325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9192645" y="22417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955228" y="224172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9780542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9543125" y="235728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0379497" y="236709"/>
              <a:ext cx="5124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0142080" y="236709"/>
              <a:ext cx="387300" cy="5684400"/>
            </a:xfrm>
            <a:prstGeom prst="rect">
              <a:avLst/>
            </a:prstGeom>
            <a:solidFill>
              <a:srgbClr val="C30E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9"/>
          <p:cNvSpPr/>
          <p:nvPr/>
        </p:nvSpPr>
        <p:spPr>
          <a:xfrm>
            <a:off x="0" y="-20068"/>
            <a:ext cx="9144000" cy="39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353896" y="182330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710021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531958" y="183794"/>
            <a:ext cx="290400" cy="42633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8143482" y="182331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8499608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8321545" y="183794"/>
            <a:ext cx="290400" cy="4261800"/>
          </a:xfrm>
          <a:prstGeom prst="rect">
            <a:avLst/>
          </a:prstGeom>
          <a:solidFill>
            <a:srgbClr val="C30E0D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353896" y="181789"/>
            <a:ext cx="8435100" cy="216000"/>
          </a:xfrm>
          <a:prstGeom prst="rect">
            <a:avLst/>
          </a:prstGeom>
          <a:solidFill>
            <a:srgbClr val="C30E0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9"/>
          <p:cNvGrpSpPr/>
          <p:nvPr/>
        </p:nvGrpSpPr>
        <p:grpSpPr>
          <a:xfrm>
            <a:off x="353896" y="-729162"/>
            <a:ext cx="8435695" cy="2132782"/>
            <a:chOff x="0" y="-1541296"/>
            <a:chExt cx="12192073" cy="3082500"/>
          </a:xfrm>
        </p:grpSpPr>
        <p:sp>
          <p:nvSpPr>
            <p:cNvPr id="397" name="Google Shape;397;p9"/>
            <p:cNvSpPr/>
            <p:nvPr/>
          </p:nvSpPr>
          <p:spPr>
            <a:xfrm>
              <a:off x="0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8282473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909527" y="-15412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353903" y="-524845"/>
            <a:ext cx="8435695" cy="1714178"/>
            <a:chOff x="152400" y="-1388896"/>
            <a:chExt cx="12192073" cy="3082500"/>
          </a:xfrm>
        </p:grpSpPr>
        <p:sp>
          <p:nvSpPr>
            <p:cNvPr id="401" name="Google Shape;401;p9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9"/>
          <p:cNvGrpSpPr/>
          <p:nvPr/>
        </p:nvGrpSpPr>
        <p:grpSpPr>
          <a:xfrm>
            <a:off x="353902" y="-293287"/>
            <a:ext cx="8435695" cy="1261051"/>
            <a:chOff x="152400" y="-1388896"/>
            <a:chExt cx="12192073" cy="3082500"/>
          </a:xfrm>
        </p:grpSpPr>
        <p:sp>
          <p:nvSpPr>
            <p:cNvPr id="405" name="Google Shape;405;p9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408" name="Google Shape;4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235" y="4197150"/>
            <a:ext cx="7338694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9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12" name="Google Shape;41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3" name="Google Shape;4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 rot="5400000">
            <a:off x="-509475" y="470591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"/>
          <p:cNvSpPr txBox="1"/>
          <p:nvPr>
            <p:ph type="ctrTitle"/>
          </p:nvPr>
        </p:nvSpPr>
        <p:spPr>
          <a:xfrm>
            <a:off x="311708" y="1268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Cool Cat Coders Presents:</a:t>
            </a:r>
            <a:r>
              <a:rPr b="1" lang="en" sz="5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5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12"/>
          <p:cNvSpPr txBox="1"/>
          <p:nvPr>
            <p:ph idx="1" type="subTitle"/>
          </p:nvPr>
        </p:nvSpPr>
        <p:spPr>
          <a:xfrm>
            <a:off x="311700" y="2834125"/>
            <a:ext cx="86214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3">
                <a:solidFill>
                  <a:schemeClr val="lt1"/>
                </a:solidFill>
              </a:rPr>
              <a:t>“Coming to a theatre near you”</a:t>
            </a:r>
            <a:endParaRPr sz="380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2">
                <a:solidFill>
                  <a:schemeClr val="lt1"/>
                </a:solidFill>
              </a:rPr>
              <a:t>A </a:t>
            </a:r>
            <a:r>
              <a:rPr lang="en" sz="2132">
                <a:solidFill>
                  <a:schemeClr val="lt1"/>
                </a:solidFill>
              </a:rPr>
              <a:t>closer l</a:t>
            </a:r>
            <a:r>
              <a:rPr lang="en" sz="2132">
                <a:solidFill>
                  <a:schemeClr val="lt1"/>
                </a:solidFill>
              </a:rPr>
              <a:t>ook at the top 10 movies from 1975-2018. </a:t>
            </a:r>
            <a:endParaRPr sz="213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"/>
          <p:cNvSpPr txBox="1"/>
          <p:nvPr/>
        </p:nvSpPr>
        <p:spPr>
          <a:xfrm>
            <a:off x="2304612" y="1890750"/>
            <a:ext cx="4533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 CAN EMBED VIDEOS FROM </a:t>
            </a:r>
            <a:r>
              <a:rPr b="1" i="0" lang="en" sz="2400" u="none" cap="none" strike="noStrike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YOUTUBE</a:t>
            </a: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HERE OR EVEN VIDEOS PREVIOUSLY UPLOADED TO YOUR DRIVE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C0C0C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/>
          <p:nvPr/>
        </p:nvSpPr>
        <p:spPr>
          <a:xfrm>
            <a:off x="2488346" y="1514476"/>
            <a:ext cx="42747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F2F2F2"/>
                </a:solidFill>
                <a:latin typeface="Limelight"/>
                <a:ea typeface="Limelight"/>
                <a:cs typeface="Limelight"/>
                <a:sym typeface="Limelight"/>
              </a:rPr>
              <a:t>30th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F2F2F2"/>
                </a:solidFill>
                <a:latin typeface="Limelight"/>
                <a:ea typeface="Limelight"/>
                <a:cs typeface="Limelight"/>
                <a:sym typeface="Limelight"/>
              </a:rPr>
              <a:t>CENTURY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F2F2F2"/>
                </a:solidFill>
                <a:latin typeface="Limelight"/>
                <a:ea typeface="Limelight"/>
                <a:cs typeface="Limelight"/>
                <a:sym typeface="Limelight"/>
              </a:rPr>
              <a:t>WOLF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F2F2F2"/>
                </a:solidFill>
                <a:latin typeface="Limelight"/>
                <a:ea typeface="Limelight"/>
                <a:cs typeface="Limelight"/>
                <a:sym typeface="Limelight"/>
              </a:rPr>
              <a:t>PRESENTS</a:t>
            </a:r>
            <a:endParaRPr b="0" i="0" sz="1800" u="none" cap="none" strike="noStrike">
              <a:solidFill>
                <a:srgbClr val="F2F2F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 txBox="1"/>
          <p:nvPr/>
        </p:nvSpPr>
        <p:spPr>
          <a:xfrm>
            <a:off x="2224338" y="1791221"/>
            <a:ext cx="45339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 HERE, SO THE CURTAIN DOES NOT GET IN THE WAY ;)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/>
        </p:nvSpPr>
        <p:spPr>
          <a:xfrm>
            <a:off x="2224338" y="1791221"/>
            <a:ext cx="453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 TAKE THE SITS AWAY.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"/>
          <p:cNvSpPr txBox="1"/>
          <p:nvPr/>
        </p:nvSpPr>
        <p:spPr>
          <a:xfrm>
            <a:off x="2304612" y="1890750"/>
            <a:ext cx="45339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HERE YOU CAN ADD AN INTRODUCTION FOR YOUR NEXT VIDEO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100"/>
              <a:t>The Cool Cat Coders Presents:</a:t>
            </a:r>
            <a:r>
              <a:rPr lang="en" sz="5100"/>
              <a:t> </a:t>
            </a:r>
            <a:endParaRPr sz="5100"/>
          </a:p>
        </p:txBody>
      </p: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311700" y="2834125"/>
            <a:ext cx="86214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3"/>
              <a:t>“Coming to a theatre near you”</a:t>
            </a:r>
            <a:endParaRPr sz="38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2"/>
              <a:t>A look at the top 10 movies from 1975-2018. </a:t>
            </a:r>
            <a:endParaRPr sz="21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"/>
          <p:cNvSpPr txBox="1"/>
          <p:nvPr>
            <p:ph idx="1" type="body"/>
          </p:nvPr>
        </p:nvSpPr>
        <p:spPr>
          <a:xfrm>
            <a:off x="1093375" y="954775"/>
            <a:ext cx="70068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F2328"/>
                </a:solidFill>
                <a:highlight>
                  <a:srgbClr val="FFFFFF"/>
                </a:highlight>
              </a:rPr>
              <a:t>Overview: </a:t>
            </a:r>
            <a:endParaRPr u="sng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Research the worldwide earnings of the top 10 movies from 1975-2018.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F2328"/>
                </a:solidFill>
                <a:highlight>
                  <a:srgbClr val="FFFFFF"/>
                </a:highlight>
              </a:rPr>
              <a:t>Research Question:</a:t>
            </a: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Can we find any trends between genre, production and earnings amongst top 10 highest earning movies worldwide from 1975-2018 ?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F2328"/>
                </a:solidFill>
                <a:highlight>
                  <a:srgbClr val="FFFFFF"/>
                </a:highlight>
              </a:rPr>
              <a:t>Sample Data Explored: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Box earnings throughout the years by genre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Production companies with highest gross sales by year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b="1" lang="en">
                <a:solidFill>
                  <a:srgbClr val="1F2328"/>
                </a:solidFill>
                <a:highlight>
                  <a:srgbClr val="FFFFFF"/>
                </a:highlight>
              </a:rPr>
              <a:t>Sources: OMDb API &amp; Kaggle CSV file </a:t>
            </a:r>
            <a:endParaRPr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/>
          <p:nvPr>
            <p:ph type="title"/>
          </p:nvPr>
        </p:nvSpPr>
        <p:spPr>
          <a:xfrm>
            <a:off x="126925" y="16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Highest Grossing Movies Worldwide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</a:t>
            </a:r>
            <a:r>
              <a:rPr b="1" i="1" lang="en"/>
              <a:t>Top 10 only from 1975 to 2018) </a:t>
            </a:r>
            <a:endParaRPr b="1" i="1"/>
          </a:p>
        </p:txBody>
      </p:sp>
      <p:pic>
        <p:nvPicPr>
          <p:cNvPr id="434" name="Google Shape;4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00" y="1817175"/>
            <a:ext cx="7696151" cy="33263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4"/>
          <p:cNvSpPr txBox="1"/>
          <p:nvPr/>
        </p:nvSpPr>
        <p:spPr>
          <a:xfrm>
            <a:off x="1938588" y="860688"/>
            <a:ext cx="52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Avatar far exceeded as #1 top worldwide earner with close to $1B over the #2 top worldwide earner. Minimal difference in gross earnings between #2-#10 movies!</a:t>
            </a:r>
            <a:endParaRPr i="1"/>
          </a:p>
        </p:txBody>
      </p:sp>
      <p:pic>
        <p:nvPicPr>
          <p:cNvPr id="436" name="Google Shape;4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2291">
            <a:off x="7573489" y="567991"/>
            <a:ext cx="1120695" cy="112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Difference in Worldwide Earnings Throughout the Years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 txBox="1"/>
          <p:nvPr>
            <p:ph idx="1" type="body"/>
          </p:nvPr>
        </p:nvSpPr>
        <p:spPr>
          <a:xfrm>
            <a:off x="5255000" y="1184775"/>
            <a:ext cx="36615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Earnings worldwide </a:t>
            </a:r>
            <a:r>
              <a:rPr lang="en">
                <a:solidFill>
                  <a:schemeClr val="dk1"/>
                </a:solidFill>
              </a:rPr>
              <a:t>increase as the decades go on with the highest earning decade being 2008-2018.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Top genre by far in ‘08-’18 decade was ‘Action’ with 27 movies, which was 90% of the total ‘Action’ movies in dataset.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600" y="3080474"/>
            <a:ext cx="2188650" cy="195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0" y="954525"/>
            <a:ext cx="43877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 Production Company Information from Dataset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 txBox="1"/>
          <p:nvPr>
            <p:ph idx="1" type="body"/>
          </p:nvPr>
        </p:nvSpPr>
        <p:spPr>
          <a:xfrm>
            <a:off x="1021950" y="4526475"/>
            <a:ext cx="7100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70% of the worldwide earnings came from top 5 companies (WD, Warner, Paramount &amp; Universal, 20th )..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" y="1042310"/>
            <a:ext cx="4507450" cy="32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00" y="1017713"/>
            <a:ext cx="4159625" cy="3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Statistical Testing - 2 Samples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314938" y="3796750"/>
            <a:ext cx="284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linear regression trend line shows that the earnings have </a:t>
            </a:r>
            <a:r>
              <a:rPr lang="en" sz="1200">
                <a:solidFill>
                  <a:schemeClr val="dk1"/>
                </a:solidFill>
              </a:rPr>
              <a:t>consistently</a:t>
            </a:r>
            <a:r>
              <a:rPr lang="en" sz="1200">
                <a:solidFill>
                  <a:schemeClr val="dk1"/>
                </a:solidFill>
              </a:rPr>
              <a:t> risen as the years have passed, hence showing that the movie business is a good business to invest in.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59" name="Google Shape;4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775"/>
            <a:ext cx="3170275" cy="27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7"/>
          <p:cNvSpPr txBox="1"/>
          <p:nvPr/>
        </p:nvSpPr>
        <p:spPr>
          <a:xfrm>
            <a:off x="3711325" y="3796750"/>
            <a:ext cx="523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Expectation: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Very strong positive correlation.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Reality: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 correlation coefficient of 0.21 between IMDB rating and worldwide gross suggests a weak positive correlation between the two variables. This means that as the IMDB rating of a movie increases, the worldwide gross tends to increase as well, but the relationship is not very strong.</a:t>
            </a:r>
            <a:endParaRPr/>
          </a:p>
        </p:txBody>
      </p:sp>
      <p:pic>
        <p:nvPicPr>
          <p:cNvPr id="461" name="Google Shape;4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325" y="877775"/>
            <a:ext cx="4956826" cy="2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Additional Data Source: API (OMDb)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050" y="4373536"/>
            <a:ext cx="970175" cy="72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00" y="925325"/>
            <a:ext cx="8716225" cy="3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 txBox="1"/>
          <p:nvPr>
            <p:ph idx="1" type="body"/>
          </p:nvPr>
        </p:nvSpPr>
        <p:spPr>
          <a:xfrm>
            <a:off x="1093375" y="954775"/>
            <a:ext cx="70068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F2328"/>
                </a:solidFill>
                <a:highlight>
                  <a:srgbClr val="FFFFFF"/>
                </a:highlight>
              </a:rPr>
              <a:t>Lessons Learned; </a:t>
            </a:r>
            <a:endParaRPr u="sng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Limitations between CSV file and API files can differ greatly - need to always look at what data provides first and the limitations before doing deep dives.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Helps tremendously to write out what you are attempting to do with your code for others to follow along on the team.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We have a love/hate relationship with Github. Github is sensitive. Very sensitive.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0"/>
          <p:cNvGrpSpPr/>
          <p:nvPr/>
        </p:nvGrpSpPr>
        <p:grpSpPr>
          <a:xfrm>
            <a:off x="353896" y="-729162"/>
            <a:ext cx="8435695" cy="2132782"/>
            <a:chOff x="0" y="-1541296"/>
            <a:chExt cx="12192073" cy="3082500"/>
          </a:xfrm>
        </p:grpSpPr>
        <p:sp>
          <p:nvSpPr>
            <p:cNvPr id="479" name="Google Shape;479;p20"/>
            <p:cNvSpPr/>
            <p:nvPr/>
          </p:nvSpPr>
          <p:spPr>
            <a:xfrm>
              <a:off x="0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8282473" y="-10858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3909527" y="-15412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20"/>
          <p:cNvGrpSpPr/>
          <p:nvPr/>
        </p:nvGrpSpPr>
        <p:grpSpPr>
          <a:xfrm>
            <a:off x="353903" y="-524845"/>
            <a:ext cx="8435695" cy="1714178"/>
            <a:chOff x="152400" y="-1388896"/>
            <a:chExt cx="12192073" cy="3082500"/>
          </a:xfrm>
        </p:grpSpPr>
        <p:sp>
          <p:nvSpPr>
            <p:cNvPr id="483" name="Google Shape;483;p20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20"/>
          <p:cNvGrpSpPr/>
          <p:nvPr/>
        </p:nvGrpSpPr>
        <p:grpSpPr>
          <a:xfrm>
            <a:off x="353902" y="-293287"/>
            <a:ext cx="8435695" cy="1261051"/>
            <a:chOff x="152400" y="-1388896"/>
            <a:chExt cx="12192073" cy="3082500"/>
          </a:xfrm>
        </p:grpSpPr>
        <p:sp>
          <p:nvSpPr>
            <p:cNvPr id="487" name="Google Shape;487;p20"/>
            <p:cNvSpPr/>
            <p:nvPr/>
          </p:nvSpPr>
          <p:spPr>
            <a:xfrm>
              <a:off x="152400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8434873" y="-933441"/>
              <a:ext cx="3909600" cy="21717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61927" y="-1388896"/>
              <a:ext cx="4372800" cy="3082500"/>
            </a:xfrm>
            <a:prstGeom prst="pie">
              <a:avLst>
                <a:gd fmla="val 0" name="adj1"/>
                <a:gd fmla="val 10807078" name="adj2"/>
              </a:avLst>
            </a:prstGeom>
            <a:solidFill>
              <a:srgbClr val="C30E0D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20"/>
          <p:cNvSpPr txBox="1"/>
          <p:nvPr/>
        </p:nvSpPr>
        <p:spPr>
          <a:xfrm>
            <a:off x="1684247" y="1587675"/>
            <a:ext cx="5775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Veronica</a:t>
            </a:r>
            <a:endParaRPr sz="2400">
              <a:solidFill>
                <a:srgbClr val="98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Saroja</a:t>
            </a:r>
            <a:endParaRPr sz="2400">
              <a:solidFill>
                <a:srgbClr val="98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Taniya</a:t>
            </a:r>
            <a:endParaRPr sz="2400">
              <a:solidFill>
                <a:srgbClr val="98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Matty</a:t>
            </a:r>
            <a:endParaRPr sz="2400">
              <a:solidFill>
                <a:srgbClr val="98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A0A"/>
                </a:solidFill>
                <a:latin typeface="Raleway"/>
                <a:ea typeface="Raleway"/>
                <a:cs typeface="Raleway"/>
                <a:sym typeface="Raleway"/>
              </a:rPr>
              <a:t>**honorable mention to Taylor &amp;  Asim  </a:t>
            </a:r>
            <a:endParaRPr sz="100"/>
          </a:p>
        </p:txBody>
      </p:sp>
      <p:sp>
        <p:nvSpPr>
          <p:cNvPr id="491" name="Google Shape;491;p20"/>
          <p:cNvSpPr txBox="1"/>
          <p:nvPr/>
        </p:nvSpPr>
        <p:spPr>
          <a:xfrm>
            <a:off x="1062576" y="3323475"/>
            <a:ext cx="726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The Cool Cat Coders </a:t>
            </a:r>
            <a:r>
              <a:rPr b="0" i="0" lang="en" sz="50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endParaRPr b="1" i="0" sz="5000" u="none" cap="none" strike="noStrike">
              <a:solidFill>
                <a:srgbClr val="980A0A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492" name="Google Shape;4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33105">
            <a:off x="1609039" y="1314172"/>
            <a:ext cx="1087250" cy="206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41807">
            <a:off x="6381339" y="1314172"/>
            <a:ext cx="1087249" cy="206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0040_Hepburn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