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6" r:id="rId1"/>
  </p:sldMasterIdLst>
  <p:sldIdLst>
    <p:sldId id="256" r:id="rId2"/>
    <p:sldId id="257" r:id="rId3"/>
    <p:sldId id="258" r:id="rId4"/>
    <p:sldId id="334" r:id="rId5"/>
    <p:sldId id="267" r:id="rId6"/>
    <p:sldId id="260" r:id="rId7"/>
    <p:sldId id="330" r:id="rId8"/>
    <p:sldId id="333" r:id="rId9"/>
    <p:sldId id="338" r:id="rId10"/>
    <p:sldId id="336" r:id="rId11"/>
    <p:sldId id="340" r:id="rId12"/>
    <p:sldId id="337" r:id="rId13"/>
    <p:sldId id="341" r:id="rId14"/>
    <p:sldId id="344" r:id="rId15"/>
    <p:sldId id="345" r:id="rId16"/>
    <p:sldId id="272" r:id="rId17"/>
    <p:sldId id="342" r:id="rId18"/>
    <p:sldId id="274" r:id="rId19"/>
    <p:sldId id="277" r:id="rId20"/>
    <p:sldId id="278" r:id="rId21"/>
    <p:sldId id="304" r:id="rId22"/>
    <p:sldId id="305" r:id="rId23"/>
    <p:sldId id="306" r:id="rId24"/>
    <p:sldId id="312" r:id="rId25"/>
    <p:sldId id="313" r:id="rId26"/>
    <p:sldId id="268" r:id="rId27"/>
    <p:sldId id="269" r:id="rId28"/>
    <p:sldId id="270" r:id="rId29"/>
    <p:sldId id="276" r:id="rId30"/>
    <p:sldId id="279" r:id="rId31"/>
    <p:sldId id="280" r:id="rId32"/>
    <p:sldId id="283" r:id="rId33"/>
    <p:sldId id="284" r:id="rId34"/>
    <p:sldId id="285" r:id="rId35"/>
    <p:sldId id="286" r:id="rId36"/>
    <p:sldId id="287" r:id="rId37"/>
    <p:sldId id="295" r:id="rId38"/>
    <p:sldId id="296" r:id="rId39"/>
    <p:sldId id="297" r:id="rId40"/>
    <p:sldId id="298" r:id="rId41"/>
    <p:sldId id="299" r:id="rId42"/>
    <p:sldId id="300" r:id="rId43"/>
    <p:sldId id="301" r:id="rId44"/>
    <p:sldId id="302" r:id="rId45"/>
    <p:sldId id="303" r:id="rId46"/>
    <p:sldId id="316" r:id="rId47"/>
    <p:sldId id="317" r:id="rId48"/>
    <p:sldId id="318" r:id="rId49"/>
    <p:sldId id="321" r:id="rId50"/>
    <p:sldId id="323" r:id="rId51"/>
    <p:sldId id="324" r:id="rId52"/>
    <p:sldId id="325" r:id="rId53"/>
    <p:sldId id="326" r:id="rId54"/>
    <p:sldId id="327" r:id="rId55"/>
    <p:sldId id="328" r:id="rId56"/>
    <p:sldId id="343" r:id="rId5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43" autoAdjust="0"/>
    <p:restoredTop sz="94660"/>
  </p:normalViewPr>
  <p:slideViewPr>
    <p:cSldViewPr snapToGrid="0">
      <p:cViewPr varScale="1">
        <p:scale>
          <a:sx n="86" d="100"/>
          <a:sy n="86" d="100"/>
        </p:scale>
        <p:origin x="57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74996-874A-449D-A01F-468ED02FD2B6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964A8-51D8-4D8F-BBF9-E2DE39A04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18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74996-874A-449D-A01F-468ED02FD2B6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964A8-51D8-4D8F-BBF9-E2DE39A04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137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74996-874A-449D-A01F-468ED02FD2B6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964A8-51D8-4D8F-BBF9-E2DE39A04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9826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74996-874A-449D-A01F-468ED02FD2B6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964A8-51D8-4D8F-BBF9-E2DE39A0434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227614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74996-874A-449D-A01F-468ED02FD2B6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964A8-51D8-4D8F-BBF9-E2DE39A04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7974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74996-874A-449D-A01F-468ED02FD2B6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964A8-51D8-4D8F-BBF9-E2DE39A04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2099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74996-874A-449D-A01F-468ED02FD2B6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964A8-51D8-4D8F-BBF9-E2DE39A04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6599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74996-874A-449D-A01F-468ED02FD2B6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964A8-51D8-4D8F-BBF9-E2DE39A04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7633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74996-874A-449D-A01F-468ED02FD2B6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964A8-51D8-4D8F-BBF9-E2DE39A04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766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74996-874A-449D-A01F-468ED02FD2B6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964A8-51D8-4D8F-BBF9-E2DE39A04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257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74996-874A-449D-A01F-468ED02FD2B6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964A8-51D8-4D8F-BBF9-E2DE39A04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296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74996-874A-449D-A01F-468ED02FD2B6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964A8-51D8-4D8F-BBF9-E2DE39A04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20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74996-874A-449D-A01F-468ED02FD2B6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964A8-51D8-4D8F-BBF9-E2DE39A04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810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74996-874A-449D-A01F-468ED02FD2B6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964A8-51D8-4D8F-BBF9-E2DE39A04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093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74996-874A-449D-A01F-468ED02FD2B6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964A8-51D8-4D8F-BBF9-E2DE39A04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014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74996-874A-449D-A01F-468ED02FD2B6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964A8-51D8-4D8F-BBF9-E2DE39A04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128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74996-874A-449D-A01F-468ED02FD2B6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964A8-51D8-4D8F-BBF9-E2DE39A04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532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4474996-874A-449D-A01F-468ED02FD2B6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D964A8-51D8-4D8F-BBF9-E2DE39A04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7588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  <p:sldLayoutId id="2147483779" r:id="rId13"/>
    <p:sldLayoutId id="2147483780" r:id="rId14"/>
    <p:sldLayoutId id="2147483781" r:id="rId15"/>
    <p:sldLayoutId id="2147483782" r:id="rId16"/>
    <p:sldLayoutId id="214748378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1591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11041190" cy="62691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JavaScript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48245"/>
            <a:ext cx="8596668" cy="4493117"/>
          </a:xfrm>
        </p:spPr>
        <p:txBody>
          <a:bodyPr/>
          <a:lstStyle/>
          <a:p>
            <a:r>
              <a:rPr lang="en-US" b="1" dirty="0"/>
              <a:t>Accessing Object Properties</a:t>
            </a:r>
          </a:p>
          <a:p>
            <a:r>
              <a:rPr lang="en-US" dirty="0"/>
              <a:t>You can access object properties in two ways</a:t>
            </a:r>
          </a:p>
          <a:p>
            <a:pPr lvl="1"/>
            <a:r>
              <a:rPr lang="en-US" i="1" dirty="0" err="1"/>
              <a:t>objectName.propertyName</a:t>
            </a:r>
            <a:endParaRPr lang="en-US" dirty="0"/>
          </a:p>
          <a:p>
            <a:pPr lvl="1"/>
            <a:r>
              <a:rPr lang="en-US" i="1" dirty="0" err="1"/>
              <a:t>objectName</a:t>
            </a:r>
            <a:r>
              <a:rPr lang="en-US" i="1" dirty="0"/>
              <a:t>[</a:t>
            </a:r>
            <a:r>
              <a:rPr lang="en-US" i="1" dirty="0" err="1"/>
              <a:t>propertyName</a:t>
            </a:r>
            <a:r>
              <a:rPr lang="en-US" i="1" dirty="0"/>
              <a:t>]</a:t>
            </a:r>
            <a:r>
              <a:rPr lang="en-US" dirty="0"/>
              <a:t> </a:t>
            </a:r>
          </a:p>
          <a:p>
            <a:r>
              <a:rPr lang="en-US" b="1" dirty="0"/>
              <a:t>Accessing Object Methods</a:t>
            </a:r>
          </a:p>
          <a:p>
            <a:r>
              <a:rPr lang="en-US" dirty="0"/>
              <a:t>You access an object method with the following syntax:</a:t>
            </a:r>
          </a:p>
          <a:p>
            <a:pPr lvl="1"/>
            <a:r>
              <a:rPr lang="en-US" i="1" dirty="0" err="1"/>
              <a:t>objectName.methodName</a:t>
            </a:r>
            <a:r>
              <a:rPr lang="en-US" i="1" dirty="0"/>
              <a:t>()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7417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0966" y="216485"/>
            <a:ext cx="11050068" cy="831079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Java Script -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7666" y="988658"/>
            <a:ext cx="8596668" cy="443163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Java Script Arrays or Collection of the Objects or values .  Each Object will  be having Similar kind of its own properties as we have seen in Early Slides .</a:t>
            </a:r>
          </a:p>
          <a:p>
            <a:pPr marL="0" indent="0">
              <a:buNone/>
            </a:pPr>
            <a:r>
              <a:rPr lang="en-US" dirty="0"/>
              <a:t>Java Script Arrays will be surrounded with “[ ]” .</a:t>
            </a:r>
          </a:p>
          <a:p>
            <a:pPr marL="0" indent="0">
              <a:buNone/>
            </a:pPr>
            <a:r>
              <a:rPr lang="en-US" dirty="0"/>
              <a:t>The Data Inside this Square Brackets are related to this Array .</a:t>
            </a:r>
          </a:p>
          <a:p>
            <a:pPr marL="0" indent="0">
              <a:buNone/>
            </a:pPr>
            <a:r>
              <a:rPr lang="en-US" dirty="0"/>
              <a:t>Example : states[];</a:t>
            </a:r>
          </a:p>
          <a:p>
            <a:pPr marL="0" indent="0">
              <a:buNone/>
            </a:pPr>
            <a:r>
              <a:rPr lang="en-US" dirty="0"/>
              <a:t>The “States” is an Array . It don’t have any values . It is an Empty Array .</a:t>
            </a:r>
          </a:p>
          <a:p>
            <a:pPr marL="0" indent="0">
              <a:buNone/>
            </a:pPr>
            <a:r>
              <a:rPr lang="en-US" dirty="0"/>
              <a:t>Let us add one value for that Array . </a:t>
            </a:r>
          </a:p>
          <a:p>
            <a:pPr marL="0" indent="0">
              <a:buNone/>
            </a:pPr>
            <a:r>
              <a:rPr lang="en-US" dirty="0"/>
              <a:t>States=[“Karnataka ”];</a:t>
            </a:r>
          </a:p>
          <a:p>
            <a:pPr marL="0" indent="0" algn="ctr">
              <a:buNone/>
            </a:pPr>
            <a:r>
              <a:rPr lang="en-US" dirty="0">
                <a:solidFill>
                  <a:srgbClr val="FF0000"/>
                </a:solidFill>
              </a:rPr>
              <a:t>How many Values we have In States Array : 1</a:t>
            </a:r>
          </a:p>
        </p:txBody>
      </p:sp>
    </p:spTree>
    <p:extLst>
      <p:ext uri="{BB962C8B-B14F-4D97-AF65-F5344CB8AC3E}">
        <p14:creationId xmlns:p14="http://schemas.microsoft.com/office/powerpoint/2010/main" val="19108170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10965881" cy="1154140"/>
          </a:xfrm>
        </p:spPr>
        <p:txBody>
          <a:bodyPr/>
          <a:lstStyle/>
          <a:p>
            <a:pPr algn="ctr"/>
            <a:r>
              <a:rPr lang="en-US" b="1" dirty="0"/>
              <a:t>JavaScript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Creating an Array</a:t>
            </a:r>
          </a:p>
          <a:p>
            <a:pPr lvl="1"/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i="1" dirty="0"/>
              <a:t>array-name</a:t>
            </a:r>
            <a:r>
              <a:rPr lang="en-US" dirty="0"/>
              <a:t> = [</a:t>
            </a:r>
            <a:r>
              <a:rPr lang="en-US" i="1" dirty="0"/>
              <a:t>item1</a:t>
            </a:r>
            <a:r>
              <a:rPr lang="en-US" dirty="0"/>
              <a:t>, </a:t>
            </a:r>
            <a:r>
              <a:rPr lang="en-US" i="1" dirty="0"/>
              <a:t>item2</a:t>
            </a:r>
            <a:r>
              <a:rPr lang="en-US" dirty="0"/>
              <a:t>, ...]; </a:t>
            </a:r>
          </a:p>
          <a:p>
            <a:pPr marL="457200" lvl="1" indent="0">
              <a:buNone/>
            </a:pPr>
            <a:r>
              <a:rPr lang="en-US" b="1" dirty="0"/>
              <a:t>Access the Elements of an Array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 err="1"/>
              <a:t>var</a:t>
            </a:r>
            <a:r>
              <a:rPr lang="en-US" dirty="0"/>
              <a:t> name = cars[0];</a:t>
            </a:r>
          </a:p>
          <a:p>
            <a:pPr marL="457200" lvl="1" indent="0">
              <a:buNone/>
            </a:pPr>
            <a:r>
              <a:rPr lang="en-US" dirty="0"/>
              <a:t>cars[0] = "Opel"; </a:t>
            </a:r>
          </a:p>
          <a:p>
            <a:pPr marL="457200" lvl="1" indent="0">
              <a:buNone/>
            </a:pPr>
            <a:r>
              <a:rPr lang="en-US" b="1" dirty="0"/>
              <a:t>Array Properties and Methods</a:t>
            </a:r>
          </a:p>
          <a:p>
            <a:pPr marL="457200" lvl="1" indent="0">
              <a:buNone/>
            </a:pPr>
            <a:r>
              <a:rPr lang="en-US" dirty="0"/>
              <a:t>The </a:t>
            </a:r>
            <a:r>
              <a:rPr lang="en-US" b="1" dirty="0"/>
              <a:t>length</a:t>
            </a:r>
            <a:r>
              <a:rPr lang="en-US" dirty="0"/>
              <a:t> property of an array returns the length of an array (the number of array elements)</a:t>
            </a:r>
          </a:p>
        </p:txBody>
      </p:sp>
    </p:spTree>
    <p:extLst>
      <p:ext uri="{BB962C8B-B14F-4D97-AF65-F5344CB8AC3E}">
        <p14:creationId xmlns:p14="http://schemas.microsoft.com/office/powerpoint/2010/main" val="3635391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47650"/>
            <a:ext cx="10890270" cy="61912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Accessing The Arrays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036639"/>
            <a:ext cx="8596668" cy="388077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States=[“Karnataka ”,”</a:t>
            </a:r>
            <a:r>
              <a:rPr lang="en-US" dirty="0" err="1"/>
              <a:t>Andhra”,”Telangana</a:t>
            </a:r>
            <a:r>
              <a:rPr lang="en-US" dirty="0"/>
              <a:t>”];</a:t>
            </a:r>
          </a:p>
          <a:p>
            <a:pPr marL="0" indent="0">
              <a:buNone/>
            </a:pPr>
            <a:r>
              <a:rPr lang="en-US" dirty="0"/>
              <a:t>console.log(States[0]);</a:t>
            </a:r>
          </a:p>
          <a:p>
            <a:pPr marL="0" indent="0">
              <a:buNone/>
            </a:pPr>
            <a:r>
              <a:rPr lang="en-US" dirty="0"/>
              <a:t>console.log(States[1]);</a:t>
            </a:r>
          </a:p>
          <a:p>
            <a:pPr marL="0" indent="0">
              <a:buNone/>
            </a:pPr>
            <a:r>
              <a:rPr lang="en-US" dirty="0"/>
              <a:t>console.log(States[2]);</a:t>
            </a:r>
          </a:p>
          <a:p>
            <a:pPr marL="0" indent="0">
              <a:buNone/>
            </a:pPr>
            <a:r>
              <a:rPr lang="en-US" dirty="0"/>
              <a:t>Array Index Positons are started from 0,1,2,3</a:t>
            </a:r>
          </a:p>
          <a:p>
            <a:pPr marL="0" indent="0">
              <a:buNone/>
            </a:pPr>
            <a:r>
              <a:rPr lang="en-US" dirty="0"/>
              <a:t>Note : No of Values are different and Index positions are different 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6122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7143B-7517-41C6-A6DE-5BD126D09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133121"/>
            <a:ext cx="9404723" cy="1400530"/>
          </a:xfrm>
        </p:spPr>
        <p:txBody>
          <a:bodyPr/>
          <a:lstStyle/>
          <a:p>
            <a:pPr algn="ctr"/>
            <a:r>
              <a:rPr lang="en-US" dirty="0"/>
              <a:t>Array Methods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29738-C3B6-4D4E-A1B2-8DAD5ACFAE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9402" y="1392679"/>
            <a:ext cx="10029286" cy="4907871"/>
          </a:xfrm>
        </p:spPr>
        <p:txBody>
          <a:bodyPr>
            <a:normAutofit/>
          </a:bodyPr>
          <a:lstStyle/>
          <a:p>
            <a:r>
              <a:rPr lang="en-US" dirty="0"/>
              <a:t>Push – To add a value to end of the Array</a:t>
            </a:r>
          </a:p>
          <a:p>
            <a:r>
              <a:rPr lang="en-US" dirty="0"/>
              <a:t>Unshift – To add a value to Start of the Array</a:t>
            </a:r>
          </a:p>
          <a:p>
            <a:r>
              <a:rPr lang="en-US" dirty="0"/>
              <a:t>Splice – To Add a value in middle of the Array</a:t>
            </a:r>
          </a:p>
          <a:p>
            <a:r>
              <a:rPr lang="en-US" dirty="0"/>
              <a:t>POP- To Delete a value at end of the Array</a:t>
            </a:r>
          </a:p>
          <a:p>
            <a:r>
              <a:rPr lang="en-US" dirty="0"/>
              <a:t>Shift- To Delete a value at the Start of the Array</a:t>
            </a:r>
          </a:p>
          <a:p>
            <a:r>
              <a:rPr lang="en-US" dirty="0"/>
              <a:t>Splice – To Remove a value in middle of an Array</a:t>
            </a:r>
          </a:p>
          <a:p>
            <a:r>
              <a:rPr lang="en-US" dirty="0"/>
              <a:t>Sort – To Sort A Array</a:t>
            </a:r>
          </a:p>
          <a:p>
            <a:r>
              <a:rPr lang="en-US" dirty="0"/>
              <a:t>Reverse – To Reverse An Array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41315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4E1B66-0013-409E-A74E-CF4347D13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461640"/>
            <a:ext cx="10709410" cy="5786760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/>
              <a:t>Concat</a:t>
            </a:r>
            <a:r>
              <a:rPr lang="en-US" dirty="0"/>
              <a:t>() method returns a new array comprised of this array joined with two or more arrays.</a:t>
            </a:r>
          </a:p>
          <a:p>
            <a:endParaRPr lang="en-US" dirty="0"/>
          </a:p>
          <a:p>
            <a:r>
              <a:rPr lang="en-US" dirty="0"/>
              <a:t>Every - Returns </a:t>
            </a:r>
            <a:r>
              <a:rPr lang="en-US" b="1" dirty="0"/>
              <a:t>true</a:t>
            </a:r>
            <a:r>
              <a:rPr lang="en-US" dirty="0"/>
              <a:t> if every element in this array satisfies the provided testing function.</a:t>
            </a:r>
          </a:p>
          <a:p>
            <a:endParaRPr lang="en-US" dirty="0"/>
          </a:p>
          <a:p>
            <a:r>
              <a:rPr lang="en-US" dirty="0"/>
              <a:t>some() method tests whether some element in the array passes the test implemented by the provided function.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Filter() method creates a new array with all elements that pass the condition</a:t>
            </a:r>
          </a:p>
          <a:p>
            <a:r>
              <a:rPr lang="en-US" dirty="0" err="1"/>
              <a:t>ForEach</a:t>
            </a:r>
            <a:r>
              <a:rPr lang="en-US" dirty="0"/>
              <a:t>() method calls a function for each element in the array.</a:t>
            </a:r>
          </a:p>
          <a:p>
            <a:r>
              <a:rPr lang="en-US" dirty="0" err="1"/>
              <a:t>IndexOf</a:t>
            </a:r>
            <a:r>
              <a:rPr lang="en-US" dirty="0"/>
              <a:t>() method returns the first index at which a given element can be found in the array</a:t>
            </a:r>
          </a:p>
          <a:p>
            <a:r>
              <a:rPr lang="en-US" dirty="0"/>
              <a:t>join() method joins all the elements of an array into a string.</a:t>
            </a:r>
          </a:p>
          <a:p>
            <a:r>
              <a:rPr lang="en-US" dirty="0" err="1"/>
              <a:t>lastIndexOf</a:t>
            </a:r>
            <a:r>
              <a:rPr lang="en-US" dirty="0"/>
              <a:t>() method returns the last index at which a given element can be found in the array</a:t>
            </a:r>
          </a:p>
          <a:p>
            <a:r>
              <a:rPr lang="en-US" dirty="0"/>
              <a:t>map() method creates a new array with the results of calling a provided function on every element in this array</a:t>
            </a:r>
          </a:p>
          <a:p>
            <a:r>
              <a:rPr lang="en-US" dirty="0"/>
              <a:t>reduce() method applies a function simultaneously against two values of the array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191484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11010270" cy="1400530"/>
          </a:xfrm>
        </p:spPr>
        <p:txBody>
          <a:bodyPr/>
          <a:lstStyle/>
          <a:p>
            <a:pPr algn="ctr"/>
            <a:r>
              <a:rPr lang="en-US" b="1" dirty="0"/>
              <a:t>JavaScript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61795"/>
            <a:ext cx="8946541" cy="4195481"/>
          </a:xfrm>
        </p:spPr>
        <p:txBody>
          <a:bodyPr/>
          <a:lstStyle/>
          <a:p>
            <a:r>
              <a:rPr lang="en-US" dirty="0"/>
              <a:t>A JavaScript function is a block of code designed to perform a particular task.</a:t>
            </a:r>
          </a:p>
          <a:p>
            <a:r>
              <a:rPr lang="en-US" dirty="0"/>
              <a:t>A JavaScript function is executed when "something" invokes it (calls it)</a:t>
            </a:r>
          </a:p>
          <a:p>
            <a:pPr lvl="1"/>
            <a:r>
              <a:rPr lang="en-US" dirty="0"/>
              <a:t>function </a:t>
            </a:r>
            <a:r>
              <a:rPr lang="en-US" i="1" dirty="0"/>
              <a:t>name</a:t>
            </a:r>
            <a:r>
              <a:rPr lang="en-US" dirty="0"/>
              <a:t>(</a:t>
            </a:r>
            <a:r>
              <a:rPr lang="en-US" i="1" dirty="0"/>
              <a:t>parameter1, parameter2, parameter3</a:t>
            </a:r>
            <a:r>
              <a:rPr lang="en-US" dirty="0"/>
              <a:t>) {</a:t>
            </a:r>
            <a:br>
              <a:rPr lang="en-US" dirty="0"/>
            </a:br>
            <a:r>
              <a:rPr lang="en-US" dirty="0"/>
              <a:t>    </a:t>
            </a:r>
            <a:r>
              <a:rPr lang="en-US" i="1" dirty="0"/>
              <a:t>code to be executed</a:t>
            </a:r>
            <a:br>
              <a:rPr lang="en-US" dirty="0"/>
            </a:b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62104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6AB15-AD23-4887-A5F7-C53C839BA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0894860" cy="967709"/>
          </a:xfrm>
        </p:spPr>
        <p:txBody>
          <a:bodyPr/>
          <a:lstStyle/>
          <a:p>
            <a:pPr algn="ctr"/>
            <a:r>
              <a:rPr lang="en-US" b="1" dirty="0"/>
              <a:t>Different ways of declaring functions</a:t>
            </a:r>
            <a:br>
              <a:rPr lang="en-US" b="1" dirty="0"/>
            </a:b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872B1B-0F25-4675-83C3-5873786FF1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509204"/>
            <a:ext cx="10437659" cy="4748073"/>
          </a:xfrm>
        </p:spPr>
        <p:txBody>
          <a:bodyPr>
            <a:normAutofit/>
          </a:bodyPr>
          <a:lstStyle/>
          <a:p>
            <a:r>
              <a:rPr lang="en-IN" sz="2400" dirty="0"/>
              <a:t>function A(){}; </a:t>
            </a:r>
            <a:r>
              <a:rPr lang="en-IN" sz="2400" i="1" dirty="0"/>
              <a:t>// function declaration</a:t>
            </a:r>
            <a:r>
              <a:rPr lang="en-IN" sz="2400" dirty="0"/>
              <a:t> </a:t>
            </a:r>
          </a:p>
          <a:p>
            <a:r>
              <a:rPr lang="en-IN" sz="2400" dirty="0"/>
              <a:t>var B = function(){}; </a:t>
            </a:r>
            <a:r>
              <a:rPr lang="en-IN" sz="2400" i="1" dirty="0"/>
              <a:t>// function expression</a:t>
            </a:r>
            <a:r>
              <a:rPr lang="en-IN" sz="2400" dirty="0"/>
              <a:t> </a:t>
            </a:r>
          </a:p>
          <a:p>
            <a:r>
              <a:rPr lang="en-IN" sz="2400" dirty="0"/>
              <a:t>var C = (function(){}); </a:t>
            </a:r>
            <a:r>
              <a:rPr lang="en-IN" sz="2400" i="1" dirty="0"/>
              <a:t>// function expression with grouping operators</a:t>
            </a:r>
            <a:r>
              <a:rPr lang="en-IN" sz="2400" dirty="0"/>
              <a:t> </a:t>
            </a:r>
          </a:p>
          <a:p>
            <a:r>
              <a:rPr lang="en-IN" sz="2400" dirty="0"/>
              <a:t>var D = function foo(){}; </a:t>
            </a:r>
            <a:r>
              <a:rPr lang="en-IN" sz="2400" i="1" dirty="0"/>
              <a:t>// named function expression</a:t>
            </a:r>
            <a:r>
              <a:rPr lang="en-IN" sz="2400" dirty="0"/>
              <a:t> </a:t>
            </a:r>
          </a:p>
          <a:p>
            <a:r>
              <a:rPr lang="en-IN" sz="2400" dirty="0"/>
              <a:t>var E = (function(){ </a:t>
            </a:r>
            <a:r>
              <a:rPr lang="en-IN" sz="2400" i="1" dirty="0"/>
              <a:t>// IIFE that returns a function</a:t>
            </a:r>
            <a:r>
              <a:rPr lang="en-IN" sz="2400" dirty="0"/>
              <a:t> return function(){} })(); </a:t>
            </a:r>
          </a:p>
          <a:p>
            <a:r>
              <a:rPr lang="en-IN" sz="2400" dirty="0"/>
              <a:t>var F = new Function(); </a:t>
            </a:r>
            <a:r>
              <a:rPr lang="en-IN" sz="2400" i="1" dirty="0"/>
              <a:t>// Function constructor</a:t>
            </a:r>
            <a:r>
              <a:rPr lang="en-IN" sz="2400" dirty="0"/>
              <a:t> </a:t>
            </a:r>
          </a:p>
          <a:p>
            <a:r>
              <a:rPr lang="en-IN" sz="2400" dirty="0"/>
              <a:t>var H = x =&gt; x * 2; </a:t>
            </a:r>
            <a:r>
              <a:rPr lang="en-IN" sz="2400" i="1" dirty="0"/>
              <a:t>// ES6 arrow function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5178189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10992514" cy="1400530"/>
          </a:xfrm>
        </p:spPr>
        <p:txBody>
          <a:bodyPr/>
          <a:lstStyle/>
          <a:p>
            <a:pPr algn="ctr"/>
            <a:r>
              <a:rPr lang="en-US" b="1" dirty="0"/>
              <a:t>Function Return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10144696" cy="4195481"/>
          </a:xfrm>
        </p:spPr>
        <p:txBody>
          <a:bodyPr/>
          <a:lstStyle/>
          <a:p>
            <a:r>
              <a:rPr lang="en-US" dirty="0"/>
              <a:t>When JavaScript reaches a </a:t>
            </a:r>
            <a:r>
              <a:rPr lang="en-US" b="1" dirty="0"/>
              <a:t>return statement</a:t>
            </a:r>
            <a:r>
              <a:rPr lang="en-US" dirty="0"/>
              <a:t>, the function will stop executing.</a:t>
            </a:r>
          </a:p>
          <a:p>
            <a:r>
              <a:rPr lang="en-US" dirty="0"/>
              <a:t>If the function was invoked from a statement, JavaScript will "return" to execute the code after the invoking statement.</a:t>
            </a:r>
          </a:p>
          <a:p>
            <a:r>
              <a:rPr lang="en-US" dirty="0"/>
              <a:t>Functions often compute a </a:t>
            </a:r>
            <a:r>
              <a:rPr lang="en-US" b="1" dirty="0"/>
              <a:t>return value</a:t>
            </a:r>
            <a:r>
              <a:rPr lang="en-US" dirty="0"/>
              <a:t>. The return value is "returned" back to the "caller":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8884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11063536" cy="1400530"/>
          </a:xfrm>
        </p:spPr>
        <p:txBody>
          <a:bodyPr/>
          <a:lstStyle/>
          <a:p>
            <a:pPr algn="ctr"/>
            <a:r>
              <a:rPr lang="en-US" b="1" dirty="0"/>
              <a:t>JavaScript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HTML events are </a:t>
            </a:r>
            <a:r>
              <a:rPr lang="en-US" b="1" dirty="0"/>
              <a:t>"things"</a:t>
            </a:r>
            <a:r>
              <a:rPr lang="en-US" dirty="0"/>
              <a:t> that happen to HTML elements.</a:t>
            </a:r>
          </a:p>
          <a:p>
            <a:r>
              <a:rPr lang="en-US" dirty="0"/>
              <a:t>When JavaScript is used in HTML pages, JavaScript can </a:t>
            </a:r>
            <a:r>
              <a:rPr lang="en-US" b="1" dirty="0"/>
              <a:t>"react"</a:t>
            </a:r>
            <a:r>
              <a:rPr lang="en-US" dirty="0"/>
              <a:t> on these events</a:t>
            </a:r>
          </a:p>
          <a:p>
            <a:r>
              <a:rPr lang="en-US" dirty="0"/>
              <a:t>JavaScript lets you execute code when events are detected.</a:t>
            </a:r>
          </a:p>
          <a:p>
            <a:r>
              <a:rPr lang="en-US" dirty="0"/>
              <a:t>HTML allows event handler attributes, </a:t>
            </a:r>
            <a:r>
              <a:rPr lang="en-US" b="1" dirty="0"/>
              <a:t>with JavaScript code</a:t>
            </a:r>
            <a:r>
              <a:rPr lang="en-US" dirty="0"/>
              <a:t>, to be added to HTML elements.</a:t>
            </a:r>
          </a:p>
          <a:p>
            <a:r>
              <a:rPr lang="en-US" dirty="0"/>
              <a:t>With single quotes:</a:t>
            </a:r>
          </a:p>
          <a:p>
            <a:r>
              <a:rPr lang="en-US" dirty="0"/>
              <a:t>&lt;</a:t>
            </a:r>
            <a:r>
              <a:rPr lang="en-US" i="1" dirty="0"/>
              <a:t>some-HTML-element</a:t>
            </a:r>
            <a:r>
              <a:rPr lang="en-US" dirty="0"/>
              <a:t> </a:t>
            </a:r>
            <a:r>
              <a:rPr lang="en-US" i="1" dirty="0"/>
              <a:t>some-event</a:t>
            </a:r>
            <a:r>
              <a:rPr lang="en-US" dirty="0"/>
              <a:t>=</a:t>
            </a:r>
            <a:r>
              <a:rPr lang="en-US" b="1" dirty="0"/>
              <a:t>'</a:t>
            </a:r>
            <a:r>
              <a:rPr lang="en-US" b="1" i="1" dirty="0"/>
              <a:t>some JavaScript</a:t>
            </a:r>
            <a:r>
              <a:rPr lang="en-US" b="1" dirty="0"/>
              <a:t>'</a:t>
            </a:r>
            <a:r>
              <a:rPr lang="en-US" dirty="0"/>
              <a:t>&gt;</a:t>
            </a:r>
          </a:p>
          <a:p>
            <a:r>
              <a:rPr lang="en-US" dirty="0"/>
              <a:t>With double quotes:</a:t>
            </a:r>
          </a:p>
          <a:p>
            <a:r>
              <a:rPr lang="en-US" dirty="0"/>
              <a:t>&lt;</a:t>
            </a:r>
            <a:r>
              <a:rPr lang="en-US" i="1" dirty="0"/>
              <a:t>some-HTML-element</a:t>
            </a:r>
            <a:r>
              <a:rPr lang="en-US" dirty="0"/>
              <a:t> </a:t>
            </a:r>
            <a:r>
              <a:rPr lang="en-US" i="1" dirty="0"/>
              <a:t>some-event</a:t>
            </a:r>
            <a:r>
              <a:rPr lang="en-US" dirty="0"/>
              <a:t>=</a:t>
            </a:r>
            <a:r>
              <a:rPr lang="en-US" b="1" dirty="0"/>
              <a:t>"</a:t>
            </a:r>
            <a:r>
              <a:rPr lang="en-US" b="1" i="1" dirty="0"/>
              <a:t>some JavaScript</a:t>
            </a:r>
            <a:r>
              <a:rPr lang="en-US" b="1" dirty="0"/>
              <a:t>"</a:t>
            </a:r>
            <a:r>
              <a:rPr lang="en-US" dirty="0"/>
              <a:t>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363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/>
              <a:t>What You Can do with </a:t>
            </a:r>
            <a:r>
              <a:rPr lang="en-US" b="1" u="sng" dirty="0"/>
              <a:t>JavaScript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JavaScript Can Change HTML Content.</a:t>
            </a:r>
          </a:p>
          <a:p>
            <a:r>
              <a:rPr lang="en-US" b="1" dirty="0"/>
              <a:t>JavaScript Can Change HTML Attributes.</a:t>
            </a:r>
          </a:p>
          <a:p>
            <a:r>
              <a:rPr lang="en-US" b="1" dirty="0"/>
              <a:t>JavaScript Can Change HTML Styles (CSS).</a:t>
            </a:r>
          </a:p>
          <a:p>
            <a:r>
              <a:rPr lang="en-US" b="1" dirty="0"/>
              <a:t>JavaScript Can Validate Data.</a:t>
            </a:r>
          </a:p>
          <a:p>
            <a:r>
              <a:rPr lang="en-US" b="1" dirty="0"/>
              <a:t>JavaScript Can Create HTML Elements 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5403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11010270" cy="1400530"/>
          </a:xfrm>
        </p:spPr>
        <p:txBody>
          <a:bodyPr/>
          <a:lstStyle/>
          <a:p>
            <a:pPr algn="ctr"/>
            <a:r>
              <a:rPr lang="en-US" b="1" dirty="0"/>
              <a:t>Common HTML Events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425" y="2825376"/>
            <a:ext cx="8947150" cy="2597019"/>
          </a:xfrm>
        </p:spPr>
      </p:pic>
    </p:spTree>
    <p:extLst>
      <p:ext uri="{BB962C8B-B14F-4D97-AF65-F5344CB8AC3E}">
        <p14:creationId xmlns:p14="http://schemas.microsoft.com/office/powerpoint/2010/main" val="40523614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JavaScript HTML DOM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With the object model, JavaScript gets all the power it needs to create dynamic HTML: </a:t>
            </a:r>
          </a:p>
          <a:p>
            <a:r>
              <a:rPr lang="en-US" dirty="0"/>
              <a:t>JavaScript can change all the HTML elements in the page</a:t>
            </a:r>
          </a:p>
          <a:p>
            <a:r>
              <a:rPr lang="en-US" dirty="0"/>
              <a:t>JavaScript can change all the HTML attributes in the page</a:t>
            </a:r>
          </a:p>
          <a:p>
            <a:r>
              <a:rPr lang="en-US" dirty="0"/>
              <a:t>JavaScript can change all the CSS styles in the page</a:t>
            </a:r>
          </a:p>
          <a:p>
            <a:r>
              <a:rPr lang="en-US" dirty="0"/>
              <a:t>JavaScript can remove existing HTML elements and attributes</a:t>
            </a:r>
          </a:p>
          <a:p>
            <a:r>
              <a:rPr lang="en-US" dirty="0"/>
              <a:t>JavaScript can add new HTML elements and attributes</a:t>
            </a:r>
          </a:p>
          <a:p>
            <a:r>
              <a:rPr lang="en-US" dirty="0"/>
              <a:t>JavaScript can react to all existing HTML events in the page</a:t>
            </a:r>
          </a:p>
          <a:p>
            <a:r>
              <a:rPr lang="en-US" dirty="0"/>
              <a:t>JavaScript can create new HTML events in the page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8344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0678" y="2061515"/>
            <a:ext cx="8690643" cy="4195762"/>
          </a:xfrm>
        </p:spPr>
      </p:pic>
    </p:spTree>
    <p:extLst>
      <p:ext uri="{BB962C8B-B14F-4D97-AF65-F5344CB8AC3E}">
        <p14:creationId xmlns:p14="http://schemas.microsoft.com/office/powerpoint/2010/main" val="13881114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425" y="1562562"/>
            <a:ext cx="8947150" cy="3862018"/>
          </a:xfrm>
        </p:spPr>
      </p:pic>
    </p:spTree>
    <p:extLst>
      <p:ext uri="{BB962C8B-B14F-4D97-AF65-F5344CB8AC3E}">
        <p14:creationId xmlns:p14="http://schemas.microsoft.com/office/powerpoint/2010/main" val="10101559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11001392" cy="887810"/>
          </a:xfrm>
        </p:spPr>
        <p:txBody>
          <a:bodyPr/>
          <a:lstStyle/>
          <a:p>
            <a:pPr algn="ctr"/>
            <a:r>
              <a:rPr lang="en-US" b="1" dirty="0"/>
              <a:t>JavaScript HTML DOM EventListener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The </a:t>
            </a:r>
            <a:r>
              <a:rPr lang="en-US" dirty="0" err="1"/>
              <a:t>addEventListener</a:t>
            </a:r>
            <a:r>
              <a:rPr lang="en-US" dirty="0"/>
              <a:t>() method attaches an event handler to the specified element.</a:t>
            </a:r>
          </a:p>
          <a:p>
            <a:r>
              <a:rPr lang="en-US" dirty="0"/>
              <a:t>The </a:t>
            </a:r>
            <a:r>
              <a:rPr lang="en-US" dirty="0" err="1"/>
              <a:t>addEventListener</a:t>
            </a:r>
            <a:r>
              <a:rPr lang="en-US" dirty="0"/>
              <a:t>() method attaches an event handler to an element without overwriting existing event handlers.</a:t>
            </a:r>
          </a:p>
          <a:p>
            <a:r>
              <a:rPr lang="en-US" dirty="0"/>
              <a:t>You can add many event handlers to one element.</a:t>
            </a:r>
          </a:p>
          <a:p>
            <a:r>
              <a:rPr lang="en-US" dirty="0"/>
              <a:t>You can add many event handlers of the same type to one element, </a:t>
            </a:r>
            <a:r>
              <a:rPr lang="en-US" dirty="0" err="1"/>
              <a:t>i.e</a:t>
            </a:r>
            <a:r>
              <a:rPr lang="en-US" dirty="0"/>
              <a:t> two "click" events.</a:t>
            </a:r>
          </a:p>
          <a:p>
            <a:r>
              <a:rPr lang="en-US" dirty="0"/>
              <a:t>You can add event listeners to any DOM object not only HTML elements. </a:t>
            </a:r>
            <a:r>
              <a:rPr lang="en-US" dirty="0" err="1"/>
              <a:t>i.e</a:t>
            </a:r>
            <a:r>
              <a:rPr lang="en-US" dirty="0"/>
              <a:t> the window object.</a:t>
            </a:r>
          </a:p>
          <a:p>
            <a:r>
              <a:rPr lang="en-US" dirty="0"/>
              <a:t>The </a:t>
            </a:r>
            <a:r>
              <a:rPr lang="en-US" dirty="0" err="1"/>
              <a:t>addEventListener</a:t>
            </a:r>
            <a:r>
              <a:rPr lang="en-US" dirty="0"/>
              <a:t>() method makes it easier to control how the event reacts to bubbling.</a:t>
            </a:r>
          </a:p>
          <a:p>
            <a:r>
              <a:rPr lang="en-US" dirty="0"/>
              <a:t>When using the </a:t>
            </a:r>
            <a:r>
              <a:rPr lang="en-US" dirty="0" err="1"/>
              <a:t>addEventListener</a:t>
            </a:r>
            <a:r>
              <a:rPr lang="en-US" dirty="0"/>
              <a:t>() method, the JavaScript is separated from the HTML markup, for better readability and allows you to add event listeners even when you do not control the HTML markup.</a:t>
            </a:r>
          </a:p>
          <a:p>
            <a:r>
              <a:rPr lang="en-US" dirty="0"/>
              <a:t>You can easily remove an event listener by using the </a:t>
            </a:r>
            <a:r>
              <a:rPr lang="en-US" dirty="0" err="1"/>
              <a:t>removeEventListener</a:t>
            </a:r>
            <a:r>
              <a:rPr lang="en-US" dirty="0"/>
              <a:t>() method.</a:t>
            </a:r>
          </a:p>
          <a:p>
            <a:r>
              <a:rPr lang="en-US" b="1" dirty="0"/>
              <a:t>Syntax</a:t>
            </a:r>
          </a:p>
          <a:p>
            <a:r>
              <a:rPr lang="en-US" i="1" dirty="0" err="1"/>
              <a:t>element</a:t>
            </a:r>
            <a:r>
              <a:rPr lang="en-US" dirty="0" err="1"/>
              <a:t>.addEventListener</a:t>
            </a:r>
            <a:r>
              <a:rPr lang="en-US" dirty="0"/>
              <a:t>(</a:t>
            </a:r>
            <a:r>
              <a:rPr lang="en-US" i="1" dirty="0"/>
              <a:t>event, function, </a:t>
            </a:r>
            <a:r>
              <a:rPr lang="en-US" i="1" dirty="0" err="1"/>
              <a:t>useCapture</a:t>
            </a:r>
            <a:r>
              <a:rPr lang="en-US" dirty="0"/>
              <a:t>);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8041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11036903" cy="958832"/>
          </a:xfrm>
        </p:spPr>
        <p:txBody>
          <a:bodyPr/>
          <a:lstStyle/>
          <a:p>
            <a:pPr algn="ctr"/>
            <a:r>
              <a:rPr lang="en-US" b="1" dirty="0"/>
              <a:t>JavaScript HTML DOM Navigation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61796"/>
            <a:ext cx="10579702" cy="4195481"/>
          </a:xfrm>
        </p:spPr>
        <p:txBody>
          <a:bodyPr>
            <a:normAutofit/>
          </a:bodyPr>
          <a:lstStyle/>
          <a:p>
            <a:r>
              <a:rPr lang="en-US" b="1" dirty="0"/>
              <a:t>DOM Nodes</a:t>
            </a:r>
          </a:p>
          <a:p>
            <a:r>
              <a:rPr lang="en-US" dirty="0"/>
              <a:t>According to the W3C HTML DOM standard, everything in an HTML document is a node:</a:t>
            </a:r>
          </a:p>
          <a:p>
            <a:r>
              <a:rPr lang="en-US" dirty="0"/>
              <a:t>The entire document is a document node</a:t>
            </a:r>
          </a:p>
          <a:p>
            <a:r>
              <a:rPr lang="en-US" dirty="0"/>
              <a:t>Every HTML element is an element node</a:t>
            </a:r>
          </a:p>
          <a:p>
            <a:r>
              <a:rPr lang="en-US" dirty="0"/>
              <a:t>The text inside HTML elements are text nodes</a:t>
            </a:r>
          </a:p>
          <a:p>
            <a:r>
              <a:rPr lang="en-US" dirty="0"/>
              <a:t>Every HTML attribute is an attribute node</a:t>
            </a:r>
          </a:p>
          <a:p>
            <a:r>
              <a:rPr lang="en-US" dirty="0"/>
              <a:t>All comments are comment nodes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0360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10992514" cy="1020975"/>
          </a:xfrm>
        </p:spPr>
        <p:txBody>
          <a:bodyPr/>
          <a:lstStyle/>
          <a:p>
            <a:pPr algn="ctr"/>
            <a:r>
              <a:rPr lang="en-US" b="1" dirty="0"/>
              <a:t>JavaScript Operators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425" y="2333336"/>
            <a:ext cx="8947150" cy="3598853"/>
          </a:xfrm>
        </p:spPr>
      </p:pic>
    </p:spTree>
    <p:extLst>
      <p:ext uri="{BB962C8B-B14F-4D97-AF65-F5344CB8AC3E}">
        <p14:creationId xmlns:p14="http://schemas.microsoft.com/office/powerpoint/2010/main" val="589577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10974759" cy="1400530"/>
          </a:xfrm>
        </p:spPr>
        <p:txBody>
          <a:bodyPr/>
          <a:lstStyle/>
          <a:p>
            <a:pPr algn="ctr"/>
            <a:r>
              <a:rPr lang="en-US" b="1" dirty="0"/>
              <a:t>JavaScript Assignment Operators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9915" y="2566430"/>
            <a:ext cx="8947150" cy="3239199"/>
          </a:xfrm>
        </p:spPr>
      </p:pic>
    </p:spTree>
    <p:extLst>
      <p:ext uri="{BB962C8B-B14F-4D97-AF65-F5344CB8AC3E}">
        <p14:creationId xmlns:p14="http://schemas.microsoft.com/office/powerpoint/2010/main" val="19707730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10983637" cy="1400530"/>
          </a:xfrm>
        </p:spPr>
        <p:txBody>
          <a:bodyPr/>
          <a:lstStyle/>
          <a:p>
            <a:pPr algn="ctr"/>
            <a:r>
              <a:rPr lang="en-US" b="1" dirty="0"/>
              <a:t>JavaScript Comparison and Logical Operators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425" y="2537256"/>
            <a:ext cx="8947150" cy="3404078"/>
          </a:xfrm>
        </p:spPr>
      </p:pic>
    </p:spTree>
    <p:extLst>
      <p:ext uri="{BB962C8B-B14F-4D97-AF65-F5344CB8AC3E}">
        <p14:creationId xmlns:p14="http://schemas.microsoft.com/office/powerpoint/2010/main" val="33449370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8492"/>
            <a:ext cx="10515600" cy="71437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JavaScript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84300"/>
            <a:ext cx="10515600" cy="4792663"/>
          </a:xfrm>
        </p:spPr>
        <p:txBody>
          <a:bodyPr>
            <a:normAutofit/>
          </a:bodyPr>
          <a:lstStyle/>
          <a:p>
            <a:endParaRPr lang="en-US" b="1" dirty="0"/>
          </a:p>
          <a:p>
            <a:r>
              <a:rPr lang="en-US" b="1" dirty="0"/>
              <a:t>In JavaScript, scope is the set of variables, objects, and functions you have access to.</a:t>
            </a:r>
            <a:endParaRPr lang="en-US" dirty="0"/>
          </a:p>
          <a:p>
            <a:r>
              <a:rPr lang="en-US" dirty="0"/>
              <a:t>JavaScript has function scope: The scope changes inside functions</a:t>
            </a:r>
          </a:p>
          <a:p>
            <a:r>
              <a:rPr lang="en-US" b="1" dirty="0"/>
              <a:t>Local JavaScript Variables</a:t>
            </a:r>
          </a:p>
          <a:p>
            <a:r>
              <a:rPr lang="en-US" dirty="0"/>
              <a:t>Variables declared within a JavaScript function, become </a:t>
            </a:r>
            <a:r>
              <a:rPr lang="en-US" b="1" dirty="0"/>
              <a:t>LOCAL</a:t>
            </a:r>
            <a:r>
              <a:rPr lang="en-US" dirty="0"/>
              <a:t> to the function.</a:t>
            </a:r>
          </a:p>
          <a:p>
            <a:r>
              <a:rPr lang="en-US" dirty="0"/>
              <a:t>Local variables have </a:t>
            </a:r>
            <a:r>
              <a:rPr lang="en-US" b="1" dirty="0"/>
              <a:t>local scope</a:t>
            </a:r>
            <a:r>
              <a:rPr lang="en-US" dirty="0"/>
              <a:t>: They can only be accessed within the function.</a:t>
            </a:r>
          </a:p>
          <a:p>
            <a:r>
              <a:rPr lang="en-US" b="1" dirty="0"/>
              <a:t>Global JavaScript Variables</a:t>
            </a:r>
          </a:p>
          <a:p>
            <a:r>
              <a:rPr lang="en-US" dirty="0"/>
              <a:t>A variable declared outside a function, becomes </a:t>
            </a:r>
            <a:r>
              <a:rPr lang="en-US" b="1" dirty="0"/>
              <a:t>GLOBAL</a:t>
            </a:r>
            <a:r>
              <a:rPr lang="en-US" dirty="0"/>
              <a:t>.</a:t>
            </a:r>
          </a:p>
          <a:p>
            <a:r>
              <a:rPr lang="en-US" dirty="0"/>
              <a:t>A global variable has </a:t>
            </a:r>
            <a:r>
              <a:rPr lang="en-US" b="1" dirty="0"/>
              <a:t>global scope</a:t>
            </a:r>
            <a:r>
              <a:rPr lang="en-US" dirty="0"/>
              <a:t>: All scripts and functions on a web page can access 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117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10992514" cy="1400530"/>
          </a:xfrm>
        </p:spPr>
        <p:txBody>
          <a:bodyPr/>
          <a:lstStyle/>
          <a:p>
            <a:pPr algn="ctr"/>
            <a:r>
              <a:rPr lang="en-US" b="1" dirty="0"/>
              <a:t>Where To place 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The &lt;script&gt; Tag</a:t>
            </a:r>
          </a:p>
          <a:p>
            <a:r>
              <a:rPr lang="en-US" dirty="0"/>
              <a:t>In HTML, JavaScript code must be inserted between &lt;script&gt; and &lt;/script&gt; tags.</a:t>
            </a:r>
          </a:p>
          <a:p>
            <a:r>
              <a:rPr lang="en-US" b="1" dirty="0"/>
              <a:t>JavaScript in &lt;head&gt; or &lt;body&gt;</a:t>
            </a:r>
          </a:p>
          <a:p>
            <a:r>
              <a:rPr lang="en-US" dirty="0"/>
              <a:t>You can place any number of scripts in an HTML document.</a:t>
            </a:r>
          </a:p>
          <a:p>
            <a:r>
              <a:rPr lang="en-US" dirty="0"/>
              <a:t>Scripts can be placed in the &lt;body&gt;, or in the &lt;head&gt; section of an HTML page, or in both.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6075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10983637" cy="1400530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JavaScript Strings</a:t>
            </a:r>
            <a:endParaRPr lang="en-US" sz="36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4354" y="2957832"/>
            <a:ext cx="8947150" cy="2314351"/>
          </a:xfrm>
        </p:spPr>
      </p:pic>
    </p:spTree>
    <p:extLst>
      <p:ext uri="{BB962C8B-B14F-4D97-AF65-F5344CB8AC3E}">
        <p14:creationId xmlns:p14="http://schemas.microsoft.com/office/powerpoint/2010/main" val="36649324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6157" y="443884"/>
            <a:ext cx="11004612" cy="1065320"/>
          </a:xfrm>
        </p:spPr>
        <p:txBody>
          <a:bodyPr/>
          <a:lstStyle/>
          <a:p>
            <a:pPr algn="ctr"/>
            <a:r>
              <a:rPr lang="en-US" b="1" dirty="0"/>
              <a:t>String Methods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1856" y="1458157"/>
            <a:ext cx="9268287" cy="4801340"/>
          </a:xfrm>
        </p:spPr>
      </p:pic>
    </p:spTree>
    <p:extLst>
      <p:ext uri="{BB962C8B-B14F-4D97-AF65-F5344CB8AC3E}">
        <p14:creationId xmlns:p14="http://schemas.microsoft.com/office/powerpoint/2010/main" val="34970317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10814961" cy="1400530"/>
          </a:xfrm>
        </p:spPr>
        <p:txBody>
          <a:bodyPr/>
          <a:lstStyle/>
          <a:p>
            <a:pPr algn="ctr"/>
            <a:r>
              <a:rPr lang="en-US" b="1" dirty="0"/>
              <a:t>JavaScript Numbers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425" y="2966846"/>
            <a:ext cx="8947150" cy="2331835"/>
          </a:xfrm>
        </p:spPr>
      </p:pic>
    </p:spTree>
    <p:extLst>
      <p:ext uri="{BB962C8B-B14F-4D97-AF65-F5344CB8AC3E}">
        <p14:creationId xmlns:p14="http://schemas.microsoft.com/office/powerpoint/2010/main" val="7328393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5975"/>
          </a:xfrm>
        </p:spPr>
        <p:txBody>
          <a:bodyPr/>
          <a:lstStyle/>
          <a:p>
            <a:pPr algn="ctr"/>
            <a:r>
              <a:rPr lang="en-US" b="1" dirty="0"/>
              <a:t>JavaScript Number Methods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5463" y="2061515"/>
            <a:ext cx="7241073" cy="4195762"/>
          </a:xfrm>
        </p:spPr>
      </p:pic>
    </p:spTree>
    <p:extLst>
      <p:ext uri="{BB962C8B-B14F-4D97-AF65-F5344CB8AC3E}">
        <p14:creationId xmlns:p14="http://schemas.microsoft.com/office/powerpoint/2010/main" val="14435522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437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JavaScript Math Object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1098" y="2026005"/>
            <a:ext cx="6269803" cy="4195762"/>
          </a:xfrm>
        </p:spPr>
      </p:pic>
    </p:spTree>
    <p:extLst>
      <p:ext uri="{BB962C8B-B14F-4D97-AF65-F5344CB8AC3E}">
        <p14:creationId xmlns:p14="http://schemas.microsoft.com/office/powerpoint/2010/main" val="26545452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JavaScript Dates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JavaScript Date Formats</a:t>
            </a:r>
          </a:p>
          <a:p>
            <a:r>
              <a:rPr lang="en-US" b="1" dirty="0"/>
              <a:t>Displaying Dates</a:t>
            </a:r>
          </a:p>
          <a:p>
            <a:r>
              <a:rPr lang="en-US" dirty="0"/>
              <a:t>new Date()</a:t>
            </a:r>
            <a:br>
              <a:rPr lang="en-US" dirty="0"/>
            </a:br>
            <a:r>
              <a:rPr lang="en-US" dirty="0"/>
              <a:t>new Date(milliseconds)</a:t>
            </a:r>
            <a:br>
              <a:rPr lang="en-US" dirty="0"/>
            </a:br>
            <a:r>
              <a:rPr lang="en-US" dirty="0"/>
              <a:t>new Date(</a:t>
            </a:r>
            <a:r>
              <a:rPr lang="en-US" dirty="0" err="1"/>
              <a:t>dateString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new Date(year, month, day, hours, minutes, seconds, milliseconds) </a:t>
            </a:r>
          </a:p>
          <a:p>
            <a:r>
              <a:rPr lang="en-US" b="1" dirty="0"/>
              <a:t>Displaying Dates</a:t>
            </a:r>
          </a:p>
          <a:p>
            <a:r>
              <a:rPr lang="en-US" dirty="0"/>
              <a:t>When you display a date object in HTML, it is automatically converted to a string, with the </a:t>
            </a:r>
            <a:r>
              <a:rPr lang="en-US" b="1" dirty="0" err="1"/>
              <a:t>toString</a:t>
            </a:r>
            <a:r>
              <a:rPr lang="en-US" b="1" dirty="0"/>
              <a:t>()</a:t>
            </a:r>
            <a:r>
              <a:rPr lang="en-US" dirty="0"/>
              <a:t> method.</a:t>
            </a:r>
          </a:p>
          <a:p>
            <a:r>
              <a:rPr lang="en-US" dirty="0"/>
              <a:t>The </a:t>
            </a:r>
            <a:r>
              <a:rPr lang="en-US" b="1" dirty="0" err="1"/>
              <a:t>toUTCString</a:t>
            </a:r>
            <a:r>
              <a:rPr lang="en-US" b="1" dirty="0"/>
              <a:t>()</a:t>
            </a:r>
            <a:r>
              <a:rPr lang="en-US" dirty="0"/>
              <a:t> method converts a date to a UTC string (a date display standard)</a:t>
            </a:r>
          </a:p>
          <a:p>
            <a:r>
              <a:rPr lang="en-US" dirty="0"/>
              <a:t>The </a:t>
            </a:r>
            <a:r>
              <a:rPr lang="en-US" b="1" dirty="0" err="1"/>
              <a:t>toDateString</a:t>
            </a:r>
            <a:r>
              <a:rPr lang="en-US" b="1" dirty="0"/>
              <a:t>()</a:t>
            </a:r>
            <a:r>
              <a:rPr lang="en-US" dirty="0"/>
              <a:t> method converts a date to a more readable format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607097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10814961" cy="1400530"/>
          </a:xfrm>
        </p:spPr>
        <p:txBody>
          <a:bodyPr/>
          <a:lstStyle/>
          <a:p>
            <a:pPr algn="ctr"/>
            <a:r>
              <a:rPr lang="en-US" b="1" dirty="0"/>
              <a:t>JavaScript Date Methods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425" y="2113296"/>
            <a:ext cx="8947150" cy="4074445"/>
          </a:xfrm>
        </p:spPr>
      </p:pic>
    </p:spTree>
    <p:extLst>
      <p:ext uri="{BB962C8B-B14F-4D97-AF65-F5344CB8AC3E}">
        <p14:creationId xmlns:p14="http://schemas.microsoft.com/office/powerpoint/2010/main" val="373428537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11032313" cy="828583"/>
          </a:xfrm>
        </p:spPr>
        <p:txBody>
          <a:bodyPr/>
          <a:lstStyle/>
          <a:p>
            <a:pPr algn="ctr"/>
            <a:r>
              <a:rPr lang="en-US" b="1" dirty="0"/>
              <a:t>Conditional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/>
              <a:t>JavaScript If...Else Statements</a:t>
            </a:r>
          </a:p>
          <a:p>
            <a:r>
              <a:rPr lang="en-US" dirty="0"/>
              <a:t>Use</a:t>
            </a:r>
            <a:r>
              <a:rPr lang="en-US" b="1" dirty="0"/>
              <a:t> if </a:t>
            </a:r>
            <a:r>
              <a:rPr lang="en-US" dirty="0"/>
              <a:t>to specify a block of code to be executed, if a specified condition is true</a:t>
            </a:r>
          </a:p>
          <a:p>
            <a:r>
              <a:rPr lang="en-US" dirty="0"/>
              <a:t>Use </a:t>
            </a:r>
            <a:r>
              <a:rPr lang="en-US" b="1" dirty="0"/>
              <a:t>else</a:t>
            </a:r>
            <a:r>
              <a:rPr lang="en-US" dirty="0"/>
              <a:t> to specify a block of code to be executed, if the same condition is false</a:t>
            </a:r>
          </a:p>
          <a:p>
            <a:r>
              <a:rPr lang="en-US" dirty="0"/>
              <a:t>Use </a:t>
            </a:r>
            <a:r>
              <a:rPr lang="en-US" b="1" dirty="0"/>
              <a:t>else if</a:t>
            </a:r>
            <a:r>
              <a:rPr lang="en-US" dirty="0"/>
              <a:t> to specify a new condition to test, if the first condition is false</a:t>
            </a:r>
          </a:p>
          <a:p>
            <a:r>
              <a:rPr lang="en-US" dirty="0"/>
              <a:t>Use </a:t>
            </a:r>
            <a:r>
              <a:rPr lang="en-US" b="1" dirty="0"/>
              <a:t>switch</a:t>
            </a:r>
            <a:r>
              <a:rPr lang="en-US" dirty="0"/>
              <a:t> to specify many alternative blocks of code to be executed</a:t>
            </a:r>
          </a:p>
          <a:p>
            <a:r>
              <a:rPr lang="en-US" b="1" dirty="0"/>
              <a:t>Syntax</a:t>
            </a:r>
          </a:p>
          <a:p>
            <a:r>
              <a:rPr lang="en-US" dirty="0"/>
              <a:t>if (</a:t>
            </a:r>
            <a:r>
              <a:rPr lang="en-US" i="1" dirty="0"/>
              <a:t>condition</a:t>
            </a:r>
            <a:r>
              <a:rPr lang="en-US" dirty="0"/>
              <a:t>) {</a:t>
            </a:r>
            <a:br>
              <a:rPr lang="en-US" dirty="0"/>
            </a:br>
            <a:r>
              <a:rPr lang="en-US" i="1" dirty="0"/>
              <a:t>    block of code to be executed if the condition is true</a:t>
            </a:r>
            <a:br>
              <a:rPr lang="en-US" i="1" dirty="0"/>
            </a:br>
            <a:r>
              <a:rPr lang="en-US" dirty="0"/>
              <a:t>}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9108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98994"/>
            <a:ext cx="10515600" cy="1014396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The else if 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the </a:t>
            </a:r>
            <a:r>
              <a:rPr lang="en-US" b="1" dirty="0"/>
              <a:t>else if</a:t>
            </a:r>
            <a:r>
              <a:rPr lang="en-US" dirty="0"/>
              <a:t> statement to specify a new condition if the first condition is false.</a:t>
            </a:r>
          </a:p>
          <a:p>
            <a:r>
              <a:rPr lang="en-US" b="1" dirty="0"/>
              <a:t>Syntax</a:t>
            </a:r>
          </a:p>
          <a:p>
            <a:r>
              <a:rPr lang="en-US" dirty="0"/>
              <a:t>if (</a:t>
            </a:r>
            <a:r>
              <a:rPr lang="en-US" i="1" dirty="0"/>
              <a:t>condition1</a:t>
            </a:r>
            <a:r>
              <a:rPr lang="en-US" dirty="0"/>
              <a:t>) {</a:t>
            </a:r>
            <a:br>
              <a:rPr lang="en-US" dirty="0"/>
            </a:br>
            <a:r>
              <a:rPr lang="en-US" i="1" dirty="0"/>
              <a:t>    block of code to be executed if condition1 is true</a:t>
            </a:r>
            <a:br>
              <a:rPr lang="en-US" i="1" dirty="0"/>
            </a:br>
            <a:r>
              <a:rPr lang="en-US" dirty="0"/>
              <a:t>} else if (</a:t>
            </a:r>
            <a:r>
              <a:rPr lang="en-US" i="1" dirty="0"/>
              <a:t>condition2</a:t>
            </a:r>
            <a:r>
              <a:rPr lang="en-US" dirty="0"/>
              <a:t>) {</a:t>
            </a:r>
            <a:br>
              <a:rPr lang="en-US" dirty="0"/>
            </a:br>
            <a:r>
              <a:rPr lang="en-US" i="1" dirty="0"/>
              <a:t>    block of code to be executed if the condition1 is false and condition2 is true</a:t>
            </a:r>
            <a:br>
              <a:rPr lang="en-US" dirty="0"/>
            </a:br>
            <a:r>
              <a:rPr lang="en-US" dirty="0"/>
              <a:t>} else {</a:t>
            </a:r>
            <a:br>
              <a:rPr lang="en-US" dirty="0"/>
            </a:br>
            <a:r>
              <a:rPr lang="en-US" i="1" dirty="0"/>
              <a:t>    block of code to be executed if the condition1 is false and condition2 is false</a:t>
            </a:r>
            <a:br>
              <a:rPr lang="en-US" i="1" dirty="0"/>
            </a:br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5295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007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JavaScript Switch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81125"/>
            <a:ext cx="10515600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Use the switch statement to select one of many blocks of code to be executed.</a:t>
            </a:r>
          </a:p>
          <a:p>
            <a:r>
              <a:rPr lang="en-US" b="1" dirty="0"/>
              <a:t>Syntax</a:t>
            </a:r>
          </a:p>
          <a:p>
            <a:r>
              <a:rPr lang="en-US" dirty="0"/>
              <a:t>switch(</a:t>
            </a:r>
            <a:r>
              <a:rPr lang="en-US" i="1" dirty="0"/>
              <a:t>expression</a:t>
            </a:r>
            <a:r>
              <a:rPr lang="en-US" dirty="0"/>
              <a:t>) {</a:t>
            </a:r>
            <a:br>
              <a:rPr lang="en-US" dirty="0"/>
            </a:br>
            <a:r>
              <a:rPr lang="en-US" dirty="0"/>
              <a:t>    case </a:t>
            </a:r>
            <a:r>
              <a:rPr lang="en-US" i="1" dirty="0"/>
              <a:t>n</a:t>
            </a:r>
            <a:r>
              <a:rPr lang="en-US" dirty="0"/>
              <a:t>:</a:t>
            </a:r>
            <a:br>
              <a:rPr lang="en-US" dirty="0"/>
            </a:br>
            <a:r>
              <a:rPr lang="en-US" i="1" dirty="0"/>
              <a:t>        code block</a:t>
            </a:r>
            <a:br>
              <a:rPr lang="en-US" i="1" dirty="0"/>
            </a:br>
            <a:r>
              <a:rPr lang="en-US" dirty="0"/>
              <a:t>        break;</a:t>
            </a:r>
            <a:br>
              <a:rPr lang="en-US" dirty="0"/>
            </a:br>
            <a:r>
              <a:rPr lang="en-US" dirty="0"/>
              <a:t>    case </a:t>
            </a:r>
            <a:r>
              <a:rPr lang="en-US" i="1" dirty="0"/>
              <a:t>n</a:t>
            </a:r>
            <a:r>
              <a:rPr lang="en-US" dirty="0"/>
              <a:t>:</a:t>
            </a:r>
            <a:br>
              <a:rPr lang="en-US" dirty="0"/>
            </a:br>
            <a:r>
              <a:rPr lang="en-US" i="1" dirty="0"/>
              <a:t>        code block</a:t>
            </a:r>
            <a:br>
              <a:rPr lang="en-US" i="1" dirty="0"/>
            </a:br>
            <a:r>
              <a:rPr lang="en-US" dirty="0"/>
              <a:t>        break;</a:t>
            </a:r>
            <a:br>
              <a:rPr lang="en-US" dirty="0"/>
            </a:br>
            <a:r>
              <a:rPr lang="en-US" dirty="0"/>
              <a:t>    default:</a:t>
            </a:r>
            <a:br>
              <a:rPr lang="en-US" dirty="0"/>
            </a:br>
            <a:r>
              <a:rPr lang="en-US" dirty="0"/>
              <a:t>        </a:t>
            </a:r>
            <a:r>
              <a:rPr lang="en-US" i="1" dirty="0"/>
              <a:t>default code block</a:t>
            </a:r>
            <a:br>
              <a:rPr lang="en-US" dirty="0"/>
            </a:br>
            <a:r>
              <a:rPr lang="en-US" dirty="0"/>
              <a:t>} </a:t>
            </a:r>
          </a:p>
          <a:p>
            <a:r>
              <a:rPr lang="en-US" dirty="0"/>
              <a:t>This is how it works:</a:t>
            </a:r>
          </a:p>
          <a:p>
            <a:r>
              <a:rPr lang="en-US" dirty="0"/>
              <a:t>The switch expression is evaluated once.</a:t>
            </a:r>
          </a:p>
          <a:p>
            <a:r>
              <a:rPr lang="en-US" dirty="0"/>
              <a:t>The value of the expression is compared with the values of each case.</a:t>
            </a:r>
          </a:p>
          <a:p>
            <a:r>
              <a:rPr lang="en-US" dirty="0"/>
              <a:t>If there is a match, the associated block of code is executed.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9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10921493" cy="1400530"/>
          </a:xfrm>
        </p:spPr>
        <p:txBody>
          <a:bodyPr/>
          <a:lstStyle/>
          <a:p>
            <a:pPr algn="ctr"/>
            <a:r>
              <a:rPr lang="en-US" b="1" dirty="0"/>
              <a:t>JavaScript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/>
          </a:p>
          <a:p>
            <a:r>
              <a:rPr lang="en-US" dirty="0"/>
              <a:t>In a programming language, </a:t>
            </a:r>
            <a:r>
              <a:rPr lang="en-US" b="1" dirty="0"/>
              <a:t>variables</a:t>
            </a:r>
            <a:r>
              <a:rPr lang="en-US" dirty="0"/>
              <a:t> are used to </a:t>
            </a:r>
            <a:r>
              <a:rPr lang="en-US" b="1" dirty="0"/>
              <a:t>store</a:t>
            </a:r>
            <a:r>
              <a:rPr lang="en-US" dirty="0"/>
              <a:t> data values.</a:t>
            </a:r>
          </a:p>
          <a:p>
            <a:r>
              <a:rPr lang="en-US" dirty="0"/>
              <a:t>JavaScript uses the </a:t>
            </a:r>
            <a:r>
              <a:rPr lang="en-US" b="1" dirty="0" err="1"/>
              <a:t>var</a:t>
            </a:r>
            <a:r>
              <a:rPr lang="en-US" b="1" dirty="0"/>
              <a:t> </a:t>
            </a:r>
            <a:r>
              <a:rPr lang="en-US" dirty="0"/>
              <a:t>keyword to </a:t>
            </a:r>
            <a:r>
              <a:rPr lang="en-US" b="1" dirty="0"/>
              <a:t>define</a:t>
            </a:r>
            <a:r>
              <a:rPr lang="en-US" dirty="0"/>
              <a:t> variables.</a:t>
            </a:r>
          </a:p>
          <a:p>
            <a:r>
              <a:rPr lang="en-US" dirty="0"/>
              <a:t>An </a:t>
            </a:r>
            <a:r>
              <a:rPr lang="en-US" b="1" dirty="0"/>
              <a:t>equal sign</a:t>
            </a:r>
            <a:r>
              <a:rPr lang="en-US" dirty="0"/>
              <a:t> is used to </a:t>
            </a:r>
            <a:r>
              <a:rPr lang="en-US" b="1" dirty="0"/>
              <a:t>assign values</a:t>
            </a:r>
            <a:r>
              <a:rPr lang="en-US" dirty="0"/>
              <a:t> to variables.</a:t>
            </a:r>
          </a:p>
          <a:p>
            <a:r>
              <a:rPr lang="en-US" dirty="0"/>
              <a:t>In this example, x is defined as a variable. Then, x is assigned (given) the value 6: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2067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10996802" cy="1320800"/>
          </a:xfrm>
        </p:spPr>
        <p:txBody>
          <a:bodyPr/>
          <a:lstStyle/>
          <a:p>
            <a:pPr algn="ctr"/>
            <a:r>
              <a:rPr lang="en-US" b="1" dirty="0"/>
              <a:t>JavaScript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Loops are handy, if you want to run the same code over and over again, each time with a different value.</a:t>
            </a:r>
          </a:p>
          <a:p>
            <a:r>
              <a:rPr lang="en-US" dirty="0"/>
              <a:t>Often this is the case when working with arrays:</a:t>
            </a:r>
          </a:p>
          <a:p>
            <a:r>
              <a:rPr lang="en-US" b="1" dirty="0"/>
              <a:t>Different Kinds of Loops</a:t>
            </a:r>
          </a:p>
          <a:p>
            <a:r>
              <a:rPr lang="en-US" dirty="0"/>
              <a:t>JavaScript supports different kinds of loops:</a:t>
            </a:r>
          </a:p>
          <a:p>
            <a:r>
              <a:rPr lang="en-US" b="1" dirty="0"/>
              <a:t>for </a:t>
            </a:r>
            <a:r>
              <a:rPr lang="en-US" dirty="0"/>
              <a:t>- loops through a block of code a number of times</a:t>
            </a:r>
          </a:p>
          <a:p>
            <a:r>
              <a:rPr lang="en-US" b="1" dirty="0"/>
              <a:t>for/in </a:t>
            </a:r>
            <a:r>
              <a:rPr lang="en-US" dirty="0"/>
              <a:t>- loops through the properties of an object</a:t>
            </a:r>
          </a:p>
          <a:p>
            <a:r>
              <a:rPr lang="en-US" b="1" dirty="0"/>
              <a:t>while </a:t>
            </a:r>
            <a:r>
              <a:rPr lang="en-US" dirty="0"/>
              <a:t>- loops through a block of code while a specified condition is true</a:t>
            </a:r>
          </a:p>
          <a:p>
            <a:r>
              <a:rPr lang="en-US" b="1" dirty="0"/>
              <a:t>do/while</a:t>
            </a:r>
            <a:r>
              <a:rPr lang="en-US" dirty="0"/>
              <a:t> - also loops through a block of code while a specified condition is true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24695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10970169" cy="1320800"/>
          </a:xfrm>
        </p:spPr>
        <p:txBody>
          <a:bodyPr/>
          <a:lstStyle/>
          <a:p>
            <a:pPr algn="ctr"/>
            <a:r>
              <a:rPr lang="en-US" b="1" dirty="0"/>
              <a:t>The </a:t>
            </a:r>
            <a:r>
              <a:rPr lang="en-US" b="1" dirty="0" err="1"/>
              <a:t>typeof</a:t>
            </a:r>
            <a:r>
              <a:rPr lang="en-US" b="1" dirty="0"/>
              <a:t>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can use the </a:t>
            </a:r>
            <a:r>
              <a:rPr lang="en-US" b="1" dirty="0" err="1"/>
              <a:t>typeof</a:t>
            </a:r>
            <a:r>
              <a:rPr lang="en-US" dirty="0"/>
              <a:t> operator to find the data type of a JavaScript variable.</a:t>
            </a:r>
          </a:p>
          <a:p>
            <a:r>
              <a:rPr lang="en-US" dirty="0" err="1"/>
              <a:t>typeof</a:t>
            </a:r>
            <a:r>
              <a:rPr lang="en-US" dirty="0"/>
              <a:t> "John"                 // Returns string </a:t>
            </a:r>
            <a:br>
              <a:rPr lang="en-US" dirty="0"/>
            </a:br>
            <a:r>
              <a:rPr lang="en-US" dirty="0" err="1"/>
              <a:t>typeof</a:t>
            </a:r>
            <a:r>
              <a:rPr lang="en-US" dirty="0"/>
              <a:t> 3.14                   // Returns number</a:t>
            </a:r>
            <a:br>
              <a:rPr lang="en-US" dirty="0"/>
            </a:br>
            <a:r>
              <a:rPr lang="en-US" dirty="0" err="1"/>
              <a:t>typeof</a:t>
            </a:r>
            <a:r>
              <a:rPr lang="en-US" dirty="0"/>
              <a:t> </a:t>
            </a:r>
            <a:r>
              <a:rPr lang="en-US" dirty="0" err="1"/>
              <a:t>NaN</a:t>
            </a:r>
            <a:r>
              <a:rPr lang="en-US" dirty="0"/>
              <a:t>                    // Returns number</a:t>
            </a:r>
            <a:br>
              <a:rPr lang="en-US" dirty="0"/>
            </a:br>
            <a:r>
              <a:rPr lang="en-US" dirty="0" err="1"/>
              <a:t>typeof</a:t>
            </a:r>
            <a:r>
              <a:rPr lang="en-US" dirty="0"/>
              <a:t> false                  // Returns </a:t>
            </a:r>
            <a:r>
              <a:rPr lang="en-US" dirty="0" err="1"/>
              <a:t>boolean</a:t>
            </a:r>
            <a:br>
              <a:rPr lang="en-US" dirty="0"/>
            </a:br>
            <a:r>
              <a:rPr lang="en-US" dirty="0" err="1"/>
              <a:t>typeof</a:t>
            </a:r>
            <a:r>
              <a:rPr lang="en-US" dirty="0"/>
              <a:t> [1,2,3,4]              // Returns object</a:t>
            </a:r>
            <a:br>
              <a:rPr lang="en-US" dirty="0"/>
            </a:br>
            <a:r>
              <a:rPr lang="en-US" dirty="0" err="1"/>
              <a:t>typeof</a:t>
            </a:r>
            <a:r>
              <a:rPr lang="en-US" dirty="0"/>
              <a:t> {</a:t>
            </a:r>
            <a:r>
              <a:rPr lang="en-US" dirty="0" err="1"/>
              <a:t>name:'John</a:t>
            </a:r>
            <a:r>
              <a:rPr lang="en-US" dirty="0"/>
              <a:t>', age:34}  // Returns object</a:t>
            </a:r>
            <a:br>
              <a:rPr lang="en-US" dirty="0"/>
            </a:br>
            <a:r>
              <a:rPr lang="en-US" dirty="0" err="1"/>
              <a:t>typeof</a:t>
            </a:r>
            <a:r>
              <a:rPr lang="en-US" dirty="0"/>
              <a:t> new Date()             // Returns object</a:t>
            </a:r>
            <a:br>
              <a:rPr lang="en-US" dirty="0"/>
            </a:br>
            <a:r>
              <a:rPr lang="en-US" dirty="0" err="1"/>
              <a:t>typeof</a:t>
            </a:r>
            <a:r>
              <a:rPr lang="en-US" dirty="0"/>
              <a:t> function () {}         // Returns function</a:t>
            </a:r>
            <a:br>
              <a:rPr lang="en-US" dirty="0"/>
            </a:br>
            <a:r>
              <a:rPr lang="en-US" dirty="0" err="1"/>
              <a:t>typeof</a:t>
            </a:r>
            <a:r>
              <a:rPr lang="en-US" dirty="0"/>
              <a:t> </a:t>
            </a:r>
            <a:r>
              <a:rPr lang="en-US" dirty="0" err="1"/>
              <a:t>myCar</a:t>
            </a:r>
            <a:r>
              <a:rPr lang="en-US" dirty="0"/>
              <a:t>                  // Returns undefined (if </a:t>
            </a:r>
            <a:r>
              <a:rPr lang="en-US" dirty="0" err="1"/>
              <a:t>myCar</a:t>
            </a:r>
            <a:r>
              <a:rPr lang="en-US" dirty="0"/>
              <a:t> is not declared)</a:t>
            </a:r>
            <a:br>
              <a:rPr lang="en-US" dirty="0"/>
            </a:br>
            <a:r>
              <a:rPr lang="en-US" dirty="0" err="1"/>
              <a:t>typeof</a:t>
            </a:r>
            <a:r>
              <a:rPr lang="en-US" dirty="0"/>
              <a:t> null                   // Returns object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00208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11014557" cy="1320800"/>
          </a:xfrm>
        </p:spPr>
        <p:txBody>
          <a:bodyPr/>
          <a:lstStyle/>
          <a:p>
            <a:pPr algn="ctr"/>
            <a:r>
              <a:rPr lang="en-US" b="1" dirty="0"/>
              <a:t>JavaScript 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regular expression is a sequence of characters that forms a </a:t>
            </a:r>
            <a:r>
              <a:rPr lang="en-US" b="1" dirty="0"/>
              <a:t>search pattern</a:t>
            </a:r>
            <a:r>
              <a:rPr lang="en-US" dirty="0"/>
              <a:t>.</a:t>
            </a:r>
          </a:p>
          <a:p>
            <a:r>
              <a:rPr lang="en-US" dirty="0"/>
              <a:t>When you search for data in a text, you can use this search pattern to describe what you are searching for.</a:t>
            </a:r>
          </a:p>
          <a:p>
            <a:r>
              <a:rPr lang="en-US" dirty="0"/>
              <a:t>A regular expression can be a single character, or a more complicated pattern.</a:t>
            </a:r>
          </a:p>
          <a:p>
            <a:r>
              <a:rPr lang="en-US" dirty="0"/>
              <a:t>Regular expressions can be used to perform all types of </a:t>
            </a:r>
            <a:r>
              <a:rPr lang="en-US" b="1" dirty="0"/>
              <a:t>text search</a:t>
            </a:r>
            <a:r>
              <a:rPr lang="en-US" dirty="0"/>
              <a:t> and </a:t>
            </a:r>
            <a:r>
              <a:rPr lang="en-US" b="1" dirty="0"/>
              <a:t>text replace</a:t>
            </a:r>
            <a:r>
              <a:rPr lang="en-US" dirty="0"/>
              <a:t> operations</a:t>
            </a:r>
          </a:p>
          <a:p>
            <a:r>
              <a:rPr lang="en-US" b="1" dirty="0"/>
              <a:t>Syntax</a:t>
            </a:r>
          </a:p>
          <a:p>
            <a:r>
              <a:rPr lang="en-US" dirty="0"/>
              <a:t>/</a:t>
            </a:r>
            <a:r>
              <a:rPr lang="en-US" i="1" dirty="0"/>
              <a:t>pattern</a:t>
            </a:r>
            <a:r>
              <a:rPr lang="en-US" dirty="0"/>
              <a:t>/</a:t>
            </a:r>
            <a:r>
              <a:rPr lang="en-US" i="1" dirty="0"/>
              <a:t>modifiers</a:t>
            </a:r>
            <a:r>
              <a:rPr lang="en-US" dirty="0"/>
              <a:t>;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01122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11058946" cy="1320800"/>
          </a:xfrm>
        </p:spPr>
        <p:txBody>
          <a:bodyPr/>
          <a:lstStyle/>
          <a:p>
            <a:pPr algn="ctr"/>
            <a:r>
              <a:rPr lang="en-US" b="1" dirty="0"/>
              <a:t>Using String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In JavaScript, regular expressions are often used with the two </a:t>
            </a:r>
            <a:r>
              <a:rPr lang="en-US" b="1" dirty="0"/>
              <a:t>string methods</a:t>
            </a:r>
            <a:r>
              <a:rPr lang="en-US" dirty="0"/>
              <a:t>: search() and replace().</a:t>
            </a:r>
          </a:p>
          <a:p>
            <a:r>
              <a:rPr lang="en-US" b="1" dirty="0"/>
              <a:t>The search() method</a:t>
            </a:r>
            <a:r>
              <a:rPr lang="en-US" dirty="0"/>
              <a:t> uses an expression to search for a match, and returns the position of the match.</a:t>
            </a:r>
          </a:p>
          <a:p>
            <a:r>
              <a:rPr lang="en-US" b="1" dirty="0"/>
              <a:t>The replace() method</a:t>
            </a:r>
            <a:r>
              <a:rPr lang="en-US" dirty="0"/>
              <a:t> returns a modified string where the pattern is replaced</a:t>
            </a:r>
          </a:p>
          <a:p>
            <a:r>
              <a:rPr lang="en-US" b="1" dirty="0"/>
              <a:t>Using String search() With a Regular Expression</a:t>
            </a:r>
          </a:p>
          <a:p>
            <a:r>
              <a:rPr lang="en-US" b="1" dirty="0"/>
              <a:t>Example</a:t>
            </a:r>
          </a:p>
          <a:p>
            <a:r>
              <a:rPr lang="en-US" dirty="0"/>
              <a:t>Use a regular expression to do a case-insensitive search for "w3schools" in a string:</a:t>
            </a:r>
          </a:p>
          <a:p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str</a:t>
            </a:r>
            <a:r>
              <a:rPr lang="en-US" dirty="0"/>
              <a:t> = "Visit W3Schools";</a:t>
            </a:r>
            <a:br>
              <a:rPr lang="en-US" dirty="0"/>
            </a:br>
            <a:r>
              <a:rPr lang="en-US" dirty="0" err="1"/>
              <a:t>var</a:t>
            </a:r>
            <a:r>
              <a:rPr lang="en-US" dirty="0"/>
              <a:t> n = </a:t>
            </a:r>
            <a:r>
              <a:rPr lang="en-US" dirty="0" err="1"/>
              <a:t>str.search</a:t>
            </a:r>
            <a:r>
              <a:rPr lang="en-US" dirty="0"/>
              <a:t>(/w3schools/</a:t>
            </a:r>
            <a:r>
              <a:rPr lang="en-US" dirty="0" err="1"/>
              <a:t>i</a:t>
            </a:r>
            <a:r>
              <a:rPr lang="en-US" dirty="0"/>
              <a:t>); </a:t>
            </a:r>
          </a:p>
          <a:p>
            <a:r>
              <a:rPr lang="en-US" dirty="0"/>
              <a:t>The result in n will be:</a:t>
            </a:r>
          </a:p>
          <a:p>
            <a:r>
              <a:rPr lang="en-US" dirty="0"/>
              <a:t>6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02394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4571"/>
            <a:ext cx="10515600" cy="331065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/>
              <a:t>Using String search() With String</a:t>
            </a:r>
            <a:br>
              <a:rPr lang="en-US" sz="2800" b="1" dirty="0"/>
            </a:b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4682" y="505979"/>
            <a:ext cx="10515600" cy="4351338"/>
          </a:xfrm>
        </p:spPr>
        <p:txBody>
          <a:bodyPr/>
          <a:lstStyle/>
          <a:p>
            <a:endParaRPr lang="en-US" b="1" dirty="0"/>
          </a:p>
          <a:p>
            <a:r>
              <a:rPr lang="en-US" b="1" dirty="0"/>
              <a:t>Using String search() With String</a:t>
            </a:r>
          </a:p>
          <a:p>
            <a:r>
              <a:rPr lang="en-US" dirty="0"/>
              <a:t>The search method will also accept a string as search argument. The string argument will be converted to a regular expression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83D1ED-9326-4AE4-8700-8D9CFF19FA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812" y="2062468"/>
            <a:ext cx="9858375" cy="452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66132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8884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JavaScript Errors Throw and Try to Catch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0546" y="1244791"/>
            <a:ext cx="10515600" cy="512748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</a:t>
            </a:r>
            <a:r>
              <a:rPr lang="en-US" b="1" dirty="0"/>
              <a:t>try</a:t>
            </a:r>
            <a:r>
              <a:rPr lang="en-US" dirty="0"/>
              <a:t> statement lets you test a block of code for errors.</a:t>
            </a:r>
          </a:p>
          <a:p>
            <a:r>
              <a:rPr lang="en-US" dirty="0"/>
              <a:t>The </a:t>
            </a:r>
            <a:r>
              <a:rPr lang="en-US" b="1" dirty="0"/>
              <a:t>catch</a:t>
            </a:r>
            <a:r>
              <a:rPr lang="en-US" dirty="0"/>
              <a:t> statement lets you handle the error.</a:t>
            </a:r>
          </a:p>
          <a:p>
            <a:r>
              <a:rPr lang="en-US" dirty="0"/>
              <a:t>The </a:t>
            </a:r>
            <a:r>
              <a:rPr lang="en-US" b="1" dirty="0"/>
              <a:t>throw</a:t>
            </a:r>
            <a:r>
              <a:rPr lang="en-US" dirty="0"/>
              <a:t> statement lets you create custom errors.</a:t>
            </a:r>
          </a:p>
          <a:p>
            <a:r>
              <a:rPr lang="en-US" dirty="0"/>
              <a:t>The </a:t>
            </a:r>
            <a:r>
              <a:rPr lang="en-US" b="1" dirty="0"/>
              <a:t>finally</a:t>
            </a:r>
            <a:r>
              <a:rPr lang="en-US" dirty="0"/>
              <a:t> statement lets you execute code, after try and catch, regardless of the result</a:t>
            </a:r>
          </a:p>
          <a:p>
            <a:r>
              <a:rPr lang="en-US" b="1" dirty="0"/>
              <a:t>JavaScript try and catch</a:t>
            </a:r>
          </a:p>
          <a:p>
            <a:r>
              <a:rPr lang="en-US" dirty="0"/>
              <a:t>The </a:t>
            </a:r>
            <a:r>
              <a:rPr lang="en-US" b="1" dirty="0"/>
              <a:t>try</a:t>
            </a:r>
            <a:r>
              <a:rPr lang="en-US" dirty="0"/>
              <a:t> statement allows you to define a block of code to be tested for errors while it is being executed.</a:t>
            </a:r>
          </a:p>
          <a:p>
            <a:r>
              <a:rPr lang="en-US" dirty="0"/>
              <a:t>The </a:t>
            </a:r>
            <a:r>
              <a:rPr lang="en-US" b="1" dirty="0"/>
              <a:t>catch</a:t>
            </a:r>
            <a:r>
              <a:rPr lang="en-US" dirty="0"/>
              <a:t> statement allows you to define a block of code to be executed, if an error occurs in the try block.</a:t>
            </a:r>
          </a:p>
          <a:p>
            <a:r>
              <a:rPr lang="en-US" dirty="0"/>
              <a:t>The JavaScript statements </a:t>
            </a:r>
            <a:r>
              <a:rPr lang="en-US" b="1" dirty="0"/>
              <a:t>try</a:t>
            </a:r>
            <a:r>
              <a:rPr lang="en-US" dirty="0"/>
              <a:t> and </a:t>
            </a:r>
            <a:r>
              <a:rPr lang="en-US" b="1" dirty="0"/>
              <a:t>catch</a:t>
            </a:r>
            <a:r>
              <a:rPr lang="en-US" dirty="0"/>
              <a:t> come in pairs:</a:t>
            </a:r>
          </a:p>
          <a:p>
            <a:r>
              <a:rPr lang="en-US" dirty="0"/>
              <a:t>try {</a:t>
            </a:r>
            <a:br>
              <a:rPr lang="en-US" dirty="0"/>
            </a:br>
            <a:r>
              <a:rPr lang="en-US" dirty="0"/>
              <a:t>    </a:t>
            </a:r>
            <a:r>
              <a:rPr lang="en-US" i="1" dirty="0"/>
              <a:t>Block of code to try</a:t>
            </a:r>
            <a:br>
              <a:rPr lang="en-US" i="1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>catch(err) {</a:t>
            </a:r>
            <a:br>
              <a:rPr lang="en-US" dirty="0"/>
            </a:br>
            <a:r>
              <a:rPr lang="en-US" dirty="0"/>
              <a:t>    </a:t>
            </a:r>
            <a:r>
              <a:rPr lang="en-US" i="1" dirty="0"/>
              <a:t>Block of code to handle errors</a:t>
            </a:r>
            <a:br>
              <a:rPr lang="en-US" i="1" dirty="0"/>
            </a:br>
            <a:r>
              <a:rPr lang="en-US" dirty="0"/>
              <a:t>}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79817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963" y="427269"/>
            <a:ext cx="11804073" cy="351847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JavaScript Window – BOM</a:t>
            </a:r>
            <a:br>
              <a:rPr lang="en-US" b="1" dirty="0"/>
            </a:br>
            <a:r>
              <a:rPr lang="en-US" b="1" dirty="0"/>
              <a:t>Browser Object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2150972"/>
            <a:ext cx="10515600" cy="4351338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/>
              <a:t>The Browser Object Model (BOM)</a:t>
            </a:r>
          </a:p>
          <a:p>
            <a:r>
              <a:rPr lang="en-US" dirty="0"/>
              <a:t>There are no official standards for the </a:t>
            </a:r>
            <a:r>
              <a:rPr lang="en-US" b="1" dirty="0"/>
              <a:t>B</a:t>
            </a:r>
            <a:r>
              <a:rPr lang="en-US" dirty="0"/>
              <a:t>rowser </a:t>
            </a:r>
            <a:r>
              <a:rPr lang="en-US" b="1" dirty="0"/>
              <a:t>O</a:t>
            </a:r>
            <a:r>
              <a:rPr lang="en-US" dirty="0"/>
              <a:t>bject </a:t>
            </a:r>
            <a:r>
              <a:rPr lang="en-US" b="1" dirty="0"/>
              <a:t>M</a:t>
            </a:r>
            <a:r>
              <a:rPr lang="en-US" dirty="0"/>
              <a:t>odel (BOM).</a:t>
            </a:r>
          </a:p>
          <a:p>
            <a:r>
              <a:rPr lang="en-US" dirty="0"/>
              <a:t>Since modern browsers have implemented (almost) the same methods and properties for JavaScript interactivity, it is often referred to, as methods and properties of the BOM</a:t>
            </a:r>
          </a:p>
          <a:p>
            <a:r>
              <a:rPr lang="en-US" b="1" dirty="0"/>
              <a:t>The Window Object</a:t>
            </a:r>
          </a:p>
          <a:p>
            <a:r>
              <a:rPr lang="en-US" dirty="0"/>
              <a:t>The </a:t>
            </a:r>
            <a:r>
              <a:rPr lang="en-US" b="1" dirty="0"/>
              <a:t>window</a:t>
            </a:r>
            <a:r>
              <a:rPr lang="en-US" dirty="0"/>
              <a:t> object is supported by all browsers. It represents the browser's window.</a:t>
            </a:r>
          </a:p>
          <a:p>
            <a:r>
              <a:rPr lang="en-US" dirty="0"/>
              <a:t>All global JavaScript objects, functions, and variables automatically become members of the window object.</a:t>
            </a:r>
          </a:p>
          <a:p>
            <a:r>
              <a:rPr lang="en-US" dirty="0"/>
              <a:t>Global variables are properties of the window object.</a:t>
            </a:r>
          </a:p>
          <a:p>
            <a:r>
              <a:rPr lang="en-US" dirty="0"/>
              <a:t>Global functions are methods of the window object.</a:t>
            </a:r>
          </a:p>
          <a:p>
            <a:r>
              <a:rPr lang="en-US" dirty="0"/>
              <a:t>Even the document object (of the HTML DOM) is a property of the window object: </a:t>
            </a:r>
          </a:p>
          <a:p>
            <a:r>
              <a:rPr lang="en-US" dirty="0" err="1"/>
              <a:t>window.document.getElementById</a:t>
            </a:r>
            <a:r>
              <a:rPr lang="en-US" dirty="0"/>
              <a:t>("header"); </a:t>
            </a:r>
          </a:p>
          <a:p>
            <a:r>
              <a:rPr lang="en-US" dirty="0"/>
              <a:t>is the same as:</a:t>
            </a:r>
          </a:p>
          <a:p>
            <a:r>
              <a:rPr lang="en-US" dirty="0" err="1"/>
              <a:t>document.getElementById</a:t>
            </a:r>
            <a:r>
              <a:rPr lang="en-US" dirty="0"/>
              <a:t>("header");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35860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 dirty="0"/>
              <a:t>Window Size</a:t>
            </a:r>
          </a:p>
          <a:p>
            <a:r>
              <a:rPr lang="en-US" dirty="0"/>
              <a:t>Three different properties can be used to determine the size of the browser window (the browser viewport, NOT including toolbars and scrollbars).</a:t>
            </a:r>
          </a:p>
          <a:p>
            <a:r>
              <a:rPr lang="en-US" dirty="0"/>
              <a:t>For Internet Explorer, Chrome, Firefox, Opera, and Safari:</a:t>
            </a:r>
          </a:p>
          <a:p>
            <a:r>
              <a:rPr lang="en-US" dirty="0" err="1"/>
              <a:t>window.innerHeight</a:t>
            </a:r>
            <a:r>
              <a:rPr lang="en-US" dirty="0"/>
              <a:t> - the inner height of the browser window</a:t>
            </a:r>
          </a:p>
          <a:p>
            <a:r>
              <a:rPr lang="en-US" dirty="0" err="1"/>
              <a:t>window.innerWidth</a:t>
            </a:r>
            <a:r>
              <a:rPr lang="en-US" dirty="0"/>
              <a:t> - the inner width of the browser window</a:t>
            </a:r>
          </a:p>
          <a:p>
            <a:r>
              <a:rPr lang="en-US" dirty="0"/>
              <a:t>For Internet Explorer 8, 7, 6, 5:</a:t>
            </a:r>
          </a:p>
          <a:p>
            <a:r>
              <a:rPr lang="en-US" dirty="0" err="1"/>
              <a:t>document.documentElement.clientHeight</a:t>
            </a:r>
            <a:endParaRPr lang="en-US" dirty="0"/>
          </a:p>
          <a:p>
            <a:r>
              <a:rPr lang="en-US" dirty="0" err="1"/>
              <a:t>document.documentElement.clientWidth</a:t>
            </a:r>
            <a:endParaRPr lang="en-US" dirty="0"/>
          </a:p>
          <a:p>
            <a:r>
              <a:rPr lang="en-US" dirty="0"/>
              <a:t>or</a:t>
            </a:r>
          </a:p>
          <a:p>
            <a:r>
              <a:rPr lang="en-US" dirty="0" err="1"/>
              <a:t>document.body.clientHeight</a:t>
            </a:r>
            <a:endParaRPr lang="en-US" dirty="0"/>
          </a:p>
          <a:p>
            <a:r>
              <a:rPr lang="en-US" dirty="0" err="1"/>
              <a:t>document.body.clientWidth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95542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Other Window Methods</a:t>
            </a:r>
          </a:p>
          <a:p>
            <a:r>
              <a:rPr lang="en-US" dirty="0"/>
              <a:t>Some other methods:</a:t>
            </a:r>
          </a:p>
          <a:p>
            <a:r>
              <a:rPr lang="en-US" dirty="0" err="1"/>
              <a:t>window.open</a:t>
            </a:r>
            <a:r>
              <a:rPr lang="en-US" dirty="0"/>
              <a:t>() - open a new window</a:t>
            </a:r>
          </a:p>
          <a:p>
            <a:r>
              <a:rPr lang="en-US" dirty="0" err="1"/>
              <a:t>window.close</a:t>
            </a:r>
            <a:r>
              <a:rPr lang="en-US" dirty="0"/>
              <a:t>() - close the current window</a:t>
            </a:r>
          </a:p>
          <a:p>
            <a:r>
              <a:rPr lang="en-US" dirty="0" err="1"/>
              <a:t>window.moveTo</a:t>
            </a:r>
            <a:r>
              <a:rPr lang="en-US" dirty="0"/>
              <a:t>() -move the current window</a:t>
            </a:r>
          </a:p>
          <a:p>
            <a:r>
              <a:rPr lang="en-US" dirty="0" err="1"/>
              <a:t>window.resizeTo</a:t>
            </a:r>
            <a:r>
              <a:rPr lang="en-US" dirty="0"/>
              <a:t>() -resize the current window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06537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10779450" cy="1400530"/>
          </a:xfrm>
        </p:spPr>
        <p:txBody>
          <a:bodyPr/>
          <a:lstStyle/>
          <a:p>
            <a:pPr algn="ctr"/>
            <a:r>
              <a:rPr lang="en-US" b="1" dirty="0"/>
              <a:t>JavaScript Window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Window History</a:t>
            </a:r>
          </a:p>
          <a:p>
            <a:r>
              <a:rPr lang="en-US" dirty="0"/>
              <a:t>The </a:t>
            </a:r>
            <a:r>
              <a:rPr lang="en-US" b="1" dirty="0" err="1"/>
              <a:t>window.history</a:t>
            </a:r>
            <a:r>
              <a:rPr lang="en-US" dirty="0"/>
              <a:t> object can be written without the window prefix.</a:t>
            </a:r>
          </a:p>
          <a:p>
            <a:r>
              <a:rPr lang="en-US" dirty="0"/>
              <a:t>To protect the privacy of the users, there are limitations to how JavaScript can access this object.</a:t>
            </a:r>
          </a:p>
          <a:p>
            <a:r>
              <a:rPr lang="en-US" dirty="0"/>
              <a:t>Some methods:</a:t>
            </a:r>
          </a:p>
          <a:p>
            <a:r>
              <a:rPr lang="en-US" dirty="0" err="1"/>
              <a:t>history.back</a:t>
            </a:r>
            <a:r>
              <a:rPr lang="en-US" dirty="0"/>
              <a:t>() - same as clicking back in the browser</a:t>
            </a:r>
          </a:p>
          <a:p>
            <a:r>
              <a:rPr lang="en-US" dirty="0" err="1"/>
              <a:t>history.forward</a:t>
            </a:r>
            <a:r>
              <a:rPr lang="en-US" dirty="0"/>
              <a:t>() - same as clicking forward in the browser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016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11036903" cy="1400530"/>
          </a:xfrm>
        </p:spPr>
        <p:txBody>
          <a:bodyPr/>
          <a:lstStyle/>
          <a:p>
            <a:pPr algn="ctr"/>
            <a:r>
              <a:rPr lang="en-US" b="1" dirty="0"/>
              <a:t>JavaScript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variables are containers for storing data values.</a:t>
            </a:r>
          </a:p>
          <a:p>
            <a:r>
              <a:rPr lang="en-US" dirty="0"/>
              <a:t>In this example, x, y, and z, are variables:</a:t>
            </a:r>
          </a:p>
          <a:p>
            <a:r>
              <a:rPr lang="da-DK" dirty="0"/>
              <a:t>var x = 5;</a:t>
            </a:r>
            <a:br>
              <a:rPr lang="da-DK" dirty="0"/>
            </a:br>
            <a:r>
              <a:rPr lang="da-DK" dirty="0"/>
              <a:t>var y = 6;</a:t>
            </a:r>
            <a:br>
              <a:rPr lang="da-DK" dirty="0"/>
            </a:br>
            <a:r>
              <a:rPr lang="da-DK" dirty="0"/>
              <a:t>var z = x + y;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25231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240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JavaScript Timing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85749"/>
            <a:ext cx="10515600" cy="5272954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JavaScript Timing Events</a:t>
            </a:r>
          </a:p>
          <a:p>
            <a:r>
              <a:rPr lang="en-US" dirty="0"/>
              <a:t>With JavaScript, it is possible to execute some code at specified time-intervals. This is called timing events.</a:t>
            </a:r>
          </a:p>
          <a:p>
            <a:r>
              <a:rPr lang="en-US" dirty="0"/>
              <a:t>It's very easy to time events in JavaScript. The two key methods that are used are:</a:t>
            </a:r>
          </a:p>
          <a:p>
            <a:r>
              <a:rPr lang="en-US" dirty="0" err="1"/>
              <a:t>setInterval</a:t>
            </a:r>
            <a:r>
              <a:rPr lang="en-US" dirty="0"/>
              <a:t>() - executes a function, over and over again, at specified time intervals</a:t>
            </a:r>
          </a:p>
          <a:p>
            <a:r>
              <a:rPr lang="en-US" dirty="0" err="1"/>
              <a:t>setTimeout</a:t>
            </a:r>
            <a:r>
              <a:rPr lang="en-US" dirty="0"/>
              <a:t>() - executes a function, once, after waiting a specified number of milliseconds</a:t>
            </a:r>
          </a:p>
          <a:p>
            <a:r>
              <a:rPr lang="en-US" b="1" dirty="0"/>
              <a:t>Syntax</a:t>
            </a:r>
          </a:p>
          <a:p>
            <a:r>
              <a:rPr lang="en-US" dirty="0" err="1"/>
              <a:t>window.setInterval</a:t>
            </a:r>
            <a:r>
              <a:rPr lang="en-US" dirty="0"/>
              <a:t>("</a:t>
            </a:r>
            <a:r>
              <a:rPr lang="en-US" i="1" dirty="0" err="1"/>
              <a:t>javascript</a:t>
            </a:r>
            <a:r>
              <a:rPr lang="en-US" i="1" dirty="0"/>
              <a:t> function</a:t>
            </a:r>
            <a:r>
              <a:rPr lang="en-US" dirty="0"/>
              <a:t>",</a:t>
            </a:r>
            <a:r>
              <a:rPr lang="en-US" i="1" dirty="0"/>
              <a:t> milliseconds</a:t>
            </a:r>
            <a:r>
              <a:rPr lang="en-US" dirty="0"/>
              <a:t>);</a:t>
            </a:r>
          </a:p>
          <a:p>
            <a:r>
              <a:rPr lang="en-US" dirty="0"/>
              <a:t>The </a:t>
            </a:r>
            <a:r>
              <a:rPr lang="en-US" b="1" dirty="0" err="1"/>
              <a:t>window.setInterval</a:t>
            </a:r>
            <a:r>
              <a:rPr lang="en-US" b="1" dirty="0"/>
              <a:t>()</a:t>
            </a:r>
            <a:r>
              <a:rPr lang="en-US" dirty="0"/>
              <a:t> method can be written without the window prefix.</a:t>
            </a:r>
          </a:p>
          <a:p>
            <a:r>
              <a:rPr lang="en-US" dirty="0"/>
              <a:t>The first parameter of </a:t>
            </a:r>
            <a:r>
              <a:rPr lang="en-US" dirty="0" err="1"/>
              <a:t>setInterval</a:t>
            </a:r>
            <a:r>
              <a:rPr lang="en-US" dirty="0"/>
              <a:t>() should be a function.</a:t>
            </a:r>
          </a:p>
          <a:p>
            <a:r>
              <a:rPr lang="en-US" dirty="0"/>
              <a:t>The second parameter indicates the length of the time-intervals between each execution.</a:t>
            </a:r>
          </a:p>
          <a:p>
            <a:r>
              <a:rPr lang="en-US" b="1" dirty="0"/>
              <a:t>Note:</a:t>
            </a:r>
            <a:r>
              <a:rPr lang="en-US" dirty="0"/>
              <a:t> There are 1000 milliseconds in one second.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83449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How to Stop the Execution?</a:t>
            </a:r>
          </a:p>
          <a:p>
            <a:r>
              <a:rPr lang="en-US" dirty="0"/>
              <a:t>The </a:t>
            </a:r>
            <a:r>
              <a:rPr lang="en-US" dirty="0" err="1"/>
              <a:t>clearInterval</a:t>
            </a:r>
            <a:r>
              <a:rPr lang="en-US" dirty="0"/>
              <a:t>() method is used to stop further executions of the function specified in the </a:t>
            </a:r>
            <a:r>
              <a:rPr lang="en-US" dirty="0" err="1"/>
              <a:t>setInterval</a:t>
            </a:r>
            <a:r>
              <a:rPr lang="en-US" dirty="0"/>
              <a:t>() method.</a:t>
            </a:r>
          </a:p>
          <a:p>
            <a:r>
              <a:rPr lang="en-US" b="1" dirty="0"/>
              <a:t>Syntax</a:t>
            </a:r>
          </a:p>
          <a:p>
            <a:r>
              <a:rPr lang="en-US" dirty="0" err="1"/>
              <a:t>window.clearInterval</a:t>
            </a:r>
            <a:r>
              <a:rPr lang="en-US" dirty="0"/>
              <a:t>(</a:t>
            </a:r>
            <a:r>
              <a:rPr lang="en-US" i="1" dirty="0" err="1"/>
              <a:t>intervalVariable</a:t>
            </a:r>
            <a:r>
              <a:rPr lang="en-US" dirty="0"/>
              <a:t>)</a:t>
            </a:r>
          </a:p>
          <a:p>
            <a:r>
              <a:rPr lang="en-US" dirty="0"/>
              <a:t>The </a:t>
            </a:r>
            <a:r>
              <a:rPr lang="en-US" b="1" dirty="0" err="1"/>
              <a:t>window.clearInterval</a:t>
            </a:r>
            <a:r>
              <a:rPr lang="en-US" b="1" dirty="0"/>
              <a:t>()</a:t>
            </a:r>
            <a:r>
              <a:rPr lang="en-US" dirty="0"/>
              <a:t> method can be written without the window prefix.</a:t>
            </a:r>
          </a:p>
          <a:p>
            <a:r>
              <a:rPr lang="en-US" dirty="0"/>
              <a:t>To be able to use the </a:t>
            </a:r>
            <a:r>
              <a:rPr lang="en-US" dirty="0" err="1"/>
              <a:t>clearInterval</a:t>
            </a:r>
            <a:r>
              <a:rPr lang="en-US" dirty="0"/>
              <a:t>() method, you must use a global variable when creating the interval method:</a:t>
            </a:r>
          </a:p>
          <a:p>
            <a:r>
              <a:rPr lang="en-US" dirty="0" err="1"/>
              <a:t>myVar</a:t>
            </a:r>
            <a:r>
              <a:rPr lang="en-US" dirty="0"/>
              <a:t>=</a:t>
            </a:r>
            <a:r>
              <a:rPr lang="en-US" dirty="0" err="1"/>
              <a:t>setInterval</a:t>
            </a:r>
            <a:r>
              <a:rPr lang="en-US" dirty="0"/>
              <a:t>("</a:t>
            </a:r>
            <a:r>
              <a:rPr lang="en-US" i="1" dirty="0" err="1"/>
              <a:t>javascript</a:t>
            </a:r>
            <a:r>
              <a:rPr lang="en-US" i="1" dirty="0"/>
              <a:t> function</a:t>
            </a:r>
            <a:r>
              <a:rPr lang="en-US" dirty="0"/>
              <a:t>",</a:t>
            </a:r>
            <a:r>
              <a:rPr lang="en-US" i="1" dirty="0"/>
              <a:t> milliseconds</a:t>
            </a:r>
            <a:r>
              <a:rPr lang="en-US" dirty="0"/>
              <a:t>);</a:t>
            </a:r>
          </a:p>
          <a:p>
            <a:r>
              <a:rPr lang="en-US" dirty="0"/>
              <a:t>Then you will be able to stop the execution by calling the </a:t>
            </a:r>
            <a:r>
              <a:rPr lang="en-US" dirty="0" err="1"/>
              <a:t>clearInterval</a:t>
            </a:r>
            <a:r>
              <a:rPr lang="en-US" dirty="0"/>
              <a:t>() method.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68007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How to Stop the Execution?</a:t>
            </a:r>
          </a:p>
          <a:p>
            <a:r>
              <a:rPr lang="en-US" dirty="0"/>
              <a:t>The </a:t>
            </a:r>
            <a:r>
              <a:rPr lang="en-US" dirty="0" err="1"/>
              <a:t>clearTimeout</a:t>
            </a:r>
            <a:r>
              <a:rPr lang="en-US" dirty="0"/>
              <a:t>() method is used to stop the execution of the function specified in the </a:t>
            </a:r>
            <a:r>
              <a:rPr lang="en-US" dirty="0" err="1"/>
              <a:t>setTimeout</a:t>
            </a:r>
            <a:r>
              <a:rPr lang="en-US" dirty="0"/>
              <a:t>() method.</a:t>
            </a:r>
          </a:p>
          <a:p>
            <a:r>
              <a:rPr lang="en-US" b="1" dirty="0"/>
              <a:t>Syntax</a:t>
            </a:r>
          </a:p>
          <a:p>
            <a:r>
              <a:rPr lang="en-US" dirty="0" err="1"/>
              <a:t>window.clearTimeout</a:t>
            </a:r>
            <a:r>
              <a:rPr lang="en-US" dirty="0"/>
              <a:t>(</a:t>
            </a:r>
            <a:r>
              <a:rPr lang="en-US" i="1" dirty="0" err="1"/>
              <a:t>timeoutVariable</a:t>
            </a:r>
            <a:r>
              <a:rPr lang="en-US" dirty="0"/>
              <a:t>)</a:t>
            </a:r>
          </a:p>
          <a:p>
            <a:r>
              <a:rPr lang="en-US" dirty="0"/>
              <a:t>The </a:t>
            </a:r>
            <a:r>
              <a:rPr lang="en-US" b="1" dirty="0" err="1"/>
              <a:t>window.clearTimeout</a:t>
            </a:r>
            <a:r>
              <a:rPr lang="en-US" b="1" dirty="0"/>
              <a:t>()</a:t>
            </a:r>
            <a:r>
              <a:rPr lang="en-US" dirty="0"/>
              <a:t> method can be written without the window prefix.</a:t>
            </a:r>
          </a:p>
          <a:p>
            <a:r>
              <a:rPr lang="en-US" dirty="0"/>
              <a:t>To be able to use the </a:t>
            </a:r>
            <a:r>
              <a:rPr lang="en-US" dirty="0" err="1"/>
              <a:t>clearTimeout</a:t>
            </a:r>
            <a:r>
              <a:rPr lang="en-US" dirty="0"/>
              <a:t>() method, you must use a global variable when creating the timeout method:</a:t>
            </a:r>
          </a:p>
          <a:p>
            <a:r>
              <a:rPr lang="en-US" dirty="0" err="1"/>
              <a:t>myVar</a:t>
            </a:r>
            <a:r>
              <a:rPr lang="en-US" dirty="0"/>
              <a:t>=</a:t>
            </a:r>
            <a:r>
              <a:rPr lang="en-US" dirty="0" err="1"/>
              <a:t>setTimeout</a:t>
            </a:r>
            <a:r>
              <a:rPr lang="en-US" dirty="0"/>
              <a:t>("</a:t>
            </a:r>
            <a:r>
              <a:rPr lang="en-US" i="1" dirty="0" err="1"/>
              <a:t>javascript</a:t>
            </a:r>
            <a:r>
              <a:rPr lang="en-US" i="1" dirty="0"/>
              <a:t> function</a:t>
            </a:r>
            <a:r>
              <a:rPr lang="en-US" dirty="0"/>
              <a:t>",</a:t>
            </a:r>
            <a:r>
              <a:rPr lang="en-US" i="1" dirty="0"/>
              <a:t> milliseconds</a:t>
            </a:r>
            <a:r>
              <a:rPr lang="en-US" dirty="0"/>
              <a:t>);</a:t>
            </a:r>
          </a:p>
          <a:p>
            <a:r>
              <a:rPr lang="en-US" dirty="0"/>
              <a:t>Then, if the function has not already been executed, you will be able to stop the execution by calling the </a:t>
            </a:r>
            <a:r>
              <a:rPr lang="en-US" dirty="0" err="1"/>
              <a:t>clearTimeout</a:t>
            </a:r>
            <a:r>
              <a:rPr lang="en-US" dirty="0"/>
              <a:t>() method.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6100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10948126" cy="1400530"/>
          </a:xfrm>
        </p:spPr>
        <p:txBody>
          <a:bodyPr/>
          <a:lstStyle/>
          <a:p>
            <a:pPr algn="ctr"/>
            <a:r>
              <a:rPr lang="en-US" b="1" dirty="0"/>
              <a:t>JavaScript Cookies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What are Cookies?</a:t>
            </a:r>
          </a:p>
          <a:p>
            <a:r>
              <a:rPr lang="en-US" dirty="0"/>
              <a:t>Cookies are data, stored in small text files, on your computer.</a:t>
            </a:r>
          </a:p>
          <a:p>
            <a:r>
              <a:rPr lang="en-US" dirty="0"/>
              <a:t>When a web server has sent a web page to a browser, the connection is shut down, and the server forgets everything about the user.</a:t>
            </a:r>
          </a:p>
          <a:p>
            <a:r>
              <a:rPr lang="en-US" dirty="0"/>
              <a:t>Cookies were invented to solve the problem "how to remember information about the user":</a:t>
            </a:r>
          </a:p>
          <a:p>
            <a:r>
              <a:rPr lang="en-US" dirty="0"/>
              <a:t>When a user visits a web page, his name can be stored in a cookie.</a:t>
            </a:r>
          </a:p>
          <a:p>
            <a:r>
              <a:rPr lang="en-US" dirty="0"/>
              <a:t>Next time the user visits the page, the cookie "remembers" his name.</a:t>
            </a:r>
          </a:p>
          <a:p>
            <a:r>
              <a:rPr lang="en-US" dirty="0"/>
              <a:t>Cookies are saved in name-value pairs like:</a:t>
            </a:r>
          </a:p>
          <a:p>
            <a:r>
              <a:rPr lang="en-US" dirty="0"/>
              <a:t>username=John Doe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32420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Create a Cookie with JavaScript</a:t>
            </a:r>
          </a:p>
          <a:p>
            <a:r>
              <a:rPr lang="en-US" dirty="0"/>
              <a:t>JavaScript can create, read, and delete cookies with the </a:t>
            </a:r>
            <a:r>
              <a:rPr lang="en-US" b="1" dirty="0" err="1"/>
              <a:t>document.cookie</a:t>
            </a:r>
            <a:r>
              <a:rPr lang="en-US" dirty="0"/>
              <a:t> property.</a:t>
            </a:r>
          </a:p>
          <a:p>
            <a:r>
              <a:rPr lang="en-US" dirty="0"/>
              <a:t>With JavaScript, a cookie can be created like this:</a:t>
            </a:r>
          </a:p>
          <a:p>
            <a:r>
              <a:rPr lang="en-US" dirty="0" err="1"/>
              <a:t>document.cookie</a:t>
            </a:r>
            <a:r>
              <a:rPr lang="en-US" dirty="0"/>
              <a:t>="username=John Doe";</a:t>
            </a:r>
          </a:p>
          <a:p>
            <a:r>
              <a:rPr lang="en-US" dirty="0"/>
              <a:t>You can also add an expiry date (in UTC time). By default, the cookie is deleted when the browser is closed:</a:t>
            </a:r>
          </a:p>
          <a:p>
            <a:r>
              <a:rPr lang="en-US" dirty="0" err="1"/>
              <a:t>document.cookie</a:t>
            </a:r>
            <a:r>
              <a:rPr lang="en-US" dirty="0"/>
              <a:t>="username=John Doe; expires=Thu, 18 Dec 2013 12:00:00 UTC";</a:t>
            </a:r>
          </a:p>
          <a:p>
            <a:r>
              <a:rPr lang="en-US" dirty="0"/>
              <a:t>With a path parameter, you can tell the browser what path the cookie belongs to. By default, the cookie belongs to the current page.</a:t>
            </a:r>
          </a:p>
          <a:p>
            <a:r>
              <a:rPr lang="en-US" dirty="0" err="1"/>
              <a:t>document.cookie</a:t>
            </a:r>
            <a:r>
              <a:rPr lang="en-US" dirty="0"/>
              <a:t>="username=John Doe; expires=Thu, 18 Dec 2013 12:00:00 UTC; path=/";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02721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Read a Cookie with JavaScript</a:t>
            </a:r>
          </a:p>
          <a:p>
            <a:r>
              <a:rPr lang="en-US" dirty="0"/>
              <a:t>With JavaScript, cookies can be read like this:</a:t>
            </a:r>
          </a:p>
          <a:p>
            <a:r>
              <a:rPr lang="en-US" dirty="0" err="1"/>
              <a:t>var</a:t>
            </a:r>
            <a:r>
              <a:rPr lang="en-US" dirty="0"/>
              <a:t> x = </a:t>
            </a:r>
            <a:r>
              <a:rPr lang="en-US" dirty="0" err="1"/>
              <a:t>document.cookie</a:t>
            </a:r>
            <a:r>
              <a:rPr lang="en-US" dirty="0"/>
              <a:t>;</a:t>
            </a:r>
          </a:p>
          <a:p>
            <a:r>
              <a:rPr lang="en-US" b="1" dirty="0"/>
              <a:t>Change a Cookie with JavaScript</a:t>
            </a:r>
          </a:p>
          <a:p>
            <a:r>
              <a:rPr lang="en-US" dirty="0"/>
              <a:t>With JavaScript, you can change a cookie the same way as you create it:</a:t>
            </a:r>
          </a:p>
          <a:p>
            <a:r>
              <a:rPr lang="en-US" dirty="0" err="1"/>
              <a:t>document.cookie</a:t>
            </a:r>
            <a:r>
              <a:rPr lang="en-US" dirty="0"/>
              <a:t>="username=John Smith; expires=Thu, 18 Dec 2013 12:00:00 UTC; path=/"</a:t>
            </a:r>
          </a:p>
          <a:p>
            <a:r>
              <a:rPr lang="en-US" b="1" dirty="0"/>
              <a:t>Delete a Cookie with JavaScript</a:t>
            </a:r>
          </a:p>
          <a:p>
            <a:r>
              <a:rPr lang="en-US" dirty="0"/>
              <a:t>Deleting a cookie is very simple. Just set the expires parameter to a passed date:</a:t>
            </a:r>
          </a:p>
          <a:p>
            <a:r>
              <a:rPr lang="en-US" dirty="0" err="1"/>
              <a:t>document.cookie</a:t>
            </a:r>
            <a:r>
              <a:rPr lang="en-US" dirty="0"/>
              <a:t> = "username=; expires=Thu, 01 Jan 1970 00:00:00 UTC";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61222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97A7D-A9FA-4EEC-BCAD-B0274D979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8C3C5-9573-4609-9759-87BA54DD7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Call Back , Promise and Async and Await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86923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10939248" cy="1400530"/>
          </a:xfrm>
        </p:spPr>
        <p:txBody>
          <a:bodyPr/>
          <a:lstStyle/>
          <a:p>
            <a:pPr algn="ctr"/>
            <a:r>
              <a:rPr lang="en-US" b="1" dirty="0"/>
              <a:t>JavaScript Display Possibilities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Writing into an alert box, using </a:t>
            </a:r>
            <a:r>
              <a:rPr lang="en-US" b="1" dirty="0" err="1"/>
              <a:t>window.alert</a:t>
            </a:r>
            <a:r>
              <a:rPr lang="en-US" b="1" dirty="0"/>
              <a:t>()</a:t>
            </a:r>
            <a:r>
              <a:rPr lang="en-US" dirty="0"/>
              <a:t>.</a:t>
            </a:r>
          </a:p>
          <a:p>
            <a:r>
              <a:rPr lang="en-US" dirty="0"/>
              <a:t>Writing into the HTML output using </a:t>
            </a:r>
            <a:r>
              <a:rPr lang="en-US" b="1" dirty="0" err="1"/>
              <a:t>document.write</a:t>
            </a:r>
            <a:r>
              <a:rPr lang="en-US" b="1" dirty="0"/>
              <a:t>()</a:t>
            </a:r>
            <a:r>
              <a:rPr lang="en-US" dirty="0"/>
              <a:t>.</a:t>
            </a:r>
          </a:p>
          <a:p>
            <a:r>
              <a:rPr lang="en-US" dirty="0"/>
              <a:t>Writing into an HTML element, using </a:t>
            </a:r>
            <a:r>
              <a:rPr lang="en-US" b="1" dirty="0" err="1"/>
              <a:t>innerHTML</a:t>
            </a:r>
            <a:r>
              <a:rPr lang="en-US" dirty="0"/>
              <a:t>.</a:t>
            </a:r>
          </a:p>
          <a:p>
            <a:r>
              <a:rPr lang="en-US" dirty="0"/>
              <a:t>Writing into the browser console, using </a:t>
            </a:r>
            <a:r>
              <a:rPr lang="en-US" b="1" dirty="0"/>
              <a:t>console.log()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164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11010270" cy="1400530"/>
          </a:xfrm>
        </p:spPr>
        <p:txBody>
          <a:bodyPr/>
          <a:lstStyle/>
          <a:p>
            <a:pPr algn="ctr"/>
            <a:r>
              <a:rPr lang="en-US" b="1" dirty="0"/>
              <a:t>JavaScript 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String, </a:t>
            </a:r>
          </a:p>
          <a:p>
            <a:r>
              <a:rPr lang="en-US" dirty="0"/>
              <a:t>Number, </a:t>
            </a:r>
          </a:p>
          <a:p>
            <a:r>
              <a:rPr lang="en-US" dirty="0"/>
              <a:t>Boolean, </a:t>
            </a:r>
          </a:p>
          <a:p>
            <a:r>
              <a:rPr lang="en-US" dirty="0"/>
              <a:t>Null</a:t>
            </a:r>
          </a:p>
          <a:p>
            <a:r>
              <a:rPr lang="en-US" dirty="0"/>
              <a:t>Undefined.</a:t>
            </a:r>
          </a:p>
        </p:txBody>
      </p:sp>
    </p:spTree>
    <p:extLst>
      <p:ext uri="{BB962C8B-B14F-4D97-AF65-F5344CB8AC3E}">
        <p14:creationId xmlns:p14="http://schemas.microsoft.com/office/powerpoint/2010/main" val="4826603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10894860" cy="1400530"/>
          </a:xfrm>
        </p:spPr>
        <p:txBody>
          <a:bodyPr/>
          <a:lstStyle/>
          <a:p>
            <a:pPr algn="ctr"/>
            <a:r>
              <a:rPr lang="en-US" b="1" dirty="0"/>
              <a:t>Java Script POP up Boxes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Alert Box</a:t>
            </a:r>
          </a:p>
          <a:p>
            <a:r>
              <a:rPr lang="en-US" dirty="0"/>
              <a:t>Confirm Box</a:t>
            </a:r>
          </a:p>
          <a:p>
            <a:r>
              <a:rPr lang="en-US" dirty="0"/>
              <a:t>Prompt Box</a:t>
            </a:r>
          </a:p>
        </p:txBody>
      </p:sp>
    </p:spTree>
    <p:extLst>
      <p:ext uri="{BB962C8B-B14F-4D97-AF65-F5344CB8AC3E}">
        <p14:creationId xmlns:p14="http://schemas.microsoft.com/office/powerpoint/2010/main" val="25248830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Java Script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An Object</a:t>
            </a:r>
          </a:p>
          <a:p>
            <a:r>
              <a:rPr lang="en-US" dirty="0"/>
              <a:t>It is an element which is having certain properties </a:t>
            </a:r>
          </a:p>
          <a:p>
            <a:r>
              <a:rPr lang="en-US" dirty="0"/>
              <a:t>Mobile, TV, Pen , Car , Bus , Student …. Etc. </a:t>
            </a:r>
          </a:p>
          <a:p>
            <a:r>
              <a:rPr lang="en-US" dirty="0"/>
              <a:t>In JavaScript Every Thing is an Object .</a:t>
            </a:r>
          </a:p>
          <a:p>
            <a:r>
              <a:rPr lang="en-US" dirty="0"/>
              <a:t>Example : Car model , color , make all are properties of an Object </a:t>
            </a:r>
          </a:p>
        </p:txBody>
      </p:sp>
    </p:spTree>
    <p:extLst>
      <p:ext uri="{BB962C8B-B14F-4D97-AF65-F5344CB8AC3E}">
        <p14:creationId xmlns:p14="http://schemas.microsoft.com/office/powerpoint/2010/main" val="16992755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773</TotalTime>
  <Words>3573</Words>
  <Application>Microsoft Office PowerPoint</Application>
  <PresentationFormat>Widescreen</PresentationFormat>
  <Paragraphs>338</Paragraphs>
  <Slides>56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0" baseType="lpstr">
      <vt:lpstr>Arial</vt:lpstr>
      <vt:lpstr>Century Gothic</vt:lpstr>
      <vt:lpstr>Wingdings 3</vt:lpstr>
      <vt:lpstr>Ion</vt:lpstr>
      <vt:lpstr>JavaScript</vt:lpstr>
      <vt:lpstr>What You Can do with JavaScript</vt:lpstr>
      <vt:lpstr>Where To place JavaScript</vt:lpstr>
      <vt:lpstr>JavaScript Variables</vt:lpstr>
      <vt:lpstr>JavaScript Variables</vt:lpstr>
      <vt:lpstr>JavaScript Display Possibilities</vt:lpstr>
      <vt:lpstr>JavaScript Data Types</vt:lpstr>
      <vt:lpstr>Java Script POP up Boxes</vt:lpstr>
      <vt:lpstr>Java Script Objects</vt:lpstr>
      <vt:lpstr>JavaScript Objects</vt:lpstr>
      <vt:lpstr>Java Script - Arrays</vt:lpstr>
      <vt:lpstr>JavaScript Arrays</vt:lpstr>
      <vt:lpstr>Accessing The Arrays </vt:lpstr>
      <vt:lpstr>Array Methods</vt:lpstr>
      <vt:lpstr>PowerPoint Presentation</vt:lpstr>
      <vt:lpstr>JavaScript Functions</vt:lpstr>
      <vt:lpstr>Different ways of declaring functions </vt:lpstr>
      <vt:lpstr>Function Return</vt:lpstr>
      <vt:lpstr>JavaScript Events</vt:lpstr>
      <vt:lpstr>Common HTML Events</vt:lpstr>
      <vt:lpstr>JavaScript HTML DOM</vt:lpstr>
      <vt:lpstr>PowerPoint Presentation</vt:lpstr>
      <vt:lpstr>PowerPoint Presentation</vt:lpstr>
      <vt:lpstr>JavaScript HTML DOM EventListener</vt:lpstr>
      <vt:lpstr>JavaScript HTML DOM Navigation</vt:lpstr>
      <vt:lpstr>JavaScript Operators</vt:lpstr>
      <vt:lpstr>JavaScript Assignment Operators</vt:lpstr>
      <vt:lpstr>JavaScript Comparison and Logical Operators</vt:lpstr>
      <vt:lpstr>JavaScript Scope</vt:lpstr>
      <vt:lpstr>JavaScript Strings</vt:lpstr>
      <vt:lpstr>String Methods</vt:lpstr>
      <vt:lpstr>JavaScript Numbers</vt:lpstr>
      <vt:lpstr>JavaScript Number Methods</vt:lpstr>
      <vt:lpstr>JavaScript Math Object</vt:lpstr>
      <vt:lpstr>JavaScript Dates</vt:lpstr>
      <vt:lpstr>JavaScript Date Methods</vt:lpstr>
      <vt:lpstr>Conditional Statements</vt:lpstr>
      <vt:lpstr>The else if Statement</vt:lpstr>
      <vt:lpstr>JavaScript Switch Statement</vt:lpstr>
      <vt:lpstr>JavaScript Loops</vt:lpstr>
      <vt:lpstr>The typeof Operator</vt:lpstr>
      <vt:lpstr>JavaScript Regular Expressions</vt:lpstr>
      <vt:lpstr>Using String Methods</vt:lpstr>
      <vt:lpstr>Using String search() With String </vt:lpstr>
      <vt:lpstr>JavaScript Errors Throw and Try to Catch </vt:lpstr>
      <vt:lpstr>JavaScript Window – BOM Browser Object Model</vt:lpstr>
      <vt:lpstr>PowerPoint Presentation</vt:lpstr>
      <vt:lpstr>PowerPoint Presentation</vt:lpstr>
      <vt:lpstr>JavaScript Window History</vt:lpstr>
      <vt:lpstr>JavaScript Timing Events</vt:lpstr>
      <vt:lpstr>PowerPoint Presentation</vt:lpstr>
      <vt:lpstr>PowerPoint Presentation</vt:lpstr>
      <vt:lpstr>JavaScript Cookies</vt:lpstr>
      <vt:lpstr>PowerPoint Presentation</vt:lpstr>
      <vt:lpstr>PowerPoint Presentation</vt:lpstr>
      <vt:lpstr>PowerPoint Presentation</vt:lpstr>
    </vt:vector>
  </TitlesOfParts>
  <Company>Hewlett 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Veesambattu, Murali</dc:creator>
  <cp:lastModifiedBy>Murali Veesambattu</cp:lastModifiedBy>
  <cp:revision>106</cp:revision>
  <dcterms:created xsi:type="dcterms:W3CDTF">2015-06-14T13:33:36Z</dcterms:created>
  <dcterms:modified xsi:type="dcterms:W3CDTF">2020-06-06T14:44:28Z</dcterms:modified>
</cp:coreProperties>
</file>