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4" roundtripDataSignature="AMtx7mgVZHb3n2/P8jOEZ1UWuy3X2y5Q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7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7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 Baseado em requisições e respostas entre clientes e servidores.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 de uma conexão com o banco de dados (SSL)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Não é orientado a conexões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guarda estado de sessão entre requisições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Protocolo de aplicação para comunicação distribuída, colaborativa e troca de informação através de formatos de hipermídia.</a:t>
            </a:r>
            <a:endParaRPr/>
          </a:p>
        </p:txBody>
      </p:sp>
      <p:sp>
        <p:nvSpPr>
          <p:cNvPr id="97" name="Google Shape;9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Martin Lawrence</a:t>
            </a:r>
            <a:endParaRPr/>
          </a:p>
        </p:txBody>
      </p:sp>
      <p:sp>
        <p:nvSpPr>
          <p:cNvPr id="234" name="Google Shape;234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Interoperável = </a:t>
            </a: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é capaz de operar, funcionar ou atuar com outro.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OPTIONS: Devolve as maneiras de acessar um recurso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HEAD: </a:t>
            </a: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informações sobre um recurso. Mas o corpo não é retornado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TRACE: </a:t>
            </a: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Devolve a mesma requisição que for enviada veja se houve mudança e/ou adições feitas por servidores intermediários.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CONNECT: </a:t>
            </a: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 a requisição de conexão para um túnel TCP/IP transparente, geralmente para facilitar a comunicação criptografada com SSL (HTTPS) através de um proxy HTTP não criptografado.</a:t>
            </a:r>
            <a:endParaRPr/>
          </a:p>
        </p:txBody>
      </p:sp>
      <p:sp>
        <p:nvSpPr>
          <p:cNvPr id="318" name="Google Shape;318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URI = Identificador Uniforme de Recursos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URL = Localizador Uniforme de Recursos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URN = Nome Uniforme de Recurso </a:t>
            </a:r>
            <a:endParaRPr/>
          </a:p>
        </p:txBody>
      </p:sp>
      <p:sp>
        <p:nvSpPr>
          <p:cNvPr id="111" name="Google Shape;11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Evitar acessar o recurso diretamente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635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7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7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8" name="Google Shape;38;p7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8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4E79"/>
            </a:gs>
            <a:gs pos="12000">
              <a:srgbClr val="1E4E79"/>
            </a:gs>
            <a:gs pos="100000">
              <a:srgbClr val="9CC2E5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Fundamentos</a:t>
            </a:r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Protocolo HTTP</a:t>
            </a:r>
            <a:endParaRPr/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URI x URL</a:t>
            </a:r>
            <a:endParaRPr/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Recursos</a:t>
            </a:r>
            <a:endParaRPr/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Tipos de serviço</a:t>
            </a:r>
            <a:endParaRPr/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StateFul x StateLess</a:t>
            </a:r>
            <a:endParaRPr/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REST</a:t>
            </a:r>
            <a:endParaRPr/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SOAP x REST</a:t>
            </a:r>
            <a:endParaRPr/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Verbos HTTP</a:t>
            </a:r>
            <a:endParaRPr/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Recursos</a:t>
            </a:r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4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Servidores Web entendem URI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URI possui uma estrutura definida (template)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Métodos possuem assinatura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Podemos mapear URI para métodos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Recursos</a:t>
            </a:r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1"/>
          </p:nvPr>
        </p:nvSpPr>
        <p:spPr>
          <a:xfrm>
            <a:off x="329681" y="3075928"/>
            <a:ext cx="11688147" cy="89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3200"/>
              <a:t>http://www.engsolutions.com.br/ treinamentos / webapi ? versao=1.0</a:t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5971591" y="3038607"/>
            <a:ext cx="2239348" cy="581672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8472196" y="3038607"/>
            <a:ext cx="1306285" cy="578498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10021077" y="3038607"/>
            <a:ext cx="1996751" cy="541176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16"/>
          <p:cNvCxnSpPr/>
          <p:nvPr/>
        </p:nvCxnSpPr>
        <p:spPr>
          <a:xfrm rot="10800000" flipH="1">
            <a:off x="4198775" y="3791404"/>
            <a:ext cx="1974979" cy="1041853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172;p16"/>
          <p:cNvCxnSpPr/>
          <p:nvPr/>
        </p:nvCxnSpPr>
        <p:spPr>
          <a:xfrm rot="10800000" flipH="1">
            <a:off x="6851779" y="3833490"/>
            <a:ext cx="1974979" cy="1041853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3" name="Google Shape;173;p16"/>
          <p:cNvCxnSpPr/>
          <p:nvPr/>
        </p:nvCxnSpPr>
        <p:spPr>
          <a:xfrm rot="10800000" flipH="1">
            <a:off x="9125338" y="3833490"/>
            <a:ext cx="1974979" cy="1041853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4" name="Google Shape;174;p16"/>
          <p:cNvSpPr txBox="1"/>
          <p:nvPr/>
        </p:nvSpPr>
        <p:spPr>
          <a:xfrm>
            <a:off x="3503520" y="4833257"/>
            <a:ext cx="139050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Serviço</a:t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6173754" y="4802284"/>
            <a:ext cx="15201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8154959" y="4833257"/>
            <a:ext cx="2224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Argumentos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Tipos de serviço</a:t>
            </a:r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body" idx="1"/>
          </p:nvPr>
        </p:nvSpPr>
        <p:spPr>
          <a:xfrm>
            <a:off x="4023826" y="3206554"/>
            <a:ext cx="4144347" cy="656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pt-BR"/>
              <a:t>O que é um serviço?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Tipos de serviço</a:t>
            </a:r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1"/>
          </p:nvPr>
        </p:nvSpPr>
        <p:spPr>
          <a:xfrm>
            <a:off x="1075353" y="2926637"/>
            <a:ext cx="10041294" cy="123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pt-BR"/>
              <a:t>Serviço é um mecanismo que expõe uma, ou mais, funcionalidades de um sistema.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Tipos de serviço</a:t>
            </a: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4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Serviços básicos: Atendem seu propósito sozinhos sem depender de outros serviços.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Serviços compostos: Necessitam interagir com outros serviços para atender as requisições.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Tipos de serviço</a:t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196983" y="2202025"/>
            <a:ext cx="5637763" cy="30778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Serviços de Negócio</a:t>
            </a:r>
            <a:endParaRPr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Envio de Mercadorias</a:t>
            </a:r>
            <a:endParaRPr/>
          </a:p>
          <a:p>
            <a:pPr marL="228600" marR="0" lvl="2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Ordem de Compras</a:t>
            </a:r>
            <a:endParaRPr/>
          </a:p>
          <a:p>
            <a:pPr marL="228600" marR="0" lvl="2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6246327" y="2202025"/>
            <a:ext cx="5637763" cy="30778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Serviços de Infraestrutura</a:t>
            </a:r>
            <a:endParaRPr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Persistência de dados</a:t>
            </a:r>
            <a:endParaRPr/>
          </a:p>
          <a:p>
            <a:pPr marL="228600" marR="0" lvl="2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de operações</a:t>
            </a:r>
            <a:endParaRPr/>
          </a:p>
          <a:p>
            <a:pPr marL="228600" marR="0" lvl="2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Tipos de serviço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447869" y="2071396"/>
            <a:ext cx="2556588" cy="1399592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StateFUL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3582955" y="2304661"/>
            <a:ext cx="1138334" cy="93306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5592147" y="2304661"/>
            <a:ext cx="597781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 a preservação do estado das requisições no servidor.</a:t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447869" y="4133559"/>
            <a:ext cx="2556588" cy="139959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StateLESS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3582955" y="4366824"/>
            <a:ext cx="1138334" cy="93306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5592147" y="4571744"/>
            <a:ext cx="620174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é mantido o estado das requisições.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REST</a:t>
            </a:r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body" idx="1"/>
          </p:nvPr>
        </p:nvSpPr>
        <p:spPr>
          <a:xfrm>
            <a:off x="2978798" y="2982622"/>
            <a:ext cx="6234404" cy="88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pt-BR"/>
              <a:t>Representational State Transfer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REST</a:t>
            </a: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4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Padrão arquitetural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Criado por Roy Fielding em 2000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Interface simples de comunicação = HTTP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Fácil de entender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Transferência enxuta de dados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StateLess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xfrm>
            <a:off x="3525416" y="2679115"/>
            <a:ext cx="504008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SOAP ou REST?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Protocolo HTTP</a:t>
            </a:r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77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4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Hypertext Transfer Protocol</a:t>
            </a:r>
            <a:endParaRPr/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5608" y="2496087"/>
            <a:ext cx="6072376" cy="417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5838" y="483928"/>
            <a:ext cx="5870656" cy="577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649" y="2177045"/>
            <a:ext cx="2672152" cy="262948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/>
          <p:nvPr/>
        </p:nvSpPr>
        <p:spPr>
          <a:xfrm>
            <a:off x="3769565" y="3089781"/>
            <a:ext cx="4366727" cy="80400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62235" y="1997144"/>
            <a:ext cx="2307725" cy="298928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/>
          <p:nvPr/>
        </p:nvSpPr>
        <p:spPr>
          <a:xfrm>
            <a:off x="4590656" y="671804"/>
            <a:ext cx="2724543" cy="76511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3768" y="2141611"/>
            <a:ext cx="2307725" cy="298928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/>
          <p:nvPr/>
        </p:nvSpPr>
        <p:spPr>
          <a:xfrm>
            <a:off x="4590656" y="671804"/>
            <a:ext cx="2724543" cy="76511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SOAP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1900" y="1632549"/>
            <a:ext cx="2291701" cy="3437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3179" y="1743888"/>
            <a:ext cx="2258002" cy="3387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7967" y="2596046"/>
            <a:ext cx="1849086" cy="181956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7"/>
          <p:cNvSpPr txBox="1"/>
          <p:nvPr/>
        </p:nvSpPr>
        <p:spPr>
          <a:xfrm>
            <a:off x="1892460" y="2596046"/>
            <a:ext cx="82306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257" name="Google Shape;257;p27"/>
          <p:cNvSpPr txBox="1"/>
          <p:nvPr/>
        </p:nvSpPr>
        <p:spPr>
          <a:xfrm>
            <a:off x="4811181" y="2596045"/>
            <a:ext cx="82306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7763601" y="2855759"/>
            <a:ext cx="1702335" cy="80400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REST</a:t>
            </a:r>
            <a:endParaRPr/>
          </a:p>
        </p:txBody>
      </p:sp>
      <p:sp>
        <p:nvSpPr>
          <p:cNvPr id="265" name="Google Shape;265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4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Simples de implementar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Interoperável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Escalável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Tipos de hipermídia variados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Verbos HTTP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Baseado em recursos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REST</a:t>
            </a:r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body" idx="1"/>
          </p:nvPr>
        </p:nvSpPr>
        <p:spPr>
          <a:xfrm>
            <a:off x="2698879" y="2273495"/>
            <a:ext cx="6794241" cy="730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pt-BR"/>
              <a:t>Pura representação dos recursos</a:t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1640632" y="3881535"/>
            <a:ext cx="2539482" cy="1418253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XML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4890795" y="3881535"/>
            <a:ext cx="2539482" cy="1418253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8140958" y="3881535"/>
            <a:ext cx="2539482" cy="1418253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ATOM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REST</a:t>
            </a:r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pt-BR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pt-BR"/>
              <a:t>	“Nome”: “Zézinho”,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pt-BR"/>
              <a:t>	“Idade”: 50,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pt-BR"/>
              <a:t>	“Altura”: “1,80”,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pt-BR"/>
              <a:t>	“Peso”: “90kg”,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pt-BR"/>
              <a:t>	“Sexo”: “1 vez ao ano”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pt-BR"/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>
            <a:spLocks noGrp="1"/>
          </p:cNvSpPr>
          <p:nvPr>
            <p:ph type="body" idx="1"/>
          </p:nvPr>
        </p:nvSpPr>
        <p:spPr>
          <a:xfrm>
            <a:off x="2901431" y="2851991"/>
            <a:ext cx="6389137" cy="119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pt-BR" sz="6000" b="1"/>
              <a:t>REST ou RESTful?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4645" y="85564"/>
            <a:ext cx="4422710" cy="620966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2"/>
          <p:cNvSpPr/>
          <p:nvPr/>
        </p:nvSpPr>
        <p:spPr>
          <a:xfrm>
            <a:off x="0" y="6338946"/>
            <a:ext cx="89573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https://drive.google.com/file/d/0BzhwZbKT3IrCaVo5TmNkTnNyLTQ/view?usp=sharing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4010608" y="2324554"/>
            <a:ext cx="434962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Verbos HTTP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Verbos HTTP</a:t>
            </a:r>
            <a:endParaRPr/>
          </a:p>
        </p:txBody>
      </p:sp>
      <p:pic>
        <p:nvPicPr>
          <p:cNvPr id="302" name="Google Shape;30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491" y="1690688"/>
            <a:ext cx="9905018" cy="3157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URI x URL</a:t>
            </a:r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1"/>
          </p:nvPr>
        </p:nvSpPr>
        <p:spPr>
          <a:xfrm>
            <a:off x="1051809" y="2638270"/>
            <a:ext cx="10088381" cy="1678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pt-BR" sz="6600"/>
              <a:t>URL é um conceito </a:t>
            </a:r>
            <a:r>
              <a:rPr lang="pt-BR" sz="6600" b="1"/>
              <a:t>informal</a:t>
            </a:r>
            <a:r>
              <a:rPr lang="pt-BR" sz="6600"/>
              <a:t>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Verbos HTTP</a:t>
            </a:r>
            <a:endParaRPr/>
          </a:p>
        </p:txBody>
      </p:sp>
      <p:sp>
        <p:nvSpPr>
          <p:cNvPr id="308" name="Google Shape;308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pt-BR"/>
              <a:t>Denominação correta: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700"/>
              <a:buNone/>
            </a:pPr>
            <a:r>
              <a:rPr lang="pt-BR" b="1">
                <a:solidFill>
                  <a:srgbClr val="FFFF00"/>
                </a:solidFill>
              </a:rPr>
              <a:t>Http Methods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Verbos HTTP</a:t>
            </a:r>
            <a:endParaRPr/>
          </a:p>
        </p:txBody>
      </p:sp>
      <p:sp>
        <p:nvSpPr>
          <p:cNvPr id="314" name="Google Shape;314;p36"/>
          <p:cNvSpPr txBox="1">
            <a:spLocks noGrp="1"/>
          </p:cNvSpPr>
          <p:nvPr>
            <p:ph type="body" idx="1"/>
          </p:nvPr>
        </p:nvSpPr>
        <p:spPr>
          <a:xfrm>
            <a:off x="2941475" y="2665380"/>
            <a:ext cx="6309049" cy="674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pt-BR"/>
              <a:t>Indica qual ação será executada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Verbos HTTP</a:t>
            </a:r>
            <a:endParaRPr/>
          </a:p>
        </p:txBody>
      </p:sp>
      <p:sp>
        <p:nvSpPr>
          <p:cNvPr id="321" name="Google Shape;321;p37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291270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pt-BR" sz="4400"/>
              <a:t>HTTP/1.0: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700"/>
              <a:buChar char="•"/>
            </a:pPr>
            <a:r>
              <a:rPr lang="pt-BR" b="1">
                <a:solidFill>
                  <a:srgbClr val="FFFF00"/>
                </a:solidFill>
              </a:rPr>
              <a:t>GET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700"/>
              <a:buChar char="•"/>
            </a:pPr>
            <a:r>
              <a:rPr lang="pt-BR" b="1">
                <a:solidFill>
                  <a:srgbClr val="FFFF00"/>
                </a:solidFill>
              </a:rPr>
              <a:t>POST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HEAD</a:t>
            </a:r>
            <a:endParaRPr/>
          </a:p>
        </p:txBody>
      </p:sp>
      <p:sp>
        <p:nvSpPr>
          <p:cNvPr id="322" name="Google Shape;322;p37"/>
          <p:cNvSpPr txBox="1"/>
          <p:nvPr/>
        </p:nvSpPr>
        <p:spPr>
          <a:xfrm>
            <a:off x="4460033" y="1825625"/>
            <a:ext cx="487213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HTTP/1.1:</a:t>
            </a:r>
            <a:endParaRPr/>
          </a:p>
          <a:p>
            <a:pPr marL="228600" marR="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</a:pPr>
            <a:r>
              <a:rPr lang="pt-BR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  <a:endParaRPr/>
          </a:p>
          <a:p>
            <a:pPr marL="228600" marR="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700"/>
              <a:buFont typeface="Arial"/>
              <a:buChar char="•"/>
            </a:pPr>
            <a:r>
              <a:rPr lang="pt-BR" sz="37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PUT</a:t>
            </a:r>
            <a:endParaRPr/>
          </a:p>
          <a:p>
            <a:pPr marL="228600" marR="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700"/>
              <a:buFont typeface="Arial"/>
              <a:buChar char="•"/>
            </a:pPr>
            <a:r>
              <a:rPr lang="pt-BR" sz="37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/>
          </a:p>
          <a:p>
            <a:pPr marL="228600" marR="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</a:pPr>
            <a:r>
              <a:rPr lang="pt-BR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</a:t>
            </a:r>
            <a:endParaRPr/>
          </a:p>
          <a:p>
            <a:pPr marL="228600" marR="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</a:pPr>
            <a:r>
              <a:rPr lang="pt-BR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Verbos HTTP</a:t>
            </a:r>
            <a:endParaRPr/>
          </a:p>
        </p:txBody>
      </p:sp>
      <p:sp>
        <p:nvSpPr>
          <p:cNvPr id="328" name="Google Shape;328;p38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9481456" cy="438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pt-BR" sz="4400"/>
              <a:t>GET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Responsável por buscar informações através de uma URI.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700"/>
              <a:buNone/>
            </a:pPr>
            <a:r>
              <a:rPr lang="pt-BR">
                <a:solidFill>
                  <a:srgbClr val="FFFF00"/>
                </a:solidFill>
              </a:rPr>
              <a:t>http://www.server.com/produtos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pt-BR"/>
              <a:t>http://www.server.com/produto/7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3700"/>
              <a:buNone/>
            </a:pPr>
            <a:r>
              <a:rPr lang="pt-BR">
                <a:solidFill>
                  <a:srgbClr val="FFC000"/>
                </a:solidFill>
              </a:rPr>
              <a:t>http://www.server.com/produto/notebook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Verbos HTTP</a:t>
            </a:r>
            <a:endParaRPr/>
          </a:p>
        </p:txBody>
      </p:sp>
      <p:sp>
        <p:nvSpPr>
          <p:cNvPr id="334" name="Google Shape;334;p39"/>
          <p:cNvSpPr txBox="1">
            <a:spLocks noGrp="1"/>
          </p:cNvSpPr>
          <p:nvPr>
            <p:ph type="body" idx="1"/>
          </p:nvPr>
        </p:nvSpPr>
        <p:spPr>
          <a:xfrm>
            <a:off x="838201" y="1825624"/>
            <a:ext cx="9481456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pt-BR" sz="4400"/>
              <a:t>POST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Responsável por enviar informações através de uma URI, com o conteúdo embutido no corpo de requisição.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700"/>
              <a:buNone/>
            </a:pPr>
            <a:r>
              <a:rPr lang="pt-BR">
                <a:solidFill>
                  <a:srgbClr val="FFFF00"/>
                </a:solidFill>
              </a:rPr>
              <a:t>http://www.server.com/produto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700"/>
              <a:buNone/>
            </a:pPr>
            <a:r>
              <a:rPr lang="pt-BR">
                <a:solidFill>
                  <a:srgbClr val="FFFF00"/>
                </a:solidFill>
              </a:rPr>
              <a:t>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700"/>
              <a:buNone/>
            </a:pPr>
            <a:r>
              <a:rPr lang="pt-BR">
                <a:solidFill>
                  <a:srgbClr val="FFFF00"/>
                </a:solidFill>
              </a:rPr>
              <a:t>{ “Nome”: “Mouse”, “Preco”: 50.0 }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Verbos HTTP</a:t>
            </a:r>
            <a:endParaRPr/>
          </a:p>
        </p:txBody>
      </p:sp>
      <p:sp>
        <p:nvSpPr>
          <p:cNvPr id="340" name="Google Shape;340;p40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9481456" cy="390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pt-BR" sz="4400"/>
              <a:t>DELETE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Responsável por remover informações através de uma URI.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700"/>
              <a:buNone/>
            </a:pPr>
            <a:r>
              <a:rPr lang="pt-BR">
                <a:solidFill>
                  <a:srgbClr val="FFFF00"/>
                </a:solidFill>
              </a:rPr>
              <a:t>http://www.server.com/produto/7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Verbos HTTP</a:t>
            </a:r>
            <a:endParaRPr/>
          </a:p>
        </p:txBody>
      </p:sp>
      <p:sp>
        <p:nvSpPr>
          <p:cNvPr id="346" name="Google Shape;346;p41"/>
          <p:cNvSpPr txBox="1">
            <a:spLocks noGrp="1"/>
          </p:cNvSpPr>
          <p:nvPr>
            <p:ph type="body" idx="1"/>
          </p:nvPr>
        </p:nvSpPr>
        <p:spPr>
          <a:xfrm>
            <a:off x="838201" y="1825624"/>
            <a:ext cx="9481456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pt-BR" sz="4400"/>
              <a:t>PUT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Responsável por atualizar informações através de uma URI, com o conteúdo embutido no corpo de requisição.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700"/>
              <a:buNone/>
            </a:pPr>
            <a:r>
              <a:rPr lang="pt-BR">
                <a:solidFill>
                  <a:srgbClr val="FFFF00"/>
                </a:solidFill>
              </a:rPr>
              <a:t>http://www.server.com/produto/7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700"/>
              <a:buNone/>
            </a:pPr>
            <a:r>
              <a:rPr lang="pt-BR">
                <a:solidFill>
                  <a:srgbClr val="FFFF00"/>
                </a:solidFill>
              </a:rPr>
              <a:t>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700"/>
              <a:buNone/>
            </a:pPr>
            <a:r>
              <a:rPr lang="pt-BR">
                <a:solidFill>
                  <a:srgbClr val="FFFF00"/>
                </a:solidFill>
              </a:rPr>
              <a:t>{ “Nome”: “Mouse”, “Preco”: 55.0 }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HTTP Status Code</a:t>
            </a:r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4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 b="1"/>
              <a:t>200</a:t>
            </a:r>
            <a:r>
              <a:rPr lang="pt-BR"/>
              <a:t> – OK: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A requisição foi bem sucedida.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 b="1"/>
              <a:t>401</a:t>
            </a:r>
            <a:r>
              <a:rPr lang="pt-BR"/>
              <a:t> – Unauthorized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A URI especificada precisa de autenticação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 b="1"/>
              <a:t>404</a:t>
            </a:r>
            <a:r>
              <a:rPr lang="pt-BR"/>
              <a:t> – Not Found: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O recurso não foi encontrado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 b="1"/>
              <a:t>500</a:t>
            </a:r>
            <a:r>
              <a:rPr lang="pt-BR"/>
              <a:t> – Internal Server Error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DEU PAU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pt-BR" sz="4800" dirty="0"/>
              <a:t>1xx </a:t>
            </a:r>
            <a:r>
              <a:rPr lang="pt-BR" sz="4800" dirty="0">
                <a:sym typeface="Wingdings" panose="05000000000000000000" pitchFamily="2" charset="2"/>
              </a:rPr>
              <a:t></a:t>
            </a:r>
            <a:r>
              <a:rPr lang="pt-BR" sz="4800" dirty="0"/>
              <a:t> Informativos</a:t>
            </a:r>
            <a:endParaRPr dirty="0"/>
          </a:p>
          <a:p>
            <a:pPr marL="228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pt-BR" sz="4800" dirty="0"/>
              <a:t>2xx </a:t>
            </a:r>
            <a:r>
              <a:rPr lang="pt-BR" sz="4800" dirty="0">
                <a:sym typeface="Wingdings" panose="05000000000000000000" pitchFamily="2" charset="2"/>
              </a:rPr>
              <a:t></a:t>
            </a:r>
            <a:r>
              <a:rPr lang="pt-BR" sz="4800" dirty="0"/>
              <a:t> Sucesso</a:t>
            </a:r>
            <a:endParaRPr dirty="0"/>
          </a:p>
          <a:p>
            <a:pPr marL="228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pt-BR" sz="4800" dirty="0"/>
              <a:t>3xx </a:t>
            </a:r>
            <a:r>
              <a:rPr lang="pt-BR" sz="4800" dirty="0">
                <a:sym typeface="Wingdings" panose="05000000000000000000" pitchFamily="2" charset="2"/>
              </a:rPr>
              <a:t></a:t>
            </a:r>
            <a:r>
              <a:rPr lang="pt-BR" sz="4800" dirty="0"/>
              <a:t> Redirecionamento</a:t>
            </a:r>
            <a:endParaRPr dirty="0"/>
          </a:p>
          <a:p>
            <a:pPr marL="228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pt-BR" sz="4800" dirty="0"/>
              <a:t>4xx </a:t>
            </a:r>
            <a:r>
              <a:rPr lang="pt-BR" sz="4800" dirty="0">
                <a:sym typeface="Wingdings" panose="05000000000000000000" pitchFamily="2" charset="2"/>
              </a:rPr>
              <a:t></a:t>
            </a:r>
            <a:r>
              <a:rPr lang="pt-BR" sz="4800" dirty="0"/>
              <a:t> Erro do cliente</a:t>
            </a:r>
            <a:endParaRPr dirty="0"/>
          </a:p>
          <a:p>
            <a:pPr marL="228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pt-BR" sz="4800" dirty="0"/>
              <a:t>5xx </a:t>
            </a:r>
            <a:r>
              <a:rPr lang="pt-BR" sz="4800" dirty="0">
                <a:sym typeface="Wingdings" panose="05000000000000000000" pitchFamily="2" charset="2"/>
              </a:rPr>
              <a:t></a:t>
            </a:r>
            <a:r>
              <a:rPr lang="pt-BR" sz="4800" dirty="0"/>
              <a:t> Erro do servidor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endParaRPr dirty="0"/>
          </a:p>
        </p:txBody>
      </p:sp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HTTP Status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URI x URL</a:t>
            </a:r>
            <a:endParaRPr/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298367"/>
            <a:ext cx="762000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URI x URL</a:t>
            </a:r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1"/>
          </p:nvPr>
        </p:nvSpPr>
        <p:spPr>
          <a:xfrm>
            <a:off x="329682" y="3075928"/>
            <a:ext cx="11532636" cy="89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3200"/>
              <a:t>http://www.engsolutions.com.br/treinamentos/webapi?versao=1.0</a:t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578498" y="5113175"/>
            <a:ext cx="2239347" cy="783772"/>
          </a:xfrm>
          <a:prstGeom prst="wedgeRoundRectCallout">
            <a:avLst>
              <a:gd name="adj1" fmla="val -40000"/>
              <a:gd name="adj2" fmla="val -235372"/>
              <a:gd name="adj3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protocolo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1959429" y="1610715"/>
            <a:ext cx="2239347" cy="559836"/>
          </a:xfrm>
          <a:prstGeom prst="wedgeRoundRectCallout">
            <a:avLst>
              <a:gd name="adj1" fmla="val -48333"/>
              <a:gd name="adj2" fmla="val 196963"/>
              <a:gd name="adj3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sub-domínio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3567404" y="4534678"/>
            <a:ext cx="2239347" cy="578497"/>
          </a:xfrm>
          <a:prstGeom prst="wedgeRoundRectCallout">
            <a:avLst>
              <a:gd name="adj1" fmla="val -40833"/>
              <a:gd name="adj2" fmla="val -206801"/>
              <a:gd name="adj3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domínio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6870441" y="1677876"/>
            <a:ext cx="1359159" cy="559836"/>
          </a:xfrm>
          <a:prstGeom prst="wedgeRoundRectCallout">
            <a:avLst>
              <a:gd name="adj1" fmla="val -48333"/>
              <a:gd name="adj2" fmla="val 196963"/>
              <a:gd name="adj3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caminho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10221685" y="1027906"/>
            <a:ext cx="1359159" cy="645659"/>
          </a:xfrm>
          <a:prstGeom prst="wedgeRoundRectCallout">
            <a:avLst>
              <a:gd name="adj1" fmla="val -59317"/>
              <a:gd name="adj2" fmla="val 251878"/>
              <a:gd name="adj3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Recursos</a:t>
            </a:r>
            <a:endParaRPr/>
          </a:p>
        </p:txBody>
      </p:sp>
      <p:sp>
        <p:nvSpPr>
          <p:cNvPr id="132" name="Google Shape;132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4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Representam algo “interessante” no sistema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É uma boa prática trabalhar com “representações”</a:t>
            </a:r>
            <a:endParaRPr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pt-BR"/>
              <a:t>Devem possuir nomes e endereços definidos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Recursos</a:t>
            </a:r>
            <a:endParaRPr/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314" y="1929395"/>
            <a:ext cx="543877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1"/>
          <p:cNvSpPr txBox="1"/>
          <p:nvPr/>
        </p:nvSpPr>
        <p:spPr>
          <a:xfrm>
            <a:off x="7781731" y="2351314"/>
            <a:ext cx="3247053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etc...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Recursos</a:t>
            </a:r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body" idx="1"/>
          </p:nvPr>
        </p:nvSpPr>
        <p:spPr>
          <a:xfrm>
            <a:off x="1896447" y="2907974"/>
            <a:ext cx="8399106" cy="7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pt-BR"/>
              <a:t>Então eu só posso acessar recursos físicos?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Recursos</a:t>
            </a:r>
            <a:endParaRPr/>
          </a:p>
        </p:txBody>
      </p:sp>
      <p:pic>
        <p:nvPicPr>
          <p:cNvPr id="151" name="Google Shape;15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0519" y="4256502"/>
            <a:ext cx="4768580" cy="229358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/>
          <p:nvPr/>
        </p:nvSpPr>
        <p:spPr>
          <a:xfrm>
            <a:off x="112807" y="1936751"/>
            <a:ext cx="5784980" cy="20586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8353" y="1732899"/>
            <a:ext cx="6169934" cy="2319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/>
          <p:nvPr/>
        </p:nvSpPr>
        <p:spPr>
          <a:xfrm>
            <a:off x="6282741" y="365125"/>
            <a:ext cx="5784980" cy="20586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33229" y="13495"/>
            <a:ext cx="5077532" cy="2789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">
      <a:dk1>
        <a:srgbClr val="FFFFFF"/>
      </a:dk1>
      <a:lt1>
        <a:srgbClr val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794</Words>
  <Application>Microsoft Office PowerPoint</Application>
  <PresentationFormat>Widescreen</PresentationFormat>
  <Paragraphs>184</Paragraphs>
  <Slides>38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1" baseType="lpstr">
      <vt:lpstr>Arial</vt:lpstr>
      <vt:lpstr>Calibri</vt:lpstr>
      <vt:lpstr>Tema do Office</vt:lpstr>
      <vt:lpstr>Fundamentos</vt:lpstr>
      <vt:lpstr>Protocolo HTTP</vt:lpstr>
      <vt:lpstr>URI x URL</vt:lpstr>
      <vt:lpstr>URI x URL</vt:lpstr>
      <vt:lpstr>URI x URL</vt:lpstr>
      <vt:lpstr>Recursos</vt:lpstr>
      <vt:lpstr>Recursos</vt:lpstr>
      <vt:lpstr>Recursos</vt:lpstr>
      <vt:lpstr>Recursos</vt:lpstr>
      <vt:lpstr>Recursos</vt:lpstr>
      <vt:lpstr>Recursos</vt:lpstr>
      <vt:lpstr>Tipos de serviço</vt:lpstr>
      <vt:lpstr>Tipos de serviço</vt:lpstr>
      <vt:lpstr>Tipos de serviço</vt:lpstr>
      <vt:lpstr>Tipos de serviço</vt:lpstr>
      <vt:lpstr>Tipos de serviço</vt:lpstr>
      <vt:lpstr>REST</vt:lpstr>
      <vt:lpstr>REST</vt:lpstr>
      <vt:lpstr>SOAP ou REST?</vt:lpstr>
      <vt:lpstr>Apresentação do PowerPoint</vt:lpstr>
      <vt:lpstr>Apresentação do PowerPoint</vt:lpstr>
      <vt:lpstr>Apresentação do PowerPoint</vt:lpstr>
      <vt:lpstr>REST</vt:lpstr>
      <vt:lpstr>REST</vt:lpstr>
      <vt:lpstr>REST</vt:lpstr>
      <vt:lpstr>Apresentação do PowerPoint</vt:lpstr>
      <vt:lpstr>Apresentação do PowerPoint</vt:lpstr>
      <vt:lpstr>Verbos HTTP</vt:lpstr>
      <vt:lpstr>Verbos HTTP</vt:lpstr>
      <vt:lpstr>Verbos HTTP</vt:lpstr>
      <vt:lpstr>Verbos HTTP</vt:lpstr>
      <vt:lpstr>Verbos HTTP</vt:lpstr>
      <vt:lpstr>Verbos HTTP</vt:lpstr>
      <vt:lpstr>Verbos HTTP</vt:lpstr>
      <vt:lpstr>Verbos HTTP</vt:lpstr>
      <vt:lpstr>Verbos HTTP</vt:lpstr>
      <vt:lpstr>HTTP Status Code</vt:lpstr>
      <vt:lpstr>HTTP Status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</dc:title>
  <dc:creator>Vinícius Mussak</dc:creator>
  <cp:lastModifiedBy>Vinicius Mussak</cp:lastModifiedBy>
  <cp:revision>3</cp:revision>
  <dcterms:created xsi:type="dcterms:W3CDTF">2014-11-01T12:53:01Z</dcterms:created>
  <dcterms:modified xsi:type="dcterms:W3CDTF">2020-12-16T14:41:41Z</dcterms:modified>
</cp:coreProperties>
</file>