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5198" r:id="rId5"/>
    <p:sldId id="11669" r:id="rId6"/>
    <p:sldId id="3576" r:id="rId7"/>
    <p:sldId id="5310" r:id="rId8"/>
    <p:sldId id="259" r:id="rId9"/>
    <p:sldId id="8608" r:id="rId10"/>
    <p:sldId id="8617" r:id="rId11"/>
    <p:sldId id="260" r:id="rId12"/>
    <p:sldId id="2752" r:id="rId13"/>
    <p:sldId id="2766" r:id="rId14"/>
    <p:sldId id="11628" r:id="rId15"/>
    <p:sldId id="11670" r:id="rId16"/>
    <p:sldId id="11668" r:id="rId17"/>
    <p:sldId id="4896" r:id="rId18"/>
    <p:sldId id="4900" r:id="rId19"/>
    <p:sldId id="1080" r:id="rId20"/>
    <p:sldId id="11675" r:id="rId21"/>
    <p:sldId id="11671" r:id="rId22"/>
    <p:sldId id="11672" r:id="rId23"/>
    <p:sldId id="11673" r:id="rId24"/>
    <p:sldId id="11674" r:id="rId25"/>
    <p:sldId id="11676" r:id="rId26"/>
    <p:sldId id="11677" r:id="rId27"/>
    <p:sldId id="11678" r:id="rId28"/>
    <p:sldId id="11679" r:id="rId29"/>
    <p:sldId id="11680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9" d="100"/>
        <a:sy n="39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545E0-375A-4563-A746-7CECD05AB62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8EEB2-D023-431F-B199-CE22C21E1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2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8EEB2-D023-431F-B199-CE22C21E16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84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8EEB2-D023-431F-B199-CE22C21E16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33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8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A4F8-928B-4CA2-8DD1-77586DEA512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A4F8-928B-4CA2-8DD1-77586DEA512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3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8EEB2-D023-431F-B199-CE22C21E16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74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A4F8-928B-4CA2-8DD1-77586DEA51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45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A4F8-928B-4CA2-8DD1-77586DEA51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4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A4F8-928B-4CA2-8DD1-77586DEA512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79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A4F8-928B-4CA2-8DD1-77586DEA51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843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A4F8-928B-4CA2-8DD1-77586DEA51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647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8EEB2-D023-431F-B199-CE22C21E16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888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1C22F-05C9-46DE-BE12-BE9BA8A1E4F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51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4F1E2-4EE4-462D-8493-A532582E2F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8EEB2-D023-431F-B199-CE22C21E16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12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491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89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DB03C-7B54-46E7-9C68-D253023AD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/>
          </a:bodyPr>
          <a:lstStyle>
            <a:lvl1pPr algn="ctr">
              <a:defRPr sz="6000"/>
            </a:lvl1pPr>
          </a:lstStyle>
          <a:p>
            <a:r>
              <a:rPr lang="ko-KO" altLang="ko-KO" sz="59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67369C-FB62-4968-B1F9-E05B880A8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O" altLang="ko-KO">
                <a:latin typeface="NanumGothic"/>
                <a:ea typeface="NanumGothic"/>
              </a:rPr>
              <a:t>마스터 자막 스타일을 편집하려면 여기를 클릭하세요.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CF00C-34DB-4ABB-8850-B31616C5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r>
              <a:rPr lang="ko-KO" altLang="ko-KO" sz="1100" smtClean="0">
                <a:latin typeface="NanumGothic"/>
                <a:ea typeface="NanumGothic"/>
              </a:rPr>
              <a:t>20XX/5/19 일요일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A4064-AFE7-4FAF-AA35-8F6F786C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21540-DA24-4642-8319-CCE3ECF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F828A8B-F28C-4F49-AA2C-13DD9372A084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33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296A7-81BB-4FD5-82A1-B4992896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10DB3-70E8-4DAC-BBBD-41978B6B0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ko-KO" altLang="ko-KO" sz="2600">
                <a:latin typeface="NanumGothic"/>
                <a:ea typeface="NanumGothic"/>
              </a:rPr>
              <a:t>마스터 텍스트 스타일을 편집하려면 여기를 클릭하세요.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이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삼국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6EF47-9DD7-4B5C-90E3-5EC6C2E2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r>
              <a:rPr lang="ko-KO" altLang="ko-KO" sz="1100" smtClean="0">
                <a:latin typeface="NanumGothic"/>
                <a:ea typeface="NanumGothic"/>
              </a:rPr>
              <a:t>20XX/5/19 일요일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86610-0967-4F26-9EB0-500C1930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DCA8C-76A6-4BE3-8B47-085E4DA6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F828A8B-F28C-4F49-AA2C-13DD9372A084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9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BEE8AE-0059-41D2-AF39-0B583D0C4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vert">
            <a:normAutofit/>
          </a:bodyPr>
          <a:lstStyle/>
          <a:p>
            <a:r>
              <a:rPr lang="ko-KO" altLang="ko-KO" sz="3900">
                <a:latin typeface="NanumGothic"/>
                <a:ea typeface="NanumGothic"/>
              </a:rPr>
              <a:t>마스터 제목 스타일을 편집하려면 여기를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DD6B43-034E-495D-A9C4-65E31B588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vert">
            <a:normAutofit/>
          </a:bodyPr>
          <a:lstStyle/>
          <a:p>
            <a:pPr lvl="0"/>
            <a:r>
              <a:rPr lang="ko-KO" altLang="ko-KO" sz="1800">
                <a:latin typeface="NanumGothic"/>
                <a:ea typeface="NanumGothic"/>
              </a:rPr>
              <a:t>마스터 텍스트 스타일을 편집하려면 여기를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이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삼국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F8D8D-809B-4ABC-B5F9-9A239565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r>
              <a:rPr lang="ko-KO" altLang="ko-KO" sz="1100" smtClean="0">
                <a:latin typeface="NanumGothic"/>
                <a:ea typeface="NanumGothic"/>
              </a:rPr>
              <a:t>20XX/5/19 일요일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86420-7DD1-47EF-9A4F-36DDD982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0F780-27FF-45BF-8AA6-FA0235E9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F828A8B-F28C-4F49-AA2C-13DD9372A084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57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1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79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83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F5FCA-66BD-413B-AAB4-55F03F6C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B4D2A-BAC4-4655-B7F1-4F6AE2E5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스타일을 편집하려면 여기를 클릭하세요.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이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삼국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3CACB-DF22-4866-8289-3191E4F8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r>
              <a:rPr lang="ko-KO" altLang="ko-KO" sz="1100" smtClean="0">
                <a:latin typeface="NanumGothic"/>
                <a:ea typeface="NanumGothic"/>
              </a:rPr>
              <a:t>20XX/5/19 일요일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9CDCF-B478-47BD-ABA9-D0D4DB2F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D7848-73FD-499F-BA29-28B401C4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F828A8B-F28C-4F49-AA2C-13DD9372A084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1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5D506-DF18-4A41-BF23-7A9C0F51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>
            <a:normAutofit/>
          </a:bodyPr>
          <a:lstStyle>
            <a:lvl1pPr>
              <a:defRPr sz="6000"/>
            </a:lvl1pPr>
          </a:lstStyle>
          <a:p>
            <a:r>
              <a:rPr lang="ko-KO" altLang="ko-KO" sz="32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E23A06-37E6-4072-AEE4-A366919CE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스타일을 편집하려면 여기를 클릭하세요.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5BC55-2786-471D-B72A-61F64D88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r>
              <a:rPr lang="ko-KO" altLang="ko-KO" sz="1100" smtClean="0">
                <a:latin typeface="NanumGothic"/>
                <a:ea typeface="NanumGothic"/>
              </a:rPr>
              <a:t>20XX/5/19 일요일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F9879-5C2D-4676-94E2-EEC0DC99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0D751-42D0-404F-B665-098EBB88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F828A8B-F28C-4F49-AA2C-13DD9372A084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2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5520C-3760-41B1-9A5A-74C5041F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14855-8608-4D27-8A04-1C9FB3DC6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ko-KO" altLang="ko-KO" sz="1400">
                <a:latin typeface="NanumGothic"/>
                <a:ea typeface="NanumGothic"/>
              </a:rPr>
              <a:t>마스터 텍스트 스타일을 편집하려면 여기를 클릭하세요.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이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삼국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E78EC8-CA01-430D-89CB-F612F8C4F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ko-KO" altLang="ko-KO" sz="1400">
                <a:latin typeface="NanumGothic"/>
                <a:ea typeface="NanumGothic"/>
              </a:rPr>
              <a:t>마스터 텍스트 스타일을 편집하려면 여기를 클릭하세요.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이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삼국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25B0B8-208B-40CA-B3E6-99F6101D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r>
              <a:rPr lang="ko-KO" altLang="ko-KO" sz="1100" smtClean="0">
                <a:latin typeface="NanumGothic"/>
                <a:ea typeface="NanumGothic"/>
              </a:rPr>
              <a:t>20XX/5/19 일요일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67E19-9780-4E8B-B961-1BF27799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0BE1D0-1EE8-4BCE-B481-B1E34EE1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F828A8B-F28C-4F49-AA2C-13DD9372A084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8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0D478-EB00-44D5-9B4E-4F4E5D78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1309A-9264-416B-BC52-17AC8A922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O" altLang="ko-KO" sz="1200">
                <a:latin typeface="NanumGothic"/>
                <a:ea typeface="NanumGothic"/>
              </a:rPr>
              <a:t>마스터 텍스트 스타일을 편집하려면 여기를 클릭하세요.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F2A98-7BFE-4455-95C7-98164907B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ko-KO" altLang="ko-KO" sz="1400">
                <a:latin typeface="NanumGothic"/>
                <a:ea typeface="NanumGothic"/>
              </a:rPr>
              <a:t>마스터 텍스트 스타일을 편집하려면 여기를 클릭하세요.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이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삼국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6362BF-32BC-436D-9BE3-18925A319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O" altLang="ko-KO" sz="1200">
                <a:latin typeface="NanumGothic"/>
                <a:ea typeface="NanumGothic"/>
              </a:rPr>
              <a:t>마스터 텍스트 스타일을 편집하려면 여기를 클릭하세요.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D17908-0ACB-4968-9B62-58E841E9B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ko-KO" altLang="ko-KO" sz="1400">
                <a:latin typeface="NanumGothic"/>
                <a:ea typeface="NanumGothic"/>
              </a:rPr>
              <a:t>마스터 텍스트 스타일을 편집하려면 여기를 클릭하세요.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이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삼국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DFE4F6-1933-4582-A45C-E0A77AF7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r>
              <a:rPr lang="ko-KO" altLang="ko-KO" sz="1100" smtClean="0">
                <a:latin typeface="NanumGothic"/>
                <a:ea typeface="NanumGothic"/>
              </a:rPr>
              <a:t>20XX/5/19 일요일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2271E4-33B0-40D9-9E87-CC010909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777DE7-4C04-4E91-95F8-E2473C78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F828A8B-F28C-4F49-AA2C-13DD9372A084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8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D3269-0ADC-45FC-BE31-0B3E22C9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B4BE77-64FE-49BF-92EB-4D45FEBC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r>
              <a:rPr lang="ko-KO" altLang="ko-KO" sz="1100" smtClean="0">
                <a:latin typeface="NanumGothic"/>
                <a:ea typeface="NanumGothic"/>
              </a:rPr>
              <a:t>20XX/5/19 일요일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BE52A4-EE1F-4790-8973-84A5C3B2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72B915-831B-4607-AF97-6649DC1B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F828A8B-F28C-4F49-AA2C-13DD9372A084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2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31FFDF-0DB9-4808-8514-6411DCA9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r>
              <a:rPr lang="ko-KO" altLang="ko-KO" sz="1100" smtClean="0">
                <a:latin typeface="NanumGothic"/>
                <a:ea typeface="NanumGothic"/>
              </a:rPr>
              <a:t>20XX/5/19 일요일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0D5E6F-9308-4BA9-9470-A32BC38B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87231-7453-4C12-9572-20484D2E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F828A8B-F28C-4F49-AA2C-13DD9372A084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4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BFA2D-F5E4-477E-BBD3-019FBD11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O" altLang="ko-KO" sz="2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E79EF-E984-4250-838D-38F10EC42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O" altLang="ko-KO" sz="1600">
                <a:latin typeface="NanumGothic"/>
                <a:ea typeface="NanumGothic"/>
              </a:rPr>
              <a:t>마스터 텍스트 스타일을 편집하려면 여기를 클릭하세요.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이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삼국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F86317-0656-4692-8A18-39C234EE8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O" altLang="ko-KO" sz="800">
                <a:latin typeface="NanumGothic"/>
                <a:ea typeface="NanumGothic"/>
              </a:rPr>
              <a:t>마스터 텍스트 스타일을 편집하려면 여기를 클릭하세요.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8FAE78-1B9E-4E38-B115-E8315C59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r>
              <a:rPr lang="ko-KO" altLang="ko-KO" sz="1100" smtClean="0">
                <a:latin typeface="NanumGothic"/>
                <a:ea typeface="NanumGothic"/>
              </a:rPr>
              <a:t>20XX/5/19 일요일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25600F-23F0-476C-B04F-0CE652D4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2DEEBD-F8DB-46E1-857A-816B7420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F828A8B-F28C-4F49-AA2C-13DD9372A084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5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D09FD-5315-45D1-9212-0DF84ADE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O" altLang="ko-KO" sz="2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B513B6-0A1C-45C4-B87C-84DD4421A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647853-60B0-47AE-A846-D6EEC41D2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O" altLang="ko-KO" sz="800">
                <a:latin typeface="NanumGothic"/>
                <a:ea typeface="NanumGothic"/>
              </a:rPr>
              <a:t>마스터 텍스트 스타일을 편집하려면 여기를 클릭하세요.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707E81-0DC6-4AF0-8237-00E1A65C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r>
              <a:rPr lang="ko-KO" altLang="ko-KO" sz="1100" smtClean="0">
                <a:latin typeface="NanumGothic"/>
                <a:ea typeface="NanumGothic"/>
              </a:rPr>
              <a:t>20XX/5/19 일요일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9083E-3981-47B8-BFAF-51B97A0E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48102A-64BF-4AC3-B936-479A22DE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F828A8B-F28C-4F49-AA2C-13DD9372A084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8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C146DB-84A7-4AD3-98AD-42C3057D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EDB4AB-4D5D-492A-A96B-FBDC6C551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스타일을 편집하려면 여기를 클릭하세요.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이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삼국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E0414-4AEA-4476-93B2-05BC4B442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O" altLang="ko-KO" sz="1100" smtClean="0">
                <a:latin typeface="NanumGothic"/>
                <a:ea typeface="NanumGothic"/>
              </a:rPr>
              <a:t>20XX/5/19 일요일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A111B-2544-479C-A923-19D0C4CE8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B028C-D3A3-4B52-9835-D3B63937E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28A8B-F28C-4F49-AA2C-13DD9372A084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8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94DED6-745C-4B44-9743-88B375EED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6" t="30442" r="24317" b="2613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B708D8C-EB15-4158-B1A1-305090FAD0E2}"/>
              </a:ext>
            </a:extLst>
          </p:cNvPr>
          <p:cNvSpPr/>
          <p:nvPr/>
        </p:nvSpPr>
        <p:spPr>
          <a:xfrm>
            <a:off x="3503712" y="-1"/>
            <a:ext cx="8688288" cy="6847037"/>
          </a:xfrm>
          <a:prstGeom prst="rect">
            <a:avLst/>
          </a:prstGeom>
          <a:solidFill>
            <a:srgbClr val="161D3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latin typeface="字魂36号-正文宋楷" panose="02000000000000000000" pitchFamily="2" charset="-122"/>
              <a:ea typeface="字魂36号-正文宋楷" panose="02000000000000000000" pitchFamily="2" charset="-122"/>
              <a:cs typeface="+mn-ea"/>
              <a:sym typeface="字魂36号-正文宋楷" panose="02000000000000000000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4B76B8F-CF67-4723-918B-D57352FBAD84}"/>
              </a:ext>
            </a:extLst>
          </p:cNvPr>
          <p:cNvGrpSpPr/>
          <p:nvPr/>
        </p:nvGrpSpPr>
        <p:grpSpPr>
          <a:xfrm>
            <a:off x="5519936" y="548680"/>
            <a:ext cx="4612640" cy="4612640"/>
            <a:chOff x="3789680" y="1122680"/>
            <a:chExt cx="4612640" cy="461264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0964B72-F08A-41B3-87C6-A8B9208410AB}"/>
                </a:ext>
              </a:extLst>
            </p:cNvPr>
            <p:cNvSpPr/>
            <p:nvPr/>
          </p:nvSpPr>
          <p:spPr>
            <a:xfrm>
              <a:off x="3789680" y="1122680"/>
              <a:ext cx="4612640" cy="4612640"/>
            </a:xfrm>
            <a:prstGeom prst="ellipse">
              <a:avLst/>
            </a:prstGeom>
            <a:noFill/>
            <a:ln w="190500">
              <a:solidFill>
                <a:srgbClr val="3FC6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4B7AF31-4012-4968-BF4C-822AA4E1ED28}"/>
                </a:ext>
              </a:extLst>
            </p:cNvPr>
            <p:cNvSpPr/>
            <p:nvPr/>
          </p:nvSpPr>
          <p:spPr>
            <a:xfrm>
              <a:off x="4348480" y="1681480"/>
              <a:ext cx="3495040" cy="3495040"/>
            </a:xfrm>
            <a:prstGeom prst="ellipse">
              <a:avLst/>
            </a:prstGeom>
            <a:noFill/>
            <a:ln w="57150">
              <a:solidFill>
                <a:srgbClr val="3FC6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50AE6-F40D-42E5-8617-E4AE971F49D4}"/>
              </a:ext>
            </a:extLst>
          </p:cNvPr>
          <p:cNvSpPr txBox="1"/>
          <p:nvPr/>
        </p:nvSpPr>
        <p:spPr>
          <a:xfrm>
            <a:off x="6240015" y="1417241"/>
            <a:ext cx="3020411" cy="914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ko-KO" altLang="ko-KO" sz="5400" b="1" dirty="0" smtClean="0">
                <a:solidFill>
                  <a:srgbClr val="3FC6FE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20</a:t>
            </a:r>
            <a:r>
              <a:rPr lang="en-US" altLang="ko-KO" sz="5400" b="1" dirty="0" smtClean="0">
                <a:solidFill>
                  <a:srgbClr val="3FC6FE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24</a:t>
            </a:r>
            <a:endParaRPr lang="en-US" altLang="zh-CN" sz="5400" b="1" spc="800" dirty="0">
              <a:solidFill>
                <a:srgbClr val="3FC6FE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228E335A-DAA2-4A63-86CF-D334B990BCDD}"/>
              </a:ext>
            </a:extLst>
          </p:cNvPr>
          <p:cNvSpPr/>
          <p:nvPr/>
        </p:nvSpPr>
        <p:spPr>
          <a:xfrm>
            <a:off x="4079776" y="2636912"/>
            <a:ext cx="7488832" cy="1656184"/>
          </a:xfrm>
          <a:prstGeom prst="flowChartProcess">
            <a:avLst/>
          </a:prstGeom>
          <a:solidFill>
            <a:srgbClr val="151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CD383D-B429-4B10-A683-247CB70370F2}"/>
              </a:ext>
            </a:extLst>
          </p:cNvPr>
          <p:cNvSpPr/>
          <p:nvPr/>
        </p:nvSpPr>
        <p:spPr>
          <a:xfrm>
            <a:off x="4583833" y="2999036"/>
            <a:ext cx="6815665" cy="815797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ko-KO" altLang="ko-KO" sz="4700" b="1" dirty="0" smtClean="0">
                <a:solidFill>
                  <a:schemeClr val="bg1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네트워크</a:t>
            </a:r>
            <a:endParaRPr lang="ko-KO" altLang="ko-KO" sz="4700" b="1" dirty="0">
              <a:solidFill>
                <a:schemeClr val="bg1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2C6BCE2-F3E9-42AE-A418-7EB06F123375}"/>
              </a:ext>
            </a:extLst>
          </p:cNvPr>
          <p:cNvCxnSpPr/>
          <p:nvPr/>
        </p:nvCxnSpPr>
        <p:spPr>
          <a:xfrm>
            <a:off x="6960096" y="2420888"/>
            <a:ext cx="1656184" cy="0"/>
          </a:xfrm>
          <a:prstGeom prst="line">
            <a:avLst/>
          </a:prstGeom>
          <a:ln>
            <a:solidFill>
              <a:srgbClr val="3FC6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六边形 32">
            <a:extLst>
              <a:ext uri="{FF2B5EF4-FFF2-40B4-BE49-F238E27FC236}">
                <a16:creationId xmlns:a16="http://schemas.microsoft.com/office/drawing/2014/main" id="{E02D0CFE-E3C6-4D29-B762-FBE1050AAB73}"/>
              </a:ext>
            </a:extLst>
          </p:cNvPr>
          <p:cNvSpPr/>
          <p:nvPr/>
        </p:nvSpPr>
        <p:spPr>
          <a:xfrm>
            <a:off x="767408" y="332656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DE33F1FB-A759-47A5-9976-D0DEEBF5E3EB}"/>
              </a:ext>
            </a:extLst>
          </p:cNvPr>
          <p:cNvSpPr/>
          <p:nvPr/>
        </p:nvSpPr>
        <p:spPr>
          <a:xfrm>
            <a:off x="1055440" y="548680"/>
            <a:ext cx="32439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5" name="矩形: 单圆角 34">
            <a:extLst>
              <a:ext uri="{FF2B5EF4-FFF2-40B4-BE49-F238E27FC236}">
                <a16:creationId xmlns:a16="http://schemas.microsoft.com/office/drawing/2014/main" id="{69F10BAE-5E39-4895-9EB2-734632CE19DC}"/>
              </a:ext>
            </a:extLst>
          </p:cNvPr>
          <p:cNvSpPr/>
          <p:nvPr/>
        </p:nvSpPr>
        <p:spPr>
          <a:xfrm>
            <a:off x="1271464" y="260648"/>
            <a:ext cx="3672408" cy="648072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ctr"/>
            <a:r>
              <a:rPr lang="en-US" altLang="ko-KO" sz="36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OSI 7</a:t>
            </a:r>
            <a:r>
              <a:rPr lang="ko-KR" altLang="en-US" sz="36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계층</a:t>
            </a:r>
            <a:endParaRPr lang="ko-KO" altLang="ko-KO" sz="3600" dirty="0">
              <a:solidFill>
                <a:srgbClr val="151E33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778530"/>
              </p:ext>
            </p:extLst>
          </p:nvPr>
        </p:nvGraphicFramePr>
        <p:xfrm>
          <a:off x="767408" y="1268760"/>
          <a:ext cx="10801200" cy="545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545703255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478901964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40490021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프로토콜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9422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 application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소프트웨어를 네트워크에 접근 가능하도록 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FTP, HTTP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62958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 Presentation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텍스트 및 그래픽 정보를 컴퓨터가 이해할 수 있는 </a:t>
                      </a:r>
                      <a:r>
                        <a:rPr lang="en-US" altLang="ko-KR" dirty="0" smtClean="0"/>
                        <a:t>16</a:t>
                      </a:r>
                      <a:r>
                        <a:rPr lang="ko-KR" altLang="en-US" dirty="0" smtClean="0"/>
                        <a:t>진수 데이터로 변환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ASCII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09282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 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세션 연결 및 동기화 수행</a:t>
                      </a:r>
                      <a:r>
                        <a:rPr lang="en-US" altLang="ko-KR" dirty="0" smtClean="0"/>
                        <a:t>( </a:t>
                      </a:r>
                      <a:r>
                        <a:rPr lang="ko-KR" altLang="en-US" dirty="0" smtClean="0"/>
                        <a:t>통신 방식 결정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반이중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전이중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완전이중</a:t>
                      </a:r>
                      <a:r>
                        <a:rPr lang="ko-KR" altLang="en-US" dirty="0" smtClean="0"/>
                        <a:t> 결정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3694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4. 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가상 연결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에러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 </a:t>
                      </a:r>
                      <a:r>
                        <a:rPr lang="en-US" altLang="ko-KR" baseline="0" dirty="0" smtClean="0"/>
                        <a:t>data </a:t>
                      </a:r>
                      <a:r>
                        <a:rPr lang="ko-KR" altLang="en-US" baseline="0" dirty="0" smtClean="0"/>
                        <a:t>흐름 제어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2046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3. 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흐름 조절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경로 선택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라우팅 수행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47406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 Data</a:t>
                      </a:r>
                      <a:r>
                        <a:rPr lang="en-US" altLang="ko-KR" baseline="0" dirty="0" smtClean="0"/>
                        <a:t>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물리주소</a:t>
                      </a:r>
                      <a:r>
                        <a:rPr lang="ko-KR" altLang="en-US" dirty="0" smtClean="0"/>
                        <a:t> 결정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에러 제어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흐름 제어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데이터 전송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PPTP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84229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 smtClean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동기화 기능 수행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동축케이블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29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68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94DED6-745C-4B44-9743-88B375EED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6" t="30442" r="24317" b="2613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B708D8C-EB15-4158-B1A1-305090FAD0E2}"/>
              </a:ext>
            </a:extLst>
          </p:cNvPr>
          <p:cNvSpPr/>
          <p:nvPr/>
        </p:nvSpPr>
        <p:spPr>
          <a:xfrm>
            <a:off x="767408" y="-99392"/>
            <a:ext cx="10081120" cy="6847037"/>
          </a:xfrm>
          <a:prstGeom prst="rect">
            <a:avLst/>
          </a:prstGeom>
          <a:solidFill>
            <a:srgbClr val="161D3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" altLang="ko-KO" sz="4000" spc="300" dirty="0">
              <a:solidFill>
                <a:schemeClr val="bg1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6F00243-DAE6-4C45-9AD2-06B81A3752FD}"/>
              </a:ext>
            </a:extLst>
          </p:cNvPr>
          <p:cNvSpPr txBox="1"/>
          <p:nvPr/>
        </p:nvSpPr>
        <p:spPr>
          <a:xfrm>
            <a:off x="1337366" y="2671649"/>
            <a:ext cx="1630575" cy="193899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ko-KO" altLang="ko-KO" sz="12000" b="1">
                <a:solidFill>
                  <a:schemeClr val="bg1"/>
                </a:solidFill>
                <a:latin typeface="NanumGothic"/>
                <a:ea typeface="NanumGothic"/>
                <a:sym typeface="字魂36号-正文宋楷" panose="02000000000000000000" pitchFamily="2" charset="-122"/>
              </a:rPr>
              <a:t>03</a:t>
            </a:r>
            <a:endParaRPr lang="zh-CN" altLang="en-US" sz="12000" b="1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B3F32F6-7E89-4952-942F-1B76ABCCF29C}"/>
              </a:ext>
            </a:extLst>
          </p:cNvPr>
          <p:cNvCxnSpPr/>
          <p:nvPr/>
        </p:nvCxnSpPr>
        <p:spPr>
          <a:xfrm>
            <a:off x="911424" y="2239441"/>
            <a:ext cx="3054842" cy="0"/>
          </a:xfrm>
          <a:prstGeom prst="line">
            <a:avLst/>
          </a:prstGeom>
          <a:ln w="76200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23E8B3A-D58E-4C96-9D60-75C1D9BFC740}"/>
              </a:ext>
            </a:extLst>
          </p:cNvPr>
          <p:cNvCxnSpPr/>
          <p:nvPr/>
        </p:nvCxnSpPr>
        <p:spPr>
          <a:xfrm>
            <a:off x="911424" y="4982641"/>
            <a:ext cx="3054842" cy="0"/>
          </a:xfrm>
          <a:prstGeom prst="line">
            <a:avLst/>
          </a:prstGeom>
          <a:ln w="76200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A82F8B5-2319-4303-B26A-377F8A460966}"/>
              </a:ext>
            </a:extLst>
          </p:cNvPr>
          <p:cNvSpPr/>
          <p:nvPr/>
        </p:nvSpPr>
        <p:spPr>
          <a:xfrm>
            <a:off x="5303911" y="2175688"/>
            <a:ext cx="4752528" cy="24688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0" algn="ctr"/>
            <a:endParaRPr lang="ko-KO" altLang="ko-KO" sz="7800" spc="300" dirty="0">
              <a:solidFill>
                <a:schemeClr val="bg1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7848" y="2564904"/>
            <a:ext cx="46805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O" sz="6000" b="1" spc="300" dirty="0">
                <a:solidFill>
                  <a:schemeClr val="bg1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TCP/IP 4</a:t>
            </a:r>
            <a:r>
              <a:rPr lang="ko-KR" altLang="en-US" sz="6000" b="1" spc="300" dirty="0">
                <a:solidFill>
                  <a:schemeClr val="bg1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계층</a:t>
            </a:r>
            <a:endParaRPr lang="ko-KO" altLang="ko-KO" sz="6000" b="1" spc="300" dirty="0">
              <a:solidFill>
                <a:schemeClr val="bg1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52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六边形 30">
            <a:extLst>
              <a:ext uri="{FF2B5EF4-FFF2-40B4-BE49-F238E27FC236}">
                <a16:creationId xmlns:a16="http://schemas.microsoft.com/office/drawing/2014/main" id="{8F8D7238-F2DF-4939-A97F-9878C7DD6F5E}"/>
              </a:ext>
            </a:extLst>
          </p:cNvPr>
          <p:cNvSpPr/>
          <p:nvPr/>
        </p:nvSpPr>
        <p:spPr>
          <a:xfrm>
            <a:off x="767408" y="332656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32C7335-413B-4EA6-836E-99B3167C6F5B}"/>
              </a:ext>
            </a:extLst>
          </p:cNvPr>
          <p:cNvSpPr/>
          <p:nvPr/>
        </p:nvSpPr>
        <p:spPr>
          <a:xfrm>
            <a:off x="1055440" y="548680"/>
            <a:ext cx="32439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3" name="矩形: 单圆角 32">
            <a:extLst>
              <a:ext uri="{FF2B5EF4-FFF2-40B4-BE49-F238E27FC236}">
                <a16:creationId xmlns:a16="http://schemas.microsoft.com/office/drawing/2014/main" id="{4228E842-F920-4B41-98E3-97872D44BC4F}"/>
              </a:ext>
            </a:extLst>
          </p:cNvPr>
          <p:cNvSpPr/>
          <p:nvPr/>
        </p:nvSpPr>
        <p:spPr>
          <a:xfrm>
            <a:off x="1407914" y="364468"/>
            <a:ext cx="3672408" cy="648072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altLang="ko-KO" sz="28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TCP/IP</a:t>
            </a:r>
            <a:r>
              <a:rPr lang="en-US" altLang="ko-KO" sz="15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 4</a:t>
            </a:r>
            <a:r>
              <a:rPr lang="ko-KR" altLang="en-US" sz="15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계층</a:t>
            </a:r>
            <a:endParaRPr lang="ko-KO" altLang="ko-KO" sz="1500" dirty="0">
              <a:solidFill>
                <a:srgbClr val="151E33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56485"/>
              </p:ext>
            </p:extLst>
          </p:nvPr>
        </p:nvGraphicFramePr>
        <p:xfrm>
          <a:off x="1559496" y="1916832"/>
          <a:ext cx="8128000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68146696"/>
                    </a:ext>
                  </a:extLst>
                </a:gridCol>
                <a:gridCol w="6111776">
                  <a:extLst>
                    <a:ext uri="{9D8B030D-6E8A-4147-A177-3AD203B41FA5}">
                      <a16:colId xmlns:a16="http://schemas.microsoft.com/office/drawing/2014/main" val="271082441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TCP/IP 4</a:t>
                      </a:r>
                      <a:r>
                        <a:rPr lang="ko-KR" altLang="en-US" dirty="0" smtClean="0"/>
                        <a:t>계층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7409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네트워크를 실제로 사용하는 응용 프로그램으로 구성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406955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도착하고자 하는 시스템까지 데이터를 전송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8117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Datagram</a:t>
                      </a:r>
                      <a:r>
                        <a:rPr lang="ko-KR" altLang="en-US" dirty="0" smtClean="0"/>
                        <a:t>을 정의하고 라우팅하는 일을 담당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315379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Network</a:t>
                      </a:r>
                      <a:r>
                        <a:rPr lang="en-US" altLang="ko-KR" baseline="0" dirty="0" smtClean="0"/>
                        <a:t> access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케이블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송수신기</a:t>
                      </a:r>
                      <a:r>
                        <a:rPr lang="en-US" altLang="ko-KR" baseline="0" dirty="0" smtClean="0"/>
                        <a:t>, LAN</a:t>
                      </a:r>
                      <a:r>
                        <a:rPr lang="ko-KR" altLang="en-US" baseline="0" dirty="0" smtClean="0"/>
                        <a:t>접속과 같은 물리적 연결 구성을 정의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01168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9687496" y="2708920"/>
            <a:ext cx="296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79388" y="2276872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Application, presentation, session</a:t>
            </a:r>
            <a:endParaRPr lang="ko-KR" altLang="en-US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9695098" y="3356992"/>
            <a:ext cx="296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9682452" y="3861048"/>
            <a:ext cx="296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702700" y="4509120"/>
            <a:ext cx="296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014840" y="317232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transport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970178" y="431167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link, physical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014840" y="36229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network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六边形 52">
            <a:extLst>
              <a:ext uri="{FF2B5EF4-FFF2-40B4-BE49-F238E27FC236}">
                <a16:creationId xmlns:a16="http://schemas.microsoft.com/office/drawing/2014/main" id="{16BBC8C3-7C59-4399-B9A7-109388B8C9A6}"/>
              </a:ext>
            </a:extLst>
          </p:cNvPr>
          <p:cNvSpPr/>
          <p:nvPr/>
        </p:nvSpPr>
        <p:spPr>
          <a:xfrm>
            <a:off x="767408" y="332656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4" name="六边形 53">
            <a:extLst>
              <a:ext uri="{FF2B5EF4-FFF2-40B4-BE49-F238E27FC236}">
                <a16:creationId xmlns:a16="http://schemas.microsoft.com/office/drawing/2014/main" id="{2E4ABBD2-ECA4-474F-AC00-278B94EB6688}"/>
              </a:ext>
            </a:extLst>
          </p:cNvPr>
          <p:cNvSpPr/>
          <p:nvPr/>
        </p:nvSpPr>
        <p:spPr>
          <a:xfrm>
            <a:off x="1055440" y="548680"/>
            <a:ext cx="32439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5" name="矩形: 单圆角 54">
            <a:extLst>
              <a:ext uri="{FF2B5EF4-FFF2-40B4-BE49-F238E27FC236}">
                <a16:creationId xmlns:a16="http://schemas.microsoft.com/office/drawing/2014/main" id="{C5E7CCF1-96A5-4CFE-9F78-55C340580D33}"/>
              </a:ext>
            </a:extLst>
          </p:cNvPr>
          <p:cNvSpPr/>
          <p:nvPr/>
        </p:nvSpPr>
        <p:spPr>
          <a:xfrm>
            <a:off x="983432" y="364468"/>
            <a:ext cx="3672408" cy="648072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ctr"/>
            <a:r>
              <a:rPr lang="en-US" altLang="ko-KO" sz="24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Application </a:t>
            </a:r>
            <a:r>
              <a:rPr lang="ko-KR" altLang="en-US" sz="24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계층</a:t>
            </a:r>
            <a:endParaRPr lang="ko-KO" altLang="ko-KO" sz="2400" dirty="0">
              <a:solidFill>
                <a:srgbClr val="151E33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</p:txBody>
      </p:sp>
      <p:grpSp>
        <p:nvGrpSpPr>
          <p:cNvPr id="56" name="Group 2160"/>
          <p:cNvGrpSpPr/>
          <p:nvPr/>
        </p:nvGrpSpPr>
        <p:grpSpPr>
          <a:xfrm>
            <a:off x="551384" y="1340768"/>
            <a:ext cx="6993832" cy="1414386"/>
            <a:chOff x="0" y="235193"/>
            <a:chExt cx="4837077" cy="1269971"/>
          </a:xfrm>
        </p:grpSpPr>
        <p:sp>
          <p:nvSpPr>
            <p:cNvPr id="57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335">
                <a:solidFill>
                  <a:schemeClr val="bg1">
                    <a:lumMod val="6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58" name="Shape 2158"/>
            <p:cNvSpPr/>
            <p:nvPr/>
          </p:nvSpPr>
          <p:spPr>
            <a:xfrm>
              <a:off x="1444264" y="563880"/>
              <a:ext cx="3392813" cy="504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defRPr sz="1800">
                  <a:solidFill>
                    <a:srgbClr val="000000"/>
                  </a:solidFill>
                </a:defRPr>
              </a:pPr>
              <a:r>
                <a:rPr lang="ko-KR" altLang="en-US" sz="2400" dirty="0"/>
                <a:t>일반 사용자들이 사용하는 프로그램이 있는 계층</a:t>
              </a:r>
            </a:p>
            <a:p>
              <a:pPr algn="just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endParaRPr lang="zh-CN" altLang="en-US" sz="2400" dirty="0">
                <a:solidFill>
                  <a:schemeClr val="tx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59" name="Shape 2159"/>
            <p:cNvSpPr/>
            <p:nvPr/>
          </p:nvSpPr>
          <p:spPr>
            <a:xfrm flipH="1">
              <a:off x="173483" y="586644"/>
              <a:ext cx="250661" cy="491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465" smtClean="0">
                  <a:solidFill>
                    <a:schemeClr val="bg1"/>
                  </a:solidFill>
                  <a:latin typeface="NanumGothic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Application </a:t>
              </a:r>
              <a:r>
                <a:rPr lang="ko-KR" altLang="en-US" sz="1465" dirty="0" smtClean="0">
                  <a:solidFill>
                    <a:schemeClr val="bg1"/>
                  </a:solidFill>
                  <a:latin typeface="NanumGothic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계층</a:t>
              </a:r>
              <a:endParaRPr sz="1465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47528" y="321297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통신하는 상대편 컴퓨터의 응용 계층과 연결을 하고 기본적인 사항 및 에러 제어 일관성 제어를 맞춘다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7528" y="4099385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파일을 어떻게 보낼지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전자우편을 어떻게 보낼지 등등을 다룬다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9536" y="501317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응용프로그램 </a:t>
            </a:r>
            <a:r>
              <a:rPr lang="en-US" altLang="ko-KR" dirty="0" smtClean="0"/>
              <a:t>– FTP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), DNS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주소 반환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六边形 20">
            <a:extLst>
              <a:ext uri="{FF2B5EF4-FFF2-40B4-BE49-F238E27FC236}">
                <a16:creationId xmlns:a16="http://schemas.microsoft.com/office/drawing/2014/main" id="{E1F5C616-E050-4E76-B2CF-D37DB33BA171}"/>
              </a:ext>
            </a:extLst>
          </p:cNvPr>
          <p:cNvSpPr/>
          <p:nvPr/>
        </p:nvSpPr>
        <p:spPr>
          <a:xfrm>
            <a:off x="767408" y="332656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id="{8159281E-1FBA-4FF5-B6A5-C46450F54992}"/>
              </a:ext>
            </a:extLst>
          </p:cNvPr>
          <p:cNvSpPr/>
          <p:nvPr/>
        </p:nvSpPr>
        <p:spPr>
          <a:xfrm>
            <a:off x="1055440" y="548680"/>
            <a:ext cx="32439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3" name="矩形: 单圆角 22">
            <a:extLst>
              <a:ext uri="{FF2B5EF4-FFF2-40B4-BE49-F238E27FC236}">
                <a16:creationId xmlns:a16="http://schemas.microsoft.com/office/drawing/2014/main" id="{528729F8-640A-471B-B12F-B54CC3FBF673}"/>
              </a:ext>
            </a:extLst>
          </p:cNvPr>
          <p:cNvSpPr/>
          <p:nvPr/>
        </p:nvSpPr>
        <p:spPr>
          <a:xfrm>
            <a:off x="1311932" y="400472"/>
            <a:ext cx="3672408" cy="648072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ctr"/>
            <a:r>
              <a:rPr lang="ko-KR" altLang="en-US" sz="20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애플리케이션 관련 서비스</a:t>
            </a:r>
            <a:r>
              <a:rPr lang="ko-KO" altLang="ko-KO" sz="20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.</a:t>
            </a:r>
            <a:endParaRPr lang="ko-KO" altLang="ko-KO" sz="2000" dirty="0">
              <a:solidFill>
                <a:srgbClr val="151E33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878735"/>
              </p:ext>
            </p:extLst>
          </p:nvPr>
        </p:nvGraphicFramePr>
        <p:xfrm>
          <a:off x="983432" y="1268760"/>
          <a:ext cx="10369152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237">
                  <a:extLst>
                    <a:ext uri="{9D8B030D-6E8A-4147-A177-3AD203B41FA5}">
                      <a16:colId xmlns:a16="http://schemas.microsoft.com/office/drawing/2014/main" val="7484795"/>
                    </a:ext>
                  </a:extLst>
                </a:gridCol>
                <a:gridCol w="8307915">
                  <a:extLst>
                    <a:ext uri="{9D8B030D-6E8A-4147-A177-3AD203B41FA5}">
                      <a16:colId xmlns:a16="http://schemas.microsoft.com/office/drawing/2014/main" val="657858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서비스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02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FTP(File Transfer Protocol)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업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다운로드 수행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파일 전송하는 프로토콜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33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DNS(Domain</a:t>
                      </a:r>
                      <a:r>
                        <a:rPr lang="en-US" altLang="ko-KR" baseline="0" dirty="0" smtClean="0"/>
                        <a:t> Name System)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DNS Query</a:t>
                      </a:r>
                      <a:r>
                        <a:rPr lang="ko-KR" altLang="en-US" dirty="0" smtClean="0"/>
                        <a:t>를 사용해서 </a:t>
                      </a:r>
                      <a:r>
                        <a:rPr lang="en-US" altLang="ko-KR" dirty="0" smtClean="0"/>
                        <a:t>DNS Server</a:t>
                      </a:r>
                      <a:r>
                        <a:rPr lang="ko-KR" altLang="en-US" dirty="0" smtClean="0"/>
                        <a:t>에 </a:t>
                      </a:r>
                      <a:r>
                        <a:rPr lang="en-US" altLang="ko-KR" dirty="0" smtClean="0"/>
                        <a:t>URL</a:t>
                      </a:r>
                      <a:r>
                        <a:rPr lang="ko-KR" altLang="en-US" dirty="0" smtClean="0"/>
                        <a:t>을 전송하고 해당 </a:t>
                      </a:r>
                      <a:r>
                        <a:rPr lang="en-US" altLang="ko-KR" dirty="0" smtClean="0"/>
                        <a:t>URL</a:t>
                      </a:r>
                      <a:r>
                        <a:rPr lang="ko-KR" altLang="en-US" dirty="0" smtClean="0"/>
                        <a:t>에 </a:t>
                      </a:r>
                      <a:r>
                        <a:rPr lang="ko-KR" altLang="en-US" dirty="0" err="1" smtClean="0"/>
                        <a:t>매핑되는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IP </a:t>
                      </a:r>
                      <a:r>
                        <a:rPr lang="ko-KR" altLang="en-US" baseline="0" dirty="0" smtClean="0"/>
                        <a:t>주소 제공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94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HTTP(Hyper Text Transfer Protocol)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웹 브라우저와 웹 서버 사이에 웹 페이지의 </a:t>
                      </a:r>
                      <a:r>
                        <a:rPr lang="en-US" altLang="ko-KR" dirty="0" smtClean="0"/>
                        <a:t>request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 </a:t>
                      </a:r>
                      <a:r>
                        <a:rPr lang="en-US" altLang="ko-KR" baseline="0" dirty="0" smtClean="0"/>
                        <a:t>response</a:t>
                      </a:r>
                      <a:r>
                        <a:rPr lang="ko-KR" altLang="en-US" baseline="0" dirty="0" smtClean="0"/>
                        <a:t>를 수행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4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Telnet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특정 지역의 사용자가 지역적으로 다른 곳에 위치한 컴퓨터를 온라인으로 연결하여 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SMTP(Simple</a:t>
                      </a:r>
                      <a:r>
                        <a:rPr lang="en-US" altLang="ko-KR" baseline="0" dirty="0" smtClean="0"/>
                        <a:t> Mail Transfer Protocol)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암호화 및 인증 기능없이 사용자에게 </a:t>
                      </a:r>
                      <a:r>
                        <a:rPr lang="en-US" altLang="ko-KR" dirty="0" smtClean="0"/>
                        <a:t>E-Mail</a:t>
                      </a:r>
                      <a:r>
                        <a:rPr lang="ko-KR" altLang="en-US" dirty="0" smtClean="0"/>
                        <a:t>을 전송하는 프로토콜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2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SNMP(Simple</a:t>
                      </a:r>
                      <a:r>
                        <a:rPr lang="en-US" altLang="ko-KR" baseline="0" dirty="0" smtClean="0"/>
                        <a:t> Network Management Protocol)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네트워크에 대한 트래픽과 같은 네트워크 상태를 모니터링하고 정보를 전달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45366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cut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2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六边形 52">
            <a:extLst>
              <a:ext uri="{FF2B5EF4-FFF2-40B4-BE49-F238E27FC236}">
                <a16:creationId xmlns:a16="http://schemas.microsoft.com/office/drawing/2014/main" id="{16BBC8C3-7C59-4399-B9A7-109388B8C9A6}"/>
              </a:ext>
            </a:extLst>
          </p:cNvPr>
          <p:cNvSpPr/>
          <p:nvPr/>
        </p:nvSpPr>
        <p:spPr>
          <a:xfrm>
            <a:off x="767408" y="332656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4" name="六边形 53">
            <a:extLst>
              <a:ext uri="{FF2B5EF4-FFF2-40B4-BE49-F238E27FC236}">
                <a16:creationId xmlns:a16="http://schemas.microsoft.com/office/drawing/2014/main" id="{2E4ABBD2-ECA4-474F-AC00-278B94EB6688}"/>
              </a:ext>
            </a:extLst>
          </p:cNvPr>
          <p:cNvSpPr/>
          <p:nvPr/>
        </p:nvSpPr>
        <p:spPr>
          <a:xfrm>
            <a:off x="1055440" y="548680"/>
            <a:ext cx="32439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5" name="矩形: 单圆角 54">
            <a:extLst>
              <a:ext uri="{FF2B5EF4-FFF2-40B4-BE49-F238E27FC236}">
                <a16:creationId xmlns:a16="http://schemas.microsoft.com/office/drawing/2014/main" id="{C5E7CCF1-96A5-4CFE-9F78-55C340580D33}"/>
              </a:ext>
            </a:extLst>
          </p:cNvPr>
          <p:cNvSpPr/>
          <p:nvPr/>
        </p:nvSpPr>
        <p:spPr>
          <a:xfrm>
            <a:off x="191344" y="364468"/>
            <a:ext cx="3672408" cy="648072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ctr"/>
            <a:r>
              <a:rPr lang="en-US" altLang="ko-KO" sz="24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HTTP</a:t>
            </a:r>
            <a:endParaRPr lang="ko-KO" altLang="ko-KO" sz="2400" dirty="0">
              <a:solidFill>
                <a:srgbClr val="151E33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7488" y="985436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TCP</a:t>
            </a:r>
            <a:r>
              <a:rPr lang="ko-KR" altLang="en-US" dirty="0" smtClean="0"/>
              <a:t>의 연결을 지속적으로 유지하고 </a:t>
            </a:r>
            <a:r>
              <a:rPr lang="ko-KR" altLang="en-US" dirty="0" err="1" smtClean="0"/>
              <a:t>있는것이</a:t>
            </a:r>
            <a:r>
              <a:rPr lang="ko-KR" altLang="en-US" dirty="0" smtClean="0"/>
              <a:t> 아니라 요청이 있을 때 연결하고 메시지를 처리한 후에 연결을 종료하는 방식이다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순서도: 처리 5"/>
          <p:cNvSpPr/>
          <p:nvPr/>
        </p:nvSpPr>
        <p:spPr>
          <a:xfrm>
            <a:off x="1487488" y="3645024"/>
            <a:ext cx="1152128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2860024" y="4581128"/>
            <a:ext cx="1152128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Version 1.1</a:t>
            </a:r>
            <a:endParaRPr lang="ko-KR" altLang="en-US" dirty="0"/>
          </a:p>
        </p:txBody>
      </p:sp>
      <p:sp>
        <p:nvSpPr>
          <p:cNvPr id="15" name="순서도: 처리 14"/>
          <p:cNvSpPr/>
          <p:nvPr/>
        </p:nvSpPr>
        <p:spPr>
          <a:xfrm>
            <a:off x="2860024" y="2652970"/>
            <a:ext cx="1152128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Version 1.0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351584" y="3049014"/>
            <a:ext cx="648072" cy="66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279576" y="4309154"/>
            <a:ext cx="720080" cy="84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727847" y="2276872"/>
            <a:ext cx="6696743" cy="1872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연결을 수행할 때마다 </a:t>
            </a:r>
            <a:r>
              <a:rPr lang="en-US" altLang="ko-KR" dirty="0" smtClean="0">
                <a:solidFill>
                  <a:schemeClr val="tx1"/>
                </a:solidFill>
              </a:rPr>
              <a:t>3-Way Handshaking </a:t>
            </a:r>
            <a:r>
              <a:rPr lang="ko-KR" altLang="en-US" dirty="0" err="1" smtClean="0">
                <a:solidFill>
                  <a:schemeClr val="tx1"/>
                </a:solidFill>
              </a:rPr>
              <a:t>기법사용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-HTML </a:t>
            </a:r>
            <a:r>
              <a:rPr lang="ko-KR" altLang="en-US" dirty="0" smtClean="0">
                <a:solidFill>
                  <a:schemeClr val="tx1"/>
                </a:solidFill>
              </a:rPr>
              <a:t>페이지를 </a:t>
            </a:r>
            <a:r>
              <a:rPr lang="ko-KR" altLang="en-US" dirty="0" err="1" smtClean="0">
                <a:solidFill>
                  <a:schemeClr val="tx1"/>
                </a:solidFill>
              </a:rPr>
              <a:t>수신받고</a:t>
            </a:r>
            <a:r>
              <a:rPr lang="ko-KR" altLang="en-US" dirty="0" smtClean="0">
                <a:solidFill>
                  <a:schemeClr val="tx1"/>
                </a:solidFill>
              </a:rPr>
              <a:t> 완전히 연결을 </a:t>
            </a:r>
            <a:r>
              <a:rPr lang="ko-KR" altLang="en-US" dirty="0" err="1" smtClean="0">
                <a:solidFill>
                  <a:schemeClr val="tx1"/>
                </a:solidFill>
              </a:rPr>
              <a:t>종료시킴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필요시 다시 연결하고 페이지를 수신 받음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40682" y="4309154"/>
            <a:ext cx="6683909" cy="1872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연결을 종료하지 않고 유지되는 </a:t>
            </a:r>
            <a:r>
              <a:rPr lang="en-US" altLang="ko-KR" dirty="0" smtClean="0">
                <a:solidFill>
                  <a:schemeClr val="tx1"/>
                </a:solidFill>
              </a:rPr>
              <a:t>Keep Alive Connection</a:t>
            </a:r>
            <a:r>
              <a:rPr lang="ko-KR" altLang="en-US" dirty="0" smtClean="0">
                <a:solidFill>
                  <a:schemeClr val="tx1"/>
                </a:solidFill>
              </a:rPr>
              <a:t>을 지원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연속된 연결 요청이 있을 경우 </a:t>
            </a:r>
            <a:r>
              <a:rPr lang="en-US" altLang="ko-KR" dirty="0" smtClean="0">
                <a:solidFill>
                  <a:schemeClr val="tx1"/>
                </a:solidFill>
              </a:rPr>
              <a:t>HTML </a:t>
            </a:r>
            <a:r>
              <a:rPr lang="ko-KR" altLang="en-US" dirty="0" smtClean="0">
                <a:solidFill>
                  <a:schemeClr val="tx1"/>
                </a:solidFill>
              </a:rPr>
              <a:t>페이지를 </a:t>
            </a:r>
            <a:r>
              <a:rPr lang="ko-KR" altLang="en-US" dirty="0" err="1" smtClean="0">
                <a:solidFill>
                  <a:schemeClr val="tx1"/>
                </a:solidFill>
              </a:rPr>
              <a:t>수신받고</a:t>
            </a:r>
            <a:r>
              <a:rPr lang="ko-KR" altLang="en-US" dirty="0" smtClean="0">
                <a:solidFill>
                  <a:schemeClr val="tx1"/>
                </a:solidFill>
              </a:rPr>
              <a:t> 연결을 종료하지 않은 상태에서 이미지 등을 요청하는 형태의 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863752" y="3213193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3728187" y="5013611"/>
            <a:ext cx="1359701" cy="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7368" y="5443133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3-way handshaking: </a:t>
            </a:r>
            <a:r>
              <a:rPr lang="ko-KR" altLang="en-US" dirty="0" smtClean="0"/>
              <a:t>웹 브라우저가 웹 서버에 </a:t>
            </a:r>
            <a:r>
              <a:rPr lang="en-US" altLang="ko-KR" dirty="0" smtClean="0"/>
              <a:t>SYN </a:t>
            </a:r>
            <a:r>
              <a:rPr lang="ko-KR" altLang="en-US" dirty="0" smtClean="0"/>
              <a:t>메시지를 보내면 웹 서버는 </a:t>
            </a:r>
            <a:r>
              <a:rPr lang="ko-KR" altLang="en-US" dirty="0" err="1" smtClean="0"/>
              <a:t>웹브라우저에게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SYN, ACK</a:t>
            </a:r>
            <a:r>
              <a:rPr lang="ko-KR" altLang="en-US" dirty="0" smtClean="0"/>
              <a:t>로 응답 후 웹 서버에 </a:t>
            </a:r>
            <a:r>
              <a:rPr lang="en-US" altLang="ko-KR" dirty="0" smtClean="0"/>
              <a:t>ACK</a:t>
            </a:r>
            <a:r>
              <a:rPr lang="ko-KR" altLang="en-US" dirty="0" smtClean="0"/>
              <a:t>를 전송해서 연결 확립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14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六边形 22">
            <a:extLst>
              <a:ext uri="{FF2B5EF4-FFF2-40B4-BE49-F238E27FC236}">
                <a16:creationId xmlns:a16="http://schemas.microsoft.com/office/drawing/2014/main" id="{D46312B3-B903-414B-B4C4-67F0C36F184C}"/>
              </a:ext>
            </a:extLst>
          </p:cNvPr>
          <p:cNvSpPr/>
          <p:nvPr/>
        </p:nvSpPr>
        <p:spPr>
          <a:xfrm>
            <a:off x="767408" y="332656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42F4CCE4-BA33-4E81-94A3-C5B6C9214267}"/>
              </a:ext>
            </a:extLst>
          </p:cNvPr>
          <p:cNvSpPr/>
          <p:nvPr/>
        </p:nvSpPr>
        <p:spPr>
          <a:xfrm>
            <a:off x="1055440" y="548680"/>
            <a:ext cx="32439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5" name="矩形: 单圆角 24">
            <a:extLst>
              <a:ext uri="{FF2B5EF4-FFF2-40B4-BE49-F238E27FC236}">
                <a16:creationId xmlns:a16="http://schemas.microsoft.com/office/drawing/2014/main" id="{F66C6053-C1D6-4D8D-B8B3-C4D818F63291}"/>
              </a:ext>
            </a:extLst>
          </p:cNvPr>
          <p:cNvSpPr/>
          <p:nvPr/>
        </p:nvSpPr>
        <p:spPr>
          <a:xfrm>
            <a:off x="1271464" y="260648"/>
            <a:ext cx="3672408" cy="648072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ctr"/>
            <a:r>
              <a:rPr lang="en-US" altLang="ko-KO" sz="36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SYN/ACK</a:t>
            </a:r>
            <a:endParaRPr lang="ko-KO" altLang="ko-KO" sz="3600" dirty="0">
              <a:solidFill>
                <a:srgbClr val="151E33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</p:txBody>
      </p:sp>
      <p:grpSp>
        <p:nvGrpSpPr>
          <p:cNvPr id="26" name="Group 2160"/>
          <p:cNvGrpSpPr/>
          <p:nvPr/>
        </p:nvGrpSpPr>
        <p:grpSpPr>
          <a:xfrm>
            <a:off x="551384" y="1340768"/>
            <a:ext cx="6993832" cy="1414386"/>
            <a:chOff x="0" y="235193"/>
            <a:chExt cx="4837077" cy="1269971"/>
          </a:xfrm>
        </p:grpSpPr>
        <p:sp>
          <p:nvSpPr>
            <p:cNvPr id="27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335">
                <a:solidFill>
                  <a:schemeClr val="bg1">
                    <a:lumMod val="6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28" name="Shape 2158"/>
            <p:cNvSpPr/>
            <p:nvPr/>
          </p:nvSpPr>
          <p:spPr>
            <a:xfrm>
              <a:off x="1444264" y="563880"/>
              <a:ext cx="3392813" cy="504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ko-KR" dirty="0"/>
                <a:t>SYN</a:t>
              </a:r>
              <a:r>
                <a:rPr lang="ko-KR" altLang="en-US" dirty="0"/>
                <a:t>은 </a:t>
              </a:r>
              <a:r>
                <a:rPr lang="en-US" altLang="ko-KR" dirty="0"/>
                <a:t>'</a:t>
              </a:r>
              <a:r>
                <a:rPr lang="ko-KR" altLang="en-US" dirty="0"/>
                <a:t>동시에 </a:t>
              </a:r>
              <a:r>
                <a:rPr lang="ko-KR" altLang="en-US" dirty="0" err="1"/>
                <a:t>발생하다의</a:t>
              </a:r>
              <a:r>
                <a:rPr lang="ko-KR" altLang="en-US" dirty="0"/>
                <a:t> 약자로</a:t>
              </a:r>
              <a:r>
                <a:rPr lang="en-US" altLang="ko-KR" dirty="0"/>
                <a:t>, </a:t>
              </a:r>
              <a:r>
                <a:rPr lang="ko-KR" altLang="en-US" dirty="0"/>
                <a:t>다른 컴퓨터로 전송 된 </a:t>
              </a:r>
              <a:r>
                <a:rPr lang="en-US" altLang="ko-KR" dirty="0"/>
                <a:t>TCP </a:t>
              </a:r>
              <a:r>
                <a:rPr lang="ko-KR" altLang="en-US" dirty="0"/>
                <a:t>패킷으로 연결이 이루어 지도록 요청합니다</a:t>
              </a:r>
              <a:endParaRPr lang="zh-CN" altLang="en-US" sz="2400" dirty="0">
                <a:solidFill>
                  <a:schemeClr val="tx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29" name="Shape 2159"/>
            <p:cNvSpPr/>
            <p:nvPr/>
          </p:nvSpPr>
          <p:spPr>
            <a:xfrm flipH="1">
              <a:off x="528119" y="563880"/>
              <a:ext cx="368320" cy="504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465" dirty="0" smtClean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SYN</a:t>
              </a:r>
              <a:endParaRPr sz="1465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</p:grpSp>
      <p:grpSp>
        <p:nvGrpSpPr>
          <p:cNvPr id="30" name="Group 2160"/>
          <p:cNvGrpSpPr/>
          <p:nvPr/>
        </p:nvGrpSpPr>
        <p:grpSpPr>
          <a:xfrm>
            <a:off x="572018" y="3429000"/>
            <a:ext cx="6993832" cy="1414386"/>
            <a:chOff x="0" y="235193"/>
            <a:chExt cx="4837077" cy="1269971"/>
          </a:xfrm>
        </p:grpSpPr>
        <p:sp>
          <p:nvSpPr>
            <p:cNvPr id="31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335">
                <a:solidFill>
                  <a:schemeClr val="bg1">
                    <a:lumMod val="6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32" name="Shape 2158"/>
            <p:cNvSpPr/>
            <p:nvPr/>
          </p:nvSpPr>
          <p:spPr>
            <a:xfrm>
              <a:off x="1444264" y="563880"/>
              <a:ext cx="3392813" cy="504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ko-KR" dirty="0"/>
                <a:t>ACK</a:t>
              </a:r>
              <a:r>
                <a:rPr lang="ko-KR" altLang="en-US" dirty="0"/>
                <a:t>은 </a:t>
              </a:r>
              <a:r>
                <a:rPr lang="en-US" altLang="ko-KR" dirty="0"/>
                <a:t>'</a:t>
              </a:r>
              <a:r>
                <a:rPr lang="ko-KR" altLang="en-US" dirty="0"/>
                <a:t>승인</a:t>
              </a:r>
              <a:r>
                <a:rPr lang="en-US" altLang="ko-KR" dirty="0"/>
                <a:t>'</a:t>
              </a:r>
              <a:r>
                <a:rPr lang="ko-KR" altLang="en-US" dirty="0"/>
                <a:t>의 약자로</a:t>
              </a:r>
              <a:r>
                <a:rPr lang="en-US" altLang="ko-KR" dirty="0"/>
                <a:t>, </a:t>
              </a:r>
              <a:r>
                <a:rPr lang="ko-KR" altLang="en-US" dirty="0"/>
                <a:t>다른 컴퓨터 나 네트워크 장치가 다른 컴퓨터에 </a:t>
              </a:r>
              <a:r>
                <a:rPr lang="en-US" altLang="ko-KR" dirty="0"/>
                <a:t>SYN / ACK </a:t>
              </a:r>
              <a:r>
                <a:rPr lang="ko-KR" altLang="en-US" dirty="0"/>
                <a:t>또는 다른 요청을 보낸 것을 확인한 응답을 나타냅니다</a:t>
              </a:r>
              <a:r>
                <a:rPr lang="en-US" altLang="ko-KR" dirty="0"/>
                <a:t>.</a:t>
              </a:r>
              <a:endParaRPr lang="zh-CN" altLang="en-US" sz="2400" dirty="0">
                <a:solidFill>
                  <a:schemeClr val="tx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33" name="Shape 2159"/>
            <p:cNvSpPr/>
            <p:nvPr/>
          </p:nvSpPr>
          <p:spPr>
            <a:xfrm flipH="1">
              <a:off x="509654" y="586620"/>
              <a:ext cx="250661" cy="491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465" dirty="0" smtClean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ACK</a:t>
              </a:r>
              <a:endParaRPr sz="1465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cut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0FAECB5-7A9F-4D4A-A44E-07D1FCA1CBBC}"/>
              </a:ext>
            </a:extLst>
          </p:cNvPr>
          <p:cNvSpPr/>
          <p:nvPr/>
        </p:nvSpPr>
        <p:spPr>
          <a:xfrm>
            <a:off x="767408" y="332656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75478B11-E8C7-4E02-AFBA-E4DF33B951C1}"/>
              </a:ext>
            </a:extLst>
          </p:cNvPr>
          <p:cNvSpPr/>
          <p:nvPr/>
        </p:nvSpPr>
        <p:spPr>
          <a:xfrm>
            <a:off x="1055440" y="548680"/>
            <a:ext cx="32439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2" name="矩形: 单圆角 31">
            <a:extLst>
              <a:ext uri="{FF2B5EF4-FFF2-40B4-BE49-F238E27FC236}">
                <a16:creationId xmlns:a16="http://schemas.microsoft.com/office/drawing/2014/main" id="{140EB4D0-BDD3-4798-93A5-0543C0E1D506}"/>
              </a:ext>
            </a:extLst>
          </p:cNvPr>
          <p:cNvSpPr/>
          <p:nvPr/>
        </p:nvSpPr>
        <p:spPr>
          <a:xfrm>
            <a:off x="1271464" y="260648"/>
            <a:ext cx="3672408" cy="648072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ctr"/>
            <a:r>
              <a:rPr lang="en-US" altLang="ko-KO" sz="24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http </a:t>
            </a:r>
            <a:r>
              <a:rPr lang="ko-KR" altLang="en-US" sz="24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세션 연결 과정</a:t>
            </a:r>
            <a:r>
              <a:rPr lang="ko-KO" altLang="ko-KO" sz="15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.</a:t>
            </a:r>
            <a:endParaRPr lang="ko-KO" altLang="ko-KO" sz="1500" dirty="0">
              <a:solidFill>
                <a:srgbClr val="151E33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0" t="1000" r="41600" b="5201"/>
          <a:stretch/>
        </p:blipFill>
        <p:spPr>
          <a:xfrm rot="5400000">
            <a:off x="4156083" y="-679755"/>
            <a:ext cx="4311882" cy="8496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cut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3" name="六边形 42">
            <a:extLst>
              <a:ext uri="{FF2B5EF4-FFF2-40B4-BE49-F238E27FC236}">
                <a16:creationId xmlns:a16="http://schemas.microsoft.com/office/drawing/2014/main" id="{DDDD852C-F7D7-4CC7-A8A0-2EAE3C495560}"/>
              </a:ext>
            </a:extLst>
          </p:cNvPr>
          <p:cNvSpPr/>
          <p:nvPr/>
        </p:nvSpPr>
        <p:spPr>
          <a:xfrm>
            <a:off x="767408" y="332656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4" name="六边形 43">
            <a:extLst>
              <a:ext uri="{FF2B5EF4-FFF2-40B4-BE49-F238E27FC236}">
                <a16:creationId xmlns:a16="http://schemas.microsoft.com/office/drawing/2014/main" id="{132ADAF3-A7E3-4CD9-9674-8C522675C7EB}"/>
              </a:ext>
            </a:extLst>
          </p:cNvPr>
          <p:cNvSpPr/>
          <p:nvPr/>
        </p:nvSpPr>
        <p:spPr>
          <a:xfrm>
            <a:off x="1055440" y="548680"/>
            <a:ext cx="32439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5" name="矩形: 单圆角 44">
            <a:extLst>
              <a:ext uri="{FF2B5EF4-FFF2-40B4-BE49-F238E27FC236}">
                <a16:creationId xmlns:a16="http://schemas.microsoft.com/office/drawing/2014/main" id="{5C35DE5C-0DBC-44AC-9A28-4BA66841D95A}"/>
              </a:ext>
            </a:extLst>
          </p:cNvPr>
          <p:cNvSpPr/>
          <p:nvPr/>
        </p:nvSpPr>
        <p:spPr>
          <a:xfrm>
            <a:off x="1271464" y="260648"/>
            <a:ext cx="3672408" cy="648072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ctr"/>
            <a:r>
              <a:rPr lang="ko-KR" altLang="en-US" sz="32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쿠키와 세션 방식</a:t>
            </a:r>
            <a:endParaRPr lang="ko-KO" altLang="ko-KO" sz="3200" dirty="0">
              <a:solidFill>
                <a:srgbClr val="151E33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</p:txBody>
      </p:sp>
      <p:grpSp>
        <p:nvGrpSpPr>
          <p:cNvPr id="46" name="Group 2160"/>
          <p:cNvGrpSpPr/>
          <p:nvPr/>
        </p:nvGrpSpPr>
        <p:grpSpPr>
          <a:xfrm>
            <a:off x="551384" y="1340768"/>
            <a:ext cx="6993832" cy="1414386"/>
            <a:chOff x="0" y="235193"/>
            <a:chExt cx="4837077" cy="1269971"/>
          </a:xfrm>
        </p:grpSpPr>
        <p:sp>
          <p:nvSpPr>
            <p:cNvPr id="47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335">
                <a:solidFill>
                  <a:schemeClr val="bg1">
                    <a:lumMod val="6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48" name="Shape 2158"/>
            <p:cNvSpPr/>
            <p:nvPr/>
          </p:nvSpPr>
          <p:spPr>
            <a:xfrm>
              <a:off x="1444264" y="563880"/>
              <a:ext cx="3392813" cy="504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ko-KR" altLang="en-US" sz="2400" dirty="0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웹 브라우저에서 정보를 저장할 수 있는 작은 공간</a:t>
              </a:r>
              <a:endParaRPr lang="zh-CN" altLang="en-US" sz="2400" dirty="0">
                <a:solidFill>
                  <a:schemeClr val="tx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49" name="Shape 2159"/>
            <p:cNvSpPr/>
            <p:nvPr/>
          </p:nvSpPr>
          <p:spPr>
            <a:xfrm flipH="1">
              <a:off x="528119" y="563880"/>
              <a:ext cx="368320" cy="504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ko-KR" altLang="en-US" sz="1465" dirty="0" smtClean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쿠키</a:t>
              </a:r>
              <a:endParaRPr sz="1465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</p:grpSp>
      <p:grpSp>
        <p:nvGrpSpPr>
          <p:cNvPr id="50" name="Group 2160"/>
          <p:cNvGrpSpPr/>
          <p:nvPr/>
        </p:nvGrpSpPr>
        <p:grpSpPr>
          <a:xfrm>
            <a:off x="695400" y="3754793"/>
            <a:ext cx="6993832" cy="1414386"/>
            <a:chOff x="0" y="235193"/>
            <a:chExt cx="4837077" cy="1269971"/>
          </a:xfrm>
        </p:grpSpPr>
        <p:sp>
          <p:nvSpPr>
            <p:cNvPr id="51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335">
                <a:solidFill>
                  <a:schemeClr val="bg1">
                    <a:lumMod val="6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52" name="Shape 2158"/>
            <p:cNvSpPr/>
            <p:nvPr/>
          </p:nvSpPr>
          <p:spPr>
            <a:xfrm>
              <a:off x="1444264" y="563880"/>
              <a:ext cx="3392813" cy="504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ko-KR" altLang="en-US" sz="2400" dirty="0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클라이언트와 웹 서버 사이의 네트워크 연결이 지속적으로 유지되는 상태 및 기술</a:t>
              </a:r>
              <a:endParaRPr lang="zh-CN" altLang="en-US" sz="2400" dirty="0">
                <a:solidFill>
                  <a:schemeClr val="tx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53" name="Shape 2159"/>
            <p:cNvSpPr/>
            <p:nvPr/>
          </p:nvSpPr>
          <p:spPr>
            <a:xfrm flipH="1">
              <a:off x="528119" y="563880"/>
              <a:ext cx="368320" cy="504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ko-KR" altLang="en-US" sz="1465" dirty="0" smtClean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세션</a:t>
              </a:r>
              <a:endParaRPr sz="1465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cut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1193" y="319804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쿠키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세션을 이용한 해킹 기법</a:t>
            </a:r>
            <a:r>
              <a:rPr lang="en-US" altLang="ko-KR" sz="3600" dirty="0" smtClean="0"/>
              <a:t>??</a:t>
            </a:r>
            <a:endParaRPr lang="ko-KR" altLang="en-US" sz="3600" dirty="0"/>
          </a:p>
        </p:txBody>
      </p:sp>
      <p:sp>
        <p:nvSpPr>
          <p:cNvPr id="36" name="六边形 22">
            <a:extLst>
              <a:ext uri="{FF2B5EF4-FFF2-40B4-BE49-F238E27FC236}">
                <a16:creationId xmlns:a16="http://schemas.microsoft.com/office/drawing/2014/main" id="{D46312B3-B903-414B-B4C4-67F0C36F184C}"/>
              </a:ext>
            </a:extLst>
          </p:cNvPr>
          <p:cNvSpPr/>
          <p:nvPr/>
        </p:nvSpPr>
        <p:spPr>
          <a:xfrm>
            <a:off x="767408" y="332656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7" name="六边形 23">
            <a:extLst>
              <a:ext uri="{FF2B5EF4-FFF2-40B4-BE49-F238E27FC236}">
                <a16:creationId xmlns:a16="http://schemas.microsoft.com/office/drawing/2014/main" id="{42F4CCE4-BA33-4E81-94A3-C5B6C9214267}"/>
              </a:ext>
            </a:extLst>
          </p:cNvPr>
          <p:cNvSpPr/>
          <p:nvPr/>
        </p:nvSpPr>
        <p:spPr>
          <a:xfrm>
            <a:off x="1055440" y="548680"/>
            <a:ext cx="32439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7448" y="184482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TCP</a:t>
            </a:r>
            <a:r>
              <a:rPr lang="ko-KR" altLang="en-US" dirty="0" smtClean="0"/>
              <a:t>에선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이 아닌 </a:t>
            </a:r>
            <a:r>
              <a:rPr lang="en-US" altLang="ko-KR" dirty="0" smtClean="0"/>
              <a:t>connection oriented(</a:t>
            </a:r>
            <a:r>
              <a:rPr lang="ko-KR" altLang="en-US" dirty="0" err="1" smtClean="0"/>
              <a:t>연결지향</a:t>
            </a:r>
            <a:r>
              <a:rPr lang="en-US" altLang="ko-KR" dirty="0"/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 사용</a:t>
            </a:r>
            <a:endParaRPr lang="ko-KR" altLang="en-US" dirty="0"/>
          </a:p>
        </p:txBody>
      </p:sp>
      <p:grpSp>
        <p:nvGrpSpPr>
          <p:cNvPr id="39" name="Group 2160"/>
          <p:cNvGrpSpPr/>
          <p:nvPr/>
        </p:nvGrpSpPr>
        <p:grpSpPr>
          <a:xfrm>
            <a:off x="879313" y="4941168"/>
            <a:ext cx="6993832" cy="1414386"/>
            <a:chOff x="0" y="235193"/>
            <a:chExt cx="4837077" cy="1269971"/>
          </a:xfrm>
        </p:grpSpPr>
        <p:sp>
          <p:nvSpPr>
            <p:cNvPr id="41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335">
                <a:solidFill>
                  <a:schemeClr val="bg1">
                    <a:lumMod val="6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42" name="Shape 2158"/>
            <p:cNvSpPr/>
            <p:nvPr/>
          </p:nvSpPr>
          <p:spPr>
            <a:xfrm>
              <a:off x="1444264" y="563880"/>
              <a:ext cx="3392813" cy="504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ko-KR" altLang="en-US" sz="2400" dirty="0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웹 서버와 브라우저가 서로 약속한 문자열</a:t>
              </a:r>
              <a:endParaRPr lang="zh-CN" altLang="en-US" sz="2400" dirty="0">
                <a:solidFill>
                  <a:schemeClr val="tx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43" name="Shape 2159"/>
            <p:cNvSpPr/>
            <p:nvPr/>
          </p:nvSpPr>
          <p:spPr>
            <a:xfrm flipH="1">
              <a:off x="361189" y="603460"/>
              <a:ext cx="368320" cy="504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ko-KR" altLang="en-US" sz="1465" smtClean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세션 정보</a:t>
              </a:r>
              <a:endParaRPr sz="1465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</p:grpSp>
      <p:sp>
        <p:nvSpPr>
          <p:cNvPr id="4" name="순서도: 판단 3"/>
          <p:cNvSpPr/>
          <p:nvPr/>
        </p:nvSpPr>
        <p:spPr>
          <a:xfrm>
            <a:off x="879313" y="2490724"/>
            <a:ext cx="2430092" cy="1008112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쿠키해킹</a:t>
            </a:r>
            <a:endParaRPr lang="ko-KR" altLang="en-US" dirty="0"/>
          </a:p>
        </p:txBody>
      </p:sp>
      <p:sp>
        <p:nvSpPr>
          <p:cNvPr id="12" name="순서도: 판단 11"/>
          <p:cNvSpPr/>
          <p:nvPr/>
        </p:nvSpPr>
        <p:spPr>
          <a:xfrm>
            <a:off x="879313" y="3775404"/>
            <a:ext cx="2430092" cy="1008112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세션해킹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263691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쿠키에 담긴 정보를 변환하여 서버에 보내는 방식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8679" y="4154576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컴퓨터 간의 연결에서의 로그인 </a:t>
            </a:r>
            <a:r>
              <a:rPr lang="ko-KR" altLang="en-US" dirty="0" smtClean="0"/>
              <a:t>상태 값을 </a:t>
            </a:r>
            <a:r>
              <a:rPr lang="ko-KR" altLang="en-US" dirty="0"/>
              <a:t>가로채는 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:cut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5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94DED6-745C-4B44-9743-88B375EEDC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6" t="30442" r="24317" b="2613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B708D8C-EB15-4158-B1A1-305090FAD0E2}"/>
              </a:ext>
            </a:extLst>
          </p:cNvPr>
          <p:cNvSpPr/>
          <p:nvPr/>
        </p:nvSpPr>
        <p:spPr>
          <a:xfrm>
            <a:off x="1837824" y="0"/>
            <a:ext cx="8688288" cy="6847037"/>
          </a:xfrm>
          <a:prstGeom prst="rect">
            <a:avLst/>
          </a:prstGeom>
          <a:solidFill>
            <a:srgbClr val="161D3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latin typeface="字魂36号-正文宋楷" panose="02000000000000000000" pitchFamily="2" charset="-122"/>
              <a:ea typeface="字魂36号-正文宋楷" panose="02000000000000000000" pitchFamily="2" charset="-122"/>
              <a:cs typeface="+mn-ea"/>
              <a:sym typeface="字魂36号-正文宋楷" panose="02000000000000000000" pitchFamily="2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1A847DC-B633-46D4-89EF-FDAAA61C56C2}"/>
              </a:ext>
            </a:extLst>
          </p:cNvPr>
          <p:cNvGrpSpPr/>
          <p:nvPr/>
        </p:nvGrpSpPr>
        <p:grpSpPr>
          <a:xfrm>
            <a:off x="1775520" y="2708920"/>
            <a:ext cx="4234452" cy="755735"/>
            <a:chOff x="5844664" y="1806352"/>
            <a:chExt cx="4234684" cy="755777"/>
          </a:xfrm>
          <a:solidFill>
            <a:srgbClr val="29487F"/>
          </a:solidFill>
        </p:grpSpPr>
        <p:sp>
          <p:nvSpPr>
            <p:cNvPr id="19" name="圆角矩形 3">
              <a:extLst>
                <a:ext uri="{FF2B5EF4-FFF2-40B4-BE49-F238E27FC236}">
                  <a16:creationId xmlns:a16="http://schemas.microsoft.com/office/drawing/2014/main" id="{63DE19F6-3397-43A7-9215-044A96B73D10}"/>
                </a:ext>
              </a:extLst>
            </p:cNvPr>
            <p:cNvSpPr/>
            <p:nvPr/>
          </p:nvSpPr>
          <p:spPr>
            <a:xfrm>
              <a:off x="5844664" y="1806352"/>
              <a:ext cx="4104681" cy="755777"/>
            </a:xfrm>
            <a:prstGeom prst="roundRect">
              <a:avLst>
                <a:gd name="adj" fmla="val 0"/>
              </a:avLst>
            </a:prstGeom>
            <a:solidFill>
              <a:srgbClr val="161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4" tIns="36362" rIns="72724" bIns="36362" rtlCol="0" anchor="ctr"/>
            <a:lstStyle/>
            <a:p>
              <a:pPr algn="ctr"/>
              <a:endParaRPr lang="zh-CN" altLang="en-US" sz="1509" spc="30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111942B-64F8-42CA-8F6A-747339108265}"/>
                </a:ext>
              </a:extLst>
            </p:cNvPr>
            <p:cNvSpPr/>
            <p:nvPr/>
          </p:nvSpPr>
          <p:spPr>
            <a:xfrm>
              <a:off x="6206493" y="1902970"/>
              <a:ext cx="562540" cy="562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4" tIns="36362" rIns="72724" bIns="36362" rtlCol="0" anchor="ctr">
              <a:normAutofit/>
            </a:bodyPr>
            <a:lstStyle/>
            <a:p>
              <a:pPr algn="ctr"/>
              <a:r>
                <a:rPr lang="ko-KO" altLang="ko-KO" sz="1600" b="1">
                  <a:solidFill>
                    <a:srgbClr val="161D30"/>
                  </a:solidFill>
                  <a:latin typeface="NanumGothic"/>
                  <a:ea typeface="NanumGothic"/>
                  <a:sym typeface="字魂36号-正文宋楷" panose="02000000000000000000" pitchFamily="2" charset="-122"/>
                </a:rPr>
                <a:t>01</a:t>
              </a:r>
              <a:endParaRPr lang="zh-CN" altLang="en-US" sz="1600" b="1">
                <a:solidFill>
                  <a:srgbClr val="161D3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21" name="MH_Entry_1">
              <a:extLst>
                <a:ext uri="{FF2B5EF4-FFF2-40B4-BE49-F238E27FC236}">
                  <a16:creationId xmlns:a16="http://schemas.microsoft.com/office/drawing/2014/main" id="{A83D5F19-01E1-4813-BB75-340DC6D5119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814107" y="2025227"/>
              <a:ext cx="3265241" cy="335299"/>
            </a:xfrm>
            <a:custGeom>
              <a:avLst/>
              <a:gdLst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6 w 2520280"/>
                <a:gd name="connsiteY4" fmla="*/ 0 h 1872208"/>
                <a:gd name="connsiteX5" fmla="*/ 0 w 2520280"/>
                <a:gd name="connsiteY5" fmla="*/ 0 h 1872208"/>
                <a:gd name="connsiteX6" fmla="*/ 0 w 2520280"/>
                <a:gd name="connsiteY6" fmla="*/ 0 h 1872208"/>
                <a:gd name="connsiteX7" fmla="*/ 0 w 2520280"/>
                <a:gd name="connsiteY7" fmla="*/ 0 h 1872208"/>
                <a:gd name="connsiteX8" fmla="*/ 0 w 2520280"/>
                <a:gd name="connsiteY8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lvl="0" algn="ctr"/>
              <a:r>
                <a:rPr lang="ko-KR" altLang="en-US" sz="2200" spc="300" dirty="0" smtClean="0">
                  <a:solidFill>
                    <a:schemeClr val="bg1"/>
                  </a:solidFill>
                  <a:latin typeface="NanumGothic"/>
                  <a:ea typeface="NanumGothic"/>
                  <a:sym typeface="字魂36号-正文宋楷" panose="00000500000000000000" pitchFamily="2" charset="-122"/>
                </a:rPr>
                <a:t>네트워크 개념 이해</a:t>
              </a:r>
              <a:endParaRPr lang="ko-KO" altLang="ko-KO" sz="2200" spc="300" dirty="0">
                <a:solidFill>
                  <a:schemeClr val="bg1"/>
                </a:solidFill>
                <a:latin typeface="NanumGothic"/>
                <a:ea typeface="NanumGothic"/>
                <a:sym typeface="字魂36号-正文宋楷" panose="00000500000000000000" pitchFamily="2" charset="-122"/>
              </a:endParaRPr>
            </a:p>
          </p:txBody>
        </p:sp>
      </p:grpSp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96DDB0C2-219F-4DCC-B5FD-EF0202B1F4B3}"/>
              </a:ext>
            </a:extLst>
          </p:cNvPr>
          <p:cNvSpPr/>
          <p:nvPr/>
        </p:nvSpPr>
        <p:spPr>
          <a:xfrm>
            <a:off x="6384032" y="260648"/>
            <a:ext cx="3888432" cy="165618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ko-KO" altLang="ko-KO" sz="8000" b="1">
                <a:latin typeface="NanumGothic"/>
                <a:ea typeface="NanumGothic"/>
                <a:sym typeface="字魂36号-正文宋楷" panose="00000500000000000000" pitchFamily="2" charset="-122"/>
              </a:rPr>
              <a:t>목차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1F5F83C-5923-4259-B6D2-733AA89EAE9A}"/>
              </a:ext>
            </a:extLst>
          </p:cNvPr>
          <p:cNvGrpSpPr/>
          <p:nvPr/>
        </p:nvGrpSpPr>
        <p:grpSpPr>
          <a:xfrm>
            <a:off x="6326044" y="2708920"/>
            <a:ext cx="4234452" cy="755735"/>
            <a:chOff x="5844664" y="1806352"/>
            <a:chExt cx="4234684" cy="755777"/>
          </a:xfrm>
          <a:solidFill>
            <a:srgbClr val="29487F"/>
          </a:solidFill>
        </p:grpSpPr>
        <p:sp>
          <p:nvSpPr>
            <p:cNvPr id="23" name="圆角矩形 3">
              <a:extLst>
                <a:ext uri="{FF2B5EF4-FFF2-40B4-BE49-F238E27FC236}">
                  <a16:creationId xmlns:a16="http://schemas.microsoft.com/office/drawing/2014/main" id="{B7FE358A-C7AB-4A56-B9B2-59E125B145AA}"/>
                </a:ext>
              </a:extLst>
            </p:cNvPr>
            <p:cNvSpPr/>
            <p:nvPr/>
          </p:nvSpPr>
          <p:spPr>
            <a:xfrm>
              <a:off x="5844664" y="1806352"/>
              <a:ext cx="4104681" cy="755777"/>
            </a:xfrm>
            <a:prstGeom prst="roundRect">
              <a:avLst>
                <a:gd name="adj" fmla="val 0"/>
              </a:avLst>
            </a:prstGeom>
            <a:solidFill>
              <a:srgbClr val="161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4" tIns="36362" rIns="72724" bIns="36362" rtlCol="0" anchor="ctr"/>
            <a:lstStyle/>
            <a:p>
              <a:pPr algn="ctr"/>
              <a:endParaRPr lang="zh-CN" altLang="en-US" sz="1509" spc="30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185A7BD-49E6-4767-9DEA-846F7BCCE093}"/>
                </a:ext>
              </a:extLst>
            </p:cNvPr>
            <p:cNvSpPr/>
            <p:nvPr/>
          </p:nvSpPr>
          <p:spPr>
            <a:xfrm>
              <a:off x="6206493" y="1902970"/>
              <a:ext cx="562540" cy="562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4" tIns="36362" rIns="72724" bIns="36362" rtlCol="0" anchor="ctr">
              <a:normAutofit/>
            </a:bodyPr>
            <a:lstStyle/>
            <a:p>
              <a:pPr algn="ctr"/>
              <a:r>
                <a:rPr lang="ko-KO" altLang="ko-KO" sz="1600" b="1">
                  <a:solidFill>
                    <a:srgbClr val="161D30"/>
                  </a:solidFill>
                  <a:latin typeface="NanumGothic"/>
                  <a:ea typeface="NanumGothic"/>
                  <a:sym typeface="字魂36号-正文宋楷" panose="02000000000000000000" pitchFamily="2" charset="-122"/>
                </a:rPr>
                <a:t>02</a:t>
              </a:r>
              <a:endParaRPr lang="zh-CN" altLang="en-US" sz="1600" b="1">
                <a:solidFill>
                  <a:srgbClr val="161D3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25" name="MH_Entry_1">
              <a:extLst>
                <a:ext uri="{FF2B5EF4-FFF2-40B4-BE49-F238E27FC236}">
                  <a16:creationId xmlns:a16="http://schemas.microsoft.com/office/drawing/2014/main" id="{796DE16D-B8ED-42A5-A074-1F1C4E7AEFD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814107" y="2025227"/>
              <a:ext cx="3265241" cy="335299"/>
            </a:xfrm>
            <a:custGeom>
              <a:avLst/>
              <a:gdLst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6 w 2520280"/>
                <a:gd name="connsiteY4" fmla="*/ 0 h 1872208"/>
                <a:gd name="connsiteX5" fmla="*/ 0 w 2520280"/>
                <a:gd name="connsiteY5" fmla="*/ 0 h 1872208"/>
                <a:gd name="connsiteX6" fmla="*/ 0 w 2520280"/>
                <a:gd name="connsiteY6" fmla="*/ 0 h 1872208"/>
                <a:gd name="connsiteX7" fmla="*/ 0 w 2520280"/>
                <a:gd name="connsiteY7" fmla="*/ 0 h 1872208"/>
                <a:gd name="connsiteX8" fmla="*/ 0 w 2520280"/>
                <a:gd name="connsiteY8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ko-KO" sz="2400" spc="300" dirty="0">
                  <a:solidFill>
                    <a:schemeClr val="bg1"/>
                  </a:solidFill>
                  <a:latin typeface="NanumGothic"/>
                  <a:ea typeface="NanumGothic"/>
                  <a:sym typeface="字魂36号-正文宋楷" panose="00000500000000000000" pitchFamily="2" charset="-122"/>
                </a:rPr>
                <a:t>OSI 7</a:t>
              </a:r>
              <a:r>
                <a:rPr lang="ko-KR" altLang="en-US" sz="2400" spc="300" dirty="0">
                  <a:solidFill>
                    <a:schemeClr val="bg1"/>
                  </a:solidFill>
                  <a:latin typeface="NanumGothic"/>
                  <a:ea typeface="NanumGothic"/>
                  <a:sym typeface="字魂36号-正文宋楷" panose="00000500000000000000" pitchFamily="2" charset="-122"/>
                </a:rPr>
                <a:t>계층</a:t>
              </a:r>
              <a:endParaRPr lang="ko-KO" altLang="ko-KO" sz="2400" spc="300" dirty="0">
                <a:solidFill>
                  <a:schemeClr val="bg1"/>
                </a:solidFill>
                <a:latin typeface="NanumGothic"/>
                <a:ea typeface="NanumGothic"/>
                <a:sym typeface="字魂36号-正文宋楷" panose="00000500000000000000" pitchFamily="2" charset="-122"/>
              </a:endParaRPr>
            </a:p>
            <a:p>
              <a:pPr lvl="0" algn="ctr"/>
              <a:endParaRPr lang="ko-KO" altLang="ko-KO" sz="2200" spc="300" dirty="0">
                <a:solidFill>
                  <a:schemeClr val="bg1"/>
                </a:solidFill>
                <a:latin typeface="NanumGothic"/>
                <a:ea typeface="NanumGothic"/>
                <a:sym typeface="字魂36号-正文宋楷" panose="00000500000000000000" pitchFamily="2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02310AA-96E0-4377-A566-8DCFE2F8390D}"/>
              </a:ext>
            </a:extLst>
          </p:cNvPr>
          <p:cNvGrpSpPr/>
          <p:nvPr/>
        </p:nvGrpSpPr>
        <p:grpSpPr>
          <a:xfrm>
            <a:off x="1805696" y="4571321"/>
            <a:ext cx="4234452" cy="755735"/>
            <a:chOff x="5844664" y="1806352"/>
            <a:chExt cx="4234684" cy="755777"/>
          </a:xfrm>
          <a:solidFill>
            <a:srgbClr val="29487F"/>
          </a:solidFill>
        </p:grpSpPr>
        <p:sp>
          <p:nvSpPr>
            <p:cNvPr id="27" name="圆角矩形 3">
              <a:extLst>
                <a:ext uri="{FF2B5EF4-FFF2-40B4-BE49-F238E27FC236}">
                  <a16:creationId xmlns:a16="http://schemas.microsoft.com/office/drawing/2014/main" id="{727A2728-9814-429D-B631-3045DAC8964E}"/>
                </a:ext>
              </a:extLst>
            </p:cNvPr>
            <p:cNvSpPr/>
            <p:nvPr/>
          </p:nvSpPr>
          <p:spPr>
            <a:xfrm>
              <a:off x="5844664" y="1806352"/>
              <a:ext cx="4104681" cy="755777"/>
            </a:xfrm>
            <a:prstGeom prst="roundRect">
              <a:avLst>
                <a:gd name="adj" fmla="val 0"/>
              </a:avLst>
            </a:prstGeom>
            <a:solidFill>
              <a:srgbClr val="161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4" tIns="36362" rIns="72724" bIns="36362" rtlCol="0" anchor="ctr"/>
            <a:lstStyle/>
            <a:p>
              <a:pPr algn="ctr"/>
              <a:endParaRPr lang="zh-CN" altLang="en-US" sz="1509" spc="30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13B05EF-EE81-4E0A-88BE-38214E38076A}"/>
                </a:ext>
              </a:extLst>
            </p:cNvPr>
            <p:cNvSpPr/>
            <p:nvPr/>
          </p:nvSpPr>
          <p:spPr>
            <a:xfrm>
              <a:off x="6206493" y="1902970"/>
              <a:ext cx="562540" cy="562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4" tIns="36362" rIns="72724" bIns="36362" rtlCol="0" anchor="ctr">
              <a:normAutofit/>
            </a:bodyPr>
            <a:lstStyle/>
            <a:p>
              <a:pPr algn="ctr"/>
              <a:r>
                <a:rPr lang="ko-KO" altLang="ko-KO" sz="1600" b="1">
                  <a:solidFill>
                    <a:srgbClr val="161D30"/>
                  </a:solidFill>
                  <a:latin typeface="NanumGothic"/>
                  <a:ea typeface="NanumGothic"/>
                  <a:sym typeface="字魂36号-正文宋楷" panose="02000000000000000000" pitchFamily="2" charset="-122"/>
                </a:rPr>
                <a:t>03</a:t>
              </a:r>
              <a:endParaRPr lang="zh-CN" altLang="en-US" sz="1600" b="1">
                <a:solidFill>
                  <a:srgbClr val="161D3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29" name="MH_Entry_1">
              <a:extLst>
                <a:ext uri="{FF2B5EF4-FFF2-40B4-BE49-F238E27FC236}">
                  <a16:creationId xmlns:a16="http://schemas.microsoft.com/office/drawing/2014/main" id="{88A6A644-08BC-481C-A0FA-4F92356D231B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814107" y="2048089"/>
              <a:ext cx="3265241" cy="289576"/>
            </a:xfrm>
            <a:custGeom>
              <a:avLst/>
              <a:gdLst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6 w 2520280"/>
                <a:gd name="connsiteY4" fmla="*/ 0 h 1872208"/>
                <a:gd name="connsiteX5" fmla="*/ 0 w 2520280"/>
                <a:gd name="connsiteY5" fmla="*/ 0 h 1872208"/>
                <a:gd name="connsiteX6" fmla="*/ 0 w 2520280"/>
                <a:gd name="connsiteY6" fmla="*/ 0 h 1872208"/>
                <a:gd name="connsiteX7" fmla="*/ 0 w 2520280"/>
                <a:gd name="connsiteY7" fmla="*/ 0 h 1872208"/>
                <a:gd name="connsiteX8" fmla="*/ 0 w 2520280"/>
                <a:gd name="connsiteY8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ko-KO" sz="2000" spc="300" dirty="0">
                  <a:solidFill>
                    <a:schemeClr val="bg1"/>
                  </a:solidFill>
                  <a:latin typeface="NanumGothic"/>
                  <a:ea typeface="NanumGothic"/>
                  <a:sym typeface="字魂36号-正文宋楷" panose="00000500000000000000" pitchFamily="2" charset="-122"/>
                </a:rPr>
                <a:t>TCP/IP 4</a:t>
              </a:r>
              <a:r>
                <a:rPr lang="ko-KR" altLang="en-US" sz="2000" spc="300" dirty="0">
                  <a:solidFill>
                    <a:schemeClr val="bg1"/>
                  </a:solidFill>
                  <a:latin typeface="NanumGothic"/>
                  <a:ea typeface="NanumGothic"/>
                  <a:sym typeface="字魂36号-正文宋楷" panose="00000500000000000000" pitchFamily="2" charset="-122"/>
                </a:rPr>
                <a:t>계층</a:t>
              </a:r>
              <a:endParaRPr lang="ko-KO" altLang="ko-KO" sz="2000" spc="300" dirty="0">
                <a:solidFill>
                  <a:schemeClr val="bg1"/>
                </a:solidFill>
                <a:latin typeface="NanumGothic"/>
                <a:ea typeface="NanumGothic"/>
                <a:sym typeface="字魂36号-正文宋楷" panose="00000500000000000000" pitchFamily="2" charset="-122"/>
              </a:endParaRPr>
            </a:p>
            <a:p>
              <a:pPr lvl="0" algn="ctr"/>
              <a:endParaRPr lang="ko-KO" altLang="ko-KO" sz="1900" spc="300" dirty="0">
                <a:solidFill>
                  <a:schemeClr val="bg1"/>
                </a:solidFill>
                <a:latin typeface="NanumGothic"/>
                <a:ea typeface="NanumGothic"/>
                <a:sym typeface="字魂36号-正文宋楷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79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1193" y="319804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쿠키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세션을 이용한 해킹 기법</a:t>
            </a:r>
            <a:r>
              <a:rPr lang="en-US" altLang="ko-KR" sz="3600" dirty="0" smtClean="0"/>
              <a:t>??</a:t>
            </a:r>
            <a:endParaRPr lang="ko-KR" altLang="en-US" sz="3600" dirty="0"/>
          </a:p>
        </p:txBody>
      </p:sp>
      <p:sp>
        <p:nvSpPr>
          <p:cNvPr id="36" name="六边形 22">
            <a:extLst>
              <a:ext uri="{FF2B5EF4-FFF2-40B4-BE49-F238E27FC236}">
                <a16:creationId xmlns:a16="http://schemas.microsoft.com/office/drawing/2014/main" id="{D46312B3-B903-414B-B4C4-67F0C36F184C}"/>
              </a:ext>
            </a:extLst>
          </p:cNvPr>
          <p:cNvSpPr/>
          <p:nvPr/>
        </p:nvSpPr>
        <p:spPr>
          <a:xfrm>
            <a:off x="767408" y="332656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7" name="六边形 23">
            <a:extLst>
              <a:ext uri="{FF2B5EF4-FFF2-40B4-BE49-F238E27FC236}">
                <a16:creationId xmlns:a16="http://schemas.microsoft.com/office/drawing/2014/main" id="{42F4CCE4-BA33-4E81-94A3-C5B6C9214267}"/>
              </a:ext>
            </a:extLst>
          </p:cNvPr>
          <p:cNvSpPr/>
          <p:nvPr/>
        </p:nvSpPr>
        <p:spPr>
          <a:xfrm>
            <a:off x="1055440" y="548680"/>
            <a:ext cx="32439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3937" t="24317" r="24769" b="24008"/>
          <a:stretch/>
        </p:blipFill>
        <p:spPr>
          <a:xfrm>
            <a:off x="983432" y="1412776"/>
            <a:ext cx="9721080" cy="5445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40216" y="69269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RST: </a:t>
            </a:r>
            <a:r>
              <a:rPr lang="ko-KR" altLang="en-US" dirty="0" smtClean="0"/>
              <a:t>비정상적인 세션 연결 끊기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8688288" y="1124744"/>
            <a:ext cx="504056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58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:cut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5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3" name="六边形 42">
            <a:extLst>
              <a:ext uri="{FF2B5EF4-FFF2-40B4-BE49-F238E27FC236}">
                <a16:creationId xmlns:a16="http://schemas.microsoft.com/office/drawing/2014/main" id="{DDDD852C-F7D7-4CC7-A8A0-2EAE3C495560}"/>
              </a:ext>
            </a:extLst>
          </p:cNvPr>
          <p:cNvSpPr/>
          <p:nvPr/>
        </p:nvSpPr>
        <p:spPr>
          <a:xfrm>
            <a:off x="767408" y="332656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4" name="六边形 43">
            <a:extLst>
              <a:ext uri="{FF2B5EF4-FFF2-40B4-BE49-F238E27FC236}">
                <a16:creationId xmlns:a16="http://schemas.microsoft.com/office/drawing/2014/main" id="{132ADAF3-A7E3-4CD9-9674-8C522675C7EB}"/>
              </a:ext>
            </a:extLst>
          </p:cNvPr>
          <p:cNvSpPr/>
          <p:nvPr/>
        </p:nvSpPr>
        <p:spPr>
          <a:xfrm>
            <a:off x="1055440" y="548680"/>
            <a:ext cx="32439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5" name="矩形: 单圆角 44">
            <a:extLst>
              <a:ext uri="{FF2B5EF4-FFF2-40B4-BE49-F238E27FC236}">
                <a16:creationId xmlns:a16="http://schemas.microsoft.com/office/drawing/2014/main" id="{5C35DE5C-0DBC-44AC-9A28-4BA66841D95A}"/>
              </a:ext>
            </a:extLst>
          </p:cNvPr>
          <p:cNvSpPr/>
          <p:nvPr/>
        </p:nvSpPr>
        <p:spPr>
          <a:xfrm>
            <a:off x="479376" y="289716"/>
            <a:ext cx="3672408" cy="648072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ctr"/>
            <a:r>
              <a:rPr lang="en-US" altLang="ko-KO" sz="36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FTP</a:t>
            </a:r>
            <a:endParaRPr lang="ko-KO" altLang="ko-KO" sz="3600" dirty="0">
              <a:solidFill>
                <a:srgbClr val="151E33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9376" y="233467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컴퓨터에 등록된 사용자만 파일 전송이 가능하며 </a:t>
            </a:r>
            <a:r>
              <a:rPr lang="ko-KR" altLang="en-US" smtClean="0"/>
              <a:t>그 외에는 익명으로 사용된다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91344" y="262271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9376" y="3381084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Ftpusers</a:t>
            </a:r>
            <a:r>
              <a:rPr lang="ko-KR" altLang="en-US" dirty="0" smtClean="0"/>
              <a:t>에 등록된 사용자는 </a:t>
            </a:r>
            <a:r>
              <a:rPr lang="en-US" altLang="ko-KR" dirty="0" smtClean="0"/>
              <a:t>FTP </a:t>
            </a:r>
            <a:r>
              <a:rPr lang="ko-KR" altLang="en-US" dirty="0" smtClean="0"/>
              <a:t>접근이 제한된다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91344" y="352974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9376" y="436974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제어 접속 포트와 데이터 접속 포트가 </a:t>
            </a:r>
            <a:r>
              <a:rPr lang="ko-KR" altLang="en-US" dirty="0" err="1" smtClean="0"/>
              <a:t>분리되어있다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91344" y="45184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340768"/>
            <a:ext cx="5821641" cy="39296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8858" y="170312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전송을 위한 프로토콜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91344" y="185178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5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cut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3" name="六边形 42">
            <a:extLst>
              <a:ext uri="{FF2B5EF4-FFF2-40B4-BE49-F238E27FC236}">
                <a16:creationId xmlns:a16="http://schemas.microsoft.com/office/drawing/2014/main" id="{DDDD852C-F7D7-4CC7-A8A0-2EAE3C495560}"/>
              </a:ext>
            </a:extLst>
          </p:cNvPr>
          <p:cNvSpPr/>
          <p:nvPr/>
        </p:nvSpPr>
        <p:spPr>
          <a:xfrm>
            <a:off x="767408" y="332656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4" name="六边形 43">
            <a:extLst>
              <a:ext uri="{FF2B5EF4-FFF2-40B4-BE49-F238E27FC236}">
                <a16:creationId xmlns:a16="http://schemas.microsoft.com/office/drawing/2014/main" id="{132ADAF3-A7E3-4CD9-9674-8C522675C7EB}"/>
              </a:ext>
            </a:extLst>
          </p:cNvPr>
          <p:cNvSpPr/>
          <p:nvPr/>
        </p:nvSpPr>
        <p:spPr>
          <a:xfrm>
            <a:off x="1055440" y="548680"/>
            <a:ext cx="32439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5" name="矩形: 单圆角 44">
            <a:extLst>
              <a:ext uri="{FF2B5EF4-FFF2-40B4-BE49-F238E27FC236}">
                <a16:creationId xmlns:a16="http://schemas.microsoft.com/office/drawing/2014/main" id="{5C35DE5C-0DBC-44AC-9A28-4BA66841D95A}"/>
              </a:ext>
            </a:extLst>
          </p:cNvPr>
          <p:cNvSpPr/>
          <p:nvPr/>
        </p:nvSpPr>
        <p:spPr>
          <a:xfrm>
            <a:off x="479376" y="289716"/>
            <a:ext cx="3672408" cy="648072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ctr"/>
            <a:r>
              <a:rPr lang="en-US" altLang="ko-KO" sz="36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FTP</a:t>
            </a:r>
            <a:endParaRPr lang="ko-KO" altLang="ko-KO" sz="3600" dirty="0">
              <a:solidFill>
                <a:srgbClr val="151E33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5360" y="2924944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사용자 제한 설정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567608" y="3140968"/>
            <a:ext cx="1296144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567608" y="2132856"/>
            <a:ext cx="1296144" cy="97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3752" y="193251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ftpusers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63752" y="39820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 </a:t>
            </a:r>
            <a:r>
              <a:rPr lang="en-US" altLang="ko-KR" dirty="0" err="1"/>
              <a:t>user_list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2155" t="44459" r="44368" b="35630"/>
          <a:stretch/>
        </p:blipFill>
        <p:spPr>
          <a:xfrm>
            <a:off x="5015880" y="3573016"/>
            <a:ext cx="6048672" cy="20236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22357" t="53520" r="47120" b="35122"/>
          <a:stretch/>
        </p:blipFill>
        <p:spPr>
          <a:xfrm>
            <a:off x="5028705" y="1433825"/>
            <a:ext cx="6529803" cy="136670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99656" y="4420314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 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vsftpd</a:t>
            </a:r>
            <a:r>
              <a:rPr lang="en-US" altLang="ko-KR" sz="1400" dirty="0"/>
              <a:t>/</a:t>
            </a:r>
            <a:r>
              <a:rPr lang="en-US" altLang="ko-KR" sz="1400" dirty="0" err="1"/>
              <a:t>vsftpd.conf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3356452" y="2409542"/>
            <a:ext cx="1672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 /</a:t>
            </a:r>
            <a:r>
              <a:rPr lang="en-US" altLang="ko-KR" sz="1400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etc</a:t>
            </a:r>
            <a:r>
              <a:rPr lang="en-US" altLang="ko-KR" sz="14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/</a:t>
            </a:r>
            <a:r>
              <a:rPr lang="en-US" altLang="ko-KR" sz="1400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pam.d</a:t>
            </a:r>
            <a:r>
              <a:rPr lang="en-US" altLang="ko-KR" sz="14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/</a:t>
            </a:r>
            <a:r>
              <a:rPr lang="en-US" altLang="ko-KR" sz="1400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vsftpd</a:t>
            </a:r>
            <a:endParaRPr lang="ko-KR" altLang="en-US" sz="14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7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cut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3" name="六边形 42">
            <a:extLst>
              <a:ext uri="{FF2B5EF4-FFF2-40B4-BE49-F238E27FC236}">
                <a16:creationId xmlns:a16="http://schemas.microsoft.com/office/drawing/2014/main" id="{DDDD852C-F7D7-4CC7-A8A0-2EAE3C495560}"/>
              </a:ext>
            </a:extLst>
          </p:cNvPr>
          <p:cNvSpPr/>
          <p:nvPr/>
        </p:nvSpPr>
        <p:spPr>
          <a:xfrm>
            <a:off x="767408" y="332656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4" name="六边形 43">
            <a:extLst>
              <a:ext uri="{FF2B5EF4-FFF2-40B4-BE49-F238E27FC236}">
                <a16:creationId xmlns:a16="http://schemas.microsoft.com/office/drawing/2014/main" id="{132ADAF3-A7E3-4CD9-9674-8C522675C7EB}"/>
              </a:ext>
            </a:extLst>
          </p:cNvPr>
          <p:cNvSpPr/>
          <p:nvPr/>
        </p:nvSpPr>
        <p:spPr>
          <a:xfrm>
            <a:off x="1055440" y="548680"/>
            <a:ext cx="32439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5" name="矩形: 单圆角 44">
            <a:extLst>
              <a:ext uri="{FF2B5EF4-FFF2-40B4-BE49-F238E27FC236}">
                <a16:creationId xmlns:a16="http://schemas.microsoft.com/office/drawing/2014/main" id="{5C35DE5C-0DBC-44AC-9A28-4BA66841D95A}"/>
              </a:ext>
            </a:extLst>
          </p:cNvPr>
          <p:cNvSpPr/>
          <p:nvPr/>
        </p:nvSpPr>
        <p:spPr>
          <a:xfrm>
            <a:off x="1277304" y="332656"/>
            <a:ext cx="3672408" cy="648072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ctr"/>
            <a:r>
              <a:rPr lang="en-US" altLang="ko-KO" sz="36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FTP </a:t>
            </a:r>
            <a:r>
              <a:rPr lang="ko-KR" altLang="en-US" sz="36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전송 모드</a:t>
            </a:r>
            <a:endParaRPr lang="ko-KO" altLang="ko-KO" sz="3600" dirty="0">
              <a:solidFill>
                <a:srgbClr val="151E33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979880"/>
            <a:ext cx="7776864" cy="52493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874596">
            <a:off x="7191379" y="3967597"/>
            <a:ext cx="1458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Random port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34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cut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3" name="六边形 42">
            <a:extLst>
              <a:ext uri="{FF2B5EF4-FFF2-40B4-BE49-F238E27FC236}">
                <a16:creationId xmlns:a16="http://schemas.microsoft.com/office/drawing/2014/main" id="{DDDD852C-F7D7-4CC7-A8A0-2EAE3C495560}"/>
              </a:ext>
            </a:extLst>
          </p:cNvPr>
          <p:cNvSpPr/>
          <p:nvPr/>
        </p:nvSpPr>
        <p:spPr>
          <a:xfrm>
            <a:off x="767408" y="332656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4" name="六边形 43">
            <a:extLst>
              <a:ext uri="{FF2B5EF4-FFF2-40B4-BE49-F238E27FC236}">
                <a16:creationId xmlns:a16="http://schemas.microsoft.com/office/drawing/2014/main" id="{132ADAF3-A7E3-4CD9-9674-8C522675C7EB}"/>
              </a:ext>
            </a:extLst>
          </p:cNvPr>
          <p:cNvSpPr/>
          <p:nvPr/>
        </p:nvSpPr>
        <p:spPr>
          <a:xfrm>
            <a:off x="1055440" y="548680"/>
            <a:ext cx="32439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5" name="矩形: 单圆角 44">
            <a:extLst>
              <a:ext uri="{FF2B5EF4-FFF2-40B4-BE49-F238E27FC236}">
                <a16:creationId xmlns:a16="http://schemas.microsoft.com/office/drawing/2014/main" id="{5C35DE5C-0DBC-44AC-9A28-4BA66841D95A}"/>
              </a:ext>
            </a:extLst>
          </p:cNvPr>
          <p:cNvSpPr/>
          <p:nvPr/>
        </p:nvSpPr>
        <p:spPr>
          <a:xfrm>
            <a:off x="479376" y="263837"/>
            <a:ext cx="3672408" cy="648072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ctr"/>
            <a:r>
              <a:rPr lang="ko-KR" altLang="en-US" sz="36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  </a:t>
            </a:r>
            <a:r>
              <a:rPr lang="ko-KR" altLang="en-US" sz="3600" dirty="0" err="1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전송계층</a:t>
            </a:r>
            <a:endParaRPr lang="ko-KO" altLang="ko-KO" sz="3600" dirty="0">
              <a:solidFill>
                <a:srgbClr val="151E33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</p:txBody>
      </p:sp>
      <p:grpSp>
        <p:nvGrpSpPr>
          <p:cNvPr id="6" name="Group 2160"/>
          <p:cNvGrpSpPr/>
          <p:nvPr/>
        </p:nvGrpSpPr>
        <p:grpSpPr>
          <a:xfrm>
            <a:off x="654868" y="1628800"/>
            <a:ext cx="6993832" cy="1414386"/>
            <a:chOff x="0" y="235193"/>
            <a:chExt cx="4837077" cy="1269971"/>
          </a:xfrm>
        </p:grpSpPr>
        <p:sp>
          <p:nvSpPr>
            <p:cNvPr id="7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335">
                <a:solidFill>
                  <a:schemeClr val="bg1">
                    <a:lumMod val="6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8" name="Shape 2158"/>
            <p:cNvSpPr/>
            <p:nvPr/>
          </p:nvSpPr>
          <p:spPr>
            <a:xfrm>
              <a:off x="1444264" y="563880"/>
              <a:ext cx="3392813" cy="504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ko-KR" altLang="en-US" sz="2400" dirty="0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연결 지향 서비스의 역할을 하는 서비스 계층</a:t>
              </a:r>
              <a:endParaRPr lang="zh-CN" altLang="en-US" sz="2400" dirty="0">
                <a:solidFill>
                  <a:schemeClr val="tx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9" name="Shape 2159"/>
            <p:cNvSpPr/>
            <p:nvPr/>
          </p:nvSpPr>
          <p:spPr>
            <a:xfrm flipH="1">
              <a:off x="361189" y="603460"/>
              <a:ext cx="368320" cy="504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ko-KR" altLang="en-US" sz="1465" dirty="0" smtClean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전송 계층</a:t>
              </a:r>
              <a:endParaRPr sz="1465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51384" y="4366511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전송 계층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843019" y="4582535"/>
            <a:ext cx="1296144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1843019" y="3574423"/>
            <a:ext cx="1296144" cy="97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87688" y="338475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프로토콜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87688" y="547798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프로토콜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47928" y="338475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신뢰성 전송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50620" y="5477989"/>
            <a:ext cx="170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비신뢰성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  <p:cxnSp>
        <p:nvCxnSpPr>
          <p:cNvPr id="5" name="직선 연결선 4"/>
          <p:cNvCxnSpPr>
            <a:endCxn id="3" idx="1"/>
          </p:cNvCxnSpPr>
          <p:nvPr/>
        </p:nvCxnSpPr>
        <p:spPr>
          <a:xfrm>
            <a:off x="4799856" y="356942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799856" y="5662655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cut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42">
            <a:extLst>
              <a:ext uri="{FF2B5EF4-FFF2-40B4-BE49-F238E27FC236}">
                <a16:creationId xmlns:a16="http://schemas.microsoft.com/office/drawing/2014/main" id="{DDDD852C-F7D7-4CC7-A8A0-2EAE3C495560}"/>
              </a:ext>
            </a:extLst>
          </p:cNvPr>
          <p:cNvSpPr/>
          <p:nvPr/>
        </p:nvSpPr>
        <p:spPr>
          <a:xfrm>
            <a:off x="767408" y="332656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" name="六边形 43">
            <a:extLst>
              <a:ext uri="{FF2B5EF4-FFF2-40B4-BE49-F238E27FC236}">
                <a16:creationId xmlns:a16="http://schemas.microsoft.com/office/drawing/2014/main" id="{132ADAF3-A7E3-4CD9-9674-8C522675C7EB}"/>
              </a:ext>
            </a:extLst>
          </p:cNvPr>
          <p:cNvSpPr/>
          <p:nvPr/>
        </p:nvSpPr>
        <p:spPr>
          <a:xfrm>
            <a:off x="1055440" y="548680"/>
            <a:ext cx="32439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7864" y="332656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TCP </a:t>
            </a:r>
            <a:r>
              <a:rPr lang="ko-KR" altLang="en-US" sz="3200" dirty="0" smtClean="0"/>
              <a:t>프로토콜</a:t>
            </a:r>
            <a:endParaRPr lang="ko-KR" altLang="en-US" sz="3200" dirty="0"/>
          </a:p>
        </p:txBody>
      </p:sp>
      <p:grpSp>
        <p:nvGrpSpPr>
          <p:cNvPr id="6" name="Group 2160"/>
          <p:cNvGrpSpPr/>
          <p:nvPr/>
        </p:nvGrpSpPr>
        <p:grpSpPr>
          <a:xfrm>
            <a:off x="654868" y="1628800"/>
            <a:ext cx="9833619" cy="1414386"/>
            <a:chOff x="0" y="235193"/>
            <a:chExt cx="6801132" cy="1269971"/>
          </a:xfrm>
        </p:grpSpPr>
        <p:sp>
          <p:nvSpPr>
            <p:cNvPr id="7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335">
                <a:solidFill>
                  <a:schemeClr val="bg1">
                    <a:lumMod val="6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8" name="Shape 2158"/>
            <p:cNvSpPr/>
            <p:nvPr/>
          </p:nvSpPr>
          <p:spPr>
            <a:xfrm>
              <a:off x="1444264" y="563880"/>
              <a:ext cx="5356868" cy="504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ko-KR" altLang="en-US" sz="2400" dirty="0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클라이언트와 서버 간의 </a:t>
              </a:r>
              <a:r>
                <a:rPr lang="ko-KR" altLang="en-US" sz="2400" dirty="0" err="1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연결지향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,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신뢰성 있는 데이터 전송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, </a:t>
              </a:r>
              <a:r>
                <a:rPr lang="ko-KR" altLang="en-US" sz="2400" dirty="0" err="1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에러제어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,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흐름 제어 등의 기능 수행</a:t>
              </a:r>
              <a:endParaRPr lang="zh-CN" altLang="en-US" sz="2400" dirty="0">
                <a:solidFill>
                  <a:schemeClr val="tx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9" name="Shape 2159"/>
            <p:cNvSpPr/>
            <p:nvPr/>
          </p:nvSpPr>
          <p:spPr>
            <a:xfrm flipH="1">
              <a:off x="516449" y="618117"/>
              <a:ext cx="368320" cy="504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ko-KR" sz="1465" dirty="0" smtClean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TCP</a:t>
              </a:r>
              <a:endParaRPr sz="1465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0"/>
            <a:ext cx="9865096" cy="7398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4868" y="4221088"/>
            <a:ext cx="1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TCP </a:t>
            </a:r>
            <a:r>
              <a:rPr lang="ko-KR" altLang="en-US" dirty="0" err="1" smtClean="0"/>
              <a:t>상태전이도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97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42">
            <a:extLst>
              <a:ext uri="{FF2B5EF4-FFF2-40B4-BE49-F238E27FC236}">
                <a16:creationId xmlns:a16="http://schemas.microsoft.com/office/drawing/2014/main" id="{DDDD852C-F7D7-4CC7-A8A0-2EAE3C495560}"/>
              </a:ext>
            </a:extLst>
          </p:cNvPr>
          <p:cNvSpPr/>
          <p:nvPr/>
        </p:nvSpPr>
        <p:spPr>
          <a:xfrm>
            <a:off x="767408" y="332656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" name="六边形 43">
            <a:extLst>
              <a:ext uri="{FF2B5EF4-FFF2-40B4-BE49-F238E27FC236}">
                <a16:creationId xmlns:a16="http://schemas.microsoft.com/office/drawing/2014/main" id="{132ADAF3-A7E3-4CD9-9674-8C522675C7EB}"/>
              </a:ext>
            </a:extLst>
          </p:cNvPr>
          <p:cNvSpPr/>
          <p:nvPr/>
        </p:nvSpPr>
        <p:spPr>
          <a:xfrm>
            <a:off x="1055440" y="548680"/>
            <a:ext cx="32439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7864" y="332656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TCP </a:t>
            </a:r>
            <a:r>
              <a:rPr lang="ko-KR" altLang="en-US" sz="3200" dirty="0" smtClean="0"/>
              <a:t>프로토콜</a:t>
            </a:r>
            <a:endParaRPr lang="ko-KR" altLang="en-US" sz="3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11846"/>
              </p:ext>
            </p:extLst>
          </p:nvPr>
        </p:nvGraphicFramePr>
        <p:xfrm>
          <a:off x="407368" y="2204864"/>
          <a:ext cx="11521280" cy="367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320202703"/>
                    </a:ext>
                  </a:extLst>
                </a:gridCol>
                <a:gridCol w="8352928">
                  <a:extLst>
                    <a:ext uri="{9D8B030D-6E8A-4147-A177-3AD203B41FA5}">
                      <a16:colId xmlns:a16="http://schemas.microsoft.com/office/drawing/2014/main" val="119817159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에러제어</a:t>
                      </a:r>
                      <a:r>
                        <a:rPr lang="ko-KR" altLang="en-US" dirty="0" smtClean="0"/>
                        <a:t> 기법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93774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FEC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(Forward Error Correction)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송신 측이 특정한 정보 비트를 함께 전송하여 </a:t>
                      </a:r>
                      <a:r>
                        <a:rPr lang="ko-KR" altLang="en-US" dirty="0" err="1" smtClean="0"/>
                        <a:t>수신측에서</a:t>
                      </a:r>
                      <a:r>
                        <a:rPr lang="ko-KR" altLang="en-US" dirty="0" smtClean="0"/>
                        <a:t> 이 정보 비트로 에러 발생 시 수정하는 방식이다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데이터 전송 과정에서 발생한 오류를 재전송 요구없이 수정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Ex) </a:t>
                      </a:r>
                      <a:r>
                        <a:rPr lang="ko-KR" altLang="en-US" dirty="0" err="1" smtClean="0"/>
                        <a:t>해밍</a:t>
                      </a:r>
                      <a:r>
                        <a:rPr lang="ko-KR" altLang="en-US" dirty="0" smtClean="0"/>
                        <a:t> 코드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상승 코드 방식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117111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BEC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(Backward Error Correction)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수신 측이 에러 검출 후 </a:t>
                      </a:r>
                      <a:r>
                        <a:rPr lang="ko-KR" altLang="en-US" dirty="0" err="1" smtClean="0"/>
                        <a:t>송신측에게</a:t>
                      </a:r>
                      <a:r>
                        <a:rPr lang="ko-KR" altLang="en-US" dirty="0" smtClean="0"/>
                        <a:t> 에러가 발생한 데이터 블록을 다시 전송 요청하는 방식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패리티 검사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CRC</a:t>
                      </a:r>
                      <a:r>
                        <a:rPr lang="ko-KR" altLang="en-US" dirty="0" smtClean="0"/>
                        <a:t>등 </a:t>
                      </a:r>
                      <a:r>
                        <a:rPr lang="en-US" altLang="ko-KR" dirty="0" smtClean="0"/>
                        <a:t>Checksum</a:t>
                      </a:r>
                      <a:r>
                        <a:rPr lang="ko-KR" altLang="en-US" dirty="0" smtClean="0"/>
                        <a:t>을 이용하여 오류 검출 후  오류 제어는 </a:t>
                      </a:r>
                      <a:r>
                        <a:rPr lang="en-US" altLang="ko-KR" dirty="0" smtClean="0"/>
                        <a:t>ARQ</a:t>
                      </a:r>
                      <a:r>
                        <a:rPr lang="ko-KR" altLang="en-US" dirty="0" smtClean="0"/>
                        <a:t>가 처리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Ex) Stop-and-Wait,</a:t>
                      </a:r>
                      <a:r>
                        <a:rPr lang="en-US" altLang="ko-KR" baseline="0" dirty="0" smtClean="0"/>
                        <a:t> Go-Back-N</a:t>
                      </a:r>
                      <a:r>
                        <a:rPr lang="ko-KR" altLang="en-US" baseline="0" dirty="0" smtClean="0"/>
                        <a:t>등이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89305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7368" y="1567913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만약 </a:t>
            </a:r>
            <a:r>
              <a:rPr lang="en-US" altLang="ko-KR" sz="2400" dirty="0" smtClean="0"/>
              <a:t>SYN+ACK</a:t>
            </a:r>
            <a:r>
              <a:rPr lang="ko-KR" altLang="en-US" sz="2400" dirty="0" smtClean="0"/>
              <a:t>를 보냈는데 </a:t>
            </a:r>
            <a:r>
              <a:rPr lang="en-US" altLang="ko-KR" sz="2400" dirty="0" smtClean="0"/>
              <a:t>ACK</a:t>
            </a:r>
            <a:r>
              <a:rPr lang="ko-KR" altLang="en-US" sz="2400" dirty="0" smtClean="0"/>
              <a:t>가 돌아오지 않는다면</a:t>
            </a:r>
            <a:r>
              <a:rPr lang="en-US" altLang="ko-KR" sz="2400" dirty="0" smtClean="0"/>
              <a:t>??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448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42">
            <a:extLst>
              <a:ext uri="{FF2B5EF4-FFF2-40B4-BE49-F238E27FC236}">
                <a16:creationId xmlns:a16="http://schemas.microsoft.com/office/drawing/2014/main" id="{DDDD852C-F7D7-4CC7-A8A0-2EAE3C495560}"/>
              </a:ext>
            </a:extLst>
          </p:cNvPr>
          <p:cNvSpPr/>
          <p:nvPr/>
        </p:nvSpPr>
        <p:spPr>
          <a:xfrm>
            <a:off x="767408" y="332656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" name="六边形 43">
            <a:extLst>
              <a:ext uri="{FF2B5EF4-FFF2-40B4-BE49-F238E27FC236}">
                <a16:creationId xmlns:a16="http://schemas.microsoft.com/office/drawing/2014/main" id="{132ADAF3-A7E3-4CD9-9674-8C522675C7EB}"/>
              </a:ext>
            </a:extLst>
          </p:cNvPr>
          <p:cNvSpPr/>
          <p:nvPr/>
        </p:nvSpPr>
        <p:spPr>
          <a:xfrm>
            <a:off x="1055440" y="548680"/>
            <a:ext cx="32439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7488" y="332656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BEC </a:t>
            </a:r>
            <a:r>
              <a:rPr lang="ko-KR" altLang="en-US" sz="2800" dirty="0" smtClean="0"/>
              <a:t>기법 특징</a:t>
            </a:r>
            <a:endParaRPr lang="ko-KR" altLang="en-US" sz="2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46608"/>
              </p:ext>
            </p:extLst>
          </p:nvPr>
        </p:nvGraphicFramePr>
        <p:xfrm>
          <a:off x="1207764" y="1071900"/>
          <a:ext cx="10000804" cy="499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201">
                  <a:extLst>
                    <a:ext uri="{9D8B030D-6E8A-4147-A177-3AD203B41FA5}">
                      <a16:colId xmlns:a16="http://schemas.microsoft.com/office/drawing/2014/main" val="1044353361"/>
                    </a:ext>
                  </a:extLst>
                </a:gridCol>
                <a:gridCol w="2500201">
                  <a:extLst>
                    <a:ext uri="{9D8B030D-6E8A-4147-A177-3AD203B41FA5}">
                      <a16:colId xmlns:a16="http://schemas.microsoft.com/office/drawing/2014/main" val="481128958"/>
                    </a:ext>
                  </a:extLst>
                </a:gridCol>
                <a:gridCol w="2500201">
                  <a:extLst>
                    <a:ext uri="{9D8B030D-6E8A-4147-A177-3AD203B41FA5}">
                      <a16:colId xmlns:a16="http://schemas.microsoft.com/office/drawing/2014/main" val="2781825359"/>
                    </a:ext>
                  </a:extLst>
                </a:gridCol>
                <a:gridCol w="2500201">
                  <a:extLst>
                    <a:ext uri="{9D8B030D-6E8A-4147-A177-3AD203B41FA5}">
                      <a16:colId xmlns:a16="http://schemas.microsoft.com/office/drawing/2014/main" val="3821138498"/>
                    </a:ext>
                  </a:extLst>
                </a:gridCol>
              </a:tblGrid>
              <a:tr h="484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Stop-and-Wait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Go-Back-N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Selective Repeat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68698"/>
                  </a:ext>
                </a:extLst>
              </a:tr>
              <a:tr h="1475546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재전송 요청 방법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에러 발생 시 즉시 재전송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오류 </a:t>
                      </a:r>
                      <a:r>
                        <a:rPr lang="ko-KR" altLang="en-US" sz="1600" baseline="0" dirty="0" smtClean="0"/>
                        <a:t> 발생 </a:t>
                      </a:r>
                      <a:r>
                        <a:rPr lang="ko-KR" altLang="en-US" sz="1600" dirty="0" smtClean="0"/>
                        <a:t>이후의 모든 프레임을 재요청하거나 타임아웃으로 자동 재송신 됨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오류 발생에 대해서만 </a:t>
                      </a:r>
                      <a:r>
                        <a:rPr lang="ko-KR" altLang="en-US" sz="1600" dirty="0" err="1" smtClean="0"/>
                        <a:t>재요청</a:t>
                      </a:r>
                      <a:r>
                        <a:rPr lang="ko-KR" altLang="en-US" sz="1600" dirty="0" smtClean="0"/>
                        <a:t> 또는 타임아웃으로 인한 자동 재송신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779602"/>
                  </a:ext>
                </a:extLst>
              </a:tr>
              <a:tr h="1475546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수신 방법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순차적으로 수신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프레임의 송신 순서와 수신 순서가 동일해야 수신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순서와 상관없이 윈도우 크기만큼의 범위 내에서 자유롭게 수신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23876"/>
                  </a:ext>
                </a:extLst>
              </a:tr>
              <a:tr h="1475546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장단점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가장 단순한 구현</a:t>
                      </a:r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신뢰성 있는 전송</a:t>
                      </a:r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대기시간 존재로 전송 효율 저하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간단한 구현</a:t>
                      </a:r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적은 수신측 버퍼 사용량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구현이 복잡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버퍼 사용량이 많음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보다 적은 재전송</a:t>
                      </a:r>
                      <a:endParaRPr lang="en-US" altLang="ko-KR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81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70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3" name="六边形 42">
            <a:extLst>
              <a:ext uri="{FF2B5EF4-FFF2-40B4-BE49-F238E27FC236}">
                <a16:creationId xmlns:a16="http://schemas.microsoft.com/office/drawing/2014/main" id="{DDDD852C-F7D7-4CC7-A8A0-2EAE3C495560}"/>
              </a:ext>
            </a:extLst>
          </p:cNvPr>
          <p:cNvSpPr/>
          <p:nvPr/>
        </p:nvSpPr>
        <p:spPr>
          <a:xfrm>
            <a:off x="767408" y="332656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4" name="六边形 43">
            <a:extLst>
              <a:ext uri="{FF2B5EF4-FFF2-40B4-BE49-F238E27FC236}">
                <a16:creationId xmlns:a16="http://schemas.microsoft.com/office/drawing/2014/main" id="{132ADAF3-A7E3-4CD9-9674-8C522675C7EB}"/>
              </a:ext>
            </a:extLst>
          </p:cNvPr>
          <p:cNvSpPr/>
          <p:nvPr/>
        </p:nvSpPr>
        <p:spPr>
          <a:xfrm>
            <a:off x="1055440" y="548680"/>
            <a:ext cx="32439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5" name="矩形: 单圆角 44">
            <a:extLst>
              <a:ext uri="{FF2B5EF4-FFF2-40B4-BE49-F238E27FC236}">
                <a16:creationId xmlns:a16="http://schemas.microsoft.com/office/drawing/2014/main" id="{5C35DE5C-0DBC-44AC-9A28-4BA66841D95A}"/>
              </a:ext>
            </a:extLst>
          </p:cNvPr>
          <p:cNvSpPr/>
          <p:nvPr/>
        </p:nvSpPr>
        <p:spPr>
          <a:xfrm>
            <a:off x="1202862" y="308058"/>
            <a:ext cx="3672408" cy="648072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ctr"/>
            <a:r>
              <a:rPr lang="ko-KR" altLang="en-US" sz="36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  </a:t>
            </a:r>
            <a:r>
              <a:rPr lang="en-US" altLang="ko-KR" sz="36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UDP </a:t>
            </a:r>
            <a:r>
              <a:rPr lang="ko-KR" altLang="en-US" sz="36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프로토콜</a:t>
            </a:r>
            <a:endParaRPr lang="ko-KO" altLang="ko-KO" sz="3600" dirty="0">
              <a:solidFill>
                <a:srgbClr val="151E33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</p:txBody>
      </p:sp>
      <p:grpSp>
        <p:nvGrpSpPr>
          <p:cNvPr id="6" name="Group 2160"/>
          <p:cNvGrpSpPr/>
          <p:nvPr/>
        </p:nvGrpSpPr>
        <p:grpSpPr>
          <a:xfrm>
            <a:off x="623392" y="1340768"/>
            <a:ext cx="6993832" cy="1414386"/>
            <a:chOff x="0" y="235193"/>
            <a:chExt cx="4837077" cy="1269971"/>
          </a:xfrm>
        </p:grpSpPr>
        <p:sp>
          <p:nvSpPr>
            <p:cNvPr id="7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335">
                <a:solidFill>
                  <a:schemeClr val="bg1">
                    <a:lumMod val="6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8" name="Shape 2158"/>
            <p:cNvSpPr/>
            <p:nvPr/>
          </p:nvSpPr>
          <p:spPr>
            <a:xfrm>
              <a:off x="1444264" y="563880"/>
              <a:ext cx="3392813" cy="504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ko-KR" altLang="en-US" sz="2400" dirty="0" err="1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비연결성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, </a:t>
              </a:r>
              <a:r>
                <a:rPr lang="ko-KR" altLang="en-US" sz="2400" dirty="0" err="1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비신뢰성의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 특성으로 패킷을 빠르게 </a:t>
              </a:r>
              <a:r>
                <a:rPr lang="ko-KR" altLang="en-US" sz="2400" dirty="0" err="1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전송할수있다</a:t>
              </a:r>
              <a:endParaRPr lang="zh-CN" altLang="en-US" sz="2400" dirty="0">
                <a:solidFill>
                  <a:schemeClr val="tx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9" name="Shape 2159"/>
            <p:cNvSpPr/>
            <p:nvPr/>
          </p:nvSpPr>
          <p:spPr>
            <a:xfrm flipH="1">
              <a:off x="569687" y="594507"/>
              <a:ext cx="460560" cy="504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465" dirty="0" smtClean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UDP</a:t>
              </a:r>
              <a:endParaRPr sz="1465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502944"/>
              </p:ext>
            </p:extLst>
          </p:nvPr>
        </p:nvGraphicFramePr>
        <p:xfrm>
          <a:off x="1217636" y="3266660"/>
          <a:ext cx="8910812" cy="246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464">
                  <a:extLst>
                    <a:ext uri="{9D8B030D-6E8A-4147-A177-3AD203B41FA5}">
                      <a16:colId xmlns:a16="http://schemas.microsoft.com/office/drawing/2014/main" val="1597777361"/>
                    </a:ext>
                  </a:extLst>
                </a:gridCol>
                <a:gridCol w="6779348">
                  <a:extLst>
                    <a:ext uri="{9D8B030D-6E8A-4147-A177-3AD203B41FA5}">
                      <a16:colId xmlns:a16="http://schemas.microsoft.com/office/drawing/2014/main" val="469198637"/>
                    </a:ext>
                  </a:extLst>
                </a:gridCol>
              </a:tblGrid>
              <a:tr h="493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특징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105448"/>
                  </a:ext>
                </a:extLst>
              </a:tr>
              <a:tr h="4933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비신뢰성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패킷을 목적지에 성공적으로 전달한다는 보장 없음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2492"/>
                  </a:ext>
                </a:extLst>
              </a:tr>
              <a:tr h="4933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비접속형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전달되는 패킷에 대한 상태정보를 유지하지 않음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52477"/>
                  </a:ext>
                </a:extLst>
              </a:tr>
              <a:tr h="4933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간단한 </a:t>
                      </a:r>
                      <a:r>
                        <a:rPr lang="en-US" altLang="ko-KR" sz="1600" dirty="0" smtClean="0"/>
                        <a:t>header</a:t>
                      </a:r>
                      <a:r>
                        <a:rPr lang="ko-KR" altLang="en-US" sz="1600" dirty="0" smtClean="0"/>
                        <a:t>구조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TCP</a:t>
                      </a:r>
                      <a:r>
                        <a:rPr lang="ko-KR" altLang="en-US" dirty="0" smtClean="0"/>
                        <a:t>에 비해 구조가 간단하여 처리가 단순함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50435"/>
                  </a:ext>
                </a:extLst>
              </a:tr>
              <a:tr h="4933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빠른 전송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TCP</a:t>
                      </a:r>
                      <a:r>
                        <a:rPr lang="ko-KR" altLang="en-US" dirty="0" smtClean="0"/>
                        <a:t>에 비해 전송속도가 빠름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979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6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cut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42">
            <a:extLst>
              <a:ext uri="{FF2B5EF4-FFF2-40B4-BE49-F238E27FC236}">
                <a16:creationId xmlns:a16="http://schemas.microsoft.com/office/drawing/2014/main" id="{DDDD852C-F7D7-4CC7-A8A0-2EAE3C495560}"/>
              </a:ext>
            </a:extLst>
          </p:cNvPr>
          <p:cNvSpPr/>
          <p:nvPr/>
        </p:nvSpPr>
        <p:spPr>
          <a:xfrm>
            <a:off x="767408" y="332656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" name="六边形 43">
            <a:extLst>
              <a:ext uri="{FF2B5EF4-FFF2-40B4-BE49-F238E27FC236}">
                <a16:creationId xmlns:a16="http://schemas.microsoft.com/office/drawing/2014/main" id="{132ADAF3-A7E3-4CD9-9674-8C522675C7EB}"/>
              </a:ext>
            </a:extLst>
          </p:cNvPr>
          <p:cNvSpPr/>
          <p:nvPr/>
        </p:nvSpPr>
        <p:spPr>
          <a:xfrm>
            <a:off x="1055440" y="548680"/>
            <a:ext cx="32439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" name="矩形: 单圆角 44">
            <a:extLst>
              <a:ext uri="{FF2B5EF4-FFF2-40B4-BE49-F238E27FC236}">
                <a16:creationId xmlns:a16="http://schemas.microsoft.com/office/drawing/2014/main" id="{5C35DE5C-0DBC-44AC-9A28-4BA66841D95A}"/>
              </a:ext>
            </a:extLst>
          </p:cNvPr>
          <p:cNvSpPr/>
          <p:nvPr/>
        </p:nvSpPr>
        <p:spPr>
          <a:xfrm>
            <a:off x="1202862" y="308058"/>
            <a:ext cx="3672408" cy="648072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ctr"/>
            <a:r>
              <a:rPr lang="ko-KR" altLang="en-US" sz="36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  </a:t>
            </a:r>
            <a:r>
              <a:rPr lang="en-US" altLang="ko-KR" sz="36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UDP </a:t>
            </a:r>
            <a:r>
              <a:rPr lang="ko-KR" altLang="en-US" sz="36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프로토콜</a:t>
            </a:r>
            <a:endParaRPr lang="ko-KO" altLang="ko-KO" sz="3600" dirty="0">
              <a:solidFill>
                <a:srgbClr val="151E33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408" y="1152945"/>
            <a:ext cx="424847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그렇다면 이걸 누가 쓰느냐</a:t>
            </a:r>
            <a:r>
              <a:rPr lang="en-US" altLang="ko-KR" sz="2400" dirty="0" smtClean="0"/>
              <a:t>!?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060849"/>
            <a:ext cx="7567141" cy="43924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39066" y="214642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음성 인터넷 프로토콜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94DED6-745C-4B44-9743-88B375EED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6" t="30442" r="24317" b="2613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B708D8C-EB15-4158-B1A1-305090FAD0E2}"/>
              </a:ext>
            </a:extLst>
          </p:cNvPr>
          <p:cNvSpPr/>
          <p:nvPr/>
        </p:nvSpPr>
        <p:spPr>
          <a:xfrm>
            <a:off x="911424" y="-99392"/>
            <a:ext cx="10081120" cy="6847037"/>
          </a:xfrm>
          <a:prstGeom prst="rect">
            <a:avLst/>
          </a:prstGeom>
          <a:solidFill>
            <a:srgbClr val="161D3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latin typeface="字魂36号-正文宋楷" panose="02000000000000000000" pitchFamily="2" charset="-122"/>
              <a:ea typeface="字魂36号-正文宋楷" panose="02000000000000000000" pitchFamily="2" charset="-122"/>
              <a:cs typeface="+mn-ea"/>
              <a:sym typeface="字魂36号-正文宋楷" panose="02000000000000000000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6F00243-DAE6-4C45-9AD2-06B81A3752FD}"/>
              </a:ext>
            </a:extLst>
          </p:cNvPr>
          <p:cNvSpPr txBox="1"/>
          <p:nvPr/>
        </p:nvSpPr>
        <p:spPr>
          <a:xfrm>
            <a:off x="1337366" y="2671649"/>
            <a:ext cx="1630575" cy="193899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ko-KO" altLang="ko-KO" sz="12000" b="1">
                <a:solidFill>
                  <a:schemeClr val="bg1"/>
                </a:solidFill>
                <a:latin typeface="NanumGothic"/>
                <a:ea typeface="NanumGothic"/>
                <a:sym typeface="字魂36号-正文宋楷" panose="02000000000000000000" pitchFamily="2" charset="-122"/>
              </a:rPr>
              <a:t>01</a:t>
            </a:r>
            <a:endParaRPr lang="zh-CN" altLang="en-US" sz="12000" b="1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B3F32F6-7E89-4952-942F-1B76ABCCF29C}"/>
              </a:ext>
            </a:extLst>
          </p:cNvPr>
          <p:cNvCxnSpPr/>
          <p:nvPr/>
        </p:nvCxnSpPr>
        <p:spPr>
          <a:xfrm>
            <a:off x="911424" y="2239441"/>
            <a:ext cx="3054842" cy="0"/>
          </a:xfrm>
          <a:prstGeom prst="line">
            <a:avLst/>
          </a:prstGeom>
          <a:ln w="76200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23E8B3A-D58E-4C96-9D60-75C1D9BFC740}"/>
              </a:ext>
            </a:extLst>
          </p:cNvPr>
          <p:cNvCxnSpPr/>
          <p:nvPr/>
        </p:nvCxnSpPr>
        <p:spPr>
          <a:xfrm>
            <a:off x="911424" y="4982641"/>
            <a:ext cx="3054842" cy="0"/>
          </a:xfrm>
          <a:prstGeom prst="line">
            <a:avLst/>
          </a:prstGeom>
          <a:ln w="76200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A82F8B5-2319-4303-B26A-377F8A460966}"/>
              </a:ext>
            </a:extLst>
          </p:cNvPr>
          <p:cNvSpPr/>
          <p:nvPr/>
        </p:nvSpPr>
        <p:spPr>
          <a:xfrm>
            <a:off x="5303911" y="2175688"/>
            <a:ext cx="4752528" cy="24688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/>
            <a:r>
              <a:rPr lang="ko-KR" altLang="en-US" sz="8000" spc="300" dirty="0">
                <a:solidFill>
                  <a:schemeClr val="bg1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네트워크 </a:t>
            </a:r>
            <a:endParaRPr lang="ko-KO" altLang="ko-KO" sz="8000" spc="300" dirty="0">
              <a:solidFill>
                <a:schemeClr val="bg1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  <a:p>
            <a:pPr lvl="0" algn="ctr"/>
            <a:endParaRPr lang="ko-KO" altLang="ko-KO" sz="7800" spc="300" dirty="0">
              <a:solidFill>
                <a:schemeClr val="bg1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86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160"/>
          <p:cNvGrpSpPr/>
          <p:nvPr/>
        </p:nvGrpSpPr>
        <p:grpSpPr>
          <a:xfrm>
            <a:off x="623392" y="1451928"/>
            <a:ext cx="6993832" cy="1414386"/>
            <a:chOff x="0" y="235193"/>
            <a:chExt cx="4837077" cy="1269971"/>
          </a:xfrm>
        </p:grpSpPr>
        <p:sp>
          <p:nvSpPr>
            <p:cNvPr id="16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335">
                <a:solidFill>
                  <a:schemeClr val="bg1">
                    <a:lumMod val="6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18" name="Shape 2158"/>
            <p:cNvSpPr/>
            <p:nvPr/>
          </p:nvSpPr>
          <p:spPr>
            <a:xfrm>
              <a:off x="1444264" y="563880"/>
              <a:ext cx="3392813" cy="504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ko-KR" altLang="en-US" sz="2400" dirty="0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송신자의 메시지를 수신자에게 전달하는 과정</a:t>
              </a:r>
              <a:endParaRPr lang="zh-CN" altLang="en-US" sz="2400" dirty="0">
                <a:solidFill>
                  <a:schemeClr val="tx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19" name="Shape 2159"/>
            <p:cNvSpPr/>
            <p:nvPr/>
          </p:nvSpPr>
          <p:spPr>
            <a:xfrm>
              <a:off x="400068" y="563880"/>
              <a:ext cx="416708" cy="6126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ko-KR" altLang="en-US" sz="1465" dirty="0" smtClean="0">
                  <a:solidFill>
                    <a:schemeClr val="bg1"/>
                  </a:solidFill>
                  <a:latin typeface="NanumGothic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네트워크</a:t>
              </a:r>
              <a:endParaRPr sz="1465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</p:grpSp>
      <p:sp>
        <p:nvSpPr>
          <p:cNvPr id="2" name="六边形 1">
            <a:extLst>
              <a:ext uri="{FF2B5EF4-FFF2-40B4-BE49-F238E27FC236}">
                <a16:creationId xmlns:a16="http://schemas.microsoft.com/office/drawing/2014/main" id="{260CFABE-C37B-4EC6-9B15-2E0433A5511A}"/>
              </a:ext>
            </a:extLst>
          </p:cNvPr>
          <p:cNvSpPr/>
          <p:nvPr/>
        </p:nvSpPr>
        <p:spPr>
          <a:xfrm>
            <a:off x="767408" y="332656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718364BF-06A2-4C5F-BA55-28DBA3AC9373}"/>
              </a:ext>
            </a:extLst>
          </p:cNvPr>
          <p:cNvSpPr/>
          <p:nvPr/>
        </p:nvSpPr>
        <p:spPr>
          <a:xfrm>
            <a:off x="1055440" y="548680"/>
            <a:ext cx="32439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" name="矩形: 单圆角 2">
            <a:extLst>
              <a:ext uri="{FF2B5EF4-FFF2-40B4-BE49-F238E27FC236}">
                <a16:creationId xmlns:a16="http://schemas.microsoft.com/office/drawing/2014/main" id="{06DAF74A-AC2A-4EBF-AEF2-BE628F3CA4B5}"/>
              </a:ext>
            </a:extLst>
          </p:cNvPr>
          <p:cNvSpPr/>
          <p:nvPr/>
        </p:nvSpPr>
        <p:spPr>
          <a:xfrm>
            <a:off x="1271464" y="260648"/>
            <a:ext cx="3672408" cy="648072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ko-KR" altLang="en-US" sz="48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네트워크</a:t>
            </a:r>
            <a:endParaRPr lang="ko-KO" altLang="ko-KO" sz="4800" dirty="0">
              <a:solidFill>
                <a:srgbClr val="151E33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</p:txBody>
      </p:sp>
      <p:grpSp>
        <p:nvGrpSpPr>
          <p:cNvPr id="26" name="Group 2160"/>
          <p:cNvGrpSpPr/>
          <p:nvPr/>
        </p:nvGrpSpPr>
        <p:grpSpPr>
          <a:xfrm>
            <a:off x="623392" y="3439439"/>
            <a:ext cx="6993832" cy="1414386"/>
            <a:chOff x="0" y="235193"/>
            <a:chExt cx="4837077" cy="1269971"/>
          </a:xfrm>
        </p:grpSpPr>
        <p:sp>
          <p:nvSpPr>
            <p:cNvPr id="27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335">
                <a:solidFill>
                  <a:schemeClr val="bg1">
                    <a:lumMod val="6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28" name="Shape 2158"/>
            <p:cNvSpPr/>
            <p:nvPr/>
          </p:nvSpPr>
          <p:spPr>
            <a:xfrm>
              <a:off x="1444264" y="563880"/>
              <a:ext cx="3392813" cy="504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ko-KR" altLang="en-US" sz="2400" dirty="0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송신자와 수신자가 통신을 하기 위한 통신규약</a:t>
              </a:r>
              <a:endParaRPr lang="zh-CN" altLang="en-US" sz="2400" dirty="0">
                <a:solidFill>
                  <a:schemeClr val="tx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29" name="Shape 2159"/>
            <p:cNvSpPr/>
            <p:nvPr/>
          </p:nvSpPr>
          <p:spPr>
            <a:xfrm>
              <a:off x="400068" y="563880"/>
              <a:ext cx="416708" cy="6126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ko-KR" altLang="en-US" sz="1465" dirty="0" smtClean="0">
                  <a:solidFill>
                    <a:schemeClr val="bg1"/>
                  </a:solidFill>
                  <a:latin typeface="NanumGothic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프로토콜</a:t>
              </a:r>
              <a:endParaRPr sz="1465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1384" y="396280"/>
            <a:ext cx="4536504" cy="432048"/>
          </a:xfrm>
        </p:spPr>
        <p:txBody>
          <a:bodyPr>
            <a:noAutofit/>
          </a:bodyPr>
          <a:lstStyle/>
          <a:p>
            <a:r>
              <a:rPr lang="ko-KR" altLang="en-US" sz="4800" dirty="0" smtClean="0"/>
              <a:t>네트워크</a:t>
            </a:r>
            <a:endParaRPr lang="ko-KR" altLang="en-US" sz="4800" dirty="0"/>
          </a:p>
        </p:txBody>
      </p:sp>
      <p:sp>
        <p:nvSpPr>
          <p:cNvPr id="5" name="六边形 1">
            <a:extLst>
              <a:ext uri="{FF2B5EF4-FFF2-40B4-BE49-F238E27FC236}">
                <a16:creationId xmlns:a16="http://schemas.microsoft.com/office/drawing/2014/main" id="{260CFABE-C37B-4EC6-9B15-2E0433A5511A}"/>
              </a:ext>
            </a:extLst>
          </p:cNvPr>
          <p:cNvSpPr/>
          <p:nvPr/>
        </p:nvSpPr>
        <p:spPr>
          <a:xfrm>
            <a:off x="767408" y="377228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6" name="六边形 24">
            <a:extLst>
              <a:ext uri="{FF2B5EF4-FFF2-40B4-BE49-F238E27FC236}">
                <a16:creationId xmlns:a16="http://schemas.microsoft.com/office/drawing/2014/main" id="{718364BF-06A2-4C5F-BA55-28DBA3AC9373}"/>
              </a:ext>
            </a:extLst>
          </p:cNvPr>
          <p:cNvSpPr/>
          <p:nvPr/>
        </p:nvSpPr>
        <p:spPr>
          <a:xfrm>
            <a:off x="1055440" y="586291"/>
            <a:ext cx="28803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grpSp>
        <p:nvGrpSpPr>
          <p:cNvPr id="8" name="Group 2160"/>
          <p:cNvGrpSpPr/>
          <p:nvPr/>
        </p:nvGrpSpPr>
        <p:grpSpPr>
          <a:xfrm>
            <a:off x="623392" y="1451928"/>
            <a:ext cx="7067910" cy="1414386"/>
            <a:chOff x="0" y="235193"/>
            <a:chExt cx="4888311" cy="1269971"/>
          </a:xfrm>
        </p:grpSpPr>
        <p:sp>
          <p:nvSpPr>
            <p:cNvPr id="9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335">
                <a:solidFill>
                  <a:schemeClr val="bg1">
                    <a:lumMod val="6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10" name="Shape 2158"/>
            <p:cNvSpPr/>
            <p:nvPr/>
          </p:nvSpPr>
          <p:spPr>
            <a:xfrm>
              <a:off x="1495498" y="523317"/>
              <a:ext cx="3392813" cy="504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ko-KR" altLang="en-US" sz="2400" dirty="0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다른 송신자와 수신자 간에 프로토콜을 맞추어주는 역할을 하는 장비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ex)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공유기</a:t>
              </a:r>
              <a:endParaRPr lang="zh-CN" altLang="en-US" sz="2400" dirty="0">
                <a:solidFill>
                  <a:schemeClr val="tx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11" name="Shape 2159"/>
            <p:cNvSpPr/>
            <p:nvPr/>
          </p:nvSpPr>
          <p:spPr>
            <a:xfrm>
              <a:off x="400068" y="563880"/>
              <a:ext cx="416708" cy="6126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465" dirty="0" smtClean="0">
                  <a:solidFill>
                    <a:schemeClr val="bg1"/>
                  </a:solidFill>
                  <a:latin typeface="NanumGothic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Gateway</a:t>
              </a:r>
              <a:endParaRPr sz="1465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132584"/>
            <a:ext cx="5359524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2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六边形 35">
            <a:extLst>
              <a:ext uri="{FF2B5EF4-FFF2-40B4-BE49-F238E27FC236}">
                <a16:creationId xmlns:a16="http://schemas.microsoft.com/office/drawing/2014/main" id="{13619ECA-CF07-47A1-9C09-23EE217A602D}"/>
              </a:ext>
            </a:extLst>
          </p:cNvPr>
          <p:cNvSpPr/>
          <p:nvPr/>
        </p:nvSpPr>
        <p:spPr>
          <a:xfrm>
            <a:off x="767408" y="332656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FD26D8B2-27A1-4C0A-90F3-66B26AE5F0E8}"/>
              </a:ext>
            </a:extLst>
          </p:cNvPr>
          <p:cNvSpPr/>
          <p:nvPr/>
        </p:nvSpPr>
        <p:spPr>
          <a:xfrm>
            <a:off x="1055440" y="548680"/>
            <a:ext cx="32439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8" name="矩形: 单圆角 37">
            <a:extLst>
              <a:ext uri="{FF2B5EF4-FFF2-40B4-BE49-F238E27FC236}">
                <a16:creationId xmlns:a16="http://schemas.microsoft.com/office/drawing/2014/main" id="{CA2F9E39-DDF6-4AA9-AD3F-4FC381F3CCE1}"/>
              </a:ext>
            </a:extLst>
          </p:cNvPr>
          <p:cNvSpPr/>
          <p:nvPr/>
        </p:nvSpPr>
        <p:spPr>
          <a:xfrm>
            <a:off x="1271464" y="260648"/>
            <a:ext cx="3672408" cy="648072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altLang="ko-KO" sz="40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Gateway</a:t>
            </a:r>
            <a:endParaRPr lang="ko-KO" altLang="ko-KO" sz="4000" dirty="0">
              <a:solidFill>
                <a:srgbClr val="151E33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751830" y="-378048"/>
            <a:ext cx="31035916" cy="778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97343576" descr="EMB0000070833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8" t="36795" r="37018" b="6502"/>
          <a:stretch>
            <a:fillRect/>
          </a:stretch>
        </p:blipFill>
        <p:spPr bwMode="auto">
          <a:xfrm>
            <a:off x="767408" y="1196752"/>
            <a:ext cx="4792786" cy="438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535420" y="-229841"/>
            <a:ext cx="29613309" cy="1369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97354736" descr="EMB0000070833e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" t="34286" r="60440" b="18294"/>
          <a:stretch>
            <a:fillRect/>
          </a:stretch>
        </p:blipFill>
        <p:spPr bwMode="auto">
          <a:xfrm>
            <a:off x="5849746" y="1268760"/>
            <a:ext cx="5453782" cy="431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7408" y="5949280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 시간 만료</a:t>
            </a:r>
            <a:r>
              <a:rPr lang="en-US" altLang="ko-KR" dirty="0" smtClean="0"/>
              <a:t>-</a:t>
            </a:r>
            <a:r>
              <a:rPr lang="ko-KR" altLang="en-US" dirty="0" smtClean="0"/>
              <a:t>네트워크 장비나 라우터에서 </a:t>
            </a:r>
            <a:r>
              <a:rPr lang="en-US" altLang="ko-KR" dirty="0" smtClean="0"/>
              <a:t>ICMP </a:t>
            </a:r>
            <a:r>
              <a:rPr lang="ko-KR" altLang="en-US" dirty="0" smtClean="0"/>
              <a:t>패킷을 막아둔 경우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72064" y="5810780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Icmp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네트워크 </a:t>
            </a:r>
            <a:r>
              <a:rPr lang="ko-KR" altLang="en-US" dirty="0"/>
              <a:t>장치에서 네트워크 통신 문제를 진단하는 데 사용하는 네트워크 계층 프로토콜</a:t>
            </a:r>
          </a:p>
        </p:txBody>
      </p:sp>
    </p:spTree>
    <p:extLst>
      <p:ext uri="{BB962C8B-B14F-4D97-AF65-F5344CB8AC3E}">
        <p14:creationId xmlns:p14="http://schemas.microsoft.com/office/powerpoint/2010/main" val="190202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六边形 24">
            <a:extLst>
              <a:ext uri="{FF2B5EF4-FFF2-40B4-BE49-F238E27FC236}">
                <a16:creationId xmlns:a16="http://schemas.microsoft.com/office/drawing/2014/main" id="{C97322D9-45B2-4AB8-B10B-4CB585D5302B}"/>
              </a:ext>
            </a:extLst>
          </p:cNvPr>
          <p:cNvSpPr/>
          <p:nvPr/>
        </p:nvSpPr>
        <p:spPr>
          <a:xfrm>
            <a:off x="767408" y="332656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2359F116-A0E9-4D55-8349-52BEC4CEB11B}"/>
              </a:ext>
            </a:extLst>
          </p:cNvPr>
          <p:cNvSpPr/>
          <p:nvPr/>
        </p:nvSpPr>
        <p:spPr>
          <a:xfrm>
            <a:off x="1055440" y="548680"/>
            <a:ext cx="32439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7" name="矩形: 单圆角 26">
            <a:extLst>
              <a:ext uri="{FF2B5EF4-FFF2-40B4-BE49-F238E27FC236}">
                <a16:creationId xmlns:a16="http://schemas.microsoft.com/office/drawing/2014/main" id="{7D4AE5B4-B290-4ABD-A107-46D44A7681CC}"/>
              </a:ext>
            </a:extLst>
          </p:cNvPr>
          <p:cNvSpPr/>
          <p:nvPr/>
        </p:nvSpPr>
        <p:spPr>
          <a:xfrm>
            <a:off x="1271464" y="260648"/>
            <a:ext cx="3672408" cy="648072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ctr"/>
            <a:r>
              <a:rPr lang="ko-KR" altLang="en-US" sz="24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네트워크 종류</a:t>
            </a:r>
            <a:endParaRPr lang="ko-KO" altLang="ko-KO" sz="2400" dirty="0">
              <a:solidFill>
                <a:srgbClr val="151E33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80518"/>
              </p:ext>
            </p:extLst>
          </p:nvPr>
        </p:nvGraphicFramePr>
        <p:xfrm>
          <a:off x="1487488" y="1700808"/>
          <a:ext cx="8704062" cy="3980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354">
                  <a:extLst>
                    <a:ext uri="{9D8B030D-6E8A-4147-A177-3AD203B41FA5}">
                      <a16:colId xmlns:a16="http://schemas.microsoft.com/office/drawing/2014/main" val="2427371925"/>
                    </a:ext>
                  </a:extLst>
                </a:gridCol>
                <a:gridCol w="2901354">
                  <a:extLst>
                    <a:ext uri="{9D8B030D-6E8A-4147-A177-3AD203B41FA5}">
                      <a16:colId xmlns:a16="http://schemas.microsoft.com/office/drawing/2014/main" val="1912889249"/>
                    </a:ext>
                  </a:extLst>
                </a:gridCol>
                <a:gridCol w="2901354">
                  <a:extLst>
                    <a:ext uri="{9D8B030D-6E8A-4147-A177-3AD203B41FA5}">
                      <a16:colId xmlns:a16="http://schemas.microsoft.com/office/drawing/2014/main" val="2001513215"/>
                    </a:ext>
                  </a:extLst>
                </a:gridCol>
              </a:tblGrid>
              <a:tr h="410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78478"/>
                  </a:ext>
                </a:extLst>
              </a:tr>
              <a:tr h="922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solidFill>
                            <a:sysClr val="windowText" lastClr="000000"/>
                          </a:solidFill>
                        </a:rPr>
                        <a:t>PAN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3m </a:t>
                      </a:r>
                      <a:r>
                        <a:rPr lang="ko-KR" altLang="en-US" dirty="0" smtClean="0"/>
                        <a:t>이내의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지역 간 통신 방법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거리가 짧아 유선보다 무선 </a:t>
                      </a:r>
                      <a:r>
                        <a:rPr lang="en-US" altLang="ko-KR" dirty="0" smtClean="0"/>
                        <a:t>WPAN</a:t>
                      </a:r>
                      <a:r>
                        <a:rPr lang="ko-KR" altLang="en-US" dirty="0" smtClean="0"/>
                        <a:t>이 많이 활용됨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930704"/>
                  </a:ext>
                </a:extLst>
              </a:tr>
              <a:tr h="71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solidFill>
                            <a:sysClr val="windowText" lastClr="000000"/>
                          </a:solidFill>
                        </a:rPr>
                        <a:t>LAN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근거리 영역 통신망</a:t>
                      </a:r>
                      <a:r>
                        <a:rPr lang="en-US" altLang="ko-KR" dirty="0" smtClean="0"/>
                        <a:t>(Km)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WAN</a:t>
                      </a:r>
                      <a:r>
                        <a:rPr lang="ko-KR" altLang="en-US" baseline="0" dirty="0" smtClean="0"/>
                        <a:t>보다 빠름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70939"/>
                  </a:ext>
                </a:extLst>
              </a:tr>
              <a:tr h="77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solidFill>
                            <a:sysClr val="windowText" lastClr="000000"/>
                          </a:solidFill>
                        </a:rPr>
                        <a:t>WAN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광대역 </a:t>
                      </a:r>
                      <a:r>
                        <a:rPr lang="ko-KR" altLang="en-US" dirty="0" err="1" smtClean="0"/>
                        <a:t>네트워크망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LAN</a:t>
                      </a:r>
                      <a:r>
                        <a:rPr lang="ko-KR" altLang="en-US" dirty="0" smtClean="0"/>
                        <a:t>에 비해 </a:t>
                      </a:r>
                      <a:r>
                        <a:rPr lang="ko-KR" altLang="en-US" dirty="0" err="1" smtClean="0"/>
                        <a:t>에러율</a:t>
                      </a:r>
                      <a:r>
                        <a:rPr lang="ko-KR" altLang="en-US" dirty="0" smtClean="0"/>
                        <a:t> 높고 전송 지연이 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390376"/>
                  </a:ext>
                </a:extLst>
              </a:tr>
              <a:tr h="115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solidFill>
                            <a:sysClr val="windowText" lastClr="000000"/>
                          </a:solidFill>
                        </a:rPr>
                        <a:t>MAN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LAN</a:t>
                      </a:r>
                      <a:r>
                        <a:rPr lang="ko-KR" altLang="en-US" dirty="0" smtClean="0"/>
                        <a:t>과 </a:t>
                      </a:r>
                      <a:r>
                        <a:rPr lang="en-US" altLang="ko-KR" dirty="0" smtClean="0"/>
                        <a:t>WAN</a:t>
                      </a:r>
                      <a:r>
                        <a:rPr lang="ko-KR" altLang="en-US" dirty="0" smtClean="0"/>
                        <a:t>의 중간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음성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영상 등 지원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최대 </a:t>
                      </a:r>
                      <a:r>
                        <a:rPr lang="en-US" altLang="ko-KR" dirty="0" smtClean="0"/>
                        <a:t>75km</a:t>
                      </a:r>
                      <a:r>
                        <a:rPr lang="ko-KR" altLang="en-US" dirty="0" smtClean="0"/>
                        <a:t>지원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동축</a:t>
                      </a:r>
                      <a:r>
                        <a:rPr lang="ko-KR" altLang="en-US" dirty="0" smtClean="0"/>
                        <a:t> 케이블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광케이블 사용하여 전송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371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94DED6-745C-4B44-9743-88B375EED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6" t="30442" r="24317" b="2613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B708D8C-EB15-4158-B1A1-305090FAD0E2}"/>
              </a:ext>
            </a:extLst>
          </p:cNvPr>
          <p:cNvSpPr/>
          <p:nvPr/>
        </p:nvSpPr>
        <p:spPr>
          <a:xfrm>
            <a:off x="911424" y="-1"/>
            <a:ext cx="10081120" cy="6847037"/>
          </a:xfrm>
          <a:prstGeom prst="rect">
            <a:avLst/>
          </a:prstGeom>
          <a:solidFill>
            <a:srgbClr val="161D3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latin typeface="字魂36号-正文宋楷" panose="02000000000000000000" pitchFamily="2" charset="-122"/>
              <a:ea typeface="字魂36号-正文宋楷" panose="02000000000000000000" pitchFamily="2" charset="-122"/>
              <a:cs typeface="+mn-ea"/>
              <a:sym typeface="字魂36号-正文宋楷" panose="02000000000000000000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6F00243-DAE6-4C45-9AD2-06B81A3752FD}"/>
              </a:ext>
            </a:extLst>
          </p:cNvPr>
          <p:cNvSpPr txBox="1"/>
          <p:nvPr/>
        </p:nvSpPr>
        <p:spPr>
          <a:xfrm>
            <a:off x="1337366" y="2671649"/>
            <a:ext cx="1630575" cy="193899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ko-KO" altLang="ko-KO" sz="12000" b="1">
                <a:solidFill>
                  <a:schemeClr val="bg1"/>
                </a:solidFill>
                <a:latin typeface="NanumGothic"/>
                <a:ea typeface="NanumGothic"/>
                <a:sym typeface="字魂36号-正文宋楷" panose="02000000000000000000" pitchFamily="2" charset="-122"/>
              </a:rPr>
              <a:t>02</a:t>
            </a:r>
            <a:endParaRPr lang="zh-CN" altLang="en-US" sz="12000" b="1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B3F32F6-7E89-4952-942F-1B76ABCCF29C}"/>
              </a:ext>
            </a:extLst>
          </p:cNvPr>
          <p:cNvCxnSpPr/>
          <p:nvPr/>
        </p:nvCxnSpPr>
        <p:spPr>
          <a:xfrm>
            <a:off x="911424" y="2239441"/>
            <a:ext cx="3054842" cy="0"/>
          </a:xfrm>
          <a:prstGeom prst="line">
            <a:avLst/>
          </a:prstGeom>
          <a:ln w="76200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23E8B3A-D58E-4C96-9D60-75C1D9BFC740}"/>
              </a:ext>
            </a:extLst>
          </p:cNvPr>
          <p:cNvCxnSpPr/>
          <p:nvPr/>
        </p:nvCxnSpPr>
        <p:spPr>
          <a:xfrm>
            <a:off x="911424" y="4982641"/>
            <a:ext cx="3054842" cy="0"/>
          </a:xfrm>
          <a:prstGeom prst="line">
            <a:avLst/>
          </a:prstGeom>
          <a:ln w="76200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A82F8B5-2319-4303-B26A-377F8A460966}"/>
              </a:ext>
            </a:extLst>
          </p:cNvPr>
          <p:cNvSpPr/>
          <p:nvPr/>
        </p:nvSpPr>
        <p:spPr>
          <a:xfrm>
            <a:off x="5303911" y="2175688"/>
            <a:ext cx="4752528" cy="246888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/>
            <a:r>
              <a:rPr lang="en-US" altLang="ko-KO" sz="8000" spc="300" dirty="0">
                <a:solidFill>
                  <a:schemeClr val="bg1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OSI 7</a:t>
            </a:r>
            <a:r>
              <a:rPr lang="ko-KR" altLang="en-US" sz="8000" spc="300" dirty="0">
                <a:solidFill>
                  <a:schemeClr val="bg1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계층</a:t>
            </a:r>
            <a:endParaRPr lang="ko-KO" altLang="ko-KO" sz="8000" spc="300" dirty="0">
              <a:solidFill>
                <a:schemeClr val="bg1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  <a:p>
            <a:pPr lvl="0" algn="ctr"/>
            <a:endParaRPr lang="ko-KO" altLang="ko-KO" sz="7800" spc="300" dirty="0">
              <a:solidFill>
                <a:schemeClr val="bg1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151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边形 54">
            <a:extLst>
              <a:ext uri="{FF2B5EF4-FFF2-40B4-BE49-F238E27FC236}">
                <a16:creationId xmlns:a16="http://schemas.microsoft.com/office/drawing/2014/main" id="{27167B7B-3D7B-4E2B-A34D-74BCFB53121A}"/>
              </a:ext>
            </a:extLst>
          </p:cNvPr>
          <p:cNvSpPr/>
          <p:nvPr/>
        </p:nvSpPr>
        <p:spPr>
          <a:xfrm>
            <a:off x="767408" y="332656"/>
            <a:ext cx="576064" cy="496607"/>
          </a:xfrm>
          <a:prstGeom prst="hexagon">
            <a:avLst/>
          </a:prstGeom>
          <a:solidFill>
            <a:srgbClr val="15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6" name="六边形 55">
            <a:extLst>
              <a:ext uri="{FF2B5EF4-FFF2-40B4-BE49-F238E27FC236}">
                <a16:creationId xmlns:a16="http://schemas.microsoft.com/office/drawing/2014/main" id="{21F565AF-16F6-4F94-9731-15558A853F44}"/>
              </a:ext>
            </a:extLst>
          </p:cNvPr>
          <p:cNvSpPr/>
          <p:nvPr/>
        </p:nvSpPr>
        <p:spPr>
          <a:xfrm>
            <a:off x="1055440" y="548680"/>
            <a:ext cx="324392" cy="279648"/>
          </a:xfrm>
          <a:prstGeom prst="hexagon">
            <a:avLst/>
          </a:prstGeom>
          <a:solidFill>
            <a:srgbClr val="3FC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7" name="矩形: 单圆角 56">
            <a:extLst>
              <a:ext uri="{FF2B5EF4-FFF2-40B4-BE49-F238E27FC236}">
                <a16:creationId xmlns:a16="http://schemas.microsoft.com/office/drawing/2014/main" id="{C5F73F50-54CB-4252-BD4A-85778186FD39}"/>
              </a:ext>
            </a:extLst>
          </p:cNvPr>
          <p:cNvSpPr/>
          <p:nvPr/>
        </p:nvSpPr>
        <p:spPr>
          <a:xfrm>
            <a:off x="1271464" y="260648"/>
            <a:ext cx="6408712" cy="648072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altLang="ko-KO" sz="24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OSI 7</a:t>
            </a:r>
            <a:r>
              <a:rPr lang="ko-KR" altLang="en-US" sz="24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계층</a:t>
            </a:r>
            <a:r>
              <a:rPr lang="en-US" altLang="ko-KR" sz="2400" dirty="0" smtClean="0">
                <a:solidFill>
                  <a:srgbClr val="151E33"/>
                </a:solidFill>
                <a:latin typeface="NanumGothic"/>
                <a:ea typeface="NanumGothic"/>
                <a:sym typeface="字魂36号-正文宋楷" panose="00000500000000000000" pitchFamily="2" charset="-122"/>
              </a:rPr>
              <a:t>(Open System Interconnection)</a:t>
            </a:r>
            <a:endParaRPr lang="ko-KO" altLang="ko-KO" sz="2400" dirty="0">
              <a:solidFill>
                <a:srgbClr val="151E33"/>
              </a:solidFill>
              <a:latin typeface="NanumGothic"/>
              <a:ea typeface="NanumGothic"/>
              <a:sym typeface="字魂36号-正文宋楷" panose="00000500000000000000" pitchFamily="2" charset="-122"/>
            </a:endParaRPr>
          </a:p>
        </p:txBody>
      </p:sp>
      <p:grpSp>
        <p:nvGrpSpPr>
          <p:cNvPr id="58" name="Group 2160"/>
          <p:cNvGrpSpPr/>
          <p:nvPr/>
        </p:nvGrpSpPr>
        <p:grpSpPr>
          <a:xfrm>
            <a:off x="623392" y="1556792"/>
            <a:ext cx="10513169" cy="1414386"/>
            <a:chOff x="0" y="235193"/>
            <a:chExt cx="7271122" cy="1269971"/>
          </a:xfrm>
        </p:grpSpPr>
        <p:sp>
          <p:nvSpPr>
            <p:cNvPr id="59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335">
                <a:solidFill>
                  <a:schemeClr val="bg1">
                    <a:lumMod val="6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60" name="Shape 2158"/>
            <p:cNvSpPr/>
            <p:nvPr/>
          </p:nvSpPr>
          <p:spPr>
            <a:xfrm>
              <a:off x="1444264" y="563880"/>
              <a:ext cx="5826858" cy="504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ko-KR" altLang="en-US" sz="2400" dirty="0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개방형 시스템 네트워크의 효율적인 이용을 위하여 모든 데이터 통신 기준으로 계층을 분할하고 각 </a:t>
              </a:r>
              <a:r>
                <a:rPr lang="ko-KR" altLang="en-US" sz="2400" dirty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계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층간의 필요한 프로토콜을 규정한 것</a:t>
              </a:r>
              <a:endParaRPr lang="zh-CN" altLang="en-US" sz="2400" dirty="0">
                <a:solidFill>
                  <a:schemeClr val="tx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73" name="Shape 2159"/>
            <p:cNvSpPr/>
            <p:nvPr/>
          </p:nvSpPr>
          <p:spPr>
            <a:xfrm>
              <a:off x="400068" y="563880"/>
              <a:ext cx="416708" cy="6126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465" dirty="0" smtClean="0">
                  <a:solidFill>
                    <a:schemeClr val="bg1"/>
                  </a:solidFill>
                  <a:latin typeface="NanumGothic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OSI 7</a:t>
              </a:r>
              <a:r>
                <a:rPr lang="ko-KR" altLang="en-US" sz="1465" dirty="0" smtClean="0">
                  <a:solidFill>
                    <a:schemeClr val="bg1"/>
                  </a:solidFill>
                  <a:latin typeface="NanumGothic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계층</a:t>
              </a:r>
              <a:endParaRPr sz="1465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11624" y="3789040"/>
            <a:ext cx="8424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정보가 전달되는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를 제공하며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형태에 차이가 발생하더라도 데이터 통신을 지원하는 것이 목표이다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822213"/>
            <a:ext cx="7849651" cy="603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PRESENTATION_TITLE" val="8-0430-20 网络安全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553512"/>
  <p:tag name="MH" val="20160830110146"/>
  <p:tag name="MH_LIBRARY" val="CONTENTS"/>
  <p:tag name="MH_ORDER" val="1"/>
  <p:tag name="MH_TYPE" val="ENTR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553512"/>
  <p:tag name="MH" val="20160830110146"/>
  <p:tag name="MH_LIBRARY" val="CONTENTS"/>
  <p:tag name="MH_ORDER" val="1"/>
  <p:tag name="MH_TYPE" val="ENTR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553512"/>
  <p:tag name="MH" val="20160830110146"/>
  <p:tag name="MH_LIBRARY" val="CONTENTS"/>
  <p:tag name="MH_ORDER" val="1"/>
  <p:tag name="MH_TYPE" val="ENTRY"/>
</p:tagLst>
</file>

<file path=ppt/theme/theme1.xml><?xml version="1.0" encoding="utf-8"?>
<a:theme xmlns:a="http://schemas.openxmlformats.org/drawingml/2006/main" name="Office 主题​​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1D30"/>
      </a:accent1>
      <a:accent2>
        <a:srgbClr val="3FC6FE"/>
      </a:accent2>
      <a:accent3>
        <a:srgbClr val="161D30"/>
      </a:accent3>
      <a:accent4>
        <a:srgbClr val="161D30"/>
      </a:accent4>
      <a:accent5>
        <a:srgbClr val="3FC6FE"/>
      </a:accent5>
      <a:accent6>
        <a:srgbClr val="161D30"/>
      </a:accent6>
      <a:hlink>
        <a:srgbClr val="161D30"/>
      </a:hlink>
      <a:folHlink>
        <a:srgbClr val="3FC6FE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1078</Words>
  <Application>Microsoft Office PowerPoint</Application>
  <PresentationFormat>와이드스크린</PresentationFormat>
  <Paragraphs>265</Paragraphs>
  <Slides>29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等线</vt:lpstr>
      <vt:lpstr>NanumGothic</vt:lpstr>
      <vt:lpstr>STIXGeneral-Regular</vt:lpstr>
      <vt:lpstr>맑은 고딕</vt:lpstr>
      <vt:lpstr>字魂36号-正文宋楷</vt:lpstr>
      <vt:lpstr>Arial</vt:lpstr>
      <vt:lpstr>Microsoft Tai Le</vt:lpstr>
      <vt:lpstr>Office 主题​​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8-0430-20 网络安全PPT模板</dc:title>
  <dc:creator>Administrator</dc:creator>
  <cp:lastModifiedBy>임한결</cp:lastModifiedBy>
  <cp:revision>44</cp:revision>
  <dcterms:created xsi:type="dcterms:W3CDTF">2019-04-30T08:52:56Z</dcterms:created>
  <dcterms:modified xsi:type="dcterms:W3CDTF">2024-06-03T02:13:20Z</dcterms:modified>
</cp:coreProperties>
</file>