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2" r:id="rId2"/>
    <p:sldId id="286" r:id="rId3"/>
    <p:sldId id="300" r:id="rId4"/>
    <p:sldId id="263" r:id="rId5"/>
    <p:sldId id="277" r:id="rId6"/>
    <p:sldId id="285" r:id="rId7"/>
    <p:sldId id="265" r:id="rId8"/>
    <p:sldId id="267" r:id="rId9"/>
    <p:sldId id="266" r:id="rId10"/>
    <p:sldId id="268" r:id="rId11"/>
    <p:sldId id="280" r:id="rId12"/>
    <p:sldId id="279" r:id="rId13"/>
    <p:sldId id="287" r:id="rId14"/>
    <p:sldId id="274" r:id="rId15"/>
    <p:sldId id="298" r:id="rId16"/>
    <p:sldId id="299" r:id="rId17"/>
    <p:sldId id="295" r:id="rId18"/>
    <p:sldId id="26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56" y="-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1" d="100"/>
          <a:sy n="131" d="100"/>
        </p:scale>
        <p:origin x="-4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200400" y="8681566"/>
            <a:ext cx="2971800" cy="311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6667-634E-AC44-970E-CD1D5887E0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868521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INTERNAL CONFIDENTIAL</a:t>
            </a:r>
          </a:p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© 2015</a:t>
            </a:r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</a:rPr>
              <a:t> VMware, Inc.  All Rights Reserved.</a:t>
            </a:r>
            <a:endParaRPr lang="en-US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Picture 10" descr="radio-2015-s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68" y="135716"/>
            <a:ext cx="1680265" cy="6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00400" y="8681566"/>
            <a:ext cx="2971800" cy="311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6667-634E-AC44-970E-CD1D5887E0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868521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INTERNAL CONFIDENTIAL</a:t>
            </a:r>
          </a:p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© 2015</a:t>
            </a:r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</a:rPr>
              <a:t> VMware, Inc.  All Rights Reserved.</a:t>
            </a:r>
            <a:endParaRPr lang="en-US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Picture 11" descr="radio-2015-s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92" y="87246"/>
            <a:ext cx="1318217" cy="5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7973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03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Metric 3 0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1295402" y="3028950"/>
            <a:ext cx="3048000" cy="2114550"/>
          </a:xfrm>
          <a:prstGeom prst="rect">
            <a:avLst/>
          </a:prstGeom>
        </p:spPr>
        <p:txBody>
          <a:bodyPr anchor="ctr"/>
          <a:lstStyle>
            <a:lvl1pPr marL="0" indent="2834" algn="r">
              <a:spcBef>
                <a:spcPts val="0"/>
              </a:spcBef>
              <a:buClrTx/>
              <a:buSzTx/>
              <a:buFontTx/>
              <a:buNone/>
              <a:defRPr sz="7900">
                <a:solidFill>
                  <a:srgbClr val="00344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00">
                <a:solidFill>
                  <a:srgbClr val="003448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209701712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ultiple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89554"/>
            <a:ext cx="4040188" cy="1586608"/>
          </a:xfrm>
        </p:spPr>
        <p:txBody>
          <a:bodyPr anchor="t" anchorCtr="0"/>
          <a:lstStyle>
            <a:lvl1pPr marL="0" indent="0" algn="ctr">
              <a:buNone/>
              <a:defRPr sz="2400" b="0" i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389554"/>
            <a:ext cx="4041775" cy="1586608"/>
          </a:xfrm>
        </p:spPr>
        <p:txBody>
          <a:bodyPr anchor="t" anchorCtr="0"/>
          <a:lstStyle>
            <a:lvl1pPr marL="0" indent="0" algn="ctr">
              <a:buNone/>
              <a:defRPr sz="2400" b="0" i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5800" y="1063244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6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94621"/>
            <a:ext cx="9144000" cy="54887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VMW_09Q3_LOGO_Corp_Gray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788258"/>
            <a:ext cx="1143000" cy="1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2.png"/><Relationship Id="rId5" Type="http://schemas.microsoft.com/office/2007/relationships/hdphoto" Target="../media/hdphoto2.wdp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2929"/>
            <a:ext cx="7772400" cy="10215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Xenon</a:t>
            </a:r>
            <a:br>
              <a:rPr lang="en-US" dirty="0"/>
            </a:br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vmware</a:t>
            </a:r>
            <a:r>
              <a:rPr lang="en-US" sz="1800" dirty="0"/>
              <a:t>/xenon/wiki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67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alibri"/>
                <a:cs typeface="Calibri"/>
              </a:rPr>
              <a:t>public class </a:t>
            </a:r>
            <a:r>
              <a:rPr lang="en-US" sz="1200" dirty="0" err="1">
                <a:latin typeface="Calibri"/>
                <a:cs typeface="Calibri"/>
              </a:rPr>
              <a:t>ExampleService</a:t>
            </a:r>
            <a:r>
              <a:rPr lang="en-US" sz="1200" dirty="0">
                <a:latin typeface="Calibri"/>
                <a:cs typeface="Calibri"/>
              </a:rPr>
              <a:t> extends </a:t>
            </a:r>
            <a:r>
              <a:rPr lang="en-US" sz="1200" dirty="0" err="1" smtClean="0">
                <a:latin typeface="Calibri"/>
                <a:cs typeface="Calibri"/>
              </a:rPr>
              <a:t>StatefullService</a:t>
            </a:r>
            <a:r>
              <a:rPr lang="en-US" sz="1200" dirty="0" smtClean="0">
                <a:latin typeface="Calibri"/>
                <a:cs typeface="Calibri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       public static class </a:t>
            </a:r>
            <a:r>
              <a:rPr lang="en-US" sz="1400" dirty="0" err="1">
                <a:solidFill>
                  <a:schemeClr val="accent1"/>
                </a:solidFill>
                <a:latin typeface="Calibri"/>
                <a:cs typeface="Calibri"/>
              </a:rPr>
              <a:t>ExampleServiceState</a:t>
            </a: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extends </a:t>
            </a:r>
            <a:r>
              <a:rPr lang="en-US" sz="1400" dirty="0" err="1">
                <a:solidFill>
                  <a:schemeClr val="accent1"/>
                </a:solidFill>
                <a:latin typeface="Calibri"/>
                <a:cs typeface="Calibri"/>
              </a:rPr>
              <a:t>ServiceDocument</a:t>
            </a: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accent1"/>
                </a:solidFill>
                <a:latin typeface="Calibri"/>
                <a:cs typeface="Calibri"/>
              </a:rPr>
              <a:t>            public </a:t>
            </a: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Long counter;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           public String name;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       </a:t>
            </a:r>
            <a:r>
              <a:rPr lang="en-US" sz="1400" dirty="0" smtClean="0">
                <a:solidFill>
                  <a:schemeClr val="accent1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 public </a:t>
            </a:r>
            <a:r>
              <a:rPr lang="en-US" sz="1200" dirty="0" err="1">
                <a:latin typeface="Calibri"/>
                <a:cs typeface="Calibri"/>
              </a:rPr>
              <a:t>ExampleService</a:t>
            </a:r>
            <a:r>
              <a:rPr lang="en-US" sz="1200" dirty="0">
                <a:latin typeface="Calibri"/>
                <a:cs typeface="Calibri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 </a:t>
            </a:r>
            <a:r>
              <a:rPr lang="en-US" sz="1200" dirty="0" smtClean="0">
                <a:latin typeface="Calibri"/>
                <a:cs typeface="Calibri"/>
              </a:rPr>
              <a:t>    super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ExampleServiceState.class</a:t>
            </a:r>
            <a:r>
              <a:rPr lang="en-US" sz="1200" dirty="0">
                <a:latin typeface="Calibri"/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</a:t>
            </a:r>
            <a:r>
              <a:rPr lang="en-US" sz="1200" dirty="0" smtClean="0">
                <a:latin typeface="Calibri"/>
                <a:cs typeface="Calibri"/>
              </a:rPr>
              <a:t>     </a:t>
            </a:r>
            <a:r>
              <a:rPr lang="en-US" sz="1200" dirty="0" err="1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PERSISTENCE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 </a:t>
            </a:r>
            <a:r>
              <a:rPr lang="en-US" sz="1200" dirty="0" smtClean="0">
                <a:latin typeface="Calibri"/>
                <a:cs typeface="Calibri"/>
              </a:rPr>
              <a:t>    </a:t>
            </a:r>
            <a:r>
              <a:rPr lang="en-US" sz="1200" dirty="0" err="1" smtClean="0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REPLICATION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</a:t>
            </a:r>
            <a:r>
              <a:rPr lang="en-US" sz="1200" dirty="0" smtClean="0">
                <a:latin typeface="Calibri"/>
                <a:cs typeface="Calibri"/>
              </a:rPr>
              <a:t>     </a:t>
            </a:r>
            <a:r>
              <a:rPr lang="en-US" sz="1200" dirty="0" err="1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INSTRUMENTATION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</a:t>
            </a:r>
            <a:r>
              <a:rPr lang="en-US" sz="1200" dirty="0" smtClean="0">
                <a:latin typeface="Calibri"/>
                <a:cs typeface="Calibri"/>
              </a:rPr>
              <a:t>     </a:t>
            </a:r>
            <a:r>
              <a:rPr lang="en-US" sz="1200" dirty="0" err="1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OWNER_SELECTION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}</a:t>
            </a:r>
            <a:r>
              <a:rPr lang="en-US" sz="1200" dirty="0" smtClean="0">
                <a:latin typeface="Calibri"/>
                <a:cs typeface="Calibri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 smtClean="0">
                <a:latin typeface="Calibri"/>
                <a:cs typeface="Calibri"/>
              </a:rPr>
              <a:t>      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486075" y="1469571"/>
            <a:ext cx="1805185" cy="692797"/>
          </a:xfrm>
          <a:prstGeom prst="wedgeEllipseCallout">
            <a:avLst>
              <a:gd name="adj1" fmla="val -91927"/>
              <a:gd name="adj2" fmla="val -142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State Definition (PODO)</a:t>
            </a:r>
            <a:endParaRPr lang="en-US" sz="1400" dirty="0"/>
          </a:p>
        </p:txBody>
      </p:sp>
      <p:sp>
        <p:nvSpPr>
          <p:cNvPr id="5" name="Line Callout 1 4"/>
          <p:cNvSpPr/>
          <p:nvPr/>
        </p:nvSpPr>
        <p:spPr>
          <a:xfrm>
            <a:off x="5427363" y="2592745"/>
            <a:ext cx="2391609" cy="881742"/>
          </a:xfrm>
          <a:prstGeom prst="borderCallout1">
            <a:avLst>
              <a:gd name="adj1" fmla="val 18750"/>
              <a:gd name="adj2" fmla="val -8333"/>
              <a:gd name="adj3" fmla="val 129933"/>
              <a:gd name="adj4" fmla="val -419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Author declares requirements, runtime fulfills them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5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Pure asynchronous model and task based parallelism uses a thread per core</a:t>
            </a:r>
          </a:p>
          <a:p>
            <a:r>
              <a:rPr lang="en-US" dirty="0" smtClean="0"/>
              <a:t>For each request, </a:t>
            </a:r>
            <a:r>
              <a:rPr lang="en-US" dirty="0"/>
              <a:t>method invoked on a service instance,</a:t>
            </a:r>
          </a:p>
          <a:p>
            <a:pPr lvl="1"/>
            <a:r>
              <a:rPr lang="en-US" dirty="0"/>
              <a:t>on the owner node, for strongly consistent services and services with owner selection, </a:t>
            </a:r>
          </a:p>
          <a:p>
            <a:pPr lvl="1"/>
            <a:r>
              <a:rPr lang="en-US" dirty="0"/>
              <a:t>or on all nodes in parallel for replicated services </a:t>
            </a:r>
          </a:p>
          <a:p>
            <a:r>
              <a:rPr lang="en-US" dirty="0" smtClean="0"/>
              <a:t>A handler is 100</a:t>
            </a:r>
            <a:r>
              <a:rPr lang="en-US" dirty="0"/>
              <a:t>% stateless (lambda) with two arguments</a:t>
            </a:r>
          </a:p>
          <a:p>
            <a:pPr lvl="1"/>
            <a:r>
              <a:rPr lang="en-US" dirty="0"/>
              <a:t>Request body</a:t>
            </a:r>
          </a:p>
          <a:p>
            <a:pPr lvl="1"/>
            <a:r>
              <a:rPr lang="en-US" dirty="0"/>
              <a:t>Current, committed state</a:t>
            </a:r>
          </a:p>
          <a:p>
            <a:pPr lvl="1"/>
            <a:r>
              <a:rPr lang="en-US" dirty="0"/>
              <a:t>No need to ever keep anything in memory!</a:t>
            </a:r>
          </a:p>
          <a:p>
            <a:r>
              <a:rPr lang="en-US" dirty="0"/>
              <a:t>Default behavior queues updates if an update operation is in progress, across several asynchronous steps</a:t>
            </a:r>
          </a:p>
          <a:p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900,000 </a:t>
            </a:r>
            <a:r>
              <a:rPr lang="en-US" dirty="0"/>
              <a:t>updates / sec in </a:t>
            </a:r>
            <a:r>
              <a:rPr lang="en-US" dirty="0" smtClean="0"/>
              <a:t>process for non replicated, non durable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0,000 update / sec for durable service, 2K JSON serialized state (deep indexing included!)</a:t>
            </a:r>
          </a:p>
          <a:p>
            <a:pPr lvl="1"/>
            <a:r>
              <a:rPr lang="en-US" dirty="0" smtClean="0"/>
              <a:t>5,000 updates / sec for durable, strongly consistent, replicated service, 5 nodes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8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S</a:t>
            </a:r>
            <a:r>
              <a:rPr lang="en-US" dirty="0" smtClean="0"/>
              <a:t>ervice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33"/>
            <a:ext cx="8229600" cy="3065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public </a:t>
            </a:r>
            <a:r>
              <a:rPr lang="en-US" sz="1200" dirty="0">
                <a:latin typeface="Consolas"/>
                <a:cs typeface="Consolas"/>
              </a:rPr>
              <a:t>void </a:t>
            </a:r>
            <a:r>
              <a:rPr lang="en-US" sz="1200" dirty="0" err="1">
                <a:latin typeface="Consolas"/>
                <a:cs typeface="Consolas"/>
              </a:rPr>
              <a:t>handlePatch</a:t>
            </a:r>
            <a:r>
              <a:rPr lang="en-US" sz="1200" dirty="0">
                <a:latin typeface="Consolas"/>
                <a:cs typeface="Consolas"/>
              </a:rPr>
              <a:t>(Operation patch)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</a:t>
            </a:r>
            <a:r>
              <a:rPr lang="pl-PL" sz="1200" dirty="0">
                <a:latin typeface="Consolas"/>
                <a:cs typeface="Consolas"/>
              </a:rPr>
              <a:t> </a:t>
            </a:r>
            <a:r>
              <a:rPr lang="pl-PL" sz="1200" dirty="0" err="1">
                <a:latin typeface="Consolas"/>
                <a:cs typeface="Consolas"/>
              </a:rPr>
              <a:t>ExampleServiceState</a:t>
            </a:r>
            <a:r>
              <a:rPr lang="pl-PL" sz="1200" dirty="0">
                <a:latin typeface="Consolas"/>
                <a:cs typeface="Consolas"/>
              </a:rPr>
              <a:t> body = </a:t>
            </a:r>
            <a:r>
              <a:rPr lang="pl-PL" sz="1200" dirty="0" err="1" smtClean="0">
                <a:latin typeface="Consolas"/>
                <a:cs typeface="Consolas"/>
              </a:rPr>
              <a:t>getBody</a:t>
            </a:r>
            <a:r>
              <a:rPr lang="pl-PL" sz="1200" dirty="0" smtClean="0">
                <a:latin typeface="Consolas"/>
                <a:cs typeface="Consolas"/>
              </a:rPr>
              <a:t>(</a:t>
            </a:r>
            <a:r>
              <a:rPr lang="pl-PL" sz="1200" dirty="0" err="1" smtClean="0">
                <a:latin typeface="Consolas"/>
                <a:cs typeface="Consolas"/>
              </a:rPr>
              <a:t>patch</a:t>
            </a:r>
            <a:r>
              <a:rPr lang="pl-PL" sz="1200" dirty="0" smtClean="0">
                <a:latin typeface="Consolas"/>
                <a:cs typeface="Consolas"/>
              </a:rPr>
              <a:t>)</a:t>
            </a:r>
            <a:r>
              <a:rPr lang="pl-PL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  </a:t>
            </a:r>
            <a:r>
              <a:rPr lang="pl-PL" sz="1200" dirty="0" err="1" smtClean="0">
                <a:latin typeface="Consolas"/>
                <a:cs typeface="Consolas"/>
              </a:rPr>
              <a:t>ExampleServiceState</a:t>
            </a:r>
            <a:r>
              <a:rPr lang="pl-PL" sz="1200" dirty="0" smtClean="0">
                <a:latin typeface="Consolas"/>
                <a:cs typeface="Consolas"/>
              </a:rPr>
              <a:t> </a:t>
            </a:r>
            <a:r>
              <a:rPr lang="pl-PL" sz="1200" dirty="0" err="1">
                <a:latin typeface="Consolas"/>
                <a:cs typeface="Consolas"/>
              </a:rPr>
              <a:t>currentState</a:t>
            </a:r>
            <a:r>
              <a:rPr lang="pl-PL" sz="1200" dirty="0">
                <a:latin typeface="Consolas"/>
                <a:cs typeface="Consolas"/>
              </a:rPr>
              <a:t> = </a:t>
            </a:r>
            <a:r>
              <a:rPr lang="pl-PL" sz="1200" dirty="0" err="1">
                <a:latin typeface="Consolas"/>
                <a:cs typeface="Consolas"/>
              </a:rPr>
              <a:t>getState</a:t>
            </a:r>
            <a:r>
              <a:rPr lang="pl-PL" sz="1200" dirty="0">
                <a:latin typeface="Consolas"/>
                <a:cs typeface="Consolas"/>
              </a:rPr>
              <a:t>(</a:t>
            </a:r>
            <a:r>
              <a:rPr lang="pl-PL" sz="1200" dirty="0" err="1">
                <a:latin typeface="Consolas"/>
                <a:cs typeface="Consolas"/>
              </a:rPr>
              <a:t>update</a:t>
            </a:r>
            <a:r>
              <a:rPr lang="pl-PL" sz="1200" dirty="0">
                <a:latin typeface="Consolas"/>
                <a:cs typeface="Consolas"/>
              </a:rPr>
              <a:t>);</a:t>
            </a:r>
            <a:r>
              <a:rPr lang="cs-CZ" sz="1200" dirty="0" smtClean="0">
                <a:latin typeface="Consolas"/>
                <a:cs typeface="Consolas"/>
              </a:rPr>
              <a:t>   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smtClean="0">
                <a:latin typeface="Consolas"/>
                <a:cs typeface="Consolas"/>
              </a:rPr>
              <a:t>     </a:t>
            </a:r>
            <a:r>
              <a:rPr lang="cs-CZ" sz="1200" dirty="0" err="1" smtClean="0">
                <a:latin typeface="Consolas"/>
                <a:cs typeface="Consolas"/>
              </a:rPr>
              <a:t>if</a:t>
            </a:r>
            <a:r>
              <a:rPr lang="cs-CZ" sz="1200" dirty="0" smtClean="0">
                <a:latin typeface="Consolas"/>
                <a:cs typeface="Consolas"/>
              </a:rPr>
              <a:t> (</a:t>
            </a:r>
            <a:r>
              <a:rPr lang="cs-CZ" sz="1200" dirty="0" err="1" smtClean="0">
                <a:latin typeface="Consolas"/>
                <a:cs typeface="Consolas"/>
              </a:rPr>
              <a:t>body.name</a:t>
            </a:r>
            <a:r>
              <a:rPr lang="cs-CZ" sz="1200" dirty="0" smtClean="0">
                <a:latin typeface="Consolas"/>
                <a:cs typeface="Consolas"/>
              </a:rPr>
              <a:t> == </a:t>
            </a:r>
            <a:r>
              <a:rPr lang="cs-CZ" sz="1200" dirty="0" err="1" smtClean="0">
                <a:latin typeface="Consolas"/>
                <a:cs typeface="Consolas"/>
              </a:rPr>
              <a:t>null</a:t>
            </a:r>
            <a:r>
              <a:rPr lang="cs-CZ" sz="12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smtClean="0">
                <a:latin typeface="Consolas"/>
                <a:cs typeface="Consolas"/>
              </a:rPr>
              <a:t>          </a:t>
            </a:r>
            <a:r>
              <a:rPr lang="cs-CZ" sz="1200" dirty="0" err="1" smtClean="0">
                <a:latin typeface="Consolas"/>
                <a:cs typeface="Consolas"/>
              </a:rPr>
              <a:t>patch.fail</a:t>
            </a:r>
            <a:r>
              <a:rPr lang="cs-CZ" sz="1200" dirty="0" smtClean="0">
                <a:latin typeface="Consolas"/>
                <a:cs typeface="Consolas"/>
              </a:rPr>
              <a:t>(</a:t>
            </a:r>
            <a:r>
              <a:rPr lang="cs-CZ" sz="1200" dirty="0" err="1" smtClean="0">
                <a:latin typeface="Consolas"/>
                <a:cs typeface="Consolas"/>
              </a:rPr>
              <a:t>new</a:t>
            </a:r>
            <a:r>
              <a:rPr lang="cs-CZ" sz="1200" dirty="0" smtClean="0">
                <a:latin typeface="Consolas"/>
                <a:cs typeface="Consolas"/>
              </a:rPr>
              <a:t> </a:t>
            </a:r>
            <a:r>
              <a:rPr lang="cs-CZ" sz="1200" dirty="0" err="1" smtClean="0">
                <a:latin typeface="Consolas"/>
                <a:cs typeface="Consolas"/>
              </a:rPr>
              <a:t>IllegalArgumentException</a:t>
            </a:r>
            <a:r>
              <a:rPr lang="cs-CZ" sz="1200" dirty="0" smtClean="0">
                <a:latin typeface="Consolas"/>
                <a:cs typeface="Consolas"/>
              </a:rPr>
              <a:t>(„</a:t>
            </a:r>
            <a:r>
              <a:rPr lang="cs-CZ" sz="1200" dirty="0" err="1" smtClean="0">
                <a:latin typeface="Consolas"/>
                <a:cs typeface="Consolas"/>
              </a:rPr>
              <a:t>name</a:t>
            </a:r>
            <a:r>
              <a:rPr lang="cs-CZ" sz="1200" dirty="0" smtClean="0">
                <a:latin typeface="Consolas"/>
                <a:cs typeface="Consolas"/>
              </a:rPr>
              <a:t> </a:t>
            </a:r>
            <a:r>
              <a:rPr lang="cs-CZ" sz="1200" dirty="0" err="1" smtClean="0">
                <a:latin typeface="Consolas"/>
                <a:cs typeface="Consolas"/>
              </a:rPr>
              <a:t>is</a:t>
            </a:r>
            <a:r>
              <a:rPr lang="cs-CZ" sz="1200" dirty="0" smtClean="0">
                <a:latin typeface="Consolas"/>
                <a:cs typeface="Consolas"/>
              </a:rPr>
              <a:t> </a:t>
            </a:r>
            <a:r>
              <a:rPr lang="cs-CZ" sz="1200" dirty="0" err="1" smtClean="0">
                <a:latin typeface="Consolas"/>
                <a:cs typeface="Consolas"/>
              </a:rPr>
              <a:t>required</a:t>
            </a:r>
            <a:r>
              <a:rPr lang="cs-CZ" sz="1200" dirty="0" smtClean="0">
                <a:latin typeface="Consolas"/>
                <a:cs typeface="Consolas"/>
              </a:rPr>
              <a:t>“);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smtClean="0">
                <a:latin typeface="Consolas"/>
                <a:cs typeface="Consolas"/>
              </a:rPr>
              <a:t>          return;</a:t>
            </a:r>
          </a:p>
          <a:p>
            <a:pPr marL="0" indent="0">
              <a:buNone/>
            </a:pPr>
            <a:r>
              <a:rPr lang="cs-CZ" sz="1200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cs-CZ" sz="1200" dirty="0" smtClean="0">
                <a:latin typeface="Consolas"/>
                <a:cs typeface="Consolas"/>
              </a:rPr>
              <a:t>      </a:t>
            </a:r>
            <a:r>
              <a:rPr lang="cs-CZ" sz="1200" dirty="0" err="1" smtClean="0">
                <a:latin typeface="Consolas"/>
                <a:cs typeface="Consolas"/>
              </a:rPr>
              <a:t>currentState.name</a:t>
            </a:r>
            <a:r>
              <a:rPr lang="cs-CZ" sz="1200" dirty="0" smtClean="0">
                <a:latin typeface="Consolas"/>
                <a:cs typeface="Consolas"/>
              </a:rPr>
              <a:t> = </a:t>
            </a:r>
            <a:r>
              <a:rPr lang="cs-CZ" sz="1200" dirty="0" err="1" smtClean="0">
                <a:latin typeface="Consolas"/>
                <a:cs typeface="Consolas"/>
              </a:rPr>
              <a:t>body.name</a:t>
            </a:r>
            <a:r>
              <a:rPr lang="cs-CZ" sz="1200" dirty="0" smtClean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smtClean="0">
                <a:latin typeface="Consolas"/>
                <a:cs typeface="Consolas"/>
              </a:rPr>
              <a:t>     </a:t>
            </a:r>
            <a:r>
              <a:rPr lang="cs-CZ" sz="1200" dirty="0" err="1">
                <a:latin typeface="Consolas"/>
                <a:cs typeface="Consolas"/>
              </a:rPr>
              <a:t>patch.complete</a:t>
            </a:r>
            <a:r>
              <a:rPr lang="cs-CZ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smtClean="0">
                <a:latin typeface="Consolas"/>
                <a:cs typeface="Consolas"/>
              </a:rPr>
              <a:t>}</a:t>
            </a:r>
            <a:endParaRPr lang="cs-CZ" sz="1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cs-CZ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cs-CZ" sz="1200" dirty="0">
                <a:latin typeface="Calibri"/>
                <a:cs typeface="Calibri"/>
              </a:rPr>
              <a:t>    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6076756" y="2571750"/>
            <a:ext cx="2896693" cy="1648020"/>
          </a:xfrm>
          <a:prstGeom prst="accentBorderCallout1">
            <a:avLst>
              <a:gd name="adj1" fmla="val 18750"/>
              <a:gd name="adj2" fmla="val -8333"/>
              <a:gd name="adj3" fmla="val 36742"/>
              <a:gd name="adj4" fmla="val -1207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Op.complete</a:t>
            </a: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 initiates asynchronous pipeline that: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Replicates to peers using consensus protocol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Indexes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Publishes notifications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Replies to client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4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33"/>
            <a:ext cx="8229600" cy="3065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Consolas"/>
                <a:cs typeface="Consolas"/>
              </a:rPr>
              <a:t>ComputeState</a:t>
            </a:r>
            <a:r>
              <a:rPr lang="en-US" sz="1200" dirty="0" smtClean="0">
                <a:latin typeface="Consolas"/>
                <a:cs typeface="Consolas"/>
              </a:rPr>
              <a:t> body = new </a:t>
            </a:r>
            <a:r>
              <a:rPr lang="en-US" sz="1200" dirty="0" err="1" smtClean="0">
                <a:latin typeface="Consolas"/>
                <a:cs typeface="Consolas"/>
              </a:rPr>
              <a:t>ComputeState</a:t>
            </a:r>
            <a:r>
              <a:rPr lang="en-US" sz="1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b</a:t>
            </a:r>
            <a:r>
              <a:rPr lang="en-US" sz="1200" dirty="0" err="1" smtClean="0">
                <a:latin typeface="Consolas"/>
                <a:cs typeface="Consolas"/>
              </a:rPr>
              <a:t>ody.cpuCount</a:t>
            </a:r>
            <a:r>
              <a:rPr lang="en-US" sz="1200" dirty="0" smtClean="0">
                <a:latin typeface="Consolas"/>
                <a:cs typeface="Consolas"/>
              </a:rPr>
              <a:t>= 8;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b</a:t>
            </a:r>
            <a:r>
              <a:rPr lang="en-US" sz="1200" dirty="0" err="1" smtClean="0">
                <a:latin typeface="Consolas"/>
                <a:cs typeface="Consolas"/>
              </a:rPr>
              <a:t>ody.name</a:t>
            </a:r>
            <a:r>
              <a:rPr lang="en-US" sz="1200" dirty="0" smtClean="0">
                <a:latin typeface="Consolas"/>
                <a:cs typeface="Consolas"/>
              </a:rPr>
              <a:t> = “photon instance”;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Operation post = </a:t>
            </a:r>
            <a:r>
              <a:rPr lang="en-US" sz="1200" dirty="0" err="1" smtClean="0">
                <a:latin typeface="Consolas"/>
                <a:cs typeface="Consolas"/>
              </a:rPr>
              <a:t>Operation.createPost</a:t>
            </a:r>
            <a:r>
              <a:rPr lang="en-US" sz="1200" dirty="0" smtClean="0">
                <a:latin typeface="Consolas"/>
                <a:cs typeface="Consolas"/>
              </a:rPr>
              <a:t>(this, “resources/compute”)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.</a:t>
            </a:r>
            <a:r>
              <a:rPr lang="en-US" sz="1200" dirty="0" err="1" smtClean="0">
                <a:latin typeface="Consolas"/>
                <a:cs typeface="Consolas"/>
              </a:rPr>
              <a:t>setBody</a:t>
            </a:r>
            <a:r>
              <a:rPr lang="en-US" sz="1200" dirty="0" smtClean="0">
                <a:latin typeface="Consolas"/>
                <a:cs typeface="Consolas"/>
              </a:rPr>
              <a:t>(body)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.</a:t>
            </a:r>
            <a:r>
              <a:rPr lang="en-US" sz="1200" dirty="0" err="1" smtClean="0">
                <a:latin typeface="Consolas"/>
                <a:cs typeface="Consolas"/>
              </a:rPr>
              <a:t>setCompletion</a:t>
            </a:r>
            <a:r>
              <a:rPr lang="en-US" sz="1200" dirty="0" smtClean="0">
                <a:latin typeface="Consolas"/>
                <a:cs typeface="Consolas"/>
              </a:rPr>
              <a:t>((</a:t>
            </a:r>
            <a:r>
              <a:rPr lang="en-US" sz="1200" dirty="0" err="1" smtClean="0">
                <a:latin typeface="Consolas"/>
                <a:cs typeface="Consolas"/>
              </a:rPr>
              <a:t>o,e</a:t>
            </a:r>
            <a:r>
              <a:rPr lang="en-US" sz="1200" dirty="0" smtClean="0">
                <a:latin typeface="Consolas"/>
                <a:cs typeface="Consolas"/>
              </a:rPr>
              <a:t>) -&gt;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if (e != null) {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    </a:t>
            </a:r>
            <a:r>
              <a:rPr lang="en-US" sz="1200" dirty="0" err="1" smtClean="0">
                <a:latin typeface="Consolas"/>
                <a:cs typeface="Consolas"/>
              </a:rPr>
              <a:t>logSevere</a:t>
            </a:r>
            <a:r>
              <a:rPr lang="en-US" sz="1200" dirty="0" smtClean="0">
                <a:latin typeface="Consolas"/>
                <a:cs typeface="Consolas"/>
              </a:rPr>
              <a:t>(e); return;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</a:t>
            </a:r>
            <a:r>
              <a:rPr lang="en-US" sz="1200" dirty="0" err="1" smtClean="0">
                <a:latin typeface="Consolas"/>
                <a:cs typeface="Consolas"/>
              </a:rPr>
              <a:t>ComputeState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rsp</a:t>
            </a:r>
            <a:r>
              <a:rPr lang="en-US" sz="1200" dirty="0" smtClean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latin typeface="Consolas"/>
                <a:cs typeface="Consolas"/>
              </a:rPr>
              <a:t>o.getBody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ComputeState.class</a:t>
            </a:r>
            <a:r>
              <a:rPr lang="en-US" sz="1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</a:t>
            </a:r>
            <a:r>
              <a:rPr lang="en-US" sz="1200" dirty="0" err="1" smtClean="0">
                <a:latin typeface="Consolas"/>
                <a:cs typeface="Consolas"/>
              </a:rPr>
              <a:t>logInfo</a:t>
            </a:r>
            <a:r>
              <a:rPr lang="en-US" sz="1200" dirty="0" smtClean="0">
                <a:latin typeface="Consolas"/>
                <a:cs typeface="Consolas"/>
              </a:rPr>
              <a:t>(“Creating new compute instance: %s”, </a:t>
            </a:r>
            <a:r>
              <a:rPr lang="en-US" sz="1200" dirty="0" err="1" smtClean="0">
                <a:latin typeface="Consolas"/>
                <a:cs typeface="Consolas"/>
              </a:rPr>
              <a:t>compute.documentSelfLink</a:t>
            </a:r>
            <a:r>
              <a:rPr lang="en-US" sz="1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});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h</a:t>
            </a:r>
            <a:r>
              <a:rPr lang="en-US" sz="1200" dirty="0" err="1" smtClean="0">
                <a:latin typeface="Consolas"/>
                <a:cs typeface="Consolas"/>
              </a:rPr>
              <a:t>ost.sendRequest</a:t>
            </a:r>
            <a:r>
              <a:rPr lang="en-US" sz="1200" dirty="0" smtClean="0">
                <a:latin typeface="Consolas"/>
                <a:cs typeface="Consolas"/>
              </a:rPr>
              <a:t>(post);</a:t>
            </a:r>
            <a:endParaRPr lang="cs-CZ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cs-CZ" sz="1200" dirty="0">
                <a:latin typeface="Calibri"/>
                <a:cs typeface="Calibri"/>
              </a:rPr>
              <a:t>    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04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ands</a:t>
            </a:r>
            <a:r>
              <a:rPr lang="en-US" dirty="0" smtClean="0"/>
              <a:t>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1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&lt;service&gt;/</a:t>
            </a:r>
            <a:r>
              <a:rPr lang="en-US" dirty="0" err="1" smtClean="0"/>
              <a:t>ui</a:t>
            </a:r>
            <a:endParaRPr lang="en-US" dirty="0"/>
          </a:p>
        </p:txBody>
      </p:sp>
      <p:pic>
        <p:nvPicPr>
          <p:cNvPr id="5" name="Content Placeholder 4" descr="Screen Shot 2015-05-05 at 10.38.57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62" r="-23562"/>
          <a:stretch/>
        </p:blipFill>
        <p:spPr>
          <a:xfrm>
            <a:off x="-162021" y="1182655"/>
            <a:ext cx="9496088" cy="3387012"/>
          </a:xfrm>
        </p:spPr>
      </p:pic>
    </p:spTree>
    <p:extLst>
      <p:ext uri="{BB962C8B-B14F-4D97-AF65-F5344CB8AC3E}">
        <p14:creationId xmlns:p14="http://schemas.microsoft.com/office/powerpoint/2010/main" val="203930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Stats</a:t>
            </a:r>
            <a:endParaRPr lang="en-US" dirty="0"/>
          </a:p>
        </p:txBody>
      </p:sp>
      <p:pic>
        <p:nvPicPr>
          <p:cNvPr id="5" name="Content Placeholder 4" descr="Screen Shot 2015-05-05 at 10.39.26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14" r="-25514"/>
          <a:stretch>
            <a:fillRect/>
          </a:stretch>
        </p:blipFill>
        <p:spPr>
          <a:xfrm>
            <a:off x="299770" y="1063229"/>
            <a:ext cx="8561553" cy="3531393"/>
          </a:xfrm>
        </p:spPr>
      </p:pic>
    </p:spTree>
    <p:extLst>
      <p:ext uri="{BB962C8B-B14F-4D97-AF65-F5344CB8AC3E}">
        <p14:creationId xmlns:p14="http://schemas.microsoft.com/office/powerpoint/2010/main" val="296843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5" name="Content Placeholder 4" descr="Screen Shot 2015-05-05 at 10.41.42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61" r="-17461"/>
          <a:stretch>
            <a:fillRect/>
          </a:stretch>
        </p:blipFill>
        <p:spPr>
          <a:xfrm>
            <a:off x="356839" y="1111135"/>
            <a:ext cx="8445409" cy="3483487"/>
          </a:xfrm>
        </p:spPr>
      </p:pic>
    </p:spTree>
    <p:extLst>
      <p:ext uri="{BB962C8B-B14F-4D97-AF65-F5344CB8AC3E}">
        <p14:creationId xmlns:p14="http://schemas.microsoft.com/office/powerpoint/2010/main" val="57665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Example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curl http://192.168.1.59:8000/core/examples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selfLinks</a:t>
            </a:r>
            <a:r>
              <a:rPr lang="en-US" sz="800" dirty="0">
                <a:latin typeface="Courier New"/>
              </a:rPr>
              <a:t>": [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  "/core/examples</a:t>
            </a:r>
            <a:r>
              <a:rPr lang="en-US" sz="800" dirty="0" smtClean="0">
                <a:latin typeface="Courier New"/>
              </a:rPr>
              <a:t>/</a:t>
            </a:r>
            <a:r>
              <a:rPr lang="en-US" sz="800" dirty="0">
                <a:latin typeface="Courier New"/>
              </a:rPr>
              <a:t>755c582b-eef4-4e96-8450-09e7227355af</a:t>
            </a:r>
            <a:r>
              <a:rPr lang="en-US" sz="800" dirty="0" smtClean="0">
                <a:latin typeface="Courier New"/>
              </a:rPr>
              <a:t>"</a:t>
            </a:r>
            <a:endParaRPr lang="en-US" sz="800" dirty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],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"documents": {},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documentVersion</a:t>
            </a:r>
            <a:r>
              <a:rPr lang="en-US" sz="800" dirty="0">
                <a:latin typeface="Courier New"/>
              </a:rPr>
              <a:t>": 0,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documentUpdateTimeMicros</a:t>
            </a:r>
            <a:r>
              <a:rPr lang="en-US" sz="800" dirty="0">
                <a:latin typeface="Courier New"/>
              </a:rPr>
              <a:t>":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 smtClean="0">
                <a:latin typeface="Courier New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800" dirty="0" smtClean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curl http://192.168.1.59:8000/core/</a:t>
            </a:r>
            <a:r>
              <a:rPr lang="en-US" sz="800" dirty="0" smtClean="0">
                <a:latin typeface="Courier New"/>
              </a:rPr>
              <a:t>examples/</a:t>
            </a:r>
            <a:r>
              <a:rPr lang="en-US" sz="800" dirty="0">
                <a:latin typeface="Courier New"/>
              </a:rPr>
              <a:t>755c582b-eef4-4e96-8450-09e7227355af</a:t>
            </a:r>
            <a:endParaRPr lang="en-US" sz="800" dirty="0" smtClean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 smtClean="0">
                <a:latin typeface="Courier New"/>
              </a:rPr>
              <a:t>{</a:t>
            </a:r>
            <a:endParaRPr lang="en-US" sz="800" dirty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keyValues</a:t>
            </a:r>
            <a:r>
              <a:rPr lang="en-US" sz="800" dirty="0">
                <a:latin typeface="Courier New"/>
              </a:rPr>
              <a:t>": {},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"name": "</a:t>
            </a:r>
            <a:r>
              <a:rPr lang="en-US" sz="800" dirty="0" err="1">
                <a:latin typeface="Courier New"/>
              </a:rPr>
              <a:t>george</a:t>
            </a:r>
            <a:r>
              <a:rPr lang="en-US" sz="800" dirty="0">
                <a:latin typeface="Courier New"/>
              </a:rPr>
              <a:t>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documentVersion</a:t>
            </a:r>
            <a:r>
              <a:rPr lang="en-US" sz="800" dirty="0">
                <a:latin typeface="Courier New"/>
              </a:rPr>
              <a:t>": 1,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documentKind</a:t>
            </a:r>
            <a:r>
              <a:rPr lang="en-US" sz="800" dirty="0">
                <a:latin typeface="Courier New"/>
              </a:rPr>
              <a:t>": "com:vmware:dcp:services:common:ExampleService:ExampleServiceState",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documentSelfLink</a:t>
            </a:r>
            <a:r>
              <a:rPr lang="en-US" sz="800" dirty="0">
                <a:latin typeface="Courier New"/>
              </a:rPr>
              <a:t>": "/core/examples/755c582b-eef4-4e96-8450-09e7227355af",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documentUpdateTimeMicros</a:t>
            </a:r>
            <a:r>
              <a:rPr lang="en-US" sz="800" dirty="0">
                <a:latin typeface="Courier New"/>
              </a:rPr>
              <a:t>": 1411077167181000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349635" y="1490565"/>
            <a:ext cx="1784195" cy="1311939"/>
          </a:xfrm>
          <a:prstGeom prst="wedgeRectCallout">
            <a:avLst>
              <a:gd name="adj1" fmla="val -188897"/>
              <a:gd name="adj2" fmla="val -15606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resolves to a prefix query on </a:t>
            </a:r>
            <a:r>
              <a:rPr lang="en-US" sz="1200" dirty="0" err="1" smtClean="0"/>
              <a:t>selflink</a:t>
            </a:r>
            <a:r>
              <a:rPr lang="en-US" sz="1200" dirty="0"/>
              <a:t> </a:t>
            </a:r>
            <a:r>
              <a:rPr lang="en-US" sz="1200" dirty="0" smtClean="0"/>
              <a:t>(/examples/*).</a:t>
            </a:r>
          </a:p>
          <a:p>
            <a:pPr algn="ctr"/>
            <a:r>
              <a:rPr lang="en-US" sz="1200" dirty="0" smtClean="0"/>
              <a:t>Any node will respond with same data due to eager, symmetric replication</a:t>
            </a:r>
          </a:p>
          <a:p>
            <a:pPr algn="ctr"/>
            <a:endParaRPr lang="en-US" sz="1200" dirty="0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4460489" y="2516206"/>
            <a:ext cx="1521813" cy="609059"/>
          </a:xfrm>
          <a:prstGeom prst="wedgeRoundRectCallout">
            <a:avLst>
              <a:gd name="adj1" fmla="val -187771"/>
              <a:gd name="adj2" fmla="val -24432"/>
              <a:gd name="adj3" fmla="val 16667"/>
            </a:avLst>
          </a:prstGeom>
          <a:solidFill>
            <a:schemeClr val="accent1">
              <a:shade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Expand=true includes content inline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5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roliferation of custom built orchestration/control plane frameworks using a grab bag of OSS solutions</a:t>
            </a:r>
          </a:p>
          <a:p>
            <a:r>
              <a:rPr lang="en-US" dirty="0" smtClean="0"/>
              <a:t>Same problems being solved in N different ways: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reqs</a:t>
            </a:r>
            <a:endParaRPr lang="en-US" dirty="0"/>
          </a:p>
          <a:p>
            <a:pPr lvl="1"/>
            <a:r>
              <a:rPr lang="en-US" dirty="0" smtClean="0"/>
              <a:t>Persistence, strong consistency, high availability, metrics, audit, unified </a:t>
            </a:r>
            <a:r>
              <a:rPr lang="en-US" dirty="0" err="1" smtClean="0"/>
              <a:t>AuthZ</a:t>
            </a:r>
            <a:r>
              <a:rPr lang="en-US" dirty="0" smtClean="0"/>
              <a:t>, leader election,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We (</a:t>
            </a:r>
            <a:r>
              <a:rPr lang="en-US" dirty="0" err="1" smtClean="0"/>
              <a:t>ofcourse</a:t>
            </a:r>
            <a:r>
              <a:rPr lang="en-US" dirty="0" smtClean="0"/>
              <a:t>!) thought yet another one was in </a:t>
            </a:r>
            <a:r>
              <a:rPr lang="en-US" dirty="0" smtClean="0"/>
              <a:t>order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14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-&gt; Tiny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Re-use the same algorithm for scale out, high availability, </a:t>
            </a:r>
            <a:r>
              <a:rPr lang="en-US" dirty="0" err="1" smtClean="0"/>
              <a:t>serializeability</a:t>
            </a:r>
            <a:endParaRPr lang="en-US" dirty="0" smtClean="0"/>
          </a:p>
          <a:p>
            <a:r>
              <a:rPr lang="en-US" dirty="0" smtClean="0"/>
              <a:t>Manage concurrency</a:t>
            </a:r>
          </a:p>
          <a:p>
            <a:r>
              <a:rPr lang="en-US" dirty="0" smtClean="0"/>
              <a:t>Manage state / persistence / queries</a:t>
            </a:r>
          </a:p>
          <a:p>
            <a:r>
              <a:rPr lang="en-US" dirty="0" smtClean="0"/>
              <a:t>Leads to …</a:t>
            </a:r>
          </a:p>
          <a:p>
            <a:pPr lvl="1"/>
            <a:r>
              <a:rPr lang="en-US" dirty="0" smtClean="0"/>
              <a:t>Massive reduction in needed code (14K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A runtime powering tiny REST services</a:t>
            </a:r>
          </a:p>
          <a:p>
            <a:r>
              <a:rPr lang="en-US" dirty="0" smtClean="0"/>
              <a:t>A </a:t>
            </a:r>
            <a:r>
              <a:rPr lang="en-US" dirty="0"/>
              <a:t>design pattern and </a:t>
            </a:r>
            <a:r>
              <a:rPr lang="en-US" dirty="0" smtClean="0"/>
              <a:t>runtime for </a:t>
            </a:r>
            <a:r>
              <a:rPr lang="en-US" dirty="0"/>
              <a:t>scalable orchestration and management </a:t>
            </a:r>
            <a:r>
              <a:rPr lang="en-US" dirty="0" smtClean="0"/>
              <a:t>logic</a:t>
            </a:r>
          </a:p>
          <a:p>
            <a:r>
              <a:rPr lang="en-US" dirty="0"/>
              <a:t>Production ready code with continuous integration tests, design documents, </a:t>
            </a:r>
            <a:r>
              <a:rPr lang="en-US" dirty="0" smtClean="0">
                <a:solidFill>
                  <a:schemeClr val="accent1"/>
                </a:solidFill>
              </a:rPr>
              <a:t>in use by other teams (</a:t>
            </a:r>
            <a:r>
              <a:rPr lang="en-US" dirty="0" err="1" smtClean="0">
                <a:solidFill>
                  <a:schemeClr val="accent1"/>
                </a:solidFill>
              </a:rPr>
              <a:t>e.g</a:t>
            </a:r>
            <a:r>
              <a:rPr lang="en-US" dirty="0" smtClean="0">
                <a:solidFill>
                  <a:schemeClr val="accent1"/>
                </a:solidFill>
              </a:rPr>
              <a:t> Photon Controller)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5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285"/>
          <p:cNvGrpSpPr/>
          <p:nvPr/>
        </p:nvGrpSpPr>
        <p:grpSpPr>
          <a:xfrm>
            <a:off x="141576" y="610698"/>
            <a:ext cx="8888674" cy="3186443"/>
            <a:chOff x="0" y="-70857"/>
            <a:chExt cx="32943800" cy="11566269"/>
          </a:xfrm>
        </p:grpSpPr>
        <p:grpSp>
          <p:nvGrpSpPr>
            <p:cNvPr id="282" name="Group 282"/>
            <p:cNvGrpSpPr/>
            <p:nvPr/>
          </p:nvGrpSpPr>
          <p:grpSpPr>
            <a:xfrm>
              <a:off x="0" y="-70857"/>
              <a:ext cx="32943800" cy="11566269"/>
              <a:chOff x="0" y="-70856"/>
              <a:chExt cx="32943800" cy="11566267"/>
            </a:xfrm>
          </p:grpSpPr>
          <p:grpSp>
            <p:nvGrpSpPr>
              <p:cNvPr id="278" name="Group 278"/>
              <p:cNvGrpSpPr/>
              <p:nvPr/>
            </p:nvGrpSpPr>
            <p:grpSpPr>
              <a:xfrm>
                <a:off x="0" y="-70856"/>
                <a:ext cx="32943800" cy="11566267"/>
                <a:chOff x="0" y="-70855"/>
                <a:chExt cx="32943800" cy="11566265"/>
              </a:xfrm>
            </p:grpSpPr>
            <p:grpSp>
              <p:nvGrpSpPr>
                <p:cNvPr id="276" name="Group 276"/>
                <p:cNvGrpSpPr/>
                <p:nvPr/>
              </p:nvGrpSpPr>
              <p:grpSpPr>
                <a:xfrm>
                  <a:off x="0" y="-70855"/>
                  <a:ext cx="32943800" cy="11566265"/>
                  <a:chOff x="0" y="-70854"/>
                  <a:chExt cx="32943800" cy="11566263"/>
                </a:xfrm>
              </p:grpSpPr>
              <p:grpSp>
                <p:nvGrpSpPr>
                  <p:cNvPr id="267" name="Group 267"/>
                  <p:cNvGrpSpPr/>
                  <p:nvPr/>
                </p:nvGrpSpPr>
                <p:grpSpPr>
                  <a:xfrm>
                    <a:off x="0" y="-70854"/>
                    <a:ext cx="32943800" cy="11566263"/>
                    <a:chOff x="0" y="-70853"/>
                    <a:chExt cx="32943800" cy="11566261"/>
                  </a:xfrm>
                </p:grpSpPr>
                <p:sp>
                  <p:nvSpPr>
                    <p:cNvPr id="255" name="Shape 255"/>
                    <p:cNvSpPr/>
                    <p:nvPr/>
                  </p:nvSpPr>
                  <p:spPr>
                    <a:xfrm>
                      <a:off x="0" y="219735"/>
                      <a:ext cx="32943800" cy="11275673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89CBD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>
                        <a:spcBef>
                          <a:spcPts val="312"/>
                        </a:spcBef>
                        <a:defRPr sz="4800">
                          <a:solidFill>
                            <a:srgbClr val="0D0D0D"/>
                          </a:solidFill>
                          <a:latin typeface="+mj-lt"/>
                          <a:ea typeface="+mj-ea"/>
                          <a:cs typeface="+mj-cs"/>
                          <a:sym typeface="Helvetica Neue"/>
                        </a:defRPr>
                      </a:pPr>
                      <a:endParaRPr/>
                    </a:p>
                  </p:txBody>
                </p:sp>
                <p:sp>
                  <p:nvSpPr>
                    <p:cNvPr id="256" name="Shape 256"/>
                    <p:cNvSpPr/>
                    <p:nvPr/>
                  </p:nvSpPr>
                  <p:spPr>
                    <a:xfrm>
                      <a:off x="24815800" y="431343"/>
                      <a:ext cx="7975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4000" b="1">
                          <a:solidFill>
                            <a:srgbClr val="0D0D0D"/>
                          </a:solidFill>
                          <a:latin typeface="+mj-lt"/>
                          <a:ea typeface="+mj-ea"/>
                          <a:cs typeface="+mj-cs"/>
                          <a:sym typeface="Helvetica Neue"/>
                        </a:defRPr>
                      </a:pPr>
                      <a:endParaRPr/>
                    </a:p>
                  </p:txBody>
                </p:sp>
                <p:sp>
                  <p:nvSpPr>
                    <p:cNvPr id="257" name="Shape 257"/>
                    <p:cNvSpPr/>
                    <p:nvPr/>
                  </p:nvSpPr>
                  <p:spPr>
                    <a:xfrm>
                      <a:off x="155903" y="431343"/>
                      <a:ext cx="7972098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58" name="Shape 258"/>
                    <p:cNvSpPr/>
                    <p:nvPr/>
                  </p:nvSpPr>
                  <p:spPr>
                    <a:xfrm>
                      <a:off x="8280400" y="431343"/>
                      <a:ext cx="81000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59" name="Shape 259"/>
                    <p:cNvSpPr/>
                    <p:nvPr/>
                  </p:nvSpPr>
                  <p:spPr>
                    <a:xfrm>
                      <a:off x="16538000" y="431343"/>
                      <a:ext cx="81000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0" name="Shape 260"/>
                    <p:cNvSpPr/>
                    <p:nvPr/>
                  </p:nvSpPr>
                  <p:spPr>
                    <a:xfrm>
                      <a:off x="155903" y="5963375"/>
                      <a:ext cx="7972098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1" name="Shape 261"/>
                    <p:cNvSpPr/>
                    <p:nvPr/>
                  </p:nvSpPr>
                  <p:spPr>
                    <a:xfrm>
                      <a:off x="8280400" y="5963375"/>
                      <a:ext cx="8102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2" name="Shape 262"/>
                    <p:cNvSpPr/>
                    <p:nvPr/>
                  </p:nvSpPr>
                  <p:spPr>
                    <a:xfrm>
                      <a:off x="16538000" y="5963375"/>
                      <a:ext cx="8102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40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3" name="Shape 263"/>
                    <p:cNvSpPr/>
                    <p:nvPr/>
                  </p:nvSpPr>
                  <p:spPr>
                    <a:xfrm>
                      <a:off x="24815800" y="5963375"/>
                      <a:ext cx="7975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000">
                          <a:solidFill>
                            <a:srgbClr val="0D0D0D"/>
                          </a:solidFill>
                          <a:latin typeface="+mj-lt"/>
                          <a:ea typeface="+mj-ea"/>
                          <a:cs typeface="+mj-cs"/>
                          <a:sym typeface="Helvetica Neue"/>
                        </a:defRPr>
                      </a:pPr>
                      <a:endParaRPr/>
                    </a:p>
                  </p:txBody>
                </p:sp>
                <p:grpSp>
                  <p:nvGrpSpPr>
                    <p:cNvPr id="266" name="Group 266"/>
                    <p:cNvGrpSpPr/>
                    <p:nvPr/>
                  </p:nvGrpSpPr>
                  <p:grpSpPr>
                    <a:xfrm>
                      <a:off x="0" y="-70853"/>
                      <a:ext cx="6781801" cy="1117172"/>
                      <a:chOff x="0" y="-70852"/>
                      <a:chExt cx="6781800" cy="1117169"/>
                    </a:xfrm>
                  </p:grpSpPr>
                  <p:sp>
                    <p:nvSpPr>
                      <p:cNvPr id="264" name="Shape 264"/>
                      <p:cNvSpPr/>
                      <p:nvPr/>
                    </p:nvSpPr>
                    <p:spPr>
                      <a:xfrm>
                        <a:off x="0" y="-1"/>
                        <a:ext cx="6781800" cy="975480"/>
                      </a:xfrm>
                      <a:prstGeom prst="rect">
                        <a:avLst/>
                      </a:prstGeom>
                      <a:solidFill>
                        <a:srgbClr val="FA5A64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lnSpc>
                            <a:spcPct val="100000"/>
                          </a:lnSpc>
                          <a:defRPr sz="550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 Neue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265" name="Shape 265"/>
                      <p:cNvSpPr/>
                      <p:nvPr/>
                    </p:nvSpPr>
                    <p:spPr>
                      <a:xfrm>
                        <a:off x="0" y="-70852"/>
                        <a:ext cx="6781800" cy="1117169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719" tIns="45719" rIns="45719" bIns="45719" numCol="1" anchor="ctr">
                        <a:sp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 Neue"/>
                          </a:rPr>
                          <a:t>   </a:t>
                        </a:r>
                        <a:r>
                          <a:rPr lang="en-US" sz="1400" dirty="0" smtClean="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 Neue"/>
                          </a:rPr>
                          <a:t>Capabilities</a:t>
                        </a:r>
                        <a:endParaRPr sz="14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 Neue"/>
                        </a:endParaRPr>
                      </a:p>
                    </p:txBody>
                  </p:sp>
                </p:grpSp>
              </p:grpSp>
              <p:sp>
                <p:nvSpPr>
                  <p:cNvPr id="268" name="Shape 268"/>
                  <p:cNvSpPr/>
                  <p:nvPr/>
                </p:nvSpPr>
                <p:spPr>
                  <a:xfrm>
                    <a:off x="101599" y="4988999"/>
                    <a:ext cx="8026401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High Availability</a:t>
                    </a:r>
                  </a:p>
                </p:txBody>
              </p:sp>
              <p:sp>
                <p:nvSpPr>
                  <p:cNvPr id="269" name="Shape 269"/>
                  <p:cNvSpPr/>
                  <p:nvPr/>
                </p:nvSpPr>
                <p:spPr>
                  <a:xfrm>
                    <a:off x="8280399" y="4988999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Scalable </a:t>
                    </a:r>
                  </a:p>
                </p:txBody>
              </p:sp>
              <p:sp>
                <p:nvSpPr>
                  <p:cNvPr id="270" name="Shape 270"/>
                  <p:cNvSpPr/>
                  <p:nvPr/>
                </p:nvSpPr>
                <p:spPr>
                  <a:xfrm>
                    <a:off x="16538000" y="4988999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 dirty="0"/>
                      <a:t>Distributed </a:t>
                    </a:r>
                  </a:p>
                </p:txBody>
              </p:sp>
              <p:sp>
                <p:nvSpPr>
                  <p:cNvPr id="271" name="Shape 271"/>
                  <p:cNvSpPr/>
                  <p:nvPr/>
                </p:nvSpPr>
                <p:spPr>
                  <a:xfrm>
                    <a:off x="24841205" y="4988999"/>
                    <a:ext cx="7950196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Rich Query Interface </a:t>
                    </a:r>
                  </a:p>
                </p:txBody>
              </p:sp>
              <p:sp>
                <p:nvSpPr>
                  <p:cNvPr id="272" name="Shape 272"/>
                  <p:cNvSpPr/>
                  <p:nvPr/>
                </p:nvSpPr>
                <p:spPr>
                  <a:xfrm>
                    <a:off x="8280399" y="10498955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Traceable </a:t>
                    </a:r>
                  </a:p>
                </p:txBody>
              </p:sp>
              <p:sp>
                <p:nvSpPr>
                  <p:cNvPr id="273" name="Shape 273"/>
                  <p:cNvSpPr/>
                  <p:nvPr/>
                </p:nvSpPr>
                <p:spPr>
                  <a:xfrm>
                    <a:off x="16538000" y="10498955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Extensible </a:t>
                    </a:r>
                  </a:p>
                </p:txBody>
              </p:sp>
              <p:sp>
                <p:nvSpPr>
                  <p:cNvPr id="274" name="Shape 274"/>
                  <p:cNvSpPr/>
                  <p:nvPr/>
                </p:nvSpPr>
                <p:spPr>
                  <a:xfrm>
                    <a:off x="101599" y="10498955"/>
                    <a:ext cx="8026401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Declarative model </a:t>
                    </a:r>
                  </a:p>
                </p:txBody>
              </p:sp>
              <p:sp>
                <p:nvSpPr>
                  <p:cNvPr id="275" name="Shape 275"/>
                  <p:cNvSpPr/>
                  <p:nvPr/>
                </p:nvSpPr>
                <p:spPr>
                  <a:xfrm>
                    <a:off x="24841205" y="10498955"/>
                    <a:ext cx="7950196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Self Describing API</a:t>
                    </a:r>
                  </a:p>
                </p:txBody>
              </p:sp>
            </p:grpSp>
            <p:sp>
              <p:nvSpPr>
                <p:cNvPr id="277" name="Shape 277"/>
                <p:cNvSpPr/>
                <p:nvPr/>
              </p:nvSpPr>
              <p:spPr>
                <a:xfrm>
                  <a:off x="2543832" y="1024094"/>
                  <a:ext cx="3780001" cy="3780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defRPr b="1">
                      <a:solidFill>
                        <a:srgbClr val="0D0D0D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endParaRPr/>
                </a:p>
              </p:txBody>
            </p:sp>
          </p:grpSp>
          <p:sp>
            <p:nvSpPr>
              <p:cNvPr id="279" name="Shape 279"/>
              <p:cNvSpPr/>
              <p:nvPr/>
            </p:nvSpPr>
            <p:spPr>
              <a:xfrm>
                <a:off x="27051000" y="975477"/>
                <a:ext cx="3780001" cy="377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pic>
            <p:nvPicPr>
              <p:cNvPr id="280" name="image28.png" descr="benefits_icon_4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32348" y="1138146"/>
                <a:ext cx="3960001" cy="3513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1" name="image29.png" descr="Icon-WIR-13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6814759" y="1437007"/>
                <a:ext cx="4198642" cy="33239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3" name="Shape 283"/>
            <p:cNvSpPr/>
            <p:nvPr/>
          </p:nvSpPr>
          <p:spPr>
            <a:xfrm>
              <a:off x="2543832" y="6582840"/>
              <a:ext cx="3780001" cy="377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0308649" y="6572720"/>
              <a:ext cx="3780001" cy="377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5240399" y="2438825"/>
            <a:ext cx="1019894" cy="1041283"/>
            <a:chOff x="0" y="0"/>
            <a:chExt cx="3779999" cy="3779685"/>
          </a:xfrm>
        </p:grpSpPr>
        <p:sp>
          <p:nvSpPr>
            <p:cNvPr id="286" name="Shape 286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pic>
          <p:nvPicPr>
            <p:cNvPr id="287" name="image30.png" descr="buildingblocks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5462" y="510860"/>
              <a:ext cx="2871138" cy="28711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9" name="Shape 289"/>
          <p:cNvSpPr/>
          <p:nvPr/>
        </p:nvSpPr>
        <p:spPr>
          <a:xfrm>
            <a:off x="5864976" y="1541169"/>
            <a:ext cx="61167" cy="61389"/>
          </a:xfrm>
          <a:prstGeom prst="line">
            <a:avLst/>
          </a:prstGeom>
          <a:noFill/>
          <a:ln w="76200" cap="flat">
            <a:solidFill>
              <a:srgbClr val="C6C6C8"/>
            </a:solidFill>
            <a:prstDash val="solid"/>
            <a:miter lim="8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119055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92" name="Group 292"/>
          <p:cNvGrpSpPr/>
          <p:nvPr/>
        </p:nvGrpSpPr>
        <p:grpSpPr>
          <a:xfrm>
            <a:off x="7440294" y="2438825"/>
            <a:ext cx="1019894" cy="1041283"/>
            <a:chOff x="0" y="0"/>
            <a:chExt cx="3779999" cy="3779685"/>
          </a:xfrm>
        </p:grpSpPr>
        <p:sp>
          <p:nvSpPr>
            <p:cNvPr id="290" name="Shape 290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pic>
          <p:nvPicPr>
            <p:cNvPr id="291" name="image31.png" descr="section-rest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0503" y="126325"/>
              <a:ext cx="3511882" cy="3511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5" name="Group 295"/>
          <p:cNvGrpSpPr/>
          <p:nvPr/>
        </p:nvGrpSpPr>
        <p:grpSpPr>
          <a:xfrm>
            <a:off x="2926792" y="899288"/>
            <a:ext cx="1010181" cy="1041283"/>
            <a:chOff x="0" y="0"/>
            <a:chExt cx="3744000" cy="3779685"/>
          </a:xfrm>
        </p:grpSpPr>
        <p:sp>
          <p:nvSpPr>
            <p:cNvPr id="293" name="Shape 293"/>
            <p:cNvSpPr/>
            <p:nvPr/>
          </p:nvSpPr>
          <p:spPr>
            <a:xfrm>
              <a:off x="-1" y="0"/>
              <a:ext cx="3744002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pic>
          <p:nvPicPr>
            <p:cNvPr id="294" name="image32.png" descr="repository_replication_icon1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2342" y="96731"/>
              <a:ext cx="3600366" cy="356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0" name="Group 310"/>
          <p:cNvGrpSpPr/>
          <p:nvPr/>
        </p:nvGrpSpPr>
        <p:grpSpPr>
          <a:xfrm>
            <a:off x="5248493" y="916550"/>
            <a:ext cx="1019894" cy="1041283"/>
            <a:chOff x="0" y="0"/>
            <a:chExt cx="3779999" cy="3779685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grpSp>
          <p:nvGrpSpPr>
            <p:cNvPr id="308" name="Group 308"/>
            <p:cNvGrpSpPr/>
            <p:nvPr/>
          </p:nvGrpSpPr>
          <p:grpSpPr>
            <a:xfrm>
              <a:off x="522887" y="477739"/>
              <a:ext cx="2654014" cy="2872509"/>
              <a:chOff x="0" y="0"/>
              <a:chExt cx="2654013" cy="2872508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1899036" y="1926598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22" y="10800"/>
                    </a:moveTo>
                    <a:cubicBezTo>
                      <a:pt x="3322" y="14847"/>
                      <a:pt x="6670" y="18128"/>
                      <a:pt x="10800" y="18128"/>
                    </a:cubicBezTo>
                    <a:cubicBezTo>
                      <a:pt x="14930" y="18128"/>
                      <a:pt x="18278" y="14847"/>
                      <a:pt x="18278" y="10800"/>
                    </a:cubicBezTo>
                    <a:cubicBezTo>
                      <a:pt x="18278" y="6753"/>
                      <a:pt x="14930" y="3472"/>
                      <a:pt x="10800" y="3472"/>
                    </a:cubicBezTo>
                    <a:cubicBezTo>
                      <a:pt x="6670" y="3472"/>
                      <a:pt x="3322" y="6753"/>
                      <a:pt x="3322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69600" y="252604"/>
                <a:ext cx="540001" cy="540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9" y="17768"/>
                      <a:pt x="17768" y="14649"/>
                      <a:pt x="17768" y="10800"/>
                    </a:cubicBezTo>
                    <a:cubicBezTo>
                      <a:pt x="17768" y="6951"/>
                      <a:pt x="14649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530518" y="713523"/>
                <a:ext cx="569593" cy="41415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 flipV="1">
                <a:off x="530518" y="1600200"/>
                <a:ext cx="504001" cy="15240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 flipV="1">
                <a:off x="1100110" y="1882807"/>
                <a:ext cx="195291" cy="599071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819608" y="2440508"/>
                <a:ext cx="432001" cy="43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80" y="10800"/>
                    </a:moveTo>
                    <a:cubicBezTo>
                      <a:pt x="2080" y="15616"/>
                      <a:pt x="5984" y="19520"/>
                      <a:pt x="10800" y="19520"/>
                    </a:cubicBezTo>
                    <a:cubicBezTo>
                      <a:pt x="15616" y="19520"/>
                      <a:pt x="19520" y="15616"/>
                      <a:pt x="19520" y="10800"/>
                    </a:cubicBezTo>
                    <a:cubicBezTo>
                      <a:pt x="19520" y="5984"/>
                      <a:pt x="15616" y="2080"/>
                      <a:pt x="10800" y="2080"/>
                    </a:cubicBezTo>
                    <a:cubicBezTo>
                      <a:pt x="5984" y="2080"/>
                      <a:pt x="2080" y="5984"/>
                      <a:pt x="2080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-1" y="1548004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6" y="10800"/>
                    </a:moveTo>
                    <a:cubicBezTo>
                      <a:pt x="3536" y="14724"/>
                      <a:pt x="6788" y="17905"/>
                      <a:pt x="10800" y="17905"/>
                    </a:cubicBezTo>
                    <a:cubicBezTo>
                      <a:pt x="14812" y="17905"/>
                      <a:pt x="18064" y="14724"/>
                      <a:pt x="18064" y="10800"/>
                    </a:cubicBezTo>
                    <a:cubicBezTo>
                      <a:pt x="18064" y="6876"/>
                      <a:pt x="14812" y="3695"/>
                      <a:pt x="10800" y="3695"/>
                    </a:cubicBezTo>
                    <a:cubicBezTo>
                      <a:pt x="6788" y="3695"/>
                      <a:pt x="3536" y="6876"/>
                      <a:pt x="3536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304" name="Shape 304"/>
              <p:cNvSpPr/>
              <p:nvPr/>
            </p:nvSpPr>
            <p:spPr>
              <a:xfrm flipH="1">
                <a:off x="1589485" y="516711"/>
                <a:ext cx="197063" cy="503615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1597800" y="0"/>
                <a:ext cx="612001" cy="585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90" y="10800"/>
                    </a:moveTo>
                    <a:cubicBezTo>
                      <a:pt x="3490" y="14750"/>
                      <a:pt x="6763" y="17953"/>
                      <a:pt x="10800" y="17953"/>
                    </a:cubicBezTo>
                    <a:cubicBezTo>
                      <a:pt x="14837" y="17953"/>
                      <a:pt x="18110" y="14750"/>
                      <a:pt x="18110" y="10800"/>
                    </a:cubicBezTo>
                    <a:cubicBezTo>
                      <a:pt x="18110" y="6850"/>
                      <a:pt x="14837" y="3647"/>
                      <a:pt x="10800" y="3647"/>
                    </a:cubicBezTo>
                    <a:cubicBezTo>
                      <a:pt x="6763" y="3647"/>
                      <a:pt x="3490" y="6850"/>
                      <a:pt x="3490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 flipV="1">
                <a:off x="1852235" y="1307674"/>
                <a:ext cx="801778" cy="41099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963036" y="990599"/>
                <a:ext cx="936002" cy="936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570" y="10800"/>
                    </a:moveTo>
                    <a:cubicBezTo>
                      <a:pt x="2570" y="15346"/>
                      <a:pt x="6254" y="19030"/>
                      <a:pt x="10800" y="19030"/>
                    </a:cubicBezTo>
                    <a:cubicBezTo>
                      <a:pt x="15346" y="19030"/>
                      <a:pt x="19030" y="15346"/>
                      <a:pt x="19030" y="10800"/>
                    </a:cubicBezTo>
                    <a:cubicBezTo>
                      <a:pt x="19030" y="6254"/>
                      <a:pt x="15346" y="2570"/>
                      <a:pt x="10800" y="2570"/>
                    </a:cubicBezTo>
                    <a:cubicBezTo>
                      <a:pt x="6254" y="2570"/>
                      <a:pt x="2570" y="6254"/>
                      <a:pt x="2570" y="10800"/>
                    </a:cubicBezTo>
                    <a:close/>
                  </a:path>
                </a:pathLst>
              </a:custGeom>
              <a:solidFill>
                <a:srgbClr val="6262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  <p:sp>
          <p:nvSpPr>
            <p:cNvPr id="309" name="Shape 309"/>
            <p:cNvSpPr/>
            <p:nvPr/>
          </p:nvSpPr>
          <p:spPr>
            <a:xfrm>
              <a:off x="1287406" y="2869303"/>
              <a:ext cx="540001" cy="54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832" y="10800"/>
                  </a:moveTo>
                  <a:cubicBezTo>
                    <a:pt x="3832" y="14649"/>
                    <a:pt x="6951" y="17768"/>
                    <a:pt x="10800" y="17768"/>
                  </a:cubicBezTo>
                  <a:cubicBezTo>
                    <a:pt x="14649" y="17768"/>
                    <a:pt x="17768" y="14649"/>
                    <a:pt x="17768" y="10800"/>
                  </a:cubicBezTo>
                  <a:cubicBezTo>
                    <a:pt x="17768" y="6951"/>
                    <a:pt x="14649" y="3832"/>
                    <a:pt x="10800" y="3832"/>
                  </a:cubicBezTo>
                  <a:cubicBezTo>
                    <a:pt x="6951" y="3832"/>
                    <a:pt x="3832" y="6951"/>
                    <a:pt x="3832" y="10800"/>
                  </a:cubicBezTo>
                  <a:close/>
                </a:path>
              </a:pathLst>
            </a:custGeom>
            <a:solidFill>
              <a:srgbClr val="0070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6083350" y="1331989"/>
            <a:ext cx="126273" cy="128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832" y="10800"/>
                </a:moveTo>
                <a:cubicBezTo>
                  <a:pt x="3832" y="14649"/>
                  <a:pt x="6951" y="17768"/>
                  <a:pt x="10800" y="17768"/>
                </a:cubicBezTo>
                <a:cubicBezTo>
                  <a:pt x="14648" y="17768"/>
                  <a:pt x="17768" y="14649"/>
                  <a:pt x="17768" y="10800"/>
                </a:cubicBezTo>
                <a:cubicBezTo>
                  <a:pt x="17768" y="6951"/>
                  <a:pt x="14648" y="3832"/>
                  <a:pt x="10800" y="3832"/>
                </a:cubicBezTo>
                <a:cubicBezTo>
                  <a:pt x="6951" y="3832"/>
                  <a:pt x="3832" y="6951"/>
                  <a:pt x="3832" y="10800"/>
                </a:cubicBezTo>
                <a:close/>
              </a:path>
            </a:pathLst>
          </a:custGeom>
          <a:solidFill>
            <a:srgbClr val="00709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100000"/>
              </a:lnSpc>
              <a:defRPr b="1">
                <a:solidFill>
                  <a:srgbClr val="0D0D0D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/>
          </a:p>
        </p:txBody>
      </p:sp>
      <p:pic>
        <p:nvPicPr>
          <p:cNvPr id="312" name="image33.png" descr="footsteps_feet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61063" y="3036745"/>
            <a:ext cx="288033" cy="3338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13" name="image33.tif" descr="footsteps_feet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554836">
            <a:off x="3261936" y="2783206"/>
            <a:ext cx="288033" cy="3338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14" name="image33.tif" descr="footsteps_feet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03832" y="2545942"/>
            <a:ext cx="288033" cy="3338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15" name="image34.png" descr="opt-in-icon.png"/>
          <p:cNvPicPr/>
          <p:nvPr/>
        </p:nvPicPr>
        <p:blipFill>
          <a:blip r:embed="rId8">
            <a:extLst/>
          </a:blip>
          <a:srcRect l="16662" t="16601" r="16590" b="16794"/>
          <a:stretch>
            <a:fillRect/>
          </a:stretch>
        </p:blipFill>
        <p:spPr>
          <a:xfrm>
            <a:off x="804084" y="2407409"/>
            <a:ext cx="1074625" cy="110087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095225056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49341" y="560138"/>
            <a:ext cx="1948454" cy="2388013"/>
            <a:chOff x="734778" y="617068"/>
            <a:chExt cx="1948454" cy="2388013"/>
          </a:xfrm>
        </p:grpSpPr>
        <p:sp>
          <p:nvSpPr>
            <p:cNvPr id="41" name="Hexagon 40"/>
            <p:cNvSpPr/>
            <p:nvPr/>
          </p:nvSpPr>
          <p:spPr>
            <a:xfrm>
              <a:off x="734778" y="1120609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1622528" y="617068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/>
            <p:cNvSpPr/>
            <p:nvPr/>
          </p:nvSpPr>
          <p:spPr>
            <a:xfrm>
              <a:off x="1622528" y="1577809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chart_graph_histogram.png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659" y="778036"/>
              <a:ext cx="670438" cy="52358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EF4D3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4622" y="1246597"/>
              <a:ext cx="596794" cy="5697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95482" y="1706821"/>
              <a:ext cx="687543" cy="656375"/>
            </a:xfrm>
            <a:prstGeom prst="rect">
              <a:avLst/>
            </a:prstGeom>
          </p:spPr>
        </p:pic>
        <p:sp>
          <p:nvSpPr>
            <p:cNvPr id="44" name="Hexagon 43"/>
            <p:cNvSpPr/>
            <p:nvPr/>
          </p:nvSpPr>
          <p:spPr>
            <a:xfrm>
              <a:off x="755861" y="2090681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44878" y="2188175"/>
              <a:ext cx="677650" cy="719411"/>
              <a:chOff x="5248493" y="916550"/>
              <a:chExt cx="1019894" cy="1041283"/>
            </a:xfrm>
          </p:grpSpPr>
          <p:sp>
            <p:nvSpPr>
              <p:cNvPr id="46" name="Shape 289"/>
              <p:cNvSpPr/>
              <p:nvPr/>
            </p:nvSpPr>
            <p:spPr>
              <a:xfrm>
                <a:off x="5864976" y="1541169"/>
                <a:ext cx="61167" cy="61389"/>
              </a:xfrm>
              <a:prstGeom prst="line">
                <a:avLst/>
              </a:prstGeom>
              <a:noFill/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47" name="Group 310"/>
              <p:cNvGrpSpPr/>
              <p:nvPr/>
            </p:nvGrpSpPr>
            <p:grpSpPr>
              <a:xfrm>
                <a:off x="5248493" y="916550"/>
                <a:ext cx="1019894" cy="1041283"/>
                <a:chOff x="0" y="0"/>
                <a:chExt cx="3779999" cy="3779685"/>
              </a:xfrm>
            </p:grpSpPr>
            <p:sp>
              <p:nvSpPr>
                <p:cNvPr id="48" name="Shape 296"/>
                <p:cNvSpPr/>
                <p:nvPr/>
              </p:nvSpPr>
              <p:spPr>
                <a:xfrm>
                  <a:off x="0" y="0"/>
                  <a:ext cx="3780000" cy="37796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defRPr b="1">
                      <a:solidFill>
                        <a:srgbClr val="0D0D0D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endParaRPr/>
                </a:p>
              </p:txBody>
            </p:sp>
            <p:grpSp>
              <p:nvGrpSpPr>
                <p:cNvPr id="49" name="Group 308"/>
                <p:cNvGrpSpPr/>
                <p:nvPr/>
              </p:nvGrpSpPr>
              <p:grpSpPr>
                <a:xfrm>
                  <a:off x="522887" y="477739"/>
                  <a:ext cx="2654014" cy="2872509"/>
                  <a:chOff x="0" y="0"/>
                  <a:chExt cx="2654013" cy="2872508"/>
                </a:xfrm>
              </p:grpSpPr>
              <p:sp>
                <p:nvSpPr>
                  <p:cNvPr id="51" name="Shape 297"/>
                  <p:cNvSpPr/>
                  <p:nvPr/>
                </p:nvSpPr>
                <p:spPr>
                  <a:xfrm>
                    <a:off x="1899036" y="1926598"/>
                    <a:ext cx="612001" cy="5855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322" y="10800"/>
                        </a:moveTo>
                        <a:cubicBezTo>
                          <a:pt x="3322" y="14847"/>
                          <a:pt x="6670" y="18128"/>
                          <a:pt x="10800" y="18128"/>
                        </a:cubicBezTo>
                        <a:cubicBezTo>
                          <a:pt x="14930" y="18128"/>
                          <a:pt x="18278" y="14847"/>
                          <a:pt x="18278" y="10800"/>
                        </a:cubicBezTo>
                        <a:cubicBezTo>
                          <a:pt x="18278" y="6753"/>
                          <a:pt x="14930" y="3472"/>
                          <a:pt x="10800" y="3472"/>
                        </a:cubicBezTo>
                        <a:cubicBezTo>
                          <a:pt x="6670" y="3472"/>
                          <a:pt x="3322" y="6753"/>
                          <a:pt x="3322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52" name="Shape 298"/>
                  <p:cNvSpPr/>
                  <p:nvPr/>
                </p:nvSpPr>
                <p:spPr>
                  <a:xfrm>
                    <a:off x="69600" y="252604"/>
                    <a:ext cx="540001" cy="5400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832" y="10800"/>
                        </a:moveTo>
                        <a:cubicBezTo>
                          <a:pt x="3832" y="14649"/>
                          <a:pt x="6951" y="17768"/>
                          <a:pt x="10800" y="17768"/>
                        </a:cubicBezTo>
                        <a:cubicBezTo>
                          <a:pt x="14649" y="17768"/>
                          <a:pt x="17768" y="14649"/>
                          <a:pt x="17768" y="10800"/>
                        </a:cubicBezTo>
                        <a:cubicBezTo>
                          <a:pt x="17768" y="6951"/>
                          <a:pt x="14649" y="3832"/>
                          <a:pt x="10800" y="3832"/>
                        </a:cubicBezTo>
                        <a:cubicBezTo>
                          <a:pt x="6951" y="3832"/>
                          <a:pt x="3832" y="6951"/>
                          <a:pt x="3832" y="10800"/>
                        </a:cubicBezTo>
                        <a:close/>
                      </a:path>
                    </a:pathLst>
                  </a:custGeom>
                  <a:solidFill>
                    <a:srgbClr val="00709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53" name="Shape 299"/>
                  <p:cNvSpPr/>
                  <p:nvPr/>
                </p:nvSpPr>
                <p:spPr>
                  <a:xfrm>
                    <a:off x="530518" y="713523"/>
                    <a:ext cx="569593" cy="414150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54" name="Shape 300"/>
                  <p:cNvSpPr/>
                  <p:nvPr/>
                </p:nvSpPr>
                <p:spPr>
                  <a:xfrm flipV="1">
                    <a:off x="530518" y="1600200"/>
                    <a:ext cx="504001" cy="152400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55" name="Shape 301"/>
                  <p:cNvSpPr/>
                  <p:nvPr/>
                </p:nvSpPr>
                <p:spPr>
                  <a:xfrm flipV="1">
                    <a:off x="1100110" y="1882807"/>
                    <a:ext cx="195291" cy="599071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56" name="Shape 302"/>
                  <p:cNvSpPr/>
                  <p:nvPr/>
                </p:nvSpPr>
                <p:spPr>
                  <a:xfrm>
                    <a:off x="819608" y="2440508"/>
                    <a:ext cx="432001" cy="4320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2080" y="10800"/>
                        </a:moveTo>
                        <a:cubicBezTo>
                          <a:pt x="2080" y="15616"/>
                          <a:pt x="5984" y="19520"/>
                          <a:pt x="10800" y="19520"/>
                        </a:cubicBezTo>
                        <a:cubicBezTo>
                          <a:pt x="15616" y="19520"/>
                          <a:pt x="19520" y="15616"/>
                          <a:pt x="19520" y="10800"/>
                        </a:cubicBezTo>
                        <a:cubicBezTo>
                          <a:pt x="19520" y="5984"/>
                          <a:pt x="15616" y="2080"/>
                          <a:pt x="10800" y="2080"/>
                        </a:cubicBezTo>
                        <a:cubicBezTo>
                          <a:pt x="5984" y="2080"/>
                          <a:pt x="2080" y="5984"/>
                          <a:pt x="2080" y="10800"/>
                        </a:cubicBezTo>
                        <a:close/>
                      </a:path>
                    </a:pathLst>
                  </a:custGeom>
                  <a:solidFill>
                    <a:srgbClr val="00709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57" name="Shape 303"/>
                  <p:cNvSpPr/>
                  <p:nvPr/>
                </p:nvSpPr>
                <p:spPr>
                  <a:xfrm>
                    <a:off x="-1" y="1548004"/>
                    <a:ext cx="612001" cy="5855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536" y="10800"/>
                        </a:moveTo>
                        <a:cubicBezTo>
                          <a:pt x="3536" y="14724"/>
                          <a:pt x="6788" y="17905"/>
                          <a:pt x="10800" y="17905"/>
                        </a:cubicBezTo>
                        <a:cubicBezTo>
                          <a:pt x="14812" y="17905"/>
                          <a:pt x="18064" y="14724"/>
                          <a:pt x="18064" y="10800"/>
                        </a:cubicBezTo>
                        <a:cubicBezTo>
                          <a:pt x="18064" y="6876"/>
                          <a:pt x="14812" y="3695"/>
                          <a:pt x="10800" y="3695"/>
                        </a:cubicBezTo>
                        <a:cubicBezTo>
                          <a:pt x="6788" y="3695"/>
                          <a:pt x="3536" y="6876"/>
                          <a:pt x="3536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58" name="Shape 304"/>
                  <p:cNvSpPr/>
                  <p:nvPr/>
                </p:nvSpPr>
                <p:spPr>
                  <a:xfrm flipH="1">
                    <a:off x="1589485" y="516711"/>
                    <a:ext cx="197063" cy="503615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59" name="Shape 305"/>
                  <p:cNvSpPr/>
                  <p:nvPr/>
                </p:nvSpPr>
                <p:spPr>
                  <a:xfrm>
                    <a:off x="1597800" y="0"/>
                    <a:ext cx="612001" cy="585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490" y="10800"/>
                        </a:moveTo>
                        <a:cubicBezTo>
                          <a:pt x="3490" y="14750"/>
                          <a:pt x="6763" y="17953"/>
                          <a:pt x="10800" y="17953"/>
                        </a:cubicBezTo>
                        <a:cubicBezTo>
                          <a:pt x="14837" y="17953"/>
                          <a:pt x="18110" y="14750"/>
                          <a:pt x="18110" y="10800"/>
                        </a:cubicBezTo>
                        <a:cubicBezTo>
                          <a:pt x="18110" y="6850"/>
                          <a:pt x="14837" y="3647"/>
                          <a:pt x="10800" y="3647"/>
                        </a:cubicBezTo>
                        <a:cubicBezTo>
                          <a:pt x="6763" y="3647"/>
                          <a:pt x="3490" y="6850"/>
                          <a:pt x="3490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60" name="Shape 306"/>
                  <p:cNvSpPr/>
                  <p:nvPr/>
                </p:nvSpPr>
                <p:spPr>
                  <a:xfrm flipV="1">
                    <a:off x="1852235" y="1307674"/>
                    <a:ext cx="801778" cy="41099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61" name="Shape 307"/>
                  <p:cNvSpPr/>
                  <p:nvPr/>
                </p:nvSpPr>
                <p:spPr>
                  <a:xfrm>
                    <a:off x="963036" y="990599"/>
                    <a:ext cx="936002" cy="9360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2570" y="10800"/>
                        </a:moveTo>
                        <a:cubicBezTo>
                          <a:pt x="2570" y="15346"/>
                          <a:pt x="6254" y="19030"/>
                          <a:pt x="10800" y="19030"/>
                        </a:cubicBezTo>
                        <a:cubicBezTo>
                          <a:pt x="15346" y="19030"/>
                          <a:pt x="19030" y="15346"/>
                          <a:pt x="19030" y="10800"/>
                        </a:cubicBezTo>
                        <a:cubicBezTo>
                          <a:pt x="19030" y="6254"/>
                          <a:pt x="15346" y="2570"/>
                          <a:pt x="10800" y="2570"/>
                        </a:cubicBezTo>
                        <a:cubicBezTo>
                          <a:pt x="6254" y="2570"/>
                          <a:pt x="2570" y="6254"/>
                          <a:pt x="2570" y="10800"/>
                        </a:cubicBezTo>
                        <a:close/>
                      </a:path>
                    </a:pathLst>
                  </a:custGeom>
                  <a:solidFill>
                    <a:srgbClr val="62626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</p:grpSp>
            <p:sp>
              <p:nvSpPr>
                <p:cNvPr id="50" name="Shape 309"/>
                <p:cNvSpPr/>
                <p:nvPr/>
              </p:nvSpPr>
              <p:spPr>
                <a:xfrm>
                  <a:off x="1287406" y="2869303"/>
                  <a:ext cx="540001" cy="540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832" y="10800"/>
                      </a:moveTo>
                      <a:cubicBezTo>
                        <a:pt x="3832" y="14649"/>
                        <a:pt x="6951" y="17768"/>
                        <a:pt x="10800" y="17768"/>
                      </a:cubicBezTo>
                      <a:cubicBezTo>
                        <a:pt x="14649" y="17768"/>
                        <a:pt x="17768" y="14649"/>
                        <a:pt x="17768" y="10800"/>
                      </a:cubicBezTo>
                      <a:cubicBezTo>
                        <a:pt x="17768" y="6951"/>
                        <a:pt x="14649" y="3832"/>
                        <a:pt x="10800" y="3832"/>
                      </a:cubicBezTo>
                      <a:cubicBezTo>
                        <a:pt x="6951" y="3832"/>
                        <a:pt x="3832" y="6951"/>
                        <a:pt x="3832" y="10800"/>
                      </a:cubicBezTo>
                      <a:close/>
                    </a:path>
                  </a:pathLst>
                </a:custGeom>
                <a:solidFill>
                  <a:srgbClr val="00709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defRPr b="1">
                      <a:solidFill>
                        <a:srgbClr val="0D0D0D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endParaRPr/>
                </a:p>
              </p:txBody>
            </p:sp>
          </p:grpSp>
          <p:sp>
            <p:nvSpPr>
              <p:cNvPr id="62" name="Shape 311"/>
              <p:cNvSpPr/>
              <p:nvPr/>
            </p:nvSpPr>
            <p:spPr>
              <a:xfrm>
                <a:off x="6083350" y="1331989"/>
                <a:ext cx="126273" cy="12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8" y="17768"/>
                      <a:pt x="17768" y="14649"/>
                      <a:pt x="17768" y="10800"/>
                    </a:cubicBezTo>
                    <a:cubicBezTo>
                      <a:pt x="17768" y="6951"/>
                      <a:pt x="14648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86732" y="3205612"/>
            <a:ext cx="327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ervices used in request pipeline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Consensus + replication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Node Group Hashing (DHT)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Multi Version Deep Indexer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Per instance 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UI, stats, Pub/Sub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644511" y="442865"/>
            <a:ext cx="368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services per host process, multiple nodes per group. DHT used for owner selection between service replicas across nodes</a:t>
            </a:r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6303064" y="1250604"/>
            <a:ext cx="1948454" cy="1875141"/>
            <a:chOff x="3789473" y="1633481"/>
            <a:chExt cx="1948454" cy="1875141"/>
          </a:xfrm>
        </p:grpSpPr>
        <p:sp>
          <p:nvSpPr>
            <p:cNvPr id="147" name="Hexagon 146"/>
            <p:cNvSpPr/>
            <p:nvPr/>
          </p:nvSpPr>
          <p:spPr>
            <a:xfrm>
              <a:off x="3789473" y="2137022"/>
              <a:ext cx="1060704" cy="914400"/>
            </a:xfrm>
            <a:prstGeom prst="hexagon">
              <a:avLst/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>
              <a:glow rad="101600">
                <a:schemeClr val="accent1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D0D0D"/>
                  </a:solidFill>
                </a:rPr>
                <a:t>DC1 DCP Node A</a:t>
              </a:r>
              <a:endParaRPr lang="en-US" sz="1200" b="1" dirty="0">
                <a:solidFill>
                  <a:srgbClr val="0D0D0D"/>
                </a:solidFill>
              </a:endParaRPr>
            </a:p>
          </p:txBody>
        </p:sp>
        <p:sp>
          <p:nvSpPr>
            <p:cNvPr id="148" name="Hexagon 147"/>
            <p:cNvSpPr/>
            <p:nvPr/>
          </p:nvSpPr>
          <p:spPr>
            <a:xfrm>
              <a:off x="4677223" y="1633481"/>
              <a:ext cx="1060704" cy="914400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alpha val="84000"/>
                  </a:schemeClr>
                </a:gs>
                <a:gs pos="100000">
                  <a:srgbClr val="FFFFFF">
                    <a:alpha val="84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01600">
                <a:schemeClr val="accent1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D0D0D"/>
                  </a:solidFill>
                </a:rPr>
                <a:t>DC1 DCP Node B</a:t>
              </a:r>
              <a:endParaRPr lang="en-US" sz="1200" b="1" dirty="0">
                <a:solidFill>
                  <a:srgbClr val="0D0D0D"/>
                </a:solidFill>
              </a:endParaRPr>
            </a:p>
          </p:txBody>
        </p:sp>
        <p:sp>
          <p:nvSpPr>
            <p:cNvPr id="149" name="Hexagon 148"/>
            <p:cNvSpPr/>
            <p:nvPr/>
          </p:nvSpPr>
          <p:spPr>
            <a:xfrm>
              <a:off x="4677223" y="2594222"/>
              <a:ext cx="1060704" cy="914400"/>
            </a:xfrm>
            <a:prstGeom prst="hexagon">
              <a:avLst/>
            </a:prstGeom>
            <a:gradFill flip="none" rotWithShape="1">
              <a:gsLst>
                <a:gs pos="64000">
                  <a:schemeClr val="accent6">
                    <a:alpha val="84000"/>
                  </a:schemeClr>
                </a:gs>
                <a:gs pos="100000">
                  <a:srgbClr val="FFFFFF">
                    <a:alpha val="84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2"/>
                  </a:solidFill>
                </a:rPr>
                <a:t>DC3 DCP Node A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898338" y="3473681"/>
            <a:ext cx="313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DCP Nodes can span Data Centers</a:t>
            </a:r>
            <a:endParaRPr lang="en-US" dirty="0"/>
          </a:p>
        </p:txBody>
      </p:sp>
      <p:sp>
        <p:nvSpPr>
          <p:cNvPr id="77" name="Hexagon 76"/>
          <p:cNvSpPr/>
          <p:nvPr/>
        </p:nvSpPr>
        <p:spPr>
          <a:xfrm>
            <a:off x="3055384" y="1759408"/>
            <a:ext cx="2635282" cy="2289335"/>
          </a:xfrm>
          <a:prstGeom prst="hexagon">
            <a:avLst/>
          </a:prstGeom>
          <a:solidFill>
            <a:schemeClr val="accent1">
              <a:alpha val="84000"/>
            </a:schemeClr>
          </a:solidFill>
          <a:ln>
            <a:noFill/>
          </a:ln>
          <a:effectLst>
            <a:glow rad="1016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400" b="1" dirty="0">
              <a:solidFill>
                <a:srgbClr val="0D0D0D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015972" y="2955223"/>
            <a:ext cx="783668" cy="923892"/>
            <a:chOff x="734778" y="617068"/>
            <a:chExt cx="1948454" cy="2388013"/>
          </a:xfrm>
        </p:grpSpPr>
        <p:sp>
          <p:nvSpPr>
            <p:cNvPr id="79" name="Hexagon 78"/>
            <p:cNvSpPr/>
            <p:nvPr/>
          </p:nvSpPr>
          <p:spPr>
            <a:xfrm>
              <a:off x="734778" y="1120609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/>
            <p:cNvSpPr/>
            <p:nvPr/>
          </p:nvSpPr>
          <p:spPr>
            <a:xfrm>
              <a:off x="1622528" y="617068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/>
            <p:cNvSpPr/>
            <p:nvPr/>
          </p:nvSpPr>
          <p:spPr>
            <a:xfrm>
              <a:off x="1622528" y="1577809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 descr="chart_graph_histogram.png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659" y="778036"/>
              <a:ext cx="670438" cy="523584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EF4D3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4622" y="1246597"/>
              <a:ext cx="596794" cy="569741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95482" y="1706821"/>
              <a:ext cx="687543" cy="656375"/>
            </a:xfrm>
            <a:prstGeom prst="rect">
              <a:avLst/>
            </a:prstGeom>
          </p:spPr>
        </p:pic>
        <p:sp>
          <p:nvSpPr>
            <p:cNvPr id="85" name="Hexagon 84"/>
            <p:cNvSpPr/>
            <p:nvPr/>
          </p:nvSpPr>
          <p:spPr>
            <a:xfrm>
              <a:off x="755861" y="2090681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944878" y="2188175"/>
              <a:ext cx="677650" cy="719411"/>
              <a:chOff x="5248493" y="916550"/>
              <a:chExt cx="1019894" cy="1041283"/>
            </a:xfrm>
          </p:grpSpPr>
          <p:sp>
            <p:nvSpPr>
              <p:cNvPr id="87" name="Shape 289"/>
              <p:cNvSpPr/>
              <p:nvPr/>
            </p:nvSpPr>
            <p:spPr>
              <a:xfrm>
                <a:off x="5864976" y="1541169"/>
                <a:ext cx="61167" cy="61389"/>
              </a:xfrm>
              <a:prstGeom prst="line">
                <a:avLst/>
              </a:prstGeom>
              <a:noFill/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88" name="Group 310"/>
              <p:cNvGrpSpPr/>
              <p:nvPr/>
            </p:nvGrpSpPr>
            <p:grpSpPr>
              <a:xfrm>
                <a:off x="5248493" y="916550"/>
                <a:ext cx="1019894" cy="1041283"/>
                <a:chOff x="0" y="0"/>
                <a:chExt cx="3779999" cy="3779685"/>
              </a:xfrm>
            </p:grpSpPr>
            <p:sp>
              <p:nvSpPr>
                <p:cNvPr id="90" name="Shape 296"/>
                <p:cNvSpPr/>
                <p:nvPr/>
              </p:nvSpPr>
              <p:spPr>
                <a:xfrm>
                  <a:off x="0" y="0"/>
                  <a:ext cx="3780000" cy="37796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defRPr b="1">
                      <a:solidFill>
                        <a:srgbClr val="0D0D0D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endParaRPr/>
                </a:p>
              </p:txBody>
            </p:sp>
            <p:grpSp>
              <p:nvGrpSpPr>
                <p:cNvPr id="91" name="Group 308"/>
                <p:cNvGrpSpPr/>
                <p:nvPr/>
              </p:nvGrpSpPr>
              <p:grpSpPr>
                <a:xfrm>
                  <a:off x="522887" y="477739"/>
                  <a:ext cx="2654014" cy="2872509"/>
                  <a:chOff x="0" y="0"/>
                  <a:chExt cx="2654013" cy="2872508"/>
                </a:xfrm>
              </p:grpSpPr>
              <p:sp>
                <p:nvSpPr>
                  <p:cNvPr id="93" name="Shape 297"/>
                  <p:cNvSpPr/>
                  <p:nvPr/>
                </p:nvSpPr>
                <p:spPr>
                  <a:xfrm>
                    <a:off x="1899036" y="1926598"/>
                    <a:ext cx="612001" cy="5855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322" y="10800"/>
                        </a:moveTo>
                        <a:cubicBezTo>
                          <a:pt x="3322" y="14847"/>
                          <a:pt x="6670" y="18128"/>
                          <a:pt x="10800" y="18128"/>
                        </a:cubicBezTo>
                        <a:cubicBezTo>
                          <a:pt x="14930" y="18128"/>
                          <a:pt x="18278" y="14847"/>
                          <a:pt x="18278" y="10800"/>
                        </a:cubicBezTo>
                        <a:cubicBezTo>
                          <a:pt x="18278" y="6753"/>
                          <a:pt x="14930" y="3472"/>
                          <a:pt x="10800" y="3472"/>
                        </a:cubicBezTo>
                        <a:cubicBezTo>
                          <a:pt x="6670" y="3472"/>
                          <a:pt x="3322" y="6753"/>
                          <a:pt x="3322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94" name="Shape 298"/>
                  <p:cNvSpPr/>
                  <p:nvPr/>
                </p:nvSpPr>
                <p:spPr>
                  <a:xfrm>
                    <a:off x="69600" y="252604"/>
                    <a:ext cx="540001" cy="5400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832" y="10800"/>
                        </a:moveTo>
                        <a:cubicBezTo>
                          <a:pt x="3832" y="14649"/>
                          <a:pt x="6951" y="17768"/>
                          <a:pt x="10800" y="17768"/>
                        </a:cubicBezTo>
                        <a:cubicBezTo>
                          <a:pt x="14649" y="17768"/>
                          <a:pt x="17768" y="14649"/>
                          <a:pt x="17768" y="10800"/>
                        </a:cubicBezTo>
                        <a:cubicBezTo>
                          <a:pt x="17768" y="6951"/>
                          <a:pt x="14649" y="3832"/>
                          <a:pt x="10800" y="3832"/>
                        </a:cubicBezTo>
                        <a:cubicBezTo>
                          <a:pt x="6951" y="3832"/>
                          <a:pt x="3832" y="6951"/>
                          <a:pt x="3832" y="10800"/>
                        </a:cubicBezTo>
                        <a:close/>
                      </a:path>
                    </a:pathLst>
                  </a:custGeom>
                  <a:solidFill>
                    <a:srgbClr val="00709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95" name="Shape 299"/>
                  <p:cNvSpPr/>
                  <p:nvPr/>
                </p:nvSpPr>
                <p:spPr>
                  <a:xfrm>
                    <a:off x="530518" y="713523"/>
                    <a:ext cx="569593" cy="414150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96" name="Shape 300"/>
                  <p:cNvSpPr/>
                  <p:nvPr/>
                </p:nvSpPr>
                <p:spPr>
                  <a:xfrm flipV="1">
                    <a:off x="530518" y="1600200"/>
                    <a:ext cx="504001" cy="152400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97" name="Shape 301"/>
                  <p:cNvSpPr/>
                  <p:nvPr/>
                </p:nvSpPr>
                <p:spPr>
                  <a:xfrm flipV="1">
                    <a:off x="1100110" y="1882807"/>
                    <a:ext cx="195291" cy="599071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98" name="Shape 302"/>
                  <p:cNvSpPr/>
                  <p:nvPr/>
                </p:nvSpPr>
                <p:spPr>
                  <a:xfrm>
                    <a:off x="819608" y="2440508"/>
                    <a:ext cx="432001" cy="4320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2080" y="10800"/>
                        </a:moveTo>
                        <a:cubicBezTo>
                          <a:pt x="2080" y="15616"/>
                          <a:pt x="5984" y="19520"/>
                          <a:pt x="10800" y="19520"/>
                        </a:cubicBezTo>
                        <a:cubicBezTo>
                          <a:pt x="15616" y="19520"/>
                          <a:pt x="19520" y="15616"/>
                          <a:pt x="19520" y="10800"/>
                        </a:cubicBezTo>
                        <a:cubicBezTo>
                          <a:pt x="19520" y="5984"/>
                          <a:pt x="15616" y="2080"/>
                          <a:pt x="10800" y="2080"/>
                        </a:cubicBezTo>
                        <a:cubicBezTo>
                          <a:pt x="5984" y="2080"/>
                          <a:pt x="2080" y="5984"/>
                          <a:pt x="2080" y="10800"/>
                        </a:cubicBezTo>
                        <a:close/>
                      </a:path>
                    </a:pathLst>
                  </a:custGeom>
                  <a:solidFill>
                    <a:srgbClr val="00709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99" name="Shape 303"/>
                  <p:cNvSpPr/>
                  <p:nvPr/>
                </p:nvSpPr>
                <p:spPr>
                  <a:xfrm>
                    <a:off x="-1" y="1548004"/>
                    <a:ext cx="612001" cy="5855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536" y="10800"/>
                        </a:moveTo>
                        <a:cubicBezTo>
                          <a:pt x="3536" y="14724"/>
                          <a:pt x="6788" y="17905"/>
                          <a:pt x="10800" y="17905"/>
                        </a:cubicBezTo>
                        <a:cubicBezTo>
                          <a:pt x="14812" y="17905"/>
                          <a:pt x="18064" y="14724"/>
                          <a:pt x="18064" y="10800"/>
                        </a:cubicBezTo>
                        <a:cubicBezTo>
                          <a:pt x="18064" y="6876"/>
                          <a:pt x="14812" y="3695"/>
                          <a:pt x="10800" y="3695"/>
                        </a:cubicBezTo>
                        <a:cubicBezTo>
                          <a:pt x="6788" y="3695"/>
                          <a:pt x="3536" y="6876"/>
                          <a:pt x="3536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100" name="Shape 304"/>
                  <p:cNvSpPr/>
                  <p:nvPr/>
                </p:nvSpPr>
                <p:spPr>
                  <a:xfrm flipH="1">
                    <a:off x="1589485" y="516711"/>
                    <a:ext cx="197063" cy="503615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101" name="Shape 305"/>
                  <p:cNvSpPr/>
                  <p:nvPr/>
                </p:nvSpPr>
                <p:spPr>
                  <a:xfrm>
                    <a:off x="1597800" y="0"/>
                    <a:ext cx="612001" cy="585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490" y="10800"/>
                        </a:moveTo>
                        <a:cubicBezTo>
                          <a:pt x="3490" y="14750"/>
                          <a:pt x="6763" y="17953"/>
                          <a:pt x="10800" y="17953"/>
                        </a:cubicBezTo>
                        <a:cubicBezTo>
                          <a:pt x="14837" y="17953"/>
                          <a:pt x="18110" y="14750"/>
                          <a:pt x="18110" y="10800"/>
                        </a:cubicBezTo>
                        <a:cubicBezTo>
                          <a:pt x="18110" y="6850"/>
                          <a:pt x="14837" y="3647"/>
                          <a:pt x="10800" y="3647"/>
                        </a:cubicBezTo>
                        <a:cubicBezTo>
                          <a:pt x="6763" y="3647"/>
                          <a:pt x="3490" y="6850"/>
                          <a:pt x="3490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102" name="Shape 306"/>
                  <p:cNvSpPr/>
                  <p:nvPr/>
                </p:nvSpPr>
                <p:spPr>
                  <a:xfrm flipV="1">
                    <a:off x="1852235" y="1307674"/>
                    <a:ext cx="801778" cy="41099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103" name="Shape 307"/>
                  <p:cNvSpPr/>
                  <p:nvPr/>
                </p:nvSpPr>
                <p:spPr>
                  <a:xfrm>
                    <a:off x="963036" y="990599"/>
                    <a:ext cx="936002" cy="9360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2570" y="10800"/>
                        </a:moveTo>
                        <a:cubicBezTo>
                          <a:pt x="2570" y="15346"/>
                          <a:pt x="6254" y="19030"/>
                          <a:pt x="10800" y="19030"/>
                        </a:cubicBezTo>
                        <a:cubicBezTo>
                          <a:pt x="15346" y="19030"/>
                          <a:pt x="19030" y="15346"/>
                          <a:pt x="19030" y="10800"/>
                        </a:cubicBezTo>
                        <a:cubicBezTo>
                          <a:pt x="19030" y="6254"/>
                          <a:pt x="15346" y="2570"/>
                          <a:pt x="10800" y="2570"/>
                        </a:cubicBezTo>
                        <a:cubicBezTo>
                          <a:pt x="6254" y="2570"/>
                          <a:pt x="2570" y="6254"/>
                          <a:pt x="2570" y="10800"/>
                        </a:cubicBezTo>
                        <a:close/>
                      </a:path>
                    </a:pathLst>
                  </a:custGeom>
                  <a:solidFill>
                    <a:srgbClr val="62626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</p:grpSp>
            <p:sp>
              <p:nvSpPr>
                <p:cNvPr id="92" name="Shape 309"/>
                <p:cNvSpPr/>
                <p:nvPr/>
              </p:nvSpPr>
              <p:spPr>
                <a:xfrm>
                  <a:off x="1287406" y="2869303"/>
                  <a:ext cx="540001" cy="540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832" y="10800"/>
                      </a:moveTo>
                      <a:cubicBezTo>
                        <a:pt x="3832" y="14649"/>
                        <a:pt x="6951" y="17768"/>
                        <a:pt x="10800" y="17768"/>
                      </a:cubicBezTo>
                      <a:cubicBezTo>
                        <a:pt x="14649" y="17768"/>
                        <a:pt x="17768" y="14649"/>
                        <a:pt x="17768" y="10800"/>
                      </a:cubicBezTo>
                      <a:cubicBezTo>
                        <a:pt x="17768" y="6951"/>
                        <a:pt x="14649" y="3832"/>
                        <a:pt x="10800" y="3832"/>
                      </a:cubicBezTo>
                      <a:cubicBezTo>
                        <a:pt x="6951" y="3832"/>
                        <a:pt x="3832" y="6951"/>
                        <a:pt x="3832" y="10800"/>
                      </a:cubicBezTo>
                      <a:close/>
                    </a:path>
                  </a:pathLst>
                </a:custGeom>
                <a:solidFill>
                  <a:srgbClr val="00709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defRPr b="1">
                      <a:solidFill>
                        <a:srgbClr val="0D0D0D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endParaRPr/>
                </a:p>
              </p:txBody>
            </p:sp>
          </p:grpSp>
          <p:sp>
            <p:nvSpPr>
              <p:cNvPr id="89" name="Shape 311"/>
              <p:cNvSpPr/>
              <p:nvPr/>
            </p:nvSpPr>
            <p:spPr>
              <a:xfrm>
                <a:off x="6083350" y="1331989"/>
                <a:ext cx="126273" cy="12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8" y="17768"/>
                      <a:pt x="17768" y="14649"/>
                      <a:pt x="17768" y="10800"/>
                    </a:cubicBezTo>
                    <a:cubicBezTo>
                      <a:pt x="17768" y="6951"/>
                      <a:pt x="14648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3352854" y="2320525"/>
            <a:ext cx="744288" cy="721106"/>
            <a:chOff x="3789473" y="1633481"/>
            <a:chExt cx="1948454" cy="1875141"/>
          </a:xfrm>
        </p:grpSpPr>
        <p:sp>
          <p:nvSpPr>
            <p:cNvPr id="155" name="Hexagon 154"/>
            <p:cNvSpPr/>
            <p:nvPr/>
          </p:nvSpPr>
          <p:spPr>
            <a:xfrm>
              <a:off x="3789473" y="2137022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56" name="Hexagon 155"/>
            <p:cNvSpPr/>
            <p:nvPr/>
          </p:nvSpPr>
          <p:spPr>
            <a:xfrm>
              <a:off x="4677223" y="1633481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157" name="Hexagon 156"/>
            <p:cNvSpPr/>
            <p:nvPr/>
          </p:nvSpPr>
          <p:spPr>
            <a:xfrm>
              <a:off x="4677223" y="2594222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489163" y="2234117"/>
            <a:ext cx="744288" cy="721106"/>
            <a:chOff x="3789473" y="1633481"/>
            <a:chExt cx="1948454" cy="1875141"/>
          </a:xfrm>
        </p:grpSpPr>
        <p:sp>
          <p:nvSpPr>
            <p:cNvPr id="159" name="Hexagon 158"/>
            <p:cNvSpPr/>
            <p:nvPr/>
          </p:nvSpPr>
          <p:spPr>
            <a:xfrm>
              <a:off x="3789473" y="2137022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160" name="Hexagon 159"/>
            <p:cNvSpPr/>
            <p:nvPr/>
          </p:nvSpPr>
          <p:spPr>
            <a:xfrm>
              <a:off x="4677223" y="1633481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161" name="Hexagon 160"/>
            <p:cNvSpPr/>
            <p:nvPr/>
          </p:nvSpPr>
          <p:spPr>
            <a:xfrm>
              <a:off x="4677223" y="2594222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622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110"/>
            <a:ext cx="8229600" cy="3261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Scalable to lots of nodes</a:t>
            </a:r>
          </a:p>
          <a:p>
            <a:pPr lvl="1"/>
            <a:r>
              <a:rPr lang="en-US" dirty="0" smtClean="0"/>
              <a:t>SWIM node discovery and maintenance</a:t>
            </a:r>
          </a:p>
          <a:p>
            <a:pPr lvl="1"/>
            <a:r>
              <a:rPr lang="en-US" dirty="0" smtClean="0"/>
              <a:t>Replication with Eventual OR Strong Consistency (choose!)</a:t>
            </a:r>
          </a:p>
          <a:p>
            <a:r>
              <a:rPr lang="en-US" dirty="0" smtClean="0"/>
              <a:t>Every node in a node group has the same core services</a:t>
            </a:r>
          </a:p>
          <a:p>
            <a:pPr lvl="1"/>
            <a:r>
              <a:rPr lang="en-US" dirty="0" smtClean="0"/>
              <a:t>Operational simplicity </a:t>
            </a:r>
          </a:p>
          <a:p>
            <a:endParaRPr lang="en-US" dirty="0" smtClean="0"/>
          </a:p>
        </p:txBody>
      </p:sp>
      <p:grpSp>
        <p:nvGrpSpPr>
          <p:cNvPr id="4" name="Group 310"/>
          <p:cNvGrpSpPr/>
          <p:nvPr/>
        </p:nvGrpSpPr>
        <p:grpSpPr>
          <a:xfrm>
            <a:off x="460821" y="199602"/>
            <a:ext cx="1019894" cy="1041283"/>
            <a:chOff x="0" y="0"/>
            <a:chExt cx="3779999" cy="3779685"/>
          </a:xfrm>
        </p:grpSpPr>
        <p:sp>
          <p:nvSpPr>
            <p:cNvPr id="5" name="Shape 296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alpha val="8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grpSp>
          <p:nvGrpSpPr>
            <p:cNvPr id="6" name="Group 308"/>
            <p:cNvGrpSpPr/>
            <p:nvPr/>
          </p:nvGrpSpPr>
          <p:grpSpPr>
            <a:xfrm>
              <a:off x="522887" y="477739"/>
              <a:ext cx="2654014" cy="2872509"/>
              <a:chOff x="0" y="0"/>
              <a:chExt cx="2654013" cy="2872508"/>
            </a:xfrm>
          </p:grpSpPr>
          <p:sp>
            <p:nvSpPr>
              <p:cNvPr id="8" name="Shape 297"/>
              <p:cNvSpPr/>
              <p:nvPr/>
            </p:nvSpPr>
            <p:spPr>
              <a:xfrm>
                <a:off x="1899036" y="1926598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22" y="10800"/>
                    </a:moveTo>
                    <a:cubicBezTo>
                      <a:pt x="3322" y="14847"/>
                      <a:pt x="6670" y="18128"/>
                      <a:pt x="10800" y="18128"/>
                    </a:cubicBezTo>
                    <a:cubicBezTo>
                      <a:pt x="14930" y="18128"/>
                      <a:pt x="18278" y="14847"/>
                      <a:pt x="18278" y="10800"/>
                    </a:cubicBezTo>
                    <a:cubicBezTo>
                      <a:pt x="18278" y="6753"/>
                      <a:pt x="14930" y="3472"/>
                      <a:pt x="10800" y="3472"/>
                    </a:cubicBezTo>
                    <a:cubicBezTo>
                      <a:pt x="6670" y="3472"/>
                      <a:pt x="3322" y="6753"/>
                      <a:pt x="3322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9" name="Shape 298"/>
              <p:cNvSpPr/>
              <p:nvPr/>
            </p:nvSpPr>
            <p:spPr>
              <a:xfrm>
                <a:off x="69600" y="252604"/>
                <a:ext cx="540001" cy="540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9" y="17768"/>
                      <a:pt x="17768" y="14649"/>
                      <a:pt x="17768" y="10800"/>
                    </a:cubicBezTo>
                    <a:cubicBezTo>
                      <a:pt x="17768" y="6951"/>
                      <a:pt x="14649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0" name="Shape 299"/>
              <p:cNvSpPr/>
              <p:nvPr/>
            </p:nvSpPr>
            <p:spPr>
              <a:xfrm>
                <a:off x="530518" y="713523"/>
                <a:ext cx="569593" cy="41415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1" name="Shape 300"/>
              <p:cNvSpPr/>
              <p:nvPr/>
            </p:nvSpPr>
            <p:spPr>
              <a:xfrm flipV="1">
                <a:off x="530518" y="1600200"/>
                <a:ext cx="504001" cy="15240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2" name="Shape 301"/>
              <p:cNvSpPr/>
              <p:nvPr/>
            </p:nvSpPr>
            <p:spPr>
              <a:xfrm flipV="1">
                <a:off x="1100110" y="1882807"/>
                <a:ext cx="195291" cy="599071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3" name="Shape 302"/>
              <p:cNvSpPr/>
              <p:nvPr/>
            </p:nvSpPr>
            <p:spPr>
              <a:xfrm>
                <a:off x="819608" y="2440508"/>
                <a:ext cx="432001" cy="43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80" y="10800"/>
                    </a:moveTo>
                    <a:cubicBezTo>
                      <a:pt x="2080" y="15616"/>
                      <a:pt x="5984" y="19520"/>
                      <a:pt x="10800" y="19520"/>
                    </a:cubicBezTo>
                    <a:cubicBezTo>
                      <a:pt x="15616" y="19520"/>
                      <a:pt x="19520" y="15616"/>
                      <a:pt x="19520" y="10800"/>
                    </a:cubicBezTo>
                    <a:cubicBezTo>
                      <a:pt x="19520" y="5984"/>
                      <a:pt x="15616" y="2080"/>
                      <a:pt x="10800" y="2080"/>
                    </a:cubicBezTo>
                    <a:cubicBezTo>
                      <a:pt x="5984" y="2080"/>
                      <a:pt x="2080" y="5984"/>
                      <a:pt x="2080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4" name="Shape 303"/>
              <p:cNvSpPr/>
              <p:nvPr/>
            </p:nvSpPr>
            <p:spPr>
              <a:xfrm>
                <a:off x="-1" y="1548004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6" y="10800"/>
                    </a:moveTo>
                    <a:cubicBezTo>
                      <a:pt x="3536" y="14724"/>
                      <a:pt x="6788" y="17905"/>
                      <a:pt x="10800" y="17905"/>
                    </a:cubicBezTo>
                    <a:cubicBezTo>
                      <a:pt x="14812" y="17905"/>
                      <a:pt x="18064" y="14724"/>
                      <a:pt x="18064" y="10800"/>
                    </a:cubicBezTo>
                    <a:cubicBezTo>
                      <a:pt x="18064" y="6876"/>
                      <a:pt x="14812" y="3695"/>
                      <a:pt x="10800" y="3695"/>
                    </a:cubicBezTo>
                    <a:cubicBezTo>
                      <a:pt x="6788" y="3695"/>
                      <a:pt x="3536" y="6876"/>
                      <a:pt x="3536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5" name="Shape 304"/>
              <p:cNvSpPr/>
              <p:nvPr/>
            </p:nvSpPr>
            <p:spPr>
              <a:xfrm flipH="1">
                <a:off x="1589485" y="516711"/>
                <a:ext cx="197063" cy="503615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6" name="Shape 305"/>
              <p:cNvSpPr/>
              <p:nvPr/>
            </p:nvSpPr>
            <p:spPr>
              <a:xfrm>
                <a:off x="1597800" y="0"/>
                <a:ext cx="612001" cy="585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90" y="10800"/>
                    </a:moveTo>
                    <a:cubicBezTo>
                      <a:pt x="3490" y="14750"/>
                      <a:pt x="6763" y="17953"/>
                      <a:pt x="10800" y="17953"/>
                    </a:cubicBezTo>
                    <a:cubicBezTo>
                      <a:pt x="14837" y="17953"/>
                      <a:pt x="18110" y="14750"/>
                      <a:pt x="18110" y="10800"/>
                    </a:cubicBezTo>
                    <a:cubicBezTo>
                      <a:pt x="18110" y="6850"/>
                      <a:pt x="14837" y="3647"/>
                      <a:pt x="10800" y="3647"/>
                    </a:cubicBezTo>
                    <a:cubicBezTo>
                      <a:pt x="6763" y="3647"/>
                      <a:pt x="3490" y="6850"/>
                      <a:pt x="3490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7" name="Shape 306"/>
              <p:cNvSpPr/>
              <p:nvPr/>
            </p:nvSpPr>
            <p:spPr>
              <a:xfrm flipV="1">
                <a:off x="1852235" y="1307674"/>
                <a:ext cx="801778" cy="41099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8" name="Shape 307"/>
              <p:cNvSpPr/>
              <p:nvPr/>
            </p:nvSpPr>
            <p:spPr>
              <a:xfrm>
                <a:off x="963036" y="990599"/>
                <a:ext cx="936002" cy="936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570" y="10800"/>
                    </a:moveTo>
                    <a:cubicBezTo>
                      <a:pt x="2570" y="15346"/>
                      <a:pt x="6254" y="19030"/>
                      <a:pt x="10800" y="19030"/>
                    </a:cubicBezTo>
                    <a:cubicBezTo>
                      <a:pt x="15346" y="19030"/>
                      <a:pt x="19030" y="15346"/>
                      <a:pt x="19030" y="10800"/>
                    </a:cubicBezTo>
                    <a:cubicBezTo>
                      <a:pt x="19030" y="6254"/>
                      <a:pt x="15346" y="2570"/>
                      <a:pt x="10800" y="2570"/>
                    </a:cubicBezTo>
                    <a:cubicBezTo>
                      <a:pt x="6254" y="2570"/>
                      <a:pt x="2570" y="6254"/>
                      <a:pt x="2570" y="10800"/>
                    </a:cubicBezTo>
                    <a:close/>
                  </a:path>
                </a:pathLst>
              </a:custGeom>
              <a:solidFill>
                <a:srgbClr val="6262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  <p:sp>
          <p:nvSpPr>
            <p:cNvPr id="7" name="Shape 309"/>
            <p:cNvSpPr/>
            <p:nvPr/>
          </p:nvSpPr>
          <p:spPr>
            <a:xfrm>
              <a:off x="1287406" y="2869303"/>
              <a:ext cx="540001" cy="54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832" y="10800"/>
                  </a:moveTo>
                  <a:cubicBezTo>
                    <a:pt x="3832" y="14649"/>
                    <a:pt x="6951" y="17768"/>
                    <a:pt x="10800" y="17768"/>
                  </a:cubicBezTo>
                  <a:cubicBezTo>
                    <a:pt x="14649" y="17768"/>
                    <a:pt x="17768" y="14649"/>
                    <a:pt x="17768" y="10800"/>
                  </a:cubicBezTo>
                  <a:cubicBezTo>
                    <a:pt x="17768" y="6951"/>
                    <a:pt x="14649" y="3832"/>
                    <a:pt x="10800" y="3832"/>
                  </a:cubicBezTo>
                  <a:cubicBezTo>
                    <a:pt x="6951" y="3832"/>
                    <a:pt x="3832" y="6951"/>
                    <a:pt x="3832" y="10800"/>
                  </a:cubicBezTo>
                  <a:close/>
                </a:path>
              </a:pathLst>
            </a:custGeom>
            <a:solidFill>
              <a:srgbClr val="0070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201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Indexing/Queries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 version, fully indexed, replicated document store</a:t>
            </a:r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!</a:t>
            </a:r>
          </a:p>
          <a:p>
            <a:r>
              <a:rPr lang="en-US" dirty="0" smtClean="0"/>
              <a:t>Query services with rich document query support modeled as tasks</a:t>
            </a:r>
          </a:p>
          <a:p>
            <a:pPr lvl="1"/>
            <a:r>
              <a:rPr lang="en-US" dirty="0" smtClean="0"/>
              <a:t>Real time or historical</a:t>
            </a:r>
          </a:p>
          <a:p>
            <a:r>
              <a:rPr lang="en-US" dirty="0" smtClean="0"/>
              <a:t>Collections are just queries</a:t>
            </a:r>
          </a:p>
        </p:txBody>
      </p:sp>
      <p:pic>
        <p:nvPicPr>
          <p:cNvPr id="4" name="image29.png" descr="Icon-WIR-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84427"/>
            <a:ext cx="1132849" cy="91572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5358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–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Isolated, asynchronous components listening on URIs</a:t>
            </a:r>
          </a:p>
          <a:p>
            <a:r>
              <a:rPr lang="en-US" dirty="0" smtClean="0"/>
              <a:t>Each service instance represents a “living” document</a:t>
            </a:r>
          </a:p>
          <a:p>
            <a:pPr lvl="1"/>
            <a:r>
              <a:rPr lang="en-US" dirty="0" smtClean="0"/>
              <a:t>All side effects happen through REST actions on document</a:t>
            </a:r>
          </a:p>
          <a:p>
            <a:pPr lvl="1"/>
            <a:r>
              <a:rPr lang="en-US" dirty="0" smtClean="0"/>
              <a:t>Replication, consensus, notifications all leveraging symmetric model</a:t>
            </a:r>
          </a:p>
          <a:p>
            <a:r>
              <a:rPr lang="en-US" dirty="0" smtClean="0"/>
              <a:t>Stateless handlers are offered latest state and request body</a:t>
            </a:r>
          </a:p>
          <a:p>
            <a:r>
              <a:rPr lang="en-US" dirty="0" smtClean="0"/>
              <a:t>Developer declares requirements through Service options </a:t>
            </a:r>
          </a:p>
          <a:p>
            <a:pPr lvl="1"/>
            <a:r>
              <a:rPr lang="en-US" dirty="0" smtClean="0"/>
              <a:t>Replication with Strong (Eager) or Eventual consistency</a:t>
            </a:r>
          </a:p>
          <a:p>
            <a:pPr lvl="1"/>
            <a:r>
              <a:rPr lang="en-US" dirty="0" smtClean="0"/>
              <a:t>Scale out (Owner selection)</a:t>
            </a:r>
          </a:p>
          <a:p>
            <a:pPr lvl="1"/>
            <a:r>
              <a:rPr lang="en-US" dirty="0" smtClean="0"/>
              <a:t>Instrumentation</a:t>
            </a:r>
          </a:p>
          <a:p>
            <a:pPr lvl="1"/>
            <a:r>
              <a:rPr lang="en-US" dirty="0" smtClean="0"/>
              <a:t>Persistence (with deep indexing)</a:t>
            </a:r>
          </a:p>
          <a:p>
            <a:pPr lvl="1"/>
            <a:r>
              <a:rPr lang="en-US" dirty="0" smtClean="0"/>
              <a:t>And more 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409542"/>
      </p:ext>
    </p:extLst>
  </p:cSld>
  <p:clrMapOvr>
    <a:masterClrMapping/>
  </p:clrMapOvr>
</p:sld>
</file>

<file path=ppt/theme/theme1.xml><?xml version="1.0" encoding="utf-8"?>
<a:theme xmlns:a="http://schemas.openxmlformats.org/drawingml/2006/main" name="RADIO 2015 4-3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826</TotalTime>
  <Words>988</Words>
  <Application>Microsoft Macintosh PowerPoint</Application>
  <PresentationFormat>On-screen Show (16:9)</PresentationFormat>
  <Paragraphs>160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RADIO 2015 4-3</vt:lpstr>
      <vt:lpstr>Xenon https://github.com/vmware/xenon/wiki</vt:lpstr>
      <vt:lpstr>Why</vt:lpstr>
      <vt:lpstr>Synergy -&gt; Tiny Framework</vt:lpstr>
      <vt:lpstr>What it is</vt:lpstr>
      <vt:lpstr>PowerPoint Presentation</vt:lpstr>
      <vt:lpstr>PowerPoint Presentation</vt:lpstr>
      <vt:lpstr>Decentralized Model</vt:lpstr>
      <vt:lpstr>Indexing/Queries</vt:lpstr>
      <vt:lpstr>Details – Programming Model</vt:lpstr>
      <vt:lpstr>Example service</vt:lpstr>
      <vt:lpstr>Service Handler</vt:lpstr>
      <vt:lpstr>Example Service Handler</vt:lpstr>
      <vt:lpstr>Client Request</vt:lpstr>
      <vt:lpstr>Hands-on</vt:lpstr>
      <vt:lpstr>&lt;service&gt;/ui</vt:lpstr>
      <vt:lpstr>Instance Stats</vt:lpstr>
      <vt:lpstr>Queries</vt:lpstr>
      <vt:lpstr>See Example Tutorial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 Kelly</dc:creator>
  <cp:lastModifiedBy>George Chrysanthakopoulos</cp:lastModifiedBy>
  <cp:revision>66</cp:revision>
  <cp:lastPrinted>2015-02-26T00:32:10Z</cp:lastPrinted>
  <dcterms:created xsi:type="dcterms:W3CDTF">2015-02-25T23:18:36Z</dcterms:created>
  <dcterms:modified xsi:type="dcterms:W3CDTF">2016-03-24T14:14:52Z</dcterms:modified>
</cp:coreProperties>
</file>