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8" r:id="rId2"/>
    <p:sldId id="259" r:id="rId3"/>
    <p:sldId id="272" r:id="rId4"/>
    <p:sldId id="277" r:id="rId5"/>
    <p:sldId id="286" r:id="rId6"/>
    <p:sldId id="300" r:id="rId7"/>
    <p:sldId id="263" r:id="rId8"/>
    <p:sldId id="285" r:id="rId9"/>
    <p:sldId id="265" r:id="rId10"/>
    <p:sldId id="267" r:id="rId11"/>
    <p:sldId id="266" r:id="rId12"/>
    <p:sldId id="268" r:id="rId13"/>
    <p:sldId id="280" r:id="rId14"/>
    <p:sldId id="279" r:id="rId15"/>
    <p:sldId id="287" r:id="rId16"/>
    <p:sldId id="274" r:id="rId17"/>
    <p:sldId id="298" r:id="rId18"/>
    <p:sldId id="299" r:id="rId19"/>
    <p:sldId id="295" r:id="rId20"/>
    <p:sldId id="269" r:id="rId21"/>
    <p:sldId id="271" r:id="rId22"/>
    <p:sldId id="281" r:id="rId23"/>
    <p:sldId id="297" r:id="rId24"/>
    <p:sldId id="264" r:id="rId25"/>
    <p:sldId id="270" r:id="rId26"/>
    <p:sldId id="296" r:id="rId27"/>
    <p:sldId id="288" r:id="rId28"/>
    <p:sldId id="273" r:id="rId29"/>
    <p:sldId id="289" r:id="rId30"/>
    <p:sldId id="291" r:id="rId31"/>
    <p:sldId id="292" r:id="rId32"/>
    <p:sldId id="293" r:id="rId33"/>
    <p:sldId id="290" r:id="rId34"/>
    <p:sldId id="276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56" y="-2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31" d="100"/>
          <a:sy n="131" d="100"/>
        </p:scale>
        <p:origin x="-479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200400" y="8681566"/>
            <a:ext cx="2971800" cy="3114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16667-634E-AC44-970E-CD1D5887E0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8685213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</a:schemeClr>
                </a:solidFill>
              </a:rPr>
              <a:t>INTERNAL CONFIDENTIAL</a:t>
            </a:r>
          </a:p>
          <a:p>
            <a:r>
              <a:rPr lang="en-US" sz="700" dirty="0" smtClean="0">
                <a:solidFill>
                  <a:schemeClr val="tx1">
                    <a:lumMod val="75000"/>
                  </a:schemeClr>
                </a:solidFill>
              </a:rPr>
              <a:t>© 2015</a:t>
            </a:r>
            <a:r>
              <a:rPr lang="en-US" sz="700" baseline="0" dirty="0" smtClean="0">
                <a:solidFill>
                  <a:schemeClr val="tx1">
                    <a:lumMod val="75000"/>
                  </a:schemeClr>
                </a:solidFill>
              </a:rPr>
              <a:t> VMware, Inc.  All Rights Reserved.</a:t>
            </a:r>
            <a:endParaRPr lang="en-US" sz="7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1" name="Picture 10" descr="radio-2015-s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868" y="135716"/>
            <a:ext cx="1680265" cy="6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25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00400" y="8681566"/>
            <a:ext cx="2971800" cy="3114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16667-634E-AC44-970E-CD1D5887E0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8685213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</a:schemeClr>
                </a:solidFill>
              </a:rPr>
              <a:t>INTERNAL CONFIDENTIAL</a:t>
            </a:r>
          </a:p>
          <a:p>
            <a:r>
              <a:rPr lang="en-US" sz="700" dirty="0" smtClean="0">
                <a:solidFill>
                  <a:schemeClr val="tx1">
                    <a:lumMod val="75000"/>
                  </a:schemeClr>
                </a:solidFill>
              </a:rPr>
              <a:t>© 2015</a:t>
            </a:r>
            <a:r>
              <a:rPr lang="en-US" sz="700" baseline="0" dirty="0" smtClean="0">
                <a:solidFill>
                  <a:schemeClr val="tx1">
                    <a:lumMod val="75000"/>
                  </a:schemeClr>
                </a:solidFill>
              </a:rPr>
              <a:t> VMware, Inc.  All Rights Reserved.</a:t>
            </a:r>
            <a:endParaRPr lang="en-US" sz="7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2" name="Picture 11" descr="radio-2015-s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92" y="87246"/>
            <a:ext cx="1318217" cy="51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37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initial draft: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Enatai is a new VMware product being incubated in the CTO team. It provides a unified model for systems and application management across multiple infrastructures for which ‘Enatai adapters’ have been written. Customers would use the Enatai APIs to deploy and manage their </a:t>
            </a:r>
            <a:r>
              <a:rPr lang="en-US" sz="120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systems, covering Applications to Infrastructure</a:t>
            </a:r>
            <a:r>
              <a:rPr lang="en-US" sz="1200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applications in a single coherent model and implementation across multiple infrastructure clouds.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49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8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87973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4803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Metric 3 0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xfrm>
            <a:off x="1295402" y="3028950"/>
            <a:ext cx="3048000" cy="2114550"/>
          </a:xfrm>
          <a:prstGeom prst="rect">
            <a:avLst/>
          </a:prstGeom>
        </p:spPr>
        <p:txBody>
          <a:bodyPr anchor="ctr"/>
          <a:lstStyle>
            <a:lvl1pPr marL="0" indent="2834" algn="r">
              <a:spcBef>
                <a:spcPts val="0"/>
              </a:spcBef>
              <a:buClrTx/>
              <a:buSzTx/>
              <a:buFontTx/>
              <a:buNone/>
              <a:defRPr sz="7900">
                <a:solidFill>
                  <a:srgbClr val="00344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900">
                <a:solidFill>
                  <a:srgbClr val="003448"/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209701712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ultiple 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89554"/>
            <a:ext cx="4040188" cy="1586608"/>
          </a:xfrm>
        </p:spPr>
        <p:txBody>
          <a:bodyPr anchor="t" anchorCtr="0"/>
          <a:lstStyle>
            <a:lvl1pPr marL="0" indent="0" algn="ctr">
              <a:buNone/>
              <a:defRPr sz="2400" b="0" i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2389554"/>
            <a:ext cx="4041775" cy="1586608"/>
          </a:xfrm>
        </p:spPr>
        <p:txBody>
          <a:bodyPr anchor="t" anchorCtr="0"/>
          <a:lstStyle>
            <a:lvl1pPr marL="0" indent="0" algn="ctr">
              <a:buNone/>
              <a:defRPr sz="2400" b="0" i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685800" y="1063244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6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594621"/>
            <a:ext cx="9144000" cy="548879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57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Picture 12" descr="VMW_09Q3_LOGO_Corp_Gray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788258"/>
            <a:ext cx="1143000" cy="1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localhost:8082/provisioning/boot-config-service/iso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192.168.13.14:8000/resources/compute/jenkins-15445f2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2.png"/><Relationship Id="rId5" Type="http://schemas.microsoft.com/office/2007/relationships/hdphoto" Target="../media/hdphoto2.wdp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Xenon / Photon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8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Indexing/Queries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Multi version, fully indexed, replicated document store</a:t>
            </a:r>
          </a:p>
          <a:p>
            <a:pPr lvl="1"/>
            <a:r>
              <a:rPr lang="en-US" dirty="0" err="1" smtClean="0"/>
              <a:t>Lucene</a:t>
            </a:r>
            <a:r>
              <a:rPr lang="en-US" dirty="0" smtClean="0"/>
              <a:t>!</a:t>
            </a:r>
          </a:p>
          <a:p>
            <a:r>
              <a:rPr lang="en-US" dirty="0" smtClean="0"/>
              <a:t>Query services with rich document query support modeled as tasks</a:t>
            </a:r>
          </a:p>
          <a:p>
            <a:pPr lvl="1"/>
            <a:r>
              <a:rPr lang="en-US" dirty="0" smtClean="0"/>
              <a:t>Real time or historical</a:t>
            </a:r>
          </a:p>
          <a:p>
            <a:r>
              <a:rPr lang="en-US" dirty="0" smtClean="0"/>
              <a:t>Collections are just queries</a:t>
            </a:r>
          </a:p>
        </p:txBody>
      </p:sp>
      <p:pic>
        <p:nvPicPr>
          <p:cNvPr id="4" name="image29.png" descr="Icon-WIR-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84427"/>
            <a:ext cx="1132849" cy="91572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75358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–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Isolated, asynchronous components listening on URIs</a:t>
            </a:r>
          </a:p>
          <a:p>
            <a:r>
              <a:rPr lang="en-US" dirty="0" smtClean="0"/>
              <a:t>Each service instance represents a “living” document</a:t>
            </a:r>
          </a:p>
          <a:p>
            <a:pPr lvl="1"/>
            <a:r>
              <a:rPr lang="en-US" dirty="0" smtClean="0"/>
              <a:t>All side effects happen through REST actions on document</a:t>
            </a:r>
          </a:p>
          <a:p>
            <a:pPr lvl="1"/>
            <a:r>
              <a:rPr lang="en-US" dirty="0" smtClean="0"/>
              <a:t>Replication, consensus, notifications all leveraging symmetric model</a:t>
            </a:r>
          </a:p>
          <a:p>
            <a:r>
              <a:rPr lang="en-US" dirty="0" smtClean="0"/>
              <a:t>Stateless handlers are offered latest state and request body</a:t>
            </a:r>
          </a:p>
          <a:p>
            <a:r>
              <a:rPr lang="en-US" dirty="0" smtClean="0"/>
              <a:t>Developer declares requirements through Service options </a:t>
            </a:r>
          </a:p>
          <a:p>
            <a:pPr lvl="1"/>
            <a:r>
              <a:rPr lang="en-US" dirty="0" smtClean="0"/>
              <a:t>Replication with Strong (Eager) or Eventual consistency</a:t>
            </a:r>
          </a:p>
          <a:p>
            <a:pPr lvl="1"/>
            <a:r>
              <a:rPr lang="en-US" dirty="0" smtClean="0"/>
              <a:t>Scale out (Owner selection)</a:t>
            </a:r>
          </a:p>
          <a:p>
            <a:pPr lvl="1"/>
            <a:r>
              <a:rPr lang="en-US" dirty="0" smtClean="0"/>
              <a:t>Instrumentation</a:t>
            </a:r>
          </a:p>
          <a:p>
            <a:pPr lvl="1"/>
            <a:r>
              <a:rPr lang="en-US" dirty="0" smtClean="0"/>
              <a:t>Persistence (with deep indexing)</a:t>
            </a:r>
          </a:p>
          <a:p>
            <a:pPr lvl="1"/>
            <a:r>
              <a:rPr lang="en-US" dirty="0" smtClean="0"/>
              <a:t>And more 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740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latin typeface="Calibri"/>
                <a:cs typeface="Calibri"/>
              </a:rPr>
              <a:t>public class </a:t>
            </a:r>
            <a:r>
              <a:rPr lang="en-US" sz="1200" dirty="0" err="1">
                <a:latin typeface="Calibri"/>
                <a:cs typeface="Calibri"/>
              </a:rPr>
              <a:t>ExampleService</a:t>
            </a:r>
            <a:r>
              <a:rPr lang="en-US" sz="1200" dirty="0">
                <a:latin typeface="Calibri"/>
                <a:cs typeface="Calibri"/>
              </a:rPr>
              <a:t> extends </a:t>
            </a:r>
            <a:r>
              <a:rPr lang="en-US" sz="1200" dirty="0" err="1" smtClean="0">
                <a:latin typeface="Calibri"/>
                <a:cs typeface="Calibri"/>
              </a:rPr>
              <a:t>StatefullService</a:t>
            </a:r>
            <a:r>
              <a:rPr lang="en-US" sz="1200" dirty="0" smtClean="0">
                <a:latin typeface="Calibri"/>
                <a:cs typeface="Calibri"/>
              </a:rPr>
              <a:t>{</a:t>
            </a:r>
          </a:p>
          <a:p>
            <a:pPr marL="0" indent="0">
              <a:spcBef>
                <a:spcPts val="400"/>
              </a:spcBef>
              <a:buNone/>
            </a:pPr>
            <a:endParaRPr lang="en-US" sz="1200" dirty="0">
              <a:latin typeface="Calibri"/>
              <a:cs typeface="Calibri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accent1"/>
                </a:solidFill>
                <a:latin typeface="Calibri"/>
                <a:cs typeface="Calibri"/>
              </a:rPr>
              <a:t>        public static class </a:t>
            </a:r>
            <a:r>
              <a:rPr lang="en-US" sz="1400" dirty="0" err="1">
                <a:solidFill>
                  <a:schemeClr val="accent1"/>
                </a:solidFill>
                <a:latin typeface="Calibri"/>
                <a:cs typeface="Calibri"/>
              </a:rPr>
              <a:t>ExampleServiceState</a:t>
            </a:r>
            <a:r>
              <a:rPr lang="en-US" sz="1400" dirty="0">
                <a:solidFill>
                  <a:schemeClr val="accent1"/>
                </a:solidFill>
                <a:latin typeface="Calibri"/>
                <a:cs typeface="Calibri"/>
              </a:rPr>
              <a:t> extends </a:t>
            </a:r>
            <a:r>
              <a:rPr lang="en-US" sz="1400" dirty="0" err="1">
                <a:solidFill>
                  <a:schemeClr val="accent1"/>
                </a:solidFill>
                <a:latin typeface="Calibri"/>
                <a:cs typeface="Calibri"/>
              </a:rPr>
              <a:t>ServiceDocument</a:t>
            </a:r>
            <a:r>
              <a:rPr lang="en-US" sz="1400" dirty="0">
                <a:solidFill>
                  <a:schemeClr val="accent1"/>
                </a:solidFill>
                <a:latin typeface="Calibri"/>
                <a:cs typeface="Calibri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accent1"/>
                </a:solidFill>
                <a:latin typeface="Calibri"/>
                <a:cs typeface="Calibri"/>
              </a:rPr>
              <a:t>            public </a:t>
            </a:r>
            <a:r>
              <a:rPr lang="en-US" sz="1400" dirty="0">
                <a:solidFill>
                  <a:schemeClr val="accent1"/>
                </a:solidFill>
                <a:latin typeface="Calibri"/>
                <a:cs typeface="Calibri"/>
              </a:rPr>
              <a:t>Long counter;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accent1"/>
                </a:solidFill>
                <a:latin typeface="Calibri"/>
                <a:cs typeface="Calibri"/>
              </a:rPr>
              <a:t>            public String name;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accent1"/>
                </a:solidFill>
                <a:latin typeface="Calibri"/>
                <a:cs typeface="Calibri"/>
              </a:rPr>
              <a:t>        </a:t>
            </a:r>
            <a:r>
              <a:rPr lang="en-US" sz="1400" dirty="0" smtClean="0">
                <a:solidFill>
                  <a:schemeClr val="accent1"/>
                </a:solidFill>
                <a:latin typeface="Calibri"/>
                <a:cs typeface="Calibri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endParaRPr lang="en-US" sz="12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200" dirty="0">
                <a:latin typeface="Calibri"/>
                <a:cs typeface="Calibri"/>
              </a:rPr>
              <a:t>        public </a:t>
            </a:r>
            <a:r>
              <a:rPr lang="en-US" sz="1200" dirty="0" err="1">
                <a:latin typeface="Calibri"/>
                <a:cs typeface="Calibri"/>
              </a:rPr>
              <a:t>ExampleService</a:t>
            </a:r>
            <a:r>
              <a:rPr lang="en-US" sz="1200" dirty="0">
                <a:latin typeface="Calibri"/>
                <a:cs typeface="Calibri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cs typeface="Calibri"/>
              </a:rPr>
              <a:t>        </a:t>
            </a:r>
            <a:r>
              <a:rPr lang="en-US" sz="1200" dirty="0" smtClean="0">
                <a:latin typeface="Calibri"/>
                <a:cs typeface="Calibri"/>
              </a:rPr>
              <a:t>    super</a:t>
            </a:r>
            <a:r>
              <a:rPr lang="en-US" sz="1200" dirty="0">
                <a:latin typeface="Calibri"/>
                <a:cs typeface="Calibri"/>
              </a:rPr>
              <a:t>(</a:t>
            </a:r>
            <a:r>
              <a:rPr lang="en-US" sz="1200" dirty="0" err="1">
                <a:latin typeface="Calibri"/>
                <a:cs typeface="Calibri"/>
              </a:rPr>
              <a:t>ExampleServiceState.class</a:t>
            </a:r>
            <a:r>
              <a:rPr lang="en-US" sz="1200" dirty="0">
                <a:latin typeface="Calibri"/>
                <a:cs typeface="Calibri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cs typeface="Calibri"/>
              </a:rPr>
              <a:t>       </a:t>
            </a:r>
            <a:r>
              <a:rPr lang="en-US" sz="1200" dirty="0" smtClean="0">
                <a:latin typeface="Calibri"/>
                <a:cs typeface="Calibri"/>
              </a:rPr>
              <a:t>     </a:t>
            </a:r>
            <a:r>
              <a:rPr lang="en-US" sz="1200" dirty="0" err="1">
                <a:latin typeface="Calibri"/>
                <a:cs typeface="Calibri"/>
              </a:rPr>
              <a:t>super.toggleOption</a:t>
            </a:r>
            <a:r>
              <a:rPr lang="en-US" sz="1200" dirty="0">
                <a:latin typeface="Calibri"/>
                <a:cs typeface="Calibri"/>
              </a:rPr>
              <a:t>(</a:t>
            </a:r>
            <a:r>
              <a:rPr lang="en-US" sz="1200" dirty="0" err="1">
                <a:latin typeface="Calibri"/>
                <a:cs typeface="Calibri"/>
              </a:rPr>
              <a:t>ServiceOption.</a:t>
            </a:r>
            <a:r>
              <a:rPr lang="en-US" sz="1200" i="1" dirty="0" err="1">
                <a:latin typeface="Calibri"/>
                <a:cs typeface="Calibri"/>
              </a:rPr>
              <a:t>PERSISTENCE</a:t>
            </a:r>
            <a:r>
              <a:rPr lang="en-US" sz="1200" i="1" dirty="0">
                <a:latin typeface="Calibri"/>
                <a:cs typeface="Calibri"/>
              </a:rPr>
              <a:t>, true);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cs typeface="Calibri"/>
              </a:rPr>
              <a:t>        </a:t>
            </a:r>
            <a:r>
              <a:rPr lang="en-US" sz="1200" dirty="0" smtClean="0">
                <a:latin typeface="Calibri"/>
                <a:cs typeface="Calibri"/>
              </a:rPr>
              <a:t>    </a:t>
            </a:r>
            <a:r>
              <a:rPr lang="en-US" sz="1200" dirty="0" err="1" smtClean="0">
                <a:latin typeface="Calibri"/>
                <a:cs typeface="Calibri"/>
              </a:rPr>
              <a:t>super.toggleOption</a:t>
            </a:r>
            <a:r>
              <a:rPr lang="en-US" sz="1200" dirty="0">
                <a:latin typeface="Calibri"/>
                <a:cs typeface="Calibri"/>
              </a:rPr>
              <a:t>(</a:t>
            </a:r>
            <a:r>
              <a:rPr lang="en-US" sz="1200" dirty="0" err="1">
                <a:latin typeface="Calibri"/>
                <a:cs typeface="Calibri"/>
              </a:rPr>
              <a:t>ServiceOption.</a:t>
            </a:r>
            <a:r>
              <a:rPr lang="en-US" sz="1200" i="1" dirty="0" err="1">
                <a:latin typeface="Calibri"/>
                <a:cs typeface="Calibri"/>
              </a:rPr>
              <a:t>REPLICATION</a:t>
            </a:r>
            <a:r>
              <a:rPr lang="en-US" sz="1200" i="1" dirty="0">
                <a:latin typeface="Calibri"/>
                <a:cs typeface="Calibri"/>
              </a:rPr>
              <a:t>, true);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cs typeface="Calibri"/>
              </a:rPr>
              <a:t>       </a:t>
            </a:r>
            <a:r>
              <a:rPr lang="en-US" sz="1200" dirty="0" smtClean="0">
                <a:latin typeface="Calibri"/>
                <a:cs typeface="Calibri"/>
              </a:rPr>
              <a:t>     </a:t>
            </a:r>
            <a:r>
              <a:rPr lang="en-US" sz="1200" dirty="0" err="1">
                <a:latin typeface="Calibri"/>
                <a:cs typeface="Calibri"/>
              </a:rPr>
              <a:t>super.toggleOption</a:t>
            </a:r>
            <a:r>
              <a:rPr lang="en-US" sz="1200" dirty="0">
                <a:latin typeface="Calibri"/>
                <a:cs typeface="Calibri"/>
              </a:rPr>
              <a:t>(</a:t>
            </a:r>
            <a:r>
              <a:rPr lang="en-US" sz="1200" dirty="0" err="1">
                <a:latin typeface="Calibri"/>
                <a:cs typeface="Calibri"/>
              </a:rPr>
              <a:t>ServiceOption.</a:t>
            </a:r>
            <a:r>
              <a:rPr lang="en-US" sz="1200" i="1" dirty="0" err="1">
                <a:latin typeface="Calibri"/>
                <a:cs typeface="Calibri"/>
              </a:rPr>
              <a:t>INSTRUMENTATION</a:t>
            </a:r>
            <a:r>
              <a:rPr lang="en-US" sz="1200" i="1" dirty="0">
                <a:latin typeface="Calibri"/>
                <a:cs typeface="Calibri"/>
              </a:rPr>
              <a:t>, true);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cs typeface="Calibri"/>
              </a:rPr>
              <a:t>       </a:t>
            </a:r>
            <a:r>
              <a:rPr lang="en-US" sz="1200" dirty="0" smtClean="0">
                <a:latin typeface="Calibri"/>
                <a:cs typeface="Calibri"/>
              </a:rPr>
              <a:t>     </a:t>
            </a:r>
            <a:r>
              <a:rPr lang="en-US" sz="1200" dirty="0" err="1">
                <a:latin typeface="Calibri"/>
                <a:cs typeface="Calibri"/>
              </a:rPr>
              <a:t>super.toggleOption</a:t>
            </a:r>
            <a:r>
              <a:rPr lang="en-US" sz="1200" dirty="0">
                <a:latin typeface="Calibri"/>
                <a:cs typeface="Calibri"/>
              </a:rPr>
              <a:t>(</a:t>
            </a:r>
            <a:r>
              <a:rPr lang="en-US" sz="1200" dirty="0" err="1">
                <a:latin typeface="Calibri"/>
                <a:cs typeface="Calibri"/>
              </a:rPr>
              <a:t>ServiceOption.</a:t>
            </a:r>
            <a:r>
              <a:rPr lang="en-US" sz="1200" i="1" dirty="0" err="1">
                <a:latin typeface="Calibri"/>
                <a:cs typeface="Calibri"/>
              </a:rPr>
              <a:t>OWNER_SELECTION</a:t>
            </a:r>
            <a:r>
              <a:rPr lang="en-US" sz="1200" i="1" dirty="0">
                <a:latin typeface="Calibri"/>
                <a:cs typeface="Calibri"/>
              </a:rPr>
              <a:t>, true);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cs typeface="Calibri"/>
              </a:rPr>
              <a:t>    }</a:t>
            </a:r>
            <a:r>
              <a:rPr lang="en-US" sz="1200" dirty="0" smtClean="0">
                <a:latin typeface="Calibri"/>
                <a:cs typeface="Calibri"/>
              </a:rPr>
              <a:t>       </a:t>
            </a:r>
          </a:p>
          <a:p>
            <a:pPr marL="0" indent="0">
              <a:buNone/>
            </a:pPr>
            <a:endParaRPr lang="en-US" sz="12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200" dirty="0" smtClean="0">
                <a:latin typeface="Calibri"/>
                <a:cs typeface="Calibri"/>
              </a:rPr>
              <a:t>      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6486075" y="1469571"/>
            <a:ext cx="1805185" cy="692797"/>
          </a:xfrm>
          <a:prstGeom prst="wedgeEllipseCallout">
            <a:avLst>
              <a:gd name="adj1" fmla="val -91927"/>
              <a:gd name="adj2" fmla="val -142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State Definition (PODO)</a:t>
            </a:r>
            <a:endParaRPr lang="en-US" sz="1400" dirty="0"/>
          </a:p>
        </p:txBody>
      </p:sp>
      <p:sp>
        <p:nvSpPr>
          <p:cNvPr id="5" name="Line Callout 1 4"/>
          <p:cNvSpPr/>
          <p:nvPr/>
        </p:nvSpPr>
        <p:spPr>
          <a:xfrm>
            <a:off x="5427363" y="2592745"/>
            <a:ext cx="2391609" cy="881742"/>
          </a:xfrm>
          <a:prstGeom prst="borderCallout1">
            <a:avLst>
              <a:gd name="adj1" fmla="val 18750"/>
              <a:gd name="adj2" fmla="val -8333"/>
              <a:gd name="adj3" fmla="val 129933"/>
              <a:gd name="adj4" fmla="val -419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Author declares requirements,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runtime fulfills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them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858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Pure asynchronous model and task based parallelism uses a thread per core</a:t>
            </a:r>
          </a:p>
          <a:p>
            <a:r>
              <a:rPr lang="en-US" dirty="0" smtClean="0"/>
              <a:t>For each request, </a:t>
            </a:r>
            <a:r>
              <a:rPr lang="en-US" dirty="0"/>
              <a:t>method invoked on a service instance,</a:t>
            </a:r>
          </a:p>
          <a:p>
            <a:pPr lvl="1"/>
            <a:r>
              <a:rPr lang="en-US" dirty="0"/>
              <a:t>on the owner node, for strongly consistent services and services with owner selection, </a:t>
            </a:r>
          </a:p>
          <a:p>
            <a:pPr lvl="1"/>
            <a:r>
              <a:rPr lang="en-US" dirty="0"/>
              <a:t>or on all nodes in parallel for replicated services </a:t>
            </a:r>
          </a:p>
          <a:p>
            <a:r>
              <a:rPr lang="en-US" dirty="0" smtClean="0"/>
              <a:t>A handler is 100</a:t>
            </a:r>
            <a:r>
              <a:rPr lang="en-US" dirty="0"/>
              <a:t>% stateless (lambda) with two arguments</a:t>
            </a:r>
          </a:p>
          <a:p>
            <a:pPr lvl="1"/>
            <a:r>
              <a:rPr lang="en-US" dirty="0"/>
              <a:t>Request body</a:t>
            </a:r>
          </a:p>
          <a:p>
            <a:pPr lvl="1"/>
            <a:r>
              <a:rPr lang="en-US" dirty="0"/>
              <a:t>Current, committed state</a:t>
            </a:r>
          </a:p>
          <a:p>
            <a:pPr lvl="1"/>
            <a:r>
              <a:rPr lang="en-US" dirty="0"/>
              <a:t>No need to ever keep anything in memory!</a:t>
            </a:r>
          </a:p>
          <a:p>
            <a:r>
              <a:rPr lang="en-US" dirty="0"/>
              <a:t>Default behavior queues updates if an update operation is in progress, across several asynchronous steps</a:t>
            </a:r>
          </a:p>
          <a:p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900,000 </a:t>
            </a:r>
            <a:r>
              <a:rPr lang="en-US" dirty="0"/>
              <a:t>updates / sec in </a:t>
            </a:r>
            <a:r>
              <a:rPr lang="en-US" dirty="0" smtClean="0"/>
              <a:t>process for non replicated, non durable</a:t>
            </a:r>
          </a:p>
          <a:p>
            <a:pPr lvl="1"/>
            <a:r>
              <a:rPr lang="en-US" dirty="0"/>
              <a:t>5</a:t>
            </a:r>
            <a:r>
              <a:rPr lang="en-US" dirty="0" smtClean="0"/>
              <a:t>0,000 update / sec for durable service, 2K JSON serialized state (deep indexing included!)</a:t>
            </a:r>
          </a:p>
          <a:p>
            <a:pPr lvl="1"/>
            <a:r>
              <a:rPr lang="en-US" dirty="0" smtClean="0"/>
              <a:t>5,000 updates / sec for durable, strongly consistent, replicated service, 5 nodes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88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S</a:t>
            </a:r>
            <a:r>
              <a:rPr lang="en-US" dirty="0" smtClean="0"/>
              <a:t>ervice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633"/>
            <a:ext cx="8229600" cy="3065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public </a:t>
            </a:r>
            <a:r>
              <a:rPr lang="en-US" sz="1200" dirty="0">
                <a:latin typeface="Consolas"/>
                <a:cs typeface="Consolas"/>
              </a:rPr>
              <a:t>void </a:t>
            </a:r>
            <a:r>
              <a:rPr lang="en-US" sz="1200" dirty="0" err="1">
                <a:latin typeface="Consolas"/>
                <a:cs typeface="Consolas"/>
              </a:rPr>
              <a:t>handlePatch</a:t>
            </a:r>
            <a:r>
              <a:rPr lang="en-US" sz="1200" dirty="0">
                <a:latin typeface="Consolas"/>
                <a:cs typeface="Consolas"/>
              </a:rPr>
              <a:t>(Operation patch)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</a:t>
            </a:r>
            <a:r>
              <a:rPr lang="pl-PL" sz="1200" dirty="0">
                <a:latin typeface="Consolas"/>
                <a:cs typeface="Consolas"/>
              </a:rPr>
              <a:t> </a:t>
            </a:r>
            <a:r>
              <a:rPr lang="pl-PL" sz="1200" dirty="0" err="1">
                <a:latin typeface="Consolas"/>
                <a:cs typeface="Consolas"/>
              </a:rPr>
              <a:t>ExampleServiceState</a:t>
            </a:r>
            <a:r>
              <a:rPr lang="pl-PL" sz="1200" dirty="0">
                <a:latin typeface="Consolas"/>
                <a:cs typeface="Consolas"/>
              </a:rPr>
              <a:t> body = </a:t>
            </a:r>
            <a:r>
              <a:rPr lang="pl-PL" sz="1200" dirty="0" err="1" smtClean="0">
                <a:latin typeface="Consolas"/>
                <a:cs typeface="Consolas"/>
              </a:rPr>
              <a:t>getBody</a:t>
            </a:r>
            <a:r>
              <a:rPr lang="pl-PL" sz="1200" dirty="0" smtClean="0">
                <a:latin typeface="Consolas"/>
                <a:cs typeface="Consolas"/>
              </a:rPr>
              <a:t>(</a:t>
            </a:r>
            <a:r>
              <a:rPr lang="pl-PL" sz="1200" dirty="0" err="1" smtClean="0">
                <a:latin typeface="Consolas"/>
                <a:cs typeface="Consolas"/>
              </a:rPr>
              <a:t>patch</a:t>
            </a:r>
            <a:r>
              <a:rPr lang="pl-PL" sz="1200" dirty="0" smtClean="0">
                <a:latin typeface="Consolas"/>
                <a:cs typeface="Consolas"/>
              </a:rPr>
              <a:t>)</a:t>
            </a:r>
            <a:r>
              <a:rPr lang="pl-PL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pl-PL" sz="1200" dirty="0">
                <a:latin typeface="Consolas"/>
                <a:cs typeface="Consolas"/>
              </a:rPr>
              <a:t>      </a:t>
            </a:r>
            <a:r>
              <a:rPr lang="pl-PL" sz="1200" dirty="0" err="1" smtClean="0">
                <a:latin typeface="Consolas"/>
                <a:cs typeface="Consolas"/>
              </a:rPr>
              <a:t>ExampleServiceState</a:t>
            </a:r>
            <a:r>
              <a:rPr lang="pl-PL" sz="1200" dirty="0" smtClean="0">
                <a:latin typeface="Consolas"/>
                <a:cs typeface="Consolas"/>
              </a:rPr>
              <a:t> </a:t>
            </a:r>
            <a:r>
              <a:rPr lang="pl-PL" sz="1200" dirty="0" err="1">
                <a:latin typeface="Consolas"/>
                <a:cs typeface="Consolas"/>
              </a:rPr>
              <a:t>currentState</a:t>
            </a:r>
            <a:r>
              <a:rPr lang="pl-PL" sz="1200" dirty="0">
                <a:latin typeface="Consolas"/>
                <a:cs typeface="Consolas"/>
              </a:rPr>
              <a:t> = </a:t>
            </a:r>
            <a:r>
              <a:rPr lang="pl-PL" sz="1200" dirty="0" err="1">
                <a:latin typeface="Consolas"/>
                <a:cs typeface="Consolas"/>
              </a:rPr>
              <a:t>getState</a:t>
            </a:r>
            <a:r>
              <a:rPr lang="pl-PL" sz="1200" dirty="0">
                <a:latin typeface="Consolas"/>
                <a:cs typeface="Consolas"/>
              </a:rPr>
              <a:t>(</a:t>
            </a:r>
            <a:r>
              <a:rPr lang="pl-PL" sz="1200" dirty="0" err="1">
                <a:latin typeface="Consolas"/>
                <a:cs typeface="Consolas"/>
              </a:rPr>
              <a:t>update</a:t>
            </a:r>
            <a:r>
              <a:rPr lang="pl-PL" sz="1200" dirty="0">
                <a:latin typeface="Consolas"/>
                <a:cs typeface="Consolas"/>
              </a:rPr>
              <a:t>);</a:t>
            </a:r>
            <a:r>
              <a:rPr lang="cs-CZ" sz="1200" dirty="0" smtClean="0">
                <a:latin typeface="Consolas"/>
                <a:cs typeface="Consolas"/>
              </a:rPr>
              <a:t>   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dirty="0" smtClean="0">
                <a:latin typeface="Consolas"/>
                <a:cs typeface="Consolas"/>
              </a:rPr>
              <a:t>     </a:t>
            </a:r>
            <a:r>
              <a:rPr lang="cs-CZ" sz="1200" dirty="0" err="1" smtClean="0">
                <a:latin typeface="Consolas"/>
                <a:cs typeface="Consolas"/>
              </a:rPr>
              <a:t>if</a:t>
            </a:r>
            <a:r>
              <a:rPr lang="cs-CZ" sz="1200" dirty="0" smtClean="0">
                <a:latin typeface="Consolas"/>
                <a:cs typeface="Consolas"/>
              </a:rPr>
              <a:t> (</a:t>
            </a:r>
            <a:r>
              <a:rPr lang="cs-CZ" sz="1200" dirty="0" err="1" smtClean="0">
                <a:latin typeface="Consolas"/>
                <a:cs typeface="Consolas"/>
              </a:rPr>
              <a:t>body.name</a:t>
            </a:r>
            <a:r>
              <a:rPr lang="cs-CZ" sz="1200" dirty="0" smtClean="0">
                <a:latin typeface="Consolas"/>
                <a:cs typeface="Consolas"/>
              </a:rPr>
              <a:t> == </a:t>
            </a:r>
            <a:r>
              <a:rPr lang="cs-CZ" sz="1200" dirty="0" err="1" smtClean="0">
                <a:latin typeface="Consolas"/>
                <a:cs typeface="Consolas"/>
              </a:rPr>
              <a:t>null</a:t>
            </a:r>
            <a:r>
              <a:rPr lang="cs-CZ" sz="12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dirty="0" smtClean="0">
                <a:latin typeface="Consolas"/>
                <a:cs typeface="Consolas"/>
              </a:rPr>
              <a:t>          </a:t>
            </a:r>
            <a:r>
              <a:rPr lang="cs-CZ" sz="1200" dirty="0" err="1" smtClean="0">
                <a:latin typeface="Consolas"/>
                <a:cs typeface="Consolas"/>
              </a:rPr>
              <a:t>patch.fail</a:t>
            </a:r>
            <a:r>
              <a:rPr lang="cs-CZ" sz="1200" dirty="0" smtClean="0">
                <a:latin typeface="Consolas"/>
                <a:cs typeface="Consolas"/>
              </a:rPr>
              <a:t>(</a:t>
            </a:r>
            <a:r>
              <a:rPr lang="cs-CZ" sz="1200" dirty="0" err="1" smtClean="0">
                <a:latin typeface="Consolas"/>
                <a:cs typeface="Consolas"/>
              </a:rPr>
              <a:t>new</a:t>
            </a:r>
            <a:r>
              <a:rPr lang="cs-CZ" sz="1200" dirty="0" smtClean="0">
                <a:latin typeface="Consolas"/>
                <a:cs typeface="Consolas"/>
              </a:rPr>
              <a:t> </a:t>
            </a:r>
            <a:r>
              <a:rPr lang="cs-CZ" sz="1200" dirty="0" err="1" smtClean="0">
                <a:latin typeface="Consolas"/>
                <a:cs typeface="Consolas"/>
              </a:rPr>
              <a:t>IllegalArgumentException</a:t>
            </a:r>
            <a:r>
              <a:rPr lang="cs-CZ" sz="1200" dirty="0" smtClean="0">
                <a:latin typeface="Consolas"/>
                <a:cs typeface="Consolas"/>
              </a:rPr>
              <a:t>(„</a:t>
            </a:r>
            <a:r>
              <a:rPr lang="cs-CZ" sz="1200" dirty="0" err="1" smtClean="0">
                <a:latin typeface="Consolas"/>
                <a:cs typeface="Consolas"/>
              </a:rPr>
              <a:t>name</a:t>
            </a:r>
            <a:r>
              <a:rPr lang="cs-CZ" sz="1200" dirty="0" smtClean="0">
                <a:latin typeface="Consolas"/>
                <a:cs typeface="Consolas"/>
              </a:rPr>
              <a:t> </a:t>
            </a:r>
            <a:r>
              <a:rPr lang="cs-CZ" sz="1200" dirty="0" err="1" smtClean="0">
                <a:latin typeface="Consolas"/>
                <a:cs typeface="Consolas"/>
              </a:rPr>
              <a:t>is</a:t>
            </a:r>
            <a:r>
              <a:rPr lang="cs-CZ" sz="1200" dirty="0" smtClean="0">
                <a:latin typeface="Consolas"/>
                <a:cs typeface="Consolas"/>
              </a:rPr>
              <a:t> </a:t>
            </a:r>
            <a:r>
              <a:rPr lang="cs-CZ" sz="1200" dirty="0" err="1" smtClean="0">
                <a:latin typeface="Consolas"/>
                <a:cs typeface="Consolas"/>
              </a:rPr>
              <a:t>required</a:t>
            </a:r>
            <a:r>
              <a:rPr lang="cs-CZ" sz="1200" dirty="0" smtClean="0">
                <a:latin typeface="Consolas"/>
                <a:cs typeface="Consolas"/>
              </a:rPr>
              <a:t>“);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dirty="0" smtClean="0">
                <a:latin typeface="Consolas"/>
                <a:cs typeface="Consolas"/>
              </a:rPr>
              <a:t>          return;</a:t>
            </a:r>
          </a:p>
          <a:p>
            <a:pPr marL="0" indent="0">
              <a:buNone/>
            </a:pPr>
            <a:r>
              <a:rPr lang="cs-CZ" sz="1200" dirty="0" smtClean="0">
                <a:latin typeface="Consolas"/>
                <a:cs typeface="Consolas"/>
              </a:rPr>
              <a:t>      }</a:t>
            </a:r>
          </a:p>
          <a:p>
            <a:pPr marL="0" indent="0">
              <a:buNone/>
            </a:pPr>
            <a:r>
              <a:rPr lang="cs-CZ" sz="1200" dirty="0" smtClean="0">
                <a:latin typeface="Consolas"/>
                <a:cs typeface="Consolas"/>
              </a:rPr>
              <a:t>      </a:t>
            </a:r>
            <a:r>
              <a:rPr lang="cs-CZ" sz="1200" dirty="0" err="1" smtClean="0">
                <a:latin typeface="Consolas"/>
                <a:cs typeface="Consolas"/>
              </a:rPr>
              <a:t>currentState.name</a:t>
            </a:r>
            <a:r>
              <a:rPr lang="cs-CZ" sz="1200" dirty="0" smtClean="0">
                <a:latin typeface="Consolas"/>
                <a:cs typeface="Consolas"/>
              </a:rPr>
              <a:t> = </a:t>
            </a:r>
            <a:r>
              <a:rPr lang="cs-CZ" sz="1200" dirty="0" err="1" smtClean="0">
                <a:latin typeface="Consolas"/>
                <a:cs typeface="Consolas"/>
              </a:rPr>
              <a:t>body.name</a:t>
            </a:r>
            <a:r>
              <a:rPr lang="cs-CZ" sz="1200" dirty="0" smtClean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dirty="0" smtClean="0">
                <a:latin typeface="Consolas"/>
                <a:cs typeface="Consolas"/>
              </a:rPr>
              <a:t>     </a:t>
            </a:r>
            <a:r>
              <a:rPr lang="cs-CZ" sz="1200" dirty="0" err="1">
                <a:latin typeface="Consolas"/>
                <a:cs typeface="Consolas"/>
              </a:rPr>
              <a:t>patch.complete</a:t>
            </a:r>
            <a:r>
              <a:rPr lang="cs-CZ" sz="12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dirty="0" smtClean="0">
                <a:latin typeface="Consolas"/>
                <a:cs typeface="Consolas"/>
              </a:rPr>
              <a:t>}</a:t>
            </a:r>
            <a:endParaRPr lang="cs-CZ" sz="12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cs-CZ" sz="12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cs-CZ" sz="1200" dirty="0">
                <a:latin typeface="Calibri"/>
                <a:cs typeface="Calibri"/>
              </a:rPr>
              <a:t>    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7" name="Line Callout 1 (Border and Accent Bar) 6"/>
          <p:cNvSpPr/>
          <p:nvPr/>
        </p:nvSpPr>
        <p:spPr>
          <a:xfrm>
            <a:off x="6076756" y="2571750"/>
            <a:ext cx="2896693" cy="1648020"/>
          </a:xfrm>
          <a:prstGeom prst="accentBorderCallout1">
            <a:avLst>
              <a:gd name="adj1" fmla="val 18750"/>
              <a:gd name="adj2" fmla="val -8333"/>
              <a:gd name="adj3" fmla="val 36742"/>
              <a:gd name="adj4" fmla="val -12073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Op.complete</a:t>
            </a:r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() initiates asynchronous pipeline that:</a:t>
            </a:r>
          </a:p>
          <a:p>
            <a:pPr marL="342900" indent="-342900">
              <a:buAutoNum type="arabicParenR"/>
            </a:pPr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Replicates to peers using consensus protocol</a:t>
            </a:r>
          </a:p>
          <a:p>
            <a:pPr marL="342900" indent="-342900">
              <a:buAutoNum type="arabicParenR"/>
            </a:pPr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Indexes</a:t>
            </a:r>
          </a:p>
          <a:p>
            <a:pPr marL="342900" indent="-342900">
              <a:buAutoNum type="arabicParenR"/>
            </a:pPr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Publishes notifications</a:t>
            </a:r>
          </a:p>
          <a:p>
            <a:pPr marL="342900" indent="-342900">
              <a:buAutoNum type="arabicParenR"/>
            </a:pPr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Replies to client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4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633"/>
            <a:ext cx="8229600" cy="3065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>
                <a:latin typeface="Consolas"/>
                <a:cs typeface="Consolas"/>
              </a:rPr>
              <a:t>ComputeState</a:t>
            </a:r>
            <a:r>
              <a:rPr lang="en-US" sz="1200" dirty="0" smtClean="0">
                <a:latin typeface="Consolas"/>
                <a:cs typeface="Consolas"/>
              </a:rPr>
              <a:t> body = new </a:t>
            </a:r>
            <a:r>
              <a:rPr lang="en-US" sz="1200" dirty="0" err="1" smtClean="0">
                <a:latin typeface="Consolas"/>
                <a:cs typeface="Consolas"/>
              </a:rPr>
              <a:t>ComputeState</a:t>
            </a:r>
            <a:r>
              <a:rPr lang="en-US" sz="12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latin typeface="Consolas"/>
                <a:cs typeface="Consolas"/>
              </a:rPr>
              <a:t>b</a:t>
            </a:r>
            <a:r>
              <a:rPr lang="en-US" sz="1200" dirty="0" err="1" smtClean="0">
                <a:latin typeface="Consolas"/>
                <a:cs typeface="Consolas"/>
              </a:rPr>
              <a:t>ody.cpuCount</a:t>
            </a:r>
            <a:r>
              <a:rPr lang="en-US" sz="1200" dirty="0" smtClean="0">
                <a:latin typeface="Consolas"/>
                <a:cs typeface="Consolas"/>
              </a:rPr>
              <a:t>= 8;</a:t>
            </a:r>
          </a:p>
          <a:p>
            <a:pPr marL="0" indent="0">
              <a:buNone/>
            </a:pPr>
            <a:r>
              <a:rPr lang="en-US" sz="1200" dirty="0" err="1">
                <a:latin typeface="Consolas"/>
                <a:cs typeface="Consolas"/>
              </a:rPr>
              <a:t>b</a:t>
            </a:r>
            <a:r>
              <a:rPr lang="en-US" sz="1200" dirty="0" err="1" smtClean="0">
                <a:latin typeface="Consolas"/>
                <a:cs typeface="Consolas"/>
              </a:rPr>
              <a:t>ody.name</a:t>
            </a:r>
            <a:r>
              <a:rPr lang="en-US" sz="1200" dirty="0" smtClean="0">
                <a:latin typeface="Consolas"/>
                <a:cs typeface="Consolas"/>
              </a:rPr>
              <a:t> = “photon instance”;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Operation post = </a:t>
            </a:r>
            <a:r>
              <a:rPr lang="en-US" sz="1200" dirty="0" err="1" smtClean="0">
                <a:latin typeface="Consolas"/>
                <a:cs typeface="Consolas"/>
              </a:rPr>
              <a:t>Operation.createPost</a:t>
            </a:r>
            <a:r>
              <a:rPr lang="en-US" sz="1200" dirty="0" smtClean="0">
                <a:latin typeface="Consolas"/>
                <a:cs typeface="Consolas"/>
              </a:rPr>
              <a:t>(this, “resources/compute”)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.</a:t>
            </a:r>
            <a:r>
              <a:rPr lang="en-US" sz="1200" dirty="0" err="1" smtClean="0">
                <a:latin typeface="Consolas"/>
                <a:cs typeface="Consolas"/>
              </a:rPr>
              <a:t>setBody</a:t>
            </a:r>
            <a:r>
              <a:rPr lang="en-US" sz="1200" dirty="0" smtClean="0">
                <a:latin typeface="Consolas"/>
                <a:cs typeface="Consolas"/>
              </a:rPr>
              <a:t>(body)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.</a:t>
            </a:r>
            <a:r>
              <a:rPr lang="en-US" sz="1200" dirty="0" err="1" smtClean="0">
                <a:latin typeface="Consolas"/>
                <a:cs typeface="Consolas"/>
              </a:rPr>
              <a:t>setCompletion</a:t>
            </a:r>
            <a:r>
              <a:rPr lang="en-US" sz="1200" dirty="0" smtClean="0">
                <a:latin typeface="Consolas"/>
                <a:cs typeface="Consolas"/>
              </a:rPr>
              <a:t>((</a:t>
            </a:r>
            <a:r>
              <a:rPr lang="en-US" sz="1200" dirty="0" err="1" smtClean="0">
                <a:latin typeface="Consolas"/>
                <a:cs typeface="Consolas"/>
              </a:rPr>
              <a:t>o,e</a:t>
            </a:r>
            <a:r>
              <a:rPr lang="en-US" sz="1200" dirty="0" smtClean="0">
                <a:latin typeface="Consolas"/>
                <a:cs typeface="Consolas"/>
              </a:rPr>
              <a:t>) -&gt;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if (e != null) {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    </a:t>
            </a:r>
            <a:r>
              <a:rPr lang="en-US" sz="1200" dirty="0" err="1" smtClean="0">
                <a:latin typeface="Consolas"/>
                <a:cs typeface="Consolas"/>
              </a:rPr>
              <a:t>logSevere</a:t>
            </a:r>
            <a:r>
              <a:rPr lang="en-US" sz="1200" dirty="0" smtClean="0">
                <a:latin typeface="Consolas"/>
                <a:cs typeface="Consolas"/>
              </a:rPr>
              <a:t>(e); return;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</a:t>
            </a:r>
            <a:r>
              <a:rPr lang="en-US" sz="1200" dirty="0" err="1" smtClean="0">
                <a:latin typeface="Consolas"/>
                <a:cs typeface="Consolas"/>
              </a:rPr>
              <a:t>ComputeState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rsp</a:t>
            </a:r>
            <a:r>
              <a:rPr lang="en-US" sz="1200" dirty="0" smtClean="0">
                <a:latin typeface="Consolas"/>
                <a:cs typeface="Consolas"/>
              </a:rPr>
              <a:t> = </a:t>
            </a:r>
            <a:r>
              <a:rPr lang="en-US" sz="1200" dirty="0" err="1" smtClean="0">
                <a:latin typeface="Consolas"/>
                <a:cs typeface="Consolas"/>
              </a:rPr>
              <a:t>o.getBody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 err="1" smtClean="0">
                <a:latin typeface="Consolas"/>
                <a:cs typeface="Consolas"/>
              </a:rPr>
              <a:t>ComputeState.class</a:t>
            </a:r>
            <a:r>
              <a:rPr lang="en-US" sz="1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</a:t>
            </a:r>
            <a:r>
              <a:rPr lang="en-US" sz="1200" dirty="0" err="1" smtClean="0">
                <a:latin typeface="Consolas"/>
                <a:cs typeface="Consolas"/>
              </a:rPr>
              <a:t>logInfo</a:t>
            </a:r>
            <a:r>
              <a:rPr lang="en-US" sz="1200" dirty="0" smtClean="0">
                <a:latin typeface="Consolas"/>
                <a:cs typeface="Consolas"/>
              </a:rPr>
              <a:t>(“Creating new compute instance: %s”, </a:t>
            </a:r>
            <a:r>
              <a:rPr lang="en-US" sz="1200" dirty="0" err="1" smtClean="0">
                <a:latin typeface="Consolas"/>
                <a:cs typeface="Consolas"/>
              </a:rPr>
              <a:t>compute.documentSelfLink</a:t>
            </a:r>
            <a:r>
              <a:rPr lang="en-US" sz="1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});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err="1">
                <a:latin typeface="Consolas"/>
                <a:cs typeface="Consolas"/>
              </a:rPr>
              <a:t>h</a:t>
            </a:r>
            <a:r>
              <a:rPr lang="en-US" sz="1200" dirty="0" err="1" smtClean="0">
                <a:latin typeface="Consolas"/>
                <a:cs typeface="Consolas"/>
              </a:rPr>
              <a:t>ost.sendRequest</a:t>
            </a:r>
            <a:r>
              <a:rPr lang="en-US" sz="1200" dirty="0" smtClean="0">
                <a:latin typeface="Consolas"/>
                <a:cs typeface="Consolas"/>
              </a:rPr>
              <a:t>(post);</a:t>
            </a:r>
            <a:endParaRPr lang="cs-CZ" sz="12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cs-CZ" sz="1200" dirty="0">
                <a:latin typeface="Calibri"/>
                <a:cs typeface="Calibri"/>
              </a:rPr>
              <a:t>    </a:t>
            </a:r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404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DCP Hands-on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Demo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1413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&lt;service&gt;/</a:t>
            </a:r>
            <a:r>
              <a:rPr lang="en-US" dirty="0" err="1" smtClean="0"/>
              <a:t>ui</a:t>
            </a:r>
            <a:endParaRPr lang="en-US" dirty="0"/>
          </a:p>
        </p:txBody>
      </p:sp>
      <p:pic>
        <p:nvPicPr>
          <p:cNvPr id="5" name="Content Placeholder 4" descr="Screen Shot 2015-05-05 at 10.38.57 AM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62" r="-23562"/>
          <a:stretch/>
        </p:blipFill>
        <p:spPr>
          <a:xfrm>
            <a:off x="-162021" y="1182655"/>
            <a:ext cx="9496088" cy="3387012"/>
          </a:xfrm>
        </p:spPr>
      </p:pic>
    </p:spTree>
    <p:extLst>
      <p:ext uri="{BB962C8B-B14F-4D97-AF65-F5344CB8AC3E}">
        <p14:creationId xmlns:p14="http://schemas.microsoft.com/office/powerpoint/2010/main" val="2039300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Stats</a:t>
            </a:r>
            <a:endParaRPr lang="en-US" dirty="0"/>
          </a:p>
        </p:txBody>
      </p:sp>
      <p:pic>
        <p:nvPicPr>
          <p:cNvPr id="5" name="Content Placeholder 4" descr="Screen Shot 2015-05-05 at 10.39.26 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514" r="-25514"/>
          <a:stretch>
            <a:fillRect/>
          </a:stretch>
        </p:blipFill>
        <p:spPr>
          <a:xfrm>
            <a:off x="299770" y="1063229"/>
            <a:ext cx="8561553" cy="3531393"/>
          </a:xfrm>
        </p:spPr>
      </p:pic>
    </p:spTree>
    <p:extLst>
      <p:ext uri="{BB962C8B-B14F-4D97-AF65-F5344CB8AC3E}">
        <p14:creationId xmlns:p14="http://schemas.microsoft.com/office/powerpoint/2010/main" val="296843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pic>
        <p:nvPicPr>
          <p:cNvPr id="5" name="Content Placeholder 4" descr="Screen Shot 2015-05-05 at 10.41.42 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61" r="-17461"/>
          <a:stretch>
            <a:fillRect/>
          </a:stretch>
        </p:blipFill>
        <p:spPr>
          <a:xfrm>
            <a:off x="356839" y="1111135"/>
            <a:ext cx="8445409" cy="3483487"/>
          </a:xfrm>
        </p:spPr>
      </p:pic>
    </p:spTree>
    <p:extLst>
      <p:ext uri="{BB962C8B-B14F-4D97-AF65-F5344CB8AC3E}">
        <p14:creationId xmlns:p14="http://schemas.microsoft.com/office/powerpoint/2010/main" val="57665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1450"/>
            <a:ext cx="8229600" cy="323850"/>
          </a:xfrm>
        </p:spPr>
        <p:txBody>
          <a:bodyPr anchor="t"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603153"/>
              </p:ext>
            </p:extLst>
          </p:nvPr>
        </p:nvGraphicFramePr>
        <p:xfrm>
          <a:off x="640080" y="1097280"/>
          <a:ext cx="7818120" cy="2898648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7818120"/>
              </a:tblGrid>
              <a:tr h="1363172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/>
                        <a:t>Photon Model</a:t>
                      </a:r>
                      <a:endParaRPr lang="en-US" sz="4000" b="1" dirty="0"/>
                    </a:p>
                  </a:txBody>
                  <a:tcPr marL="85541" marR="85541" marT="32078" marB="32078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153547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Xenon</a:t>
                      </a:r>
                      <a:r>
                        <a:rPr lang="en-US" sz="2800" b="1" dirty="0" smtClean="0"/>
                        <a:t/>
                      </a:r>
                      <a:br>
                        <a:rPr lang="en-US" sz="2800" b="1" dirty="0" smtClean="0"/>
                      </a:br>
                      <a:endParaRPr lang="en-US" sz="2800" b="1" dirty="0"/>
                    </a:p>
                  </a:txBody>
                  <a:tcPr marL="85541" marR="85541" marT="32078" marB="32078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310"/>
          <p:cNvGrpSpPr/>
          <p:nvPr/>
        </p:nvGrpSpPr>
        <p:grpSpPr>
          <a:xfrm>
            <a:off x="6104076" y="2722617"/>
            <a:ext cx="1019894" cy="1041283"/>
            <a:chOff x="0" y="0"/>
            <a:chExt cx="3779999" cy="3779685"/>
          </a:xfrm>
        </p:grpSpPr>
        <p:sp>
          <p:nvSpPr>
            <p:cNvPr id="7" name="Shape 296"/>
            <p:cNvSpPr/>
            <p:nvPr/>
          </p:nvSpPr>
          <p:spPr>
            <a:xfrm>
              <a:off x="0" y="0"/>
              <a:ext cx="3780000" cy="377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  <p:grpSp>
          <p:nvGrpSpPr>
            <p:cNvPr id="8" name="Group 308"/>
            <p:cNvGrpSpPr/>
            <p:nvPr/>
          </p:nvGrpSpPr>
          <p:grpSpPr>
            <a:xfrm>
              <a:off x="522887" y="477739"/>
              <a:ext cx="2654014" cy="2872509"/>
              <a:chOff x="0" y="0"/>
              <a:chExt cx="2654013" cy="2872508"/>
            </a:xfrm>
          </p:grpSpPr>
          <p:sp>
            <p:nvSpPr>
              <p:cNvPr id="10" name="Shape 297"/>
              <p:cNvSpPr/>
              <p:nvPr/>
            </p:nvSpPr>
            <p:spPr>
              <a:xfrm>
                <a:off x="1899036" y="1926598"/>
                <a:ext cx="612001" cy="58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322" y="10800"/>
                    </a:moveTo>
                    <a:cubicBezTo>
                      <a:pt x="3322" y="14847"/>
                      <a:pt x="6670" y="18128"/>
                      <a:pt x="10800" y="18128"/>
                    </a:cubicBezTo>
                    <a:cubicBezTo>
                      <a:pt x="14930" y="18128"/>
                      <a:pt x="18278" y="14847"/>
                      <a:pt x="18278" y="10800"/>
                    </a:cubicBezTo>
                    <a:cubicBezTo>
                      <a:pt x="18278" y="6753"/>
                      <a:pt x="14930" y="3472"/>
                      <a:pt x="10800" y="3472"/>
                    </a:cubicBezTo>
                    <a:cubicBezTo>
                      <a:pt x="6670" y="3472"/>
                      <a:pt x="3322" y="6753"/>
                      <a:pt x="3322" y="10800"/>
                    </a:cubicBezTo>
                    <a:close/>
                  </a:path>
                </a:pathLst>
              </a:custGeom>
              <a:solidFill>
                <a:srgbClr val="5286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11" name="Shape 298"/>
              <p:cNvSpPr/>
              <p:nvPr/>
            </p:nvSpPr>
            <p:spPr>
              <a:xfrm>
                <a:off x="69600" y="252604"/>
                <a:ext cx="540001" cy="5400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832" y="10800"/>
                    </a:moveTo>
                    <a:cubicBezTo>
                      <a:pt x="3832" y="14649"/>
                      <a:pt x="6951" y="17768"/>
                      <a:pt x="10800" y="17768"/>
                    </a:cubicBezTo>
                    <a:cubicBezTo>
                      <a:pt x="14649" y="17768"/>
                      <a:pt x="17768" y="14649"/>
                      <a:pt x="17768" y="10800"/>
                    </a:cubicBezTo>
                    <a:cubicBezTo>
                      <a:pt x="17768" y="6951"/>
                      <a:pt x="14649" y="3832"/>
                      <a:pt x="10800" y="3832"/>
                    </a:cubicBezTo>
                    <a:cubicBezTo>
                      <a:pt x="6951" y="3832"/>
                      <a:pt x="3832" y="6951"/>
                      <a:pt x="3832" y="10800"/>
                    </a:cubicBezTo>
                    <a:close/>
                  </a:path>
                </a:pathLst>
              </a:custGeom>
              <a:solidFill>
                <a:srgbClr val="0070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12" name="Shape 299"/>
              <p:cNvSpPr/>
              <p:nvPr/>
            </p:nvSpPr>
            <p:spPr>
              <a:xfrm>
                <a:off x="530518" y="713523"/>
                <a:ext cx="569593" cy="414150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3" name="Shape 300"/>
              <p:cNvSpPr/>
              <p:nvPr/>
            </p:nvSpPr>
            <p:spPr>
              <a:xfrm flipV="1">
                <a:off x="530518" y="1600200"/>
                <a:ext cx="504001" cy="152400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" name="Shape 301"/>
              <p:cNvSpPr/>
              <p:nvPr/>
            </p:nvSpPr>
            <p:spPr>
              <a:xfrm flipV="1">
                <a:off x="1100110" y="1882807"/>
                <a:ext cx="195291" cy="599071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5" name="Shape 302"/>
              <p:cNvSpPr/>
              <p:nvPr/>
            </p:nvSpPr>
            <p:spPr>
              <a:xfrm>
                <a:off x="819608" y="2440508"/>
                <a:ext cx="432001" cy="432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080" y="10800"/>
                    </a:moveTo>
                    <a:cubicBezTo>
                      <a:pt x="2080" y="15616"/>
                      <a:pt x="5984" y="19520"/>
                      <a:pt x="10800" y="19520"/>
                    </a:cubicBezTo>
                    <a:cubicBezTo>
                      <a:pt x="15616" y="19520"/>
                      <a:pt x="19520" y="15616"/>
                      <a:pt x="19520" y="10800"/>
                    </a:cubicBezTo>
                    <a:cubicBezTo>
                      <a:pt x="19520" y="5984"/>
                      <a:pt x="15616" y="2080"/>
                      <a:pt x="10800" y="2080"/>
                    </a:cubicBezTo>
                    <a:cubicBezTo>
                      <a:pt x="5984" y="2080"/>
                      <a:pt x="2080" y="5984"/>
                      <a:pt x="2080" y="10800"/>
                    </a:cubicBezTo>
                    <a:close/>
                  </a:path>
                </a:pathLst>
              </a:custGeom>
              <a:solidFill>
                <a:srgbClr val="0070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16" name="Shape 303"/>
              <p:cNvSpPr/>
              <p:nvPr/>
            </p:nvSpPr>
            <p:spPr>
              <a:xfrm>
                <a:off x="-1" y="1548004"/>
                <a:ext cx="612001" cy="58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536" y="10800"/>
                    </a:moveTo>
                    <a:cubicBezTo>
                      <a:pt x="3536" y="14724"/>
                      <a:pt x="6788" y="17905"/>
                      <a:pt x="10800" y="17905"/>
                    </a:cubicBezTo>
                    <a:cubicBezTo>
                      <a:pt x="14812" y="17905"/>
                      <a:pt x="18064" y="14724"/>
                      <a:pt x="18064" y="10800"/>
                    </a:cubicBezTo>
                    <a:cubicBezTo>
                      <a:pt x="18064" y="6876"/>
                      <a:pt x="14812" y="3695"/>
                      <a:pt x="10800" y="3695"/>
                    </a:cubicBezTo>
                    <a:cubicBezTo>
                      <a:pt x="6788" y="3695"/>
                      <a:pt x="3536" y="6876"/>
                      <a:pt x="3536" y="10800"/>
                    </a:cubicBezTo>
                    <a:close/>
                  </a:path>
                </a:pathLst>
              </a:custGeom>
              <a:solidFill>
                <a:srgbClr val="5286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17" name="Shape 304"/>
              <p:cNvSpPr/>
              <p:nvPr/>
            </p:nvSpPr>
            <p:spPr>
              <a:xfrm flipH="1">
                <a:off x="1589485" y="516711"/>
                <a:ext cx="197063" cy="503615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8" name="Shape 305"/>
              <p:cNvSpPr/>
              <p:nvPr/>
            </p:nvSpPr>
            <p:spPr>
              <a:xfrm>
                <a:off x="1597800" y="0"/>
                <a:ext cx="612001" cy="5855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490" y="10800"/>
                    </a:moveTo>
                    <a:cubicBezTo>
                      <a:pt x="3490" y="14750"/>
                      <a:pt x="6763" y="17953"/>
                      <a:pt x="10800" y="17953"/>
                    </a:cubicBezTo>
                    <a:cubicBezTo>
                      <a:pt x="14837" y="17953"/>
                      <a:pt x="18110" y="14750"/>
                      <a:pt x="18110" y="10800"/>
                    </a:cubicBezTo>
                    <a:cubicBezTo>
                      <a:pt x="18110" y="6850"/>
                      <a:pt x="14837" y="3647"/>
                      <a:pt x="10800" y="3647"/>
                    </a:cubicBezTo>
                    <a:cubicBezTo>
                      <a:pt x="6763" y="3647"/>
                      <a:pt x="3490" y="6850"/>
                      <a:pt x="3490" y="10800"/>
                    </a:cubicBezTo>
                    <a:close/>
                  </a:path>
                </a:pathLst>
              </a:custGeom>
              <a:solidFill>
                <a:srgbClr val="5286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19" name="Shape 306"/>
              <p:cNvSpPr/>
              <p:nvPr/>
            </p:nvSpPr>
            <p:spPr>
              <a:xfrm flipV="1">
                <a:off x="1852235" y="1307674"/>
                <a:ext cx="801778" cy="41099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0" name="Shape 307"/>
              <p:cNvSpPr/>
              <p:nvPr/>
            </p:nvSpPr>
            <p:spPr>
              <a:xfrm>
                <a:off x="963036" y="990599"/>
                <a:ext cx="936002" cy="936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570" y="10800"/>
                    </a:moveTo>
                    <a:cubicBezTo>
                      <a:pt x="2570" y="15346"/>
                      <a:pt x="6254" y="19030"/>
                      <a:pt x="10800" y="19030"/>
                    </a:cubicBezTo>
                    <a:cubicBezTo>
                      <a:pt x="15346" y="19030"/>
                      <a:pt x="19030" y="15346"/>
                      <a:pt x="19030" y="10800"/>
                    </a:cubicBezTo>
                    <a:cubicBezTo>
                      <a:pt x="19030" y="6254"/>
                      <a:pt x="15346" y="2570"/>
                      <a:pt x="10800" y="2570"/>
                    </a:cubicBezTo>
                    <a:cubicBezTo>
                      <a:pt x="6254" y="2570"/>
                      <a:pt x="2570" y="6254"/>
                      <a:pt x="2570" y="10800"/>
                    </a:cubicBezTo>
                    <a:close/>
                  </a:path>
                </a:pathLst>
              </a:custGeom>
              <a:solidFill>
                <a:srgbClr val="62626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</p:grpSp>
        <p:sp>
          <p:nvSpPr>
            <p:cNvPr id="9" name="Shape 309"/>
            <p:cNvSpPr/>
            <p:nvPr/>
          </p:nvSpPr>
          <p:spPr>
            <a:xfrm>
              <a:off x="1287406" y="2869303"/>
              <a:ext cx="540001" cy="54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832" y="10800"/>
                  </a:moveTo>
                  <a:cubicBezTo>
                    <a:pt x="3832" y="14649"/>
                    <a:pt x="6951" y="17768"/>
                    <a:pt x="10800" y="17768"/>
                  </a:cubicBezTo>
                  <a:cubicBezTo>
                    <a:pt x="14649" y="17768"/>
                    <a:pt x="17768" y="14649"/>
                    <a:pt x="17768" y="10800"/>
                  </a:cubicBezTo>
                  <a:cubicBezTo>
                    <a:pt x="17768" y="6951"/>
                    <a:pt x="14649" y="3832"/>
                    <a:pt x="10800" y="3832"/>
                  </a:cubicBezTo>
                  <a:cubicBezTo>
                    <a:pt x="6951" y="3832"/>
                    <a:pt x="3832" y="6951"/>
                    <a:pt x="3832" y="10800"/>
                  </a:cubicBezTo>
                  <a:close/>
                </a:path>
              </a:pathLst>
            </a:custGeom>
            <a:solidFill>
              <a:srgbClr val="0070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51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(demo)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curl http://192.168.1.59:8000/core/examples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</a:t>
            </a:r>
            <a:r>
              <a:rPr lang="en-US" sz="800" dirty="0" err="1">
                <a:latin typeface="Courier New"/>
              </a:rPr>
              <a:t>selfLinks</a:t>
            </a:r>
            <a:r>
              <a:rPr lang="en-US" sz="800" dirty="0">
                <a:latin typeface="Courier New"/>
              </a:rPr>
              <a:t>": [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  "/core/examples</a:t>
            </a:r>
            <a:r>
              <a:rPr lang="en-US" sz="800" dirty="0" smtClean="0">
                <a:latin typeface="Courier New"/>
              </a:rPr>
              <a:t>/</a:t>
            </a:r>
            <a:r>
              <a:rPr lang="en-US" sz="800" dirty="0">
                <a:latin typeface="Courier New"/>
              </a:rPr>
              <a:t>755c582b-eef4-4e96-8450-09e7227355af</a:t>
            </a:r>
            <a:r>
              <a:rPr lang="en-US" sz="800" dirty="0" smtClean="0">
                <a:latin typeface="Courier New"/>
              </a:rPr>
              <a:t>"</a:t>
            </a:r>
            <a:endParaRPr lang="en-US" sz="800" dirty="0">
              <a:latin typeface="Courier New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],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"documents": {},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</a:t>
            </a:r>
            <a:r>
              <a:rPr lang="en-US" sz="800" dirty="0" err="1">
                <a:latin typeface="Courier New"/>
              </a:rPr>
              <a:t>documentVersion</a:t>
            </a:r>
            <a:r>
              <a:rPr lang="en-US" sz="800" dirty="0">
                <a:latin typeface="Courier New"/>
              </a:rPr>
              <a:t>": 0,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</a:t>
            </a:r>
            <a:r>
              <a:rPr lang="en-US" sz="800" dirty="0" err="1">
                <a:latin typeface="Courier New"/>
              </a:rPr>
              <a:t>documentUpdateTimeMicros</a:t>
            </a:r>
            <a:r>
              <a:rPr lang="en-US" sz="800" dirty="0">
                <a:latin typeface="Courier New"/>
              </a:rPr>
              <a:t>": 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 smtClean="0">
                <a:latin typeface="Courier New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endParaRPr lang="en-US" sz="800" dirty="0" smtClean="0">
              <a:latin typeface="Courier New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curl http://192.168.1.59:8000/core/</a:t>
            </a:r>
            <a:r>
              <a:rPr lang="en-US" sz="800" dirty="0" smtClean="0">
                <a:latin typeface="Courier New"/>
              </a:rPr>
              <a:t>examples/</a:t>
            </a:r>
            <a:r>
              <a:rPr lang="en-US" sz="800" dirty="0">
                <a:latin typeface="Courier New"/>
              </a:rPr>
              <a:t>755c582b-eef4-4e96-8450-09e7227355af</a:t>
            </a:r>
            <a:endParaRPr lang="en-US" sz="800" dirty="0" smtClean="0">
              <a:latin typeface="Courier New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 smtClean="0">
                <a:latin typeface="Courier New"/>
              </a:rPr>
              <a:t>{</a:t>
            </a:r>
            <a:endParaRPr lang="en-US" sz="800" dirty="0">
              <a:latin typeface="Courier New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</a:t>
            </a:r>
            <a:r>
              <a:rPr lang="en-US" sz="800" dirty="0" err="1">
                <a:latin typeface="Courier New"/>
              </a:rPr>
              <a:t>keyValues</a:t>
            </a:r>
            <a:r>
              <a:rPr lang="en-US" sz="800" dirty="0">
                <a:latin typeface="Courier New"/>
              </a:rPr>
              <a:t>": {},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"name": "</a:t>
            </a:r>
            <a:r>
              <a:rPr lang="en-US" sz="800" dirty="0" err="1">
                <a:latin typeface="Courier New"/>
              </a:rPr>
              <a:t>george</a:t>
            </a:r>
            <a:r>
              <a:rPr lang="en-US" sz="800" dirty="0">
                <a:latin typeface="Courier New"/>
              </a:rPr>
              <a:t>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</a:t>
            </a:r>
            <a:r>
              <a:rPr lang="en-US" sz="800" dirty="0" err="1">
                <a:latin typeface="Courier New"/>
              </a:rPr>
              <a:t>documentVersion</a:t>
            </a:r>
            <a:r>
              <a:rPr lang="en-US" sz="800" dirty="0">
                <a:latin typeface="Courier New"/>
              </a:rPr>
              <a:t>": 1,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</a:t>
            </a:r>
            <a:r>
              <a:rPr lang="en-US" sz="800" dirty="0" err="1">
                <a:latin typeface="Courier New"/>
              </a:rPr>
              <a:t>documentKind</a:t>
            </a:r>
            <a:r>
              <a:rPr lang="en-US" sz="800" dirty="0">
                <a:latin typeface="Courier New"/>
              </a:rPr>
              <a:t>": "com:vmware:dcp:services:common:ExampleService:ExampleServiceState",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</a:t>
            </a:r>
            <a:r>
              <a:rPr lang="en-US" sz="800" dirty="0" err="1">
                <a:latin typeface="Courier New"/>
              </a:rPr>
              <a:t>documentSelfLink</a:t>
            </a:r>
            <a:r>
              <a:rPr lang="en-US" sz="800" dirty="0">
                <a:latin typeface="Courier New"/>
              </a:rPr>
              <a:t>": "/core/examples/755c582b-eef4-4e96-8450-09e7227355af",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</a:t>
            </a:r>
            <a:r>
              <a:rPr lang="en-US" sz="800" dirty="0" err="1">
                <a:latin typeface="Courier New"/>
              </a:rPr>
              <a:t>documentUpdateTimeMicros</a:t>
            </a:r>
            <a:r>
              <a:rPr lang="en-US" sz="800" dirty="0">
                <a:latin typeface="Courier New"/>
              </a:rPr>
              <a:t>": 1411077167181000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349635" y="1490565"/>
            <a:ext cx="1784195" cy="1311939"/>
          </a:xfrm>
          <a:prstGeom prst="wedgeRectCallout">
            <a:avLst>
              <a:gd name="adj1" fmla="val -188897"/>
              <a:gd name="adj2" fmla="val -15606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GET resolves to a prefix query on </a:t>
            </a:r>
            <a:r>
              <a:rPr lang="en-US" sz="1200" dirty="0" err="1" smtClean="0"/>
              <a:t>selflink</a:t>
            </a:r>
            <a:r>
              <a:rPr lang="en-US" sz="1200" dirty="0"/>
              <a:t> </a:t>
            </a:r>
            <a:r>
              <a:rPr lang="en-US" sz="1200" dirty="0" smtClean="0"/>
              <a:t>(/examples/*).</a:t>
            </a:r>
          </a:p>
          <a:p>
            <a:pPr algn="ctr"/>
            <a:r>
              <a:rPr lang="en-US" sz="1200" dirty="0" smtClean="0"/>
              <a:t>Any node will respond with same data due to eager, symmetric replication</a:t>
            </a:r>
          </a:p>
          <a:p>
            <a:pPr algn="ctr"/>
            <a:endParaRPr lang="en-US" sz="1200" dirty="0" smtClean="0"/>
          </a:p>
        </p:txBody>
      </p:sp>
      <p:sp>
        <p:nvSpPr>
          <p:cNvPr id="5" name="Rounded Rectangular Callout 4"/>
          <p:cNvSpPr/>
          <p:nvPr/>
        </p:nvSpPr>
        <p:spPr>
          <a:xfrm>
            <a:off x="4460489" y="2516206"/>
            <a:ext cx="1521813" cy="609059"/>
          </a:xfrm>
          <a:prstGeom prst="wedgeRoundRectCallout">
            <a:avLst>
              <a:gd name="adj1" fmla="val -187771"/>
              <a:gd name="adj2" fmla="val -24432"/>
              <a:gd name="adj3" fmla="val 16667"/>
            </a:avLst>
          </a:prstGeom>
          <a:solidFill>
            <a:schemeClr val="accent1">
              <a:shade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Expand=true includes content inline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9571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22929"/>
            <a:ext cx="7772400" cy="1021557"/>
          </a:xfrm>
        </p:spPr>
        <p:txBody>
          <a:bodyPr/>
          <a:lstStyle/>
          <a:p>
            <a:pPr algn="ctr"/>
            <a:r>
              <a:rPr lang="en-US" dirty="0" smtClean="0"/>
              <a:t>Photon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7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41952" y="4057650"/>
            <a:ext cx="7944848" cy="0"/>
          </a:xfrm>
          <a:prstGeom prst="straightConnector1">
            <a:avLst/>
          </a:prstGeom>
          <a:ln w="57150" cmpd="sng">
            <a:solidFill>
              <a:srgbClr val="39383A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84788" y="1063229"/>
            <a:ext cx="57164" cy="2994421"/>
          </a:xfrm>
          <a:prstGeom prst="straightConnector1">
            <a:avLst/>
          </a:prstGeom>
          <a:ln w="57150" cmpd="sng">
            <a:solidFill>
              <a:srgbClr val="39383A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1952" y="4114800"/>
            <a:ext cx="1314792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Task Duration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86767" y="3286095"/>
            <a:ext cx="1314450" cy="2286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Task Complexity</a:t>
            </a:r>
          </a:p>
        </p:txBody>
      </p:sp>
      <p:sp>
        <p:nvSpPr>
          <p:cNvPr id="14" name="Oval 13"/>
          <p:cNvSpPr/>
          <p:nvPr/>
        </p:nvSpPr>
        <p:spPr>
          <a:xfrm>
            <a:off x="2347040" y="3629608"/>
            <a:ext cx="114330" cy="1143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529030" y="3598117"/>
            <a:ext cx="1445320" cy="1714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/>
              <a:t>Floor cleaning robot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1142106" y="3780647"/>
            <a:ext cx="114330" cy="1143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334591" y="3749156"/>
            <a:ext cx="457319" cy="1714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/>
              <a:t>Hadoop</a:t>
            </a:r>
            <a:r>
              <a:rPr lang="en-US" sz="1400" dirty="0"/>
              <a:t> job</a:t>
            </a:r>
          </a:p>
        </p:txBody>
      </p:sp>
      <p:sp>
        <p:nvSpPr>
          <p:cNvPr id="18" name="Oval 17"/>
          <p:cNvSpPr/>
          <p:nvPr/>
        </p:nvSpPr>
        <p:spPr>
          <a:xfrm>
            <a:off x="3473605" y="3137419"/>
            <a:ext cx="114330" cy="1143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645100" y="3095431"/>
            <a:ext cx="457319" cy="1714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 smtClean="0"/>
              <a:t>Mesos</a:t>
            </a:r>
            <a:r>
              <a:rPr lang="en-US" sz="1400" dirty="0" smtClean="0"/>
              <a:t> / Marathon </a:t>
            </a:r>
            <a:r>
              <a:rPr lang="en-US" sz="1400" dirty="0"/>
              <a:t>job</a:t>
            </a:r>
          </a:p>
        </p:txBody>
      </p:sp>
      <p:sp>
        <p:nvSpPr>
          <p:cNvPr id="22" name="Oval 21"/>
          <p:cNvSpPr/>
          <p:nvPr/>
        </p:nvSpPr>
        <p:spPr>
          <a:xfrm>
            <a:off x="6751013" y="1208897"/>
            <a:ext cx="114330" cy="1143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933003" y="1198400"/>
            <a:ext cx="457319" cy="1714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 dirty="0" smtClean="0"/>
              <a:t>Raising a human child</a:t>
            </a:r>
            <a:endParaRPr lang="en-US" sz="1400" b="1" dirty="0"/>
          </a:p>
        </p:txBody>
      </p:sp>
      <p:sp>
        <p:nvSpPr>
          <p:cNvPr id="24" name="Oval 23"/>
          <p:cNvSpPr/>
          <p:nvPr/>
        </p:nvSpPr>
        <p:spPr>
          <a:xfrm>
            <a:off x="3974350" y="1941934"/>
            <a:ext cx="560395" cy="5557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707358" y="2180447"/>
            <a:ext cx="457319" cy="1714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 dirty="0" smtClean="0"/>
              <a:t>Multi-tier, autonomous apps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76880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57200" y="1657350"/>
            <a:ext cx="8116342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b="1" dirty="0" smtClean="0"/>
              <a:t>Improve the efficiency of IT staff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57200" y="2857500"/>
            <a:ext cx="8116342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b="1" dirty="0" smtClean="0"/>
              <a:t>Improve productivity of app developers</a:t>
            </a:r>
          </a:p>
        </p:txBody>
      </p:sp>
    </p:spTree>
    <p:extLst>
      <p:ext uri="{BB962C8B-B14F-4D97-AF65-F5344CB8AC3E}">
        <p14:creationId xmlns:p14="http://schemas.microsoft.com/office/powerpoint/2010/main" val="3413797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smtClean="0"/>
              <a:t>is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1350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set of DCP services</a:t>
            </a:r>
          </a:p>
          <a:p>
            <a:r>
              <a:rPr lang="en-US" dirty="0" smtClean="0"/>
              <a:t>Application </a:t>
            </a:r>
            <a:r>
              <a:rPr lang="en-US" dirty="0"/>
              <a:t>management through high level descriptions</a:t>
            </a:r>
          </a:p>
          <a:p>
            <a:r>
              <a:rPr lang="en-US" dirty="0" smtClean="0"/>
              <a:t>Turn key provisioning on ESX (</a:t>
            </a:r>
            <a:r>
              <a:rPr lang="en-US" dirty="0" err="1" smtClean="0"/>
              <a:t>ESXCloud</a:t>
            </a:r>
            <a:r>
              <a:rPr lang="en-US" dirty="0" smtClean="0"/>
              <a:t>), EC2, GCE, Azure</a:t>
            </a:r>
          </a:p>
          <a:p>
            <a:pPr lvl="1"/>
            <a:r>
              <a:rPr lang="en-US" dirty="0" smtClean="0"/>
              <a:t>Provision and manage Containers or VMs </a:t>
            </a:r>
          </a:p>
          <a:p>
            <a:pPr lvl="1"/>
            <a:r>
              <a:rPr lang="en-US" dirty="0" smtClean="0"/>
              <a:t>Stateless adapters REST services</a:t>
            </a:r>
          </a:p>
          <a:p>
            <a:r>
              <a:rPr lang="en-US" dirty="0" smtClean="0"/>
              <a:t>Probabilistic Modeling (POMDP)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39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733800" y="2686050"/>
            <a:ext cx="1371600" cy="1735074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ESX </a:t>
            </a:r>
            <a:r>
              <a:rPr lang="en-US" sz="1600" dirty="0"/>
              <a:t>Cloud </a:t>
            </a:r>
            <a:r>
              <a:rPr lang="en-US" sz="1600" dirty="0" smtClean="0"/>
              <a:t>vN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>
              <a:ln>
                <a:solidFill>
                  <a:srgbClr val="000000"/>
                </a:solidFill>
                <a:prstDash val="dash"/>
              </a:ln>
              <a:solidFill>
                <a:schemeClr val="dk1"/>
              </a:solidFill>
            </a:endParaRPr>
          </a:p>
          <a:p>
            <a:pPr algn="ctr"/>
            <a:endParaRPr lang="en-US" sz="1600" dirty="0" smtClean="0">
              <a:ln>
                <a:solidFill>
                  <a:srgbClr val="000000"/>
                </a:solidFill>
                <a:prstDash val="dash"/>
              </a:ln>
            </a:endParaRPr>
          </a:p>
          <a:p>
            <a:pPr algn="ctr"/>
            <a:endParaRPr lang="en-US" sz="1600" dirty="0">
              <a:ln>
                <a:solidFill>
                  <a:srgbClr val="000000"/>
                </a:solidFill>
                <a:prstDash val="dash"/>
              </a:ln>
              <a:solidFill>
                <a:schemeClr val="dk1"/>
              </a:solidFill>
            </a:endParaRPr>
          </a:p>
          <a:p>
            <a:pPr algn="ctr"/>
            <a:endParaRPr lang="en-US" sz="1600" dirty="0" smtClean="0">
              <a:ln>
                <a:solidFill>
                  <a:srgbClr val="000000"/>
                </a:solidFill>
                <a:prstDash val="dash"/>
              </a:ln>
            </a:endParaRPr>
          </a:p>
          <a:p>
            <a:pPr algn="ctr"/>
            <a:endParaRPr lang="en-US" sz="1600" dirty="0">
              <a:ln>
                <a:solidFill>
                  <a:srgbClr val="000000"/>
                </a:solidFill>
                <a:prstDash val="dash"/>
              </a:ln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47800" y="2693292"/>
            <a:ext cx="1014984" cy="17338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vCloud Air</a:t>
            </a:r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6262612" y="2693292"/>
            <a:ext cx="1005840" cy="173381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GCE</a:t>
            </a:r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7370409" y="2693292"/>
            <a:ext cx="1005840" cy="173381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AWS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304801" y="800100"/>
            <a:ext cx="8621351" cy="179337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400" b="1" dirty="0" err="1" smtClean="0">
                <a:solidFill>
                  <a:schemeClr val="accent6"/>
                </a:solidFill>
                <a:latin typeface="Avenir Black"/>
                <a:cs typeface="Avenir Black"/>
              </a:rPr>
              <a:t>PhotonModel</a:t>
            </a:r>
            <a:endParaRPr lang="en-US" sz="1400" b="1" dirty="0" smtClean="0">
              <a:solidFill>
                <a:schemeClr val="accent6"/>
              </a:solidFill>
              <a:latin typeface="Avenir Black"/>
              <a:cs typeface="Avenir Black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43401" y="857251"/>
            <a:ext cx="2342791" cy="74295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App Services</a:t>
            </a:r>
          </a:p>
          <a:p>
            <a:pPr algn="ctr"/>
            <a:r>
              <a:rPr lang="en-US" sz="1100" dirty="0" smtClean="0"/>
              <a:t>Registration, discovery, messaging, analytics (LI), persistence, HA, scale, </a:t>
            </a:r>
            <a:r>
              <a:rPr lang="en-US" sz="1100" dirty="0" err="1" smtClean="0"/>
              <a:t>etc</a:t>
            </a:r>
            <a:endParaRPr lang="en-US" sz="1100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1810612" y="857251"/>
            <a:ext cx="2380388" cy="8001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App Frameworks</a:t>
            </a:r>
          </a:p>
          <a:p>
            <a:pPr algn="ctr"/>
            <a:r>
              <a:rPr lang="en-US" sz="1600" dirty="0" smtClean="0"/>
              <a:t>Pivotal CF, Kubernetes, Mesos, etc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7201" y="857251"/>
            <a:ext cx="1207339" cy="8001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Apps</a:t>
            </a:r>
            <a:endParaRPr lang="en-US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6749070" y="857251"/>
            <a:ext cx="2013931" cy="74295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App Management</a:t>
            </a:r>
            <a:br>
              <a:rPr lang="en-US" sz="1600" b="1" dirty="0" smtClean="0"/>
            </a:br>
            <a:r>
              <a:rPr lang="en-US" sz="1400" dirty="0" smtClean="0"/>
              <a:t>Blueprints, Lifecycle, Policy, Monitoring, </a:t>
            </a:r>
            <a:r>
              <a:rPr lang="en-US" sz="1400" dirty="0" err="1" smtClean="0"/>
              <a:t>etc</a:t>
            </a:r>
            <a:endParaRPr lang="en-US" sz="1400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9683012" y="1435992"/>
            <a:ext cx="4648200" cy="1257300"/>
          </a:xfrm>
          <a:prstGeom prst="rect">
            <a:avLst/>
          </a:prstGeom>
          <a:solidFill>
            <a:schemeClr val="accent4">
              <a:alpha val="16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Enatai </a:t>
            </a:r>
            <a:r>
              <a:rPr lang="en-US" b="1" dirty="0" smtClean="0">
                <a:solidFill>
                  <a:schemeClr val="tx2"/>
                </a:solidFill>
              </a:rPr>
              <a:t>/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Third party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590800" y="2686050"/>
            <a:ext cx="1143000" cy="17338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ESX Cloud v1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3429000" y="4213083"/>
            <a:ext cx="609600" cy="20678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dcp.f</a:t>
            </a:r>
          </a:p>
        </p:txBody>
      </p:sp>
      <p:sp>
        <p:nvSpPr>
          <p:cNvPr id="6" name="Right Brace 5"/>
          <p:cNvSpPr/>
          <p:nvPr/>
        </p:nvSpPr>
        <p:spPr>
          <a:xfrm rot="5400000">
            <a:off x="7427595" y="3259455"/>
            <a:ext cx="171450" cy="2682240"/>
          </a:xfrm>
          <a:prstGeom prst="rightBrace">
            <a:avLst>
              <a:gd name="adj1" fmla="val 25980"/>
              <a:gd name="adj2" fmla="val 50000"/>
            </a:avLst>
          </a:prstGeom>
          <a:ln w="19050">
            <a:solidFill>
              <a:schemeClr val="tx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 rot="5400000">
            <a:off x="2619375" y="2200275"/>
            <a:ext cx="171450" cy="4800600"/>
          </a:xfrm>
          <a:prstGeom prst="rightBrace">
            <a:avLst>
              <a:gd name="adj1" fmla="val 25980"/>
              <a:gd name="adj2" fmla="val 50000"/>
            </a:avLst>
          </a:prstGeom>
          <a:ln w="19050">
            <a:solidFill>
              <a:schemeClr val="tx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48400" y="4686300"/>
            <a:ext cx="25146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Third Party IaaS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24000" y="4686300"/>
            <a:ext cx="22860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VMware IaaS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04800" y="2686050"/>
            <a:ext cx="1014984" cy="17338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vSphere</a:t>
            </a:r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8305800" y="2364964"/>
            <a:ext cx="609600" cy="20678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 smtClean="0"/>
              <a:t>dcp.f</a:t>
            </a:r>
            <a:endParaRPr lang="en-US" sz="1300" dirty="0" smtClean="0"/>
          </a:p>
        </p:txBody>
      </p:sp>
      <p:sp>
        <p:nvSpPr>
          <p:cNvPr id="55" name="Rectangle 54"/>
          <p:cNvSpPr>
            <a:spLocks/>
          </p:cNvSpPr>
          <p:nvPr/>
        </p:nvSpPr>
        <p:spPr>
          <a:xfrm>
            <a:off x="2819400" y="3257550"/>
            <a:ext cx="685800" cy="19680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ESXi</a:t>
            </a:r>
          </a:p>
        </p:txBody>
      </p:sp>
      <p:sp>
        <p:nvSpPr>
          <p:cNvPr id="44" name="Rectangle 43"/>
          <p:cNvSpPr>
            <a:spLocks/>
          </p:cNvSpPr>
          <p:nvPr/>
        </p:nvSpPr>
        <p:spPr>
          <a:xfrm>
            <a:off x="3970020" y="3257550"/>
            <a:ext cx="990600" cy="17145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Bare Metal</a:t>
            </a:r>
          </a:p>
        </p:txBody>
      </p:sp>
      <p:sp>
        <p:nvSpPr>
          <p:cNvPr id="47" name="Rectangle 46"/>
          <p:cNvSpPr>
            <a:spLocks/>
          </p:cNvSpPr>
          <p:nvPr/>
        </p:nvSpPr>
        <p:spPr>
          <a:xfrm>
            <a:off x="4168140" y="3714750"/>
            <a:ext cx="594360" cy="17145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KVM</a:t>
            </a:r>
          </a:p>
        </p:txBody>
      </p:sp>
      <p:sp>
        <p:nvSpPr>
          <p:cNvPr id="2" name="Down Arrow 1"/>
          <p:cNvSpPr/>
          <p:nvPr/>
        </p:nvSpPr>
        <p:spPr>
          <a:xfrm>
            <a:off x="685800" y="2400300"/>
            <a:ext cx="381000" cy="342900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7" name="Down Arrow 56"/>
          <p:cNvSpPr/>
          <p:nvPr/>
        </p:nvSpPr>
        <p:spPr>
          <a:xfrm>
            <a:off x="1676400" y="2400300"/>
            <a:ext cx="381000" cy="342900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8" name="Down Arrow 57"/>
          <p:cNvSpPr/>
          <p:nvPr/>
        </p:nvSpPr>
        <p:spPr>
          <a:xfrm>
            <a:off x="3048000" y="2400300"/>
            <a:ext cx="381000" cy="342900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9" name="Down Arrow 58"/>
          <p:cNvSpPr/>
          <p:nvPr/>
        </p:nvSpPr>
        <p:spPr>
          <a:xfrm>
            <a:off x="6477000" y="2400300"/>
            <a:ext cx="381000" cy="342900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0" name="Down Arrow 59"/>
          <p:cNvSpPr/>
          <p:nvPr/>
        </p:nvSpPr>
        <p:spPr>
          <a:xfrm>
            <a:off x="7543800" y="2400300"/>
            <a:ext cx="381000" cy="342900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2228850"/>
            <a:ext cx="7620000" cy="2286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9600" y="1828800"/>
            <a:ext cx="457200" cy="342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VM</a:t>
            </a:r>
          </a:p>
        </p:txBody>
      </p:sp>
      <p:sp>
        <p:nvSpPr>
          <p:cNvPr id="61" name="Oval 60"/>
          <p:cNvSpPr/>
          <p:nvPr/>
        </p:nvSpPr>
        <p:spPr>
          <a:xfrm>
            <a:off x="990600" y="1771650"/>
            <a:ext cx="457200" cy="342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VM</a:t>
            </a:r>
          </a:p>
        </p:txBody>
      </p:sp>
      <p:sp>
        <p:nvSpPr>
          <p:cNvPr id="62" name="Oval 61"/>
          <p:cNvSpPr/>
          <p:nvPr/>
        </p:nvSpPr>
        <p:spPr>
          <a:xfrm>
            <a:off x="1371600" y="1828800"/>
            <a:ext cx="457200" cy="342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1771650"/>
            <a:ext cx="228600" cy="3429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09800" y="1771650"/>
            <a:ext cx="228600" cy="3429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057400" y="1885950"/>
            <a:ext cx="228600" cy="3429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438400" y="1714500"/>
            <a:ext cx="228600" cy="3429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743200" y="1714500"/>
            <a:ext cx="228600" cy="3429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590800" y="1828800"/>
            <a:ext cx="228600" cy="3429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410200" y="1771650"/>
            <a:ext cx="228600" cy="3429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715000" y="1771650"/>
            <a:ext cx="228600" cy="3429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562600" y="1885950"/>
            <a:ext cx="228600" cy="3429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315200" y="1771650"/>
            <a:ext cx="228600" cy="3429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620000" y="1771650"/>
            <a:ext cx="228600" cy="3429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467600" y="1885950"/>
            <a:ext cx="228600" cy="3429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</a:t>
            </a:r>
          </a:p>
        </p:txBody>
      </p:sp>
      <p:sp>
        <p:nvSpPr>
          <p:cNvPr id="74" name="Oval 73"/>
          <p:cNvSpPr/>
          <p:nvPr/>
        </p:nvSpPr>
        <p:spPr>
          <a:xfrm>
            <a:off x="6019800" y="1714500"/>
            <a:ext cx="457200" cy="342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VM</a:t>
            </a:r>
          </a:p>
        </p:txBody>
      </p:sp>
      <p:sp>
        <p:nvSpPr>
          <p:cNvPr id="75" name="Oval 74"/>
          <p:cNvSpPr/>
          <p:nvPr/>
        </p:nvSpPr>
        <p:spPr>
          <a:xfrm>
            <a:off x="6324600" y="1828800"/>
            <a:ext cx="457200" cy="342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VM</a:t>
            </a:r>
          </a:p>
        </p:txBody>
      </p:sp>
      <p:sp>
        <p:nvSpPr>
          <p:cNvPr id="76" name="Oval 75"/>
          <p:cNvSpPr/>
          <p:nvPr/>
        </p:nvSpPr>
        <p:spPr>
          <a:xfrm>
            <a:off x="6629400" y="1714500"/>
            <a:ext cx="457200" cy="342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VM</a:t>
            </a:r>
          </a:p>
        </p:txBody>
      </p:sp>
      <p:sp>
        <p:nvSpPr>
          <p:cNvPr id="77" name="Oval 76"/>
          <p:cNvSpPr/>
          <p:nvPr/>
        </p:nvSpPr>
        <p:spPr>
          <a:xfrm>
            <a:off x="6934200" y="1885950"/>
            <a:ext cx="457200" cy="342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VM</a:t>
            </a:r>
          </a:p>
        </p:txBody>
      </p:sp>
      <p:sp>
        <p:nvSpPr>
          <p:cNvPr id="78" name="Oval 77"/>
          <p:cNvSpPr/>
          <p:nvPr/>
        </p:nvSpPr>
        <p:spPr>
          <a:xfrm>
            <a:off x="3048000" y="1885950"/>
            <a:ext cx="457200" cy="342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VM</a:t>
            </a:r>
          </a:p>
        </p:txBody>
      </p:sp>
      <p:sp>
        <p:nvSpPr>
          <p:cNvPr id="79" name="Rectangle 78"/>
          <p:cNvSpPr>
            <a:spLocks/>
          </p:cNvSpPr>
          <p:nvPr/>
        </p:nvSpPr>
        <p:spPr>
          <a:xfrm>
            <a:off x="3970020" y="3486150"/>
            <a:ext cx="990600" cy="17145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HyperV</a:t>
            </a:r>
          </a:p>
        </p:txBody>
      </p:sp>
      <p:sp>
        <p:nvSpPr>
          <p:cNvPr id="80" name="Rectangle 79"/>
          <p:cNvSpPr>
            <a:spLocks/>
          </p:cNvSpPr>
          <p:nvPr/>
        </p:nvSpPr>
        <p:spPr>
          <a:xfrm>
            <a:off x="3733800" y="3943350"/>
            <a:ext cx="1295400" cy="17145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 smtClean="0"/>
              <a:t>Docker</a:t>
            </a:r>
            <a:r>
              <a:rPr lang="en-US" sz="1400" dirty="0" smtClean="0"/>
              <a:t>/Rocket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157216" y="2693292"/>
            <a:ext cx="1014984" cy="17338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Bare Metal </a:t>
            </a:r>
          </a:p>
          <a:p>
            <a:pPr algn="ctr"/>
            <a:r>
              <a:rPr lang="en-US" sz="1600" dirty="0" smtClean="0"/>
              <a:t>Photon, </a:t>
            </a:r>
            <a:r>
              <a:rPr lang="en-US" sz="1600" dirty="0" err="1" smtClean="0"/>
              <a:t>CoreOS</a:t>
            </a:r>
            <a:r>
              <a:rPr lang="en-US" sz="1600" dirty="0" smtClean="0"/>
              <a:t>, Linux) +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/ Rocket</a:t>
            </a:r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59764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xagon 7"/>
          <p:cNvSpPr/>
          <p:nvPr/>
        </p:nvSpPr>
        <p:spPr>
          <a:xfrm>
            <a:off x="2850853" y="1247986"/>
            <a:ext cx="2493672" cy="2244189"/>
          </a:xfrm>
          <a:prstGeom prst="hexagon">
            <a:avLst/>
          </a:prstGeom>
          <a:solidFill>
            <a:srgbClr val="1881C9"/>
          </a:solidFill>
          <a:ln w="127000" cmpd="sng">
            <a:solidFill>
              <a:srgbClr val="5E5E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Allocation Task</a:t>
            </a:r>
            <a:endParaRPr lang="en-US" dirty="0"/>
          </a:p>
        </p:txBody>
      </p:sp>
      <p:sp>
        <p:nvSpPr>
          <p:cNvPr id="15" name="Hexagon 14"/>
          <p:cNvSpPr/>
          <p:nvPr/>
        </p:nvSpPr>
        <p:spPr>
          <a:xfrm>
            <a:off x="134307" y="317486"/>
            <a:ext cx="1963633" cy="745723"/>
          </a:xfrm>
          <a:prstGeom prst="hexagon">
            <a:avLst/>
          </a:prstGeom>
          <a:solidFill>
            <a:srgbClr val="78C1DB"/>
          </a:solidFill>
          <a:ln w="127000" cmpd="sng">
            <a:solidFill>
              <a:srgbClr val="5E5E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Pool</a:t>
            </a:r>
            <a:endParaRPr lang="en-US" dirty="0"/>
          </a:p>
        </p:txBody>
      </p:sp>
      <p:sp>
        <p:nvSpPr>
          <p:cNvPr id="18" name="Hexagon 17"/>
          <p:cNvSpPr/>
          <p:nvPr/>
        </p:nvSpPr>
        <p:spPr>
          <a:xfrm>
            <a:off x="134307" y="1338120"/>
            <a:ext cx="1963633" cy="745723"/>
          </a:xfrm>
          <a:prstGeom prst="hexagon">
            <a:avLst/>
          </a:prstGeom>
          <a:solidFill>
            <a:schemeClr val="accent1"/>
          </a:solidFill>
          <a:ln w="127000" cmpd="sng">
            <a:solidFill>
              <a:srgbClr val="5E5E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Description</a:t>
            </a:r>
            <a:endParaRPr lang="en-US" dirty="0"/>
          </a:p>
        </p:txBody>
      </p:sp>
      <p:sp>
        <p:nvSpPr>
          <p:cNvPr id="19" name="Hexagon 18"/>
          <p:cNvSpPr/>
          <p:nvPr/>
        </p:nvSpPr>
        <p:spPr>
          <a:xfrm>
            <a:off x="134307" y="2370081"/>
            <a:ext cx="1963633" cy="745723"/>
          </a:xfrm>
          <a:prstGeom prst="hexagon">
            <a:avLst/>
          </a:prstGeom>
          <a:solidFill>
            <a:schemeClr val="accent2"/>
          </a:solidFill>
          <a:ln w="127000" cmpd="sng">
            <a:solidFill>
              <a:srgbClr val="5E5E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Description</a:t>
            </a:r>
            <a:endParaRPr lang="en-US" dirty="0"/>
          </a:p>
        </p:txBody>
      </p:sp>
      <p:sp>
        <p:nvSpPr>
          <p:cNvPr id="20" name="Hexagon 19"/>
          <p:cNvSpPr/>
          <p:nvPr/>
        </p:nvSpPr>
        <p:spPr>
          <a:xfrm>
            <a:off x="134307" y="3396379"/>
            <a:ext cx="1963633" cy="745723"/>
          </a:xfrm>
          <a:prstGeom prst="hexagon">
            <a:avLst/>
          </a:prstGeom>
          <a:solidFill>
            <a:srgbClr val="E07602"/>
          </a:solidFill>
          <a:ln w="127000" cmpd="sng">
            <a:solidFill>
              <a:srgbClr val="5E5E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Description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8" idx="3"/>
          </p:cNvCxnSpPr>
          <p:nvPr/>
        </p:nvCxnSpPr>
        <p:spPr>
          <a:xfrm flipV="1">
            <a:off x="2438604" y="2370081"/>
            <a:ext cx="412249" cy="6352"/>
          </a:xfrm>
          <a:prstGeom prst="straightConnector1">
            <a:avLst/>
          </a:prstGeom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5" idx="0"/>
          </p:cNvCxnSpPr>
          <p:nvPr/>
        </p:nvCxnSpPr>
        <p:spPr>
          <a:xfrm>
            <a:off x="2097940" y="690348"/>
            <a:ext cx="340664" cy="167973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20" idx="0"/>
          </p:cNvCxnSpPr>
          <p:nvPr/>
        </p:nvCxnSpPr>
        <p:spPr>
          <a:xfrm flipV="1">
            <a:off x="2097940" y="2370081"/>
            <a:ext cx="340664" cy="139916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8" idx="0"/>
          </p:cNvCxnSpPr>
          <p:nvPr/>
        </p:nvCxnSpPr>
        <p:spPr>
          <a:xfrm>
            <a:off x="2097940" y="1710982"/>
            <a:ext cx="340664" cy="57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0"/>
          </p:cNvCxnSpPr>
          <p:nvPr/>
        </p:nvCxnSpPr>
        <p:spPr>
          <a:xfrm>
            <a:off x="2097940" y="2742943"/>
            <a:ext cx="3406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Hexagon 36"/>
          <p:cNvSpPr/>
          <p:nvPr/>
        </p:nvSpPr>
        <p:spPr>
          <a:xfrm>
            <a:off x="5714921" y="1694600"/>
            <a:ext cx="1651569" cy="851400"/>
          </a:xfrm>
          <a:prstGeom prst="hexagon">
            <a:avLst/>
          </a:prstGeom>
          <a:solidFill>
            <a:srgbClr val="5DA930"/>
          </a:solidFill>
          <a:ln w="127000" cmpd="sng">
            <a:solidFill>
              <a:srgbClr val="5E5E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/>
          <p:cNvSpPr/>
          <p:nvPr/>
        </p:nvSpPr>
        <p:spPr>
          <a:xfrm>
            <a:off x="5867321" y="1847000"/>
            <a:ext cx="1651569" cy="851400"/>
          </a:xfrm>
          <a:prstGeom prst="hexagon">
            <a:avLst/>
          </a:prstGeom>
          <a:solidFill>
            <a:srgbClr val="5DA930"/>
          </a:solidFill>
          <a:ln w="127000" cmpd="sng">
            <a:solidFill>
              <a:srgbClr val="5E5E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/>
          <p:cNvSpPr/>
          <p:nvPr/>
        </p:nvSpPr>
        <p:spPr>
          <a:xfrm>
            <a:off x="6019721" y="1999400"/>
            <a:ext cx="1651569" cy="851400"/>
          </a:xfrm>
          <a:prstGeom prst="hexagon">
            <a:avLst/>
          </a:prstGeom>
          <a:solidFill>
            <a:srgbClr val="5DA930"/>
          </a:solidFill>
          <a:ln w="127000" cmpd="sng">
            <a:solidFill>
              <a:srgbClr val="5E5E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>
            <a:stCxn id="8" idx="0"/>
          </p:cNvCxnSpPr>
          <p:nvPr/>
        </p:nvCxnSpPr>
        <p:spPr>
          <a:xfrm>
            <a:off x="5344525" y="2370081"/>
            <a:ext cx="561180" cy="6352"/>
          </a:xfrm>
          <a:prstGeom prst="straightConnector1">
            <a:avLst/>
          </a:prstGeom>
          <a:ln w="412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Hexagon 49"/>
          <p:cNvSpPr/>
          <p:nvPr/>
        </p:nvSpPr>
        <p:spPr>
          <a:xfrm>
            <a:off x="7943307" y="1778082"/>
            <a:ext cx="682173" cy="605860"/>
          </a:xfrm>
          <a:prstGeom prst="hexagon">
            <a:avLst/>
          </a:prstGeom>
          <a:solidFill>
            <a:schemeClr val="accent3"/>
          </a:solidFill>
          <a:ln w="127000" cmpd="sng">
            <a:solidFill>
              <a:srgbClr val="5E5E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xagon 50"/>
          <p:cNvSpPr/>
          <p:nvPr/>
        </p:nvSpPr>
        <p:spPr>
          <a:xfrm>
            <a:off x="8095707" y="1930482"/>
            <a:ext cx="682173" cy="605860"/>
          </a:xfrm>
          <a:prstGeom prst="hexagon">
            <a:avLst/>
          </a:prstGeom>
          <a:solidFill>
            <a:schemeClr val="accent3"/>
          </a:solidFill>
          <a:ln w="127000" cmpd="sng">
            <a:solidFill>
              <a:srgbClr val="5E5E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/>
          <p:cNvSpPr/>
          <p:nvPr/>
        </p:nvSpPr>
        <p:spPr>
          <a:xfrm>
            <a:off x="8248107" y="2082882"/>
            <a:ext cx="682173" cy="605860"/>
          </a:xfrm>
          <a:prstGeom prst="hexagon">
            <a:avLst/>
          </a:prstGeom>
          <a:solidFill>
            <a:schemeClr val="accent3"/>
          </a:solidFill>
          <a:ln w="127000" cmpd="sng">
            <a:solidFill>
              <a:srgbClr val="5E5E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686927" y="2390294"/>
            <a:ext cx="561180" cy="6352"/>
          </a:xfrm>
          <a:prstGeom prst="straightConnector1">
            <a:avLst/>
          </a:prstGeom>
          <a:ln w="412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Hexagon 52"/>
          <p:cNvSpPr/>
          <p:nvPr/>
        </p:nvSpPr>
        <p:spPr>
          <a:xfrm>
            <a:off x="8400507" y="2229319"/>
            <a:ext cx="682173" cy="605860"/>
          </a:xfrm>
          <a:prstGeom prst="hexagon">
            <a:avLst/>
          </a:prstGeom>
          <a:solidFill>
            <a:schemeClr val="accent3"/>
          </a:solidFill>
          <a:ln w="127000" cmpd="sng">
            <a:solidFill>
              <a:srgbClr val="5E5E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Hexagon 39"/>
          <p:cNvSpPr/>
          <p:nvPr/>
        </p:nvSpPr>
        <p:spPr>
          <a:xfrm>
            <a:off x="6172121" y="2151800"/>
            <a:ext cx="1651569" cy="851400"/>
          </a:xfrm>
          <a:prstGeom prst="hexagon">
            <a:avLst/>
          </a:prstGeom>
          <a:solidFill>
            <a:srgbClr val="5DA930"/>
          </a:solidFill>
          <a:ln w="127000" cmpd="sng">
            <a:solidFill>
              <a:srgbClr val="5E5E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Provision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17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58" y="196089"/>
            <a:ext cx="8616613" cy="780128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YAML REST Operation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858" y="892241"/>
            <a:ext cx="8616613" cy="3715916"/>
          </a:xfrm>
        </p:spPr>
        <p:txBody>
          <a:bodyPr>
            <a:normAutofit/>
          </a:bodyPr>
          <a:lstStyle/>
          <a:p>
            <a:r>
              <a:rPr lang="en-US" sz="1400" dirty="0"/>
              <a:t>action: post</a:t>
            </a:r>
          </a:p>
          <a:p>
            <a:endParaRPr lang="en-US" sz="1400" dirty="0"/>
          </a:p>
          <a:p>
            <a:r>
              <a:rPr lang="en-US" sz="1400" dirty="0"/>
              <a:t>path: /resources/compute-descriptions</a:t>
            </a:r>
          </a:p>
          <a:p>
            <a:endParaRPr lang="en-US" sz="1400" dirty="0"/>
          </a:p>
          <a:p>
            <a:r>
              <a:rPr lang="en-US" sz="1400" dirty="0"/>
              <a:t>body: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documentSelfLink</a:t>
            </a:r>
            <a:r>
              <a:rPr lang="en-US" sz="1400" dirty="0"/>
              <a:t>: {{ </a:t>
            </a:r>
            <a:r>
              <a:rPr lang="en-US" sz="1400" dirty="0" err="1"/>
              <a:t>uuid</a:t>
            </a:r>
            <a:r>
              <a:rPr lang="en-US" sz="1400" dirty="0"/>
              <a:t> .id }}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enumerationAdapterReference</a:t>
            </a:r>
            <a:r>
              <a:rPr lang="en-US" sz="1400" dirty="0"/>
              <a:t>: http://localhost:8082/provisioning/</a:t>
            </a:r>
            <a:r>
              <a:rPr lang="en-US" sz="1400" dirty="0" err="1"/>
              <a:t>esx</a:t>
            </a:r>
            <a:r>
              <a:rPr lang="en-US" sz="1400" dirty="0"/>
              <a:t>/enumeration-service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healthAdapterReference</a:t>
            </a:r>
            <a:r>
              <a:rPr lang="en-US" sz="1400" dirty="0"/>
              <a:t>: http://localhost:8082/provisioning/</a:t>
            </a:r>
            <a:r>
              <a:rPr lang="en-US" sz="1400" dirty="0" err="1"/>
              <a:t>esx</a:t>
            </a:r>
            <a:r>
              <a:rPr lang="en-US" sz="1400" dirty="0"/>
              <a:t>/health-service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supportedChildren</a:t>
            </a:r>
            <a:r>
              <a:rPr lang="en-US" sz="1400" dirty="0"/>
              <a:t>:</a:t>
            </a:r>
          </a:p>
          <a:p>
            <a:r>
              <a:rPr lang="en-US" sz="1400" dirty="0"/>
              <a:t>    - VM_GUEST</a:t>
            </a:r>
          </a:p>
          <a:p>
            <a:endParaRPr lang="en-US" sz="1400" dirty="0"/>
          </a:p>
          <a:p>
            <a:r>
              <a:rPr lang="en-US" sz="1400" dirty="0"/>
              <a:t>select: .</a:t>
            </a:r>
            <a:r>
              <a:rPr lang="en-US" sz="1400" dirty="0" err="1"/>
              <a:t>documentSelfLink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921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Photon Model Hands</a:t>
            </a:r>
            <a:r>
              <a:rPr lang="en-US" dirty="0" smtClean="0"/>
              <a:t>-on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Demo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35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58" y="196089"/>
            <a:ext cx="8616613" cy="780128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Container Host Description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858" y="1133674"/>
            <a:ext cx="8616613" cy="372641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action: post</a:t>
            </a:r>
          </a:p>
          <a:p>
            <a:endParaRPr lang="en-US" sz="1600" dirty="0"/>
          </a:p>
          <a:p>
            <a:r>
              <a:rPr lang="en-US" sz="1600" dirty="0"/>
              <a:t>path: /resources/compute-descriptions</a:t>
            </a:r>
          </a:p>
          <a:p>
            <a:endParaRPr lang="en-US" sz="1600" dirty="0"/>
          </a:p>
          <a:p>
            <a:r>
              <a:rPr lang="en-US" sz="1600" dirty="0"/>
              <a:t>body: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documentSelfLink</a:t>
            </a:r>
            <a:r>
              <a:rPr lang="en-US" sz="1600" dirty="0"/>
              <a:t>: {{ or .</a:t>
            </a:r>
            <a:r>
              <a:rPr lang="en-US" sz="1600" dirty="0" err="1"/>
              <a:t>selfLink</a:t>
            </a:r>
            <a:r>
              <a:rPr lang="en-US" sz="1600" dirty="0"/>
              <a:t> </a:t>
            </a:r>
            <a:r>
              <a:rPr lang="en-US" sz="1600" dirty="0" smtClean="0"/>
              <a:t>”</a:t>
            </a:r>
            <a:r>
              <a:rPr lang="en-US" sz="1600" dirty="0" err="1" smtClean="0"/>
              <a:t>docker</a:t>
            </a:r>
            <a:r>
              <a:rPr lang="en-US" sz="1600" dirty="0" smtClean="0"/>
              <a:t>-</a:t>
            </a:r>
            <a:r>
              <a:rPr lang="en-US" sz="1600" dirty="0"/>
              <a:t>container-host" }}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networkId</a:t>
            </a:r>
            <a:r>
              <a:rPr lang="en-US" sz="1600" dirty="0"/>
              <a:t>: {{ or .network "" }}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totalMemoryBytes</a:t>
            </a:r>
            <a:r>
              <a:rPr lang="en-US" sz="1600" dirty="0"/>
              <a:t>: 2147483648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instanceAdapterReference</a:t>
            </a:r>
            <a:r>
              <a:rPr lang="en-US" sz="1600" dirty="0"/>
              <a:t>: http://localhost:8082/provisioning/</a:t>
            </a:r>
            <a:r>
              <a:rPr lang="en-US" sz="1600" dirty="0" err="1"/>
              <a:t>esx</a:t>
            </a:r>
            <a:r>
              <a:rPr lang="en-US" sz="1600" dirty="0"/>
              <a:t>/instance-service</a:t>
            </a:r>
          </a:p>
          <a:p>
            <a:r>
              <a:rPr lang="en-US" sz="1600" dirty="0" smtClean="0"/>
              <a:t>  </a:t>
            </a:r>
            <a:r>
              <a:rPr lang="en-US" sz="1600" dirty="0" err="1"/>
              <a:t>bootAdapterReference</a:t>
            </a:r>
            <a:r>
              <a:rPr lang="en-US" sz="1600" dirty="0"/>
              <a:t>: http://localhost:8082/provisioning/</a:t>
            </a:r>
            <a:r>
              <a:rPr lang="en-US" sz="1600" dirty="0" err="1"/>
              <a:t>esx</a:t>
            </a:r>
            <a:r>
              <a:rPr lang="en-US" sz="1600" dirty="0"/>
              <a:t>/boot-service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supportedChildren</a:t>
            </a:r>
            <a:r>
              <a:rPr lang="en-US" sz="1600" dirty="0"/>
              <a:t>:</a:t>
            </a:r>
          </a:p>
          <a:p>
            <a:r>
              <a:rPr lang="en-US" sz="1600" dirty="0"/>
              <a:t>    - DOCKER_CONTAINER</a:t>
            </a:r>
          </a:p>
          <a:p>
            <a:endParaRPr lang="en-US" sz="1600" dirty="0"/>
          </a:p>
          <a:p>
            <a:r>
              <a:rPr lang="en-US" sz="1600" dirty="0"/>
              <a:t>select: .</a:t>
            </a:r>
            <a:r>
              <a:rPr lang="en-US" sz="1600" dirty="0" err="1"/>
              <a:t>documentSelfLink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22929"/>
            <a:ext cx="7772400" cy="102155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Xenon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3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58" y="196089"/>
            <a:ext cx="8616613" cy="780128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Container Host Boot Disk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858" y="881743"/>
            <a:ext cx="8616613" cy="3726413"/>
          </a:xfrm>
        </p:spPr>
        <p:txBody>
          <a:bodyPr>
            <a:normAutofit/>
          </a:bodyPr>
          <a:lstStyle/>
          <a:p>
            <a:r>
              <a:rPr lang="en-US" sz="1400" dirty="0"/>
              <a:t>action: post</a:t>
            </a:r>
          </a:p>
          <a:p>
            <a:endParaRPr lang="en-US" sz="1400" dirty="0"/>
          </a:p>
          <a:p>
            <a:r>
              <a:rPr lang="en-US" sz="1400" dirty="0"/>
              <a:t>path: /resources/disks</a:t>
            </a:r>
          </a:p>
          <a:p>
            <a:endParaRPr lang="en-US" sz="1400" dirty="0"/>
          </a:p>
          <a:p>
            <a:r>
              <a:rPr lang="en-US" sz="1400" dirty="0"/>
              <a:t>body:</a:t>
            </a:r>
          </a:p>
          <a:p>
            <a:r>
              <a:rPr lang="en-US" sz="1400" dirty="0"/>
              <a:t>  id:  </a:t>
            </a:r>
            <a:r>
              <a:rPr lang="en-US" sz="1400" dirty="0" smtClean="0"/>
              <a:t>photon-</a:t>
            </a:r>
            <a:r>
              <a:rPr lang="en-US" sz="1400" dirty="0"/>
              <a:t>boot-</a:t>
            </a:r>
            <a:r>
              <a:rPr lang="en-US" sz="1400" dirty="0" err="1"/>
              <a:t>vmdk</a:t>
            </a:r>
            <a:endParaRPr lang="en-US" sz="1400" dirty="0"/>
          </a:p>
          <a:p>
            <a:r>
              <a:rPr lang="en-US" sz="1400" dirty="0"/>
              <a:t>  name: </a:t>
            </a:r>
            <a:r>
              <a:rPr lang="en-US" sz="1400" dirty="0" smtClean="0"/>
              <a:t>Photon </a:t>
            </a:r>
            <a:r>
              <a:rPr lang="en-US" sz="1400" dirty="0"/>
              <a:t>stable </a:t>
            </a:r>
            <a:r>
              <a:rPr lang="en-US" sz="1400" dirty="0" err="1"/>
              <a:t>vmdk</a:t>
            </a:r>
            <a:endParaRPr lang="en-US" sz="1400" dirty="0"/>
          </a:p>
          <a:p>
            <a:r>
              <a:rPr lang="en-US" sz="1400" dirty="0"/>
              <a:t>  type: HDD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sourceImageReference</a:t>
            </a:r>
            <a:r>
              <a:rPr lang="en-US" sz="1400" dirty="0"/>
              <a:t>: file://</a:t>
            </a:r>
            <a:r>
              <a:rPr lang="en-US" sz="1400" dirty="0" smtClean="0"/>
              <a:t>/images/</a:t>
            </a:r>
            <a:r>
              <a:rPr lang="en-US" sz="1400" dirty="0" err="1" smtClean="0"/>
              <a:t>photon.vmdk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select: .</a:t>
            </a:r>
            <a:r>
              <a:rPr lang="en-US" sz="1400" dirty="0" err="1"/>
              <a:t>documentSelfLink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1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58" y="196089"/>
            <a:ext cx="8616613" cy="780128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Container Host </a:t>
            </a:r>
            <a:r>
              <a:rPr lang="en-US" cap="none" dirty="0" err="1" smtClean="0"/>
              <a:t>Config</a:t>
            </a:r>
            <a:r>
              <a:rPr lang="en-US" cap="none" dirty="0" smtClean="0"/>
              <a:t> Disk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858" y="1081191"/>
            <a:ext cx="8616613" cy="3726413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/>
              <a:t>action: post</a:t>
            </a:r>
          </a:p>
          <a:p>
            <a:endParaRPr lang="en-US" sz="1600" dirty="0"/>
          </a:p>
          <a:p>
            <a:r>
              <a:rPr lang="en-US" sz="1600" dirty="0"/>
              <a:t>path: /resources/disks</a:t>
            </a:r>
          </a:p>
          <a:p>
            <a:endParaRPr lang="en-US" sz="1600" dirty="0"/>
          </a:p>
          <a:p>
            <a:r>
              <a:rPr lang="en-US" sz="1600" dirty="0"/>
              <a:t>body:</a:t>
            </a:r>
          </a:p>
          <a:p>
            <a:r>
              <a:rPr lang="en-US" sz="1600" dirty="0"/>
              <a:t>  id: </a:t>
            </a:r>
            <a:r>
              <a:rPr lang="en-US" sz="1600" dirty="0" smtClean="0"/>
              <a:t>photon-</a:t>
            </a:r>
            <a:r>
              <a:rPr lang="en-US" sz="1600" dirty="0" err="1"/>
              <a:t>config</a:t>
            </a:r>
            <a:r>
              <a:rPr lang="en-US" sz="1600" dirty="0" smtClean="0"/>
              <a:t>-</a:t>
            </a:r>
            <a:r>
              <a:rPr lang="en-US" sz="1600" dirty="0" err="1" smtClean="0"/>
              <a:t>vmdk</a:t>
            </a:r>
            <a:endParaRPr lang="en-US" sz="1600" dirty="0"/>
          </a:p>
          <a:p>
            <a:r>
              <a:rPr lang="en-US" sz="1600" dirty="0"/>
              <a:t>  name: </a:t>
            </a:r>
            <a:r>
              <a:rPr lang="en-US" sz="1600" dirty="0" smtClean="0"/>
              <a:t>Photon </a:t>
            </a:r>
            <a:r>
              <a:rPr lang="en-US" sz="1600" dirty="0"/>
              <a:t>configuration</a:t>
            </a:r>
          </a:p>
          <a:p>
            <a:r>
              <a:rPr lang="en-US" sz="1600" dirty="0"/>
              <a:t>  type: CDROM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customizationServiceReference</a:t>
            </a:r>
            <a:r>
              <a:rPr lang="en-US" sz="1600" dirty="0"/>
              <a:t>: </a:t>
            </a:r>
            <a:r>
              <a:rPr lang="en-US" sz="1600" dirty="0">
                <a:hlinkClick r:id="rId2"/>
              </a:rPr>
              <a:t>http://localhost:8082/provisioning/boot-</a:t>
            </a:r>
            <a:r>
              <a:rPr lang="en-US" sz="1600" dirty="0" err="1">
                <a:hlinkClick r:id="rId2"/>
              </a:rPr>
              <a:t>config</a:t>
            </a:r>
            <a:r>
              <a:rPr lang="en-US" sz="1600" dirty="0">
                <a:hlinkClick r:id="rId2"/>
              </a:rPr>
              <a:t>-service/</a:t>
            </a:r>
            <a:r>
              <a:rPr lang="en-US" sz="1600" dirty="0" err="1">
                <a:hlinkClick r:id="rId2"/>
              </a:rPr>
              <a:t>iso</a:t>
            </a:r>
            <a:endParaRPr lang="en-US" sz="1600" dirty="0"/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bootConfig</a:t>
            </a:r>
            <a:r>
              <a:rPr lang="en-US" sz="1600" dirty="0"/>
              <a:t>:</a:t>
            </a:r>
          </a:p>
          <a:p>
            <a:r>
              <a:rPr lang="en-US" sz="1600" dirty="0"/>
              <a:t>    label: config-2</a:t>
            </a:r>
          </a:p>
          <a:p>
            <a:r>
              <a:rPr lang="en-US" sz="1600" dirty="0"/>
              <a:t>    files:</a:t>
            </a:r>
          </a:p>
          <a:p>
            <a:r>
              <a:rPr lang="en-US" sz="1600" dirty="0"/>
              <a:t>      - path: </a:t>
            </a:r>
            <a:r>
              <a:rPr lang="en-US" sz="1600" dirty="0" err="1"/>
              <a:t>openstack</a:t>
            </a:r>
            <a:r>
              <a:rPr lang="en-US" sz="1600" dirty="0"/>
              <a:t>/latest/</a:t>
            </a:r>
            <a:r>
              <a:rPr lang="en-US" sz="1600" dirty="0" err="1"/>
              <a:t>user_data</a:t>
            </a:r>
            <a:endParaRPr lang="en-US" sz="1600" dirty="0"/>
          </a:p>
          <a:p>
            <a:r>
              <a:rPr lang="en-US" sz="1600" dirty="0"/>
              <a:t>        contents: |</a:t>
            </a:r>
          </a:p>
          <a:p>
            <a:r>
              <a:rPr lang="en-US" sz="1600" dirty="0"/>
              <a:t>          {</a:t>
            </a:r>
            <a:r>
              <a:rPr lang="en-US" sz="1600" dirty="0" smtClean="0"/>
              <a:t>{ include “</a:t>
            </a:r>
            <a:r>
              <a:rPr lang="en-US" sz="1600" dirty="0" err="1" smtClean="0"/>
              <a:t>cloud_config.yml</a:t>
            </a:r>
            <a:r>
              <a:rPr lang="en-US" sz="1600" dirty="0" smtClean="0"/>
              <a:t>” | </a:t>
            </a:r>
            <a:r>
              <a:rPr lang="en-US" sz="1600" dirty="0"/>
              <a:t>indent 10 }}</a:t>
            </a:r>
          </a:p>
          <a:p>
            <a:endParaRPr lang="en-US" sz="1600" dirty="0"/>
          </a:p>
          <a:p>
            <a:r>
              <a:rPr lang="en-US" sz="1600" dirty="0"/>
              <a:t>select: .</a:t>
            </a:r>
            <a:r>
              <a:rPr lang="en-US" sz="1600" dirty="0" err="1"/>
              <a:t>documentSelfLink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72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58" y="196089"/>
            <a:ext cx="8616613" cy="780128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Container Host Resource </a:t>
            </a:r>
            <a:r>
              <a:rPr lang="en-US" cap="none" dirty="0" err="1" smtClean="0"/>
              <a:t>Alloc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858" y="1228146"/>
            <a:ext cx="8616613" cy="3726413"/>
          </a:xfrm>
        </p:spPr>
        <p:txBody>
          <a:bodyPr>
            <a:noAutofit/>
          </a:bodyPr>
          <a:lstStyle/>
          <a:p>
            <a:r>
              <a:rPr lang="en-US" sz="1400" dirty="0"/>
              <a:t>action: post</a:t>
            </a:r>
          </a:p>
          <a:p>
            <a:endParaRPr lang="en-US" sz="1400" dirty="0"/>
          </a:p>
          <a:p>
            <a:r>
              <a:rPr lang="en-US" sz="1400" dirty="0"/>
              <a:t>path: /provisioning/resource-allocation-tasks</a:t>
            </a:r>
          </a:p>
          <a:p>
            <a:endParaRPr lang="en-US" sz="1400" dirty="0"/>
          </a:p>
          <a:p>
            <a:r>
              <a:rPr lang="en-US" sz="1400" dirty="0"/>
              <a:t>body: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documentSelfLink</a:t>
            </a:r>
            <a:r>
              <a:rPr lang="en-US" sz="1400" dirty="0"/>
              <a:t>: examples</a:t>
            </a:r>
            <a:r>
              <a:rPr lang="en-US" sz="1400" dirty="0" smtClean="0"/>
              <a:t>-photon-</a:t>
            </a:r>
            <a:r>
              <a:rPr lang="en-US" sz="1400" dirty="0" err="1" smtClean="0"/>
              <a:t>vmdk</a:t>
            </a:r>
            <a:r>
              <a:rPr lang="en-US" sz="1400" dirty="0" smtClean="0"/>
              <a:t>-</a:t>
            </a:r>
            <a:r>
              <a:rPr lang="en-US" sz="1400" dirty="0"/>
              <a:t>{{ </a:t>
            </a:r>
            <a:r>
              <a:rPr lang="en-US" sz="1400" dirty="0" err="1"/>
              <a:t>uuid</a:t>
            </a:r>
            <a:r>
              <a:rPr lang="en-US" sz="1400" dirty="0"/>
              <a:t> }}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computeType</a:t>
            </a:r>
            <a:r>
              <a:rPr lang="en-US" sz="1400" dirty="0"/>
              <a:t>: VM_GUEST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resourcePoolLink</a:t>
            </a:r>
            <a:r>
              <a:rPr lang="en-US" sz="1400" dirty="0"/>
              <a:t>: {{ .pool }}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resourceCount</a:t>
            </a:r>
            <a:r>
              <a:rPr lang="en-US" sz="1400" dirty="0"/>
              <a:t>: {{ .count }}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resourceDescriptionLink</a:t>
            </a:r>
            <a:r>
              <a:rPr lang="en-US" sz="1400" dirty="0"/>
              <a:t>: /resources/compute-descriptions</a:t>
            </a:r>
            <a:r>
              <a:rPr lang="en-US" sz="1400" dirty="0" smtClean="0"/>
              <a:t>/photon-</a:t>
            </a:r>
            <a:r>
              <a:rPr lang="en-US" sz="1400" dirty="0"/>
              <a:t>container-host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diskDescriptionLinks</a:t>
            </a:r>
            <a:r>
              <a:rPr lang="en-US" sz="1400" dirty="0"/>
              <a:t>:</a:t>
            </a:r>
          </a:p>
          <a:p>
            <a:r>
              <a:rPr lang="en-US" sz="1400" dirty="0"/>
              <a:t>    - /resources/disks</a:t>
            </a:r>
            <a:r>
              <a:rPr lang="en-US" sz="1400" dirty="0" smtClean="0"/>
              <a:t>/photon-</a:t>
            </a:r>
            <a:r>
              <a:rPr lang="en-US" sz="1400" dirty="0"/>
              <a:t>boot</a:t>
            </a:r>
            <a:r>
              <a:rPr lang="en-US" sz="1400" dirty="0" smtClean="0"/>
              <a:t>-</a:t>
            </a:r>
            <a:r>
              <a:rPr lang="en-US" sz="1400" dirty="0" err="1" smtClean="0"/>
              <a:t>vmdk</a:t>
            </a:r>
            <a:endParaRPr lang="en-US" sz="1400" dirty="0"/>
          </a:p>
          <a:p>
            <a:r>
              <a:rPr lang="en-US" sz="1400" dirty="0"/>
              <a:t>    - /resources/disks</a:t>
            </a:r>
            <a:r>
              <a:rPr lang="en-US" sz="1400" dirty="0" smtClean="0"/>
              <a:t>/photon-</a:t>
            </a:r>
            <a:r>
              <a:rPr lang="en-US" sz="1400" dirty="0" err="1"/>
              <a:t>config</a:t>
            </a:r>
            <a:r>
              <a:rPr lang="en-US" sz="1400" dirty="0" smtClean="0"/>
              <a:t>-</a:t>
            </a:r>
            <a:r>
              <a:rPr lang="en-US" sz="1400" dirty="0" err="1" smtClean="0"/>
              <a:t>vmdk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select: .</a:t>
            </a:r>
            <a:r>
              <a:rPr lang="en-US" sz="1400" dirty="0" err="1"/>
              <a:t>documentSelfLink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756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58" y="196089"/>
            <a:ext cx="8616613" cy="780128"/>
          </a:xfrm>
        </p:spPr>
        <p:txBody>
          <a:bodyPr>
            <a:normAutofit/>
          </a:bodyPr>
          <a:lstStyle/>
          <a:p>
            <a:r>
              <a:rPr lang="en-US" cap="none" dirty="0" err="1" smtClean="0"/>
              <a:t>Docker</a:t>
            </a:r>
            <a:r>
              <a:rPr lang="en-US" cap="none" dirty="0" smtClean="0"/>
              <a:t> Container Description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858" y="892241"/>
            <a:ext cx="8616613" cy="3715916"/>
          </a:xfrm>
        </p:spPr>
        <p:txBody>
          <a:bodyPr>
            <a:normAutofit/>
          </a:bodyPr>
          <a:lstStyle/>
          <a:p>
            <a:r>
              <a:rPr lang="en-US" sz="1400" dirty="0"/>
              <a:t>action: post</a:t>
            </a:r>
          </a:p>
          <a:p>
            <a:endParaRPr lang="en-US" sz="1400" dirty="0"/>
          </a:p>
          <a:p>
            <a:r>
              <a:rPr lang="en-US" sz="1400" dirty="0"/>
              <a:t>path: /resources/compute-descriptions</a:t>
            </a:r>
          </a:p>
          <a:p>
            <a:endParaRPr lang="en-US" sz="1400" dirty="0"/>
          </a:p>
          <a:p>
            <a:r>
              <a:rPr lang="en-US" sz="1400" dirty="0"/>
              <a:t>body: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documentSelfLink</a:t>
            </a:r>
            <a:r>
              <a:rPr lang="en-US" sz="1400" dirty="0"/>
              <a:t>: </a:t>
            </a:r>
            <a:r>
              <a:rPr lang="en-US" sz="1400" dirty="0" smtClean="0"/>
              <a:t>photon-</a:t>
            </a:r>
            <a:r>
              <a:rPr lang="en-US" sz="1400" dirty="0" err="1"/>
              <a:t>docker</a:t>
            </a:r>
            <a:r>
              <a:rPr lang="en-US" sz="1400" dirty="0"/>
              <a:t>-container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authCredentialsLink</a:t>
            </a:r>
            <a:r>
              <a:rPr lang="en-US" sz="1400" dirty="0"/>
              <a:t>: /core/</a:t>
            </a:r>
            <a:r>
              <a:rPr lang="en-US" sz="1400" dirty="0" err="1"/>
              <a:t>auth</a:t>
            </a:r>
            <a:r>
              <a:rPr lang="en-US" sz="1400" dirty="0"/>
              <a:t>/credentials/</a:t>
            </a:r>
            <a:r>
              <a:rPr lang="en-US" sz="1400" dirty="0" err="1"/>
              <a:t>enatai-rsa</a:t>
            </a:r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instanceAdapterReference</a:t>
            </a:r>
            <a:r>
              <a:rPr lang="en-US" sz="1400" dirty="0"/>
              <a:t>: http://localhost:8082/provisioning/</a:t>
            </a:r>
            <a:r>
              <a:rPr lang="en-US" sz="1400" dirty="0" err="1"/>
              <a:t>docker</a:t>
            </a:r>
            <a:r>
              <a:rPr lang="en-US" sz="1400" dirty="0"/>
              <a:t>/instance-service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enumerationAdapterReference</a:t>
            </a:r>
            <a:r>
              <a:rPr lang="en-US" sz="1400" dirty="0"/>
              <a:t>: http://localhost:8082/provisioning/</a:t>
            </a:r>
            <a:r>
              <a:rPr lang="en-US" sz="1400" dirty="0" err="1"/>
              <a:t>docker</a:t>
            </a:r>
            <a:r>
              <a:rPr lang="en-US" sz="1400" dirty="0"/>
              <a:t>/enumeration-service</a:t>
            </a:r>
          </a:p>
          <a:p>
            <a:endParaRPr lang="en-US" sz="1400" dirty="0"/>
          </a:p>
          <a:p>
            <a:r>
              <a:rPr lang="en-US" sz="1400" dirty="0"/>
              <a:t>select: .</a:t>
            </a:r>
            <a:r>
              <a:rPr lang="en-US" sz="1400" dirty="0" err="1"/>
              <a:t>documentSelfLink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766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1400" dirty="0" err="1"/>
              <a:t>curl</a:t>
            </a:r>
            <a:r>
              <a:rPr lang="nl-NL" sz="1400" dirty="0"/>
              <a:t> </a:t>
            </a:r>
            <a:r>
              <a:rPr lang="nl-NL" sz="1400" dirty="0">
                <a:hlinkClick r:id="rId2"/>
              </a:rPr>
              <a:t>http://192.168.13.14:8000/resources/</a:t>
            </a:r>
            <a:r>
              <a:rPr lang="nl-NL" sz="1400" dirty="0" smtClean="0">
                <a:hlinkClick r:id="rId2"/>
              </a:rPr>
              <a:t>compute/</a:t>
            </a:r>
            <a:r>
              <a:rPr lang="nl-NL" sz="1400" dirty="0">
                <a:hlinkClick r:id="rId2"/>
              </a:rPr>
              <a:t>jenkins-</a:t>
            </a:r>
            <a:r>
              <a:rPr lang="nl-NL" sz="1400" dirty="0" smtClean="0">
                <a:hlinkClick r:id="rId2"/>
              </a:rPr>
              <a:t>15445f26</a:t>
            </a:r>
            <a:endParaRPr lang="nl-NL" sz="1400" dirty="0" smtClean="0"/>
          </a:p>
          <a:p>
            <a:pPr marL="0" indent="0">
              <a:buNone/>
            </a:pPr>
            <a:r>
              <a:rPr lang="nl-NL" sz="1400" dirty="0" smtClean="0"/>
              <a:t> {</a:t>
            </a:r>
            <a:endParaRPr lang="nl-NL" sz="1400" dirty="0"/>
          </a:p>
          <a:p>
            <a:pPr marL="0" indent="0">
              <a:buNone/>
            </a:pPr>
            <a:r>
              <a:rPr lang="fi-FI" sz="1400" dirty="0"/>
              <a:t>  "id": "jenkins-15445f26-4b2b-424a-846b-879e10fd3c9d-1",</a:t>
            </a:r>
          </a:p>
          <a:p>
            <a:pPr marL="0" indent="0">
              <a:buNone/>
            </a:pPr>
            <a:r>
              <a:rPr lang="fi-FI" sz="1400" dirty="0"/>
              <a:t>  "</a:t>
            </a:r>
            <a:r>
              <a:rPr lang="fi-FI" sz="1400" dirty="0" err="1"/>
              <a:t>descriptionLink</a:t>
            </a:r>
            <a:r>
              <a:rPr lang="fi-FI" sz="1400" dirty="0"/>
              <a:t>": "/resources/compute-host-descriptions/gce-n1-standard-1",</a:t>
            </a:r>
          </a:p>
          <a:p>
            <a:pPr marL="0" indent="0">
              <a:buNone/>
            </a:pPr>
            <a:r>
              <a:rPr lang="fi-FI" sz="1400" dirty="0"/>
              <a:t>  "</a:t>
            </a:r>
            <a:r>
              <a:rPr lang="fi-FI" sz="1400" dirty="0" err="1"/>
              <a:t>resourcePoolLink</a:t>
            </a:r>
            <a:r>
              <a:rPr lang="fi-FI" sz="1400" dirty="0"/>
              <a:t>": "/resources/pools/d52e26e2-af5e-458e-af50-d85a4d5f1d9e",</a:t>
            </a:r>
          </a:p>
          <a:p>
            <a:pPr marL="0" indent="0">
              <a:buNone/>
            </a:pPr>
            <a:r>
              <a:rPr lang="fi-FI" sz="1400" dirty="0"/>
              <a:t>  </a:t>
            </a:r>
            <a:r>
              <a:rPr lang="fi-FI" sz="1400" b="1" i="1" dirty="0"/>
              <a:t>"</a:t>
            </a:r>
            <a:r>
              <a:rPr lang="fi-FI" sz="1400" b="1" i="1" dirty="0" err="1" smtClean="0"/>
              <a:t>parentLink</a:t>
            </a:r>
            <a:r>
              <a:rPr lang="fi-FI" sz="1400" dirty="0"/>
              <a:t>": "/resources/compute-hosts/gce-parentsage-surfer-749",</a:t>
            </a:r>
          </a:p>
          <a:p>
            <a:pPr marL="0" indent="0">
              <a:buNone/>
            </a:pPr>
            <a:r>
              <a:rPr lang="fi-FI" sz="1400" dirty="0"/>
              <a:t>  "</a:t>
            </a:r>
            <a:r>
              <a:rPr lang="fi-FI" sz="1400" dirty="0" err="1"/>
              <a:t>diskLinks</a:t>
            </a:r>
            <a:r>
              <a:rPr lang="fi-FI" sz="1400" dirty="0"/>
              <a:t>": [</a:t>
            </a:r>
          </a:p>
          <a:p>
            <a:pPr marL="0" indent="0">
              <a:buNone/>
            </a:pPr>
            <a:r>
              <a:rPr lang="fr-FR" sz="1400" dirty="0"/>
              <a:t>    "/</a:t>
            </a:r>
            <a:r>
              <a:rPr lang="fr-FR" sz="1400" dirty="0" err="1"/>
              <a:t>resources</a:t>
            </a:r>
            <a:r>
              <a:rPr lang="fr-FR" sz="1400" dirty="0"/>
              <a:t>/</a:t>
            </a:r>
            <a:r>
              <a:rPr lang="fr-FR" sz="1400" dirty="0" err="1"/>
              <a:t>disks</a:t>
            </a:r>
            <a:r>
              <a:rPr lang="fr-FR" sz="1400" dirty="0"/>
              <a:t>/3f8306b7-c384-4713-bb1a-350d9049a4f2",</a:t>
            </a:r>
          </a:p>
          <a:p>
            <a:pPr marL="0" indent="0">
              <a:buNone/>
            </a:pPr>
            <a:r>
              <a:rPr lang="fr-FR" sz="1400" dirty="0"/>
              <a:t>    "/</a:t>
            </a:r>
            <a:r>
              <a:rPr lang="fr-FR" sz="1400" dirty="0" err="1"/>
              <a:t>resources</a:t>
            </a:r>
            <a:r>
              <a:rPr lang="fr-FR" sz="1400" dirty="0"/>
              <a:t>/</a:t>
            </a:r>
            <a:r>
              <a:rPr lang="fr-FR" sz="1400" dirty="0" err="1"/>
              <a:t>disks</a:t>
            </a:r>
            <a:r>
              <a:rPr lang="fr-FR" sz="1400" dirty="0"/>
              <a:t>/4b2365ed-918d-468d-a713-a0a5f8fc26a6"</a:t>
            </a:r>
          </a:p>
          <a:p>
            <a:pPr marL="0" indent="0">
              <a:buNone/>
            </a:pPr>
            <a:r>
              <a:rPr lang="fr-FR" sz="1400" dirty="0"/>
              <a:t>  ]</a:t>
            </a:r>
          </a:p>
          <a:p>
            <a:pPr marL="0" indent="0">
              <a:buNone/>
            </a:pPr>
            <a:r>
              <a:rPr lang="fr-FR" sz="1400" dirty="0"/>
              <a:t>  …</a:t>
            </a:r>
          </a:p>
          <a:p>
            <a:pPr marL="0" indent="0">
              <a:buNone/>
            </a:pPr>
            <a:r>
              <a:rPr lang="fr-FR" sz="1400" dirty="0"/>
              <a:t>}</a:t>
            </a:r>
            <a:endParaRPr lang="ro-RO" sz="1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352585" y="3579456"/>
            <a:ext cx="3334215" cy="892239"/>
          </a:xfrm>
          <a:prstGeom prst="wedgeRoundRectCallout">
            <a:avLst>
              <a:gd name="adj1" fmla="val -22793"/>
              <a:gd name="adj2" fmla="val -157165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Parent is a compute resource representing the GCE “hypervisor” host</a:t>
            </a:r>
          </a:p>
        </p:txBody>
      </p:sp>
    </p:spTree>
    <p:extLst>
      <p:ext uri="{BB962C8B-B14F-4D97-AF65-F5344CB8AC3E}">
        <p14:creationId xmlns:p14="http://schemas.microsoft.com/office/powerpoint/2010/main" val="25552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oup 285"/>
          <p:cNvGrpSpPr/>
          <p:nvPr/>
        </p:nvGrpSpPr>
        <p:grpSpPr>
          <a:xfrm>
            <a:off x="141576" y="583700"/>
            <a:ext cx="8888674" cy="3213441"/>
            <a:chOff x="0" y="-168854"/>
            <a:chExt cx="32943800" cy="11664266"/>
          </a:xfrm>
        </p:grpSpPr>
        <p:grpSp>
          <p:nvGrpSpPr>
            <p:cNvPr id="282" name="Group 282"/>
            <p:cNvGrpSpPr/>
            <p:nvPr/>
          </p:nvGrpSpPr>
          <p:grpSpPr>
            <a:xfrm>
              <a:off x="0" y="-168854"/>
              <a:ext cx="32943800" cy="11664266"/>
              <a:chOff x="0" y="-168853"/>
              <a:chExt cx="32943800" cy="11664264"/>
            </a:xfrm>
          </p:grpSpPr>
          <p:grpSp>
            <p:nvGrpSpPr>
              <p:cNvPr id="278" name="Group 278"/>
              <p:cNvGrpSpPr/>
              <p:nvPr/>
            </p:nvGrpSpPr>
            <p:grpSpPr>
              <a:xfrm>
                <a:off x="0" y="-168853"/>
                <a:ext cx="32943800" cy="11664264"/>
                <a:chOff x="0" y="-168852"/>
                <a:chExt cx="32943800" cy="11664262"/>
              </a:xfrm>
            </p:grpSpPr>
            <p:grpSp>
              <p:nvGrpSpPr>
                <p:cNvPr id="276" name="Group 276"/>
                <p:cNvGrpSpPr/>
                <p:nvPr/>
              </p:nvGrpSpPr>
              <p:grpSpPr>
                <a:xfrm>
                  <a:off x="0" y="-168852"/>
                  <a:ext cx="32943800" cy="11664262"/>
                  <a:chOff x="0" y="-168851"/>
                  <a:chExt cx="32943800" cy="11664260"/>
                </a:xfrm>
              </p:grpSpPr>
              <p:grpSp>
                <p:nvGrpSpPr>
                  <p:cNvPr id="267" name="Group 267"/>
                  <p:cNvGrpSpPr/>
                  <p:nvPr/>
                </p:nvGrpSpPr>
                <p:grpSpPr>
                  <a:xfrm>
                    <a:off x="0" y="-168851"/>
                    <a:ext cx="32943800" cy="11664260"/>
                    <a:chOff x="0" y="-168850"/>
                    <a:chExt cx="32943800" cy="11664258"/>
                  </a:xfrm>
                </p:grpSpPr>
                <p:sp>
                  <p:nvSpPr>
                    <p:cNvPr id="255" name="Shape 255"/>
                    <p:cNvSpPr/>
                    <p:nvPr/>
                  </p:nvSpPr>
                  <p:spPr>
                    <a:xfrm>
                      <a:off x="0" y="219735"/>
                      <a:ext cx="32943800" cy="11275673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89CBD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>
                        <a:spcBef>
                          <a:spcPts val="312"/>
                        </a:spcBef>
                        <a:defRPr sz="4800">
                          <a:solidFill>
                            <a:srgbClr val="0D0D0D"/>
                          </a:solidFill>
                          <a:latin typeface="+mj-lt"/>
                          <a:ea typeface="+mj-ea"/>
                          <a:cs typeface="+mj-cs"/>
                          <a:sym typeface="Helvetica Neue"/>
                        </a:defRPr>
                      </a:pPr>
                      <a:endParaRPr/>
                    </a:p>
                  </p:txBody>
                </p:sp>
                <p:sp>
                  <p:nvSpPr>
                    <p:cNvPr id="256" name="Shape 256"/>
                    <p:cNvSpPr/>
                    <p:nvPr/>
                  </p:nvSpPr>
                  <p:spPr>
                    <a:xfrm>
                      <a:off x="24815800" y="431343"/>
                      <a:ext cx="7975601" cy="5350655"/>
                    </a:xfrm>
                    <a:prstGeom prst="rect">
                      <a:avLst/>
                    </a:prstGeom>
                    <a:solidFill>
                      <a:srgbClr val="E3E2E3"/>
                    </a:solidFill>
                    <a:ln w="25400" cap="flat">
                      <a:solidFill>
                        <a:srgbClr val="89CBD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lnSpc>
                          <a:spcPct val="100000"/>
                        </a:lnSpc>
                        <a:defRPr sz="4000" b="1">
                          <a:solidFill>
                            <a:srgbClr val="0D0D0D"/>
                          </a:solidFill>
                          <a:latin typeface="+mj-lt"/>
                          <a:ea typeface="+mj-ea"/>
                          <a:cs typeface="+mj-cs"/>
                          <a:sym typeface="Helvetica Neue"/>
                        </a:defRPr>
                      </a:pPr>
                      <a:endParaRPr/>
                    </a:p>
                  </p:txBody>
                </p:sp>
                <p:sp>
                  <p:nvSpPr>
                    <p:cNvPr id="257" name="Shape 257"/>
                    <p:cNvSpPr/>
                    <p:nvPr/>
                  </p:nvSpPr>
                  <p:spPr>
                    <a:xfrm>
                      <a:off x="155903" y="431343"/>
                      <a:ext cx="7972098" cy="5350655"/>
                    </a:xfrm>
                    <a:prstGeom prst="rect">
                      <a:avLst/>
                    </a:prstGeom>
                    <a:solidFill>
                      <a:srgbClr val="E3E2E3"/>
                    </a:solidFill>
                    <a:ln w="25400" cap="flat">
                      <a:solidFill>
                        <a:srgbClr val="89CBD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lnSpc>
                          <a:spcPct val="100000"/>
                        </a:lnSpc>
                        <a:defRPr sz="6600">
                          <a:solidFill>
                            <a:srgbClr val="0D0D0D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/>
                    </a:p>
                  </p:txBody>
                </p:sp>
                <p:sp>
                  <p:nvSpPr>
                    <p:cNvPr id="258" name="Shape 258"/>
                    <p:cNvSpPr/>
                    <p:nvPr/>
                  </p:nvSpPr>
                  <p:spPr>
                    <a:xfrm>
                      <a:off x="8280400" y="431343"/>
                      <a:ext cx="8100001" cy="5350655"/>
                    </a:xfrm>
                    <a:prstGeom prst="rect">
                      <a:avLst/>
                    </a:prstGeom>
                    <a:solidFill>
                      <a:srgbClr val="E3E2E3"/>
                    </a:solidFill>
                    <a:ln w="25400" cap="flat">
                      <a:solidFill>
                        <a:srgbClr val="89CBD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lnSpc>
                          <a:spcPct val="100000"/>
                        </a:lnSpc>
                        <a:defRPr sz="6600">
                          <a:solidFill>
                            <a:srgbClr val="0D0D0D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/>
                    </a:p>
                  </p:txBody>
                </p:sp>
                <p:sp>
                  <p:nvSpPr>
                    <p:cNvPr id="259" name="Shape 259"/>
                    <p:cNvSpPr/>
                    <p:nvPr/>
                  </p:nvSpPr>
                  <p:spPr>
                    <a:xfrm>
                      <a:off x="16538000" y="431343"/>
                      <a:ext cx="8100001" cy="5350655"/>
                    </a:xfrm>
                    <a:prstGeom prst="rect">
                      <a:avLst/>
                    </a:prstGeom>
                    <a:solidFill>
                      <a:srgbClr val="E3E2E3"/>
                    </a:solidFill>
                    <a:ln w="25400" cap="flat">
                      <a:solidFill>
                        <a:srgbClr val="89CBD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lnSpc>
                          <a:spcPct val="100000"/>
                        </a:lnSpc>
                        <a:defRPr sz="6600">
                          <a:solidFill>
                            <a:srgbClr val="0D0D0D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/>
                    </a:p>
                  </p:txBody>
                </p:sp>
                <p:sp>
                  <p:nvSpPr>
                    <p:cNvPr id="260" name="Shape 260"/>
                    <p:cNvSpPr/>
                    <p:nvPr/>
                  </p:nvSpPr>
                  <p:spPr>
                    <a:xfrm>
                      <a:off x="155903" y="5963375"/>
                      <a:ext cx="7972098" cy="5350655"/>
                    </a:xfrm>
                    <a:prstGeom prst="rect">
                      <a:avLst/>
                    </a:prstGeom>
                    <a:solidFill>
                      <a:srgbClr val="E3E2E3"/>
                    </a:solidFill>
                    <a:ln w="25400" cap="flat">
                      <a:solidFill>
                        <a:srgbClr val="89CBD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lnSpc>
                          <a:spcPct val="100000"/>
                        </a:lnSpc>
                        <a:defRPr sz="6600">
                          <a:solidFill>
                            <a:srgbClr val="0D0D0D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/>
                    </a:p>
                  </p:txBody>
                </p:sp>
                <p:sp>
                  <p:nvSpPr>
                    <p:cNvPr id="261" name="Shape 261"/>
                    <p:cNvSpPr/>
                    <p:nvPr/>
                  </p:nvSpPr>
                  <p:spPr>
                    <a:xfrm>
                      <a:off x="8280400" y="5963375"/>
                      <a:ext cx="8102601" cy="5350655"/>
                    </a:xfrm>
                    <a:prstGeom prst="rect">
                      <a:avLst/>
                    </a:prstGeom>
                    <a:solidFill>
                      <a:srgbClr val="E3E2E3"/>
                    </a:solidFill>
                    <a:ln w="25400" cap="flat">
                      <a:solidFill>
                        <a:srgbClr val="89CBD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lnSpc>
                          <a:spcPct val="100000"/>
                        </a:lnSpc>
                        <a:defRPr sz="6600">
                          <a:solidFill>
                            <a:srgbClr val="0D0D0D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/>
                    </a:p>
                  </p:txBody>
                </p:sp>
                <p:sp>
                  <p:nvSpPr>
                    <p:cNvPr id="262" name="Shape 262"/>
                    <p:cNvSpPr/>
                    <p:nvPr/>
                  </p:nvSpPr>
                  <p:spPr>
                    <a:xfrm>
                      <a:off x="16538000" y="5963375"/>
                      <a:ext cx="8102601" cy="5350655"/>
                    </a:xfrm>
                    <a:prstGeom prst="rect">
                      <a:avLst/>
                    </a:prstGeom>
                    <a:solidFill>
                      <a:srgbClr val="E3E2E3"/>
                    </a:solidFill>
                    <a:ln w="25400" cap="flat">
                      <a:solidFill>
                        <a:srgbClr val="89CBD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lnSpc>
                          <a:spcPct val="100000"/>
                        </a:lnSpc>
                        <a:defRPr sz="4000">
                          <a:solidFill>
                            <a:srgbClr val="0D0D0D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/>
                    </a:p>
                  </p:txBody>
                </p:sp>
                <p:sp>
                  <p:nvSpPr>
                    <p:cNvPr id="263" name="Shape 263"/>
                    <p:cNvSpPr/>
                    <p:nvPr/>
                  </p:nvSpPr>
                  <p:spPr>
                    <a:xfrm>
                      <a:off x="24815800" y="5963375"/>
                      <a:ext cx="7975601" cy="5350655"/>
                    </a:xfrm>
                    <a:prstGeom prst="rect">
                      <a:avLst/>
                    </a:prstGeom>
                    <a:solidFill>
                      <a:srgbClr val="E3E2E3"/>
                    </a:solidFill>
                    <a:ln w="25400" cap="flat">
                      <a:solidFill>
                        <a:srgbClr val="89CBD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lnSpc>
                          <a:spcPct val="100000"/>
                        </a:lnSpc>
                        <a:defRPr sz="6000">
                          <a:solidFill>
                            <a:srgbClr val="0D0D0D"/>
                          </a:solidFill>
                          <a:latin typeface="+mj-lt"/>
                          <a:ea typeface="+mj-ea"/>
                          <a:cs typeface="+mj-cs"/>
                          <a:sym typeface="Helvetica Neue"/>
                        </a:defRPr>
                      </a:pPr>
                      <a:endParaRPr/>
                    </a:p>
                  </p:txBody>
                </p:sp>
                <p:grpSp>
                  <p:nvGrpSpPr>
                    <p:cNvPr id="266" name="Group 266"/>
                    <p:cNvGrpSpPr/>
                    <p:nvPr/>
                  </p:nvGrpSpPr>
                  <p:grpSpPr>
                    <a:xfrm>
                      <a:off x="0" y="-168850"/>
                      <a:ext cx="6781801" cy="1313174"/>
                      <a:chOff x="0" y="-168849"/>
                      <a:chExt cx="6781800" cy="1313171"/>
                    </a:xfrm>
                  </p:grpSpPr>
                  <p:sp>
                    <p:nvSpPr>
                      <p:cNvPr id="264" name="Shape 264"/>
                      <p:cNvSpPr/>
                      <p:nvPr/>
                    </p:nvSpPr>
                    <p:spPr>
                      <a:xfrm>
                        <a:off x="0" y="-1"/>
                        <a:ext cx="6781800" cy="975480"/>
                      </a:xfrm>
                      <a:prstGeom prst="rect">
                        <a:avLst/>
                      </a:prstGeom>
                      <a:solidFill>
                        <a:srgbClr val="FA5A64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0" tIns="0" rIns="0" bIns="0" numCol="1" anchor="ctr">
                        <a:noAutofit/>
                      </a:bodyPr>
                      <a:lstStyle/>
                      <a:p>
                        <a:pPr lvl="0">
                          <a:lnSpc>
                            <a:spcPct val="100000"/>
                          </a:lnSpc>
                          <a:defRPr sz="5500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Helvetica Neue"/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265" name="Shape 265"/>
                      <p:cNvSpPr/>
                      <p:nvPr/>
                    </p:nvSpPr>
                    <p:spPr>
                      <a:xfrm>
                        <a:off x="0" y="-168849"/>
                        <a:ext cx="6781800" cy="1313171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square" lIns="45719" tIns="45719" rIns="45719" bIns="45719" numCol="1" anchor="ctr">
                        <a:spAutoFit/>
                      </a:bodyPr>
                      <a:lstStyle/>
                      <a:p>
                        <a:pPr lvl="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Helvetica Neue"/>
                          </a:rPr>
                          <a:t>   </a:t>
                        </a:r>
                        <a:r>
                          <a:rPr sz="1400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Helvetica Neue"/>
                          </a:rPr>
                          <a:t>DCP</a:t>
                        </a:r>
                      </a:p>
                    </p:txBody>
                  </p:sp>
                </p:grpSp>
              </p:grpSp>
              <p:sp>
                <p:nvSpPr>
                  <p:cNvPr id="268" name="Shape 268"/>
                  <p:cNvSpPr/>
                  <p:nvPr/>
                </p:nvSpPr>
                <p:spPr>
                  <a:xfrm>
                    <a:off x="101599" y="4988999"/>
                    <a:ext cx="8026401" cy="85356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algn="ctr">
                      <a:defRPr sz="5000">
                        <a:solidFill>
                          <a:srgbClr val="626265"/>
                        </a:solidFill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1300"/>
                      <a:t>High Availability</a:t>
                    </a:r>
                  </a:p>
                </p:txBody>
              </p:sp>
              <p:sp>
                <p:nvSpPr>
                  <p:cNvPr id="269" name="Shape 269"/>
                  <p:cNvSpPr/>
                  <p:nvPr/>
                </p:nvSpPr>
                <p:spPr>
                  <a:xfrm>
                    <a:off x="8280399" y="4988999"/>
                    <a:ext cx="8102602" cy="85356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algn="ctr">
                      <a:defRPr sz="5000">
                        <a:solidFill>
                          <a:srgbClr val="626265"/>
                        </a:solidFill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1300"/>
                      <a:t>Scalable </a:t>
                    </a:r>
                  </a:p>
                </p:txBody>
              </p:sp>
              <p:sp>
                <p:nvSpPr>
                  <p:cNvPr id="270" name="Shape 270"/>
                  <p:cNvSpPr/>
                  <p:nvPr/>
                </p:nvSpPr>
                <p:spPr>
                  <a:xfrm>
                    <a:off x="16538000" y="4988999"/>
                    <a:ext cx="8102602" cy="85356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algn="ctr">
                      <a:defRPr sz="5000">
                        <a:solidFill>
                          <a:srgbClr val="626265"/>
                        </a:solidFill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1300" dirty="0"/>
                      <a:t>Distributed </a:t>
                    </a:r>
                  </a:p>
                </p:txBody>
              </p:sp>
              <p:sp>
                <p:nvSpPr>
                  <p:cNvPr id="271" name="Shape 271"/>
                  <p:cNvSpPr/>
                  <p:nvPr/>
                </p:nvSpPr>
                <p:spPr>
                  <a:xfrm>
                    <a:off x="24841205" y="4988999"/>
                    <a:ext cx="7950196" cy="85356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algn="ctr">
                      <a:defRPr sz="5000">
                        <a:solidFill>
                          <a:srgbClr val="626265"/>
                        </a:solidFill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1300"/>
                      <a:t>Rich Query Interface </a:t>
                    </a:r>
                  </a:p>
                </p:txBody>
              </p:sp>
              <p:sp>
                <p:nvSpPr>
                  <p:cNvPr id="272" name="Shape 272"/>
                  <p:cNvSpPr/>
                  <p:nvPr/>
                </p:nvSpPr>
                <p:spPr>
                  <a:xfrm>
                    <a:off x="8280399" y="10498955"/>
                    <a:ext cx="8102602" cy="85356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algn="ctr">
                      <a:defRPr sz="5000">
                        <a:solidFill>
                          <a:srgbClr val="626265"/>
                        </a:solidFill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1300"/>
                      <a:t>Traceable </a:t>
                    </a:r>
                  </a:p>
                </p:txBody>
              </p:sp>
              <p:sp>
                <p:nvSpPr>
                  <p:cNvPr id="273" name="Shape 273"/>
                  <p:cNvSpPr/>
                  <p:nvPr/>
                </p:nvSpPr>
                <p:spPr>
                  <a:xfrm>
                    <a:off x="16538000" y="10498955"/>
                    <a:ext cx="8102602" cy="85356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algn="ctr">
                      <a:defRPr sz="5000">
                        <a:solidFill>
                          <a:srgbClr val="626265"/>
                        </a:solidFill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1300"/>
                      <a:t>Extensible </a:t>
                    </a:r>
                  </a:p>
                </p:txBody>
              </p:sp>
              <p:sp>
                <p:nvSpPr>
                  <p:cNvPr id="274" name="Shape 274"/>
                  <p:cNvSpPr/>
                  <p:nvPr/>
                </p:nvSpPr>
                <p:spPr>
                  <a:xfrm>
                    <a:off x="101599" y="10498955"/>
                    <a:ext cx="8026401" cy="85356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algn="ctr">
                      <a:defRPr sz="5000">
                        <a:solidFill>
                          <a:srgbClr val="626265"/>
                        </a:solidFill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1300"/>
                      <a:t>Declarative model </a:t>
                    </a:r>
                  </a:p>
                </p:txBody>
              </p:sp>
              <p:sp>
                <p:nvSpPr>
                  <p:cNvPr id="275" name="Shape 275"/>
                  <p:cNvSpPr/>
                  <p:nvPr/>
                </p:nvSpPr>
                <p:spPr>
                  <a:xfrm>
                    <a:off x="24841205" y="10498955"/>
                    <a:ext cx="7950196" cy="85356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algn="ctr">
                      <a:defRPr sz="5000">
                        <a:solidFill>
                          <a:srgbClr val="626265"/>
                        </a:solidFill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1300"/>
                      <a:t>Self Describing API</a:t>
                    </a:r>
                  </a:p>
                </p:txBody>
              </p:sp>
            </p:grpSp>
            <p:sp>
              <p:nvSpPr>
                <p:cNvPr id="277" name="Shape 277"/>
                <p:cNvSpPr/>
                <p:nvPr/>
              </p:nvSpPr>
              <p:spPr>
                <a:xfrm>
                  <a:off x="2543832" y="1024094"/>
                  <a:ext cx="3780001" cy="37800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100000"/>
                    </a:lnSpc>
                    <a:defRPr b="1">
                      <a:solidFill>
                        <a:srgbClr val="0D0D0D"/>
                      </a:solidFill>
                      <a:latin typeface="+mj-lt"/>
                      <a:ea typeface="+mj-ea"/>
                      <a:cs typeface="+mj-cs"/>
                      <a:sym typeface="Helvetica Neue"/>
                    </a:defRPr>
                  </a:pPr>
                  <a:endParaRPr/>
                </a:p>
              </p:txBody>
            </p:sp>
          </p:grpSp>
          <p:sp>
            <p:nvSpPr>
              <p:cNvPr id="279" name="Shape 279"/>
              <p:cNvSpPr/>
              <p:nvPr/>
            </p:nvSpPr>
            <p:spPr>
              <a:xfrm>
                <a:off x="27051000" y="975477"/>
                <a:ext cx="3780001" cy="37796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pic>
            <p:nvPicPr>
              <p:cNvPr id="280" name="image28.png" descr="benefits_icon_4.png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32348" y="1138146"/>
                <a:ext cx="3960001" cy="35131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1" name="image29.png" descr="Icon-WIR-13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26814759" y="1437007"/>
                <a:ext cx="4198642" cy="33239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83" name="Shape 283"/>
            <p:cNvSpPr/>
            <p:nvPr/>
          </p:nvSpPr>
          <p:spPr>
            <a:xfrm>
              <a:off x="2543832" y="6582840"/>
              <a:ext cx="3780001" cy="3779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10308649" y="6572720"/>
              <a:ext cx="3780001" cy="3779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</p:grpSp>
      <p:grpSp>
        <p:nvGrpSpPr>
          <p:cNvPr id="288" name="Group 288"/>
          <p:cNvGrpSpPr/>
          <p:nvPr/>
        </p:nvGrpSpPr>
        <p:grpSpPr>
          <a:xfrm>
            <a:off x="5240399" y="2438825"/>
            <a:ext cx="1019894" cy="1041283"/>
            <a:chOff x="0" y="0"/>
            <a:chExt cx="3779999" cy="3779685"/>
          </a:xfrm>
        </p:grpSpPr>
        <p:sp>
          <p:nvSpPr>
            <p:cNvPr id="286" name="Shape 286"/>
            <p:cNvSpPr/>
            <p:nvPr/>
          </p:nvSpPr>
          <p:spPr>
            <a:xfrm>
              <a:off x="0" y="0"/>
              <a:ext cx="3780000" cy="377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  <p:pic>
          <p:nvPicPr>
            <p:cNvPr id="287" name="image30.png" descr="buildingblocks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05462" y="510860"/>
              <a:ext cx="2871138" cy="28711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9" name="Shape 289"/>
          <p:cNvSpPr/>
          <p:nvPr/>
        </p:nvSpPr>
        <p:spPr>
          <a:xfrm>
            <a:off x="5864976" y="1541169"/>
            <a:ext cx="61167" cy="61389"/>
          </a:xfrm>
          <a:prstGeom prst="line">
            <a:avLst/>
          </a:prstGeom>
          <a:noFill/>
          <a:ln w="76200" cap="flat">
            <a:solidFill>
              <a:srgbClr val="C6C6C8"/>
            </a:solidFill>
            <a:prstDash val="solid"/>
            <a:miter lim="8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119055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92" name="Group 292"/>
          <p:cNvGrpSpPr/>
          <p:nvPr/>
        </p:nvGrpSpPr>
        <p:grpSpPr>
          <a:xfrm>
            <a:off x="7440294" y="2438825"/>
            <a:ext cx="1019894" cy="1041283"/>
            <a:chOff x="0" y="0"/>
            <a:chExt cx="3779999" cy="3779685"/>
          </a:xfrm>
        </p:grpSpPr>
        <p:sp>
          <p:nvSpPr>
            <p:cNvPr id="290" name="Shape 290"/>
            <p:cNvSpPr/>
            <p:nvPr/>
          </p:nvSpPr>
          <p:spPr>
            <a:xfrm>
              <a:off x="0" y="0"/>
              <a:ext cx="3780000" cy="377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  <p:pic>
          <p:nvPicPr>
            <p:cNvPr id="291" name="image31.png" descr="section-rest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0503" y="126325"/>
              <a:ext cx="3511882" cy="3511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5" name="Group 295"/>
          <p:cNvGrpSpPr/>
          <p:nvPr/>
        </p:nvGrpSpPr>
        <p:grpSpPr>
          <a:xfrm>
            <a:off x="2926792" y="899288"/>
            <a:ext cx="1010181" cy="1041283"/>
            <a:chOff x="0" y="0"/>
            <a:chExt cx="3744000" cy="3779685"/>
          </a:xfrm>
        </p:grpSpPr>
        <p:sp>
          <p:nvSpPr>
            <p:cNvPr id="293" name="Shape 293"/>
            <p:cNvSpPr/>
            <p:nvPr/>
          </p:nvSpPr>
          <p:spPr>
            <a:xfrm>
              <a:off x="-1" y="0"/>
              <a:ext cx="3744002" cy="377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  <p:pic>
          <p:nvPicPr>
            <p:cNvPr id="294" name="image32.png" descr="repository_replication_icon1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2342" y="96731"/>
              <a:ext cx="3600366" cy="356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0" name="Group 310"/>
          <p:cNvGrpSpPr/>
          <p:nvPr/>
        </p:nvGrpSpPr>
        <p:grpSpPr>
          <a:xfrm>
            <a:off x="5248493" y="916550"/>
            <a:ext cx="1019894" cy="1041283"/>
            <a:chOff x="0" y="0"/>
            <a:chExt cx="3779999" cy="3779685"/>
          </a:xfrm>
        </p:grpSpPr>
        <p:sp>
          <p:nvSpPr>
            <p:cNvPr id="296" name="Shape 296"/>
            <p:cNvSpPr/>
            <p:nvPr/>
          </p:nvSpPr>
          <p:spPr>
            <a:xfrm>
              <a:off x="0" y="0"/>
              <a:ext cx="3780000" cy="377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  <p:grpSp>
          <p:nvGrpSpPr>
            <p:cNvPr id="308" name="Group 308"/>
            <p:cNvGrpSpPr/>
            <p:nvPr/>
          </p:nvGrpSpPr>
          <p:grpSpPr>
            <a:xfrm>
              <a:off x="522887" y="477739"/>
              <a:ext cx="2654014" cy="2872509"/>
              <a:chOff x="0" y="0"/>
              <a:chExt cx="2654013" cy="2872508"/>
            </a:xfrm>
          </p:grpSpPr>
          <p:sp>
            <p:nvSpPr>
              <p:cNvPr id="297" name="Shape 297"/>
              <p:cNvSpPr/>
              <p:nvPr/>
            </p:nvSpPr>
            <p:spPr>
              <a:xfrm>
                <a:off x="1899036" y="1926598"/>
                <a:ext cx="612001" cy="58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322" y="10800"/>
                    </a:moveTo>
                    <a:cubicBezTo>
                      <a:pt x="3322" y="14847"/>
                      <a:pt x="6670" y="18128"/>
                      <a:pt x="10800" y="18128"/>
                    </a:cubicBezTo>
                    <a:cubicBezTo>
                      <a:pt x="14930" y="18128"/>
                      <a:pt x="18278" y="14847"/>
                      <a:pt x="18278" y="10800"/>
                    </a:cubicBezTo>
                    <a:cubicBezTo>
                      <a:pt x="18278" y="6753"/>
                      <a:pt x="14930" y="3472"/>
                      <a:pt x="10800" y="3472"/>
                    </a:cubicBezTo>
                    <a:cubicBezTo>
                      <a:pt x="6670" y="3472"/>
                      <a:pt x="3322" y="6753"/>
                      <a:pt x="3322" y="10800"/>
                    </a:cubicBezTo>
                    <a:close/>
                  </a:path>
                </a:pathLst>
              </a:custGeom>
              <a:solidFill>
                <a:srgbClr val="5286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69600" y="252604"/>
                <a:ext cx="540001" cy="5400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832" y="10800"/>
                    </a:moveTo>
                    <a:cubicBezTo>
                      <a:pt x="3832" y="14649"/>
                      <a:pt x="6951" y="17768"/>
                      <a:pt x="10800" y="17768"/>
                    </a:cubicBezTo>
                    <a:cubicBezTo>
                      <a:pt x="14649" y="17768"/>
                      <a:pt x="17768" y="14649"/>
                      <a:pt x="17768" y="10800"/>
                    </a:cubicBezTo>
                    <a:cubicBezTo>
                      <a:pt x="17768" y="6951"/>
                      <a:pt x="14649" y="3832"/>
                      <a:pt x="10800" y="3832"/>
                    </a:cubicBezTo>
                    <a:cubicBezTo>
                      <a:pt x="6951" y="3832"/>
                      <a:pt x="3832" y="6951"/>
                      <a:pt x="3832" y="10800"/>
                    </a:cubicBezTo>
                    <a:close/>
                  </a:path>
                </a:pathLst>
              </a:custGeom>
              <a:solidFill>
                <a:srgbClr val="0070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530518" y="713523"/>
                <a:ext cx="569593" cy="414150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00" name="Shape 300"/>
              <p:cNvSpPr/>
              <p:nvPr/>
            </p:nvSpPr>
            <p:spPr>
              <a:xfrm flipV="1">
                <a:off x="530518" y="1600200"/>
                <a:ext cx="504001" cy="152400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01" name="Shape 301"/>
              <p:cNvSpPr/>
              <p:nvPr/>
            </p:nvSpPr>
            <p:spPr>
              <a:xfrm flipV="1">
                <a:off x="1100110" y="1882807"/>
                <a:ext cx="195291" cy="599071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02" name="Shape 302"/>
              <p:cNvSpPr/>
              <p:nvPr/>
            </p:nvSpPr>
            <p:spPr>
              <a:xfrm>
                <a:off x="819608" y="2440508"/>
                <a:ext cx="432001" cy="432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080" y="10800"/>
                    </a:moveTo>
                    <a:cubicBezTo>
                      <a:pt x="2080" y="15616"/>
                      <a:pt x="5984" y="19520"/>
                      <a:pt x="10800" y="19520"/>
                    </a:cubicBezTo>
                    <a:cubicBezTo>
                      <a:pt x="15616" y="19520"/>
                      <a:pt x="19520" y="15616"/>
                      <a:pt x="19520" y="10800"/>
                    </a:cubicBezTo>
                    <a:cubicBezTo>
                      <a:pt x="19520" y="5984"/>
                      <a:pt x="15616" y="2080"/>
                      <a:pt x="10800" y="2080"/>
                    </a:cubicBezTo>
                    <a:cubicBezTo>
                      <a:pt x="5984" y="2080"/>
                      <a:pt x="2080" y="5984"/>
                      <a:pt x="2080" y="10800"/>
                    </a:cubicBezTo>
                    <a:close/>
                  </a:path>
                </a:pathLst>
              </a:custGeom>
              <a:solidFill>
                <a:srgbClr val="0070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-1" y="1548004"/>
                <a:ext cx="612001" cy="58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536" y="10800"/>
                    </a:moveTo>
                    <a:cubicBezTo>
                      <a:pt x="3536" y="14724"/>
                      <a:pt x="6788" y="17905"/>
                      <a:pt x="10800" y="17905"/>
                    </a:cubicBezTo>
                    <a:cubicBezTo>
                      <a:pt x="14812" y="17905"/>
                      <a:pt x="18064" y="14724"/>
                      <a:pt x="18064" y="10800"/>
                    </a:cubicBezTo>
                    <a:cubicBezTo>
                      <a:pt x="18064" y="6876"/>
                      <a:pt x="14812" y="3695"/>
                      <a:pt x="10800" y="3695"/>
                    </a:cubicBezTo>
                    <a:cubicBezTo>
                      <a:pt x="6788" y="3695"/>
                      <a:pt x="3536" y="6876"/>
                      <a:pt x="3536" y="10800"/>
                    </a:cubicBezTo>
                    <a:close/>
                  </a:path>
                </a:pathLst>
              </a:custGeom>
              <a:solidFill>
                <a:srgbClr val="5286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304" name="Shape 304"/>
              <p:cNvSpPr/>
              <p:nvPr/>
            </p:nvSpPr>
            <p:spPr>
              <a:xfrm flipH="1">
                <a:off x="1589485" y="516711"/>
                <a:ext cx="197063" cy="503615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x="1597800" y="0"/>
                <a:ext cx="612001" cy="5855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490" y="10800"/>
                    </a:moveTo>
                    <a:cubicBezTo>
                      <a:pt x="3490" y="14750"/>
                      <a:pt x="6763" y="17953"/>
                      <a:pt x="10800" y="17953"/>
                    </a:cubicBezTo>
                    <a:cubicBezTo>
                      <a:pt x="14837" y="17953"/>
                      <a:pt x="18110" y="14750"/>
                      <a:pt x="18110" y="10800"/>
                    </a:cubicBezTo>
                    <a:cubicBezTo>
                      <a:pt x="18110" y="6850"/>
                      <a:pt x="14837" y="3647"/>
                      <a:pt x="10800" y="3647"/>
                    </a:cubicBezTo>
                    <a:cubicBezTo>
                      <a:pt x="6763" y="3647"/>
                      <a:pt x="3490" y="6850"/>
                      <a:pt x="3490" y="10800"/>
                    </a:cubicBezTo>
                    <a:close/>
                  </a:path>
                </a:pathLst>
              </a:custGeom>
              <a:solidFill>
                <a:srgbClr val="5286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 flipV="1">
                <a:off x="1852235" y="1307674"/>
                <a:ext cx="801778" cy="41099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963036" y="990599"/>
                <a:ext cx="936002" cy="936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570" y="10800"/>
                    </a:moveTo>
                    <a:cubicBezTo>
                      <a:pt x="2570" y="15346"/>
                      <a:pt x="6254" y="19030"/>
                      <a:pt x="10800" y="19030"/>
                    </a:cubicBezTo>
                    <a:cubicBezTo>
                      <a:pt x="15346" y="19030"/>
                      <a:pt x="19030" y="15346"/>
                      <a:pt x="19030" y="10800"/>
                    </a:cubicBezTo>
                    <a:cubicBezTo>
                      <a:pt x="19030" y="6254"/>
                      <a:pt x="15346" y="2570"/>
                      <a:pt x="10800" y="2570"/>
                    </a:cubicBezTo>
                    <a:cubicBezTo>
                      <a:pt x="6254" y="2570"/>
                      <a:pt x="2570" y="6254"/>
                      <a:pt x="2570" y="10800"/>
                    </a:cubicBezTo>
                    <a:close/>
                  </a:path>
                </a:pathLst>
              </a:custGeom>
              <a:solidFill>
                <a:srgbClr val="62626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</p:grpSp>
        <p:sp>
          <p:nvSpPr>
            <p:cNvPr id="309" name="Shape 309"/>
            <p:cNvSpPr/>
            <p:nvPr/>
          </p:nvSpPr>
          <p:spPr>
            <a:xfrm>
              <a:off x="1287406" y="2869303"/>
              <a:ext cx="540001" cy="54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832" y="10800"/>
                  </a:moveTo>
                  <a:cubicBezTo>
                    <a:pt x="3832" y="14649"/>
                    <a:pt x="6951" y="17768"/>
                    <a:pt x="10800" y="17768"/>
                  </a:cubicBezTo>
                  <a:cubicBezTo>
                    <a:pt x="14649" y="17768"/>
                    <a:pt x="17768" y="14649"/>
                    <a:pt x="17768" y="10800"/>
                  </a:cubicBezTo>
                  <a:cubicBezTo>
                    <a:pt x="17768" y="6951"/>
                    <a:pt x="14649" y="3832"/>
                    <a:pt x="10800" y="3832"/>
                  </a:cubicBezTo>
                  <a:cubicBezTo>
                    <a:pt x="6951" y="3832"/>
                    <a:pt x="3832" y="6951"/>
                    <a:pt x="3832" y="10800"/>
                  </a:cubicBezTo>
                  <a:close/>
                </a:path>
              </a:pathLst>
            </a:custGeom>
            <a:solidFill>
              <a:srgbClr val="0070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</p:grpSp>
      <p:sp>
        <p:nvSpPr>
          <p:cNvPr id="311" name="Shape 311"/>
          <p:cNvSpPr/>
          <p:nvPr/>
        </p:nvSpPr>
        <p:spPr>
          <a:xfrm>
            <a:off x="6083350" y="1331989"/>
            <a:ext cx="126273" cy="128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832" y="10800"/>
                </a:moveTo>
                <a:cubicBezTo>
                  <a:pt x="3832" y="14649"/>
                  <a:pt x="6951" y="17768"/>
                  <a:pt x="10800" y="17768"/>
                </a:cubicBezTo>
                <a:cubicBezTo>
                  <a:pt x="14648" y="17768"/>
                  <a:pt x="17768" y="14649"/>
                  <a:pt x="17768" y="10800"/>
                </a:cubicBezTo>
                <a:cubicBezTo>
                  <a:pt x="17768" y="6951"/>
                  <a:pt x="14648" y="3832"/>
                  <a:pt x="10800" y="3832"/>
                </a:cubicBezTo>
                <a:cubicBezTo>
                  <a:pt x="6951" y="3832"/>
                  <a:pt x="3832" y="6951"/>
                  <a:pt x="3832" y="10800"/>
                </a:cubicBezTo>
                <a:close/>
              </a:path>
            </a:pathLst>
          </a:custGeom>
          <a:solidFill>
            <a:srgbClr val="00709E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lnSpc>
                <a:spcPct val="100000"/>
              </a:lnSpc>
              <a:defRPr b="1">
                <a:solidFill>
                  <a:srgbClr val="0D0D0D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/>
          </a:p>
        </p:txBody>
      </p:sp>
      <p:pic>
        <p:nvPicPr>
          <p:cNvPr id="312" name="image33.png" descr="footsteps_feet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61063" y="3036745"/>
            <a:ext cx="288033" cy="33380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13" name="image33.tif" descr="footsteps_feet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1554836">
            <a:off x="3261936" y="2783206"/>
            <a:ext cx="288033" cy="33380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14" name="image33.tif" descr="footsteps_feet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503832" y="2545942"/>
            <a:ext cx="288033" cy="33380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15" name="image34.png" descr="opt-in-icon.png"/>
          <p:cNvPicPr/>
          <p:nvPr/>
        </p:nvPicPr>
        <p:blipFill>
          <a:blip r:embed="rId8">
            <a:extLst/>
          </a:blip>
          <a:srcRect l="16662" t="16601" r="16590" b="16794"/>
          <a:stretch>
            <a:fillRect/>
          </a:stretch>
        </p:blipFill>
        <p:spPr>
          <a:xfrm>
            <a:off x="804084" y="2407409"/>
            <a:ext cx="1074625" cy="110087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4095225056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</a:t>
            </a:r>
            <a:r>
              <a:rPr lang="en-US" dirty="0" smtClean="0"/>
              <a:t>roliferation </a:t>
            </a:r>
            <a:r>
              <a:rPr lang="en-US" dirty="0" smtClean="0"/>
              <a:t>of custom built orchestration/control plane frameworks </a:t>
            </a:r>
            <a:r>
              <a:rPr lang="en-US" dirty="0" smtClean="0"/>
              <a:t>using a grab bag of OSS solutions</a:t>
            </a:r>
            <a:endParaRPr lang="en-US" dirty="0" smtClean="0"/>
          </a:p>
          <a:p>
            <a:r>
              <a:rPr lang="en-US" dirty="0" smtClean="0"/>
              <a:t>Same problems being solved in N different </a:t>
            </a:r>
            <a:r>
              <a:rPr lang="en-US" dirty="0" smtClean="0"/>
              <a:t>ways:</a:t>
            </a:r>
          </a:p>
          <a:p>
            <a:r>
              <a:rPr lang="en-US" dirty="0" smtClean="0"/>
              <a:t>Common </a:t>
            </a:r>
            <a:r>
              <a:rPr lang="en-US" dirty="0" err="1" smtClean="0"/>
              <a:t>reqs</a:t>
            </a:r>
            <a:endParaRPr lang="en-US" dirty="0"/>
          </a:p>
          <a:p>
            <a:pPr lvl="1"/>
            <a:r>
              <a:rPr lang="en-US" dirty="0" smtClean="0"/>
              <a:t>Persistence, strong consistency, high availability, metrics, audit, unified </a:t>
            </a:r>
            <a:r>
              <a:rPr lang="en-US" dirty="0" err="1" smtClean="0"/>
              <a:t>AuthZ</a:t>
            </a:r>
            <a:r>
              <a:rPr lang="en-US" dirty="0" smtClean="0"/>
              <a:t>, leader election,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(</a:t>
            </a:r>
            <a:r>
              <a:rPr lang="en-US" dirty="0" err="1" smtClean="0"/>
              <a:t>ofcourse</a:t>
            </a:r>
            <a:r>
              <a:rPr lang="en-US" dirty="0" smtClean="0"/>
              <a:t>!) thought yet another one was in order</a:t>
            </a:r>
          </a:p>
          <a:p>
            <a:pPr lvl="1"/>
            <a:r>
              <a:rPr lang="en-US" dirty="0" smtClean="0"/>
              <a:t>Runtime for </a:t>
            </a:r>
            <a:r>
              <a:rPr lang="en-US" dirty="0" smtClean="0"/>
              <a:t>Photon Model and Multi Cloud Project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uild with re-use and shared contributions in </a:t>
            </a:r>
            <a:r>
              <a:rPr lang="en-US" dirty="0" smtClean="0"/>
              <a:t>mind</a:t>
            </a:r>
          </a:p>
        </p:txBody>
      </p:sp>
    </p:spTree>
    <p:extLst>
      <p:ext uri="{BB962C8B-B14F-4D97-AF65-F5344CB8AC3E}">
        <p14:creationId xmlns:p14="http://schemas.microsoft.com/office/powerpoint/2010/main" val="173914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-&gt; Tiny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Re-use the same algorithm for scale out, high availability, </a:t>
            </a:r>
            <a:r>
              <a:rPr lang="en-US" dirty="0" err="1" smtClean="0"/>
              <a:t>serializeability</a:t>
            </a:r>
            <a:endParaRPr lang="en-US" dirty="0" smtClean="0"/>
          </a:p>
          <a:p>
            <a:r>
              <a:rPr lang="en-US" dirty="0" smtClean="0"/>
              <a:t>Manage concurrency</a:t>
            </a:r>
          </a:p>
          <a:p>
            <a:r>
              <a:rPr lang="en-US" dirty="0" smtClean="0"/>
              <a:t>Manage state / persistence / queries</a:t>
            </a:r>
          </a:p>
          <a:p>
            <a:r>
              <a:rPr lang="en-US" dirty="0" smtClean="0"/>
              <a:t>Leads to …</a:t>
            </a:r>
          </a:p>
          <a:p>
            <a:pPr lvl="1"/>
            <a:r>
              <a:rPr lang="en-US" dirty="0" smtClean="0"/>
              <a:t>Massive reduction in needed code (14K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A runtime powering tiny REST services</a:t>
            </a:r>
          </a:p>
          <a:p>
            <a:r>
              <a:rPr lang="en-US" dirty="0" smtClean="0"/>
              <a:t>A </a:t>
            </a:r>
            <a:r>
              <a:rPr lang="en-US" dirty="0"/>
              <a:t>design pattern and </a:t>
            </a:r>
            <a:r>
              <a:rPr lang="en-US" dirty="0" smtClean="0"/>
              <a:t>runtime for </a:t>
            </a:r>
            <a:r>
              <a:rPr lang="en-US" dirty="0"/>
              <a:t>scalable orchestration and management </a:t>
            </a:r>
            <a:r>
              <a:rPr lang="en-US" dirty="0" smtClean="0"/>
              <a:t>logic</a:t>
            </a:r>
          </a:p>
          <a:p>
            <a:r>
              <a:rPr lang="en-US" dirty="0"/>
              <a:t>Production ready code with continuous integration tests, design documents, </a:t>
            </a:r>
            <a:r>
              <a:rPr lang="en-US" dirty="0" smtClean="0">
                <a:solidFill>
                  <a:schemeClr val="accent1"/>
                </a:solidFill>
              </a:rPr>
              <a:t>in use by other </a:t>
            </a:r>
            <a:r>
              <a:rPr lang="en-US" dirty="0" smtClean="0">
                <a:solidFill>
                  <a:schemeClr val="accent1"/>
                </a:solidFill>
              </a:rPr>
              <a:t>teams (</a:t>
            </a:r>
            <a:r>
              <a:rPr lang="en-US" dirty="0" err="1" smtClean="0">
                <a:solidFill>
                  <a:schemeClr val="accent1"/>
                </a:solidFill>
              </a:rPr>
              <a:t>e.g</a:t>
            </a:r>
            <a:r>
              <a:rPr lang="en-US" dirty="0" smtClean="0">
                <a:solidFill>
                  <a:schemeClr val="accent1"/>
                </a:solidFill>
              </a:rPr>
              <a:t> Photon Controller)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45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349341" y="560138"/>
            <a:ext cx="1948454" cy="2388013"/>
            <a:chOff x="734778" y="617068"/>
            <a:chExt cx="1948454" cy="2388013"/>
          </a:xfrm>
        </p:grpSpPr>
        <p:sp>
          <p:nvSpPr>
            <p:cNvPr id="41" name="Hexagon 40"/>
            <p:cNvSpPr/>
            <p:nvPr/>
          </p:nvSpPr>
          <p:spPr>
            <a:xfrm>
              <a:off x="734778" y="1120609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exagon 41"/>
            <p:cNvSpPr/>
            <p:nvPr/>
          </p:nvSpPr>
          <p:spPr>
            <a:xfrm>
              <a:off x="1622528" y="617068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42"/>
            <p:cNvSpPr/>
            <p:nvPr/>
          </p:nvSpPr>
          <p:spPr>
            <a:xfrm>
              <a:off x="1622528" y="1577809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chart_graph_histogram.png"/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6659" y="778036"/>
              <a:ext cx="670438" cy="52358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EF4D3A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4622" y="1246597"/>
              <a:ext cx="596794" cy="56974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95482" y="1706821"/>
              <a:ext cx="687543" cy="656375"/>
            </a:xfrm>
            <a:prstGeom prst="rect">
              <a:avLst/>
            </a:prstGeom>
          </p:spPr>
        </p:pic>
        <p:sp>
          <p:nvSpPr>
            <p:cNvPr id="44" name="Hexagon 43"/>
            <p:cNvSpPr/>
            <p:nvPr/>
          </p:nvSpPr>
          <p:spPr>
            <a:xfrm>
              <a:off x="755861" y="2090681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944878" y="2188175"/>
              <a:ext cx="677650" cy="719411"/>
              <a:chOff x="5248493" y="916550"/>
              <a:chExt cx="1019894" cy="1041283"/>
            </a:xfrm>
          </p:grpSpPr>
          <p:sp>
            <p:nvSpPr>
              <p:cNvPr id="46" name="Shape 289"/>
              <p:cNvSpPr/>
              <p:nvPr/>
            </p:nvSpPr>
            <p:spPr>
              <a:xfrm>
                <a:off x="5864976" y="1541169"/>
                <a:ext cx="61167" cy="61389"/>
              </a:xfrm>
              <a:prstGeom prst="line">
                <a:avLst/>
              </a:prstGeom>
              <a:noFill/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47" name="Group 310"/>
              <p:cNvGrpSpPr/>
              <p:nvPr/>
            </p:nvGrpSpPr>
            <p:grpSpPr>
              <a:xfrm>
                <a:off x="5248493" y="916550"/>
                <a:ext cx="1019894" cy="1041283"/>
                <a:chOff x="0" y="0"/>
                <a:chExt cx="3779999" cy="3779685"/>
              </a:xfrm>
            </p:grpSpPr>
            <p:sp>
              <p:nvSpPr>
                <p:cNvPr id="48" name="Shape 296"/>
                <p:cNvSpPr/>
                <p:nvPr/>
              </p:nvSpPr>
              <p:spPr>
                <a:xfrm>
                  <a:off x="0" y="0"/>
                  <a:ext cx="3780000" cy="37796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100000"/>
                    </a:lnSpc>
                    <a:defRPr b="1">
                      <a:solidFill>
                        <a:srgbClr val="0D0D0D"/>
                      </a:solidFill>
                      <a:latin typeface="+mj-lt"/>
                      <a:ea typeface="+mj-ea"/>
                      <a:cs typeface="+mj-cs"/>
                      <a:sym typeface="Helvetica Neue"/>
                    </a:defRPr>
                  </a:pPr>
                  <a:endParaRPr/>
                </a:p>
              </p:txBody>
            </p:sp>
            <p:grpSp>
              <p:nvGrpSpPr>
                <p:cNvPr id="49" name="Group 308"/>
                <p:cNvGrpSpPr/>
                <p:nvPr/>
              </p:nvGrpSpPr>
              <p:grpSpPr>
                <a:xfrm>
                  <a:off x="522887" y="477739"/>
                  <a:ext cx="2654014" cy="2872509"/>
                  <a:chOff x="0" y="0"/>
                  <a:chExt cx="2654013" cy="2872508"/>
                </a:xfrm>
              </p:grpSpPr>
              <p:sp>
                <p:nvSpPr>
                  <p:cNvPr id="51" name="Shape 297"/>
                  <p:cNvSpPr/>
                  <p:nvPr/>
                </p:nvSpPr>
                <p:spPr>
                  <a:xfrm>
                    <a:off x="1899036" y="1926598"/>
                    <a:ext cx="612001" cy="58559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3322" y="10800"/>
                        </a:moveTo>
                        <a:cubicBezTo>
                          <a:pt x="3322" y="14847"/>
                          <a:pt x="6670" y="18128"/>
                          <a:pt x="10800" y="18128"/>
                        </a:cubicBezTo>
                        <a:cubicBezTo>
                          <a:pt x="14930" y="18128"/>
                          <a:pt x="18278" y="14847"/>
                          <a:pt x="18278" y="10800"/>
                        </a:cubicBezTo>
                        <a:cubicBezTo>
                          <a:pt x="18278" y="6753"/>
                          <a:pt x="14930" y="3472"/>
                          <a:pt x="10800" y="3472"/>
                        </a:cubicBezTo>
                        <a:cubicBezTo>
                          <a:pt x="6670" y="3472"/>
                          <a:pt x="3322" y="6753"/>
                          <a:pt x="3322" y="10800"/>
                        </a:cubicBezTo>
                        <a:close/>
                      </a:path>
                    </a:pathLst>
                  </a:custGeom>
                  <a:solidFill>
                    <a:srgbClr val="52862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100000"/>
                      </a:lnSpc>
                      <a:defRPr b="1">
                        <a:solidFill>
                          <a:srgbClr val="0D0D0D"/>
                        </a:solidFill>
                        <a:latin typeface="+mj-lt"/>
                        <a:ea typeface="+mj-ea"/>
                        <a:cs typeface="+mj-cs"/>
                        <a:sym typeface="Helvetica Neue"/>
                      </a:defRPr>
                    </a:pPr>
                    <a:endParaRPr/>
                  </a:p>
                </p:txBody>
              </p:sp>
              <p:sp>
                <p:nvSpPr>
                  <p:cNvPr id="52" name="Shape 298"/>
                  <p:cNvSpPr/>
                  <p:nvPr/>
                </p:nvSpPr>
                <p:spPr>
                  <a:xfrm>
                    <a:off x="69600" y="252604"/>
                    <a:ext cx="540001" cy="54000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3832" y="10800"/>
                        </a:moveTo>
                        <a:cubicBezTo>
                          <a:pt x="3832" y="14649"/>
                          <a:pt x="6951" y="17768"/>
                          <a:pt x="10800" y="17768"/>
                        </a:cubicBezTo>
                        <a:cubicBezTo>
                          <a:pt x="14649" y="17768"/>
                          <a:pt x="17768" y="14649"/>
                          <a:pt x="17768" y="10800"/>
                        </a:cubicBezTo>
                        <a:cubicBezTo>
                          <a:pt x="17768" y="6951"/>
                          <a:pt x="14649" y="3832"/>
                          <a:pt x="10800" y="3832"/>
                        </a:cubicBezTo>
                        <a:cubicBezTo>
                          <a:pt x="6951" y="3832"/>
                          <a:pt x="3832" y="6951"/>
                          <a:pt x="3832" y="10800"/>
                        </a:cubicBezTo>
                        <a:close/>
                      </a:path>
                    </a:pathLst>
                  </a:custGeom>
                  <a:solidFill>
                    <a:srgbClr val="00709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100000"/>
                      </a:lnSpc>
                      <a:defRPr b="1">
                        <a:solidFill>
                          <a:srgbClr val="0D0D0D"/>
                        </a:solidFill>
                        <a:latin typeface="+mj-lt"/>
                        <a:ea typeface="+mj-ea"/>
                        <a:cs typeface="+mj-cs"/>
                        <a:sym typeface="Helvetica Neue"/>
                      </a:defRPr>
                    </a:pPr>
                    <a:endParaRPr/>
                  </a:p>
                </p:txBody>
              </p:sp>
              <p:sp>
                <p:nvSpPr>
                  <p:cNvPr id="53" name="Shape 299"/>
                  <p:cNvSpPr/>
                  <p:nvPr/>
                </p:nvSpPr>
                <p:spPr>
                  <a:xfrm>
                    <a:off x="530518" y="713523"/>
                    <a:ext cx="569593" cy="414150"/>
                  </a:xfrm>
                  <a:prstGeom prst="line">
                    <a:avLst/>
                  </a:prstGeom>
                  <a:solidFill>
                    <a:srgbClr val="626265"/>
                  </a:solidFill>
                  <a:ln w="76200" cap="flat">
                    <a:solidFill>
                      <a:srgbClr val="C6C6C8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119055">
                      <a:defRPr sz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54" name="Shape 300"/>
                  <p:cNvSpPr/>
                  <p:nvPr/>
                </p:nvSpPr>
                <p:spPr>
                  <a:xfrm flipV="1">
                    <a:off x="530518" y="1600200"/>
                    <a:ext cx="504001" cy="152400"/>
                  </a:xfrm>
                  <a:prstGeom prst="line">
                    <a:avLst/>
                  </a:prstGeom>
                  <a:solidFill>
                    <a:srgbClr val="626265"/>
                  </a:solidFill>
                  <a:ln w="76200" cap="flat">
                    <a:solidFill>
                      <a:srgbClr val="C6C6C8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119055">
                      <a:defRPr sz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55" name="Shape 301"/>
                  <p:cNvSpPr/>
                  <p:nvPr/>
                </p:nvSpPr>
                <p:spPr>
                  <a:xfrm flipV="1">
                    <a:off x="1100110" y="1882807"/>
                    <a:ext cx="195291" cy="599071"/>
                  </a:xfrm>
                  <a:prstGeom prst="line">
                    <a:avLst/>
                  </a:prstGeom>
                  <a:solidFill>
                    <a:srgbClr val="626265"/>
                  </a:solidFill>
                  <a:ln w="76200" cap="flat">
                    <a:solidFill>
                      <a:srgbClr val="C6C6C8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119055">
                      <a:defRPr sz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56" name="Shape 302"/>
                  <p:cNvSpPr/>
                  <p:nvPr/>
                </p:nvSpPr>
                <p:spPr>
                  <a:xfrm>
                    <a:off x="819608" y="2440508"/>
                    <a:ext cx="432001" cy="4320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2080" y="10800"/>
                        </a:moveTo>
                        <a:cubicBezTo>
                          <a:pt x="2080" y="15616"/>
                          <a:pt x="5984" y="19520"/>
                          <a:pt x="10800" y="19520"/>
                        </a:cubicBezTo>
                        <a:cubicBezTo>
                          <a:pt x="15616" y="19520"/>
                          <a:pt x="19520" y="15616"/>
                          <a:pt x="19520" y="10800"/>
                        </a:cubicBezTo>
                        <a:cubicBezTo>
                          <a:pt x="19520" y="5984"/>
                          <a:pt x="15616" y="2080"/>
                          <a:pt x="10800" y="2080"/>
                        </a:cubicBezTo>
                        <a:cubicBezTo>
                          <a:pt x="5984" y="2080"/>
                          <a:pt x="2080" y="5984"/>
                          <a:pt x="2080" y="10800"/>
                        </a:cubicBezTo>
                        <a:close/>
                      </a:path>
                    </a:pathLst>
                  </a:custGeom>
                  <a:solidFill>
                    <a:srgbClr val="00709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100000"/>
                      </a:lnSpc>
                      <a:defRPr b="1">
                        <a:solidFill>
                          <a:srgbClr val="0D0D0D"/>
                        </a:solidFill>
                        <a:latin typeface="+mj-lt"/>
                        <a:ea typeface="+mj-ea"/>
                        <a:cs typeface="+mj-cs"/>
                        <a:sym typeface="Helvetica Neue"/>
                      </a:defRPr>
                    </a:pPr>
                    <a:endParaRPr/>
                  </a:p>
                </p:txBody>
              </p:sp>
              <p:sp>
                <p:nvSpPr>
                  <p:cNvPr id="57" name="Shape 303"/>
                  <p:cNvSpPr/>
                  <p:nvPr/>
                </p:nvSpPr>
                <p:spPr>
                  <a:xfrm>
                    <a:off x="-1" y="1548004"/>
                    <a:ext cx="612001" cy="58559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3536" y="10800"/>
                        </a:moveTo>
                        <a:cubicBezTo>
                          <a:pt x="3536" y="14724"/>
                          <a:pt x="6788" y="17905"/>
                          <a:pt x="10800" y="17905"/>
                        </a:cubicBezTo>
                        <a:cubicBezTo>
                          <a:pt x="14812" y="17905"/>
                          <a:pt x="18064" y="14724"/>
                          <a:pt x="18064" y="10800"/>
                        </a:cubicBezTo>
                        <a:cubicBezTo>
                          <a:pt x="18064" y="6876"/>
                          <a:pt x="14812" y="3695"/>
                          <a:pt x="10800" y="3695"/>
                        </a:cubicBezTo>
                        <a:cubicBezTo>
                          <a:pt x="6788" y="3695"/>
                          <a:pt x="3536" y="6876"/>
                          <a:pt x="3536" y="10800"/>
                        </a:cubicBezTo>
                        <a:close/>
                      </a:path>
                    </a:pathLst>
                  </a:custGeom>
                  <a:solidFill>
                    <a:srgbClr val="52862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100000"/>
                      </a:lnSpc>
                      <a:defRPr b="1">
                        <a:solidFill>
                          <a:srgbClr val="0D0D0D"/>
                        </a:solidFill>
                        <a:latin typeface="+mj-lt"/>
                        <a:ea typeface="+mj-ea"/>
                        <a:cs typeface="+mj-cs"/>
                        <a:sym typeface="Helvetica Neue"/>
                      </a:defRPr>
                    </a:pPr>
                    <a:endParaRPr/>
                  </a:p>
                </p:txBody>
              </p:sp>
              <p:sp>
                <p:nvSpPr>
                  <p:cNvPr id="58" name="Shape 304"/>
                  <p:cNvSpPr/>
                  <p:nvPr/>
                </p:nvSpPr>
                <p:spPr>
                  <a:xfrm flipH="1">
                    <a:off x="1589485" y="516711"/>
                    <a:ext cx="197063" cy="503615"/>
                  </a:xfrm>
                  <a:prstGeom prst="line">
                    <a:avLst/>
                  </a:prstGeom>
                  <a:solidFill>
                    <a:srgbClr val="626265"/>
                  </a:solidFill>
                  <a:ln w="76200" cap="flat">
                    <a:solidFill>
                      <a:srgbClr val="C6C6C8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119055">
                      <a:defRPr sz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59" name="Shape 305"/>
                  <p:cNvSpPr/>
                  <p:nvPr/>
                </p:nvSpPr>
                <p:spPr>
                  <a:xfrm>
                    <a:off x="1597800" y="0"/>
                    <a:ext cx="612001" cy="58559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3490" y="10800"/>
                        </a:moveTo>
                        <a:cubicBezTo>
                          <a:pt x="3490" y="14750"/>
                          <a:pt x="6763" y="17953"/>
                          <a:pt x="10800" y="17953"/>
                        </a:cubicBezTo>
                        <a:cubicBezTo>
                          <a:pt x="14837" y="17953"/>
                          <a:pt x="18110" y="14750"/>
                          <a:pt x="18110" y="10800"/>
                        </a:cubicBezTo>
                        <a:cubicBezTo>
                          <a:pt x="18110" y="6850"/>
                          <a:pt x="14837" y="3647"/>
                          <a:pt x="10800" y="3647"/>
                        </a:cubicBezTo>
                        <a:cubicBezTo>
                          <a:pt x="6763" y="3647"/>
                          <a:pt x="3490" y="6850"/>
                          <a:pt x="3490" y="10800"/>
                        </a:cubicBezTo>
                        <a:close/>
                      </a:path>
                    </a:pathLst>
                  </a:custGeom>
                  <a:solidFill>
                    <a:srgbClr val="52862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100000"/>
                      </a:lnSpc>
                      <a:defRPr b="1">
                        <a:solidFill>
                          <a:srgbClr val="0D0D0D"/>
                        </a:solidFill>
                        <a:latin typeface="+mj-lt"/>
                        <a:ea typeface="+mj-ea"/>
                        <a:cs typeface="+mj-cs"/>
                        <a:sym typeface="Helvetica Neue"/>
                      </a:defRPr>
                    </a:pPr>
                    <a:endParaRPr/>
                  </a:p>
                </p:txBody>
              </p:sp>
              <p:sp>
                <p:nvSpPr>
                  <p:cNvPr id="60" name="Shape 306"/>
                  <p:cNvSpPr/>
                  <p:nvPr/>
                </p:nvSpPr>
                <p:spPr>
                  <a:xfrm flipV="1">
                    <a:off x="1852235" y="1307674"/>
                    <a:ext cx="801778" cy="41099"/>
                  </a:xfrm>
                  <a:prstGeom prst="line">
                    <a:avLst/>
                  </a:prstGeom>
                  <a:solidFill>
                    <a:srgbClr val="626265"/>
                  </a:solidFill>
                  <a:ln w="76200" cap="flat">
                    <a:solidFill>
                      <a:srgbClr val="C6C6C8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119055">
                      <a:defRPr sz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61" name="Shape 307"/>
                  <p:cNvSpPr/>
                  <p:nvPr/>
                </p:nvSpPr>
                <p:spPr>
                  <a:xfrm>
                    <a:off x="963036" y="990599"/>
                    <a:ext cx="936002" cy="9360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2570" y="10800"/>
                        </a:moveTo>
                        <a:cubicBezTo>
                          <a:pt x="2570" y="15346"/>
                          <a:pt x="6254" y="19030"/>
                          <a:pt x="10800" y="19030"/>
                        </a:cubicBezTo>
                        <a:cubicBezTo>
                          <a:pt x="15346" y="19030"/>
                          <a:pt x="19030" y="15346"/>
                          <a:pt x="19030" y="10800"/>
                        </a:cubicBezTo>
                        <a:cubicBezTo>
                          <a:pt x="19030" y="6254"/>
                          <a:pt x="15346" y="2570"/>
                          <a:pt x="10800" y="2570"/>
                        </a:cubicBezTo>
                        <a:cubicBezTo>
                          <a:pt x="6254" y="2570"/>
                          <a:pt x="2570" y="6254"/>
                          <a:pt x="2570" y="10800"/>
                        </a:cubicBezTo>
                        <a:close/>
                      </a:path>
                    </a:pathLst>
                  </a:custGeom>
                  <a:solidFill>
                    <a:srgbClr val="62626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100000"/>
                      </a:lnSpc>
                      <a:defRPr b="1">
                        <a:solidFill>
                          <a:srgbClr val="0D0D0D"/>
                        </a:solidFill>
                        <a:latin typeface="+mj-lt"/>
                        <a:ea typeface="+mj-ea"/>
                        <a:cs typeface="+mj-cs"/>
                        <a:sym typeface="Helvetica Neue"/>
                      </a:defRPr>
                    </a:pPr>
                    <a:endParaRPr/>
                  </a:p>
                </p:txBody>
              </p:sp>
            </p:grpSp>
            <p:sp>
              <p:nvSpPr>
                <p:cNvPr id="50" name="Shape 309"/>
                <p:cNvSpPr/>
                <p:nvPr/>
              </p:nvSpPr>
              <p:spPr>
                <a:xfrm>
                  <a:off x="1287406" y="2869303"/>
                  <a:ext cx="540001" cy="5400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3832" y="10800"/>
                      </a:moveTo>
                      <a:cubicBezTo>
                        <a:pt x="3832" y="14649"/>
                        <a:pt x="6951" y="17768"/>
                        <a:pt x="10800" y="17768"/>
                      </a:cubicBezTo>
                      <a:cubicBezTo>
                        <a:pt x="14649" y="17768"/>
                        <a:pt x="17768" y="14649"/>
                        <a:pt x="17768" y="10800"/>
                      </a:cubicBezTo>
                      <a:cubicBezTo>
                        <a:pt x="17768" y="6951"/>
                        <a:pt x="14649" y="3832"/>
                        <a:pt x="10800" y="3832"/>
                      </a:cubicBezTo>
                      <a:cubicBezTo>
                        <a:pt x="6951" y="3832"/>
                        <a:pt x="3832" y="6951"/>
                        <a:pt x="3832" y="10800"/>
                      </a:cubicBezTo>
                      <a:close/>
                    </a:path>
                  </a:pathLst>
                </a:custGeom>
                <a:solidFill>
                  <a:srgbClr val="00709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100000"/>
                    </a:lnSpc>
                    <a:defRPr b="1">
                      <a:solidFill>
                        <a:srgbClr val="0D0D0D"/>
                      </a:solidFill>
                      <a:latin typeface="+mj-lt"/>
                      <a:ea typeface="+mj-ea"/>
                      <a:cs typeface="+mj-cs"/>
                      <a:sym typeface="Helvetica Neue"/>
                    </a:defRPr>
                  </a:pPr>
                  <a:endParaRPr/>
                </a:p>
              </p:txBody>
            </p:sp>
          </p:grpSp>
          <p:sp>
            <p:nvSpPr>
              <p:cNvPr id="62" name="Shape 311"/>
              <p:cNvSpPr/>
              <p:nvPr/>
            </p:nvSpPr>
            <p:spPr>
              <a:xfrm>
                <a:off x="6083350" y="1331989"/>
                <a:ext cx="126273" cy="128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832" y="10800"/>
                    </a:moveTo>
                    <a:cubicBezTo>
                      <a:pt x="3832" y="14649"/>
                      <a:pt x="6951" y="17768"/>
                      <a:pt x="10800" y="17768"/>
                    </a:cubicBezTo>
                    <a:cubicBezTo>
                      <a:pt x="14648" y="17768"/>
                      <a:pt x="17768" y="14649"/>
                      <a:pt x="17768" y="10800"/>
                    </a:cubicBezTo>
                    <a:cubicBezTo>
                      <a:pt x="17768" y="6951"/>
                      <a:pt x="14648" y="3832"/>
                      <a:pt x="10800" y="3832"/>
                    </a:cubicBezTo>
                    <a:cubicBezTo>
                      <a:pt x="6951" y="3832"/>
                      <a:pt x="3832" y="6951"/>
                      <a:pt x="3832" y="10800"/>
                    </a:cubicBezTo>
                    <a:close/>
                  </a:path>
                </a:pathLst>
              </a:custGeom>
              <a:solidFill>
                <a:srgbClr val="0070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86732" y="3205612"/>
            <a:ext cx="3272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ervices used in request pipeline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Consensus + replication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Node Group Hashing (DHT)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Multi Version Deep Indexer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Per instance 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UI, stats, Pub/Sub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2644511" y="442865"/>
            <a:ext cx="3689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services per host process, multiple nodes per group. DHT used for owner selection between service replicas across nodes</a:t>
            </a:r>
            <a:endParaRPr lang="en-US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6303064" y="1250604"/>
            <a:ext cx="1948454" cy="1875141"/>
            <a:chOff x="3789473" y="1633481"/>
            <a:chExt cx="1948454" cy="1875141"/>
          </a:xfrm>
        </p:grpSpPr>
        <p:sp>
          <p:nvSpPr>
            <p:cNvPr id="147" name="Hexagon 146"/>
            <p:cNvSpPr/>
            <p:nvPr/>
          </p:nvSpPr>
          <p:spPr>
            <a:xfrm>
              <a:off x="3789473" y="2137022"/>
              <a:ext cx="1060704" cy="914400"/>
            </a:xfrm>
            <a:prstGeom prst="hexagon">
              <a:avLst/>
            </a:prstGeom>
            <a:solidFill>
              <a:schemeClr val="accent1">
                <a:alpha val="84000"/>
              </a:schemeClr>
            </a:solidFill>
            <a:ln>
              <a:noFill/>
            </a:ln>
            <a:effectLst>
              <a:glow rad="101600">
                <a:schemeClr val="accent1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D0D0D"/>
                  </a:solidFill>
                </a:rPr>
                <a:t>DC1 DCP Node A</a:t>
              </a:r>
              <a:endParaRPr lang="en-US" sz="1200" b="1" dirty="0">
                <a:solidFill>
                  <a:srgbClr val="0D0D0D"/>
                </a:solidFill>
              </a:endParaRPr>
            </a:p>
          </p:txBody>
        </p:sp>
        <p:sp>
          <p:nvSpPr>
            <p:cNvPr id="148" name="Hexagon 147"/>
            <p:cNvSpPr/>
            <p:nvPr/>
          </p:nvSpPr>
          <p:spPr>
            <a:xfrm>
              <a:off x="4677223" y="1633481"/>
              <a:ext cx="1060704" cy="914400"/>
            </a:xfrm>
            <a:prstGeom prst="hexagon">
              <a:avLst/>
            </a:prstGeom>
            <a:gradFill flip="none" rotWithShape="1">
              <a:gsLst>
                <a:gs pos="0">
                  <a:schemeClr val="accent1">
                    <a:alpha val="84000"/>
                  </a:schemeClr>
                </a:gs>
                <a:gs pos="100000">
                  <a:srgbClr val="FFFFFF">
                    <a:alpha val="84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101600">
                <a:schemeClr val="accent1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D0D0D"/>
                  </a:solidFill>
                </a:rPr>
                <a:t>DC1 DCP Node B</a:t>
              </a:r>
              <a:endParaRPr lang="en-US" sz="1200" b="1" dirty="0">
                <a:solidFill>
                  <a:srgbClr val="0D0D0D"/>
                </a:solidFill>
              </a:endParaRPr>
            </a:p>
          </p:txBody>
        </p:sp>
        <p:sp>
          <p:nvSpPr>
            <p:cNvPr id="149" name="Hexagon 148"/>
            <p:cNvSpPr/>
            <p:nvPr/>
          </p:nvSpPr>
          <p:spPr>
            <a:xfrm>
              <a:off x="4677223" y="2594222"/>
              <a:ext cx="1060704" cy="914400"/>
            </a:xfrm>
            <a:prstGeom prst="hexagon">
              <a:avLst/>
            </a:prstGeom>
            <a:gradFill flip="none" rotWithShape="1">
              <a:gsLst>
                <a:gs pos="64000">
                  <a:schemeClr val="accent6">
                    <a:alpha val="84000"/>
                  </a:schemeClr>
                </a:gs>
                <a:gs pos="100000">
                  <a:srgbClr val="FFFFFF">
                    <a:alpha val="84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2"/>
                  </a:solidFill>
                </a:rPr>
                <a:t>DC3 DCP Node A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5898338" y="3473681"/>
            <a:ext cx="313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DCP Nodes can span Data Centers</a:t>
            </a:r>
            <a:endParaRPr lang="en-US" dirty="0"/>
          </a:p>
        </p:txBody>
      </p:sp>
      <p:sp>
        <p:nvSpPr>
          <p:cNvPr id="77" name="Hexagon 76"/>
          <p:cNvSpPr/>
          <p:nvPr/>
        </p:nvSpPr>
        <p:spPr>
          <a:xfrm>
            <a:off x="3055384" y="1759408"/>
            <a:ext cx="2635282" cy="2289335"/>
          </a:xfrm>
          <a:prstGeom prst="hexagon">
            <a:avLst/>
          </a:prstGeom>
          <a:solidFill>
            <a:schemeClr val="accent1">
              <a:alpha val="84000"/>
            </a:schemeClr>
          </a:solidFill>
          <a:ln>
            <a:noFill/>
          </a:ln>
          <a:effectLst>
            <a:glow rad="101600">
              <a:schemeClr val="accent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400" b="1" dirty="0">
              <a:solidFill>
                <a:srgbClr val="0D0D0D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015972" y="2955223"/>
            <a:ext cx="783668" cy="923892"/>
            <a:chOff x="734778" y="617068"/>
            <a:chExt cx="1948454" cy="2388013"/>
          </a:xfrm>
        </p:grpSpPr>
        <p:sp>
          <p:nvSpPr>
            <p:cNvPr id="79" name="Hexagon 78"/>
            <p:cNvSpPr/>
            <p:nvPr/>
          </p:nvSpPr>
          <p:spPr>
            <a:xfrm>
              <a:off x="734778" y="1120609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Hexagon 79"/>
            <p:cNvSpPr/>
            <p:nvPr/>
          </p:nvSpPr>
          <p:spPr>
            <a:xfrm>
              <a:off x="1622528" y="617068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Hexagon 80"/>
            <p:cNvSpPr/>
            <p:nvPr/>
          </p:nvSpPr>
          <p:spPr>
            <a:xfrm>
              <a:off x="1622528" y="1577809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 descr="chart_graph_histogram.png"/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6659" y="778036"/>
              <a:ext cx="670438" cy="523584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EF4D3A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4622" y="1246597"/>
              <a:ext cx="596794" cy="569741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95482" y="1706821"/>
              <a:ext cx="687543" cy="656375"/>
            </a:xfrm>
            <a:prstGeom prst="rect">
              <a:avLst/>
            </a:prstGeom>
          </p:spPr>
        </p:pic>
        <p:sp>
          <p:nvSpPr>
            <p:cNvPr id="85" name="Hexagon 84"/>
            <p:cNvSpPr/>
            <p:nvPr/>
          </p:nvSpPr>
          <p:spPr>
            <a:xfrm>
              <a:off x="755861" y="2090681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944878" y="2188175"/>
              <a:ext cx="677650" cy="719411"/>
              <a:chOff x="5248493" y="916550"/>
              <a:chExt cx="1019894" cy="1041283"/>
            </a:xfrm>
          </p:grpSpPr>
          <p:sp>
            <p:nvSpPr>
              <p:cNvPr id="87" name="Shape 289"/>
              <p:cNvSpPr/>
              <p:nvPr/>
            </p:nvSpPr>
            <p:spPr>
              <a:xfrm>
                <a:off x="5864976" y="1541169"/>
                <a:ext cx="61167" cy="61389"/>
              </a:xfrm>
              <a:prstGeom prst="line">
                <a:avLst/>
              </a:prstGeom>
              <a:noFill/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88" name="Group 310"/>
              <p:cNvGrpSpPr/>
              <p:nvPr/>
            </p:nvGrpSpPr>
            <p:grpSpPr>
              <a:xfrm>
                <a:off x="5248493" y="916550"/>
                <a:ext cx="1019894" cy="1041283"/>
                <a:chOff x="0" y="0"/>
                <a:chExt cx="3779999" cy="3779685"/>
              </a:xfrm>
            </p:grpSpPr>
            <p:sp>
              <p:nvSpPr>
                <p:cNvPr id="90" name="Shape 296"/>
                <p:cNvSpPr/>
                <p:nvPr/>
              </p:nvSpPr>
              <p:spPr>
                <a:xfrm>
                  <a:off x="0" y="0"/>
                  <a:ext cx="3780000" cy="37796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100000"/>
                    </a:lnSpc>
                    <a:defRPr b="1">
                      <a:solidFill>
                        <a:srgbClr val="0D0D0D"/>
                      </a:solidFill>
                      <a:latin typeface="+mj-lt"/>
                      <a:ea typeface="+mj-ea"/>
                      <a:cs typeface="+mj-cs"/>
                      <a:sym typeface="Helvetica Neue"/>
                    </a:defRPr>
                  </a:pPr>
                  <a:endParaRPr/>
                </a:p>
              </p:txBody>
            </p:sp>
            <p:grpSp>
              <p:nvGrpSpPr>
                <p:cNvPr id="91" name="Group 308"/>
                <p:cNvGrpSpPr/>
                <p:nvPr/>
              </p:nvGrpSpPr>
              <p:grpSpPr>
                <a:xfrm>
                  <a:off x="522887" y="477739"/>
                  <a:ext cx="2654014" cy="2872509"/>
                  <a:chOff x="0" y="0"/>
                  <a:chExt cx="2654013" cy="2872508"/>
                </a:xfrm>
              </p:grpSpPr>
              <p:sp>
                <p:nvSpPr>
                  <p:cNvPr id="93" name="Shape 297"/>
                  <p:cNvSpPr/>
                  <p:nvPr/>
                </p:nvSpPr>
                <p:spPr>
                  <a:xfrm>
                    <a:off x="1899036" y="1926598"/>
                    <a:ext cx="612001" cy="58559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3322" y="10800"/>
                        </a:moveTo>
                        <a:cubicBezTo>
                          <a:pt x="3322" y="14847"/>
                          <a:pt x="6670" y="18128"/>
                          <a:pt x="10800" y="18128"/>
                        </a:cubicBezTo>
                        <a:cubicBezTo>
                          <a:pt x="14930" y="18128"/>
                          <a:pt x="18278" y="14847"/>
                          <a:pt x="18278" y="10800"/>
                        </a:cubicBezTo>
                        <a:cubicBezTo>
                          <a:pt x="18278" y="6753"/>
                          <a:pt x="14930" y="3472"/>
                          <a:pt x="10800" y="3472"/>
                        </a:cubicBezTo>
                        <a:cubicBezTo>
                          <a:pt x="6670" y="3472"/>
                          <a:pt x="3322" y="6753"/>
                          <a:pt x="3322" y="10800"/>
                        </a:cubicBezTo>
                        <a:close/>
                      </a:path>
                    </a:pathLst>
                  </a:custGeom>
                  <a:solidFill>
                    <a:srgbClr val="52862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100000"/>
                      </a:lnSpc>
                      <a:defRPr b="1">
                        <a:solidFill>
                          <a:srgbClr val="0D0D0D"/>
                        </a:solidFill>
                        <a:latin typeface="+mj-lt"/>
                        <a:ea typeface="+mj-ea"/>
                        <a:cs typeface="+mj-cs"/>
                        <a:sym typeface="Helvetica Neue"/>
                      </a:defRPr>
                    </a:pPr>
                    <a:endParaRPr/>
                  </a:p>
                </p:txBody>
              </p:sp>
              <p:sp>
                <p:nvSpPr>
                  <p:cNvPr id="94" name="Shape 298"/>
                  <p:cNvSpPr/>
                  <p:nvPr/>
                </p:nvSpPr>
                <p:spPr>
                  <a:xfrm>
                    <a:off x="69600" y="252604"/>
                    <a:ext cx="540001" cy="54000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3832" y="10800"/>
                        </a:moveTo>
                        <a:cubicBezTo>
                          <a:pt x="3832" y="14649"/>
                          <a:pt x="6951" y="17768"/>
                          <a:pt x="10800" y="17768"/>
                        </a:cubicBezTo>
                        <a:cubicBezTo>
                          <a:pt x="14649" y="17768"/>
                          <a:pt x="17768" y="14649"/>
                          <a:pt x="17768" y="10800"/>
                        </a:cubicBezTo>
                        <a:cubicBezTo>
                          <a:pt x="17768" y="6951"/>
                          <a:pt x="14649" y="3832"/>
                          <a:pt x="10800" y="3832"/>
                        </a:cubicBezTo>
                        <a:cubicBezTo>
                          <a:pt x="6951" y="3832"/>
                          <a:pt x="3832" y="6951"/>
                          <a:pt x="3832" y="10800"/>
                        </a:cubicBezTo>
                        <a:close/>
                      </a:path>
                    </a:pathLst>
                  </a:custGeom>
                  <a:solidFill>
                    <a:srgbClr val="00709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100000"/>
                      </a:lnSpc>
                      <a:defRPr b="1">
                        <a:solidFill>
                          <a:srgbClr val="0D0D0D"/>
                        </a:solidFill>
                        <a:latin typeface="+mj-lt"/>
                        <a:ea typeface="+mj-ea"/>
                        <a:cs typeface="+mj-cs"/>
                        <a:sym typeface="Helvetica Neue"/>
                      </a:defRPr>
                    </a:pPr>
                    <a:endParaRPr/>
                  </a:p>
                </p:txBody>
              </p:sp>
              <p:sp>
                <p:nvSpPr>
                  <p:cNvPr id="95" name="Shape 299"/>
                  <p:cNvSpPr/>
                  <p:nvPr/>
                </p:nvSpPr>
                <p:spPr>
                  <a:xfrm>
                    <a:off x="530518" y="713523"/>
                    <a:ext cx="569593" cy="414150"/>
                  </a:xfrm>
                  <a:prstGeom prst="line">
                    <a:avLst/>
                  </a:prstGeom>
                  <a:solidFill>
                    <a:srgbClr val="626265"/>
                  </a:solidFill>
                  <a:ln w="76200" cap="flat">
                    <a:solidFill>
                      <a:srgbClr val="C6C6C8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119055">
                      <a:defRPr sz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96" name="Shape 300"/>
                  <p:cNvSpPr/>
                  <p:nvPr/>
                </p:nvSpPr>
                <p:spPr>
                  <a:xfrm flipV="1">
                    <a:off x="530518" y="1600200"/>
                    <a:ext cx="504001" cy="152400"/>
                  </a:xfrm>
                  <a:prstGeom prst="line">
                    <a:avLst/>
                  </a:prstGeom>
                  <a:solidFill>
                    <a:srgbClr val="626265"/>
                  </a:solidFill>
                  <a:ln w="76200" cap="flat">
                    <a:solidFill>
                      <a:srgbClr val="C6C6C8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119055">
                      <a:defRPr sz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97" name="Shape 301"/>
                  <p:cNvSpPr/>
                  <p:nvPr/>
                </p:nvSpPr>
                <p:spPr>
                  <a:xfrm flipV="1">
                    <a:off x="1100110" y="1882807"/>
                    <a:ext cx="195291" cy="599071"/>
                  </a:xfrm>
                  <a:prstGeom prst="line">
                    <a:avLst/>
                  </a:prstGeom>
                  <a:solidFill>
                    <a:srgbClr val="626265"/>
                  </a:solidFill>
                  <a:ln w="76200" cap="flat">
                    <a:solidFill>
                      <a:srgbClr val="C6C6C8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119055">
                      <a:defRPr sz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98" name="Shape 302"/>
                  <p:cNvSpPr/>
                  <p:nvPr/>
                </p:nvSpPr>
                <p:spPr>
                  <a:xfrm>
                    <a:off x="819608" y="2440508"/>
                    <a:ext cx="432001" cy="4320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2080" y="10800"/>
                        </a:moveTo>
                        <a:cubicBezTo>
                          <a:pt x="2080" y="15616"/>
                          <a:pt x="5984" y="19520"/>
                          <a:pt x="10800" y="19520"/>
                        </a:cubicBezTo>
                        <a:cubicBezTo>
                          <a:pt x="15616" y="19520"/>
                          <a:pt x="19520" y="15616"/>
                          <a:pt x="19520" y="10800"/>
                        </a:cubicBezTo>
                        <a:cubicBezTo>
                          <a:pt x="19520" y="5984"/>
                          <a:pt x="15616" y="2080"/>
                          <a:pt x="10800" y="2080"/>
                        </a:cubicBezTo>
                        <a:cubicBezTo>
                          <a:pt x="5984" y="2080"/>
                          <a:pt x="2080" y="5984"/>
                          <a:pt x="2080" y="10800"/>
                        </a:cubicBezTo>
                        <a:close/>
                      </a:path>
                    </a:pathLst>
                  </a:custGeom>
                  <a:solidFill>
                    <a:srgbClr val="00709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100000"/>
                      </a:lnSpc>
                      <a:defRPr b="1">
                        <a:solidFill>
                          <a:srgbClr val="0D0D0D"/>
                        </a:solidFill>
                        <a:latin typeface="+mj-lt"/>
                        <a:ea typeface="+mj-ea"/>
                        <a:cs typeface="+mj-cs"/>
                        <a:sym typeface="Helvetica Neue"/>
                      </a:defRPr>
                    </a:pPr>
                    <a:endParaRPr/>
                  </a:p>
                </p:txBody>
              </p:sp>
              <p:sp>
                <p:nvSpPr>
                  <p:cNvPr id="99" name="Shape 303"/>
                  <p:cNvSpPr/>
                  <p:nvPr/>
                </p:nvSpPr>
                <p:spPr>
                  <a:xfrm>
                    <a:off x="-1" y="1548004"/>
                    <a:ext cx="612001" cy="58559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3536" y="10800"/>
                        </a:moveTo>
                        <a:cubicBezTo>
                          <a:pt x="3536" y="14724"/>
                          <a:pt x="6788" y="17905"/>
                          <a:pt x="10800" y="17905"/>
                        </a:cubicBezTo>
                        <a:cubicBezTo>
                          <a:pt x="14812" y="17905"/>
                          <a:pt x="18064" y="14724"/>
                          <a:pt x="18064" y="10800"/>
                        </a:cubicBezTo>
                        <a:cubicBezTo>
                          <a:pt x="18064" y="6876"/>
                          <a:pt x="14812" y="3695"/>
                          <a:pt x="10800" y="3695"/>
                        </a:cubicBezTo>
                        <a:cubicBezTo>
                          <a:pt x="6788" y="3695"/>
                          <a:pt x="3536" y="6876"/>
                          <a:pt x="3536" y="10800"/>
                        </a:cubicBezTo>
                        <a:close/>
                      </a:path>
                    </a:pathLst>
                  </a:custGeom>
                  <a:solidFill>
                    <a:srgbClr val="52862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100000"/>
                      </a:lnSpc>
                      <a:defRPr b="1">
                        <a:solidFill>
                          <a:srgbClr val="0D0D0D"/>
                        </a:solidFill>
                        <a:latin typeface="+mj-lt"/>
                        <a:ea typeface="+mj-ea"/>
                        <a:cs typeface="+mj-cs"/>
                        <a:sym typeface="Helvetica Neue"/>
                      </a:defRPr>
                    </a:pPr>
                    <a:endParaRPr/>
                  </a:p>
                </p:txBody>
              </p:sp>
              <p:sp>
                <p:nvSpPr>
                  <p:cNvPr id="100" name="Shape 304"/>
                  <p:cNvSpPr/>
                  <p:nvPr/>
                </p:nvSpPr>
                <p:spPr>
                  <a:xfrm flipH="1">
                    <a:off x="1589485" y="516711"/>
                    <a:ext cx="197063" cy="503615"/>
                  </a:xfrm>
                  <a:prstGeom prst="line">
                    <a:avLst/>
                  </a:prstGeom>
                  <a:solidFill>
                    <a:srgbClr val="626265"/>
                  </a:solidFill>
                  <a:ln w="76200" cap="flat">
                    <a:solidFill>
                      <a:srgbClr val="C6C6C8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119055">
                      <a:defRPr sz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101" name="Shape 305"/>
                  <p:cNvSpPr/>
                  <p:nvPr/>
                </p:nvSpPr>
                <p:spPr>
                  <a:xfrm>
                    <a:off x="1597800" y="0"/>
                    <a:ext cx="612001" cy="58559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3490" y="10800"/>
                        </a:moveTo>
                        <a:cubicBezTo>
                          <a:pt x="3490" y="14750"/>
                          <a:pt x="6763" y="17953"/>
                          <a:pt x="10800" y="17953"/>
                        </a:cubicBezTo>
                        <a:cubicBezTo>
                          <a:pt x="14837" y="17953"/>
                          <a:pt x="18110" y="14750"/>
                          <a:pt x="18110" y="10800"/>
                        </a:cubicBezTo>
                        <a:cubicBezTo>
                          <a:pt x="18110" y="6850"/>
                          <a:pt x="14837" y="3647"/>
                          <a:pt x="10800" y="3647"/>
                        </a:cubicBezTo>
                        <a:cubicBezTo>
                          <a:pt x="6763" y="3647"/>
                          <a:pt x="3490" y="6850"/>
                          <a:pt x="3490" y="10800"/>
                        </a:cubicBezTo>
                        <a:close/>
                      </a:path>
                    </a:pathLst>
                  </a:custGeom>
                  <a:solidFill>
                    <a:srgbClr val="52862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100000"/>
                      </a:lnSpc>
                      <a:defRPr b="1">
                        <a:solidFill>
                          <a:srgbClr val="0D0D0D"/>
                        </a:solidFill>
                        <a:latin typeface="+mj-lt"/>
                        <a:ea typeface="+mj-ea"/>
                        <a:cs typeface="+mj-cs"/>
                        <a:sym typeface="Helvetica Neue"/>
                      </a:defRPr>
                    </a:pPr>
                    <a:endParaRPr/>
                  </a:p>
                </p:txBody>
              </p:sp>
              <p:sp>
                <p:nvSpPr>
                  <p:cNvPr id="102" name="Shape 306"/>
                  <p:cNvSpPr/>
                  <p:nvPr/>
                </p:nvSpPr>
                <p:spPr>
                  <a:xfrm flipV="1">
                    <a:off x="1852235" y="1307674"/>
                    <a:ext cx="801778" cy="41099"/>
                  </a:xfrm>
                  <a:prstGeom prst="line">
                    <a:avLst/>
                  </a:prstGeom>
                  <a:solidFill>
                    <a:srgbClr val="626265"/>
                  </a:solidFill>
                  <a:ln w="76200" cap="flat">
                    <a:solidFill>
                      <a:srgbClr val="C6C6C8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119055">
                      <a:defRPr sz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103" name="Shape 307"/>
                  <p:cNvSpPr/>
                  <p:nvPr/>
                </p:nvSpPr>
                <p:spPr>
                  <a:xfrm>
                    <a:off x="963036" y="990599"/>
                    <a:ext cx="936002" cy="9360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2570" y="10800"/>
                        </a:moveTo>
                        <a:cubicBezTo>
                          <a:pt x="2570" y="15346"/>
                          <a:pt x="6254" y="19030"/>
                          <a:pt x="10800" y="19030"/>
                        </a:cubicBezTo>
                        <a:cubicBezTo>
                          <a:pt x="15346" y="19030"/>
                          <a:pt x="19030" y="15346"/>
                          <a:pt x="19030" y="10800"/>
                        </a:cubicBezTo>
                        <a:cubicBezTo>
                          <a:pt x="19030" y="6254"/>
                          <a:pt x="15346" y="2570"/>
                          <a:pt x="10800" y="2570"/>
                        </a:cubicBezTo>
                        <a:cubicBezTo>
                          <a:pt x="6254" y="2570"/>
                          <a:pt x="2570" y="6254"/>
                          <a:pt x="2570" y="10800"/>
                        </a:cubicBezTo>
                        <a:close/>
                      </a:path>
                    </a:pathLst>
                  </a:custGeom>
                  <a:solidFill>
                    <a:srgbClr val="62626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100000"/>
                      </a:lnSpc>
                      <a:defRPr b="1">
                        <a:solidFill>
                          <a:srgbClr val="0D0D0D"/>
                        </a:solidFill>
                        <a:latin typeface="+mj-lt"/>
                        <a:ea typeface="+mj-ea"/>
                        <a:cs typeface="+mj-cs"/>
                        <a:sym typeface="Helvetica Neue"/>
                      </a:defRPr>
                    </a:pPr>
                    <a:endParaRPr/>
                  </a:p>
                </p:txBody>
              </p:sp>
            </p:grpSp>
            <p:sp>
              <p:nvSpPr>
                <p:cNvPr id="92" name="Shape 309"/>
                <p:cNvSpPr/>
                <p:nvPr/>
              </p:nvSpPr>
              <p:spPr>
                <a:xfrm>
                  <a:off x="1287406" y="2869303"/>
                  <a:ext cx="540001" cy="5400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3832" y="10800"/>
                      </a:moveTo>
                      <a:cubicBezTo>
                        <a:pt x="3832" y="14649"/>
                        <a:pt x="6951" y="17768"/>
                        <a:pt x="10800" y="17768"/>
                      </a:cubicBezTo>
                      <a:cubicBezTo>
                        <a:pt x="14649" y="17768"/>
                        <a:pt x="17768" y="14649"/>
                        <a:pt x="17768" y="10800"/>
                      </a:cubicBezTo>
                      <a:cubicBezTo>
                        <a:pt x="17768" y="6951"/>
                        <a:pt x="14649" y="3832"/>
                        <a:pt x="10800" y="3832"/>
                      </a:cubicBezTo>
                      <a:cubicBezTo>
                        <a:pt x="6951" y="3832"/>
                        <a:pt x="3832" y="6951"/>
                        <a:pt x="3832" y="10800"/>
                      </a:cubicBezTo>
                      <a:close/>
                    </a:path>
                  </a:pathLst>
                </a:custGeom>
                <a:solidFill>
                  <a:srgbClr val="00709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100000"/>
                    </a:lnSpc>
                    <a:defRPr b="1">
                      <a:solidFill>
                        <a:srgbClr val="0D0D0D"/>
                      </a:solidFill>
                      <a:latin typeface="+mj-lt"/>
                      <a:ea typeface="+mj-ea"/>
                      <a:cs typeface="+mj-cs"/>
                      <a:sym typeface="Helvetica Neue"/>
                    </a:defRPr>
                  </a:pPr>
                  <a:endParaRPr/>
                </a:p>
              </p:txBody>
            </p:sp>
          </p:grpSp>
          <p:sp>
            <p:nvSpPr>
              <p:cNvPr id="89" name="Shape 311"/>
              <p:cNvSpPr/>
              <p:nvPr/>
            </p:nvSpPr>
            <p:spPr>
              <a:xfrm>
                <a:off x="6083350" y="1331989"/>
                <a:ext cx="126273" cy="128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832" y="10800"/>
                    </a:moveTo>
                    <a:cubicBezTo>
                      <a:pt x="3832" y="14649"/>
                      <a:pt x="6951" y="17768"/>
                      <a:pt x="10800" y="17768"/>
                    </a:cubicBezTo>
                    <a:cubicBezTo>
                      <a:pt x="14648" y="17768"/>
                      <a:pt x="17768" y="14649"/>
                      <a:pt x="17768" y="10800"/>
                    </a:cubicBezTo>
                    <a:cubicBezTo>
                      <a:pt x="17768" y="6951"/>
                      <a:pt x="14648" y="3832"/>
                      <a:pt x="10800" y="3832"/>
                    </a:cubicBezTo>
                    <a:cubicBezTo>
                      <a:pt x="6951" y="3832"/>
                      <a:pt x="3832" y="6951"/>
                      <a:pt x="3832" y="10800"/>
                    </a:cubicBezTo>
                    <a:close/>
                  </a:path>
                </a:pathLst>
              </a:custGeom>
              <a:solidFill>
                <a:srgbClr val="0070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</p:grpSp>
      </p:grpSp>
      <p:grpSp>
        <p:nvGrpSpPr>
          <p:cNvPr id="154" name="Group 153"/>
          <p:cNvGrpSpPr/>
          <p:nvPr/>
        </p:nvGrpSpPr>
        <p:grpSpPr>
          <a:xfrm>
            <a:off x="3352854" y="2320525"/>
            <a:ext cx="744288" cy="721106"/>
            <a:chOff x="3789473" y="1633481"/>
            <a:chExt cx="1948454" cy="1875141"/>
          </a:xfrm>
        </p:grpSpPr>
        <p:sp>
          <p:nvSpPr>
            <p:cNvPr id="155" name="Hexagon 154"/>
            <p:cNvSpPr/>
            <p:nvPr/>
          </p:nvSpPr>
          <p:spPr>
            <a:xfrm>
              <a:off x="3789473" y="2137022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</a:t>
              </a:r>
            </a:p>
          </p:txBody>
        </p:sp>
        <p:sp>
          <p:nvSpPr>
            <p:cNvPr id="156" name="Hexagon 155"/>
            <p:cNvSpPr/>
            <p:nvPr/>
          </p:nvSpPr>
          <p:spPr>
            <a:xfrm>
              <a:off x="4677223" y="1633481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</a:t>
              </a:r>
              <a:endParaRPr lang="en-US" sz="1200" dirty="0"/>
            </a:p>
          </p:txBody>
        </p:sp>
        <p:sp>
          <p:nvSpPr>
            <p:cNvPr id="157" name="Hexagon 156"/>
            <p:cNvSpPr/>
            <p:nvPr/>
          </p:nvSpPr>
          <p:spPr>
            <a:xfrm>
              <a:off x="4677223" y="2594222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4489163" y="2234117"/>
            <a:ext cx="744288" cy="721106"/>
            <a:chOff x="3789473" y="1633481"/>
            <a:chExt cx="1948454" cy="1875141"/>
          </a:xfrm>
        </p:grpSpPr>
        <p:sp>
          <p:nvSpPr>
            <p:cNvPr id="159" name="Hexagon 158"/>
            <p:cNvSpPr/>
            <p:nvPr/>
          </p:nvSpPr>
          <p:spPr>
            <a:xfrm>
              <a:off x="3789473" y="2137022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sp>
          <p:nvSpPr>
            <p:cNvPr id="160" name="Hexagon 159"/>
            <p:cNvSpPr/>
            <p:nvPr/>
          </p:nvSpPr>
          <p:spPr>
            <a:xfrm>
              <a:off x="4677223" y="1633481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161" name="Hexagon 160"/>
            <p:cNvSpPr/>
            <p:nvPr/>
          </p:nvSpPr>
          <p:spPr>
            <a:xfrm>
              <a:off x="4677223" y="2594222"/>
              <a:ext cx="1060704" cy="914400"/>
            </a:xfrm>
            <a:prstGeom prst="hexagon">
              <a:avLst/>
            </a:prstGeom>
            <a:solidFill>
              <a:schemeClr val="accent4">
                <a:alpha val="84000"/>
              </a:schemeClr>
            </a:solidFill>
            <a:ln>
              <a:noFill/>
            </a:ln>
            <a:effectLst>
              <a:glow rad="101600">
                <a:schemeClr val="accent4"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622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Decentralized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110"/>
            <a:ext cx="8229600" cy="32615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Scalable to </a:t>
            </a:r>
            <a:r>
              <a:rPr lang="en-US" dirty="0" smtClean="0"/>
              <a:t>lots of </a:t>
            </a:r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SWIM node discovery and maintenance</a:t>
            </a:r>
          </a:p>
          <a:p>
            <a:pPr lvl="1"/>
            <a:r>
              <a:rPr lang="en-US" dirty="0" smtClean="0"/>
              <a:t>Replication with Eventual OR Strong Consistency (choose!)</a:t>
            </a:r>
          </a:p>
          <a:p>
            <a:r>
              <a:rPr lang="en-US" dirty="0" smtClean="0"/>
              <a:t>Every node in a node group has </a:t>
            </a:r>
            <a:r>
              <a:rPr lang="en-US" dirty="0" smtClean="0"/>
              <a:t>the same core services</a:t>
            </a:r>
          </a:p>
          <a:p>
            <a:pPr lvl="1"/>
            <a:r>
              <a:rPr lang="en-US" dirty="0" smtClean="0"/>
              <a:t>Operational simplicity </a:t>
            </a:r>
          </a:p>
          <a:p>
            <a:endParaRPr lang="en-US" dirty="0" smtClean="0"/>
          </a:p>
        </p:txBody>
      </p:sp>
      <p:grpSp>
        <p:nvGrpSpPr>
          <p:cNvPr id="4" name="Group 310"/>
          <p:cNvGrpSpPr/>
          <p:nvPr/>
        </p:nvGrpSpPr>
        <p:grpSpPr>
          <a:xfrm>
            <a:off x="460821" y="199602"/>
            <a:ext cx="1019894" cy="1041283"/>
            <a:chOff x="0" y="0"/>
            <a:chExt cx="3779999" cy="3779685"/>
          </a:xfrm>
        </p:grpSpPr>
        <p:sp>
          <p:nvSpPr>
            <p:cNvPr id="5" name="Shape 296"/>
            <p:cNvSpPr/>
            <p:nvPr/>
          </p:nvSpPr>
          <p:spPr>
            <a:xfrm>
              <a:off x="0" y="0"/>
              <a:ext cx="3780000" cy="377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>
                <a:alpha val="8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  <p:grpSp>
          <p:nvGrpSpPr>
            <p:cNvPr id="6" name="Group 308"/>
            <p:cNvGrpSpPr/>
            <p:nvPr/>
          </p:nvGrpSpPr>
          <p:grpSpPr>
            <a:xfrm>
              <a:off x="522887" y="477739"/>
              <a:ext cx="2654014" cy="2872509"/>
              <a:chOff x="0" y="0"/>
              <a:chExt cx="2654013" cy="2872508"/>
            </a:xfrm>
          </p:grpSpPr>
          <p:sp>
            <p:nvSpPr>
              <p:cNvPr id="8" name="Shape 297"/>
              <p:cNvSpPr/>
              <p:nvPr/>
            </p:nvSpPr>
            <p:spPr>
              <a:xfrm>
                <a:off x="1899036" y="1926598"/>
                <a:ext cx="612001" cy="58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322" y="10800"/>
                    </a:moveTo>
                    <a:cubicBezTo>
                      <a:pt x="3322" y="14847"/>
                      <a:pt x="6670" y="18128"/>
                      <a:pt x="10800" y="18128"/>
                    </a:cubicBezTo>
                    <a:cubicBezTo>
                      <a:pt x="14930" y="18128"/>
                      <a:pt x="18278" y="14847"/>
                      <a:pt x="18278" y="10800"/>
                    </a:cubicBezTo>
                    <a:cubicBezTo>
                      <a:pt x="18278" y="6753"/>
                      <a:pt x="14930" y="3472"/>
                      <a:pt x="10800" y="3472"/>
                    </a:cubicBezTo>
                    <a:cubicBezTo>
                      <a:pt x="6670" y="3472"/>
                      <a:pt x="3322" y="6753"/>
                      <a:pt x="3322" y="10800"/>
                    </a:cubicBezTo>
                    <a:close/>
                  </a:path>
                </a:pathLst>
              </a:custGeom>
              <a:solidFill>
                <a:srgbClr val="5286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9" name="Shape 298"/>
              <p:cNvSpPr/>
              <p:nvPr/>
            </p:nvSpPr>
            <p:spPr>
              <a:xfrm>
                <a:off x="69600" y="252604"/>
                <a:ext cx="540001" cy="5400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832" y="10800"/>
                    </a:moveTo>
                    <a:cubicBezTo>
                      <a:pt x="3832" y="14649"/>
                      <a:pt x="6951" y="17768"/>
                      <a:pt x="10800" y="17768"/>
                    </a:cubicBezTo>
                    <a:cubicBezTo>
                      <a:pt x="14649" y="17768"/>
                      <a:pt x="17768" y="14649"/>
                      <a:pt x="17768" y="10800"/>
                    </a:cubicBezTo>
                    <a:cubicBezTo>
                      <a:pt x="17768" y="6951"/>
                      <a:pt x="14649" y="3832"/>
                      <a:pt x="10800" y="3832"/>
                    </a:cubicBezTo>
                    <a:cubicBezTo>
                      <a:pt x="6951" y="3832"/>
                      <a:pt x="3832" y="6951"/>
                      <a:pt x="3832" y="10800"/>
                    </a:cubicBezTo>
                    <a:close/>
                  </a:path>
                </a:pathLst>
              </a:custGeom>
              <a:solidFill>
                <a:srgbClr val="0070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10" name="Shape 299"/>
              <p:cNvSpPr/>
              <p:nvPr/>
            </p:nvSpPr>
            <p:spPr>
              <a:xfrm>
                <a:off x="530518" y="713523"/>
                <a:ext cx="569593" cy="414150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1" name="Shape 300"/>
              <p:cNvSpPr/>
              <p:nvPr/>
            </p:nvSpPr>
            <p:spPr>
              <a:xfrm flipV="1">
                <a:off x="530518" y="1600200"/>
                <a:ext cx="504001" cy="152400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2" name="Shape 301"/>
              <p:cNvSpPr/>
              <p:nvPr/>
            </p:nvSpPr>
            <p:spPr>
              <a:xfrm flipV="1">
                <a:off x="1100110" y="1882807"/>
                <a:ext cx="195291" cy="599071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3" name="Shape 302"/>
              <p:cNvSpPr/>
              <p:nvPr/>
            </p:nvSpPr>
            <p:spPr>
              <a:xfrm>
                <a:off x="819608" y="2440508"/>
                <a:ext cx="432001" cy="432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080" y="10800"/>
                    </a:moveTo>
                    <a:cubicBezTo>
                      <a:pt x="2080" y="15616"/>
                      <a:pt x="5984" y="19520"/>
                      <a:pt x="10800" y="19520"/>
                    </a:cubicBezTo>
                    <a:cubicBezTo>
                      <a:pt x="15616" y="19520"/>
                      <a:pt x="19520" y="15616"/>
                      <a:pt x="19520" y="10800"/>
                    </a:cubicBezTo>
                    <a:cubicBezTo>
                      <a:pt x="19520" y="5984"/>
                      <a:pt x="15616" y="2080"/>
                      <a:pt x="10800" y="2080"/>
                    </a:cubicBezTo>
                    <a:cubicBezTo>
                      <a:pt x="5984" y="2080"/>
                      <a:pt x="2080" y="5984"/>
                      <a:pt x="2080" y="10800"/>
                    </a:cubicBezTo>
                    <a:close/>
                  </a:path>
                </a:pathLst>
              </a:custGeom>
              <a:solidFill>
                <a:srgbClr val="0070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14" name="Shape 303"/>
              <p:cNvSpPr/>
              <p:nvPr/>
            </p:nvSpPr>
            <p:spPr>
              <a:xfrm>
                <a:off x="-1" y="1548004"/>
                <a:ext cx="612001" cy="58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536" y="10800"/>
                    </a:moveTo>
                    <a:cubicBezTo>
                      <a:pt x="3536" y="14724"/>
                      <a:pt x="6788" y="17905"/>
                      <a:pt x="10800" y="17905"/>
                    </a:cubicBezTo>
                    <a:cubicBezTo>
                      <a:pt x="14812" y="17905"/>
                      <a:pt x="18064" y="14724"/>
                      <a:pt x="18064" y="10800"/>
                    </a:cubicBezTo>
                    <a:cubicBezTo>
                      <a:pt x="18064" y="6876"/>
                      <a:pt x="14812" y="3695"/>
                      <a:pt x="10800" y="3695"/>
                    </a:cubicBezTo>
                    <a:cubicBezTo>
                      <a:pt x="6788" y="3695"/>
                      <a:pt x="3536" y="6876"/>
                      <a:pt x="3536" y="10800"/>
                    </a:cubicBezTo>
                    <a:close/>
                  </a:path>
                </a:pathLst>
              </a:custGeom>
              <a:solidFill>
                <a:srgbClr val="5286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15" name="Shape 304"/>
              <p:cNvSpPr/>
              <p:nvPr/>
            </p:nvSpPr>
            <p:spPr>
              <a:xfrm flipH="1">
                <a:off x="1589485" y="516711"/>
                <a:ext cx="197063" cy="503615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6" name="Shape 305"/>
              <p:cNvSpPr/>
              <p:nvPr/>
            </p:nvSpPr>
            <p:spPr>
              <a:xfrm>
                <a:off x="1597800" y="0"/>
                <a:ext cx="612001" cy="5855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490" y="10800"/>
                    </a:moveTo>
                    <a:cubicBezTo>
                      <a:pt x="3490" y="14750"/>
                      <a:pt x="6763" y="17953"/>
                      <a:pt x="10800" y="17953"/>
                    </a:cubicBezTo>
                    <a:cubicBezTo>
                      <a:pt x="14837" y="17953"/>
                      <a:pt x="18110" y="14750"/>
                      <a:pt x="18110" y="10800"/>
                    </a:cubicBezTo>
                    <a:cubicBezTo>
                      <a:pt x="18110" y="6850"/>
                      <a:pt x="14837" y="3647"/>
                      <a:pt x="10800" y="3647"/>
                    </a:cubicBezTo>
                    <a:cubicBezTo>
                      <a:pt x="6763" y="3647"/>
                      <a:pt x="3490" y="6850"/>
                      <a:pt x="3490" y="10800"/>
                    </a:cubicBezTo>
                    <a:close/>
                  </a:path>
                </a:pathLst>
              </a:custGeom>
              <a:solidFill>
                <a:srgbClr val="5286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17" name="Shape 306"/>
              <p:cNvSpPr/>
              <p:nvPr/>
            </p:nvSpPr>
            <p:spPr>
              <a:xfrm flipV="1">
                <a:off x="1852235" y="1307674"/>
                <a:ext cx="801778" cy="41099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8" name="Shape 307"/>
              <p:cNvSpPr/>
              <p:nvPr/>
            </p:nvSpPr>
            <p:spPr>
              <a:xfrm>
                <a:off x="963036" y="990599"/>
                <a:ext cx="936002" cy="936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570" y="10800"/>
                    </a:moveTo>
                    <a:cubicBezTo>
                      <a:pt x="2570" y="15346"/>
                      <a:pt x="6254" y="19030"/>
                      <a:pt x="10800" y="19030"/>
                    </a:cubicBezTo>
                    <a:cubicBezTo>
                      <a:pt x="15346" y="19030"/>
                      <a:pt x="19030" y="15346"/>
                      <a:pt x="19030" y="10800"/>
                    </a:cubicBezTo>
                    <a:cubicBezTo>
                      <a:pt x="19030" y="6254"/>
                      <a:pt x="15346" y="2570"/>
                      <a:pt x="10800" y="2570"/>
                    </a:cubicBezTo>
                    <a:cubicBezTo>
                      <a:pt x="6254" y="2570"/>
                      <a:pt x="2570" y="6254"/>
                      <a:pt x="2570" y="10800"/>
                    </a:cubicBezTo>
                    <a:close/>
                  </a:path>
                </a:pathLst>
              </a:custGeom>
              <a:solidFill>
                <a:srgbClr val="62626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</p:grpSp>
        <p:sp>
          <p:nvSpPr>
            <p:cNvPr id="7" name="Shape 309"/>
            <p:cNvSpPr/>
            <p:nvPr/>
          </p:nvSpPr>
          <p:spPr>
            <a:xfrm>
              <a:off x="1287406" y="2869303"/>
              <a:ext cx="540001" cy="54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832" y="10800"/>
                  </a:moveTo>
                  <a:cubicBezTo>
                    <a:pt x="3832" y="14649"/>
                    <a:pt x="6951" y="17768"/>
                    <a:pt x="10800" y="17768"/>
                  </a:cubicBezTo>
                  <a:cubicBezTo>
                    <a:pt x="14649" y="17768"/>
                    <a:pt x="17768" y="14649"/>
                    <a:pt x="17768" y="10800"/>
                  </a:cubicBezTo>
                  <a:cubicBezTo>
                    <a:pt x="17768" y="6951"/>
                    <a:pt x="14649" y="3832"/>
                    <a:pt x="10800" y="3832"/>
                  </a:cubicBezTo>
                  <a:cubicBezTo>
                    <a:pt x="6951" y="3832"/>
                    <a:pt x="3832" y="6951"/>
                    <a:pt x="3832" y="10800"/>
                  </a:cubicBezTo>
                  <a:close/>
                </a:path>
              </a:pathLst>
            </a:custGeom>
            <a:solidFill>
              <a:srgbClr val="0070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2013507"/>
      </p:ext>
    </p:extLst>
  </p:cSld>
  <p:clrMapOvr>
    <a:masterClrMapping/>
  </p:clrMapOvr>
</p:sld>
</file>

<file path=ppt/theme/theme1.xml><?xml version="1.0" encoding="utf-8"?>
<a:theme xmlns:a="http://schemas.openxmlformats.org/drawingml/2006/main" name="RADIO 2015 4-3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821</TotalTime>
  <Words>1929</Words>
  <Application>Microsoft Macintosh PowerPoint</Application>
  <PresentationFormat>On-screen Show (16:9)</PresentationFormat>
  <Paragraphs>381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RADIO 2015 4-3</vt:lpstr>
      <vt:lpstr>Xenon / Photon Model</vt:lpstr>
      <vt:lpstr>Overview</vt:lpstr>
      <vt:lpstr>Xenon</vt:lpstr>
      <vt:lpstr>PowerPoint Presentation</vt:lpstr>
      <vt:lpstr>Why</vt:lpstr>
      <vt:lpstr>Synergy -&gt; Tiny Framework</vt:lpstr>
      <vt:lpstr>What it is</vt:lpstr>
      <vt:lpstr>PowerPoint Presentation</vt:lpstr>
      <vt:lpstr>Decentralized Model</vt:lpstr>
      <vt:lpstr>Indexing/Queries</vt:lpstr>
      <vt:lpstr>Details – Programming Model</vt:lpstr>
      <vt:lpstr>Example service</vt:lpstr>
      <vt:lpstr>Service Handler</vt:lpstr>
      <vt:lpstr>Example Service Handler</vt:lpstr>
      <vt:lpstr>Client Request</vt:lpstr>
      <vt:lpstr>DCP Hands-on</vt:lpstr>
      <vt:lpstr>&lt;service&gt;/ui</vt:lpstr>
      <vt:lpstr>Instance Stats</vt:lpstr>
      <vt:lpstr>Queries</vt:lpstr>
      <vt:lpstr>Hands on (demo)</vt:lpstr>
      <vt:lpstr>Photon Model</vt:lpstr>
      <vt:lpstr>Motivation</vt:lpstr>
      <vt:lpstr>Goals</vt:lpstr>
      <vt:lpstr>What is it</vt:lpstr>
      <vt:lpstr>PowerPoint Presentation</vt:lpstr>
      <vt:lpstr>PowerPoint Presentation</vt:lpstr>
      <vt:lpstr>YAML REST Operation</vt:lpstr>
      <vt:lpstr>Photon Model Hands-on</vt:lpstr>
      <vt:lpstr>Container Host Description</vt:lpstr>
      <vt:lpstr>Container Host Boot Disk</vt:lpstr>
      <vt:lpstr>Container Host Config Disk</vt:lpstr>
      <vt:lpstr>Container Host Resource Alloc</vt:lpstr>
      <vt:lpstr>Docker Container Description</vt:lpstr>
      <vt:lpstr>Compute Instance</vt:lpstr>
    </vt:vector>
  </TitlesOfParts>
  <Company>VMware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Dru Kelly</dc:creator>
  <cp:lastModifiedBy>George Chrysanthakopoulos</cp:lastModifiedBy>
  <cp:revision>64</cp:revision>
  <cp:lastPrinted>2015-02-26T00:32:10Z</cp:lastPrinted>
  <dcterms:created xsi:type="dcterms:W3CDTF">2015-02-25T23:18:36Z</dcterms:created>
  <dcterms:modified xsi:type="dcterms:W3CDTF">2016-03-24T06:22:01Z</dcterms:modified>
</cp:coreProperties>
</file>