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340" r:id="rId4"/>
    <p:sldId id="341" r:id="rId5"/>
    <p:sldId id="342" r:id="rId6"/>
    <p:sldId id="343" r:id="rId7"/>
    <p:sldId id="344" r:id="rId8"/>
    <p:sldId id="26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</p:sldIdLst>
  <p:sldSz cx="12188825" cy="6858000"/>
  <p:notesSz cx="6950075" cy="92360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00"/>
    <a:srgbClr val="9E3039"/>
    <a:srgbClr val="003D79"/>
    <a:srgbClr val="3D7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9" autoAdjust="0"/>
    <p:restoredTop sz="85277" autoAdjust="0"/>
  </p:normalViewPr>
  <p:slideViewPr>
    <p:cSldViewPr>
      <p:cViewPr varScale="1">
        <p:scale>
          <a:sx n="131" d="100"/>
          <a:sy n="131" d="100"/>
        </p:scale>
        <p:origin x="552" y="18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19" d="100"/>
          <a:sy n="119" d="100"/>
        </p:scale>
        <p:origin x="4110" y="12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615950"/>
            <a:ext cx="5334000" cy="3001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3339" y="3848364"/>
            <a:ext cx="6023398" cy="4925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8038" y="615950"/>
            <a:ext cx="5334000" cy="3001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6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88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2409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80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69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1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09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03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27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1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4839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27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09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7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10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07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Xenon Workshop -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err="1" smtClean="0"/>
              <a:t>QueryTask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task </a:t>
            </a:r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e</a:t>
            </a:r>
            <a:r>
              <a:rPr lang="en-US" dirty="0" smtClean="0"/>
              <a:t>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3000"/>
            <a:ext cx="10969943" cy="2514600"/>
          </a:xfrm>
        </p:spPr>
        <p:txBody>
          <a:bodyPr/>
          <a:lstStyle/>
          <a:p>
            <a:r>
              <a:rPr lang="en-US" b="1" dirty="0" err="1" smtClean="0"/>
              <a:t>querySpec.query</a:t>
            </a:r>
            <a:endParaRPr lang="en-US" b="1" dirty="0"/>
          </a:p>
          <a:p>
            <a:pPr lvl="1"/>
            <a:r>
              <a:rPr lang="en-US" dirty="0" smtClean="0"/>
              <a:t>TERM: Match one field to a value</a:t>
            </a:r>
          </a:p>
          <a:p>
            <a:pPr lvl="2"/>
            <a:r>
              <a:rPr lang="en-US" dirty="0" err="1" smtClean="0"/>
              <a:t>matchType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TERM, PHRASE, WILDCARD</a:t>
            </a:r>
          </a:p>
          <a:p>
            <a:pPr lvl="2"/>
            <a:r>
              <a:rPr lang="en-US" dirty="0" err="1" smtClean="0"/>
              <a:t>propertyName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Name of the field</a:t>
            </a:r>
          </a:p>
          <a:p>
            <a:pPr lvl="1"/>
            <a:r>
              <a:rPr lang="en-US" dirty="0" smtClean="0"/>
              <a:t>BOOLEAN: Encapsulates multiple queries</a:t>
            </a:r>
          </a:p>
          <a:p>
            <a:pPr lvl="2"/>
            <a:r>
              <a:rPr lang="en-US" dirty="0" smtClean="0"/>
              <a:t>Can contain nested TERM or BOOLEAN</a:t>
            </a:r>
          </a:p>
          <a:p>
            <a:r>
              <a:rPr lang="en-US" dirty="0" smtClean="0"/>
              <a:t>Numeric Range Query</a:t>
            </a:r>
          </a:p>
          <a:p>
            <a:pPr lvl="1"/>
            <a:r>
              <a:rPr lang="en-US" dirty="0" smtClean="0"/>
              <a:t>A TERM query that finds documents based on a field’s range.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590800"/>
            <a:ext cx="4522788" cy="35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err="1" smtClean="0"/>
              <a:t>QueryTask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Paginating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3000"/>
            <a:ext cx="10969943" cy="1676400"/>
          </a:xfrm>
        </p:spPr>
        <p:txBody>
          <a:bodyPr/>
          <a:lstStyle/>
          <a:p>
            <a:r>
              <a:rPr lang="en-US" b="1" dirty="0" err="1" smtClean="0"/>
              <a:t>querySpec.resultLimit</a:t>
            </a:r>
            <a:r>
              <a:rPr lang="en-US" b="1" dirty="0" smtClean="0"/>
              <a:t> &gt; 0</a:t>
            </a:r>
          </a:p>
          <a:p>
            <a:pPr lvl="1"/>
            <a:r>
              <a:rPr lang="en-US" dirty="0" smtClean="0"/>
              <a:t>Will create paginated results with the response containing just the first page link.</a:t>
            </a:r>
          </a:p>
          <a:p>
            <a:pPr lvl="1"/>
            <a:r>
              <a:rPr lang="en-US" dirty="0" smtClean="0"/>
              <a:t>Traverse “</a:t>
            </a:r>
            <a:r>
              <a:rPr lang="en-US" dirty="0" err="1" smtClean="0"/>
              <a:t>nextPageLink</a:t>
            </a:r>
            <a:r>
              <a:rPr lang="en-US" dirty="0" smtClean="0"/>
              <a:t>” or “</a:t>
            </a:r>
            <a:r>
              <a:rPr lang="en-US" dirty="0" err="1" smtClean="0"/>
              <a:t>previousPageLink</a:t>
            </a:r>
            <a:r>
              <a:rPr lang="en-US" dirty="0" smtClean="0"/>
              <a:t>” to navigate across pages.</a:t>
            </a:r>
          </a:p>
          <a:p>
            <a:pPr lvl="1"/>
            <a:r>
              <a:rPr lang="en-US" dirty="0" smtClean="0"/>
              <a:t>It is always a good idea to paginate results, especially if there are 1000s of documents with multiple versions of each.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667000"/>
            <a:ext cx="3367088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QueryTask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Paginating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6" y="1143000"/>
            <a:ext cx="585782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QueryTask</a:t>
            </a:r>
            <a:r>
              <a:rPr lang="en-US" dirty="0" smtClean="0"/>
              <a:t> vs Local </a:t>
            </a:r>
            <a:r>
              <a:rPr lang="en-US" dirty="0" err="1" smtClean="0"/>
              <a:t>QueryTask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QueryTasks</a:t>
            </a:r>
            <a:r>
              <a:rPr lang="en-US" dirty="0" smtClean="0"/>
              <a:t> the </a:t>
            </a:r>
            <a:r>
              <a:rPr lang="en-US" i="1" dirty="0" smtClean="0"/>
              <a:t>local</a:t>
            </a:r>
            <a:r>
              <a:rPr lang="en-US" dirty="0" smtClean="0"/>
              <a:t> </a:t>
            </a:r>
            <a:r>
              <a:rPr lang="en-US" dirty="0" err="1" smtClean="0"/>
              <a:t>QueryTasks</a:t>
            </a:r>
            <a:r>
              <a:rPr lang="en-US" dirty="0" smtClean="0"/>
              <a:t> are not load-balanced and replicated.</a:t>
            </a:r>
          </a:p>
          <a:p>
            <a:r>
              <a:rPr lang="en-US" dirty="0" smtClean="0"/>
              <a:t>The payload, </a:t>
            </a:r>
            <a:r>
              <a:rPr lang="en-US" dirty="0" err="1" smtClean="0"/>
              <a:t>querySpec</a:t>
            </a:r>
            <a:r>
              <a:rPr lang="en-US" dirty="0" smtClean="0"/>
              <a:t> remains the same.</a:t>
            </a:r>
          </a:p>
          <a:p>
            <a:r>
              <a:rPr lang="en-US" dirty="0" smtClean="0"/>
              <a:t>How and When do I use a local query task?</a:t>
            </a:r>
          </a:p>
          <a:p>
            <a:pPr lvl="1"/>
            <a:r>
              <a:rPr lang="en-US" dirty="0"/>
              <a:t>POST to ‘/core/local-query-tasks’ instead of ’ /core/query-tasks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Ideal when performing broadcast queries across nodes as they can be run concurrently.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Query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4953000"/>
          </a:xfrm>
        </p:spPr>
        <p:txBody>
          <a:bodyPr/>
          <a:lstStyle/>
          <a:p>
            <a:r>
              <a:rPr lang="en-US" dirty="0" smtClean="0"/>
              <a:t>The documents can also be queried using OData ‘$filter’ specification.</a:t>
            </a:r>
          </a:p>
          <a:p>
            <a:r>
              <a:rPr lang="en-US" dirty="0" smtClean="0"/>
              <a:t>Issue GET on ‘</a:t>
            </a:r>
            <a:r>
              <a:rPr lang="en-US" dirty="0"/>
              <a:t>/core/</a:t>
            </a:r>
            <a:r>
              <a:rPr lang="en-US" dirty="0" err="1"/>
              <a:t>odata</a:t>
            </a:r>
            <a:r>
              <a:rPr lang="en-US" dirty="0"/>
              <a:t>-queries?$</a:t>
            </a:r>
            <a:r>
              <a:rPr lang="en-US" dirty="0" smtClean="0"/>
              <a:t>filter=&lt;query&gt;’</a:t>
            </a:r>
          </a:p>
          <a:p>
            <a:r>
              <a:rPr lang="en-US" dirty="0" smtClean="0"/>
              <a:t>This internally performs a DIRECT query task with EXPAND option set.</a:t>
            </a:r>
          </a:p>
          <a:p>
            <a:r>
              <a:rPr lang="en-US" dirty="0" smtClean="0"/>
              <a:t>‘$count’ translates to </a:t>
            </a:r>
            <a:r>
              <a:rPr lang="en-US" dirty="0" err="1" smtClean="0"/>
              <a:t>QueryOption</a:t>
            </a:r>
            <a:r>
              <a:rPr lang="en-US" dirty="0" smtClean="0"/>
              <a:t> COUNT.</a:t>
            </a:r>
          </a:p>
          <a:p>
            <a:r>
              <a:rPr lang="en-US" dirty="0" smtClean="0"/>
              <a:t>‘$limit’ can be used to set ‘</a:t>
            </a:r>
            <a:r>
              <a:rPr lang="en-US" dirty="0" err="1" smtClean="0"/>
              <a:t>resultLimit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‘$top’ returns the specified top results only without having to paginate.</a:t>
            </a:r>
          </a:p>
          <a:p>
            <a:r>
              <a:rPr lang="en-US" dirty="0" smtClean="0"/>
              <a:t>‘</a:t>
            </a:r>
            <a:r>
              <a:rPr lang="en-US" dirty="0"/>
              <a:t>$</a:t>
            </a:r>
            <a:r>
              <a:rPr lang="en-US" dirty="0" err="1"/>
              <a:t>orderby</a:t>
            </a:r>
            <a:r>
              <a:rPr lang="en-US" dirty="0" smtClean="0"/>
              <a:t>’ can be used to SORT fields.</a:t>
            </a:r>
          </a:p>
          <a:p>
            <a:r>
              <a:rPr lang="en-US" dirty="0" smtClean="0"/>
              <a:t>Following are some of operators supported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eq</a:t>
            </a:r>
            <a:r>
              <a:rPr lang="en-US" dirty="0" smtClean="0"/>
              <a:t>’, ‘ne’ </a:t>
            </a:r>
            <a:r>
              <a:rPr lang="en-US" dirty="0" smtClean="0">
                <a:sym typeface="Wingdings"/>
              </a:rPr>
              <a:t> “Equal”, “Not equal”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err="1" smtClean="0">
                <a:sym typeface="Wingdings"/>
              </a:rPr>
              <a:t>gt</a:t>
            </a:r>
            <a:r>
              <a:rPr lang="en-US" dirty="0" smtClean="0">
                <a:sym typeface="Wingdings"/>
              </a:rPr>
              <a:t>’, ‘</a:t>
            </a:r>
            <a:r>
              <a:rPr lang="en-US" dirty="0" err="1" smtClean="0">
                <a:sym typeface="Wingdings"/>
              </a:rPr>
              <a:t>lt</a:t>
            </a:r>
            <a:r>
              <a:rPr lang="en-US" dirty="0" smtClean="0">
                <a:sym typeface="Wingdings"/>
              </a:rPr>
              <a:t>’,  “Greater than”, “Less than”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ge</a:t>
            </a:r>
            <a:r>
              <a:rPr lang="en-US" dirty="0" smtClean="0"/>
              <a:t>’, ‘le’ </a:t>
            </a:r>
            <a:r>
              <a:rPr lang="en-US" dirty="0" smtClean="0">
                <a:sym typeface="Wingdings"/>
              </a:rPr>
              <a:t> “</a:t>
            </a:r>
            <a:r>
              <a:rPr lang="en-US" dirty="0">
                <a:sym typeface="Wingdings"/>
              </a:rPr>
              <a:t>Greater </a:t>
            </a:r>
            <a:r>
              <a:rPr lang="en-US" dirty="0" smtClean="0">
                <a:sym typeface="Wingdings"/>
              </a:rPr>
              <a:t>than or equal”, “Less than or equal”</a:t>
            </a:r>
          </a:p>
          <a:p>
            <a:pPr lvl="1"/>
            <a:r>
              <a:rPr lang="en-US" dirty="0" smtClean="0">
                <a:sym typeface="Wingdings"/>
              </a:rPr>
              <a:t>“and”, “or”  “And”, “Or”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4953000"/>
          </a:xfrm>
        </p:spPr>
        <p:txBody>
          <a:bodyPr/>
          <a:lstStyle/>
          <a:p>
            <a:r>
              <a:rPr lang="en-US" dirty="0" smtClean="0"/>
              <a:t>GET /core/</a:t>
            </a:r>
            <a:r>
              <a:rPr lang="en-US" dirty="0" err="1" smtClean="0"/>
              <a:t>odata</a:t>
            </a:r>
            <a:r>
              <a:rPr lang="en-US" dirty="0" smtClean="0"/>
              <a:t>-queries?$filter=name </a:t>
            </a:r>
            <a:r>
              <a:rPr lang="en-US" dirty="0" err="1" smtClean="0"/>
              <a:t>eq</a:t>
            </a:r>
            <a:r>
              <a:rPr lang="en-US" dirty="0" smtClean="0"/>
              <a:t> ‘instance-1’</a:t>
            </a:r>
          </a:p>
          <a:p>
            <a:pPr lvl="1"/>
            <a:r>
              <a:rPr lang="en-US" dirty="0" smtClean="0"/>
              <a:t>Returns all matching documents whose ‘name’ field is ‘instance-1’</a:t>
            </a:r>
          </a:p>
          <a:p>
            <a:r>
              <a:rPr lang="en-US" dirty="0" smtClean="0"/>
              <a:t>Use ‘and’, ‘or’ operators to group conditions</a:t>
            </a:r>
          </a:p>
          <a:p>
            <a:pPr lvl="1"/>
            <a:r>
              <a:rPr lang="en-US" dirty="0"/>
              <a:t>name </a:t>
            </a:r>
            <a:r>
              <a:rPr lang="en-US" dirty="0" err="1"/>
              <a:t>eq</a:t>
            </a:r>
            <a:r>
              <a:rPr lang="en-US" dirty="0"/>
              <a:t> instance-1 or counter </a:t>
            </a:r>
            <a:r>
              <a:rPr lang="en-US" dirty="0" err="1"/>
              <a:t>gt</a:t>
            </a:r>
            <a:r>
              <a:rPr lang="en-US" dirty="0"/>
              <a:t> </a:t>
            </a:r>
            <a:r>
              <a:rPr lang="en-US" dirty="0" smtClean="0"/>
              <a:t>200</a:t>
            </a:r>
          </a:p>
          <a:p>
            <a:pPr lvl="1"/>
            <a:r>
              <a:rPr lang="en-US" dirty="0"/>
              <a:t>name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smtClean="0"/>
              <a:t>instance-2 and status </a:t>
            </a:r>
            <a:r>
              <a:rPr lang="en-US" dirty="0" err="1" smtClean="0"/>
              <a:t>eq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Use ‘any’, ‘all’ operators when matching multiple values</a:t>
            </a:r>
          </a:p>
          <a:p>
            <a:pPr lvl="1"/>
            <a:r>
              <a:rPr lang="en-US" dirty="0"/>
              <a:t>name any </a:t>
            </a:r>
            <a:r>
              <a:rPr lang="en-US" dirty="0" smtClean="0"/>
              <a:t>‘instance-1;instance-2’</a:t>
            </a:r>
          </a:p>
          <a:p>
            <a:pPr lvl="1"/>
            <a:r>
              <a:rPr lang="en-US" dirty="0" err="1"/>
              <a:t>tags.item</a:t>
            </a:r>
            <a:r>
              <a:rPr lang="en-US" dirty="0"/>
              <a:t> all </a:t>
            </a:r>
            <a:r>
              <a:rPr lang="en-US" dirty="0" smtClean="0"/>
              <a:t>‘tag1;tag2’</a:t>
            </a:r>
          </a:p>
          <a:p>
            <a:r>
              <a:rPr lang="en-US" dirty="0" smtClean="0"/>
              <a:t> Factory services offer OData filter capability by default.</a:t>
            </a:r>
          </a:p>
          <a:p>
            <a:pPr lvl="1"/>
            <a:r>
              <a:rPr lang="en-US" dirty="0" smtClean="0"/>
              <a:t>GET /core/examples?$filter=name </a:t>
            </a:r>
            <a:r>
              <a:rPr lang="en-US" dirty="0" err="1" smtClean="0"/>
              <a:t>eq</a:t>
            </a:r>
            <a:r>
              <a:rPr lang="en-US" dirty="0" smtClean="0"/>
              <a:t> document1 would return all documents under the factory matching the criteria.</a:t>
            </a:r>
          </a:p>
          <a:p>
            <a:pPr lvl="1"/>
            <a:r>
              <a:rPr lang="en-US" dirty="0" smtClean="0"/>
              <a:t>Paginated results on a factory would return the first page result unlike </a:t>
            </a:r>
            <a:r>
              <a:rPr lang="en-US" dirty="0" err="1" smtClean="0"/>
              <a:t>QueryTasks</a:t>
            </a:r>
            <a:r>
              <a:rPr lang="en-US" dirty="0" smtClean="0"/>
              <a:t>, the ’</a:t>
            </a:r>
            <a:r>
              <a:rPr lang="en-US" dirty="0" err="1" smtClean="0"/>
              <a:t>nextPageLink</a:t>
            </a:r>
            <a:r>
              <a:rPr lang="en-US" dirty="0" smtClean="0"/>
              <a:t>’ would point to the second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query? Why would I use it?</a:t>
            </a:r>
          </a:p>
          <a:p>
            <a:r>
              <a:rPr lang="en-US" dirty="0" smtClean="0"/>
              <a:t>How do I perform a query in Xenon?</a:t>
            </a:r>
          </a:p>
          <a:p>
            <a:pPr lvl="1"/>
            <a:r>
              <a:rPr lang="en-US" dirty="0" smtClean="0"/>
              <a:t>We’ve modeled queries as tasks in Xenon</a:t>
            </a:r>
          </a:p>
          <a:p>
            <a:r>
              <a:rPr lang="en-US" dirty="0" smtClean="0"/>
              <a:t>Programming model (execute a simple query task)</a:t>
            </a:r>
          </a:p>
          <a:p>
            <a:pPr lvl="1"/>
            <a:r>
              <a:rPr lang="en-US" dirty="0" smtClean="0"/>
              <a:t>Explain direct pattern</a:t>
            </a:r>
          </a:p>
          <a:p>
            <a:r>
              <a:rPr lang="en-US" dirty="0" smtClean="0"/>
              <a:t>Property matches</a:t>
            </a:r>
          </a:p>
          <a:p>
            <a:pPr lvl="1"/>
            <a:r>
              <a:rPr lang="en-US" dirty="0" smtClean="0"/>
              <a:t>String matching, numeric range, collections + maps</a:t>
            </a:r>
          </a:p>
          <a:p>
            <a:r>
              <a:rPr lang="en-US" dirty="0" smtClean="0"/>
              <a:t>Boolean clauses</a:t>
            </a:r>
          </a:p>
          <a:p>
            <a:r>
              <a:rPr lang="en-US" dirty="0" smtClean="0"/>
              <a:t>Query options</a:t>
            </a:r>
          </a:p>
          <a:p>
            <a:pPr lvl="1"/>
            <a:r>
              <a:rPr lang="en-US" dirty="0" smtClean="0"/>
              <a:t>Counting, sorting, debugging (e.g. INCLUDE_DELETED)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Consistency + multi-node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query?</a:t>
            </a:r>
          </a:p>
          <a:p>
            <a:pPr lvl="1"/>
            <a:r>
              <a:rPr lang="en-US" dirty="0" smtClean="0"/>
              <a:t>Indexing: parsing and storage of data for efficient lookup</a:t>
            </a:r>
          </a:p>
          <a:p>
            <a:pPr lvl="1"/>
            <a:r>
              <a:rPr lang="en-US" dirty="0" smtClean="0"/>
              <a:t>Retrieval: (quickly) identify documents which match arbitrary search criteria</a:t>
            </a:r>
          </a:p>
          <a:p>
            <a:pPr lvl="1"/>
            <a:r>
              <a:rPr lang="en-US" dirty="0" smtClean="0"/>
              <a:t>Example: Google search</a:t>
            </a:r>
          </a:p>
          <a:p>
            <a:pPr lvl="1"/>
            <a:r>
              <a:rPr lang="en-US" dirty="0" smtClean="0"/>
              <a:t>Example: list the ESX hosts in datacenter 3 with a given network card</a:t>
            </a:r>
          </a:p>
          <a:p>
            <a:r>
              <a:rPr lang="en-US" dirty="0" smtClean="0"/>
              <a:t>What’s a query in Xenon?</a:t>
            </a:r>
          </a:p>
          <a:p>
            <a:pPr lvl="1"/>
            <a:r>
              <a:rPr lang="en-US" dirty="0" err="1" smtClean="0"/>
              <a:t>ServiceDocument</a:t>
            </a:r>
            <a:r>
              <a:rPr lang="en-US" dirty="0" smtClean="0"/>
              <a:t> contents are indexed using Apache Lucene</a:t>
            </a:r>
          </a:p>
          <a:p>
            <a:pPr lvl="1"/>
            <a:r>
              <a:rPr lang="en-US" dirty="0" smtClean="0"/>
              <a:t>Queries are modeled as task services</a:t>
            </a:r>
          </a:p>
          <a:p>
            <a:pPr lvl="2"/>
            <a:r>
              <a:rPr lang="en-US" dirty="0" smtClean="0"/>
              <a:t>Take as input the query specification to be executed</a:t>
            </a:r>
          </a:p>
          <a:p>
            <a:pPr lvl="2"/>
            <a:r>
              <a:rPr lang="en-US" dirty="0" smtClean="0"/>
              <a:t>On successful completion, return the self-links of services which match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QueryTaskService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990600"/>
          </a:xfrm>
        </p:spPr>
        <p:txBody>
          <a:bodyPr/>
          <a:lstStyle/>
          <a:p>
            <a:r>
              <a:rPr lang="en-US" dirty="0" smtClean="0"/>
              <a:t>To perform a query in Xenon,</a:t>
            </a:r>
          </a:p>
          <a:p>
            <a:pPr lvl="1"/>
            <a:r>
              <a:rPr lang="en-US" dirty="0" smtClean="0"/>
              <a:t>Send an HTTP POST to </a:t>
            </a:r>
            <a:r>
              <a:rPr lang="en-US" b="1" dirty="0" smtClean="0"/>
              <a:t>/core/query-tasks</a:t>
            </a:r>
            <a:r>
              <a:rPr lang="en-US" dirty="0" smtClean="0"/>
              <a:t> 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with a </a:t>
            </a:r>
            <a:r>
              <a:rPr lang="en-US" dirty="0" err="1" smtClean="0"/>
              <a:t>QueryTask</a:t>
            </a:r>
            <a:r>
              <a:rPr lang="en-US" dirty="0" smtClean="0"/>
              <a:t> document as the body: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441" y="2743200"/>
            <a:ext cx="1096994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querySpec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": {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"query": {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"term": {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   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matchValue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"Amanda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   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propertyName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"name"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}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5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1295400"/>
          </a:xfrm>
        </p:spPr>
        <p:txBody>
          <a:bodyPr/>
          <a:lstStyle/>
          <a:p>
            <a:r>
              <a:rPr lang="en-US" dirty="0" smtClean="0"/>
              <a:t>Query tasks support the </a:t>
            </a:r>
            <a:r>
              <a:rPr lang="en-US" b="1" dirty="0" smtClean="0"/>
              <a:t>direct pattern</a:t>
            </a:r>
            <a:endParaRPr lang="en-US" dirty="0" smtClean="0"/>
          </a:p>
          <a:p>
            <a:pPr lvl="1"/>
            <a:r>
              <a:rPr lang="en-US" dirty="0" smtClean="0"/>
              <a:t>Initial HTTP post is not completed in </a:t>
            </a:r>
            <a:r>
              <a:rPr lang="en-US" dirty="0" err="1" smtClean="0"/>
              <a:t>handleStart</a:t>
            </a:r>
            <a:endParaRPr lang="en-US" dirty="0" smtClean="0"/>
          </a:p>
          <a:p>
            <a:pPr lvl="1"/>
            <a:r>
              <a:rPr lang="en-US" dirty="0" smtClean="0"/>
              <a:t>Service performs task actions, completes operation when task completes</a:t>
            </a:r>
          </a:p>
          <a:p>
            <a:pPr lvl="1"/>
            <a:r>
              <a:rPr lang="en-US" dirty="0" smtClean="0"/>
              <a:t>Caller sees query results in the initial HTTP response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441" y="2819400"/>
            <a:ext cx="10969943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taskInfo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isDirect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querySpec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term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matchValue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"Amanda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propertyName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EXPAND_CONTENT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304800"/>
          </a:xfrm>
        </p:spPr>
        <p:txBody>
          <a:bodyPr/>
          <a:lstStyle/>
          <a:p>
            <a:r>
              <a:rPr lang="en-US" dirty="0" smtClean="0"/>
              <a:t>Sometimes you want the entire document, not just </a:t>
            </a:r>
            <a:r>
              <a:rPr lang="en-US" smtClean="0"/>
              <a:t>the self-link!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761" y="1905000"/>
            <a:ext cx="10969943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taskInfo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isDirect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querySpec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options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EXPAND_CONTENT“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],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term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matchValue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"Amanda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propertyName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60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304800"/>
          </a:xfrm>
        </p:spPr>
        <p:txBody>
          <a:bodyPr/>
          <a:lstStyle/>
          <a:p>
            <a:r>
              <a:rPr lang="en-US" dirty="0" smtClean="0"/>
              <a:t>Basic queries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761" y="1905000"/>
            <a:ext cx="10969943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taskInfo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isDirect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querySpec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options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EXPAND_CONTENT“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],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query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term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matchValue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"Amanda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propertyName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de-DE" sz="16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err="1" smtClean="0"/>
              <a:t>QueryTask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3000"/>
            <a:ext cx="10969943" cy="4343400"/>
          </a:xfrm>
        </p:spPr>
        <p:txBody>
          <a:bodyPr/>
          <a:lstStyle/>
          <a:p>
            <a:r>
              <a:rPr lang="en-US" dirty="0" smtClean="0"/>
              <a:t>A task-based REST API to specify and execute queries.</a:t>
            </a:r>
          </a:p>
          <a:p>
            <a:r>
              <a:rPr lang="en-US" dirty="0" smtClean="0"/>
              <a:t>Service documents that are indexed can be queried.</a:t>
            </a:r>
          </a:p>
          <a:p>
            <a:r>
              <a:rPr lang="en-US" dirty="0" smtClean="0"/>
              <a:t>To create a query task send a POST to </a:t>
            </a:r>
            <a:r>
              <a:rPr lang="en-US" b="1" dirty="0" smtClean="0"/>
              <a:t>/core/query-tasks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Following is a simple body sent to create a query task.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25" y="2819400"/>
            <a:ext cx="5817344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err="1" smtClean="0"/>
              <a:t>QueryTask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task </a:t>
            </a:r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e</a:t>
            </a:r>
            <a:r>
              <a:rPr lang="en-US" dirty="0" smtClean="0"/>
              <a:t>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3000"/>
            <a:ext cx="10969943" cy="4343400"/>
          </a:xfrm>
        </p:spPr>
        <p:txBody>
          <a:bodyPr/>
          <a:lstStyle/>
          <a:p>
            <a:r>
              <a:rPr lang="en-US" b="1" dirty="0" err="1" smtClean="0"/>
              <a:t>taskInfo.isDirect</a:t>
            </a:r>
            <a:r>
              <a:rPr lang="en-US" sz="1800" b="1" dirty="0" smtClean="0"/>
              <a:t>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set to true, the query task performs the query and returns the result immediately.</a:t>
            </a:r>
          </a:p>
          <a:p>
            <a:r>
              <a:rPr lang="en-US" b="1" dirty="0" err="1" smtClean="0"/>
              <a:t>querySpec.options</a:t>
            </a:r>
            <a:endParaRPr lang="en-US" b="1" dirty="0" smtClean="0"/>
          </a:p>
          <a:p>
            <a:pPr lvl="1"/>
            <a:r>
              <a:rPr lang="en-US" dirty="0" smtClean="0"/>
              <a:t>EXPAND_CONTENT: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query results will include the entire document description in addition to the default </a:t>
            </a:r>
            <a:r>
              <a:rPr lang="en-US" i="1" dirty="0" err="1"/>
              <a:t>documentLinks</a:t>
            </a:r>
            <a:r>
              <a:rPr lang="en-US" dirty="0"/>
              <a:t> to these documents.</a:t>
            </a:r>
          </a:p>
          <a:p>
            <a:pPr lvl="1"/>
            <a:r>
              <a:rPr lang="en-US" dirty="0" smtClean="0"/>
              <a:t>INCLUDE_DELETED: will </a:t>
            </a:r>
            <a:r>
              <a:rPr lang="en-US" dirty="0"/>
              <a:t>include the documents that have either expired or have been marked as deleted</a:t>
            </a:r>
          </a:p>
          <a:p>
            <a:pPr lvl="1"/>
            <a:r>
              <a:rPr lang="en-US" dirty="0" smtClean="0"/>
              <a:t>COUNT</a:t>
            </a:r>
            <a:r>
              <a:rPr lang="en-US" dirty="0"/>
              <a:t>: </a:t>
            </a:r>
            <a:r>
              <a:rPr lang="en-US" dirty="0" smtClean="0"/>
              <a:t>will </a:t>
            </a:r>
            <a:r>
              <a:rPr lang="en-US" dirty="0"/>
              <a:t>return the total number of documents and no links to them</a:t>
            </a:r>
          </a:p>
          <a:p>
            <a:pPr lvl="1"/>
            <a:r>
              <a:rPr lang="en-US" dirty="0"/>
              <a:t>INCLUDE_ALL_VERSIONS: will include results from a version that is either created after the query was started, or, is the latest version</a:t>
            </a:r>
          </a:p>
          <a:p>
            <a:pPr lvl="1"/>
            <a:r>
              <a:rPr lang="en-US" dirty="0"/>
              <a:t>SORT: will sort the results based on </a:t>
            </a:r>
            <a:r>
              <a:rPr lang="en-US" dirty="0" err="1"/>
              <a:t>querySpec.sortOrder</a:t>
            </a:r>
            <a:r>
              <a:rPr lang="en-US" dirty="0"/>
              <a:t> and </a:t>
            </a:r>
            <a:r>
              <a:rPr lang="en-US" dirty="0" err="1"/>
              <a:t>querySpec.sortTerm</a:t>
            </a:r>
            <a:r>
              <a:rPr lang="en-US" dirty="0"/>
              <a:t>. C</a:t>
            </a:r>
            <a:r>
              <a:rPr lang="en-US" dirty="0" smtClean="0"/>
              <a:t>an use </a:t>
            </a:r>
            <a:r>
              <a:rPr lang="en-US" dirty="0" err="1" smtClean="0"/>
              <a:t>additionalSortTerms</a:t>
            </a:r>
            <a:r>
              <a:rPr lang="en-US" dirty="0"/>
              <a:t> and </a:t>
            </a:r>
            <a:r>
              <a:rPr lang="en-US" dirty="0" err="1" smtClean="0"/>
              <a:t>additionalGroupSortTerms</a:t>
            </a:r>
            <a:r>
              <a:rPr lang="en-US" dirty="0" smtClean="0"/>
              <a:t> to sort by multiple fields.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 Theme">
  <a:themeElements>
    <a:clrScheme name="VMware-2016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95D3"/>
      </a:hlink>
      <a:folHlink>
        <a:srgbClr val="89CBDF"/>
      </a:folHlink>
    </a:clrScheme>
    <a:fontScheme name="VMware-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">
      <a:srgbClr val="9E3039"/>
    </a:custClr>
    <a:custClr name="Custom Color">
      <a:srgbClr val="F38B00"/>
    </a:custClr>
    <a:custClr name="Custom Color">
      <a:srgbClr val="003D79"/>
    </a:custClr>
  </a:custClrLst>
  <a:extLst>
    <a:ext uri="{05A4C25C-085E-4340-85A3-A5531E510DB2}">
      <thm15:themeFamily xmlns:thm15="http://schemas.microsoft.com/office/thememl/2012/main" name="VMware_white_16x9_2016" id="{90745E20-2193-2341-AB3E-A9023BB54EA0}" vid="{59F3BC64-D889-5546-8910-A307B354DB7E}"/>
    </a:ext>
  </a:extLst>
</a:theme>
</file>

<file path=ppt/theme/theme2.xml><?xml version="1.0" encoding="utf-8"?>
<a:theme xmlns:a="http://schemas.openxmlformats.org/drawingml/2006/main" name="Office Theme">
  <a:themeElements>
    <a:clrScheme name="VMware-2016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95D3"/>
      </a:hlink>
      <a:folHlink>
        <a:srgbClr val="89CBDF"/>
      </a:folHlink>
    </a:clrScheme>
    <a:fontScheme name="VMware-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Mware-2016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95D3"/>
      </a:hlink>
      <a:folHlink>
        <a:srgbClr val="89CBDF"/>
      </a:folHlink>
    </a:clrScheme>
    <a:fontScheme name="VMware-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VMware_white_16x9_2016</Template>
  <TotalTime>0</TotalTime>
  <Words>784</Words>
  <Application>Microsoft Macintosh PowerPoint</Application>
  <PresentationFormat>Custom</PresentationFormat>
  <Paragraphs>123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VMware Theme</vt:lpstr>
      <vt:lpstr> Xenon Workshop - Queries</vt:lpstr>
      <vt:lpstr>Agenda</vt:lpstr>
      <vt:lpstr>Queries overview</vt:lpstr>
      <vt:lpstr>QueryTaskService</vt:lpstr>
      <vt:lpstr>Direct queries</vt:lpstr>
      <vt:lpstr>EXPAND_CONTENT queries</vt:lpstr>
      <vt:lpstr>String matching</vt:lpstr>
      <vt:lpstr>QueryTask</vt:lpstr>
      <vt:lpstr>QueryTask – task state explained</vt:lpstr>
      <vt:lpstr>QueryTask – task state explained</vt:lpstr>
      <vt:lpstr>QueryTask – Paginating Results</vt:lpstr>
      <vt:lpstr>QueryTask – Paginating Results</vt:lpstr>
      <vt:lpstr>QueryTask vs Local QueryTask</vt:lpstr>
      <vt:lpstr>Odata Query Support</vt:lpstr>
      <vt:lpstr>OData Query Support</vt:lpstr>
      <vt:lpstr>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Brahmajosyula</dc:creator>
  <cp:lastModifiedBy/>
  <cp:revision>1</cp:revision>
  <dcterms:created xsi:type="dcterms:W3CDTF">2017-01-05T16:26:53Z</dcterms:created>
  <dcterms:modified xsi:type="dcterms:W3CDTF">2017-01-19T20:02:12Z</dcterms:modified>
</cp:coreProperties>
</file>